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embeddedFontLst>
    <p:embeddedFont>
      <p:font typeface="Lat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0283D8-BF5E-475D-899F-943EC1668F1E}">
  <a:tblStyle styleId="{5D0283D8-BF5E-475D-899F-943EC1668F1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Lato-bold.fntdata"/><Relationship Id="rId52" Type="http://schemas.openxmlformats.org/officeDocument/2006/relationships/font" Target="fonts/Lato-regular.fntdata"/><Relationship Id="rId11" Type="http://schemas.openxmlformats.org/officeDocument/2006/relationships/slide" Target="slides/slide5.xml"/><Relationship Id="rId55" Type="http://schemas.openxmlformats.org/officeDocument/2006/relationships/font" Target="fonts/Lato-boldItalic.fntdata"/><Relationship Id="rId10" Type="http://schemas.openxmlformats.org/officeDocument/2006/relationships/slide" Target="slides/slide4.xml"/><Relationship Id="rId54" Type="http://schemas.openxmlformats.org/officeDocument/2006/relationships/font" Target="fonts/Lato-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edium.com/datathings/neural-networks-and-backpropagation-explained-in-a-simple-way-f540a3611f5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82cf3cd3d6_4_38: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Notes for next semester: machine learning has a natural ethics component, so let’s add that! (e.g. if your data is biased, your output will be biased.)</a:t>
            </a:r>
            <a:endParaRPr/>
          </a:p>
          <a:p>
            <a:pPr indent="0" lvl="0" marL="0" rtl="0" algn="l">
              <a:spcBef>
                <a:spcPts val="0"/>
              </a:spcBef>
              <a:spcAft>
                <a:spcPts val="0"/>
              </a:spcAft>
              <a:buNone/>
            </a:pPr>
            <a:r>
              <a:t/>
            </a:r>
            <a:endParaRPr/>
          </a:p>
        </p:txBody>
      </p:sp>
      <p:sp>
        <p:nvSpPr>
          <p:cNvPr id="45" name="Google Shape;45;g82cf3cd3d6_4_38: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7f9c744cf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f9c744cf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7f9c744cf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f9c744cf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7f9c744cf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f9c744cf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Coming up w easy algo for machine to come up w clusters w/o human interaction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7f9c744cf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7f9c744cf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f9c744cf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f9c744cf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7f9c744cf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f9c744cf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7f9c744cf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f9c744cf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7f9c744cf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7f9c744cf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7f9c744cf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f9c744cf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7f9c744cf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f9c744cf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729dfeb64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729dfeb64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7f9c744cfe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f9c744cfe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we know when to stop?</a:t>
            </a:r>
            <a:endParaRPr/>
          </a:p>
          <a:p>
            <a:pPr indent="0" lvl="0" marL="0" rtl="0" algn="l">
              <a:spcBef>
                <a:spcPts val="0"/>
              </a:spcBef>
              <a:spcAft>
                <a:spcPts val="0"/>
              </a:spcAft>
              <a:buNone/>
            </a:pPr>
            <a:r>
              <a:rPr lang="en"/>
              <a:t>changes&lt;threshold movement/ finite time horizon...more dependent on the data set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7f9c744cfe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f9c744cf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factors we have, more accurate result will be</a:t>
            </a:r>
            <a:endParaRPr/>
          </a:p>
          <a:p>
            <a:pPr indent="0" lvl="0" marL="0" rtl="0" algn="l">
              <a:spcBef>
                <a:spcPts val="0"/>
              </a:spcBef>
              <a:spcAft>
                <a:spcPts val="0"/>
              </a:spcAft>
              <a:buNone/>
            </a:pPr>
            <a:r>
              <a:rPr lang="en"/>
              <a:t>ML successful when it is better than human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82cf3cd3d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82cf3cd3d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this slide, the goal is to get students to realize that we already </a:t>
            </a:r>
            <a:r>
              <a:rPr i="1" lang="en"/>
              <a:t>have</a:t>
            </a:r>
            <a:r>
              <a:rPr lang="en"/>
              <a:t> a “computational” architecture that learns functions, and while we can’t imitate it directly (there are literally trillions of synapses in the brain, and multiple types of neurons arranged in puzzling and intricate structures), maybe we can learn a thing or two. Importantly, neurons are functionally uniform at a high level: they take weighted inputs, and if a threshold is exceeded, they send a signal to other neurons.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82cf3cd3d6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2cf3cd3d6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Traditional neural nets look like the picture on the left, with one hidden layer. We can take an input (a vector of features), encode it as 0’s and 1’s, and pass these 0’s and 1’s to the input layer. We then decide on a way to interpret the signal from the output layer as a category. Like neurons, nodes take weighted input and fire if the signal exceeds a threshold. We can evaluate in layers from left to right (although things are a little more complicated for recursive neural nets and some other models.)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82cf3cd3d6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82cf3cd3d6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sequence of slides are intended to give a very high-level idea of the process of backpropagation, with no math. When we begin, weights are initialized randomly. Our neural network </a:t>
            </a:r>
            <a:r>
              <a:rPr i="1" lang="en"/>
              <a:t>does</a:t>
            </a:r>
            <a:r>
              <a:rPr lang="en"/>
              <a:t> compute a function on our input, but it’s a totally arbitrary one. Our goal is to gradually massage this function until it turns into something that works for us by repeatedly trying inputs and updating the weights inside the network. There are many explanations online that go into a little more detail, but they’re probably too notation-heavy for ESP, e.g.: </a:t>
            </a:r>
            <a:r>
              <a:rPr lang="en" u="sng">
                <a:solidFill>
                  <a:schemeClr val="hlink"/>
                </a:solidFill>
                <a:hlinkClick r:id="rId2"/>
              </a:rPr>
              <a:t>https://medium.com/datathings/neural-networks-and-backpropagation-explained-in-a-simple-way-f540a3611f5e</a:t>
            </a:r>
            <a:endParaRP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82cf3cd3d6_2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82cf3cd3d6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82cf3cd3d6_2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82cf3cd3d6_2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82cf3cd3d6_2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82cf3cd3d6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82cf3cd3d6_2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82cf3cd3d6_2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82cf3cd3d6_2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82cf3cd3d6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729dfeb6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729dfeb6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students the pattern for cookies liked- ans= bigger cookies w fewer chocolate chips -- how could we make a decision tree?</a:t>
            </a:r>
            <a:endParaRPr/>
          </a:p>
          <a:p>
            <a:pPr indent="0" lvl="0" marL="0" rtl="0" algn="l">
              <a:spcBef>
                <a:spcPts val="0"/>
              </a:spcBef>
              <a:spcAft>
                <a:spcPts val="0"/>
              </a:spcAft>
              <a:buNone/>
            </a:pPr>
            <a:r>
              <a:rPr lang="en"/>
              <a:t>Inspired by “Why Are We Not Teaching Machine Learning at High School? A Proposal” (Evangelista, et al.), ask them to come up w a tree that leads into decision tree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82cf3cd3d6_2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82cf3cd3d6_2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82cf3cd3d6_2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82cf3cd3d6_2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82cf3cd3d6_2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82cf3cd3d6_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82cf3cd3d6_2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82cf3cd3d6_2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82cf3cd3d6_2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82cf3cd3d6_2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82cf3cd3d6_2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82cf3cd3d6_2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82cf3cd3d6_2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82cf3cd3d6_2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82cf3cd3d6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82cf3cd3d6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Deep learning networks may have many, many layers. They may also use certain neural net structures as ‘sub-networks’ or components and combine them together. Generally, it’s </a:t>
            </a:r>
            <a:r>
              <a:rPr i="1" lang="en"/>
              <a:t>really</a:t>
            </a:r>
            <a:r>
              <a:rPr lang="en"/>
              <a:t> hard to look at a trained neural network (in the form of nodes and many, many weights) and describe what’s going on at any level in between the table of weights and the overall error rate. The open question comes from the fact that neural networks are so powerful that they should be able to overfit with ease (e.g., say “yes” on only a certain set of “yes” examples, and nothing else). Yet in practice, they often generalize well. People are generally stumped as to why.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82cf3cd3d6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82cf3cd3d6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Examples: recognize the subject of a picture, with confidence bars (note how even the second and third guesses are closely related!), and identify many entities in one picture.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82cf3cd3d6_2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82cf3cd3d6_2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ImageNet is perhaps the most frequently used database of annotated images. Over the course of 5 years, the best neural networks went from 28% error to marginally beating humans at image labeling on this set!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729dfeb64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729dfeb64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recall that these were introduced on the first day, in algorithms </a:t>
            </a:r>
            <a:endParaRPr/>
          </a:p>
          <a:p>
            <a:pPr indent="0" lvl="0" marL="0" rtl="0" algn="l">
              <a:spcBef>
                <a:spcPts val="0"/>
              </a:spcBef>
              <a:spcAft>
                <a:spcPts val="0"/>
              </a:spcAft>
              <a:buNone/>
            </a:pPr>
            <a:r>
              <a:rPr lang="en"/>
              <a:t>this is one potential decision tree, from the 6 data points provided</a:t>
            </a:r>
            <a:endParaRPr/>
          </a:p>
          <a:p>
            <a:pPr indent="0" lvl="0" marL="0" rtl="0" algn="l">
              <a:spcBef>
                <a:spcPts val="0"/>
              </a:spcBef>
              <a:spcAft>
                <a:spcPts val="0"/>
              </a:spcAft>
              <a:buNone/>
            </a:pPr>
            <a:r>
              <a:rPr lang="en"/>
              <a:t>edges = yes or no</a:t>
            </a:r>
            <a:endParaRPr/>
          </a:p>
          <a:p>
            <a:pPr indent="0" lvl="0" marL="0" rtl="0" algn="l">
              <a:spcBef>
                <a:spcPts val="0"/>
              </a:spcBef>
              <a:spcAft>
                <a:spcPts val="0"/>
              </a:spcAft>
              <a:buNone/>
            </a:pPr>
            <a:r>
              <a:rPr lang="en"/>
              <a:t>vertices =  </a:t>
            </a:r>
            <a:r>
              <a:rPr lang="en"/>
              <a:t>cookie</a:t>
            </a:r>
            <a:r>
              <a:rPr lang="en"/>
              <a:t> features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82cf3cd3d6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82cf3cd3d6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82cf3cd3d6_2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82cf3cd3d6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the handwriting sample and the pictures on the right aren’t real - they’re generated by GANs. ThisPersonDoesNotExist will show you a different photorealistic picture of a nonexistent person every time you refresh.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9eb623e9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9eb623e9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82cf3cd3d6_2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82cf3cd3d6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82cf3cd3d6_4_182: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82cf3cd3d6_4_182:notes"/>
          <p:cNvSpPr/>
          <p:nvPr>
            <p:ph idx="2" type="sldImg"/>
          </p:nvPr>
        </p:nvSpPr>
        <p:spPr>
          <a:xfrm>
            <a:off x="1143225" y="685778"/>
            <a:ext cx="4572225" cy="342897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7335707c82_0_0: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Notes for next semester: machine learning has a natural ethics component, so let’s add that! (e.g. if your data is biased, your output will be biased.)</a:t>
            </a:r>
            <a:endParaRPr/>
          </a:p>
          <a:p>
            <a:pPr indent="0" lvl="0" marL="0" rtl="0" algn="l">
              <a:spcBef>
                <a:spcPts val="0"/>
              </a:spcBef>
              <a:spcAft>
                <a:spcPts val="0"/>
              </a:spcAft>
              <a:buNone/>
            </a:pPr>
            <a:r>
              <a:t/>
            </a:r>
            <a:endParaRPr/>
          </a:p>
        </p:txBody>
      </p:sp>
      <p:sp>
        <p:nvSpPr>
          <p:cNvPr id="519" name="Google Shape;519;g7335707c82_0_0:notes"/>
          <p:cNvSpPr/>
          <p:nvPr>
            <p:ph idx="2" type="sldImg"/>
          </p:nvPr>
        </p:nvSpPr>
        <p:spPr>
          <a:xfrm>
            <a:off x="1143225" y="685778"/>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729dfeb64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729dfeb64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729dfeb64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29dfeb64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“Overfitting is like preparing for an exam by memorizing all the examples and thus being unable to generalize to unseen problems”</a:t>
            </a:r>
            <a:endParaRPr/>
          </a:p>
          <a:p>
            <a:pPr indent="0" lvl="0" marL="0" rtl="0" algn="l">
              <a:spcBef>
                <a:spcPts val="0"/>
              </a:spcBef>
              <a:spcAft>
                <a:spcPts val="0"/>
              </a:spcAft>
              <a:buNone/>
            </a:pPr>
            <a:r>
              <a:rPr lang="en"/>
              <a:t>Data measuring correlation not causation- so not </a:t>
            </a:r>
            <a:r>
              <a:rPr lang="en"/>
              <a:t>necessarily</a:t>
            </a:r>
            <a:r>
              <a:rPr lang="en"/>
              <a:t> representative of facts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7f89155fa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f89155fa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7f89155fa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f89155fa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model can be a huge variety of things, not just a decision tree. </a:t>
            </a:r>
            <a:endParaRPr/>
          </a:p>
          <a:p>
            <a:pPr indent="0" lvl="0" marL="0" rtl="0" algn="l">
              <a:spcBef>
                <a:spcPts val="0"/>
              </a:spcBef>
              <a:spcAft>
                <a:spcPts val="0"/>
              </a:spcAft>
              <a:buNone/>
            </a:pPr>
            <a:r>
              <a:rPr lang="en"/>
              <a:t>Topographical map drawn can be imagined as heaps of cookies. Cookies from blue ones are the not liked ones and red are liked ones. </a:t>
            </a:r>
            <a:endParaRPr/>
          </a:p>
          <a:p>
            <a:pPr indent="0" lvl="0" marL="0" rtl="0" algn="l">
              <a:spcBef>
                <a:spcPts val="0"/>
              </a:spcBef>
              <a:spcAft>
                <a:spcPts val="0"/>
              </a:spcAft>
              <a:buNone/>
            </a:pPr>
            <a:r>
              <a:rPr lang="en"/>
              <a:t>explain what  a probability distribution is just in case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7f89155fa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f89155fa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14" name="Shape 14"/>
        <p:cNvGrpSpPr/>
        <p:nvPr/>
      </p:nvGrpSpPr>
      <p:grpSpPr>
        <a:xfrm>
          <a:off x="0" y="0"/>
          <a:ext cx="0" cy="0"/>
          <a:chOff x="0" y="0"/>
          <a:chExt cx="0" cy="0"/>
        </a:xfrm>
      </p:grpSpPr>
      <p:sp>
        <p:nvSpPr>
          <p:cNvPr id="15" name="Google Shape;15;p2"/>
          <p:cNvSpPr txBox="1"/>
          <p:nvPr>
            <p:ph type="title"/>
          </p:nvPr>
        </p:nvSpPr>
        <p:spPr>
          <a:xfrm>
            <a:off x="1469839" y="633733"/>
            <a:ext cx="6204321" cy="9398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3"/>
          <p:cNvSpPr txBox="1"/>
          <p:nvPr>
            <p:ph type="title"/>
          </p:nvPr>
        </p:nvSpPr>
        <p:spPr>
          <a:xfrm>
            <a:off x="1469839" y="633733"/>
            <a:ext cx="6204321" cy="9398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body"/>
          </p:nvPr>
        </p:nvSpPr>
        <p:spPr>
          <a:xfrm>
            <a:off x="650544" y="1619653"/>
            <a:ext cx="7842910" cy="2225675"/>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b="0" i="0" sz="1800">
                <a:solidFill>
                  <a:schemeClr val="dk1"/>
                </a:solidFill>
                <a:latin typeface="Lato"/>
                <a:ea typeface="Lato"/>
                <a:cs typeface="Lato"/>
                <a:sym typeface="Lato"/>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3"/>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25" name="Shape 25"/>
        <p:cNvGrpSpPr/>
        <p:nvPr/>
      </p:nvGrpSpPr>
      <p:grpSpPr>
        <a:xfrm>
          <a:off x="0" y="0"/>
          <a:ext cx="0" cy="0"/>
          <a:chOff x="0" y="0"/>
          <a:chExt cx="0" cy="0"/>
        </a:xfrm>
      </p:grpSpPr>
      <p:sp>
        <p:nvSpPr>
          <p:cNvPr id="26" name="Google Shape;26;p4"/>
          <p:cNvSpPr/>
          <p:nvPr/>
        </p:nvSpPr>
        <p:spPr>
          <a:xfrm>
            <a:off x="152399" y="152399"/>
            <a:ext cx="8728625" cy="483869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27" name="Google Shape;27;p4"/>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0" name="Shape 30"/>
        <p:cNvGrpSpPr/>
        <p:nvPr/>
      </p:nvGrpSpPr>
      <p:grpSpPr>
        <a:xfrm>
          <a:off x="0" y="0"/>
          <a:ext cx="0" cy="0"/>
          <a:chOff x="0" y="0"/>
          <a:chExt cx="0" cy="0"/>
        </a:xfrm>
      </p:grpSpPr>
      <p:sp>
        <p:nvSpPr>
          <p:cNvPr id="31" name="Google Shape;31;p5"/>
          <p:cNvSpPr txBox="1"/>
          <p:nvPr>
            <p:ph type="ctrTitle"/>
          </p:nvPr>
        </p:nvSpPr>
        <p:spPr>
          <a:xfrm>
            <a:off x="342079" y="633733"/>
            <a:ext cx="8459841" cy="4826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6" name="Shape 36"/>
        <p:cNvGrpSpPr/>
        <p:nvPr/>
      </p:nvGrpSpPr>
      <p:grpSpPr>
        <a:xfrm>
          <a:off x="0" y="0"/>
          <a:ext cx="0" cy="0"/>
          <a:chOff x="0" y="0"/>
          <a:chExt cx="0" cy="0"/>
        </a:xfrm>
      </p:grpSpPr>
      <p:sp>
        <p:nvSpPr>
          <p:cNvPr id="37" name="Google Shape;37;p6"/>
          <p:cNvSpPr txBox="1"/>
          <p:nvPr>
            <p:ph type="title"/>
          </p:nvPr>
        </p:nvSpPr>
        <p:spPr>
          <a:xfrm>
            <a:off x="1469839" y="633733"/>
            <a:ext cx="6204321" cy="9398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1" i="0" sz="30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457200" y="1183005"/>
            <a:ext cx="3977640" cy="339471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 name="Google Shape;39;p6"/>
          <p:cNvSpPr txBox="1"/>
          <p:nvPr>
            <p:ph idx="2" type="body"/>
          </p:nvPr>
        </p:nvSpPr>
        <p:spPr>
          <a:xfrm>
            <a:off x="4709160" y="1183005"/>
            <a:ext cx="3977640" cy="339471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 name="Google Shape;40;p6"/>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477720" y="415649"/>
            <a:ext cx="6244590" cy="0"/>
          </a:xfrm>
          <a:custGeom>
            <a:rect b="b" l="l" r="r" t="t"/>
            <a:pathLst>
              <a:path extrusionOk="0" h="120000" w="6244590">
                <a:moveTo>
                  <a:pt x="0" y="0"/>
                </a:moveTo>
                <a:lnTo>
                  <a:pt x="6244187" y="0"/>
                </a:lnTo>
              </a:path>
            </a:pathLst>
          </a:custGeom>
          <a:noFill/>
          <a:ln cap="flat" cmpd="sng" w="380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7" name="Google Shape;7;p1"/>
          <p:cNvSpPr/>
          <p:nvPr/>
        </p:nvSpPr>
        <p:spPr>
          <a:xfrm>
            <a:off x="2477720" y="4739990"/>
            <a:ext cx="6244590" cy="0"/>
          </a:xfrm>
          <a:custGeom>
            <a:rect b="b" l="l" r="r" t="t"/>
            <a:pathLst>
              <a:path extrusionOk="0" h="120000" w="6244590">
                <a:moveTo>
                  <a:pt x="0" y="0"/>
                </a:moveTo>
                <a:lnTo>
                  <a:pt x="6244187" y="0"/>
                </a:lnTo>
              </a:path>
            </a:pathLst>
          </a:custGeom>
          <a:noFill/>
          <a:ln cap="flat" cmpd="sng" w="190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8" name="Google Shape;8;p1"/>
          <p:cNvSpPr/>
          <p:nvPr/>
        </p:nvSpPr>
        <p:spPr>
          <a:xfrm>
            <a:off x="425196" y="415649"/>
            <a:ext cx="183515" cy="0"/>
          </a:xfrm>
          <a:custGeom>
            <a:rect b="b" l="l" r="r" t="t"/>
            <a:pathLst>
              <a:path extrusionOk="0" h="120000" w="183515">
                <a:moveTo>
                  <a:pt x="0" y="0"/>
                </a:moveTo>
                <a:lnTo>
                  <a:pt x="183299" y="0"/>
                </a:lnTo>
              </a:path>
            </a:pathLst>
          </a:custGeom>
          <a:noFill/>
          <a:ln cap="flat" cmpd="sng" w="190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9" name="Google Shape;9;p1"/>
          <p:cNvSpPr txBox="1"/>
          <p:nvPr>
            <p:ph type="title"/>
          </p:nvPr>
        </p:nvSpPr>
        <p:spPr>
          <a:xfrm>
            <a:off x="1469839" y="633733"/>
            <a:ext cx="6204321" cy="9398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3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650544" y="1619653"/>
            <a:ext cx="7842910" cy="2225675"/>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solidFill>
                  <a:schemeClr val="dk1"/>
                </a:solidFill>
                <a:latin typeface="Lato"/>
                <a:ea typeface="Lato"/>
                <a:cs typeface="Lato"/>
                <a:sym typeface="Lato"/>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1" name="Google Shape;11;p1"/>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2" name="Google Shape;12;p1"/>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defRPr>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 name="Google Shape;13;p1"/>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defRPr>
            </a:lvl1pPr>
            <a:lvl2pPr indent="0" lvl="1" marL="0" marR="0" rtl="0" algn="r">
              <a:spcBef>
                <a:spcPts val="0"/>
              </a:spcBef>
              <a:buNone/>
              <a:defRPr sz="1800">
                <a:solidFill>
                  <a:srgbClr val="888888"/>
                </a:solidFill>
              </a:defRPr>
            </a:lvl2pPr>
            <a:lvl3pPr indent="0" lvl="2" marL="0" marR="0" rtl="0" algn="r">
              <a:spcBef>
                <a:spcPts val="0"/>
              </a:spcBef>
              <a:buNone/>
              <a:defRPr sz="1800">
                <a:solidFill>
                  <a:srgbClr val="888888"/>
                </a:solidFill>
              </a:defRPr>
            </a:lvl3pPr>
            <a:lvl4pPr indent="0" lvl="3" marL="0" marR="0" rtl="0" algn="r">
              <a:spcBef>
                <a:spcPts val="0"/>
              </a:spcBef>
              <a:buNone/>
              <a:defRPr sz="1800">
                <a:solidFill>
                  <a:srgbClr val="888888"/>
                </a:solidFill>
              </a:defRPr>
            </a:lvl4pPr>
            <a:lvl5pPr indent="0" lvl="4" marL="0" marR="0" rtl="0" algn="r">
              <a:spcBef>
                <a:spcPts val="0"/>
              </a:spcBef>
              <a:buNone/>
              <a:defRPr sz="1800">
                <a:solidFill>
                  <a:srgbClr val="888888"/>
                </a:solidFill>
              </a:defRPr>
            </a:lvl5pPr>
            <a:lvl6pPr indent="0" lvl="5" marL="0" marR="0" rtl="0" algn="r">
              <a:spcBef>
                <a:spcPts val="0"/>
              </a:spcBef>
              <a:buNone/>
              <a:defRPr sz="1800">
                <a:solidFill>
                  <a:srgbClr val="888888"/>
                </a:solidFill>
              </a:defRPr>
            </a:lvl6pPr>
            <a:lvl7pPr indent="0" lvl="6" marL="0" marR="0" rtl="0" algn="r">
              <a:spcBef>
                <a:spcPts val="0"/>
              </a:spcBef>
              <a:buNone/>
              <a:defRPr sz="1800">
                <a:solidFill>
                  <a:srgbClr val="888888"/>
                </a:solidFill>
              </a:defRPr>
            </a:lvl7pPr>
            <a:lvl8pPr indent="0" lvl="7" marL="0" marR="0" rtl="0" algn="r">
              <a:spcBef>
                <a:spcPts val="0"/>
              </a:spcBef>
              <a:buNone/>
              <a:defRPr sz="1800">
                <a:solidFill>
                  <a:srgbClr val="888888"/>
                </a:solidFill>
              </a:defRPr>
            </a:lvl8pPr>
            <a:lvl9pPr indent="0" lvl="8" marL="0" marR="0" rtl="0"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30.png"/><Relationship Id="rId5"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hyperlink" Target="https://thispersondoesnotexist.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phrontistery.info/"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imgflip.com/ai-mem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3.jpg"/><Relationship Id="rId4" Type="http://schemas.openxmlformats.org/officeDocument/2006/relationships/image" Target="../media/image32.jpg"/><Relationship Id="rId5" Type="http://schemas.openxmlformats.org/officeDocument/2006/relationships/image" Target="../media/image39.jpg"/><Relationship Id="rId6" Type="http://schemas.openxmlformats.org/officeDocument/2006/relationships/image" Target="../media/image29.jpg"/><Relationship Id="rId7" Type="http://schemas.openxmlformats.org/officeDocument/2006/relationships/image" Target="../media/image40.jpg"/><Relationship Id="rId8"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 name="Shape 46"/>
        <p:cNvGrpSpPr/>
        <p:nvPr/>
      </p:nvGrpSpPr>
      <p:grpSpPr>
        <a:xfrm>
          <a:off x="0" y="0"/>
          <a:ext cx="0" cy="0"/>
          <a:chOff x="0" y="0"/>
          <a:chExt cx="0" cy="0"/>
        </a:xfrm>
      </p:grpSpPr>
      <p:sp>
        <p:nvSpPr>
          <p:cNvPr id="47" name="Google Shape;47;p7"/>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62A8E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8" name="Google Shape;48;p7"/>
          <p:cNvSpPr/>
          <p:nvPr/>
        </p:nvSpPr>
        <p:spPr>
          <a:xfrm>
            <a:off x="2477720" y="415649"/>
            <a:ext cx="6244590" cy="0"/>
          </a:xfrm>
          <a:custGeom>
            <a:rect b="b" l="l" r="r" t="t"/>
            <a:pathLst>
              <a:path extrusionOk="0" h="120000" w="6244590">
                <a:moveTo>
                  <a:pt x="0" y="0"/>
                </a:moveTo>
                <a:lnTo>
                  <a:pt x="6244187" y="0"/>
                </a:lnTo>
              </a:path>
            </a:pathLst>
          </a:custGeom>
          <a:noFill/>
          <a:ln cap="flat" cmpd="sng" w="380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49" name="Google Shape;49;p7"/>
          <p:cNvSpPr/>
          <p:nvPr/>
        </p:nvSpPr>
        <p:spPr>
          <a:xfrm>
            <a:off x="2477720" y="4739990"/>
            <a:ext cx="6244590" cy="0"/>
          </a:xfrm>
          <a:custGeom>
            <a:rect b="b" l="l" r="r" t="t"/>
            <a:pathLst>
              <a:path extrusionOk="0" h="120000" w="6244590">
                <a:moveTo>
                  <a:pt x="0" y="0"/>
                </a:moveTo>
                <a:lnTo>
                  <a:pt x="6244187" y="0"/>
                </a:lnTo>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 name="Google Shape;50;p7"/>
          <p:cNvSpPr/>
          <p:nvPr/>
        </p:nvSpPr>
        <p:spPr>
          <a:xfrm>
            <a:off x="425196" y="415649"/>
            <a:ext cx="183515" cy="0"/>
          </a:xfrm>
          <a:custGeom>
            <a:rect b="b" l="l" r="r" t="t"/>
            <a:pathLst>
              <a:path extrusionOk="0" h="120000" w="183515">
                <a:moveTo>
                  <a:pt x="0" y="0"/>
                </a:moveTo>
                <a:lnTo>
                  <a:pt x="183299" y="0"/>
                </a:lnTo>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 name="Google Shape;51;p7"/>
          <p:cNvSpPr txBox="1"/>
          <p:nvPr>
            <p:ph type="title"/>
          </p:nvPr>
        </p:nvSpPr>
        <p:spPr>
          <a:xfrm>
            <a:off x="2444745" y="678864"/>
            <a:ext cx="5235575" cy="75692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lang="en" sz="4800">
                <a:solidFill>
                  <a:srgbClr val="FFFFFF"/>
                </a:solidFill>
              </a:rPr>
              <a:t>Machine Learning</a:t>
            </a:r>
            <a:endParaRPr sz="4800"/>
          </a:p>
        </p:txBody>
      </p:sp>
      <p:sp>
        <p:nvSpPr>
          <p:cNvPr id="52" name="Google Shape;52;p7"/>
          <p:cNvSpPr/>
          <p:nvPr/>
        </p:nvSpPr>
        <p:spPr>
          <a:xfrm>
            <a:off x="292574" y="2638619"/>
            <a:ext cx="1780971" cy="178097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6"/>
          <p:cNvSpPr txBox="1"/>
          <p:nvPr>
            <p:ph type="title"/>
          </p:nvPr>
        </p:nvSpPr>
        <p:spPr>
          <a:xfrm>
            <a:off x="5121800" y="567350"/>
            <a:ext cx="3639300" cy="62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k-means clustering</a:t>
            </a:r>
            <a:endParaRPr/>
          </a:p>
        </p:txBody>
      </p:sp>
      <p:sp>
        <p:nvSpPr>
          <p:cNvPr id="121" name="Google Shape;121;p16"/>
          <p:cNvSpPr txBox="1"/>
          <p:nvPr>
            <p:ph idx="1" type="body"/>
          </p:nvPr>
        </p:nvSpPr>
        <p:spPr>
          <a:xfrm>
            <a:off x="4767875" y="1106475"/>
            <a:ext cx="4125900" cy="3252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en"/>
              <a:t>Our goal is to assign each data point to a cluster. The number of clusters we choose to form is known as k. </a:t>
            </a:r>
            <a:endParaRPr/>
          </a:p>
          <a:p>
            <a:pPr indent="-317500" lvl="0" marL="457200" rtl="0" algn="l">
              <a:lnSpc>
                <a:spcPct val="150000"/>
              </a:lnSpc>
              <a:spcBef>
                <a:spcPts val="0"/>
              </a:spcBef>
              <a:spcAft>
                <a:spcPts val="0"/>
              </a:spcAft>
              <a:buSzPts val="1400"/>
              <a:buChar char="●"/>
            </a:pPr>
            <a:r>
              <a:rPr lang="en"/>
              <a:t>Just as adding more features to the cookie task made it impossible to visualize, the same is true here. Deciding on a value for k can therefore be difficult.</a:t>
            </a:r>
            <a:endParaRPr/>
          </a:p>
          <a:p>
            <a:pPr indent="-317500" lvl="0" marL="457200" rtl="0" algn="l">
              <a:lnSpc>
                <a:spcPct val="150000"/>
              </a:lnSpc>
              <a:spcBef>
                <a:spcPts val="0"/>
              </a:spcBef>
              <a:spcAft>
                <a:spcPts val="0"/>
              </a:spcAft>
              <a:buSzPts val="1400"/>
              <a:buChar char="●"/>
            </a:pPr>
            <a:r>
              <a:rPr lang="en"/>
              <a:t>How many clusters do you see?</a:t>
            </a:r>
            <a:endParaRPr/>
          </a:p>
        </p:txBody>
      </p:sp>
      <p:pic>
        <p:nvPicPr>
          <p:cNvPr id="122" name="Google Shape;122;p16"/>
          <p:cNvPicPr preferRelativeResize="0"/>
          <p:nvPr/>
        </p:nvPicPr>
        <p:blipFill>
          <a:blip r:embed="rId3">
            <a:alphaModFix/>
          </a:blip>
          <a:stretch>
            <a:fillRect/>
          </a:stretch>
        </p:blipFill>
        <p:spPr>
          <a:xfrm>
            <a:off x="1" y="491250"/>
            <a:ext cx="4845225" cy="4482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7"/>
          <p:cNvPicPr preferRelativeResize="0"/>
          <p:nvPr/>
        </p:nvPicPr>
        <p:blipFill>
          <a:blip r:embed="rId3">
            <a:alphaModFix/>
          </a:blip>
          <a:stretch>
            <a:fillRect/>
          </a:stretch>
        </p:blipFill>
        <p:spPr>
          <a:xfrm>
            <a:off x="479300" y="119325"/>
            <a:ext cx="4092701" cy="4092701"/>
          </a:xfrm>
          <a:prstGeom prst="rect">
            <a:avLst/>
          </a:prstGeom>
          <a:noFill/>
          <a:ln>
            <a:noFill/>
          </a:ln>
        </p:spPr>
      </p:pic>
      <p:pic>
        <p:nvPicPr>
          <p:cNvPr id="128" name="Google Shape;128;p17"/>
          <p:cNvPicPr preferRelativeResize="0"/>
          <p:nvPr/>
        </p:nvPicPr>
        <p:blipFill rotWithShape="1">
          <a:blip r:embed="rId4">
            <a:alphaModFix/>
          </a:blip>
          <a:srcRect b="0" l="12050" r="12958" t="0"/>
          <a:stretch/>
        </p:blipFill>
        <p:spPr>
          <a:xfrm>
            <a:off x="4572000" y="277475"/>
            <a:ext cx="4092699" cy="3638100"/>
          </a:xfrm>
          <a:prstGeom prst="rect">
            <a:avLst/>
          </a:prstGeom>
          <a:noFill/>
          <a:ln>
            <a:noFill/>
          </a:ln>
        </p:spPr>
      </p:pic>
      <p:sp>
        <p:nvSpPr>
          <p:cNvPr id="129" name="Google Shape;129;p17"/>
          <p:cNvSpPr txBox="1"/>
          <p:nvPr/>
        </p:nvSpPr>
        <p:spPr>
          <a:xfrm>
            <a:off x="1347600" y="4059475"/>
            <a:ext cx="6448800" cy="74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there are many different citrus varieties, which may be why we see more than the two clusters we expectǃ</a:t>
            </a: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idx="1" type="body"/>
          </p:nvPr>
        </p:nvSpPr>
        <p:spPr>
          <a:xfrm>
            <a:off x="5110700" y="1715425"/>
            <a:ext cx="3738600" cy="27099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en"/>
              <a:t>Say we choose k=5.</a:t>
            </a:r>
            <a:endParaRPr/>
          </a:p>
          <a:p>
            <a:pPr indent="-317500" lvl="0" marL="457200" rtl="0" algn="l">
              <a:lnSpc>
                <a:spcPct val="150000"/>
              </a:lnSpc>
              <a:spcBef>
                <a:spcPts val="0"/>
              </a:spcBef>
              <a:spcAft>
                <a:spcPts val="0"/>
              </a:spcAft>
              <a:buSzPts val="1400"/>
              <a:buChar char="●"/>
            </a:pPr>
            <a:r>
              <a:rPr lang="en"/>
              <a:t>The first step is to randomly choose 5 points to assign to be the center of each cluster. They are marked in the diagram with an X, each color denoting a different cluster.</a:t>
            </a:r>
            <a:endParaRPr/>
          </a:p>
        </p:txBody>
      </p:sp>
      <p:pic>
        <p:nvPicPr>
          <p:cNvPr id="135" name="Google Shape;135;p18"/>
          <p:cNvPicPr preferRelativeResize="0"/>
          <p:nvPr/>
        </p:nvPicPr>
        <p:blipFill rotWithShape="1">
          <a:blip r:embed="rId3">
            <a:alphaModFix/>
          </a:blip>
          <a:srcRect b="2874" l="2311" r="7744" t="0"/>
          <a:stretch/>
        </p:blipFill>
        <p:spPr>
          <a:xfrm>
            <a:off x="55300" y="327248"/>
            <a:ext cx="4900199" cy="4749901"/>
          </a:xfrm>
          <a:prstGeom prst="rect">
            <a:avLst/>
          </a:prstGeom>
          <a:noFill/>
          <a:ln>
            <a:noFill/>
          </a:ln>
        </p:spPr>
      </p:pic>
      <p:sp>
        <p:nvSpPr>
          <p:cNvPr id="136" name="Google Shape;136;p18"/>
          <p:cNvSpPr txBox="1"/>
          <p:nvPr>
            <p:ph type="title"/>
          </p:nvPr>
        </p:nvSpPr>
        <p:spPr>
          <a:xfrm>
            <a:off x="5276375" y="677925"/>
            <a:ext cx="3639300" cy="62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k-means clustering</a:t>
            </a:r>
            <a:endParaRPr/>
          </a:p>
          <a:p>
            <a:pPr indent="0" lvl="0" marL="0" rtl="0" algn="ctr">
              <a:spcBef>
                <a:spcPts val="0"/>
              </a:spcBef>
              <a:spcAft>
                <a:spcPts val="0"/>
              </a:spcAft>
              <a:buNone/>
            </a:pPr>
            <a:r>
              <a:rPr lang="en"/>
              <a:t>step 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txBox="1"/>
          <p:nvPr>
            <p:ph idx="1" type="body"/>
          </p:nvPr>
        </p:nvSpPr>
        <p:spPr>
          <a:xfrm>
            <a:off x="5272550" y="1538475"/>
            <a:ext cx="3570600" cy="26106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en"/>
              <a:t>Choose a point, and calculate its distance to each of the cluster centers. </a:t>
            </a:r>
            <a:endParaRPr/>
          </a:p>
          <a:p>
            <a:pPr indent="-317500" lvl="0" marL="457200" rtl="0" algn="l">
              <a:lnSpc>
                <a:spcPct val="150000"/>
              </a:lnSpc>
              <a:spcBef>
                <a:spcPts val="0"/>
              </a:spcBef>
              <a:spcAft>
                <a:spcPts val="0"/>
              </a:spcAft>
              <a:buSzPts val="1400"/>
              <a:buChar char="●"/>
            </a:pPr>
            <a:r>
              <a:rPr lang="en"/>
              <a:t>Assign that point to the cluster whose center it’s closest to.</a:t>
            </a:r>
            <a:endParaRPr/>
          </a:p>
          <a:p>
            <a:pPr indent="-317500" lvl="0" marL="457200" rtl="0" algn="l">
              <a:lnSpc>
                <a:spcPct val="150000"/>
              </a:lnSpc>
              <a:spcBef>
                <a:spcPts val="0"/>
              </a:spcBef>
              <a:spcAft>
                <a:spcPts val="0"/>
              </a:spcAft>
              <a:buSzPts val="1400"/>
              <a:buChar char="●"/>
            </a:pPr>
            <a:r>
              <a:rPr lang="en"/>
              <a:t>Repeat for all points that haven’t yet been assigned in this iteration.</a:t>
            </a:r>
            <a:endParaRPr/>
          </a:p>
        </p:txBody>
      </p:sp>
      <p:pic>
        <p:nvPicPr>
          <p:cNvPr id="142" name="Google Shape;142;p19"/>
          <p:cNvPicPr preferRelativeResize="0"/>
          <p:nvPr/>
        </p:nvPicPr>
        <p:blipFill>
          <a:blip r:embed="rId3">
            <a:alphaModFix/>
          </a:blip>
          <a:stretch>
            <a:fillRect/>
          </a:stretch>
        </p:blipFill>
        <p:spPr>
          <a:xfrm>
            <a:off x="55325" y="189000"/>
            <a:ext cx="5217226" cy="4888125"/>
          </a:xfrm>
          <a:prstGeom prst="rect">
            <a:avLst/>
          </a:prstGeom>
          <a:noFill/>
          <a:ln>
            <a:noFill/>
          </a:ln>
        </p:spPr>
      </p:pic>
      <p:sp>
        <p:nvSpPr>
          <p:cNvPr id="143" name="Google Shape;143;p19"/>
          <p:cNvSpPr txBox="1"/>
          <p:nvPr>
            <p:ph type="title"/>
          </p:nvPr>
        </p:nvSpPr>
        <p:spPr>
          <a:xfrm>
            <a:off x="5366000" y="545200"/>
            <a:ext cx="3639300" cy="62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k-means clustering</a:t>
            </a:r>
            <a:endParaRPr/>
          </a:p>
          <a:p>
            <a:pPr indent="0" lvl="0" marL="0" rtl="0" algn="ctr">
              <a:spcBef>
                <a:spcPts val="0"/>
              </a:spcBef>
              <a:spcAft>
                <a:spcPts val="0"/>
              </a:spcAft>
              <a:buNone/>
            </a:pPr>
            <a:r>
              <a:rPr lang="en"/>
              <a:t>step 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0"/>
          <p:cNvSpPr txBox="1"/>
          <p:nvPr>
            <p:ph idx="1" type="body"/>
          </p:nvPr>
        </p:nvSpPr>
        <p:spPr>
          <a:xfrm>
            <a:off x="5280175" y="1958775"/>
            <a:ext cx="3546900" cy="21489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en"/>
              <a:t>For each cluster, recalculate the center point by averaging all points in the cluster. </a:t>
            </a:r>
            <a:endParaRPr/>
          </a:p>
          <a:p>
            <a:pPr indent="-317500" lvl="0" marL="457200" rtl="0" algn="l">
              <a:lnSpc>
                <a:spcPct val="150000"/>
              </a:lnSpc>
              <a:spcBef>
                <a:spcPts val="0"/>
              </a:spcBef>
              <a:spcAft>
                <a:spcPts val="0"/>
              </a:spcAft>
              <a:buSzPts val="1400"/>
              <a:buChar char="●"/>
            </a:pPr>
            <a:r>
              <a:rPr lang="en"/>
              <a:t>Adjust the center (denoted with an X).</a:t>
            </a:r>
            <a:endParaRPr/>
          </a:p>
        </p:txBody>
      </p:sp>
      <p:pic>
        <p:nvPicPr>
          <p:cNvPr id="149" name="Google Shape;149;p20"/>
          <p:cNvPicPr preferRelativeResize="0"/>
          <p:nvPr/>
        </p:nvPicPr>
        <p:blipFill>
          <a:blip r:embed="rId3">
            <a:alphaModFix/>
          </a:blip>
          <a:stretch>
            <a:fillRect/>
          </a:stretch>
        </p:blipFill>
        <p:spPr>
          <a:xfrm>
            <a:off x="55300" y="194062"/>
            <a:ext cx="5224876" cy="4888126"/>
          </a:xfrm>
          <a:prstGeom prst="rect">
            <a:avLst/>
          </a:prstGeom>
          <a:noFill/>
          <a:ln>
            <a:noFill/>
          </a:ln>
        </p:spPr>
      </p:pic>
      <p:sp>
        <p:nvSpPr>
          <p:cNvPr id="150" name="Google Shape;150;p20"/>
          <p:cNvSpPr txBox="1"/>
          <p:nvPr>
            <p:ph type="title"/>
          </p:nvPr>
        </p:nvSpPr>
        <p:spPr>
          <a:xfrm>
            <a:off x="5335475" y="799625"/>
            <a:ext cx="3639300" cy="62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k-means clustering</a:t>
            </a:r>
            <a:endParaRPr/>
          </a:p>
          <a:p>
            <a:pPr indent="0" lvl="0" marL="0" rtl="0" algn="ctr">
              <a:spcBef>
                <a:spcPts val="0"/>
              </a:spcBef>
              <a:spcAft>
                <a:spcPts val="0"/>
              </a:spcAft>
              <a:buNone/>
            </a:pPr>
            <a:r>
              <a:rPr lang="en"/>
              <a:t>step 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1"/>
          <p:cNvSpPr txBox="1"/>
          <p:nvPr>
            <p:ph idx="1" type="body"/>
          </p:nvPr>
        </p:nvSpPr>
        <p:spPr>
          <a:xfrm>
            <a:off x="5101750" y="1273150"/>
            <a:ext cx="3915600" cy="32739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en"/>
              <a:t>Repeat step 2 (assigning each point to the cluster it’s closest to).</a:t>
            </a:r>
            <a:endParaRPr/>
          </a:p>
          <a:p>
            <a:pPr indent="-317500" lvl="0" marL="457200" rtl="0" algn="l">
              <a:lnSpc>
                <a:spcPct val="150000"/>
              </a:lnSpc>
              <a:spcBef>
                <a:spcPts val="0"/>
              </a:spcBef>
              <a:spcAft>
                <a:spcPts val="0"/>
              </a:spcAft>
              <a:buSzPts val="1400"/>
              <a:buChar char="●"/>
            </a:pPr>
            <a:r>
              <a:rPr lang="en"/>
              <a:t>You can note that some points have changed clusters, especially the green ones. Before, the cluster had a huge gap, which isn’t something we want. Now, those are part of the orange cluster.</a:t>
            </a:r>
            <a:endParaRPr/>
          </a:p>
        </p:txBody>
      </p:sp>
      <p:sp>
        <p:nvSpPr>
          <p:cNvPr id="156" name="Google Shape;156;p21"/>
          <p:cNvSpPr txBox="1"/>
          <p:nvPr>
            <p:ph type="title"/>
          </p:nvPr>
        </p:nvSpPr>
        <p:spPr>
          <a:xfrm>
            <a:off x="5378050" y="655975"/>
            <a:ext cx="3639300" cy="62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k-means clustering</a:t>
            </a:r>
            <a:endParaRPr/>
          </a:p>
        </p:txBody>
      </p:sp>
      <p:pic>
        <p:nvPicPr>
          <p:cNvPr id="157" name="Google Shape;157;p21"/>
          <p:cNvPicPr preferRelativeResize="0"/>
          <p:nvPr/>
        </p:nvPicPr>
        <p:blipFill rotWithShape="1">
          <a:blip r:embed="rId3">
            <a:alphaModFix/>
          </a:blip>
          <a:srcRect b="0" l="0" r="5033" t="0"/>
          <a:stretch/>
        </p:blipFill>
        <p:spPr>
          <a:xfrm>
            <a:off x="44250" y="268725"/>
            <a:ext cx="5011149" cy="48071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2"/>
          <p:cNvSpPr txBox="1"/>
          <p:nvPr>
            <p:ph type="title"/>
          </p:nvPr>
        </p:nvSpPr>
        <p:spPr>
          <a:xfrm>
            <a:off x="1469839" y="633733"/>
            <a:ext cx="62043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63" name="Google Shape;163;p22"/>
          <p:cNvPicPr preferRelativeResize="0"/>
          <p:nvPr/>
        </p:nvPicPr>
        <p:blipFill rotWithShape="1">
          <a:blip r:embed="rId3">
            <a:alphaModFix/>
          </a:blip>
          <a:srcRect b="3381" l="0" r="0" t="0"/>
          <a:stretch/>
        </p:blipFill>
        <p:spPr>
          <a:xfrm>
            <a:off x="55325" y="377025"/>
            <a:ext cx="5272674" cy="4701049"/>
          </a:xfrm>
          <a:prstGeom prst="rect">
            <a:avLst/>
          </a:prstGeom>
          <a:noFill/>
          <a:ln>
            <a:noFill/>
          </a:ln>
        </p:spPr>
      </p:pic>
      <p:sp>
        <p:nvSpPr>
          <p:cNvPr id="164" name="Google Shape;164;p22"/>
          <p:cNvSpPr txBox="1"/>
          <p:nvPr>
            <p:ph type="title"/>
          </p:nvPr>
        </p:nvSpPr>
        <p:spPr>
          <a:xfrm>
            <a:off x="5328000" y="701100"/>
            <a:ext cx="3639300" cy="62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k-means clustering</a:t>
            </a:r>
            <a:endParaRPr/>
          </a:p>
        </p:txBody>
      </p:sp>
      <p:sp>
        <p:nvSpPr>
          <p:cNvPr id="165" name="Google Shape;165;p22"/>
          <p:cNvSpPr txBox="1"/>
          <p:nvPr>
            <p:ph idx="1" type="body"/>
          </p:nvPr>
        </p:nvSpPr>
        <p:spPr>
          <a:xfrm>
            <a:off x="5051700" y="1329300"/>
            <a:ext cx="3915600" cy="31182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en"/>
              <a:t>Repeat step 3 (adjusting the center of each cluster).</a:t>
            </a:r>
            <a:endParaRPr/>
          </a:p>
          <a:p>
            <a:pPr indent="-317500" lvl="0" marL="457200" rtl="0" algn="l">
              <a:lnSpc>
                <a:spcPct val="150000"/>
              </a:lnSpc>
              <a:spcBef>
                <a:spcPts val="0"/>
              </a:spcBef>
              <a:spcAft>
                <a:spcPts val="0"/>
              </a:spcAft>
              <a:buSzPts val="1400"/>
              <a:buChar char="●"/>
            </a:pPr>
            <a:r>
              <a:rPr lang="en"/>
              <a:t>Next, we will repeat step 2 again (assigning each point to the clusters they are closest to). </a:t>
            </a:r>
            <a:endParaRPr/>
          </a:p>
          <a:p>
            <a:pPr indent="-317500" lvl="0" marL="457200" rtl="0" algn="l">
              <a:lnSpc>
                <a:spcPct val="150000"/>
              </a:lnSpc>
              <a:spcBef>
                <a:spcPts val="0"/>
              </a:spcBef>
              <a:spcAft>
                <a:spcPts val="0"/>
              </a:spcAft>
              <a:buSzPts val="1400"/>
              <a:buChar char="●"/>
            </a:pPr>
            <a:r>
              <a:rPr lang="en"/>
              <a:t>Can you predict what will happen to the red points highlighted in the diagram?</a:t>
            </a:r>
            <a:endParaRPr/>
          </a:p>
        </p:txBody>
      </p:sp>
      <p:sp>
        <p:nvSpPr>
          <p:cNvPr id="166" name="Google Shape;166;p22"/>
          <p:cNvSpPr/>
          <p:nvPr/>
        </p:nvSpPr>
        <p:spPr>
          <a:xfrm rot="1215884">
            <a:off x="1673000" y="1285637"/>
            <a:ext cx="766547" cy="411276"/>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3"/>
          <p:cNvSpPr txBox="1"/>
          <p:nvPr>
            <p:ph type="title"/>
          </p:nvPr>
        </p:nvSpPr>
        <p:spPr>
          <a:xfrm>
            <a:off x="5317025" y="579450"/>
            <a:ext cx="3639300" cy="62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k-means clustering</a:t>
            </a:r>
            <a:endParaRPr/>
          </a:p>
        </p:txBody>
      </p:sp>
      <p:sp>
        <p:nvSpPr>
          <p:cNvPr id="172" name="Google Shape;172;p23"/>
          <p:cNvSpPr txBox="1"/>
          <p:nvPr>
            <p:ph idx="1" type="body"/>
          </p:nvPr>
        </p:nvSpPr>
        <p:spPr>
          <a:xfrm>
            <a:off x="5088575" y="1119150"/>
            <a:ext cx="3912000" cy="35829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en"/>
              <a:t>The red points became part of the blue cluster. </a:t>
            </a:r>
            <a:endParaRPr/>
          </a:p>
          <a:p>
            <a:pPr indent="-317500" lvl="0" marL="457200" rtl="0" algn="l">
              <a:lnSpc>
                <a:spcPct val="150000"/>
              </a:lnSpc>
              <a:spcBef>
                <a:spcPts val="0"/>
              </a:spcBef>
              <a:spcAft>
                <a:spcPts val="0"/>
              </a:spcAft>
              <a:buSzPts val="1400"/>
              <a:buChar char="●"/>
            </a:pPr>
            <a:r>
              <a:rPr lang="en"/>
              <a:t>Next, we continue r</a:t>
            </a:r>
            <a:r>
              <a:rPr lang="en"/>
              <a:t>epeating steps 3 (adjusting the center of each cluster), and step 2 (assigning each point to the clusters they are closest to).</a:t>
            </a:r>
            <a:endParaRPr/>
          </a:p>
          <a:p>
            <a:pPr indent="-317500" lvl="0" marL="457200" rtl="0" algn="l">
              <a:lnSpc>
                <a:spcPct val="150000"/>
              </a:lnSpc>
              <a:spcBef>
                <a:spcPts val="0"/>
              </a:spcBef>
              <a:spcAft>
                <a:spcPts val="0"/>
              </a:spcAft>
              <a:buSzPts val="1400"/>
              <a:buChar char="●"/>
            </a:pPr>
            <a:r>
              <a:rPr lang="en"/>
              <a:t>What do you predict will happen to the pink points?</a:t>
            </a:r>
            <a:endParaRPr/>
          </a:p>
        </p:txBody>
      </p:sp>
      <p:pic>
        <p:nvPicPr>
          <p:cNvPr id="173" name="Google Shape;173;p23"/>
          <p:cNvPicPr preferRelativeResize="0"/>
          <p:nvPr/>
        </p:nvPicPr>
        <p:blipFill>
          <a:blip r:embed="rId3">
            <a:alphaModFix/>
          </a:blip>
          <a:stretch>
            <a:fillRect/>
          </a:stretch>
        </p:blipFill>
        <p:spPr>
          <a:xfrm>
            <a:off x="74950" y="310675"/>
            <a:ext cx="5064450" cy="4708724"/>
          </a:xfrm>
          <a:prstGeom prst="rect">
            <a:avLst/>
          </a:prstGeom>
          <a:noFill/>
          <a:ln>
            <a:noFill/>
          </a:ln>
        </p:spPr>
      </p:pic>
      <p:sp>
        <p:nvSpPr>
          <p:cNvPr id="174" name="Google Shape;174;p23"/>
          <p:cNvSpPr/>
          <p:nvPr/>
        </p:nvSpPr>
        <p:spPr>
          <a:xfrm rot="2919928">
            <a:off x="2729588" y="1438609"/>
            <a:ext cx="935719" cy="708082"/>
          </a:xfrm>
          <a:prstGeom prst="ellipse">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4"/>
          <p:cNvSpPr/>
          <p:nvPr/>
        </p:nvSpPr>
        <p:spPr>
          <a:xfrm>
            <a:off x="2389625" y="4668825"/>
            <a:ext cx="6415500" cy="15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4"/>
          <p:cNvSpPr txBox="1"/>
          <p:nvPr/>
        </p:nvSpPr>
        <p:spPr>
          <a:xfrm>
            <a:off x="1281800" y="4463700"/>
            <a:ext cx="2853900" cy="4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Lato"/>
                <a:ea typeface="Lato"/>
                <a:cs typeface="Lato"/>
                <a:sym typeface="Lato"/>
              </a:rPr>
              <a:t>moving the centers</a:t>
            </a:r>
            <a:endParaRPr sz="2400">
              <a:latin typeface="Lato"/>
              <a:ea typeface="Lato"/>
              <a:cs typeface="Lato"/>
              <a:sym typeface="Lato"/>
            </a:endParaRPr>
          </a:p>
        </p:txBody>
      </p:sp>
      <p:sp>
        <p:nvSpPr>
          <p:cNvPr id="181" name="Google Shape;181;p24"/>
          <p:cNvSpPr txBox="1"/>
          <p:nvPr/>
        </p:nvSpPr>
        <p:spPr>
          <a:xfrm>
            <a:off x="5285225" y="4463700"/>
            <a:ext cx="3330000" cy="4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Lato"/>
                <a:ea typeface="Lato"/>
                <a:cs typeface="Lato"/>
                <a:sym typeface="Lato"/>
              </a:rPr>
              <a:t>reassigning the clusters</a:t>
            </a:r>
            <a:endParaRPr sz="2400">
              <a:latin typeface="Lato"/>
              <a:ea typeface="Lato"/>
              <a:cs typeface="Lato"/>
              <a:sym typeface="Lato"/>
            </a:endParaRPr>
          </a:p>
        </p:txBody>
      </p:sp>
      <p:pic>
        <p:nvPicPr>
          <p:cNvPr id="182" name="Google Shape;182;p24"/>
          <p:cNvPicPr preferRelativeResize="0"/>
          <p:nvPr/>
        </p:nvPicPr>
        <p:blipFill>
          <a:blip r:embed="rId3">
            <a:alphaModFix/>
          </a:blip>
          <a:stretch>
            <a:fillRect/>
          </a:stretch>
        </p:blipFill>
        <p:spPr>
          <a:xfrm>
            <a:off x="152400" y="152400"/>
            <a:ext cx="4473132" cy="4357951"/>
          </a:xfrm>
          <a:prstGeom prst="rect">
            <a:avLst/>
          </a:prstGeom>
          <a:noFill/>
          <a:ln>
            <a:noFill/>
          </a:ln>
        </p:spPr>
      </p:pic>
      <p:pic>
        <p:nvPicPr>
          <p:cNvPr id="183" name="Google Shape;183;p24"/>
          <p:cNvPicPr preferRelativeResize="0"/>
          <p:nvPr/>
        </p:nvPicPr>
        <p:blipFill>
          <a:blip r:embed="rId4">
            <a:alphaModFix/>
          </a:blip>
          <a:stretch>
            <a:fillRect/>
          </a:stretch>
        </p:blipFill>
        <p:spPr>
          <a:xfrm>
            <a:off x="4489350" y="152400"/>
            <a:ext cx="4502249" cy="43579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5"/>
          <p:cNvSpPr txBox="1"/>
          <p:nvPr>
            <p:ph type="title"/>
          </p:nvPr>
        </p:nvSpPr>
        <p:spPr>
          <a:xfrm>
            <a:off x="1469839" y="633733"/>
            <a:ext cx="62043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89" name="Google Shape;189;p25"/>
          <p:cNvSpPr txBox="1"/>
          <p:nvPr>
            <p:ph idx="1" type="body"/>
          </p:nvPr>
        </p:nvSpPr>
        <p:spPr>
          <a:xfrm>
            <a:off x="650544" y="1619653"/>
            <a:ext cx="7842900" cy="222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90" name="Google Shape;190;p25"/>
          <p:cNvPicPr preferRelativeResize="0"/>
          <p:nvPr/>
        </p:nvPicPr>
        <p:blipFill rotWithShape="1">
          <a:blip r:embed="rId3">
            <a:alphaModFix/>
          </a:blip>
          <a:srcRect b="11111" l="15945" r="0" t="0"/>
          <a:stretch/>
        </p:blipFill>
        <p:spPr>
          <a:xfrm>
            <a:off x="487050" y="347302"/>
            <a:ext cx="4140249" cy="4132498"/>
          </a:xfrm>
          <a:prstGeom prst="rect">
            <a:avLst/>
          </a:prstGeom>
          <a:noFill/>
          <a:ln>
            <a:noFill/>
          </a:ln>
        </p:spPr>
      </p:pic>
      <p:pic>
        <p:nvPicPr>
          <p:cNvPr id="191" name="Google Shape;191;p25"/>
          <p:cNvPicPr preferRelativeResize="0"/>
          <p:nvPr/>
        </p:nvPicPr>
        <p:blipFill rotWithShape="1">
          <a:blip r:embed="rId4">
            <a:alphaModFix/>
          </a:blip>
          <a:srcRect b="11894" l="15739" r="0" t="0"/>
          <a:stretch/>
        </p:blipFill>
        <p:spPr>
          <a:xfrm>
            <a:off x="4603125" y="374625"/>
            <a:ext cx="4140251" cy="4101799"/>
          </a:xfrm>
          <a:prstGeom prst="rect">
            <a:avLst/>
          </a:prstGeom>
          <a:noFill/>
          <a:ln>
            <a:noFill/>
          </a:ln>
        </p:spPr>
      </p:pic>
      <p:sp>
        <p:nvSpPr>
          <p:cNvPr id="192" name="Google Shape;192;p25"/>
          <p:cNvSpPr/>
          <p:nvPr/>
        </p:nvSpPr>
        <p:spPr>
          <a:xfrm>
            <a:off x="2389625" y="4668825"/>
            <a:ext cx="6415500" cy="15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5"/>
          <p:cNvSpPr txBox="1"/>
          <p:nvPr/>
        </p:nvSpPr>
        <p:spPr>
          <a:xfrm>
            <a:off x="1469850" y="4530075"/>
            <a:ext cx="2853900" cy="4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Lato"/>
                <a:ea typeface="Lato"/>
                <a:cs typeface="Lato"/>
                <a:sym typeface="Lato"/>
              </a:rPr>
              <a:t>moving the centers</a:t>
            </a:r>
            <a:endParaRPr sz="2400">
              <a:latin typeface="Lato"/>
              <a:ea typeface="Lato"/>
              <a:cs typeface="Lato"/>
              <a:sym typeface="Lato"/>
            </a:endParaRPr>
          </a:p>
        </p:txBody>
      </p:sp>
      <p:sp>
        <p:nvSpPr>
          <p:cNvPr id="194" name="Google Shape;194;p25"/>
          <p:cNvSpPr txBox="1"/>
          <p:nvPr/>
        </p:nvSpPr>
        <p:spPr>
          <a:xfrm>
            <a:off x="5207800" y="4530075"/>
            <a:ext cx="3330000" cy="4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Lato"/>
                <a:ea typeface="Lato"/>
                <a:cs typeface="Lato"/>
                <a:sym typeface="Lato"/>
              </a:rPr>
              <a:t>reassigning the clusters</a:t>
            </a:r>
            <a:endParaRPr sz="24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8"/>
          <p:cNvSpPr txBox="1"/>
          <p:nvPr>
            <p:ph type="title"/>
          </p:nvPr>
        </p:nvSpPr>
        <p:spPr>
          <a:xfrm>
            <a:off x="428775" y="587900"/>
            <a:ext cx="8417700" cy="46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Supervised Machine Learning - Classification</a:t>
            </a:r>
            <a:endParaRPr/>
          </a:p>
        </p:txBody>
      </p:sp>
      <p:sp>
        <p:nvSpPr>
          <p:cNvPr id="58" name="Google Shape;58;p8"/>
          <p:cNvSpPr txBox="1"/>
          <p:nvPr>
            <p:ph idx="1" type="body"/>
          </p:nvPr>
        </p:nvSpPr>
        <p:spPr>
          <a:xfrm>
            <a:off x="463425" y="1162050"/>
            <a:ext cx="8348400" cy="2819400"/>
          </a:xfrm>
          <a:prstGeom prst="rect">
            <a:avLst/>
          </a:prstGeom>
        </p:spPr>
        <p:txBody>
          <a:bodyPr anchorCtr="0" anchor="t" bIns="0" lIns="0" spcFirstLastPara="1" rIns="0" wrap="square" tIns="0">
            <a:noAutofit/>
          </a:bodyPr>
          <a:lstStyle/>
          <a:p>
            <a:pPr indent="-355600" lvl="0" marL="457200" rtl="0" algn="l">
              <a:lnSpc>
                <a:spcPct val="150000"/>
              </a:lnSpc>
              <a:spcBef>
                <a:spcPts val="0"/>
              </a:spcBef>
              <a:spcAft>
                <a:spcPts val="0"/>
              </a:spcAft>
              <a:buSzPts val="2000"/>
              <a:buChar char="●"/>
            </a:pPr>
            <a:r>
              <a:rPr lang="en" sz="2000"/>
              <a:t>So far, we have discussed programming computers to do certain tasks. </a:t>
            </a:r>
            <a:endParaRPr sz="2000"/>
          </a:p>
          <a:p>
            <a:pPr indent="-355600" lvl="0" marL="457200" rtl="0" algn="l">
              <a:lnSpc>
                <a:spcPct val="150000"/>
              </a:lnSpc>
              <a:spcBef>
                <a:spcPts val="0"/>
              </a:spcBef>
              <a:spcAft>
                <a:spcPts val="0"/>
              </a:spcAft>
              <a:buSzPts val="2000"/>
              <a:buChar char="●"/>
            </a:pPr>
            <a:r>
              <a:rPr lang="en" sz="2000"/>
              <a:t>However, some tasks may be too complex for us to program directly. We may not even be able to complete those tasks on our own, or if we are able to, we have no idea how we do it. How do you recognize someone’s face, for example?</a:t>
            </a:r>
            <a:endParaRPr sz="2000"/>
          </a:p>
          <a:p>
            <a:pPr indent="-355600" lvl="0" marL="457200" rtl="0" algn="l">
              <a:lnSpc>
                <a:spcPct val="150000"/>
              </a:lnSpc>
              <a:spcBef>
                <a:spcPts val="0"/>
              </a:spcBef>
              <a:spcAft>
                <a:spcPts val="0"/>
              </a:spcAft>
              <a:buSzPts val="2000"/>
              <a:buChar char="●"/>
            </a:pPr>
            <a:r>
              <a:rPr lang="en" sz="2000"/>
              <a:t>Humans learn from past experiences. We can provide this for the computer, in the form of labeled data.</a:t>
            </a:r>
            <a:endParaRPr sz="2000"/>
          </a:p>
          <a:p>
            <a:pPr indent="-355600" lvl="0" marL="457200" rtl="0" algn="l">
              <a:lnSpc>
                <a:spcPct val="150000"/>
              </a:lnSpc>
              <a:spcBef>
                <a:spcPts val="0"/>
              </a:spcBef>
              <a:spcAft>
                <a:spcPts val="0"/>
              </a:spcAft>
              <a:buSzPts val="2000"/>
              <a:buChar char="●"/>
            </a:pPr>
            <a:r>
              <a:rPr b="1" lang="en" sz="2000"/>
              <a:t>How can we use labeled data to make predictions?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6"/>
          <p:cNvSpPr txBox="1"/>
          <p:nvPr>
            <p:ph idx="1" type="body"/>
          </p:nvPr>
        </p:nvSpPr>
        <p:spPr>
          <a:xfrm>
            <a:off x="5000075" y="1393700"/>
            <a:ext cx="3889800" cy="28989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SzPts val="1400"/>
              <a:buChar char="●"/>
            </a:pPr>
            <a:r>
              <a:rPr lang="en"/>
              <a:t>Ultimately, we have 5 distinct clusters, and we can stop.</a:t>
            </a:r>
            <a:endParaRPr/>
          </a:p>
          <a:p>
            <a:pPr indent="-317500" lvl="0" marL="457200" rtl="0" algn="l">
              <a:lnSpc>
                <a:spcPct val="150000"/>
              </a:lnSpc>
              <a:spcBef>
                <a:spcPts val="0"/>
              </a:spcBef>
              <a:spcAft>
                <a:spcPts val="0"/>
              </a:spcAft>
              <a:buSzPts val="1400"/>
              <a:buChar char="●"/>
            </a:pPr>
            <a:r>
              <a:rPr lang="en"/>
              <a:t>If we couldn’t see the data (as is usually the case), how do you think we could decide when to stop?</a:t>
            </a:r>
            <a:endParaRPr/>
          </a:p>
          <a:p>
            <a:pPr indent="-317500" lvl="0" marL="457200" rtl="0" algn="l">
              <a:lnSpc>
                <a:spcPct val="150000"/>
              </a:lnSpc>
              <a:spcBef>
                <a:spcPts val="0"/>
              </a:spcBef>
              <a:spcAft>
                <a:spcPts val="0"/>
              </a:spcAft>
              <a:buSzPts val="1400"/>
              <a:buChar char="●"/>
            </a:pPr>
            <a:r>
              <a:rPr lang="en"/>
              <a:t>How representative do you think this is of oranges and lemons?</a:t>
            </a:r>
            <a:endParaRPr/>
          </a:p>
        </p:txBody>
      </p:sp>
      <p:pic>
        <p:nvPicPr>
          <p:cNvPr id="200" name="Google Shape;200;p26"/>
          <p:cNvPicPr preferRelativeResize="0"/>
          <p:nvPr/>
        </p:nvPicPr>
        <p:blipFill rotWithShape="1">
          <a:blip r:embed="rId3">
            <a:alphaModFix/>
          </a:blip>
          <a:srcRect b="0" l="0" r="6410" t="0"/>
          <a:stretch/>
        </p:blipFill>
        <p:spPr>
          <a:xfrm>
            <a:off x="57025" y="343850"/>
            <a:ext cx="4854574" cy="4676649"/>
          </a:xfrm>
          <a:prstGeom prst="rect">
            <a:avLst/>
          </a:prstGeom>
          <a:noFill/>
          <a:ln>
            <a:noFill/>
          </a:ln>
        </p:spPr>
      </p:pic>
      <p:sp>
        <p:nvSpPr>
          <p:cNvPr id="201" name="Google Shape;201;p26"/>
          <p:cNvSpPr txBox="1"/>
          <p:nvPr>
            <p:ph type="title"/>
          </p:nvPr>
        </p:nvSpPr>
        <p:spPr>
          <a:xfrm>
            <a:off x="5250575" y="710200"/>
            <a:ext cx="3639300" cy="62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k-means clustering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7"/>
          <p:cNvSpPr txBox="1"/>
          <p:nvPr>
            <p:ph idx="1" type="body"/>
          </p:nvPr>
        </p:nvSpPr>
        <p:spPr>
          <a:xfrm>
            <a:off x="1027275" y="4190800"/>
            <a:ext cx="7391400" cy="37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600"/>
              <a:t>What about potential misclassifications? (oranges shaped as lemons, or vice versa)?</a:t>
            </a:r>
            <a:endParaRPr sz="1600"/>
          </a:p>
        </p:txBody>
      </p:sp>
      <p:pic>
        <p:nvPicPr>
          <p:cNvPr id="207" name="Google Shape;207;p27"/>
          <p:cNvPicPr preferRelativeResize="0"/>
          <p:nvPr/>
        </p:nvPicPr>
        <p:blipFill rotWithShape="1">
          <a:blip r:embed="rId3">
            <a:alphaModFix/>
          </a:blip>
          <a:srcRect b="4543" l="0" r="0" t="0"/>
          <a:stretch/>
        </p:blipFill>
        <p:spPr>
          <a:xfrm>
            <a:off x="750100" y="268808"/>
            <a:ext cx="3821899" cy="3802593"/>
          </a:xfrm>
          <a:prstGeom prst="rect">
            <a:avLst/>
          </a:prstGeom>
          <a:noFill/>
          <a:ln>
            <a:noFill/>
          </a:ln>
        </p:spPr>
      </p:pic>
      <p:pic>
        <p:nvPicPr>
          <p:cNvPr id="208" name="Google Shape;208;p27"/>
          <p:cNvPicPr preferRelativeResize="0"/>
          <p:nvPr/>
        </p:nvPicPr>
        <p:blipFill>
          <a:blip r:embed="rId4">
            <a:alphaModFix/>
          </a:blip>
          <a:stretch>
            <a:fillRect/>
          </a:stretch>
        </p:blipFill>
        <p:spPr>
          <a:xfrm>
            <a:off x="5173800" y="222150"/>
            <a:ext cx="3333375" cy="3738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8"/>
          <p:cNvSpPr txBox="1"/>
          <p:nvPr>
            <p:ph type="title"/>
          </p:nvPr>
        </p:nvSpPr>
        <p:spPr>
          <a:xfrm>
            <a:off x="650550" y="633725"/>
            <a:ext cx="70236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“Machine” Learning in the Brain</a:t>
            </a:r>
            <a:endParaRPr/>
          </a:p>
        </p:txBody>
      </p:sp>
      <p:sp>
        <p:nvSpPr>
          <p:cNvPr id="214" name="Google Shape;214;p28"/>
          <p:cNvSpPr txBox="1"/>
          <p:nvPr>
            <p:ph idx="1" type="body"/>
          </p:nvPr>
        </p:nvSpPr>
        <p:spPr>
          <a:xfrm>
            <a:off x="254000" y="1290500"/>
            <a:ext cx="5008800" cy="3390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There are 86 billion neurons in the human brain.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Neurons receive signals (inhibitory or excitatory) using dendrites connected to the cell body.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the input signal exceeds a threshold, the neuron “fires,” and sends its own signal down the axon to other neurons.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nature, networks of neurons allow animals to perform complex tasks like eating, sleeping, and learning computer science.</a:t>
            </a:r>
            <a:endParaRPr/>
          </a:p>
        </p:txBody>
      </p:sp>
      <p:pic>
        <p:nvPicPr>
          <p:cNvPr descr="Why are neuron axons long and spindly? Study shows they're ..." id="215" name="Google Shape;215;p28"/>
          <p:cNvPicPr preferRelativeResize="0"/>
          <p:nvPr/>
        </p:nvPicPr>
        <p:blipFill>
          <a:blip r:embed="rId3">
            <a:alphaModFix/>
          </a:blip>
          <a:stretch>
            <a:fillRect/>
          </a:stretch>
        </p:blipFill>
        <p:spPr>
          <a:xfrm>
            <a:off x="5186600" y="1618963"/>
            <a:ext cx="3738626" cy="22431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9"/>
          <p:cNvSpPr txBox="1"/>
          <p:nvPr>
            <p:ph type="title"/>
          </p:nvPr>
        </p:nvSpPr>
        <p:spPr>
          <a:xfrm>
            <a:off x="650550" y="502125"/>
            <a:ext cx="70236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Neural Nets</a:t>
            </a:r>
            <a:endParaRPr/>
          </a:p>
        </p:txBody>
      </p:sp>
      <p:sp>
        <p:nvSpPr>
          <p:cNvPr id="221" name="Google Shape;221;p29"/>
          <p:cNvSpPr txBox="1"/>
          <p:nvPr>
            <p:ph idx="1" type="body"/>
          </p:nvPr>
        </p:nvSpPr>
        <p:spPr>
          <a:xfrm>
            <a:off x="3631025" y="726300"/>
            <a:ext cx="5365200" cy="3852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Neural networks are composed of nodes in layers. Each node assigns a weight (measure of importance) to the nodes in the previous layer.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the weighted input signals exceed a threshold, the node fires and sends a signal to the next node. (We can also use a continuous model, where a node’s output is some increasing function of its input.)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Neural networks can compute functions! (Encode an object as input, and interpret the output as a classification.)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descr="Artificial neural network - Wikipedia" id="222" name="Google Shape;222;p29"/>
          <p:cNvPicPr preferRelativeResize="0"/>
          <p:nvPr/>
        </p:nvPicPr>
        <p:blipFill>
          <a:blip r:embed="rId3">
            <a:alphaModFix/>
          </a:blip>
          <a:stretch>
            <a:fillRect/>
          </a:stretch>
        </p:blipFill>
        <p:spPr>
          <a:xfrm>
            <a:off x="574350" y="1239050"/>
            <a:ext cx="2667000" cy="3209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Artificial neural network - Wikipedia" id="227" name="Google Shape;227;p30"/>
          <p:cNvPicPr preferRelativeResize="0"/>
          <p:nvPr/>
        </p:nvPicPr>
        <p:blipFill>
          <a:blip r:embed="rId3">
            <a:alphaModFix/>
          </a:blip>
          <a:stretch>
            <a:fillRect/>
          </a:stretch>
        </p:blipFill>
        <p:spPr>
          <a:xfrm>
            <a:off x="4949325" y="1152025"/>
            <a:ext cx="2667000" cy="3209925"/>
          </a:xfrm>
          <a:prstGeom prst="rect">
            <a:avLst/>
          </a:prstGeom>
          <a:noFill/>
          <a:ln>
            <a:noFill/>
          </a:ln>
        </p:spPr>
      </p:pic>
      <p:sp>
        <p:nvSpPr>
          <p:cNvPr id="228" name="Google Shape;228;p30"/>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229" name="Google Shape;229;p30"/>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0" name="Google Shape;230;p30"/>
          <p:cNvSpPr txBox="1"/>
          <p:nvPr/>
        </p:nvSpPr>
        <p:spPr>
          <a:xfrm>
            <a:off x="136975" y="141545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rtificial neural network - Wikipedia" id="235" name="Google Shape;235;p31"/>
          <p:cNvPicPr preferRelativeResize="0"/>
          <p:nvPr/>
        </p:nvPicPr>
        <p:blipFill>
          <a:blip r:embed="rId3">
            <a:alphaModFix/>
          </a:blip>
          <a:stretch>
            <a:fillRect/>
          </a:stretch>
        </p:blipFill>
        <p:spPr>
          <a:xfrm>
            <a:off x="4949325" y="1152025"/>
            <a:ext cx="2667000" cy="3209925"/>
          </a:xfrm>
          <a:prstGeom prst="rect">
            <a:avLst/>
          </a:prstGeom>
          <a:noFill/>
          <a:ln>
            <a:noFill/>
          </a:ln>
        </p:spPr>
      </p:pic>
      <p:sp>
        <p:nvSpPr>
          <p:cNvPr id="236" name="Google Shape;236;p31"/>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237" name="Google Shape;237;p31"/>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8" name="Google Shape;238;p31"/>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239" name="Google Shape;239;p31"/>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sp>
        <p:nvSpPr>
          <p:cNvPr id="240" name="Google Shape;240;p31"/>
          <p:cNvSpPr txBox="1"/>
          <p:nvPr/>
        </p:nvSpPr>
        <p:spPr>
          <a:xfrm>
            <a:off x="7715250" y="2532025"/>
            <a:ext cx="15390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ato"/>
                <a:ea typeface="Lato"/>
                <a:cs typeface="Lato"/>
                <a:sym typeface="Lato"/>
              </a:rPr>
              <a:t>“NO”</a:t>
            </a:r>
            <a:endParaRPr sz="3600">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Artificial neural network - Wikipedia" id="245" name="Google Shape;245;p32"/>
          <p:cNvPicPr preferRelativeResize="0"/>
          <p:nvPr/>
        </p:nvPicPr>
        <p:blipFill>
          <a:blip r:embed="rId3">
            <a:alphaModFix/>
          </a:blip>
          <a:stretch>
            <a:fillRect/>
          </a:stretch>
        </p:blipFill>
        <p:spPr>
          <a:xfrm>
            <a:off x="4949325" y="1152025"/>
            <a:ext cx="2667000" cy="3209925"/>
          </a:xfrm>
          <a:prstGeom prst="rect">
            <a:avLst/>
          </a:prstGeom>
          <a:noFill/>
          <a:ln>
            <a:noFill/>
          </a:ln>
        </p:spPr>
      </p:pic>
      <p:sp>
        <p:nvSpPr>
          <p:cNvPr id="246" name="Google Shape;246;p32"/>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247" name="Google Shape;247;p32"/>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8" name="Google Shape;248;p32"/>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249" name="Google Shape;249;p32"/>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rtificial neural network - Wikipedia" id="254" name="Google Shape;254;p33"/>
          <p:cNvPicPr preferRelativeResize="0"/>
          <p:nvPr/>
        </p:nvPicPr>
        <p:blipFill>
          <a:blip r:embed="rId3">
            <a:alphaModFix/>
          </a:blip>
          <a:stretch>
            <a:fillRect/>
          </a:stretch>
        </p:blipFill>
        <p:spPr>
          <a:xfrm>
            <a:off x="4949325" y="1152025"/>
            <a:ext cx="2667000" cy="3209925"/>
          </a:xfrm>
          <a:prstGeom prst="rect">
            <a:avLst/>
          </a:prstGeom>
          <a:noFill/>
          <a:ln>
            <a:noFill/>
          </a:ln>
        </p:spPr>
      </p:pic>
      <p:sp>
        <p:nvSpPr>
          <p:cNvPr id="255" name="Google Shape;255;p33"/>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256" name="Google Shape;256;p33"/>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7" name="Google Shape;257;p33"/>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258" name="Google Shape;258;p33"/>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259" name="Google Shape;259;p33"/>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sp>
        <p:nvSpPr>
          <p:cNvPr id="260" name="Google Shape;260;p33"/>
          <p:cNvSpPr txBox="1"/>
          <p:nvPr/>
        </p:nvSpPr>
        <p:spPr>
          <a:xfrm>
            <a:off x="7715250" y="2532025"/>
            <a:ext cx="15390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ato"/>
                <a:ea typeface="Lato"/>
                <a:cs typeface="Lato"/>
                <a:sym typeface="Lato"/>
              </a:rPr>
              <a:t>“NO”</a:t>
            </a:r>
            <a:endParaRPr sz="3600">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Artificial neural network - Wikipedia" id="265" name="Google Shape;265;p34"/>
          <p:cNvPicPr preferRelativeResize="0"/>
          <p:nvPr/>
        </p:nvPicPr>
        <p:blipFill>
          <a:blip r:embed="rId3">
            <a:alphaModFix/>
          </a:blip>
          <a:stretch>
            <a:fillRect/>
          </a:stretch>
        </p:blipFill>
        <p:spPr>
          <a:xfrm>
            <a:off x="4949325" y="1152025"/>
            <a:ext cx="2667000" cy="3209925"/>
          </a:xfrm>
          <a:prstGeom prst="rect">
            <a:avLst/>
          </a:prstGeom>
          <a:noFill/>
          <a:ln>
            <a:noFill/>
          </a:ln>
        </p:spPr>
      </p:pic>
      <p:sp>
        <p:nvSpPr>
          <p:cNvPr id="266" name="Google Shape;266;p34"/>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267" name="Google Shape;267;p34"/>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68" name="Google Shape;268;p34"/>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269" name="Google Shape;269;p34"/>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270" name="Google Shape;270;p34"/>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sp>
        <p:nvSpPr>
          <p:cNvPr id="271" name="Google Shape;271;p34"/>
          <p:cNvSpPr txBox="1"/>
          <p:nvPr/>
        </p:nvSpPr>
        <p:spPr>
          <a:xfrm>
            <a:off x="7715250" y="2532025"/>
            <a:ext cx="15390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ato"/>
                <a:ea typeface="Lato"/>
                <a:cs typeface="Lato"/>
                <a:sym typeface="Lato"/>
              </a:rPr>
              <a:t>“NO”</a:t>
            </a:r>
            <a:endParaRPr sz="3600">
              <a:latin typeface="Lato"/>
              <a:ea typeface="Lato"/>
              <a:cs typeface="Lato"/>
              <a:sym typeface="Lato"/>
            </a:endParaRPr>
          </a:p>
        </p:txBody>
      </p:sp>
      <p:cxnSp>
        <p:nvCxnSpPr>
          <p:cNvPr id="272" name="Google Shape;272;p34"/>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273" name="Google Shape;273;p34"/>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274" name="Google Shape;274;p34"/>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Artificial neural network - Wikipedia" id="279" name="Google Shape;279;p35"/>
          <p:cNvPicPr preferRelativeResize="0"/>
          <p:nvPr/>
        </p:nvPicPr>
        <p:blipFill>
          <a:blip r:embed="rId3">
            <a:alphaModFix/>
          </a:blip>
          <a:stretch>
            <a:fillRect/>
          </a:stretch>
        </p:blipFill>
        <p:spPr>
          <a:xfrm>
            <a:off x="4949325" y="1152025"/>
            <a:ext cx="2667000" cy="3209925"/>
          </a:xfrm>
          <a:prstGeom prst="rect">
            <a:avLst/>
          </a:prstGeom>
          <a:noFill/>
          <a:ln>
            <a:noFill/>
          </a:ln>
        </p:spPr>
      </p:pic>
      <p:cxnSp>
        <p:nvCxnSpPr>
          <p:cNvPr id="280" name="Google Shape;280;p35"/>
          <p:cNvCxnSpPr/>
          <p:nvPr/>
        </p:nvCxnSpPr>
        <p:spPr>
          <a:xfrm flipH="1" rot="10800000">
            <a:off x="5451325" y="2476825"/>
            <a:ext cx="546000" cy="208500"/>
          </a:xfrm>
          <a:prstGeom prst="straightConnector1">
            <a:avLst/>
          </a:prstGeom>
          <a:noFill/>
          <a:ln cap="flat" cmpd="sng" w="9525">
            <a:solidFill>
              <a:srgbClr val="00FF00"/>
            </a:solidFill>
            <a:prstDash val="solid"/>
            <a:round/>
            <a:headEnd len="med" w="med" type="none"/>
            <a:tailEnd len="med" w="med" type="triangle"/>
          </a:ln>
        </p:spPr>
      </p:cxnSp>
      <p:cxnSp>
        <p:nvCxnSpPr>
          <p:cNvPr id="281" name="Google Shape;281;p35"/>
          <p:cNvCxnSpPr/>
          <p:nvPr/>
        </p:nvCxnSpPr>
        <p:spPr>
          <a:xfrm>
            <a:off x="5441375" y="2883900"/>
            <a:ext cx="516300" cy="159000"/>
          </a:xfrm>
          <a:prstGeom prst="straightConnector1">
            <a:avLst/>
          </a:prstGeom>
          <a:noFill/>
          <a:ln cap="flat" cmpd="sng" w="9525">
            <a:solidFill>
              <a:srgbClr val="00FF00"/>
            </a:solidFill>
            <a:prstDash val="solid"/>
            <a:round/>
            <a:headEnd len="med" w="med" type="none"/>
            <a:tailEnd len="med" w="med" type="triangle"/>
          </a:ln>
        </p:spPr>
      </p:cxnSp>
      <p:sp>
        <p:nvSpPr>
          <p:cNvPr id="282" name="Google Shape;282;p35"/>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283" name="Google Shape;283;p35"/>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4" name="Google Shape;284;p35"/>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285" name="Google Shape;285;p35"/>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286" name="Google Shape;286;p35"/>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sp>
        <p:nvSpPr>
          <p:cNvPr id="287" name="Google Shape;287;p35"/>
          <p:cNvSpPr txBox="1"/>
          <p:nvPr/>
        </p:nvSpPr>
        <p:spPr>
          <a:xfrm>
            <a:off x="7715250" y="2532025"/>
            <a:ext cx="15390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ato"/>
                <a:ea typeface="Lato"/>
                <a:cs typeface="Lato"/>
                <a:sym typeface="Lato"/>
              </a:rPr>
              <a:t>“NO”</a:t>
            </a:r>
            <a:endParaRPr sz="3600">
              <a:latin typeface="Lato"/>
              <a:ea typeface="Lato"/>
              <a:cs typeface="Lato"/>
              <a:sym typeface="Lato"/>
            </a:endParaRPr>
          </a:p>
        </p:txBody>
      </p:sp>
      <p:cxnSp>
        <p:nvCxnSpPr>
          <p:cNvPr id="288" name="Google Shape;288;p35"/>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289" name="Google Shape;289;p35"/>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290" name="Google Shape;290;p35"/>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cxnSp>
        <p:nvCxnSpPr>
          <p:cNvPr id="291" name="Google Shape;291;p35"/>
          <p:cNvCxnSpPr/>
          <p:nvPr/>
        </p:nvCxnSpPr>
        <p:spPr>
          <a:xfrm>
            <a:off x="5510900" y="2079625"/>
            <a:ext cx="486600" cy="188700"/>
          </a:xfrm>
          <a:prstGeom prst="straightConnector1">
            <a:avLst/>
          </a:prstGeom>
          <a:noFill/>
          <a:ln cap="flat" cmpd="sng" w="9525">
            <a:solidFill>
              <a:srgbClr val="00FF00"/>
            </a:solidFill>
            <a:prstDash val="solid"/>
            <a:round/>
            <a:headEnd len="med" w="med" type="none"/>
            <a:tailEnd len="med" w="med" type="triangle"/>
          </a:ln>
        </p:spPr>
      </p:cxnSp>
      <p:cxnSp>
        <p:nvCxnSpPr>
          <p:cNvPr id="292" name="Google Shape;292;p35"/>
          <p:cNvCxnSpPr/>
          <p:nvPr/>
        </p:nvCxnSpPr>
        <p:spPr>
          <a:xfrm flipH="1" rot="10800000">
            <a:off x="5510900" y="3281025"/>
            <a:ext cx="436800" cy="178800"/>
          </a:xfrm>
          <a:prstGeom prst="straightConnector1">
            <a:avLst/>
          </a:prstGeom>
          <a:noFill/>
          <a:ln cap="flat" cmpd="sng" w="9525">
            <a:solidFill>
              <a:srgbClr val="00FF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9"/>
          <p:cNvSpPr txBox="1"/>
          <p:nvPr>
            <p:ph type="title"/>
          </p:nvPr>
        </p:nvSpPr>
        <p:spPr>
          <a:xfrm>
            <a:off x="789000" y="832825"/>
            <a:ext cx="7566000" cy="57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 kind of cookies does Sophie like?</a:t>
            </a:r>
            <a:endParaRPr/>
          </a:p>
        </p:txBody>
      </p:sp>
      <p:sp>
        <p:nvSpPr>
          <p:cNvPr id="64" name="Google Shape;64;p9"/>
          <p:cNvSpPr txBox="1"/>
          <p:nvPr/>
        </p:nvSpPr>
        <p:spPr>
          <a:xfrm>
            <a:off x="575450" y="1486700"/>
            <a:ext cx="5243100" cy="2915700"/>
          </a:xfrm>
          <a:prstGeom prst="rect">
            <a:avLst/>
          </a:prstGeom>
          <a:noFill/>
          <a:ln>
            <a:noFill/>
          </a:ln>
        </p:spPr>
        <p:txBody>
          <a:bodyPr anchorCtr="0" anchor="t" bIns="91425" lIns="91425" spcFirstLastPara="1" rIns="91425" wrap="square" tIns="91425">
            <a:noAutofit/>
          </a:bodyPr>
          <a:lstStyle/>
          <a:p>
            <a:pPr indent="-330200" lvl="0" marL="457200" rtl="0" algn="l">
              <a:lnSpc>
                <a:spcPct val="200000"/>
              </a:lnSpc>
              <a:spcBef>
                <a:spcPts val="0"/>
              </a:spcBef>
              <a:spcAft>
                <a:spcPts val="0"/>
              </a:spcAft>
              <a:buSzPts val="1600"/>
              <a:buFont typeface="Lato"/>
              <a:buChar char="●"/>
            </a:pPr>
            <a:r>
              <a:rPr lang="en" sz="1600">
                <a:latin typeface="Lato"/>
                <a:ea typeface="Lato"/>
                <a:cs typeface="Lato"/>
                <a:sym typeface="Lato"/>
              </a:rPr>
              <a:t>Cookie 1:	XL	1 chocolate chip		</a:t>
            </a:r>
            <a:r>
              <a:rPr b="1" lang="en" sz="1600">
                <a:solidFill>
                  <a:srgbClr val="F38081"/>
                </a:solidFill>
                <a:latin typeface="Lato"/>
                <a:ea typeface="Lato"/>
                <a:cs typeface="Lato"/>
                <a:sym typeface="Lato"/>
              </a:rPr>
              <a:t>LIKE</a:t>
            </a:r>
            <a:endParaRPr b="1" sz="1600">
              <a:solidFill>
                <a:srgbClr val="F38081"/>
              </a:solidFill>
              <a:latin typeface="Lato"/>
              <a:ea typeface="Lato"/>
              <a:cs typeface="Lato"/>
              <a:sym typeface="Lato"/>
            </a:endParaRPr>
          </a:p>
          <a:p>
            <a:pPr indent="-330200" lvl="0" marL="457200" rtl="0" algn="l">
              <a:lnSpc>
                <a:spcPct val="200000"/>
              </a:lnSpc>
              <a:spcBef>
                <a:spcPts val="0"/>
              </a:spcBef>
              <a:spcAft>
                <a:spcPts val="0"/>
              </a:spcAft>
              <a:buSzPts val="1600"/>
              <a:buFont typeface="Lato"/>
              <a:buChar char="●"/>
            </a:pPr>
            <a:r>
              <a:rPr lang="en" sz="1600">
                <a:latin typeface="Lato"/>
                <a:ea typeface="Lato"/>
                <a:cs typeface="Lato"/>
                <a:sym typeface="Lato"/>
              </a:rPr>
              <a:t>Cookie 2: 	M 	3 chocolate chips		</a:t>
            </a:r>
            <a:r>
              <a:rPr b="1" lang="en" sz="1600">
                <a:solidFill>
                  <a:srgbClr val="599DD5"/>
                </a:solidFill>
                <a:latin typeface="Lato"/>
                <a:ea typeface="Lato"/>
                <a:cs typeface="Lato"/>
                <a:sym typeface="Lato"/>
              </a:rPr>
              <a:t>DISLIKE</a:t>
            </a:r>
            <a:endParaRPr b="1" sz="1600">
              <a:solidFill>
                <a:srgbClr val="599DD5"/>
              </a:solidFill>
              <a:latin typeface="Lato"/>
              <a:ea typeface="Lato"/>
              <a:cs typeface="Lato"/>
              <a:sym typeface="Lato"/>
            </a:endParaRPr>
          </a:p>
          <a:p>
            <a:pPr indent="-330200" lvl="0" marL="457200" rtl="0" algn="l">
              <a:lnSpc>
                <a:spcPct val="200000"/>
              </a:lnSpc>
              <a:spcBef>
                <a:spcPts val="0"/>
              </a:spcBef>
              <a:spcAft>
                <a:spcPts val="0"/>
              </a:spcAft>
              <a:buSzPts val="1600"/>
              <a:buFont typeface="Lato"/>
              <a:buChar char="●"/>
            </a:pPr>
            <a:r>
              <a:rPr lang="en" sz="1600">
                <a:latin typeface="Lato"/>
                <a:ea typeface="Lato"/>
                <a:cs typeface="Lato"/>
                <a:sym typeface="Lato"/>
              </a:rPr>
              <a:t>Cookie 3:	L 	1 chocolate chip		</a:t>
            </a:r>
            <a:r>
              <a:rPr b="1" lang="en" sz="1600">
                <a:solidFill>
                  <a:srgbClr val="F38081"/>
                </a:solidFill>
                <a:latin typeface="Lato"/>
                <a:ea typeface="Lato"/>
                <a:cs typeface="Lato"/>
                <a:sym typeface="Lato"/>
              </a:rPr>
              <a:t>LIKE</a:t>
            </a:r>
            <a:endParaRPr b="1" sz="1600">
              <a:solidFill>
                <a:srgbClr val="F38081"/>
              </a:solidFill>
              <a:latin typeface="Lato"/>
              <a:ea typeface="Lato"/>
              <a:cs typeface="Lato"/>
              <a:sym typeface="Lato"/>
            </a:endParaRPr>
          </a:p>
          <a:p>
            <a:pPr indent="-330200" lvl="0" marL="457200" rtl="0" algn="l">
              <a:lnSpc>
                <a:spcPct val="200000"/>
              </a:lnSpc>
              <a:spcBef>
                <a:spcPts val="0"/>
              </a:spcBef>
              <a:spcAft>
                <a:spcPts val="0"/>
              </a:spcAft>
              <a:buSzPts val="1600"/>
              <a:buFont typeface="Lato"/>
              <a:buChar char="●"/>
            </a:pPr>
            <a:r>
              <a:rPr lang="en" sz="1600">
                <a:latin typeface="Lato"/>
                <a:ea typeface="Lato"/>
                <a:cs typeface="Lato"/>
                <a:sym typeface="Lato"/>
              </a:rPr>
              <a:t>Cookie 4:	XS	4 chocolate chips		</a:t>
            </a:r>
            <a:r>
              <a:rPr b="1" lang="en" sz="1600">
                <a:solidFill>
                  <a:srgbClr val="599DD5"/>
                </a:solidFill>
                <a:latin typeface="Lato"/>
                <a:ea typeface="Lato"/>
                <a:cs typeface="Lato"/>
                <a:sym typeface="Lato"/>
              </a:rPr>
              <a:t>DISLIKE</a:t>
            </a:r>
            <a:r>
              <a:rPr lang="en" sz="1600">
                <a:latin typeface="Lato"/>
                <a:ea typeface="Lato"/>
                <a:cs typeface="Lato"/>
                <a:sym typeface="Lato"/>
              </a:rPr>
              <a:t>	</a:t>
            </a:r>
            <a:endParaRPr sz="1600">
              <a:latin typeface="Lato"/>
              <a:ea typeface="Lato"/>
              <a:cs typeface="Lato"/>
              <a:sym typeface="Lato"/>
            </a:endParaRPr>
          </a:p>
          <a:p>
            <a:pPr indent="-330200" lvl="0" marL="457200" rtl="0" algn="l">
              <a:lnSpc>
                <a:spcPct val="200000"/>
              </a:lnSpc>
              <a:spcBef>
                <a:spcPts val="0"/>
              </a:spcBef>
              <a:spcAft>
                <a:spcPts val="0"/>
              </a:spcAft>
              <a:buSzPts val="1600"/>
              <a:buFont typeface="Lato"/>
              <a:buChar char="●"/>
            </a:pPr>
            <a:r>
              <a:rPr lang="en" sz="1600">
                <a:latin typeface="Lato"/>
                <a:ea typeface="Lato"/>
                <a:cs typeface="Lato"/>
                <a:sym typeface="Lato"/>
              </a:rPr>
              <a:t>Cookie 5:	S	1 chocolate chip		</a:t>
            </a:r>
            <a:r>
              <a:rPr b="1" lang="en" sz="1600">
                <a:solidFill>
                  <a:srgbClr val="599DD5"/>
                </a:solidFill>
                <a:latin typeface="Lato"/>
                <a:ea typeface="Lato"/>
                <a:cs typeface="Lato"/>
                <a:sym typeface="Lato"/>
              </a:rPr>
              <a:t>DISLIKE</a:t>
            </a:r>
            <a:r>
              <a:rPr lang="en" sz="1600">
                <a:latin typeface="Lato"/>
                <a:ea typeface="Lato"/>
                <a:cs typeface="Lato"/>
                <a:sym typeface="Lato"/>
              </a:rPr>
              <a:t>	</a:t>
            </a:r>
            <a:endParaRPr sz="1600">
              <a:latin typeface="Lato"/>
              <a:ea typeface="Lato"/>
              <a:cs typeface="Lato"/>
              <a:sym typeface="Lato"/>
            </a:endParaRPr>
          </a:p>
          <a:p>
            <a:pPr indent="-330200" lvl="0" marL="457200" rtl="0" algn="l">
              <a:lnSpc>
                <a:spcPct val="200000"/>
              </a:lnSpc>
              <a:spcBef>
                <a:spcPts val="0"/>
              </a:spcBef>
              <a:spcAft>
                <a:spcPts val="0"/>
              </a:spcAft>
              <a:buSzPts val="1600"/>
              <a:buFont typeface="Lato"/>
              <a:buChar char="●"/>
            </a:pPr>
            <a:r>
              <a:rPr lang="en" sz="1600">
                <a:latin typeface="Lato"/>
                <a:ea typeface="Lato"/>
                <a:cs typeface="Lato"/>
                <a:sym typeface="Lato"/>
              </a:rPr>
              <a:t>Cookie 6:	XL	5 chocolate chips		</a:t>
            </a:r>
            <a:r>
              <a:rPr b="1" lang="en" sz="1600">
                <a:solidFill>
                  <a:srgbClr val="599DD5"/>
                </a:solidFill>
                <a:latin typeface="Lato"/>
                <a:ea typeface="Lato"/>
                <a:cs typeface="Lato"/>
                <a:sym typeface="Lato"/>
              </a:rPr>
              <a:t>DISLIKE</a:t>
            </a:r>
            <a:r>
              <a:rPr lang="en">
                <a:latin typeface="Lato"/>
                <a:ea typeface="Lato"/>
                <a:cs typeface="Lato"/>
                <a:sym typeface="Lato"/>
              </a:rPr>
              <a:t>	</a:t>
            </a:r>
            <a:endParaRPr>
              <a:latin typeface="Lato"/>
              <a:ea typeface="Lato"/>
              <a:cs typeface="Lato"/>
              <a:sym typeface="Lato"/>
            </a:endParaRPr>
          </a:p>
        </p:txBody>
      </p:sp>
      <p:pic>
        <p:nvPicPr>
          <p:cNvPr id="65" name="Google Shape;65;p9"/>
          <p:cNvPicPr preferRelativeResize="0"/>
          <p:nvPr/>
        </p:nvPicPr>
        <p:blipFill>
          <a:blip r:embed="rId3">
            <a:alphaModFix/>
          </a:blip>
          <a:stretch>
            <a:fillRect/>
          </a:stretch>
        </p:blipFill>
        <p:spPr>
          <a:xfrm>
            <a:off x="5962850" y="1486700"/>
            <a:ext cx="2915700" cy="2915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Artificial neural network - Wikipedia" id="297" name="Google Shape;297;p36"/>
          <p:cNvPicPr preferRelativeResize="0"/>
          <p:nvPr/>
        </p:nvPicPr>
        <p:blipFill>
          <a:blip r:embed="rId3">
            <a:alphaModFix/>
          </a:blip>
          <a:stretch>
            <a:fillRect/>
          </a:stretch>
        </p:blipFill>
        <p:spPr>
          <a:xfrm>
            <a:off x="4949325" y="1152025"/>
            <a:ext cx="2667000" cy="3209925"/>
          </a:xfrm>
          <a:prstGeom prst="rect">
            <a:avLst/>
          </a:prstGeom>
          <a:noFill/>
          <a:ln>
            <a:noFill/>
          </a:ln>
        </p:spPr>
      </p:pic>
      <p:cxnSp>
        <p:nvCxnSpPr>
          <p:cNvPr id="298" name="Google Shape;298;p36"/>
          <p:cNvCxnSpPr/>
          <p:nvPr/>
        </p:nvCxnSpPr>
        <p:spPr>
          <a:xfrm flipH="1" rot="10800000">
            <a:off x="5451325" y="2476825"/>
            <a:ext cx="546000" cy="208500"/>
          </a:xfrm>
          <a:prstGeom prst="straightConnector1">
            <a:avLst/>
          </a:prstGeom>
          <a:noFill/>
          <a:ln cap="flat" cmpd="sng" w="9525">
            <a:solidFill>
              <a:srgbClr val="00FF00"/>
            </a:solidFill>
            <a:prstDash val="solid"/>
            <a:round/>
            <a:headEnd len="med" w="med" type="none"/>
            <a:tailEnd len="med" w="med" type="triangle"/>
          </a:ln>
        </p:spPr>
      </p:cxnSp>
      <p:cxnSp>
        <p:nvCxnSpPr>
          <p:cNvPr id="299" name="Google Shape;299;p36"/>
          <p:cNvCxnSpPr/>
          <p:nvPr/>
        </p:nvCxnSpPr>
        <p:spPr>
          <a:xfrm>
            <a:off x="5441375" y="2883900"/>
            <a:ext cx="516300" cy="159000"/>
          </a:xfrm>
          <a:prstGeom prst="straightConnector1">
            <a:avLst/>
          </a:prstGeom>
          <a:noFill/>
          <a:ln cap="flat" cmpd="sng" w="9525">
            <a:solidFill>
              <a:srgbClr val="00FF00"/>
            </a:solidFill>
            <a:prstDash val="solid"/>
            <a:round/>
            <a:headEnd len="med" w="med" type="none"/>
            <a:tailEnd len="med" w="med" type="triangle"/>
          </a:ln>
        </p:spPr>
      </p:cxnSp>
      <p:sp>
        <p:nvSpPr>
          <p:cNvPr id="300" name="Google Shape;300;p36"/>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301" name="Google Shape;301;p36"/>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2" name="Google Shape;302;p36"/>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303" name="Google Shape;303;p36"/>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cxnSp>
        <p:nvCxnSpPr>
          <p:cNvPr id="304" name="Google Shape;304;p36"/>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305" name="Google Shape;305;p36"/>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306" name="Google Shape;306;p36"/>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cxnSp>
        <p:nvCxnSpPr>
          <p:cNvPr id="307" name="Google Shape;307;p36"/>
          <p:cNvCxnSpPr/>
          <p:nvPr/>
        </p:nvCxnSpPr>
        <p:spPr>
          <a:xfrm>
            <a:off x="5510900" y="2079625"/>
            <a:ext cx="486600" cy="188700"/>
          </a:xfrm>
          <a:prstGeom prst="straightConnector1">
            <a:avLst/>
          </a:prstGeom>
          <a:noFill/>
          <a:ln cap="flat" cmpd="sng" w="9525">
            <a:solidFill>
              <a:srgbClr val="00FF00"/>
            </a:solidFill>
            <a:prstDash val="solid"/>
            <a:round/>
            <a:headEnd len="med" w="med" type="none"/>
            <a:tailEnd len="med" w="med" type="triangle"/>
          </a:ln>
        </p:spPr>
      </p:cxnSp>
      <p:cxnSp>
        <p:nvCxnSpPr>
          <p:cNvPr id="308" name="Google Shape;308;p36"/>
          <p:cNvCxnSpPr/>
          <p:nvPr/>
        </p:nvCxnSpPr>
        <p:spPr>
          <a:xfrm flipH="1" rot="10800000">
            <a:off x="5510900" y="3281025"/>
            <a:ext cx="436800" cy="178800"/>
          </a:xfrm>
          <a:prstGeom prst="straightConnector1">
            <a:avLst/>
          </a:prstGeom>
          <a:noFill/>
          <a:ln cap="flat" cmpd="sng" w="9525">
            <a:solidFill>
              <a:srgbClr val="00FF00"/>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Artificial neural network - Wikipedia" id="313" name="Google Shape;313;p37"/>
          <p:cNvPicPr preferRelativeResize="0"/>
          <p:nvPr/>
        </p:nvPicPr>
        <p:blipFill>
          <a:blip r:embed="rId3">
            <a:alphaModFix/>
          </a:blip>
          <a:stretch>
            <a:fillRect/>
          </a:stretch>
        </p:blipFill>
        <p:spPr>
          <a:xfrm>
            <a:off x="4949325" y="1152025"/>
            <a:ext cx="2667000" cy="3209925"/>
          </a:xfrm>
          <a:prstGeom prst="rect">
            <a:avLst/>
          </a:prstGeom>
          <a:noFill/>
          <a:ln>
            <a:noFill/>
          </a:ln>
        </p:spPr>
      </p:pic>
      <p:cxnSp>
        <p:nvCxnSpPr>
          <p:cNvPr id="314" name="Google Shape;314;p37"/>
          <p:cNvCxnSpPr/>
          <p:nvPr/>
        </p:nvCxnSpPr>
        <p:spPr>
          <a:xfrm flipH="1" rot="10800000">
            <a:off x="5451325" y="2476825"/>
            <a:ext cx="546000" cy="208500"/>
          </a:xfrm>
          <a:prstGeom prst="straightConnector1">
            <a:avLst/>
          </a:prstGeom>
          <a:noFill/>
          <a:ln cap="flat" cmpd="sng" w="9525">
            <a:solidFill>
              <a:srgbClr val="00FF00"/>
            </a:solidFill>
            <a:prstDash val="solid"/>
            <a:round/>
            <a:headEnd len="med" w="med" type="none"/>
            <a:tailEnd len="med" w="med" type="triangle"/>
          </a:ln>
        </p:spPr>
      </p:cxnSp>
      <p:cxnSp>
        <p:nvCxnSpPr>
          <p:cNvPr id="315" name="Google Shape;315;p37"/>
          <p:cNvCxnSpPr/>
          <p:nvPr/>
        </p:nvCxnSpPr>
        <p:spPr>
          <a:xfrm>
            <a:off x="5441375" y="2883900"/>
            <a:ext cx="516300" cy="159000"/>
          </a:xfrm>
          <a:prstGeom prst="straightConnector1">
            <a:avLst/>
          </a:prstGeom>
          <a:noFill/>
          <a:ln cap="flat" cmpd="sng" w="9525">
            <a:solidFill>
              <a:srgbClr val="00FF00"/>
            </a:solidFill>
            <a:prstDash val="solid"/>
            <a:round/>
            <a:headEnd len="med" w="med" type="none"/>
            <a:tailEnd len="med" w="med" type="triangle"/>
          </a:ln>
        </p:spPr>
      </p:cxnSp>
      <p:sp>
        <p:nvSpPr>
          <p:cNvPr id="316" name="Google Shape;316;p37"/>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317" name="Google Shape;317;p37"/>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18" name="Google Shape;318;p37"/>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319" name="Google Shape;319;p37"/>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320" name="Google Shape;320;p37"/>
          <p:cNvSpPr txBox="1"/>
          <p:nvPr/>
        </p:nvSpPr>
        <p:spPr>
          <a:xfrm>
            <a:off x="354300" y="3563100"/>
            <a:ext cx="3733500" cy="102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new labeled example ({🧁, NO}). Repeat until the neural net is accurate or until you run out of patience.</a:t>
            </a:r>
            <a:endParaRPr/>
          </a:p>
        </p:txBody>
      </p:sp>
      <p:sp>
        <p:nvSpPr>
          <p:cNvPr id="321" name="Google Shape;321;p37"/>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0"/>
          </a:p>
        </p:txBody>
      </p:sp>
      <p:cxnSp>
        <p:nvCxnSpPr>
          <p:cNvPr id="322" name="Google Shape;322;p37"/>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323" name="Google Shape;323;p37"/>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324" name="Google Shape;324;p37"/>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cxnSp>
        <p:nvCxnSpPr>
          <p:cNvPr id="325" name="Google Shape;325;p37"/>
          <p:cNvCxnSpPr/>
          <p:nvPr/>
        </p:nvCxnSpPr>
        <p:spPr>
          <a:xfrm>
            <a:off x="5510900" y="2079625"/>
            <a:ext cx="486600" cy="188700"/>
          </a:xfrm>
          <a:prstGeom prst="straightConnector1">
            <a:avLst/>
          </a:prstGeom>
          <a:noFill/>
          <a:ln cap="flat" cmpd="sng" w="9525">
            <a:solidFill>
              <a:srgbClr val="00FF00"/>
            </a:solidFill>
            <a:prstDash val="solid"/>
            <a:round/>
            <a:headEnd len="med" w="med" type="none"/>
            <a:tailEnd len="med" w="med" type="triangle"/>
          </a:ln>
        </p:spPr>
      </p:cxnSp>
      <p:cxnSp>
        <p:nvCxnSpPr>
          <p:cNvPr id="326" name="Google Shape;326;p37"/>
          <p:cNvCxnSpPr/>
          <p:nvPr/>
        </p:nvCxnSpPr>
        <p:spPr>
          <a:xfrm flipH="1" rot="10800000">
            <a:off x="5510900" y="3281025"/>
            <a:ext cx="436800" cy="178800"/>
          </a:xfrm>
          <a:prstGeom prst="straightConnector1">
            <a:avLst/>
          </a:prstGeom>
          <a:noFill/>
          <a:ln cap="flat" cmpd="sng" w="9525">
            <a:solidFill>
              <a:srgbClr val="00FF00"/>
            </a:solidFill>
            <a:prstDash val="solid"/>
            <a:round/>
            <a:headEnd len="med" w="med" type="non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rtificial neural network - Wikipedia" id="331" name="Google Shape;331;p38"/>
          <p:cNvPicPr preferRelativeResize="0"/>
          <p:nvPr/>
        </p:nvPicPr>
        <p:blipFill>
          <a:blip r:embed="rId3">
            <a:alphaModFix/>
          </a:blip>
          <a:stretch>
            <a:fillRect/>
          </a:stretch>
        </p:blipFill>
        <p:spPr>
          <a:xfrm>
            <a:off x="4949325" y="1152025"/>
            <a:ext cx="2667000" cy="3209925"/>
          </a:xfrm>
          <a:prstGeom prst="rect">
            <a:avLst/>
          </a:prstGeom>
          <a:noFill/>
          <a:ln>
            <a:noFill/>
          </a:ln>
        </p:spPr>
      </p:pic>
      <p:cxnSp>
        <p:nvCxnSpPr>
          <p:cNvPr id="332" name="Google Shape;332;p38"/>
          <p:cNvCxnSpPr/>
          <p:nvPr/>
        </p:nvCxnSpPr>
        <p:spPr>
          <a:xfrm flipH="1" rot="10800000">
            <a:off x="5451325" y="2476825"/>
            <a:ext cx="546000" cy="208500"/>
          </a:xfrm>
          <a:prstGeom prst="straightConnector1">
            <a:avLst/>
          </a:prstGeom>
          <a:noFill/>
          <a:ln cap="flat" cmpd="sng" w="9525">
            <a:solidFill>
              <a:srgbClr val="00FF00"/>
            </a:solidFill>
            <a:prstDash val="solid"/>
            <a:round/>
            <a:headEnd len="med" w="med" type="none"/>
            <a:tailEnd len="med" w="med" type="triangle"/>
          </a:ln>
        </p:spPr>
      </p:cxnSp>
      <p:cxnSp>
        <p:nvCxnSpPr>
          <p:cNvPr id="333" name="Google Shape;333;p38"/>
          <p:cNvCxnSpPr/>
          <p:nvPr/>
        </p:nvCxnSpPr>
        <p:spPr>
          <a:xfrm>
            <a:off x="5441375" y="2883900"/>
            <a:ext cx="516300" cy="159000"/>
          </a:xfrm>
          <a:prstGeom prst="straightConnector1">
            <a:avLst/>
          </a:prstGeom>
          <a:noFill/>
          <a:ln cap="flat" cmpd="sng" w="9525">
            <a:solidFill>
              <a:srgbClr val="00FF00"/>
            </a:solidFill>
            <a:prstDash val="solid"/>
            <a:round/>
            <a:headEnd len="med" w="med" type="none"/>
            <a:tailEnd len="med" w="med" type="triangle"/>
          </a:ln>
        </p:spPr>
      </p:cxnSp>
      <p:sp>
        <p:nvSpPr>
          <p:cNvPr id="334" name="Google Shape;334;p38"/>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335" name="Google Shape;335;p38"/>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6" name="Google Shape;336;p38"/>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337" name="Google Shape;337;p38"/>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338" name="Google Shape;338;p38"/>
          <p:cNvSpPr txBox="1"/>
          <p:nvPr/>
        </p:nvSpPr>
        <p:spPr>
          <a:xfrm>
            <a:off x="354300" y="3563100"/>
            <a:ext cx="3733500" cy="102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new labeled example ({🧁, NO}). Repeat until the neural net is accurate or until you run out of patience.</a:t>
            </a:r>
            <a:endParaRPr/>
          </a:p>
        </p:txBody>
      </p:sp>
      <p:sp>
        <p:nvSpPr>
          <p:cNvPr id="339" name="Google Shape;339;p38"/>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cxnSp>
        <p:nvCxnSpPr>
          <p:cNvPr id="340" name="Google Shape;340;p38"/>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341" name="Google Shape;341;p38"/>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342" name="Google Shape;342;p38"/>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cxnSp>
        <p:nvCxnSpPr>
          <p:cNvPr id="343" name="Google Shape;343;p38"/>
          <p:cNvCxnSpPr/>
          <p:nvPr/>
        </p:nvCxnSpPr>
        <p:spPr>
          <a:xfrm>
            <a:off x="5510900" y="2079625"/>
            <a:ext cx="486600" cy="188700"/>
          </a:xfrm>
          <a:prstGeom prst="straightConnector1">
            <a:avLst/>
          </a:prstGeom>
          <a:noFill/>
          <a:ln cap="flat" cmpd="sng" w="9525">
            <a:solidFill>
              <a:srgbClr val="00FF00"/>
            </a:solidFill>
            <a:prstDash val="solid"/>
            <a:round/>
            <a:headEnd len="med" w="med" type="none"/>
            <a:tailEnd len="med" w="med" type="triangle"/>
          </a:ln>
        </p:spPr>
      </p:cxnSp>
      <p:cxnSp>
        <p:nvCxnSpPr>
          <p:cNvPr id="344" name="Google Shape;344;p38"/>
          <p:cNvCxnSpPr/>
          <p:nvPr/>
        </p:nvCxnSpPr>
        <p:spPr>
          <a:xfrm flipH="1" rot="10800000">
            <a:off x="5510900" y="3281025"/>
            <a:ext cx="436800" cy="178800"/>
          </a:xfrm>
          <a:prstGeom prst="straightConnector1">
            <a:avLst/>
          </a:prstGeom>
          <a:noFill/>
          <a:ln cap="flat" cmpd="sng" w="9525">
            <a:solidFill>
              <a:srgbClr val="00FF00"/>
            </a:solidFill>
            <a:prstDash val="solid"/>
            <a:round/>
            <a:headEnd len="med" w="med"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descr="Artificial neural network - Wikipedia" id="349" name="Google Shape;349;p39"/>
          <p:cNvPicPr preferRelativeResize="0"/>
          <p:nvPr/>
        </p:nvPicPr>
        <p:blipFill>
          <a:blip r:embed="rId3">
            <a:alphaModFix/>
          </a:blip>
          <a:stretch>
            <a:fillRect/>
          </a:stretch>
        </p:blipFill>
        <p:spPr>
          <a:xfrm>
            <a:off x="4949325" y="1152025"/>
            <a:ext cx="2667000" cy="3209925"/>
          </a:xfrm>
          <a:prstGeom prst="rect">
            <a:avLst/>
          </a:prstGeom>
          <a:noFill/>
          <a:ln>
            <a:noFill/>
          </a:ln>
        </p:spPr>
      </p:pic>
      <p:cxnSp>
        <p:nvCxnSpPr>
          <p:cNvPr id="350" name="Google Shape;350;p39"/>
          <p:cNvCxnSpPr/>
          <p:nvPr/>
        </p:nvCxnSpPr>
        <p:spPr>
          <a:xfrm flipH="1" rot="10800000">
            <a:off x="5451325" y="2476825"/>
            <a:ext cx="546000" cy="208500"/>
          </a:xfrm>
          <a:prstGeom prst="straightConnector1">
            <a:avLst/>
          </a:prstGeom>
          <a:noFill/>
          <a:ln cap="flat" cmpd="sng" w="9525">
            <a:solidFill>
              <a:srgbClr val="00FF00"/>
            </a:solidFill>
            <a:prstDash val="solid"/>
            <a:round/>
            <a:headEnd len="med" w="med" type="none"/>
            <a:tailEnd len="med" w="med" type="triangle"/>
          </a:ln>
        </p:spPr>
      </p:cxnSp>
      <p:cxnSp>
        <p:nvCxnSpPr>
          <p:cNvPr id="351" name="Google Shape;351;p39"/>
          <p:cNvCxnSpPr/>
          <p:nvPr/>
        </p:nvCxnSpPr>
        <p:spPr>
          <a:xfrm>
            <a:off x="5441375" y="2883900"/>
            <a:ext cx="516300" cy="159000"/>
          </a:xfrm>
          <a:prstGeom prst="straightConnector1">
            <a:avLst/>
          </a:prstGeom>
          <a:noFill/>
          <a:ln cap="flat" cmpd="sng" w="9525">
            <a:solidFill>
              <a:srgbClr val="00FF00"/>
            </a:solidFill>
            <a:prstDash val="solid"/>
            <a:round/>
            <a:headEnd len="med" w="med" type="none"/>
            <a:tailEnd len="med" w="med" type="triangle"/>
          </a:ln>
        </p:spPr>
      </p:cxnSp>
      <p:sp>
        <p:nvSpPr>
          <p:cNvPr id="352" name="Google Shape;352;p39"/>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353" name="Google Shape;353;p39"/>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4" name="Google Shape;354;p39"/>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355" name="Google Shape;355;p39"/>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356" name="Google Shape;356;p39"/>
          <p:cNvSpPr txBox="1"/>
          <p:nvPr/>
        </p:nvSpPr>
        <p:spPr>
          <a:xfrm>
            <a:off x="354300" y="3563100"/>
            <a:ext cx="3733500" cy="102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new labeled example ({🧁, NO}). Repeat until the neural net is accurate or until you run out of patience.</a:t>
            </a:r>
            <a:endParaRPr/>
          </a:p>
        </p:txBody>
      </p:sp>
      <p:sp>
        <p:nvSpPr>
          <p:cNvPr id="357" name="Google Shape;357;p39"/>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sp>
        <p:nvSpPr>
          <p:cNvPr id="358" name="Google Shape;358;p39"/>
          <p:cNvSpPr txBox="1"/>
          <p:nvPr/>
        </p:nvSpPr>
        <p:spPr>
          <a:xfrm>
            <a:off x="7715250" y="2532025"/>
            <a:ext cx="15390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ato"/>
                <a:ea typeface="Lato"/>
                <a:cs typeface="Lato"/>
                <a:sym typeface="Lato"/>
              </a:rPr>
              <a:t>“YES”</a:t>
            </a:r>
            <a:endParaRPr sz="3600">
              <a:latin typeface="Lato"/>
              <a:ea typeface="Lato"/>
              <a:cs typeface="Lato"/>
              <a:sym typeface="Lato"/>
            </a:endParaRPr>
          </a:p>
        </p:txBody>
      </p:sp>
      <p:cxnSp>
        <p:nvCxnSpPr>
          <p:cNvPr id="359" name="Google Shape;359;p39"/>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360" name="Google Shape;360;p39"/>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361" name="Google Shape;361;p39"/>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cxnSp>
        <p:nvCxnSpPr>
          <p:cNvPr id="362" name="Google Shape;362;p39"/>
          <p:cNvCxnSpPr/>
          <p:nvPr/>
        </p:nvCxnSpPr>
        <p:spPr>
          <a:xfrm>
            <a:off x="5510900" y="2079625"/>
            <a:ext cx="486600" cy="188700"/>
          </a:xfrm>
          <a:prstGeom prst="straightConnector1">
            <a:avLst/>
          </a:prstGeom>
          <a:noFill/>
          <a:ln cap="flat" cmpd="sng" w="9525">
            <a:solidFill>
              <a:srgbClr val="00FF00"/>
            </a:solidFill>
            <a:prstDash val="solid"/>
            <a:round/>
            <a:headEnd len="med" w="med" type="none"/>
            <a:tailEnd len="med" w="med" type="triangle"/>
          </a:ln>
        </p:spPr>
      </p:cxnSp>
      <p:cxnSp>
        <p:nvCxnSpPr>
          <p:cNvPr id="363" name="Google Shape;363;p39"/>
          <p:cNvCxnSpPr/>
          <p:nvPr/>
        </p:nvCxnSpPr>
        <p:spPr>
          <a:xfrm flipH="1" rot="10800000">
            <a:off x="5510900" y="3281025"/>
            <a:ext cx="436800" cy="178800"/>
          </a:xfrm>
          <a:prstGeom prst="straightConnector1">
            <a:avLst/>
          </a:prstGeom>
          <a:noFill/>
          <a:ln cap="flat" cmpd="sng" w="9525">
            <a:solidFill>
              <a:srgbClr val="00FF00"/>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descr="Artificial neural network - Wikipedia" id="368" name="Google Shape;368;p40"/>
          <p:cNvPicPr preferRelativeResize="0"/>
          <p:nvPr/>
        </p:nvPicPr>
        <p:blipFill>
          <a:blip r:embed="rId3">
            <a:alphaModFix/>
          </a:blip>
          <a:stretch>
            <a:fillRect/>
          </a:stretch>
        </p:blipFill>
        <p:spPr>
          <a:xfrm>
            <a:off x="4949325" y="1152025"/>
            <a:ext cx="2667000" cy="3209925"/>
          </a:xfrm>
          <a:prstGeom prst="rect">
            <a:avLst/>
          </a:prstGeom>
          <a:noFill/>
          <a:ln>
            <a:noFill/>
          </a:ln>
        </p:spPr>
      </p:pic>
      <p:cxnSp>
        <p:nvCxnSpPr>
          <p:cNvPr id="369" name="Google Shape;369;p40"/>
          <p:cNvCxnSpPr/>
          <p:nvPr/>
        </p:nvCxnSpPr>
        <p:spPr>
          <a:xfrm flipH="1" rot="10800000">
            <a:off x="5451325" y="2476825"/>
            <a:ext cx="546000" cy="208500"/>
          </a:xfrm>
          <a:prstGeom prst="straightConnector1">
            <a:avLst/>
          </a:prstGeom>
          <a:noFill/>
          <a:ln cap="flat" cmpd="sng" w="9525">
            <a:solidFill>
              <a:srgbClr val="00FF00"/>
            </a:solidFill>
            <a:prstDash val="solid"/>
            <a:round/>
            <a:headEnd len="med" w="med" type="none"/>
            <a:tailEnd len="med" w="med" type="triangle"/>
          </a:ln>
        </p:spPr>
      </p:cxnSp>
      <p:cxnSp>
        <p:nvCxnSpPr>
          <p:cNvPr id="370" name="Google Shape;370;p40"/>
          <p:cNvCxnSpPr/>
          <p:nvPr/>
        </p:nvCxnSpPr>
        <p:spPr>
          <a:xfrm>
            <a:off x="5441375" y="2883900"/>
            <a:ext cx="516300" cy="159000"/>
          </a:xfrm>
          <a:prstGeom prst="straightConnector1">
            <a:avLst/>
          </a:prstGeom>
          <a:noFill/>
          <a:ln cap="flat" cmpd="sng" w="9525">
            <a:solidFill>
              <a:srgbClr val="00FF00"/>
            </a:solidFill>
            <a:prstDash val="solid"/>
            <a:round/>
            <a:headEnd len="med" w="med" type="none"/>
            <a:tailEnd len="med" w="med" type="triangle"/>
          </a:ln>
        </p:spPr>
      </p:cxnSp>
      <p:sp>
        <p:nvSpPr>
          <p:cNvPr id="371" name="Google Shape;371;p40"/>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372" name="Google Shape;372;p40"/>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73" name="Google Shape;373;p40"/>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374" name="Google Shape;374;p40"/>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375" name="Google Shape;375;p40"/>
          <p:cNvSpPr txBox="1"/>
          <p:nvPr/>
        </p:nvSpPr>
        <p:spPr>
          <a:xfrm>
            <a:off x="354300" y="3563100"/>
            <a:ext cx="3733500" cy="102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new labeled example ({🧁, NO}). Repeat until the neural net is accurate or until you run out of patience.</a:t>
            </a:r>
            <a:endParaRPr/>
          </a:p>
        </p:txBody>
      </p:sp>
      <p:sp>
        <p:nvSpPr>
          <p:cNvPr id="376" name="Google Shape;376;p40"/>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sp>
        <p:nvSpPr>
          <p:cNvPr id="377" name="Google Shape;377;p40"/>
          <p:cNvSpPr txBox="1"/>
          <p:nvPr/>
        </p:nvSpPr>
        <p:spPr>
          <a:xfrm>
            <a:off x="7715250" y="2532025"/>
            <a:ext cx="15390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ato"/>
                <a:ea typeface="Lato"/>
                <a:cs typeface="Lato"/>
                <a:sym typeface="Lato"/>
              </a:rPr>
              <a:t>“YES”</a:t>
            </a:r>
            <a:endParaRPr sz="3600">
              <a:latin typeface="Lato"/>
              <a:ea typeface="Lato"/>
              <a:cs typeface="Lato"/>
              <a:sym typeface="Lato"/>
            </a:endParaRPr>
          </a:p>
        </p:txBody>
      </p:sp>
      <p:cxnSp>
        <p:nvCxnSpPr>
          <p:cNvPr id="378" name="Google Shape;378;p40"/>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379" name="Google Shape;379;p40"/>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380" name="Google Shape;380;p40"/>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cxnSp>
        <p:nvCxnSpPr>
          <p:cNvPr id="381" name="Google Shape;381;p40"/>
          <p:cNvCxnSpPr/>
          <p:nvPr/>
        </p:nvCxnSpPr>
        <p:spPr>
          <a:xfrm>
            <a:off x="5510900" y="2079625"/>
            <a:ext cx="486600" cy="188700"/>
          </a:xfrm>
          <a:prstGeom prst="straightConnector1">
            <a:avLst/>
          </a:prstGeom>
          <a:noFill/>
          <a:ln cap="flat" cmpd="sng" w="9525">
            <a:solidFill>
              <a:srgbClr val="00FF00"/>
            </a:solidFill>
            <a:prstDash val="solid"/>
            <a:round/>
            <a:headEnd len="med" w="med" type="none"/>
            <a:tailEnd len="med" w="med" type="triangle"/>
          </a:ln>
        </p:spPr>
      </p:cxnSp>
      <p:cxnSp>
        <p:nvCxnSpPr>
          <p:cNvPr id="382" name="Google Shape;382;p40"/>
          <p:cNvCxnSpPr/>
          <p:nvPr/>
        </p:nvCxnSpPr>
        <p:spPr>
          <a:xfrm flipH="1" rot="10800000">
            <a:off x="5510900" y="3281025"/>
            <a:ext cx="436800" cy="178800"/>
          </a:xfrm>
          <a:prstGeom prst="straightConnector1">
            <a:avLst/>
          </a:prstGeom>
          <a:noFill/>
          <a:ln cap="flat" cmpd="sng" w="9525">
            <a:solidFill>
              <a:srgbClr val="00FF00"/>
            </a:solidFill>
            <a:prstDash val="solid"/>
            <a:round/>
            <a:headEnd len="med" w="med" type="none"/>
            <a:tailEnd len="med" w="med" type="triangle"/>
          </a:ln>
        </p:spPr>
      </p:cxnSp>
      <p:cxnSp>
        <p:nvCxnSpPr>
          <p:cNvPr id="383" name="Google Shape;383;p40"/>
          <p:cNvCxnSpPr/>
          <p:nvPr/>
        </p:nvCxnSpPr>
        <p:spPr>
          <a:xfrm>
            <a:off x="6513775" y="1757525"/>
            <a:ext cx="585900" cy="436800"/>
          </a:xfrm>
          <a:prstGeom prst="straightConnector1">
            <a:avLst/>
          </a:prstGeom>
          <a:noFill/>
          <a:ln cap="flat" cmpd="sng" w="9525">
            <a:solidFill>
              <a:srgbClr val="0000FF"/>
            </a:solidFill>
            <a:prstDash val="solid"/>
            <a:round/>
            <a:headEnd len="med" w="med" type="none"/>
            <a:tailEnd len="med" w="med" type="triangle"/>
          </a:ln>
        </p:spPr>
      </p:cxnSp>
      <p:cxnSp>
        <p:nvCxnSpPr>
          <p:cNvPr id="384" name="Google Shape;384;p40"/>
          <p:cNvCxnSpPr/>
          <p:nvPr/>
        </p:nvCxnSpPr>
        <p:spPr>
          <a:xfrm flipH="1" rot="10800000">
            <a:off x="6613075" y="2373200"/>
            <a:ext cx="446700" cy="9900"/>
          </a:xfrm>
          <a:prstGeom prst="straightConnector1">
            <a:avLst/>
          </a:prstGeom>
          <a:noFill/>
          <a:ln cap="flat" cmpd="sng" w="9525">
            <a:solidFill>
              <a:srgbClr val="0000FF"/>
            </a:solidFill>
            <a:prstDash val="solid"/>
            <a:round/>
            <a:headEnd len="med" w="med" type="none"/>
            <a:tailEnd len="med" w="med" type="triangle"/>
          </a:ln>
        </p:spPr>
      </p:cxnSp>
      <p:cxnSp>
        <p:nvCxnSpPr>
          <p:cNvPr id="385" name="Google Shape;385;p40"/>
          <p:cNvCxnSpPr/>
          <p:nvPr/>
        </p:nvCxnSpPr>
        <p:spPr>
          <a:xfrm>
            <a:off x="6523700" y="2571750"/>
            <a:ext cx="595800" cy="407100"/>
          </a:xfrm>
          <a:prstGeom prst="straightConnector1">
            <a:avLst/>
          </a:prstGeom>
          <a:noFill/>
          <a:ln cap="flat" cmpd="sng" w="9525">
            <a:solidFill>
              <a:srgbClr val="0000FF"/>
            </a:solidFill>
            <a:prstDash val="solid"/>
            <a:round/>
            <a:headEnd len="med" w="med" type="none"/>
            <a:tailEnd len="med" w="med" type="triangle"/>
          </a:ln>
        </p:spPr>
      </p:cxnSp>
      <p:cxnSp>
        <p:nvCxnSpPr>
          <p:cNvPr id="386" name="Google Shape;386;p40"/>
          <p:cNvCxnSpPr/>
          <p:nvPr/>
        </p:nvCxnSpPr>
        <p:spPr>
          <a:xfrm flipH="1" rot="10800000">
            <a:off x="6464125" y="2651325"/>
            <a:ext cx="705000" cy="1052400"/>
          </a:xfrm>
          <a:prstGeom prst="straightConnector1">
            <a:avLst/>
          </a:prstGeom>
          <a:noFill/>
          <a:ln cap="flat" cmpd="sng" w="9525">
            <a:solidFill>
              <a:srgbClr val="0000FF"/>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Artificial neural network - Wikipedia" id="391" name="Google Shape;391;p41"/>
          <p:cNvPicPr preferRelativeResize="0"/>
          <p:nvPr/>
        </p:nvPicPr>
        <p:blipFill>
          <a:blip r:embed="rId3">
            <a:alphaModFix/>
          </a:blip>
          <a:stretch>
            <a:fillRect/>
          </a:stretch>
        </p:blipFill>
        <p:spPr>
          <a:xfrm>
            <a:off x="4949325" y="1152025"/>
            <a:ext cx="2667000" cy="3209925"/>
          </a:xfrm>
          <a:prstGeom prst="rect">
            <a:avLst/>
          </a:prstGeom>
          <a:noFill/>
          <a:ln>
            <a:noFill/>
          </a:ln>
        </p:spPr>
      </p:pic>
      <p:cxnSp>
        <p:nvCxnSpPr>
          <p:cNvPr id="392" name="Google Shape;392;p41"/>
          <p:cNvCxnSpPr/>
          <p:nvPr/>
        </p:nvCxnSpPr>
        <p:spPr>
          <a:xfrm flipH="1" rot="10800000">
            <a:off x="5451325" y="2476825"/>
            <a:ext cx="546000" cy="208500"/>
          </a:xfrm>
          <a:prstGeom prst="straightConnector1">
            <a:avLst/>
          </a:prstGeom>
          <a:noFill/>
          <a:ln cap="flat" cmpd="sng" w="9525">
            <a:solidFill>
              <a:srgbClr val="00FF00"/>
            </a:solidFill>
            <a:prstDash val="solid"/>
            <a:round/>
            <a:headEnd len="med" w="med" type="none"/>
            <a:tailEnd len="med" w="med" type="triangle"/>
          </a:ln>
        </p:spPr>
      </p:cxnSp>
      <p:cxnSp>
        <p:nvCxnSpPr>
          <p:cNvPr id="393" name="Google Shape;393;p41"/>
          <p:cNvCxnSpPr/>
          <p:nvPr/>
        </p:nvCxnSpPr>
        <p:spPr>
          <a:xfrm>
            <a:off x="5441375" y="2883900"/>
            <a:ext cx="516300" cy="159000"/>
          </a:xfrm>
          <a:prstGeom prst="straightConnector1">
            <a:avLst/>
          </a:prstGeom>
          <a:noFill/>
          <a:ln cap="flat" cmpd="sng" w="9525">
            <a:solidFill>
              <a:srgbClr val="00FF00"/>
            </a:solidFill>
            <a:prstDash val="solid"/>
            <a:round/>
            <a:headEnd len="med" w="med" type="none"/>
            <a:tailEnd len="med" w="med" type="triangle"/>
          </a:ln>
        </p:spPr>
      </p:cxnSp>
      <p:sp>
        <p:nvSpPr>
          <p:cNvPr id="394" name="Google Shape;394;p41"/>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395" name="Google Shape;395;p41"/>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6" name="Google Shape;396;p41"/>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397" name="Google Shape;397;p41"/>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398" name="Google Shape;398;p41"/>
          <p:cNvSpPr txBox="1"/>
          <p:nvPr/>
        </p:nvSpPr>
        <p:spPr>
          <a:xfrm>
            <a:off x="354300" y="3563100"/>
            <a:ext cx="3733500" cy="102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new labeled example ({🧁, NO}). Repeat until the neural net is accurate or until you run out of patience.</a:t>
            </a:r>
            <a:endParaRPr/>
          </a:p>
        </p:txBody>
      </p:sp>
      <p:sp>
        <p:nvSpPr>
          <p:cNvPr id="399" name="Google Shape;399;p41"/>
          <p:cNvSpPr txBox="1"/>
          <p:nvPr/>
        </p:nvSpPr>
        <p:spPr>
          <a:xfrm>
            <a:off x="4572000" y="2222538"/>
            <a:ext cx="1098600" cy="10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chemeClr val="dk1"/>
                </a:solidFill>
                <a:latin typeface="Lato"/>
                <a:ea typeface="Lato"/>
                <a:cs typeface="Lato"/>
                <a:sym typeface="Lato"/>
              </a:rPr>
              <a:t>🧁</a:t>
            </a:r>
            <a:endParaRPr sz="6000"/>
          </a:p>
        </p:txBody>
      </p:sp>
      <p:sp>
        <p:nvSpPr>
          <p:cNvPr id="400" name="Google Shape;400;p41"/>
          <p:cNvSpPr txBox="1"/>
          <p:nvPr/>
        </p:nvSpPr>
        <p:spPr>
          <a:xfrm>
            <a:off x="7715250" y="2532025"/>
            <a:ext cx="1539000" cy="6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Lato"/>
                <a:ea typeface="Lato"/>
                <a:cs typeface="Lato"/>
                <a:sym typeface="Lato"/>
              </a:rPr>
              <a:t>“YES”</a:t>
            </a:r>
            <a:endParaRPr sz="3600">
              <a:latin typeface="Lato"/>
              <a:ea typeface="Lato"/>
              <a:cs typeface="Lato"/>
              <a:sym typeface="Lato"/>
            </a:endParaRPr>
          </a:p>
        </p:txBody>
      </p:sp>
      <p:cxnSp>
        <p:nvCxnSpPr>
          <p:cNvPr id="401" name="Google Shape;401;p41"/>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402" name="Google Shape;402;p41"/>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403" name="Google Shape;403;p41"/>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cxnSp>
        <p:nvCxnSpPr>
          <p:cNvPr id="404" name="Google Shape;404;p41"/>
          <p:cNvCxnSpPr/>
          <p:nvPr/>
        </p:nvCxnSpPr>
        <p:spPr>
          <a:xfrm>
            <a:off x="5510900" y="2079625"/>
            <a:ext cx="486600" cy="188700"/>
          </a:xfrm>
          <a:prstGeom prst="straightConnector1">
            <a:avLst/>
          </a:prstGeom>
          <a:noFill/>
          <a:ln cap="flat" cmpd="sng" w="9525">
            <a:solidFill>
              <a:srgbClr val="00FF00"/>
            </a:solidFill>
            <a:prstDash val="solid"/>
            <a:round/>
            <a:headEnd len="med" w="med" type="none"/>
            <a:tailEnd len="med" w="med" type="triangle"/>
          </a:ln>
        </p:spPr>
      </p:cxnSp>
      <p:cxnSp>
        <p:nvCxnSpPr>
          <p:cNvPr id="405" name="Google Shape;405;p41"/>
          <p:cNvCxnSpPr/>
          <p:nvPr/>
        </p:nvCxnSpPr>
        <p:spPr>
          <a:xfrm flipH="1" rot="10800000">
            <a:off x="5510900" y="3281025"/>
            <a:ext cx="436800" cy="178800"/>
          </a:xfrm>
          <a:prstGeom prst="straightConnector1">
            <a:avLst/>
          </a:prstGeom>
          <a:noFill/>
          <a:ln cap="flat" cmpd="sng" w="9525">
            <a:solidFill>
              <a:srgbClr val="00FF00"/>
            </a:solidFill>
            <a:prstDash val="solid"/>
            <a:round/>
            <a:headEnd len="med" w="med" type="none"/>
            <a:tailEnd len="med" w="med" type="triangle"/>
          </a:ln>
        </p:spPr>
      </p:cxnSp>
      <p:cxnSp>
        <p:nvCxnSpPr>
          <p:cNvPr id="406" name="Google Shape;406;p41"/>
          <p:cNvCxnSpPr/>
          <p:nvPr/>
        </p:nvCxnSpPr>
        <p:spPr>
          <a:xfrm>
            <a:off x="6513775" y="1757525"/>
            <a:ext cx="585900" cy="436800"/>
          </a:xfrm>
          <a:prstGeom prst="straightConnector1">
            <a:avLst/>
          </a:prstGeom>
          <a:noFill/>
          <a:ln cap="flat" cmpd="sng" w="9525">
            <a:solidFill>
              <a:srgbClr val="0000FF"/>
            </a:solidFill>
            <a:prstDash val="solid"/>
            <a:round/>
            <a:headEnd len="med" w="med" type="none"/>
            <a:tailEnd len="med" w="med" type="triangle"/>
          </a:ln>
        </p:spPr>
      </p:cxnSp>
      <p:cxnSp>
        <p:nvCxnSpPr>
          <p:cNvPr id="407" name="Google Shape;407;p41"/>
          <p:cNvCxnSpPr/>
          <p:nvPr/>
        </p:nvCxnSpPr>
        <p:spPr>
          <a:xfrm flipH="1" rot="10800000">
            <a:off x="6613075" y="2373200"/>
            <a:ext cx="446700" cy="9900"/>
          </a:xfrm>
          <a:prstGeom prst="straightConnector1">
            <a:avLst/>
          </a:prstGeom>
          <a:noFill/>
          <a:ln cap="flat" cmpd="sng" w="9525">
            <a:solidFill>
              <a:srgbClr val="0000FF"/>
            </a:solidFill>
            <a:prstDash val="solid"/>
            <a:round/>
            <a:headEnd len="med" w="med" type="none"/>
            <a:tailEnd len="med" w="med" type="triangle"/>
          </a:ln>
        </p:spPr>
      </p:cxnSp>
      <p:cxnSp>
        <p:nvCxnSpPr>
          <p:cNvPr id="408" name="Google Shape;408;p41"/>
          <p:cNvCxnSpPr/>
          <p:nvPr/>
        </p:nvCxnSpPr>
        <p:spPr>
          <a:xfrm>
            <a:off x="6523700" y="2571750"/>
            <a:ext cx="595800" cy="407100"/>
          </a:xfrm>
          <a:prstGeom prst="straightConnector1">
            <a:avLst/>
          </a:prstGeom>
          <a:noFill/>
          <a:ln cap="flat" cmpd="sng" w="9525">
            <a:solidFill>
              <a:srgbClr val="0000FF"/>
            </a:solidFill>
            <a:prstDash val="solid"/>
            <a:round/>
            <a:headEnd len="med" w="med" type="none"/>
            <a:tailEnd len="med" w="med" type="triangle"/>
          </a:ln>
        </p:spPr>
      </p:cxnSp>
      <p:cxnSp>
        <p:nvCxnSpPr>
          <p:cNvPr id="409" name="Google Shape;409;p41"/>
          <p:cNvCxnSpPr/>
          <p:nvPr/>
        </p:nvCxnSpPr>
        <p:spPr>
          <a:xfrm flipH="1" rot="10800000">
            <a:off x="6464125" y="2651325"/>
            <a:ext cx="705000" cy="1052400"/>
          </a:xfrm>
          <a:prstGeom prst="straightConnector1">
            <a:avLst/>
          </a:prstGeom>
          <a:noFill/>
          <a:ln cap="flat" cmpd="sng" w="9525">
            <a:solidFill>
              <a:srgbClr val="0000FF"/>
            </a:solidFill>
            <a:prstDash val="solid"/>
            <a:round/>
            <a:headEnd len="med" w="med" type="none"/>
            <a:tailEnd len="med" w="med" type="triangle"/>
          </a:ln>
        </p:spPr>
      </p:cxnSp>
      <p:cxnSp>
        <p:nvCxnSpPr>
          <p:cNvPr id="410" name="Google Shape;410;p41"/>
          <p:cNvCxnSpPr/>
          <p:nvPr/>
        </p:nvCxnSpPr>
        <p:spPr>
          <a:xfrm flipH="1" rot="10800000">
            <a:off x="5520825" y="1687950"/>
            <a:ext cx="446700" cy="178800"/>
          </a:xfrm>
          <a:prstGeom prst="straightConnector1">
            <a:avLst/>
          </a:prstGeom>
          <a:noFill/>
          <a:ln cap="flat" cmpd="sng" w="9525">
            <a:solidFill>
              <a:srgbClr val="0000FF"/>
            </a:solidFill>
            <a:prstDash val="solid"/>
            <a:round/>
            <a:headEnd len="med" w="med" type="none"/>
            <a:tailEnd len="med" w="med" type="triangle"/>
          </a:ln>
        </p:spPr>
      </p:cxnSp>
      <p:cxnSp>
        <p:nvCxnSpPr>
          <p:cNvPr id="411" name="Google Shape;411;p41"/>
          <p:cNvCxnSpPr/>
          <p:nvPr/>
        </p:nvCxnSpPr>
        <p:spPr>
          <a:xfrm flipH="1" rot="10800000">
            <a:off x="5441375" y="1836925"/>
            <a:ext cx="615600" cy="695100"/>
          </a:xfrm>
          <a:prstGeom prst="straightConnector1">
            <a:avLst/>
          </a:prstGeom>
          <a:noFill/>
          <a:ln cap="flat" cmpd="sng" w="9525">
            <a:solidFill>
              <a:srgbClr val="0000FF"/>
            </a:solidFill>
            <a:prstDash val="solid"/>
            <a:round/>
            <a:headEnd len="med" w="med" type="none"/>
            <a:tailEnd len="med" w="med" type="triangle"/>
          </a:ln>
        </p:spPr>
      </p:cxnSp>
      <p:cxnSp>
        <p:nvCxnSpPr>
          <p:cNvPr id="412" name="Google Shape;412;p41"/>
          <p:cNvCxnSpPr/>
          <p:nvPr/>
        </p:nvCxnSpPr>
        <p:spPr>
          <a:xfrm flipH="1" rot="10800000">
            <a:off x="5441375" y="2482350"/>
            <a:ext cx="566100" cy="188700"/>
          </a:xfrm>
          <a:prstGeom prst="straightConnector1">
            <a:avLst/>
          </a:prstGeom>
          <a:noFill/>
          <a:ln cap="flat" cmpd="sng" w="9525">
            <a:solidFill>
              <a:srgbClr val="0000FF"/>
            </a:solidFill>
            <a:prstDash val="solid"/>
            <a:round/>
            <a:headEnd len="med" w="med" type="none"/>
            <a:tailEnd len="med" w="med" type="triangle"/>
          </a:ln>
        </p:spPr>
      </p:cxnSp>
      <p:cxnSp>
        <p:nvCxnSpPr>
          <p:cNvPr id="413" name="Google Shape;413;p41"/>
          <p:cNvCxnSpPr/>
          <p:nvPr/>
        </p:nvCxnSpPr>
        <p:spPr>
          <a:xfrm>
            <a:off x="5401675" y="2859700"/>
            <a:ext cx="576000" cy="188700"/>
          </a:xfrm>
          <a:prstGeom prst="straightConnector1">
            <a:avLst/>
          </a:prstGeom>
          <a:noFill/>
          <a:ln cap="flat" cmpd="sng" w="9525">
            <a:solidFill>
              <a:srgbClr val="0000FF"/>
            </a:solidFill>
            <a:prstDash val="solid"/>
            <a:round/>
            <a:headEnd len="med" w="med" type="none"/>
            <a:tailEnd len="med" w="med" type="triangle"/>
          </a:ln>
        </p:spPr>
      </p:cxnSp>
      <p:cxnSp>
        <p:nvCxnSpPr>
          <p:cNvPr id="414" name="Google Shape;414;p41"/>
          <p:cNvCxnSpPr/>
          <p:nvPr/>
        </p:nvCxnSpPr>
        <p:spPr>
          <a:xfrm flipH="1" rot="10800000">
            <a:off x="5481100" y="3266875"/>
            <a:ext cx="516300" cy="218400"/>
          </a:xfrm>
          <a:prstGeom prst="straightConnector1">
            <a:avLst/>
          </a:prstGeom>
          <a:noFill/>
          <a:ln cap="flat" cmpd="sng" w="9525">
            <a:solidFill>
              <a:srgbClr val="0000FF"/>
            </a:solidFill>
            <a:prstDash val="solid"/>
            <a:round/>
            <a:headEnd len="med" w="med" type="none"/>
            <a:tailEnd len="med" w="med" type="triangle"/>
          </a:ln>
        </p:spPr>
      </p:cxnSp>
      <p:cxnSp>
        <p:nvCxnSpPr>
          <p:cNvPr id="415" name="Google Shape;415;p41"/>
          <p:cNvCxnSpPr/>
          <p:nvPr/>
        </p:nvCxnSpPr>
        <p:spPr>
          <a:xfrm>
            <a:off x="5401675" y="2959000"/>
            <a:ext cx="695100" cy="784500"/>
          </a:xfrm>
          <a:prstGeom prst="straightConnector1">
            <a:avLst/>
          </a:prstGeom>
          <a:noFill/>
          <a:ln cap="flat" cmpd="sng" w="9525">
            <a:solidFill>
              <a:srgbClr val="0000FF"/>
            </a:solidFill>
            <a:prstDash val="solid"/>
            <a:round/>
            <a:headEnd len="med" w="med" type="none"/>
            <a:tailEnd len="med" w="med" type="triangle"/>
          </a:ln>
        </p:spPr>
      </p:cxnSp>
      <p:cxnSp>
        <p:nvCxnSpPr>
          <p:cNvPr id="416" name="Google Shape;416;p41"/>
          <p:cNvCxnSpPr/>
          <p:nvPr/>
        </p:nvCxnSpPr>
        <p:spPr>
          <a:xfrm flipH="1" rot="10800000">
            <a:off x="5361950" y="1856825"/>
            <a:ext cx="754500" cy="1509300"/>
          </a:xfrm>
          <a:prstGeom prst="straightConnector1">
            <a:avLst/>
          </a:prstGeom>
          <a:noFill/>
          <a:ln cap="flat" cmpd="sng" w="9525">
            <a:solidFill>
              <a:srgbClr val="0000FF"/>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Artificial neural network - Wikipedia" id="421" name="Google Shape;421;p42"/>
          <p:cNvPicPr preferRelativeResize="0"/>
          <p:nvPr/>
        </p:nvPicPr>
        <p:blipFill>
          <a:blip r:embed="rId3">
            <a:alphaModFix/>
          </a:blip>
          <a:stretch>
            <a:fillRect/>
          </a:stretch>
        </p:blipFill>
        <p:spPr>
          <a:xfrm>
            <a:off x="4949325" y="1152025"/>
            <a:ext cx="2667000" cy="3209925"/>
          </a:xfrm>
          <a:prstGeom prst="rect">
            <a:avLst/>
          </a:prstGeom>
          <a:noFill/>
          <a:ln>
            <a:noFill/>
          </a:ln>
        </p:spPr>
      </p:pic>
      <p:cxnSp>
        <p:nvCxnSpPr>
          <p:cNvPr id="422" name="Google Shape;422;p42"/>
          <p:cNvCxnSpPr/>
          <p:nvPr/>
        </p:nvCxnSpPr>
        <p:spPr>
          <a:xfrm flipH="1" rot="10800000">
            <a:off x="5451325" y="2476825"/>
            <a:ext cx="546000" cy="208500"/>
          </a:xfrm>
          <a:prstGeom prst="straightConnector1">
            <a:avLst/>
          </a:prstGeom>
          <a:noFill/>
          <a:ln cap="flat" cmpd="sng" w="9525">
            <a:solidFill>
              <a:srgbClr val="00FF00"/>
            </a:solidFill>
            <a:prstDash val="solid"/>
            <a:round/>
            <a:headEnd len="med" w="med" type="none"/>
            <a:tailEnd len="med" w="med" type="triangle"/>
          </a:ln>
        </p:spPr>
      </p:cxnSp>
      <p:cxnSp>
        <p:nvCxnSpPr>
          <p:cNvPr id="423" name="Google Shape;423;p42"/>
          <p:cNvCxnSpPr/>
          <p:nvPr/>
        </p:nvCxnSpPr>
        <p:spPr>
          <a:xfrm>
            <a:off x="5441375" y="2883900"/>
            <a:ext cx="516300" cy="159000"/>
          </a:xfrm>
          <a:prstGeom prst="straightConnector1">
            <a:avLst/>
          </a:prstGeom>
          <a:noFill/>
          <a:ln cap="flat" cmpd="sng" w="9525">
            <a:solidFill>
              <a:srgbClr val="00FF00"/>
            </a:solidFill>
            <a:prstDash val="solid"/>
            <a:round/>
            <a:headEnd len="med" w="med" type="none"/>
            <a:tailEnd len="med" w="med" type="triangle"/>
          </a:ln>
        </p:spPr>
      </p:cxnSp>
      <p:sp>
        <p:nvSpPr>
          <p:cNvPr id="424" name="Google Shape;424;p42"/>
          <p:cNvSpPr txBox="1"/>
          <p:nvPr>
            <p:ph type="title"/>
          </p:nvPr>
        </p:nvSpPr>
        <p:spPr>
          <a:xfrm>
            <a:off x="354300" y="502125"/>
            <a:ext cx="8057400" cy="56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to train a neural net: Backpropagation</a:t>
            </a:r>
            <a:endParaRPr/>
          </a:p>
        </p:txBody>
      </p:sp>
      <p:sp>
        <p:nvSpPr>
          <p:cNvPr id="425" name="Google Shape;425;p42"/>
          <p:cNvSpPr txBox="1"/>
          <p:nvPr>
            <p:ph idx="1" type="body"/>
          </p:nvPr>
        </p:nvSpPr>
        <p:spPr>
          <a:xfrm>
            <a:off x="233425" y="1063725"/>
            <a:ext cx="2308500" cy="24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400"/>
              <a:t>Begin with random weights.</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6" name="Google Shape;426;p42"/>
          <p:cNvSpPr txBox="1"/>
          <p:nvPr/>
        </p:nvSpPr>
        <p:spPr>
          <a:xfrm>
            <a:off x="170800" y="1364700"/>
            <a:ext cx="3733500" cy="878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labeled example (like {🍪, YES}.) Input “🍪” and observe output.</a:t>
            </a:r>
            <a:endParaRPr/>
          </a:p>
        </p:txBody>
      </p:sp>
      <p:sp>
        <p:nvSpPr>
          <p:cNvPr id="427" name="Google Shape;427;p42"/>
          <p:cNvSpPr txBox="1"/>
          <p:nvPr/>
        </p:nvSpPr>
        <p:spPr>
          <a:xfrm>
            <a:off x="91350" y="1950900"/>
            <a:ext cx="4127700" cy="1612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If the output is </a:t>
            </a:r>
            <a:r>
              <a:rPr i="1" lang="en">
                <a:solidFill>
                  <a:schemeClr val="dk1"/>
                </a:solidFill>
                <a:latin typeface="Lato"/>
                <a:ea typeface="Lato"/>
                <a:cs typeface="Lato"/>
                <a:sym typeface="Lato"/>
              </a:rPr>
              <a:t>wrong </a:t>
            </a:r>
            <a:r>
              <a:rPr lang="en">
                <a:solidFill>
                  <a:schemeClr val="dk1"/>
                </a:solidFill>
                <a:latin typeface="Lato"/>
                <a:ea typeface="Lato"/>
                <a:cs typeface="Lato"/>
                <a:sym typeface="Lato"/>
              </a:rPr>
              <a:t>(NO): </a:t>
            </a:r>
            <a:endParaRPr>
              <a:solidFill>
                <a:schemeClr val="dk1"/>
              </a:solidFill>
              <a:latin typeface="Lato"/>
              <a:ea typeface="Lato"/>
              <a:cs typeface="Lato"/>
              <a:sym typeface="Lato"/>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last layer. </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Assign ‘blame’ to the nodes in the second-to-last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Update weights to second to last layer.</a:t>
            </a:r>
            <a:endParaRPr>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AutoNum type="alphaLcPeriod"/>
            </a:pPr>
            <a:r>
              <a:rPr lang="en">
                <a:solidFill>
                  <a:schemeClr val="dk1"/>
                </a:solidFill>
                <a:latin typeface="Calibri"/>
                <a:ea typeface="Calibri"/>
                <a:cs typeface="Calibri"/>
                <a:sym typeface="Calibri"/>
              </a:rPr>
              <a:t>Continue backwards until all weights are updated.</a:t>
            </a:r>
            <a:endParaRPr/>
          </a:p>
        </p:txBody>
      </p:sp>
      <p:sp>
        <p:nvSpPr>
          <p:cNvPr id="428" name="Google Shape;428;p42"/>
          <p:cNvSpPr txBox="1"/>
          <p:nvPr/>
        </p:nvSpPr>
        <p:spPr>
          <a:xfrm>
            <a:off x="354300" y="3563100"/>
            <a:ext cx="3733500" cy="102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Pick a new labeled example ({🧁, NO}). Repeat until the neural net is accurate or until you run out of patience.</a:t>
            </a:r>
            <a:endParaRPr/>
          </a:p>
        </p:txBody>
      </p:sp>
      <p:cxnSp>
        <p:nvCxnSpPr>
          <p:cNvPr id="429" name="Google Shape;429;p42"/>
          <p:cNvCxnSpPr/>
          <p:nvPr/>
        </p:nvCxnSpPr>
        <p:spPr>
          <a:xfrm flipH="1" rot="10800000">
            <a:off x="6593200" y="2367600"/>
            <a:ext cx="456900" cy="9900"/>
          </a:xfrm>
          <a:prstGeom prst="straightConnector1">
            <a:avLst/>
          </a:prstGeom>
          <a:noFill/>
          <a:ln cap="flat" cmpd="sng" w="9525">
            <a:solidFill>
              <a:srgbClr val="00FF00"/>
            </a:solidFill>
            <a:prstDash val="solid"/>
            <a:round/>
            <a:headEnd len="med" w="med" type="none"/>
            <a:tailEnd len="med" w="med" type="triangle"/>
          </a:ln>
        </p:spPr>
      </p:cxnSp>
      <p:cxnSp>
        <p:nvCxnSpPr>
          <p:cNvPr id="430" name="Google Shape;430;p42"/>
          <p:cNvCxnSpPr/>
          <p:nvPr/>
        </p:nvCxnSpPr>
        <p:spPr>
          <a:xfrm flipH="1" rot="10800000">
            <a:off x="6533625" y="2566200"/>
            <a:ext cx="546000" cy="417000"/>
          </a:xfrm>
          <a:prstGeom prst="straightConnector1">
            <a:avLst/>
          </a:prstGeom>
          <a:noFill/>
          <a:ln cap="flat" cmpd="sng" w="9525">
            <a:solidFill>
              <a:srgbClr val="00FF00"/>
            </a:solidFill>
            <a:prstDash val="solid"/>
            <a:round/>
            <a:headEnd len="med" w="med" type="none"/>
            <a:tailEnd len="med" w="med" type="triangle"/>
          </a:ln>
        </p:spPr>
      </p:cxnSp>
      <p:cxnSp>
        <p:nvCxnSpPr>
          <p:cNvPr id="431" name="Google Shape;431;p42"/>
          <p:cNvCxnSpPr/>
          <p:nvPr/>
        </p:nvCxnSpPr>
        <p:spPr>
          <a:xfrm>
            <a:off x="6593200" y="3161925"/>
            <a:ext cx="436800" cy="0"/>
          </a:xfrm>
          <a:prstGeom prst="straightConnector1">
            <a:avLst/>
          </a:prstGeom>
          <a:noFill/>
          <a:ln cap="flat" cmpd="sng" w="9525">
            <a:solidFill>
              <a:srgbClr val="00FF00"/>
            </a:solidFill>
            <a:prstDash val="solid"/>
            <a:round/>
            <a:headEnd len="med" w="med" type="none"/>
            <a:tailEnd len="med" w="med" type="triangle"/>
          </a:ln>
        </p:spPr>
      </p:cxnSp>
      <p:cxnSp>
        <p:nvCxnSpPr>
          <p:cNvPr id="432" name="Google Shape;432;p42"/>
          <p:cNvCxnSpPr/>
          <p:nvPr/>
        </p:nvCxnSpPr>
        <p:spPr>
          <a:xfrm>
            <a:off x="5510900" y="2079625"/>
            <a:ext cx="486600" cy="188700"/>
          </a:xfrm>
          <a:prstGeom prst="straightConnector1">
            <a:avLst/>
          </a:prstGeom>
          <a:noFill/>
          <a:ln cap="flat" cmpd="sng" w="9525">
            <a:solidFill>
              <a:srgbClr val="00FF00"/>
            </a:solidFill>
            <a:prstDash val="solid"/>
            <a:round/>
            <a:headEnd len="med" w="med" type="none"/>
            <a:tailEnd len="med" w="med" type="triangle"/>
          </a:ln>
        </p:spPr>
      </p:cxnSp>
      <p:cxnSp>
        <p:nvCxnSpPr>
          <p:cNvPr id="433" name="Google Shape;433;p42"/>
          <p:cNvCxnSpPr/>
          <p:nvPr/>
        </p:nvCxnSpPr>
        <p:spPr>
          <a:xfrm flipH="1" rot="10800000">
            <a:off x="5510900" y="3281025"/>
            <a:ext cx="436800" cy="178800"/>
          </a:xfrm>
          <a:prstGeom prst="straightConnector1">
            <a:avLst/>
          </a:prstGeom>
          <a:noFill/>
          <a:ln cap="flat" cmpd="sng" w="9525">
            <a:solidFill>
              <a:srgbClr val="00FF00"/>
            </a:solidFill>
            <a:prstDash val="solid"/>
            <a:round/>
            <a:headEnd len="med" w="med" type="none"/>
            <a:tailEnd len="med" w="med" type="triangle"/>
          </a:ln>
        </p:spPr>
      </p:cxnSp>
      <p:cxnSp>
        <p:nvCxnSpPr>
          <p:cNvPr id="434" name="Google Shape;434;p42"/>
          <p:cNvCxnSpPr/>
          <p:nvPr/>
        </p:nvCxnSpPr>
        <p:spPr>
          <a:xfrm>
            <a:off x="6513775" y="1757525"/>
            <a:ext cx="585900" cy="436800"/>
          </a:xfrm>
          <a:prstGeom prst="straightConnector1">
            <a:avLst/>
          </a:prstGeom>
          <a:noFill/>
          <a:ln cap="flat" cmpd="sng" w="9525">
            <a:solidFill>
              <a:srgbClr val="0000FF"/>
            </a:solidFill>
            <a:prstDash val="solid"/>
            <a:round/>
            <a:headEnd len="med" w="med" type="none"/>
            <a:tailEnd len="med" w="med" type="triangle"/>
          </a:ln>
        </p:spPr>
      </p:cxnSp>
      <p:cxnSp>
        <p:nvCxnSpPr>
          <p:cNvPr id="435" name="Google Shape;435;p42"/>
          <p:cNvCxnSpPr/>
          <p:nvPr/>
        </p:nvCxnSpPr>
        <p:spPr>
          <a:xfrm flipH="1" rot="10800000">
            <a:off x="6613075" y="2373200"/>
            <a:ext cx="446700" cy="9900"/>
          </a:xfrm>
          <a:prstGeom prst="straightConnector1">
            <a:avLst/>
          </a:prstGeom>
          <a:noFill/>
          <a:ln cap="flat" cmpd="sng" w="9525">
            <a:solidFill>
              <a:srgbClr val="0000FF"/>
            </a:solidFill>
            <a:prstDash val="solid"/>
            <a:round/>
            <a:headEnd len="med" w="med" type="none"/>
            <a:tailEnd len="med" w="med" type="triangle"/>
          </a:ln>
        </p:spPr>
      </p:cxnSp>
      <p:cxnSp>
        <p:nvCxnSpPr>
          <p:cNvPr id="436" name="Google Shape;436;p42"/>
          <p:cNvCxnSpPr/>
          <p:nvPr/>
        </p:nvCxnSpPr>
        <p:spPr>
          <a:xfrm>
            <a:off x="6523700" y="2571750"/>
            <a:ext cx="595800" cy="407100"/>
          </a:xfrm>
          <a:prstGeom prst="straightConnector1">
            <a:avLst/>
          </a:prstGeom>
          <a:noFill/>
          <a:ln cap="flat" cmpd="sng" w="9525">
            <a:solidFill>
              <a:srgbClr val="0000FF"/>
            </a:solidFill>
            <a:prstDash val="solid"/>
            <a:round/>
            <a:headEnd len="med" w="med" type="none"/>
            <a:tailEnd len="med" w="med" type="triangle"/>
          </a:ln>
        </p:spPr>
      </p:cxnSp>
      <p:cxnSp>
        <p:nvCxnSpPr>
          <p:cNvPr id="437" name="Google Shape;437;p42"/>
          <p:cNvCxnSpPr/>
          <p:nvPr/>
        </p:nvCxnSpPr>
        <p:spPr>
          <a:xfrm flipH="1" rot="10800000">
            <a:off x="6464125" y="2651325"/>
            <a:ext cx="705000" cy="1052400"/>
          </a:xfrm>
          <a:prstGeom prst="straightConnector1">
            <a:avLst/>
          </a:prstGeom>
          <a:noFill/>
          <a:ln cap="flat" cmpd="sng" w="9525">
            <a:solidFill>
              <a:srgbClr val="0000FF"/>
            </a:solidFill>
            <a:prstDash val="solid"/>
            <a:round/>
            <a:headEnd len="med" w="med" type="none"/>
            <a:tailEnd len="med" w="med" type="triangle"/>
          </a:ln>
        </p:spPr>
      </p:cxnSp>
      <p:cxnSp>
        <p:nvCxnSpPr>
          <p:cNvPr id="438" name="Google Shape;438;p42"/>
          <p:cNvCxnSpPr/>
          <p:nvPr/>
        </p:nvCxnSpPr>
        <p:spPr>
          <a:xfrm flipH="1" rot="10800000">
            <a:off x="5520825" y="1687950"/>
            <a:ext cx="446700" cy="178800"/>
          </a:xfrm>
          <a:prstGeom prst="straightConnector1">
            <a:avLst/>
          </a:prstGeom>
          <a:noFill/>
          <a:ln cap="flat" cmpd="sng" w="9525">
            <a:solidFill>
              <a:srgbClr val="0000FF"/>
            </a:solidFill>
            <a:prstDash val="solid"/>
            <a:round/>
            <a:headEnd len="med" w="med" type="none"/>
            <a:tailEnd len="med" w="med" type="triangle"/>
          </a:ln>
        </p:spPr>
      </p:cxnSp>
      <p:cxnSp>
        <p:nvCxnSpPr>
          <p:cNvPr id="439" name="Google Shape;439;p42"/>
          <p:cNvCxnSpPr/>
          <p:nvPr/>
        </p:nvCxnSpPr>
        <p:spPr>
          <a:xfrm flipH="1" rot="10800000">
            <a:off x="5441375" y="1836925"/>
            <a:ext cx="615600" cy="695100"/>
          </a:xfrm>
          <a:prstGeom prst="straightConnector1">
            <a:avLst/>
          </a:prstGeom>
          <a:noFill/>
          <a:ln cap="flat" cmpd="sng" w="9525">
            <a:solidFill>
              <a:srgbClr val="0000FF"/>
            </a:solidFill>
            <a:prstDash val="solid"/>
            <a:round/>
            <a:headEnd len="med" w="med" type="none"/>
            <a:tailEnd len="med" w="med" type="triangle"/>
          </a:ln>
        </p:spPr>
      </p:cxnSp>
      <p:cxnSp>
        <p:nvCxnSpPr>
          <p:cNvPr id="440" name="Google Shape;440;p42"/>
          <p:cNvCxnSpPr/>
          <p:nvPr/>
        </p:nvCxnSpPr>
        <p:spPr>
          <a:xfrm flipH="1" rot="10800000">
            <a:off x="5441375" y="2482350"/>
            <a:ext cx="566100" cy="188700"/>
          </a:xfrm>
          <a:prstGeom prst="straightConnector1">
            <a:avLst/>
          </a:prstGeom>
          <a:noFill/>
          <a:ln cap="flat" cmpd="sng" w="9525">
            <a:solidFill>
              <a:srgbClr val="0000FF"/>
            </a:solidFill>
            <a:prstDash val="solid"/>
            <a:round/>
            <a:headEnd len="med" w="med" type="none"/>
            <a:tailEnd len="med" w="med" type="triangle"/>
          </a:ln>
        </p:spPr>
      </p:cxnSp>
      <p:cxnSp>
        <p:nvCxnSpPr>
          <p:cNvPr id="441" name="Google Shape;441;p42"/>
          <p:cNvCxnSpPr/>
          <p:nvPr/>
        </p:nvCxnSpPr>
        <p:spPr>
          <a:xfrm>
            <a:off x="5401675" y="2859700"/>
            <a:ext cx="576000" cy="188700"/>
          </a:xfrm>
          <a:prstGeom prst="straightConnector1">
            <a:avLst/>
          </a:prstGeom>
          <a:noFill/>
          <a:ln cap="flat" cmpd="sng" w="9525">
            <a:solidFill>
              <a:srgbClr val="0000FF"/>
            </a:solidFill>
            <a:prstDash val="solid"/>
            <a:round/>
            <a:headEnd len="med" w="med" type="none"/>
            <a:tailEnd len="med" w="med" type="triangle"/>
          </a:ln>
        </p:spPr>
      </p:cxnSp>
      <p:cxnSp>
        <p:nvCxnSpPr>
          <p:cNvPr id="442" name="Google Shape;442;p42"/>
          <p:cNvCxnSpPr/>
          <p:nvPr/>
        </p:nvCxnSpPr>
        <p:spPr>
          <a:xfrm flipH="1" rot="10800000">
            <a:off x="5481100" y="3266875"/>
            <a:ext cx="516300" cy="218400"/>
          </a:xfrm>
          <a:prstGeom prst="straightConnector1">
            <a:avLst/>
          </a:prstGeom>
          <a:noFill/>
          <a:ln cap="flat" cmpd="sng" w="9525">
            <a:solidFill>
              <a:srgbClr val="0000FF"/>
            </a:solidFill>
            <a:prstDash val="solid"/>
            <a:round/>
            <a:headEnd len="med" w="med" type="none"/>
            <a:tailEnd len="med" w="med" type="triangle"/>
          </a:ln>
        </p:spPr>
      </p:cxnSp>
      <p:cxnSp>
        <p:nvCxnSpPr>
          <p:cNvPr id="443" name="Google Shape;443;p42"/>
          <p:cNvCxnSpPr/>
          <p:nvPr/>
        </p:nvCxnSpPr>
        <p:spPr>
          <a:xfrm>
            <a:off x="5401675" y="2959000"/>
            <a:ext cx="695100" cy="784500"/>
          </a:xfrm>
          <a:prstGeom prst="straightConnector1">
            <a:avLst/>
          </a:prstGeom>
          <a:noFill/>
          <a:ln cap="flat" cmpd="sng" w="9525">
            <a:solidFill>
              <a:srgbClr val="0000FF"/>
            </a:solidFill>
            <a:prstDash val="solid"/>
            <a:round/>
            <a:headEnd len="med" w="med" type="none"/>
            <a:tailEnd len="med" w="med" type="triangle"/>
          </a:ln>
        </p:spPr>
      </p:cxnSp>
      <p:cxnSp>
        <p:nvCxnSpPr>
          <p:cNvPr id="444" name="Google Shape;444;p42"/>
          <p:cNvCxnSpPr/>
          <p:nvPr/>
        </p:nvCxnSpPr>
        <p:spPr>
          <a:xfrm flipH="1" rot="10800000">
            <a:off x="5361950" y="1856825"/>
            <a:ext cx="754500" cy="1509300"/>
          </a:xfrm>
          <a:prstGeom prst="straightConnector1">
            <a:avLst/>
          </a:prstGeom>
          <a:noFill/>
          <a:ln cap="flat" cmpd="sng" w="9525">
            <a:solidFill>
              <a:srgbClr val="0000FF"/>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3"/>
          <p:cNvSpPr txBox="1"/>
          <p:nvPr>
            <p:ph type="title"/>
          </p:nvPr>
        </p:nvSpPr>
        <p:spPr>
          <a:xfrm>
            <a:off x="417014" y="611808"/>
            <a:ext cx="62043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Deep Learning</a:t>
            </a:r>
            <a:endParaRPr/>
          </a:p>
        </p:txBody>
      </p:sp>
      <p:sp>
        <p:nvSpPr>
          <p:cNvPr id="450" name="Google Shape;450;p43"/>
          <p:cNvSpPr txBox="1"/>
          <p:nvPr>
            <p:ph idx="1" type="body"/>
          </p:nvPr>
        </p:nvSpPr>
        <p:spPr>
          <a:xfrm>
            <a:off x="365400" y="1367400"/>
            <a:ext cx="4947300" cy="34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Deep learning refers to machine learning using neural nets with many layers, many nodes, and (often) complicated internal structure.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Pros: </a:t>
            </a:r>
            <a:r>
              <a:rPr lang="en"/>
              <a:t>immense flexibility and power.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Cons: </a:t>
            </a:r>
            <a:r>
              <a:rPr lang="en"/>
              <a:t>requires lots of data. Often hard for humans to interpret what’s going on (Why might this be an issue?)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Open question: </a:t>
            </a:r>
            <a:r>
              <a:rPr lang="en"/>
              <a:t>Why isn’t overfitting a bigger problem?</a:t>
            </a:r>
            <a:endParaRPr/>
          </a:p>
        </p:txBody>
      </p:sp>
      <p:pic>
        <p:nvPicPr>
          <p:cNvPr descr="What are the Limits of Deep Learning? Going Beyond Deep Learning ..." id="451" name="Google Shape;451;p43"/>
          <p:cNvPicPr preferRelativeResize="0"/>
          <p:nvPr/>
        </p:nvPicPr>
        <p:blipFill rotWithShape="1">
          <a:blip r:embed="rId3">
            <a:alphaModFix/>
          </a:blip>
          <a:srcRect b="0" l="30958" r="0" t="0"/>
          <a:stretch/>
        </p:blipFill>
        <p:spPr>
          <a:xfrm>
            <a:off x="5373050" y="1159525"/>
            <a:ext cx="3694751" cy="31522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4"/>
          <p:cNvSpPr txBox="1"/>
          <p:nvPr>
            <p:ph type="title"/>
          </p:nvPr>
        </p:nvSpPr>
        <p:spPr>
          <a:xfrm>
            <a:off x="417014" y="611808"/>
            <a:ext cx="62043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Deep Learning Boom</a:t>
            </a:r>
            <a:endParaRPr/>
          </a:p>
        </p:txBody>
      </p:sp>
      <p:sp>
        <p:nvSpPr>
          <p:cNvPr id="457" name="Google Shape;457;p44"/>
          <p:cNvSpPr txBox="1"/>
          <p:nvPr>
            <p:ph idx="1" type="body"/>
          </p:nvPr>
        </p:nvSpPr>
        <p:spPr>
          <a:xfrm>
            <a:off x="365400" y="1367398"/>
            <a:ext cx="7842900" cy="34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last decade has been marked by startling advances in deep learning capabilities, including image recognition:</a:t>
            </a:r>
            <a:endParaRPr/>
          </a:p>
        </p:txBody>
      </p:sp>
      <p:pic>
        <p:nvPicPr>
          <p:cNvPr id="458" name="Google Shape;458;p44"/>
          <p:cNvPicPr preferRelativeResize="0"/>
          <p:nvPr/>
        </p:nvPicPr>
        <p:blipFill>
          <a:blip r:embed="rId3">
            <a:alphaModFix/>
          </a:blip>
          <a:stretch>
            <a:fillRect/>
          </a:stretch>
        </p:blipFill>
        <p:spPr>
          <a:xfrm>
            <a:off x="258150" y="2162475"/>
            <a:ext cx="4313851" cy="1779471"/>
          </a:xfrm>
          <a:prstGeom prst="rect">
            <a:avLst/>
          </a:prstGeom>
          <a:noFill/>
          <a:ln>
            <a:noFill/>
          </a:ln>
        </p:spPr>
      </p:pic>
      <p:pic>
        <p:nvPicPr>
          <p:cNvPr id="459" name="Google Shape;459;p44"/>
          <p:cNvPicPr preferRelativeResize="0"/>
          <p:nvPr/>
        </p:nvPicPr>
        <p:blipFill>
          <a:blip r:embed="rId4">
            <a:alphaModFix/>
          </a:blip>
          <a:stretch>
            <a:fillRect/>
          </a:stretch>
        </p:blipFill>
        <p:spPr>
          <a:xfrm>
            <a:off x="4856492" y="1754500"/>
            <a:ext cx="3988108" cy="3016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5"/>
          <p:cNvSpPr txBox="1"/>
          <p:nvPr>
            <p:ph type="title"/>
          </p:nvPr>
        </p:nvSpPr>
        <p:spPr>
          <a:xfrm>
            <a:off x="417014" y="611808"/>
            <a:ext cx="62043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Deep Learning Boom</a:t>
            </a:r>
            <a:endParaRPr/>
          </a:p>
        </p:txBody>
      </p:sp>
      <p:sp>
        <p:nvSpPr>
          <p:cNvPr id="465" name="Google Shape;465;p45"/>
          <p:cNvSpPr txBox="1"/>
          <p:nvPr>
            <p:ph idx="1" type="body"/>
          </p:nvPr>
        </p:nvSpPr>
        <p:spPr>
          <a:xfrm>
            <a:off x="365400" y="1367398"/>
            <a:ext cx="7842900" cy="34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last decade has been marked by startling advances in deep learning capabilities.</a:t>
            </a:r>
            <a:endParaRPr/>
          </a:p>
        </p:txBody>
      </p:sp>
      <p:pic>
        <p:nvPicPr>
          <p:cNvPr id="466" name="Google Shape;466;p45"/>
          <p:cNvPicPr preferRelativeResize="0"/>
          <p:nvPr/>
        </p:nvPicPr>
        <p:blipFill>
          <a:blip r:embed="rId3">
            <a:alphaModFix/>
          </a:blip>
          <a:stretch>
            <a:fillRect/>
          </a:stretch>
        </p:blipFill>
        <p:spPr>
          <a:xfrm>
            <a:off x="258150" y="2162475"/>
            <a:ext cx="4313851" cy="1779471"/>
          </a:xfrm>
          <a:prstGeom prst="rect">
            <a:avLst/>
          </a:prstGeom>
          <a:noFill/>
          <a:ln>
            <a:noFill/>
          </a:ln>
        </p:spPr>
      </p:pic>
      <p:pic>
        <p:nvPicPr>
          <p:cNvPr id="467" name="Google Shape;467;p45"/>
          <p:cNvPicPr preferRelativeResize="0"/>
          <p:nvPr/>
        </p:nvPicPr>
        <p:blipFill>
          <a:blip r:embed="rId4">
            <a:alphaModFix/>
          </a:blip>
          <a:stretch>
            <a:fillRect/>
          </a:stretch>
        </p:blipFill>
        <p:spPr>
          <a:xfrm>
            <a:off x="4856492" y="1754500"/>
            <a:ext cx="3988108" cy="3016100"/>
          </a:xfrm>
          <a:prstGeom prst="rect">
            <a:avLst/>
          </a:prstGeom>
          <a:noFill/>
          <a:ln>
            <a:noFill/>
          </a:ln>
        </p:spPr>
      </p:pic>
      <p:pic>
        <p:nvPicPr>
          <p:cNvPr id="468" name="Google Shape;468;p45"/>
          <p:cNvPicPr preferRelativeResize="0"/>
          <p:nvPr/>
        </p:nvPicPr>
        <p:blipFill>
          <a:blip r:embed="rId5">
            <a:alphaModFix/>
          </a:blip>
          <a:stretch>
            <a:fillRect/>
          </a:stretch>
        </p:blipFill>
        <p:spPr>
          <a:xfrm>
            <a:off x="970150" y="1421465"/>
            <a:ext cx="6945975" cy="3261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0"/>
          <p:cNvSpPr txBox="1"/>
          <p:nvPr>
            <p:ph type="title"/>
          </p:nvPr>
        </p:nvSpPr>
        <p:spPr>
          <a:xfrm>
            <a:off x="1038469" y="896428"/>
            <a:ext cx="3010200" cy="57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Decision Tree</a:t>
            </a:r>
            <a:endParaRPr/>
          </a:p>
        </p:txBody>
      </p:sp>
      <p:sp>
        <p:nvSpPr>
          <p:cNvPr id="71" name="Google Shape;71;p10"/>
          <p:cNvSpPr txBox="1"/>
          <p:nvPr/>
        </p:nvSpPr>
        <p:spPr>
          <a:xfrm>
            <a:off x="375200" y="1692525"/>
            <a:ext cx="5242800" cy="265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600">
                <a:latin typeface="Lato"/>
                <a:ea typeface="Lato"/>
                <a:cs typeface="Lato"/>
                <a:sym typeface="Lato"/>
              </a:rPr>
              <a:t>size &gt; M?</a:t>
            </a:r>
            <a:endParaRPr i="1" sz="1600">
              <a:latin typeface="Lato"/>
              <a:ea typeface="Lato"/>
              <a:cs typeface="Lato"/>
              <a:sym typeface="Lato"/>
            </a:endParaRPr>
          </a:p>
          <a:p>
            <a:pPr indent="0" lvl="0" marL="0" rtl="0" algn="ctr">
              <a:spcBef>
                <a:spcPts val="0"/>
              </a:spcBef>
              <a:spcAft>
                <a:spcPts val="0"/>
              </a:spcAft>
              <a:buNone/>
            </a:pPr>
            <a:r>
              <a:t/>
            </a:r>
            <a:endParaRPr i="1" sz="1600">
              <a:latin typeface="Lato"/>
              <a:ea typeface="Lato"/>
              <a:cs typeface="Lato"/>
              <a:sym typeface="Lato"/>
            </a:endParaRPr>
          </a:p>
          <a:p>
            <a:pPr indent="0" lvl="0" marL="0" rtl="0" algn="ctr">
              <a:spcBef>
                <a:spcPts val="0"/>
              </a:spcBef>
              <a:spcAft>
                <a:spcPts val="0"/>
              </a:spcAft>
              <a:buNone/>
            </a:pPr>
            <a:r>
              <a:t/>
            </a:r>
            <a:endParaRPr i="1" sz="1600">
              <a:latin typeface="Lato"/>
              <a:ea typeface="Lato"/>
              <a:cs typeface="Lato"/>
              <a:sym typeface="Lato"/>
            </a:endParaRPr>
          </a:p>
          <a:p>
            <a:pPr indent="0" lvl="0" marL="0" rtl="0" algn="ctr">
              <a:spcBef>
                <a:spcPts val="0"/>
              </a:spcBef>
              <a:spcAft>
                <a:spcPts val="0"/>
              </a:spcAft>
              <a:buNone/>
            </a:pPr>
            <a:r>
              <a:t/>
            </a:r>
            <a:endParaRPr i="1" sz="1600">
              <a:latin typeface="Lato"/>
              <a:ea typeface="Lato"/>
              <a:cs typeface="Lato"/>
              <a:sym typeface="Lato"/>
            </a:endParaRPr>
          </a:p>
          <a:p>
            <a:pPr indent="457200" lvl="0" marL="457200" rtl="0" algn="l">
              <a:spcBef>
                <a:spcPts val="0"/>
              </a:spcBef>
              <a:spcAft>
                <a:spcPts val="0"/>
              </a:spcAft>
              <a:buNone/>
            </a:pPr>
            <a:r>
              <a:rPr i="1" lang="en" sz="1600">
                <a:latin typeface="Lato"/>
                <a:ea typeface="Lato"/>
                <a:cs typeface="Lato"/>
                <a:sym typeface="Lato"/>
              </a:rPr>
              <a:t>chocolate chips &lt; 2?</a:t>
            </a:r>
            <a:endParaRPr i="1" sz="1600">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457200" lvl="0" marL="0" rtl="0" algn="l">
              <a:spcBef>
                <a:spcPts val="0"/>
              </a:spcBef>
              <a:spcAft>
                <a:spcPts val="0"/>
              </a:spcAft>
              <a:buNone/>
            </a:pPr>
            <a:r>
              <a:t/>
            </a:r>
            <a:endParaRPr>
              <a:latin typeface="Lato"/>
              <a:ea typeface="Lato"/>
              <a:cs typeface="Lato"/>
              <a:sym typeface="Lato"/>
            </a:endParaRPr>
          </a:p>
          <a:p>
            <a:pPr indent="457200" lvl="0" marL="0" rtl="0" algn="l">
              <a:spcBef>
                <a:spcPts val="0"/>
              </a:spcBef>
              <a:spcAft>
                <a:spcPts val="0"/>
              </a:spcAft>
              <a:buNone/>
            </a:pPr>
            <a:r>
              <a:rPr b="1" lang="en" sz="1600">
                <a:solidFill>
                  <a:srgbClr val="F38081"/>
                </a:solidFill>
                <a:latin typeface="Lato"/>
                <a:ea typeface="Lato"/>
                <a:cs typeface="Lato"/>
                <a:sym typeface="Lato"/>
              </a:rPr>
              <a:t>  LIKE</a:t>
            </a:r>
            <a:r>
              <a:rPr lang="en">
                <a:latin typeface="Lato"/>
                <a:ea typeface="Lato"/>
                <a:cs typeface="Lato"/>
                <a:sym typeface="Lato"/>
              </a:rPr>
              <a:t>		           </a:t>
            </a:r>
            <a:r>
              <a:rPr b="1" lang="en" sz="1600">
                <a:solidFill>
                  <a:srgbClr val="599DD5"/>
                </a:solidFill>
                <a:latin typeface="Lato"/>
                <a:ea typeface="Lato"/>
                <a:cs typeface="Lato"/>
                <a:sym typeface="Lato"/>
              </a:rPr>
              <a:t>DISLIKE</a:t>
            </a:r>
            <a:r>
              <a:rPr lang="en">
                <a:latin typeface="Lato"/>
                <a:ea typeface="Lato"/>
                <a:cs typeface="Lato"/>
                <a:sym typeface="Lato"/>
              </a:rPr>
              <a:t>		</a:t>
            </a:r>
            <a:r>
              <a:rPr b="1" lang="en" sz="1600">
                <a:solidFill>
                  <a:srgbClr val="599DD5"/>
                </a:solidFill>
                <a:latin typeface="Lato"/>
                <a:ea typeface="Lato"/>
                <a:cs typeface="Lato"/>
                <a:sym typeface="Lato"/>
              </a:rPr>
              <a:t>	DISLIKE</a:t>
            </a:r>
            <a:r>
              <a:rPr lang="en">
                <a:latin typeface="Lato"/>
                <a:ea typeface="Lato"/>
                <a:cs typeface="Lato"/>
                <a:sym typeface="Lato"/>
              </a:rPr>
              <a:t>		</a:t>
            </a:r>
            <a:endParaRPr>
              <a:latin typeface="Lato"/>
              <a:ea typeface="Lato"/>
              <a:cs typeface="Lato"/>
              <a:sym typeface="Lato"/>
            </a:endParaRPr>
          </a:p>
        </p:txBody>
      </p:sp>
      <p:cxnSp>
        <p:nvCxnSpPr>
          <p:cNvPr id="72" name="Google Shape;72;p10"/>
          <p:cNvCxnSpPr/>
          <p:nvPr/>
        </p:nvCxnSpPr>
        <p:spPr>
          <a:xfrm flipH="1">
            <a:off x="2002500" y="2063875"/>
            <a:ext cx="741000" cy="730200"/>
          </a:xfrm>
          <a:prstGeom prst="straightConnector1">
            <a:avLst/>
          </a:prstGeom>
          <a:noFill/>
          <a:ln cap="flat" cmpd="sng" w="9525">
            <a:solidFill>
              <a:schemeClr val="dk2"/>
            </a:solidFill>
            <a:prstDash val="solid"/>
            <a:round/>
            <a:headEnd len="med" w="med" type="none"/>
            <a:tailEnd len="med" w="med" type="none"/>
          </a:ln>
        </p:spPr>
      </p:cxnSp>
      <p:cxnSp>
        <p:nvCxnSpPr>
          <p:cNvPr id="73" name="Google Shape;73;p10"/>
          <p:cNvCxnSpPr/>
          <p:nvPr/>
        </p:nvCxnSpPr>
        <p:spPr>
          <a:xfrm>
            <a:off x="3252200" y="2063875"/>
            <a:ext cx="1548600" cy="1526400"/>
          </a:xfrm>
          <a:prstGeom prst="straightConnector1">
            <a:avLst/>
          </a:prstGeom>
          <a:noFill/>
          <a:ln cap="flat" cmpd="sng" w="9525">
            <a:solidFill>
              <a:schemeClr val="dk2"/>
            </a:solidFill>
            <a:prstDash val="solid"/>
            <a:round/>
            <a:headEnd len="med" w="med" type="none"/>
            <a:tailEnd len="med" w="med" type="none"/>
          </a:ln>
        </p:spPr>
      </p:cxnSp>
      <p:cxnSp>
        <p:nvCxnSpPr>
          <p:cNvPr id="74" name="Google Shape;74;p10"/>
          <p:cNvCxnSpPr/>
          <p:nvPr/>
        </p:nvCxnSpPr>
        <p:spPr>
          <a:xfrm flipH="1">
            <a:off x="1236775" y="2998575"/>
            <a:ext cx="588600" cy="628500"/>
          </a:xfrm>
          <a:prstGeom prst="straightConnector1">
            <a:avLst/>
          </a:prstGeom>
          <a:noFill/>
          <a:ln cap="flat" cmpd="sng" w="9525">
            <a:solidFill>
              <a:schemeClr val="dk2"/>
            </a:solidFill>
            <a:prstDash val="solid"/>
            <a:round/>
            <a:headEnd len="med" w="med" type="none"/>
            <a:tailEnd len="med" w="med" type="none"/>
          </a:ln>
        </p:spPr>
      </p:cxnSp>
      <p:cxnSp>
        <p:nvCxnSpPr>
          <p:cNvPr id="75" name="Google Shape;75;p10"/>
          <p:cNvCxnSpPr/>
          <p:nvPr/>
        </p:nvCxnSpPr>
        <p:spPr>
          <a:xfrm>
            <a:off x="2597225" y="3013375"/>
            <a:ext cx="511200" cy="576900"/>
          </a:xfrm>
          <a:prstGeom prst="straightConnector1">
            <a:avLst/>
          </a:prstGeom>
          <a:noFill/>
          <a:ln cap="flat" cmpd="sng" w="9525">
            <a:solidFill>
              <a:schemeClr val="dk2"/>
            </a:solidFill>
            <a:prstDash val="solid"/>
            <a:round/>
            <a:headEnd len="med" w="med" type="none"/>
            <a:tailEnd len="med" w="med" type="none"/>
          </a:ln>
        </p:spPr>
      </p:cxnSp>
      <p:pic>
        <p:nvPicPr>
          <p:cNvPr id="76" name="Google Shape;76;p10"/>
          <p:cNvPicPr preferRelativeResize="0"/>
          <p:nvPr/>
        </p:nvPicPr>
        <p:blipFill>
          <a:blip r:embed="rId3">
            <a:alphaModFix/>
          </a:blip>
          <a:stretch>
            <a:fillRect/>
          </a:stretch>
        </p:blipFill>
        <p:spPr>
          <a:xfrm>
            <a:off x="5641550" y="752622"/>
            <a:ext cx="3242676" cy="2433974"/>
          </a:xfrm>
          <a:prstGeom prst="rect">
            <a:avLst/>
          </a:prstGeom>
          <a:noFill/>
          <a:ln>
            <a:noFill/>
          </a:ln>
        </p:spPr>
      </p:pic>
      <p:sp>
        <p:nvSpPr>
          <p:cNvPr id="77" name="Google Shape;77;p10"/>
          <p:cNvSpPr txBox="1"/>
          <p:nvPr/>
        </p:nvSpPr>
        <p:spPr>
          <a:xfrm>
            <a:off x="5553000" y="3186600"/>
            <a:ext cx="3591000" cy="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ato"/>
                <a:ea typeface="Lato"/>
                <a:cs typeface="Lato"/>
                <a:sym typeface="Lato"/>
              </a:rPr>
              <a:t>the type of cookie Sophie likes? we may never know</a:t>
            </a:r>
            <a:endParaRPr sz="1200">
              <a:latin typeface="Lato"/>
              <a:ea typeface="Lato"/>
              <a:cs typeface="Lato"/>
              <a:sym typeface="Lato"/>
            </a:endParaRPr>
          </a:p>
        </p:txBody>
      </p:sp>
      <p:sp>
        <p:nvSpPr>
          <p:cNvPr id="78" name="Google Shape;78;p10"/>
          <p:cNvSpPr txBox="1"/>
          <p:nvPr/>
        </p:nvSpPr>
        <p:spPr>
          <a:xfrm>
            <a:off x="861500" y="4204250"/>
            <a:ext cx="4756500" cy="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convention: taking the left arrow means answering ‘yes’</a:t>
            </a:r>
            <a:endParaRPr>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6"/>
          <p:cNvSpPr txBox="1"/>
          <p:nvPr>
            <p:ph type="title"/>
          </p:nvPr>
        </p:nvSpPr>
        <p:spPr>
          <a:xfrm>
            <a:off x="417014" y="611808"/>
            <a:ext cx="62043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Deep Learning Boom</a:t>
            </a:r>
            <a:endParaRPr/>
          </a:p>
        </p:txBody>
      </p:sp>
      <p:sp>
        <p:nvSpPr>
          <p:cNvPr id="474" name="Google Shape;474;p46"/>
          <p:cNvSpPr txBox="1"/>
          <p:nvPr>
            <p:ph idx="1" type="body"/>
          </p:nvPr>
        </p:nvSpPr>
        <p:spPr>
          <a:xfrm>
            <a:off x="365400" y="1367398"/>
            <a:ext cx="7842900" cy="34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last decade has been marked by startling advances in deep learning capabilities, including language tasks:</a:t>
            </a:r>
            <a:endParaRPr/>
          </a:p>
        </p:txBody>
      </p:sp>
      <p:sp>
        <p:nvSpPr>
          <p:cNvPr id="475" name="Google Shape;475;p46"/>
          <p:cNvSpPr txBox="1"/>
          <p:nvPr/>
        </p:nvSpPr>
        <p:spPr>
          <a:xfrm>
            <a:off x="3215550" y="2143125"/>
            <a:ext cx="4895700" cy="250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Recurrent Neural Nets (RNNs) are a type of deep learning architecture in which the neural net feeds back into itself</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A type of RNN architecture called an LSTM (Long Short Term Memory) network is now used for many natural language processing problems including:</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Speech recognition</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Language modeling</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Translation</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Image captioning</a:t>
            </a:r>
            <a:endParaRPr>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p:txBody>
      </p:sp>
      <p:pic>
        <p:nvPicPr>
          <p:cNvPr descr="Google Translate - A Personal Interpreter on Your Phone or Computer" id="476" name="Google Shape;476;p46"/>
          <p:cNvPicPr preferRelativeResize="0"/>
          <p:nvPr/>
        </p:nvPicPr>
        <p:blipFill>
          <a:blip r:embed="rId3">
            <a:alphaModFix/>
          </a:blip>
          <a:stretch>
            <a:fillRect/>
          </a:stretch>
        </p:blipFill>
        <p:spPr>
          <a:xfrm>
            <a:off x="1211675" y="2143125"/>
            <a:ext cx="1524000" cy="3000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7"/>
          <p:cNvSpPr txBox="1"/>
          <p:nvPr>
            <p:ph type="title"/>
          </p:nvPr>
        </p:nvSpPr>
        <p:spPr>
          <a:xfrm>
            <a:off x="417014" y="611808"/>
            <a:ext cx="62043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Deep Learning Boom</a:t>
            </a:r>
            <a:endParaRPr/>
          </a:p>
        </p:txBody>
      </p:sp>
      <p:sp>
        <p:nvSpPr>
          <p:cNvPr id="482" name="Google Shape;482;p47"/>
          <p:cNvSpPr txBox="1"/>
          <p:nvPr>
            <p:ph idx="1" type="body"/>
          </p:nvPr>
        </p:nvSpPr>
        <p:spPr>
          <a:xfrm>
            <a:off x="365400" y="1367398"/>
            <a:ext cx="7842900" cy="34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last decade has been marked by startling advances in deep learning capabilities, including image </a:t>
            </a:r>
            <a:r>
              <a:rPr i="1" lang="en"/>
              <a:t>generation.</a:t>
            </a:r>
            <a:endParaRPr/>
          </a:p>
        </p:txBody>
      </p:sp>
      <p:sp>
        <p:nvSpPr>
          <p:cNvPr id="483" name="Google Shape;483;p47"/>
          <p:cNvSpPr txBox="1"/>
          <p:nvPr/>
        </p:nvSpPr>
        <p:spPr>
          <a:xfrm>
            <a:off x="3016300" y="2211000"/>
            <a:ext cx="2778900" cy="25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ato"/>
                <a:ea typeface="Lato"/>
                <a:cs typeface="Lato"/>
                <a:sym typeface="Lato"/>
              </a:rPr>
              <a:t>A type of deep neural net called a GAN (generative adversarial network) pits a generator network (whose goal is to generate a convincing member of a set) against a discriminator (whose goal is to detect fake members of the set.) The generator learns from competition until it can generate realistic fakes.</a:t>
            </a:r>
            <a:endParaRPr>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p:txBody>
      </p:sp>
      <p:pic>
        <p:nvPicPr>
          <p:cNvPr id="484" name="Google Shape;484;p47"/>
          <p:cNvPicPr preferRelativeResize="0"/>
          <p:nvPr/>
        </p:nvPicPr>
        <p:blipFill>
          <a:blip r:embed="rId3">
            <a:alphaModFix/>
          </a:blip>
          <a:stretch>
            <a:fillRect/>
          </a:stretch>
        </p:blipFill>
        <p:spPr>
          <a:xfrm>
            <a:off x="237400" y="2211000"/>
            <a:ext cx="2778900" cy="1903912"/>
          </a:xfrm>
          <a:prstGeom prst="rect">
            <a:avLst/>
          </a:prstGeom>
          <a:noFill/>
          <a:ln>
            <a:noFill/>
          </a:ln>
        </p:spPr>
      </p:pic>
      <p:pic>
        <p:nvPicPr>
          <p:cNvPr id="485" name="Google Shape;485;p47"/>
          <p:cNvPicPr preferRelativeResize="0"/>
          <p:nvPr/>
        </p:nvPicPr>
        <p:blipFill>
          <a:blip r:embed="rId4">
            <a:alphaModFix/>
          </a:blip>
          <a:stretch>
            <a:fillRect/>
          </a:stretch>
        </p:blipFill>
        <p:spPr>
          <a:xfrm>
            <a:off x="5968425" y="1994800"/>
            <a:ext cx="2778899" cy="1852600"/>
          </a:xfrm>
          <a:prstGeom prst="rect">
            <a:avLst/>
          </a:prstGeom>
          <a:noFill/>
          <a:ln>
            <a:noFill/>
          </a:ln>
        </p:spPr>
      </p:pic>
      <p:sp>
        <p:nvSpPr>
          <p:cNvPr id="486" name="Google Shape;486;p47"/>
          <p:cNvSpPr txBox="1"/>
          <p:nvPr/>
        </p:nvSpPr>
        <p:spPr>
          <a:xfrm>
            <a:off x="6047825" y="4086925"/>
            <a:ext cx="7364700" cy="8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ThisPersonDoesNotExist.com</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8"/>
          <p:cNvSpPr txBox="1"/>
          <p:nvPr>
            <p:ph type="title"/>
          </p:nvPr>
        </p:nvSpPr>
        <p:spPr>
          <a:xfrm>
            <a:off x="1469839" y="633733"/>
            <a:ext cx="6204300" cy="93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Activity: GANs and Fictionary</a:t>
            </a:r>
            <a:endParaRPr/>
          </a:p>
        </p:txBody>
      </p:sp>
      <p:sp>
        <p:nvSpPr>
          <p:cNvPr id="492" name="Google Shape;492;p48"/>
          <p:cNvSpPr txBox="1"/>
          <p:nvPr>
            <p:ph idx="1" type="body"/>
          </p:nvPr>
        </p:nvSpPr>
        <p:spPr>
          <a:xfrm>
            <a:off x="650550" y="1405324"/>
            <a:ext cx="7842900" cy="2908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Moderator: </a:t>
            </a:r>
            <a:r>
              <a:rPr lang="en"/>
              <a:t>Select an unusual word from </a:t>
            </a:r>
            <a:r>
              <a:rPr lang="en" u="sng">
                <a:solidFill>
                  <a:schemeClr val="hlink"/>
                </a:solidFill>
                <a:hlinkClick r:id="rId3"/>
              </a:rPr>
              <a:t>phrontistery.info</a:t>
            </a:r>
            <a:r>
              <a:rPr lang="en"/>
              <a:t>. Share the word (not the definition!) with the group.</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Generators: </a:t>
            </a:r>
            <a:r>
              <a:rPr lang="en"/>
              <a:t>Send a fake definition to the moderator (without looking it up!)</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Discriminators: </a:t>
            </a:r>
            <a:r>
              <a:rPr lang="en"/>
              <a:t>Can you tell which definition is real?</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t>Idea: through repeated trials, both the generators and discriminators learn about the category (English word definitions.) In this case, you already have a lot of category knowledge...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9"/>
          <p:cNvSpPr txBox="1"/>
          <p:nvPr>
            <p:ph type="title"/>
          </p:nvPr>
        </p:nvSpPr>
        <p:spPr>
          <a:xfrm>
            <a:off x="417025" y="611803"/>
            <a:ext cx="6204300" cy="629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 Note of Caution</a:t>
            </a:r>
            <a:endParaRPr/>
          </a:p>
        </p:txBody>
      </p:sp>
      <p:sp>
        <p:nvSpPr>
          <p:cNvPr id="498" name="Google Shape;498;p49"/>
          <p:cNvSpPr txBox="1"/>
          <p:nvPr>
            <p:ph idx="1" type="body"/>
          </p:nvPr>
        </p:nvSpPr>
        <p:spPr>
          <a:xfrm>
            <a:off x="365400" y="1367398"/>
            <a:ext cx="7842900" cy="34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rgbClr val="333333"/>
                </a:solidFill>
                <a:highlight>
                  <a:srgbClr val="FCFCFC"/>
                </a:highlight>
              </a:rPr>
              <a:t>Although neural networks have achieved amazing successes, like other machine learning architectures, they are trained to succeed at </a:t>
            </a:r>
            <a:r>
              <a:rPr i="1" lang="en">
                <a:solidFill>
                  <a:srgbClr val="333333"/>
                </a:solidFill>
                <a:highlight>
                  <a:srgbClr val="FCFCFC"/>
                </a:highlight>
              </a:rPr>
              <a:t>very specific</a:t>
            </a:r>
            <a:r>
              <a:rPr lang="en">
                <a:solidFill>
                  <a:srgbClr val="333333"/>
                </a:solidFill>
                <a:highlight>
                  <a:srgbClr val="FCFCFC"/>
                </a:highlight>
              </a:rPr>
              <a:t> tasks. General intelligence remains elusive.</a:t>
            </a:r>
            <a:endParaRPr>
              <a:solidFill>
                <a:srgbClr val="333333"/>
              </a:solidFill>
              <a:highlight>
                <a:srgbClr val="FCFCFC"/>
              </a:highlight>
            </a:endParaRPr>
          </a:p>
          <a:p>
            <a:pPr indent="0" lvl="0" marL="0" rtl="0" algn="l">
              <a:spcBef>
                <a:spcPts val="0"/>
              </a:spcBef>
              <a:spcAft>
                <a:spcPts val="0"/>
              </a:spcAft>
              <a:buNone/>
            </a:pPr>
            <a:r>
              <a:t/>
            </a:r>
            <a:endParaRPr>
              <a:solidFill>
                <a:srgbClr val="333333"/>
              </a:solidFill>
              <a:highlight>
                <a:srgbClr val="FCFCFC"/>
              </a:highlight>
            </a:endParaRPr>
          </a:p>
          <a:p>
            <a:pPr indent="0" lvl="0" marL="0" rtl="0" algn="l">
              <a:spcBef>
                <a:spcPts val="0"/>
              </a:spcBef>
              <a:spcAft>
                <a:spcPts val="0"/>
              </a:spcAft>
              <a:buNone/>
            </a:pPr>
            <a:r>
              <a:rPr lang="en">
                <a:solidFill>
                  <a:srgbClr val="333333"/>
                </a:solidFill>
                <a:highlight>
                  <a:srgbClr val="FCFCFC"/>
                </a:highlight>
              </a:rPr>
              <a:t>For fun: </a:t>
            </a:r>
            <a:r>
              <a:rPr lang="en" u="sng">
                <a:solidFill>
                  <a:schemeClr val="hlink"/>
                </a:solidFill>
                <a:highlight>
                  <a:srgbClr val="FCFCFC"/>
                </a:highlight>
                <a:hlinkClick r:id="rId3"/>
              </a:rPr>
              <a:t>https://imgflip.com/ai-meme</a:t>
            </a:r>
            <a:endParaRPr>
              <a:solidFill>
                <a:srgbClr val="333333"/>
              </a:solidFill>
              <a:highlight>
                <a:srgbClr val="FCFCFC"/>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2" name="Shape 502"/>
        <p:cNvGrpSpPr/>
        <p:nvPr/>
      </p:nvGrpSpPr>
      <p:grpSpPr>
        <a:xfrm>
          <a:off x="0" y="0"/>
          <a:ext cx="0" cy="0"/>
          <a:chOff x="0" y="0"/>
          <a:chExt cx="0" cy="0"/>
        </a:xfrm>
      </p:grpSpPr>
      <p:sp>
        <p:nvSpPr>
          <p:cNvPr id="503" name="Google Shape;503;p50"/>
          <p:cNvSpPr txBox="1"/>
          <p:nvPr>
            <p:ph type="title"/>
          </p:nvPr>
        </p:nvSpPr>
        <p:spPr>
          <a:xfrm>
            <a:off x="1475468" y="469359"/>
            <a:ext cx="6176645" cy="4826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lang="en"/>
              <a:t>Machine Learning at Columbia CS</a:t>
            </a:r>
            <a:endParaRPr/>
          </a:p>
        </p:txBody>
      </p:sp>
      <p:sp>
        <p:nvSpPr>
          <p:cNvPr id="504" name="Google Shape;504;p50"/>
          <p:cNvSpPr/>
          <p:nvPr/>
        </p:nvSpPr>
        <p:spPr>
          <a:xfrm>
            <a:off x="462249" y="1051172"/>
            <a:ext cx="1139487" cy="152057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5" name="Google Shape;505;p50"/>
          <p:cNvSpPr/>
          <p:nvPr/>
        </p:nvSpPr>
        <p:spPr>
          <a:xfrm>
            <a:off x="2221295" y="1050597"/>
            <a:ext cx="1139497" cy="152154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6" name="Google Shape;506;p50"/>
          <p:cNvSpPr/>
          <p:nvPr/>
        </p:nvSpPr>
        <p:spPr>
          <a:xfrm>
            <a:off x="3980341" y="1051922"/>
            <a:ext cx="1139497" cy="151932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7" name="Google Shape;507;p50"/>
          <p:cNvSpPr/>
          <p:nvPr/>
        </p:nvSpPr>
        <p:spPr>
          <a:xfrm>
            <a:off x="462249" y="3025018"/>
            <a:ext cx="1139497" cy="1519321"/>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8" name="Google Shape;508;p50"/>
          <p:cNvSpPr/>
          <p:nvPr/>
        </p:nvSpPr>
        <p:spPr>
          <a:xfrm>
            <a:off x="2221295" y="2935294"/>
            <a:ext cx="1139497" cy="1709246"/>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09" name="Google Shape;509;p50"/>
          <p:cNvSpPr/>
          <p:nvPr/>
        </p:nvSpPr>
        <p:spPr>
          <a:xfrm>
            <a:off x="3980341" y="2935294"/>
            <a:ext cx="1265272" cy="1709246"/>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10" name="Google Shape;510;p50"/>
          <p:cNvSpPr txBox="1"/>
          <p:nvPr/>
        </p:nvSpPr>
        <p:spPr>
          <a:xfrm>
            <a:off x="622809" y="2637142"/>
            <a:ext cx="819150" cy="23876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400">
                <a:latin typeface="Lato"/>
                <a:ea typeface="Lato"/>
                <a:cs typeface="Lato"/>
                <a:sym typeface="Lato"/>
              </a:rPr>
              <a:t>David Blei</a:t>
            </a:r>
            <a:endParaRPr sz="1400">
              <a:latin typeface="Lato"/>
              <a:ea typeface="Lato"/>
              <a:cs typeface="Lato"/>
              <a:sym typeface="Lato"/>
            </a:endParaRPr>
          </a:p>
        </p:txBody>
      </p:sp>
      <p:sp>
        <p:nvSpPr>
          <p:cNvPr id="511" name="Google Shape;511;p50"/>
          <p:cNvSpPr txBox="1"/>
          <p:nvPr/>
        </p:nvSpPr>
        <p:spPr>
          <a:xfrm>
            <a:off x="2211485" y="2637152"/>
            <a:ext cx="1158875" cy="23876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400">
                <a:latin typeface="Lato"/>
                <a:ea typeface="Lato"/>
                <a:cs typeface="Lato"/>
                <a:sym typeface="Lato"/>
              </a:rPr>
              <a:t>Shih-Fu Chang</a:t>
            </a:r>
            <a:endParaRPr sz="1400">
              <a:latin typeface="Lato"/>
              <a:ea typeface="Lato"/>
              <a:cs typeface="Lato"/>
              <a:sym typeface="Lato"/>
            </a:endParaRPr>
          </a:p>
        </p:txBody>
      </p:sp>
      <p:sp>
        <p:nvSpPr>
          <p:cNvPr id="512" name="Google Shape;512;p50"/>
          <p:cNvSpPr txBox="1"/>
          <p:nvPr/>
        </p:nvSpPr>
        <p:spPr>
          <a:xfrm>
            <a:off x="4110807" y="2637152"/>
            <a:ext cx="877569" cy="23876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400">
                <a:latin typeface="Lato"/>
                <a:ea typeface="Lato"/>
                <a:cs typeface="Lato"/>
                <a:sym typeface="Lato"/>
              </a:rPr>
              <a:t>Daniel Hsu</a:t>
            </a:r>
            <a:endParaRPr sz="1400">
              <a:latin typeface="Lato"/>
              <a:ea typeface="Lato"/>
              <a:cs typeface="Lato"/>
              <a:sym typeface="Lato"/>
            </a:endParaRPr>
          </a:p>
        </p:txBody>
      </p:sp>
      <p:sp>
        <p:nvSpPr>
          <p:cNvPr id="513" name="Google Shape;513;p50"/>
          <p:cNvSpPr txBox="1"/>
          <p:nvPr/>
        </p:nvSpPr>
        <p:spPr>
          <a:xfrm>
            <a:off x="442850" y="4610250"/>
            <a:ext cx="1158900" cy="3390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400">
                <a:latin typeface="Lato"/>
                <a:ea typeface="Lato"/>
                <a:cs typeface="Lato"/>
                <a:sym typeface="Lato"/>
              </a:rPr>
              <a:t>Tony J</a:t>
            </a:r>
            <a:r>
              <a:rPr lang="en">
                <a:latin typeface="Lato"/>
                <a:ea typeface="Lato"/>
                <a:cs typeface="Lato"/>
                <a:sym typeface="Lato"/>
              </a:rPr>
              <a:t>ebar</a:t>
            </a:r>
            <a:r>
              <a:rPr lang="en" sz="1400">
                <a:latin typeface="Lato"/>
                <a:ea typeface="Lato"/>
                <a:cs typeface="Lato"/>
                <a:sym typeface="Lato"/>
              </a:rPr>
              <a:t>a</a:t>
            </a:r>
            <a:endParaRPr sz="1400">
              <a:latin typeface="Lato"/>
              <a:ea typeface="Lato"/>
              <a:cs typeface="Lato"/>
              <a:sym typeface="Lato"/>
            </a:endParaRPr>
          </a:p>
        </p:txBody>
      </p:sp>
      <p:sp>
        <p:nvSpPr>
          <p:cNvPr id="514" name="Google Shape;514;p50"/>
          <p:cNvSpPr txBox="1"/>
          <p:nvPr/>
        </p:nvSpPr>
        <p:spPr>
          <a:xfrm>
            <a:off x="2231826" y="4610252"/>
            <a:ext cx="1119505" cy="448309"/>
          </a:xfrm>
          <a:prstGeom prst="rect">
            <a:avLst/>
          </a:prstGeom>
          <a:noFill/>
          <a:ln>
            <a:noFill/>
          </a:ln>
        </p:spPr>
        <p:txBody>
          <a:bodyPr anchorCtr="0" anchor="t" bIns="0" lIns="0" spcFirstLastPara="1" rIns="0" wrap="square" tIns="22850">
            <a:noAutofit/>
          </a:bodyPr>
          <a:lstStyle/>
          <a:p>
            <a:pPr indent="322580" lvl="0" marL="12700" marR="5080" rtl="0" algn="l">
              <a:lnSpc>
                <a:spcPct val="117857"/>
              </a:lnSpc>
              <a:spcBef>
                <a:spcPts val="0"/>
              </a:spcBef>
              <a:spcAft>
                <a:spcPts val="0"/>
              </a:spcAft>
              <a:buNone/>
            </a:pPr>
            <a:r>
              <a:rPr lang="en" sz="1400">
                <a:latin typeface="Lato"/>
                <a:ea typeface="Lato"/>
                <a:cs typeface="Lato"/>
                <a:sym typeface="Lato"/>
              </a:rPr>
              <a:t>Ansaf  Salleb-Aouissi</a:t>
            </a:r>
            <a:endParaRPr sz="1400">
              <a:latin typeface="Lato"/>
              <a:ea typeface="Lato"/>
              <a:cs typeface="Lato"/>
              <a:sym typeface="Lato"/>
            </a:endParaRPr>
          </a:p>
        </p:txBody>
      </p:sp>
      <p:sp>
        <p:nvSpPr>
          <p:cNvPr id="515" name="Google Shape;515;p50"/>
          <p:cNvSpPr txBox="1"/>
          <p:nvPr/>
        </p:nvSpPr>
        <p:spPr>
          <a:xfrm>
            <a:off x="4089645" y="4710455"/>
            <a:ext cx="1100455" cy="23876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400">
                <a:latin typeface="Lato"/>
                <a:ea typeface="Lato"/>
                <a:cs typeface="Lato"/>
                <a:sym typeface="Lato"/>
              </a:rPr>
              <a:t>Carl Vondrick</a:t>
            </a:r>
            <a:endParaRPr sz="1400">
              <a:latin typeface="Lato"/>
              <a:ea typeface="Lato"/>
              <a:cs typeface="Lato"/>
              <a:sym typeface="Lato"/>
            </a:endParaRPr>
          </a:p>
        </p:txBody>
      </p:sp>
      <p:sp>
        <p:nvSpPr>
          <p:cNvPr id="516" name="Google Shape;516;p50"/>
          <p:cNvSpPr txBox="1"/>
          <p:nvPr/>
        </p:nvSpPr>
        <p:spPr>
          <a:xfrm>
            <a:off x="5779335" y="1084825"/>
            <a:ext cx="2853055" cy="2785745"/>
          </a:xfrm>
          <a:prstGeom prst="rect">
            <a:avLst/>
          </a:prstGeom>
          <a:noFill/>
          <a:ln>
            <a:noFill/>
          </a:ln>
        </p:spPr>
        <p:txBody>
          <a:bodyPr anchorCtr="0" anchor="t" bIns="0" lIns="0" spcFirstLastPara="1" rIns="0" wrap="square" tIns="12700">
            <a:noAutofit/>
          </a:bodyPr>
          <a:lstStyle/>
          <a:p>
            <a:pPr indent="-307975" lvl="0" marL="320040" marR="0" rtl="0" algn="l">
              <a:lnSpc>
                <a:spcPct val="100000"/>
              </a:lnSpc>
              <a:spcBef>
                <a:spcPts val="0"/>
              </a:spcBef>
              <a:spcAft>
                <a:spcPts val="0"/>
              </a:spcAft>
              <a:buSzPts val="1800"/>
              <a:buFont typeface="Lato"/>
              <a:buChar char="-"/>
            </a:pPr>
            <a:r>
              <a:rPr lang="en" sz="1800">
                <a:latin typeface="Lato"/>
                <a:ea typeface="Lato"/>
                <a:cs typeface="Lato"/>
                <a:sym typeface="Lato"/>
              </a:rPr>
              <a:t>COMS W4252</a:t>
            </a:r>
            <a:endParaRPr sz="1800">
              <a:latin typeface="Lato"/>
              <a:ea typeface="Lato"/>
              <a:cs typeface="Lato"/>
              <a:sym typeface="Lato"/>
            </a:endParaRPr>
          </a:p>
          <a:p>
            <a:pPr indent="0" lvl="0" marL="320040" marR="107314" rtl="0" algn="l">
              <a:lnSpc>
                <a:spcPct val="100699"/>
              </a:lnSpc>
              <a:spcBef>
                <a:spcPts val="0"/>
              </a:spcBef>
              <a:spcAft>
                <a:spcPts val="0"/>
              </a:spcAft>
              <a:buNone/>
            </a:pPr>
            <a:r>
              <a:rPr lang="en" sz="1800">
                <a:latin typeface="Lato"/>
                <a:ea typeface="Lato"/>
                <a:cs typeface="Lato"/>
                <a:sym typeface="Lato"/>
              </a:rPr>
              <a:t>Computational Learning  Theory</a:t>
            </a:r>
            <a:endParaRPr sz="1800">
              <a:latin typeface="Lato"/>
              <a:ea typeface="Lato"/>
              <a:cs typeface="Lato"/>
              <a:sym typeface="Lato"/>
            </a:endParaRPr>
          </a:p>
          <a:p>
            <a:pPr indent="-307975" lvl="0" marL="320040" marR="137160" rtl="0" algn="just">
              <a:lnSpc>
                <a:spcPct val="100699"/>
              </a:lnSpc>
              <a:spcBef>
                <a:spcPts val="0"/>
              </a:spcBef>
              <a:spcAft>
                <a:spcPts val="0"/>
              </a:spcAft>
              <a:buSzPts val="1800"/>
              <a:buFont typeface="Lato"/>
              <a:buChar char="-"/>
            </a:pPr>
            <a:r>
              <a:rPr lang="en" sz="1800">
                <a:latin typeface="Lato"/>
                <a:ea typeface="Lato"/>
                <a:cs typeface="Lato"/>
                <a:sym typeface="Lato"/>
              </a:rPr>
              <a:t>COMS W4771 Machine  Learning</a:t>
            </a:r>
            <a:endParaRPr sz="1800">
              <a:latin typeface="Lato"/>
              <a:ea typeface="Lato"/>
              <a:cs typeface="Lato"/>
              <a:sym typeface="Lato"/>
            </a:endParaRPr>
          </a:p>
          <a:p>
            <a:pPr indent="-307975" lvl="0" marL="320040" marR="5080" rtl="0" algn="just">
              <a:lnSpc>
                <a:spcPct val="100699"/>
              </a:lnSpc>
              <a:spcBef>
                <a:spcPts val="0"/>
              </a:spcBef>
              <a:spcAft>
                <a:spcPts val="0"/>
              </a:spcAft>
              <a:buSzPts val="1800"/>
              <a:buFont typeface="Lato"/>
              <a:buChar char="-"/>
            </a:pPr>
            <a:r>
              <a:rPr lang="en" sz="1800">
                <a:latin typeface="Lato"/>
                <a:ea typeface="Lato"/>
                <a:cs typeface="Lato"/>
                <a:sym typeface="Lato"/>
              </a:rPr>
              <a:t>COMS W4772 Advanced  Machine Learning</a:t>
            </a:r>
            <a:endParaRPr sz="1800">
              <a:latin typeface="Lato"/>
              <a:ea typeface="Lato"/>
              <a:cs typeface="Lato"/>
              <a:sym typeface="Lato"/>
            </a:endParaRPr>
          </a:p>
          <a:p>
            <a:pPr indent="-307975" lvl="0" marL="320040" marR="99695" rtl="0" algn="just">
              <a:lnSpc>
                <a:spcPct val="100699"/>
              </a:lnSpc>
              <a:spcBef>
                <a:spcPts val="0"/>
              </a:spcBef>
              <a:spcAft>
                <a:spcPts val="0"/>
              </a:spcAft>
              <a:buSzPts val="1800"/>
              <a:buFont typeface="Lato"/>
              <a:buChar char="-"/>
            </a:pPr>
            <a:r>
              <a:rPr lang="en" sz="1800">
                <a:latin typeface="Lato"/>
                <a:ea typeface="Lato"/>
                <a:cs typeface="Lato"/>
                <a:sym typeface="Lato"/>
              </a:rPr>
              <a:t>COMS E6253 Advanced  Topics in Computational  Learning Theory</a:t>
            </a:r>
            <a:endParaRPr sz="1800">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0" name="Shape 520"/>
        <p:cNvGrpSpPr/>
        <p:nvPr/>
      </p:nvGrpSpPr>
      <p:grpSpPr>
        <a:xfrm>
          <a:off x="0" y="0"/>
          <a:ext cx="0" cy="0"/>
          <a:chOff x="0" y="0"/>
          <a:chExt cx="0" cy="0"/>
        </a:xfrm>
      </p:grpSpPr>
      <p:sp>
        <p:nvSpPr>
          <p:cNvPr id="521" name="Google Shape;521;p51"/>
          <p:cNvSpPr/>
          <p:nvPr/>
        </p:nvSpPr>
        <p:spPr>
          <a:xfrm>
            <a:off x="0" y="0"/>
            <a:ext cx="9144000" cy="5143500"/>
          </a:xfrm>
          <a:custGeom>
            <a:rect b="b" l="l" r="r" t="t"/>
            <a:pathLst>
              <a:path extrusionOk="0" h="5143500" w="9144000">
                <a:moveTo>
                  <a:pt x="9143981" y="5143489"/>
                </a:moveTo>
                <a:lnTo>
                  <a:pt x="0" y="5143489"/>
                </a:lnTo>
                <a:lnTo>
                  <a:pt x="0" y="0"/>
                </a:lnTo>
                <a:lnTo>
                  <a:pt x="9143981" y="0"/>
                </a:lnTo>
                <a:lnTo>
                  <a:pt x="9143981" y="5143489"/>
                </a:lnTo>
                <a:close/>
              </a:path>
            </a:pathLst>
          </a:custGeom>
          <a:solidFill>
            <a:srgbClr val="62A8E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2" name="Google Shape;522;p51"/>
          <p:cNvSpPr/>
          <p:nvPr/>
        </p:nvSpPr>
        <p:spPr>
          <a:xfrm>
            <a:off x="2477720" y="415649"/>
            <a:ext cx="6244590" cy="0"/>
          </a:xfrm>
          <a:custGeom>
            <a:rect b="b" l="l" r="r" t="t"/>
            <a:pathLst>
              <a:path extrusionOk="0" h="120000" w="6244590">
                <a:moveTo>
                  <a:pt x="0" y="0"/>
                </a:moveTo>
                <a:lnTo>
                  <a:pt x="6244187" y="0"/>
                </a:lnTo>
              </a:path>
            </a:pathLst>
          </a:custGeom>
          <a:noFill/>
          <a:ln cap="flat" cmpd="sng" w="380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3" name="Google Shape;523;p51"/>
          <p:cNvSpPr/>
          <p:nvPr/>
        </p:nvSpPr>
        <p:spPr>
          <a:xfrm>
            <a:off x="2477720" y="4739990"/>
            <a:ext cx="6244590" cy="0"/>
          </a:xfrm>
          <a:custGeom>
            <a:rect b="b" l="l" r="r" t="t"/>
            <a:pathLst>
              <a:path extrusionOk="0" h="120000" w="6244590">
                <a:moveTo>
                  <a:pt x="0" y="0"/>
                </a:moveTo>
                <a:lnTo>
                  <a:pt x="6244187" y="0"/>
                </a:lnTo>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4" name="Google Shape;524;p51"/>
          <p:cNvSpPr/>
          <p:nvPr/>
        </p:nvSpPr>
        <p:spPr>
          <a:xfrm>
            <a:off x="425196" y="415649"/>
            <a:ext cx="183515" cy="0"/>
          </a:xfrm>
          <a:custGeom>
            <a:rect b="b" l="l" r="r" t="t"/>
            <a:pathLst>
              <a:path extrusionOk="0" h="120000" w="183515">
                <a:moveTo>
                  <a:pt x="0" y="0"/>
                </a:moveTo>
                <a:lnTo>
                  <a:pt x="183299" y="0"/>
                </a:lnTo>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
        <p:nvSpPr>
          <p:cNvPr id="525" name="Google Shape;525;p51"/>
          <p:cNvSpPr txBox="1"/>
          <p:nvPr>
            <p:ph type="title"/>
          </p:nvPr>
        </p:nvSpPr>
        <p:spPr>
          <a:xfrm>
            <a:off x="2444745" y="678864"/>
            <a:ext cx="5235600" cy="7569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lang="en" sz="4800">
                <a:solidFill>
                  <a:srgbClr val="FFFFFF"/>
                </a:solidFill>
              </a:rPr>
              <a:t>Data Bias</a:t>
            </a:r>
            <a:endParaRPr sz="4800"/>
          </a:p>
        </p:txBody>
      </p:sp>
      <p:sp>
        <p:nvSpPr>
          <p:cNvPr id="526" name="Google Shape;526;p51"/>
          <p:cNvSpPr/>
          <p:nvPr/>
        </p:nvSpPr>
        <p:spPr>
          <a:xfrm>
            <a:off x="292574" y="2638619"/>
            <a:ext cx="1781100" cy="1781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1"/>
          <p:cNvSpPr txBox="1"/>
          <p:nvPr>
            <p:ph type="title"/>
          </p:nvPr>
        </p:nvSpPr>
        <p:spPr>
          <a:xfrm>
            <a:off x="4389825" y="611600"/>
            <a:ext cx="4090800" cy="10809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t>What kind of cookies does Sophie like?</a:t>
            </a:r>
            <a:endParaRPr/>
          </a:p>
        </p:txBody>
      </p:sp>
      <p:pic>
        <p:nvPicPr>
          <p:cNvPr id="84" name="Google Shape;84;p11"/>
          <p:cNvPicPr preferRelativeResize="0"/>
          <p:nvPr/>
        </p:nvPicPr>
        <p:blipFill>
          <a:blip r:embed="rId3">
            <a:alphaModFix/>
          </a:blip>
          <a:stretch>
            <a:fillRect/>
          </a:stretch>
        </p:blipFill>
        <p:spPr>
          <a:xfrm>
            <a:off x="99828" y="545250"/>
            <a:ext cx="4090875" cy="4388100"/>
          </a:xfrm>
          <a:prstGeom prst="rect">
            <a:avLst/>
          </a:prstGeom>
          <a:noFill/>
          <a:ln>
            <a:noFill/>
          </a:ln>
        </p:spPr>
      </p:pic>
      <p:sp>
        <p:nvSpPr>
          <p:cNvPr id="85" name="Google Shape;85;p11"/>
          <p:cNvSpPr/>
          <p:nvPr/>
        </p:nvSpPr>
        <p:spPr>
          <a:xfrm>
            <a:off x="1559900" y="797400"/>
            <a:ext cx="154800" cy="2931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p:nvPr/>
        </p:nvSpPr>
        <p:spPr>
          <a:xfrm>
            <a:off x="2067863" y="797400"/>
            <a:ext cx="154800" cy="2931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1"/>
          <p:cNvSpPr/>
          <p:nvPr/>
        </p:nvSpPr>
        <p:spPr>
          <a:xfrm>
            <a:off x="3059300" y="797400"/>
            <a:ext cx="154800" cy="2931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1"/>
          <p:cNvSpPr txBox="1"/>
          <p:nvPr/>
        </p:nvSpPr>
        <p:spPr>
          <a:xfrm>
            <a:off x="3874575" y="1692500"/>
            <a:ext cx="5121300" cy="26868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Does receiving more data alter your decision rule?  </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More data helps us make more accurate decisions. </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Here, our decision was </a:t>
            </a:r>
            <a:r>
              <a:rPr i="1" lang="en" sz="1600">
                <a:latin typeface="Lato"/>
                <a:ea typeface="Lato"/>
                <a:cs typeface="Lato"/>
                <a:sym typeface="Lato"/>
              </a:rPr>
              <a:t>how to divide the data into two classes - like and dislike.</a:t>
            </a:r>
            <a:endParaRPr i="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We can use this to make predictions about future data points: would Sophie like a cookie of medium size, with 2 chocolate chips?</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However, 2 classes are rarely so cleanly separable..</a:t>
            </a:r>
            <a:endParaRPr sz="16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2"/>
          <p:cNvPicPr preferRelativeResize="0"/>
          <p:nvPr/>
        </p:nvPicPr>
        <p:blipFill rotWithShape="1">
          <a:blip r:embed="rId3">
            <a:alphaModFix/>
          </a:blip>
          <a:srcRect b="0" l="4095" r="0" t="0"/>
          <a:stretch/>
        </p:blipFill>
        <p:spPr>
          <a:xfrm>
            <a:off x="0" y="523100"/>
            <a:ext cx="4400924" cy="4341376"/>
          </a:xfrm>
          <a:prstGeom prst="rect">
            <a:avLst/>
          </a:prstGeom>
          <a:noFill/>
          <a:ln>
            <a:noFill/>
          </a:ln>
        </p:spPr>
      </p:pic>
      <p:sp>
        <p:nvSpPr>
          <p:cNvPr id="94" name="Google Shape;94;p12"/>
          <p:cNvSpPr txBox="1"/>
          <p:nvPr/>
        </p:nvSpPr>
        <p:spPr>
          <a:xfrm>
            <a:off x="4281000" y="741100"/>
            <a:ext cx="4723200" cy="3484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latin typeface="Lato"/>
                <a:ea typeface="Lato"/>
                <a:cs typeface="Lato"/>
                <a:sym typeface="Lato"/>
              </a:rPr>
              <a:t>How would you make a decision rule for this data?</a:t>
            </a:r>
            <a:endParaRPr sz="1600">
              <a:latin typeface="Lato"/>
              <a:ea typeface="Lato"/>
              <a:cs typeface="Lato"/>
              <a:sym typeface="Lato"/>
            </a:endParaRPr>
          </a:p>
          <a:p>
            <a:pPr indent="-330200" lvl="0" marL="457200" rtl="0" algn="l">
              <a:lnSpc>
                <a:spcPct val="150000"/>
              </a:lnSpc>
              <a:spcBef>
                <a:spcPts val="1000"/>
              </a:spcBef>
              <a:spcAft>
                <a:spcPts val="0"/>
              </a:spcAft>
              <a:buSzPts val="1600"/>
              <a:buFont typeface="Lato"/>
              <a:buChar char="●"/>
            </a:pPr>
            <a:r>
              <a:rPr lang="en" sz="1600">
                <a:latin typeface="Lato"/>
                <a:ea typeface="Lato"/>
                <a:cs typeface="Lato"/>
                <a:sym typeface="Lato"/>
              </a:rPr>
              <a:t>Excluding some data points could result in misclassification, or error. </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Including all of the data points can lead to </a:t>
            </a:r>
            <a:r>
              <a:rPr i="1" lang="en" sz="1600">
                <a:latin typeface="Lato"/>
                <a:ea typeface="Lato"/>
                <a:cs typeface="Lato"/>
                <a:sym typeface="Lato"/>
              </a:rPr>
              <a:t>overfitting.</a:t>
            </a:r>
            <a:r>
              <a:rPr lang="en" sz="1600">
                <a:latin typeface="Lato"/>
                <a:ea typeface="Lato"/>
                <a:cs typeface="Lato"/>
                <a:sym typeface="Lato"/>
              </a:rPr>
              <a:t> What if those points don’t reflect Sophie’s true likes? Kids are capricious.</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We want our model to be as </a:t>
            </a:r>
            <a:r>
              <a:rPr i="1" lang="en" sz="1600">
                <a:latin typeface="Lato"/>
                <a:ea typeface="Lato"/>
                <a:cs typeface="Lato"/>
                <a:sym typeface="Lato"/>
              </a:rPr>
              <a:t>general </a:t>
            </a:r>
            <a:r>
              <a:rPr lang="en" sz="1600">
                <a:latin typeface="Lato"/>
                <a:ea typeface="Lato"/>
                <a:cs typeface="Lato"/>
                <a:sym typeface="Lato"/>
              </a:rPr>
              <a:t>as possible, while being as accurate as possible. </a:t>
            </a:r>
            <a:r>
              <a:rPr i="1" lang="en" sz="1600">
                <a:latin typeface="Lato"/>
                <a:ea typeface="Lato"/>
                <a:cs typeface="Lato"/>
                <a:sym typeface="Lato"/>
              </a:rPr>
              <a:t>Our goal is to increase accuracy on unseen data, not the training data.</a:t>
            </a:r>
            <a:endParaRPr i="1" sz="16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3"/>
          <p:cNvPicPr preferRelativeResize="0"/>
          <p:nvPr/>
        </p:nvPicPr>
        <p:blipFill>
          <a:blip r:embed="rId3">
            <a:alphaModFix/>
          </a:blip>
          <a:stretch>
            <a:fillRect/>
          </a:stretch>
        </p:blipFill>
        <p:spPr>
          <a:xfrm>
            <a:off x="0" y="587200"/>
            <a:ext cx="4269550" cy="4072649"/>
          </a:xfrm>
          <a:prstGeom prst="rect">
            <a:avLst/>
          </a:prstGeom>
          <a:noFill/>
          <a:ln>
            <a:noFill/>
          </a:ln>
        </p:spPr>
      </p:pic>
      <p:sp>
        <p:nvSpPr>
          <p:cNvPr id="100" name="Google Shape;100;p13"/>
          <p:cNvSpPr txBox="1"/>
          <p:nvPr/>
        </p:nvSpPr>
        <p:spPr>
          <a:xfrm>
            <a:off x="4100100" y="465525"/>
            <a:ext cx="5043900" cy="33618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Sometimes, class separation is not </a:t>
            </a:r>
            <a:r>
              <a:rPr lang="en" sz="1600">
                <a:latin typeface="Lato"/>
                <a:ea typeface="Lato"/>
                <a:cs typeface="Lato"/>
                <a:sym typeface="Lato"/>
              </a:rPr>
              <a:t>achievable</a:t>
            </a:r>
            <a:r>
              <a:rPr lang="en" sz="1600">
                <a:latin typeface="Lato"/>
                <a:ea typeface="Lato"/>
                <a:cs typeface="Lato"/>
                <a:sym typeface="Lato"/>
              </a:rPr>
              <a:t>, even with a complex model.</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Your choice of a decision rule can take into account what kind of error you want to disfavor- is it worse to give Sophie a cookie she won’t like (false positive), or not to give her a cookie she would like (false negative)? </a:t>
            </a:r>
            <a:endParaRPr sz="1600">
              <a:latin typeface="Lato"/>
              <a:ea typeface="Lato"/>
              <a:cs typeface="Lato"/>
              <a:sym typeface="Lato"/>
            </a:endParaRPr>
          </a:p>
        </p:txBody>
      </p:sp>
      <p:graphicFrame>
        <p:nvGraphicFramePr>
          <p:cNvPr id="101" name="Google Shape;101;p13"/>
          <p:cNvGraphicFramePr/>
          <p:nvPr/>
        </p:nvGraphicFramePr>
        <p:xfrm>
          <a:off x="4223838" y="3095575"/>
          <a:ext cx="3000000" cy="3000000"/>
        </p:xfrm>
        <a:graphic>
          <a:graphicData uri="http://schemas.openxmlformats.org/drawingml/2006/table">
            <a:tbl>
              <a:tblPr>
                <a:noFill/>
                <a:tableStyleId>{5D0283D8-BF5E-475D-899F-943EC1668F1E}</a:tableStyleId>
              </a:tblPr>
              <a:tblGrid>
                <a:gridCol w="1506850"/>
                <a:gridCol w="1617450"/>
                <a:gridCol w="1562150"/>
              </a:tblGrid>
              <a:tr h="602225">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888888"/>
                      </a:solidFill>
                      <a:prstDash val="solid"/>
                      <a:round/>
                      <a:headEnd len="sm" w="sm" type="none"/>
                      <a:tailEnd len="sm" w="sm" type="none"/>
                    </a:lnB>
                  </a:tcPr>
                </a:tc>
                <a:tc>
                  <a:txBody>
                    <a:bodyPr/>
                    <a:lstStyle/>
                    <a:p>
                      <a:pPr indent="0" lvl="0" marL="0" rtl="0" algn="ctr">
                        <a:spcBef>
                          <a:spcPts val="0"/>
                        </a:spcBef>
                        <a:spcAft>
                          <a:spcPts val="0"/>
                        </a:spcAft>
                        <a:buNone/>
                      </a:pPr>
                      <a:r>
                        <a:rPr lang="en"/>
                        <a:t>Predicted Sophie would like</a:t>
                      </a:r>
                      <a:endParaRPr/>
                    </a:p>
                  </a:txBody>
                  <a:tcPr marT="91425" marB="91425" marR="91425" marL="91425" anchor="ctr">
                    <a:lnL cap="flat" cmpd="sng" w="9525">
                      <a:solidFill>
                        <a:srgbClr val="888888"/>
                      </a:solidFill>
                      <a:prstDash val="solid"/>
                      <a:round/>
                      <a:headEnd len="sm" w="sm" type="none"/>
                      <a:tailEnd len="sm" w="sm" type="none"/>
                    </a:lnL>
                  </a:tcPr>
                </a:tc>
                <a:tc>
                  <a:txBody>
                    <a:bodyPr/>
                    <a:lstStyle/>
                    <a:p>
                      <a:pPr indent="0" lvl="0" marL="0" rtl="0" algn="ctr">
                        <a:spcBef>
                          <a:spcPts val="0"/>
                        </a:spcBef>
                        <a:spcAft>
                          <a:spcPts val="0"/>
                        </a:spcAft>
                        <a:buNone/>
                      </a:pPr>
                      <a:r>
                        <a:rPr lang="en"/>
                        <a:t>Predicted Sophie won’t like</a:t>
                      </a:r>
                      <a:endParaRPr/>
                    </a:p>
                  </a:txBody>
                  <a:tcPr marT="91425" marB="91425" marR="91425" marL="91425" anchor="ctr"/>
                </a:tc>
              </a:tr>
              <a:tr h="602225">
                <a:tc>
                  <a:txBody>
                    <a:bodyPr/>
                    <a:lstStyle/>
                    <a:p>
                      <a:pPr indent="0" lvl="0" marL="0" rtl="0" algn="ctr">
                        <a:spcBef>
                          <a:spcPts val="0"/>
                        </a:spcBef>
                        <a:spcAft>
                          <a:spcPts val="0"/>
                        </a:spcAft>
                        <a:buNone/>
                      </a:pPr>
                      <a:r>
                        <a:rPr lang="en"/>
                        <a:t>Sophie liked</a:t>
                      </a:r>
                      <a:endParaRPr/>
                    </a:p>
                  </a:txBody>
                  <a:tcPr marT="91425" marB="91425" marR="91425" marL="91425" anchor="ctr">
                    <a:lnT cap="flat" cmpd="sng" w="9525">
                      <a:solidFill>
                        <a:srgbClr val="888888"/>
                      </a:solidFill>
                      <a:prstDash val="solid"/>
                      <a:round/>
                      <a:headEnd len="sm" w="sm" type="none"/>
                      <a:tailEnd len="sm" w="sm" type="none"/>
                    </a:lnT>
                  </a:tcPr>
                </a:tc>
                <a:tc>
                  <a:txBody>
                    <a:bodyPr/>
                    <a:lstStyle/>
                    <a:p>
                      <a:pPr indent="0" lvl="0" marL="0" rtl="0" algn="ctr">
                        <a:spcBef>
                          <a:spcPts val="0"/>
                        </a:spcBef>
                        <a:spcAft>
                          <a:spcPts val="0"/>
                        </a:spcAft>
                        <a:buNone/>
                      </a:pPr>
                      <a:r>
                        <a:rPr b="1" lang="en">
                          <a:solidFill>
                            <a:srgbClr val="F38081"/>
                          </a:solidFill>
                        </a:rPr>
                        <a:t>true positive</a:t>
                      </a:r>
                      <a:endParaRPr b="1">
                        <a:solidFill>
                          <a:srgbClr val="F38081"/>
                        </a:solidFill>
                      </a:endParaRPr>
                    </a:p>
                  </a:txBody>
                  <a:tcPr marT="91425" marB="91425" marR="91425" marL="91425" anchor="ctr">
                    <a:solidFill>
                      <a:srgbClr val="D9EAD3"/>
                    </a:solidFill>
                  </a:tcPr>
                </a:tc>
                <a:tc>
                  <a:txBody>
                    <a:bodyPr/>
                    <a:lstStyle/>
                    <a:p>
                      <a:pPr indent="0" lvl="0" marL="0" rtl="0" algn="ctr">
                        <a:spcBef>
                          <a:spcPts val="0"/>
                        </a:spcBef>
                        <a:spcAft>
                          <a:spcPts val="0"/>
                        </a:spcAft>
                        <a:buNone/>
                      </a:pPr>
                      <a:r>
                        <a:rPr b="1" lang="en">
                          <a:solidFill>
                            <a:srgbClr val="F38081"/>
                          </a:solidFill>
                        </a:rPr>
                        <a:t>false negative</a:t>
                      </a:r>
                      <a:endParaRPr b="1">
                        <a:solidFill>
                          <a:srgbClr val="F38081"/>
                        </a:solidFill>
                      </a:endParaRPr>
                    </a:p>
                  </a:txBody>
                  <a:tcPr marT="91425" marB="91425" marR="91425" marL="91425" anchor="ctr">
                    <a:solidFill>
                      <a:srgbClr val="F4CCCC"/>
                    </a:solidFill>
                  </a:tcPr>
                </a:tc>
              </a:tr>
              <a:tr h="602225">
                <a:tc>
                  <a:txBody>
                    <a:bodyPr/>
                    <a:lstStyle/>
                    <a:p>
                      <a:pPr indent="0" lvl="0" marL="0" rtl="0" algn="ctr">
                        <a:spcBef>
                          <a:spcPts val="0"/>
                        </a:spcBef>
                        <a:spcAft>
                          <a:spcPts val="0"/>
                        </a:spcAft>
                        <a:buNone/>
                      </a:pPr>
                      <a:r>
                        <a:rPr lang="en"/>
                        <a:t>Sophie didn’t like</a:t>
                      </a:r>
                      <a:endParaRPr/>
                    </a:p>
                  </a:txBody>
                  <a:tcPr marT="91425" marB="91425" marR="91425" marL="91425" anchor="ctr">
                    <a:solidFill>
                      <a:srgbClr val="FFFFFF"/>
                    </a:solidFill>
                  </a:tcPr>
                </a:tc>
                <a:tc>
                  <a:txBody>
                    <a:bodyPr/>
                    <a:lstStyle/>
                    <a:p>
                      <a:pPr indent="0" lvl="0" marL="0" rtl="0" algn="ctr">
                        <a:spcBef>
                          <a:spcPts val="0"/>
                        </a:spcBef>
                        <a:spcAft>
                          <a:spcPts val="0"/>
                        </a:spcAft>
                        <a:buNone/>
                      </a:pPr>
                      <a:r>
                        <a:rPr b="1" lang="en">
                          <a:solidFill>
                            <a:srgbClr val="62A8E4"/>
                          </a:solidFill>
                        </a:rPr>
                        <a:t>false positive</a:t>
                      </a:r>
                      <a:endParaRPr b="1">
                        <a:solidFill>
                          <a:srgbClr val="62A8E4"/>
                        </a:solidFill>
                      </a:endParaRPr>
                    </a:p>
                  </a:txBody>
                  <a:tcPr marT="91425" marB="91425" marR="91425" marL="91425" anchor="ctr">
                    <a:solidFill>
                      <a:srgbClr val="F4CCCC"/>
                    </a:solidFill>
                  </a:tcPr>
                </a:tc>
                <a:tc>
                  <a:txBody>
                    <a:bodyPr/>
                    <a:lstStyle/>
                    <a:p>
                      <a:pPr indent="0" lvl="0" marL="0" rtl="0" algn="ctr">
                        <a:spcBef>
                          <a:spcPts val="0"/>
                        </a:spcBef>
                        <a:spcAft>
                          <a:spcPts val="0"/>
                        </a:spcAft>
                        <a:buNone/>
                      </a:pPr>
                      <a:r>
                        <a:rPr b="1" lang="en">
                          <a:solidFill>
                            <a:srgbClr val="62A8E4"/>
                          </a:solidFill>
                        </a:rPr>
                        <a:t>true negative</a:t>
                      </a:r>
                      <a:endParaRPr b="1">
                        <a:solidFill>
                          <a:srgbClr val="62A8E4"/>
                        </a:solidFill>
                      </a:endParaRPr>
                    </a:p>
                  </a:txBody>
                  <a:tcPr marT="91425" marB="91425" marR="91425" marL="91425" anchor="ctr">
                    <a:solidFill>
                      <a:srgbClr val="D9EAD3"/>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4"/>
          <p:cNvPicPr preferRelativeResize="0"/>
          <p:nvPr/>
        </p:nvPicPr>
        <p:blipFill>
          <a:blip r:embed="rId3">
            <a:alphaModFix/>
          </a:blip>
          <a:stretch>
            <a:fillRect/>
          </a:stretch>
        </p:blipFill>
        <p:spPr>
          <a:xfrm>
            <a:off x="0" y="713662"/>
            <a:ext cx="4104049" cy="3915275"/>
          </a:xfrm>
          <a:prstGeom prst="rect">
            <a:avLst/>
          </a:prstGeom>
          <a:noFill/>
          <a:ln>
            <a:noFill/>
          </a:ln>
        </p:spPr>
      </p:pic>
      <p:sp>
        <p:nvSpPr>
          <p:cNvPr id="107" name="Google Shape;107;p14"/>
          <p:cNvSpPr txBox="1"/>
          <p:nvPr/>
        </p:nvSpPr>
        <p:spPr>
          <a:xfrm>
            <a:off x="3738975" y="548950"/>
            <a:ext cx="5331300" cy="4244700"/>
          </a:xfrm>
          <a:prstGeom prst="rect">
            <a:avLst/>
          </a:prstGeom>
          <a:noFill/>
          <a:ln>
            <a:noFill/>
          </a:ln>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In this activity, you were acting as the machine learning algorithm, and it was easy to see how to divide the data.  Imagine if we had more features, e.g. butter content and crispiness. Already, it’s impossible to visualize the data ourselves.</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solidFill>
                  <a:schemeClr val="dk1"/>
                </a:solidFill>
                <a:latin typeface="Lato"/>
                <a:ea typeface="Lato"/>
                <a:cs typeface="Lato"/>
                <a:sym typeface="Lato"/>
              </a:rPr>
              <a:t>You wouldn’t explicitly program the decision tree, the computer would learn it from the data.</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We assume the data is </a:t>
            </a:r>
            <a:r>
              <a:rPr i="1" lang="en" sz="1600">
                <a:latin typeface="Lato"/>
                <a:ea typeface="Lato"/>
                <a:cs typeface="Lato"/>
                <a:sym typeface="Lato"/>
              </a:rPr>
              <a:t>samples drawn from an underlying probability distribution</a:t>
            </a:r>
            <a:r>
              <a:rPr lang="en" sz="1600">
                <a:latin typeface="Lato"/>
                <a:ea typeface="Lato"/>
                <a:cs typeface="Lato"/>
                <a:sym typeface="Lato"/>
              </a:rPr>
              <a:t>. There is a degree of noise and randomness in our sample. </a:t>
            </a:r>
            <a:endParaRPr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lang="en" sz="1600">
                <a:latin typeface="Lato"/>
                <a:ea typeface="Lato"/>
                <a:cs typeface="Lato"/>
                <a:sym typeface="Lato"/>
              </a:rPr>
              <a:t>Our </a:t>
            </a:r>
            <a:r>
              <a:rPr i="1" lang="en" sz="1600">
                <a:latin typeface="Lato"/>
                <a:ea typeface="Lato"/>
                <a:cs typeface="Lato"/>
                <a:sym typeface="Lato"/>
              </a:rPr>
              <a:t>model</a:t>
            </a:r>
            <a:r>
              <a:rPr lang="en" sz="1600">
                <a:latin typeface="Lato"/>
                <a:ea typeface="Lato"/>
                <a:cs typeface="Lato"/>
                <a:sym typeface="Lato"/>
              </a:rPr>
              <a:t> approximates the underlying distribution.</a:t>
            </a:r>
            <a:endParaRPr sz="1600">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5"/>
          <p:cNvSpPr txBox="1"/>
          <p:nvPr>
            <p:ph type="title"/>
          </p:nvPr>
        </p:nvSpPr>
        <p:spPr>
          <a:xfrm>
            <a:off x="573125" y="644800"/>
            <a:ext cx="8110200" cy="550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Unsupervised Machine Learning - Clustering</a:t>
            </a:r>
            <a:endParaRPr/>
          </a:p>
        </p:txBody>
      </p:sp>
      <p:sp>
        <p:nvSpPr>
          <p:cNvPr id="113" name="Google Shape;113;p15"/>
          <p:cNvSpPr txBox="1"/>
          <p:nvPr>
            <p:ph idx="1" type="body"/>
          </p:nvPr>
        </p:nvSpPr>
        <p:spPr>
          <a:xfrm>
            <a:off x="3960325" y="1339375"/>
            <a:ext cx="4811400" cy="3086400"/>
          </a:xfrm>
          <a:prstGeom prst="rect">
            <a:avLst/>
          </a:prstGeom>
        </p:spPr>
        <p:txBody>
          <a:bodyPr anchorCtr="0" anchor="t" bIns="0" lIns="0" spcFirstLastPara="1" rIns="0" wrap="square" tIns="0">
            <a:noAutofit/>
          </a:bodyPr>
          <a:lstStyle/>
          <a:p>
            <a:pPr indent="-317500" lvl="0" marL="457200" rtl="0" algn="l">
              <a:lnSpc>
                <a:spcPct val="115000"/>
              </a:lnSpc>
              <a:spcBef>
                <a:spcPts val="0"/>
              </a:spcBef>
              <a:spcAft>
                <a:spcPts val="0"/>
              </a:spcAft>
              <a:buSzPts val="1400"/>
              <a:buChar char="●"/>
            </a:pPr>
            <a:r>
              <a:rPr lang="en"/>
              <a:t>Sometimes, we don’t have labels for our data. Machine learning is all about finding patterns in data- we can still try to do that, even if we aren’t sure what those patterns mean.</a:t>
            </a:r>
            <a:endParaRPr/>
          </a:p>
          <a:p>
            <a:pPr indent="-317500" lvl="0" marL="457200" rtl="0" algn="l">
              <a:lnSpc>
                <a:spcPct val="115000"/>
              </a:lnSpc>
              <a:spcBef>
                <a:spcPts val="0"/>
              </a:spcBef>
              <a:spcAft>
                <a:spcPts val="0"/>
              </a:spcAft>
              <a:buSzPts val="1400"/>
              <a:buChar char="●"/>
            </a:pPr>
            <a:r>
              <a:rPr lang="en"/>
              <a:t>Say we had the dimensions of different citrus fruits, but we had no way to tell which are oranges, and which are lemons. How can we find clusters in this data?</a:t>
            </a:r>
            <a:endParaRPr/>
          </a:p>
        </p:txBody>
      </p:sp>
      <p:pic>
        <p:nvPicPr>
          <p:cNvPr id="114" name="Google Shape;114;p15"/>
          <p:cNvPicPr preferRelativeResize="0"/>
          <p:nvPr/>
        </p:nvPicPr>
        <p:blipFill rotWithShape="1">
          <a:blip r:embed="rId3">
            <a:alphaModFix/>
          </a:blip>
          <a:srcRect b="0" l="14784" r="0" t="14958"/>
          <a:stretch/>
        </p:blipFill>
        <p:spPr>
          <a:xfrm>
            <a:off x="2013400" y="3072625"/>
            <a:ext cx="2002102" cy="1877026"/>
          </a:xfrm>
          <a:prstGeom prst="rect">
            <a:avLst/>
          </a:prstGeom>
          <a:noFill/>
          <a:ln>
            <a:noFill/>
          </a:ln>
        </p:spPr>
      </p:pic>
      <p:pic>
        <p:nvPicPr>
          <p:cNvPr id="115" name="Google Shape;115;p15"/>
          <p:cNvPicPr preferRelativeResize="0"/>
          <p:nvPr/>
        </p:nvPicPr>
        <p:blipFill rotWithShape="1">
          <a:blip r:embed="rId4">
            <a:alphaModFix/>
          </a:blip>
          <a:srcRect b="6559" l="0" r="0" t="0"/>
          <a:stretch/>
        </p:blipFill>
        <p:spPr>
          <a:xfrm>
            <a:off x="307950" y="1195600"/>
            <a:ext cx="2678249" cy="1877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277B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