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italic.fntdata"/><Relationship Id="rId10" Type="http://schemas.openxmlformats.org/officeDocument/2006/relationships/slide" Target="slides/slide6.xml"/><Relationship Id="rId32" Type="http://schemas.openxmlformats.org/officeDocument/2006/relationships/font" Target="fonts/Raleway-bold.fntdata"/><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font" Target="fonts/Raleway-boldItalic.fntdata"/><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erm.brown.edu/materials/Slides/sp-s14-w2/An_Efficient_reconciliation_algorithm_for_social_networks_%5D_Silvio_Lattanzi,_Google_Inc..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Facebook, social media,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63ee47f1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63ee47f1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Figure Source: "Race, school integration, and friendship segregation in America. James Moody. American Journal of Sociology.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63ee47f1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63ee47f1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Suppose you’re given a new node with race / age unknown. Could you guess? How accurate would your guess be?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63ee47f1d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63ee47f1d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explain the concept of triadic closure-- ie. people tend to close off most of their relations into triangles… why don’t we see that behavior here? What can the frequency of </a:t>
            </a:r>
            <a:r>
              <a:rPr lang="en"/>
              <a:t>certain</a:t>
            </a:r>
            <a:r>
              <a:rPr lang="en"/>
              <a:t> structures, centrality measures, and node attributes (ie gender) tell us about behavior?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3b7f645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3b7f645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18e7cc9e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18e7cc9e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this is a hard activity to run. How can we streamline it? Prompts enough for a group discussion.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3b7f6457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3b7f6457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Vaccines given to ppl who make networks more highly connected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63ee47f1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63ee47f1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would you give a COVID vaccine to first? (Who’s intuitively most central?)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3ee47f1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63ee47f1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66c518a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766c518a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for closeness centrality, the ‘most central’ nodes </a:t>
            </a:r>
            <a:r>
              <a:rPr lang="en"/>
              <a:t>have</a:t>
            </a:r>
            <a:r>
              <a:rPr lang="en"/>
              <a:t> shifted toward the visual ‘middle’ of the graph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66c518a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766c518a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denominator= Sigma(s,t)= total # of shortest paths from node s to node 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numerator= all the shortest paths that pass thru v</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Closeness vs betweeness: middle nodes most blue coz north to </a:t>
            </a:r>
            <a:r>
              <a:rPr lang="en">
                <a:solidFill>
                  <a:schemeClr val="dk1"/>
                </a:solidFill>
              </a:rPr>
              <a:t>south</a:t>
            </a:r>
            <a:r>
              <a:rPr lang="en">
                <a:solidFill>
                  <a:schemeClr val="dk1"/>
                </a:solidFill>
              </a:rPr>
              <a:t> paths have to pass thru it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3ee47f1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3ee47f1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Distinction between ‘charts’ and the mathematical objects we call graphs.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63ee47f1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63ee47f1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this is also dorm data, but generated using a different understanding of an edge, I believe in response to a question like “Name all the people on your floor who you have talked to in the past 5 days”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18e7cc9ee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18e7cc9ee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Cardi B scandal: failure to disclose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4970338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4970338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49703386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49703386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https://icerm.brown.edu/materials/Slides/sp-s14-w2/An_Efficient_reconciliation_algorithm_for_social_networks_]_Silvio_Lattanzi,_Google_Inc..pdf</a:t>
            </a:r>
            <a:r>
              <a:rPr lang="en"/>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49703386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a49703386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3b7f6457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3b7f6457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notes: what ELSE can you do with graphs?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7686923a2a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686923a2a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Chaintrau -- CS Department focus on Social Networks and Data Transparency,  Mishra-- CS Department focuses on Internet </a:t>
            </a:r>
            <a:r>
              <a:rPr lang="en"/>
              <a:t>Infrastructure</a:t>
            </a:r>
            <a:r>
              <a:rPr lang="en"/>
              <a:t> and intersections with Economic Networks, Stark-- Sociology focuses on Institutional Structures in relation to post-colonialism and </a:t>
            </a:r>
            <a:r>
              <a:rPr lang="en"/>
              <a:t>neoliberalism, Bearman-- Sociology focuses on Theoretical Networks (essentially trying to discover new places where there are networked relations)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would stress that you need a strong background in graph theory, linear algebra, and Analytical Theory (a kind of logic used in quantitative Sociology), but especially important for Social Network Analysis is a strong interest in a specific social space (ie. I’m writing my thesis on rural societies, more popular spaces would be international migration, american racial </a:t>
            </a:r>
            <a:r>
              <a:rPr lang="en"/>
              <a:t>identities, or low-skill labor markets)</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63ee47f1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63ee47f1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size of nodes? Arrangement? Note that these aren’t inherent properties of the graph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686923a2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686923a2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Diana’s example: two separate edges are the same graph (whether or not they cross in a drawing)</a:t>
            </a:r>
            <a:endParaRPr/>
          </a:p>
          <a:p>
            <a:pPr indent="0" lvl="0" marL="0" rtl="0" algn="l">
              <a:spcBef>
                <a:spcPts val="0"/>
              </a:spcBef>
              <a:spcAft>
                <a:spcPts val="0"/>
              </a:spcAft>
              <a:buNone/>
            </a:pPr>
            <a:r>
              <a:rPr lang="en"/>
              <a:t>Worth talking about notation of sets, tuples, building mathematical objects etc.</a:t>
            </a:r>
            <a:endParaRPr/>
          </a:p>
          <a:p>
            <a:pPr indent="0" lvl="0" marL="0" rtl="0" algn="l">
              <a:spcBef>
                <a:spcPts val="0"/>
              </a:spcBef>
              <a:spcAft>
                <a:spcPts val="0"/>
              </a:spcAft>
              <a:buNone/>
            </a:pPr>
            <a:r>
              <a:rPr lang="en"/>
              <a:t>Simple because only 1 edge between 2 vertices and no loops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3ee47f1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3ee47f1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graphs don’t allow multiple edges or self loops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3ee47f1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3ee47f1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3ee47f1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63ee47f1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notation: |V| is cardinality or ‘size’ of a set V</a:t>
            </a:r>
            <a:endParaRPr/>
          </a:p>
          <a:p>
            <a:pPr indent="0" lvl="0" marL="0" rtl="0" algn="l">
              <a:spcBef>
                <a:spcPts val="0"/>
              </a:spcBef>
              <a:spcAft>
                <a:spcPts val="0"/>
              </a:spcAft>
              <a:buNone/>
            </a:pPr>
            <a:r>
              <a:rPr lang="en"/>
              <a:t>Two unconnected components can </a:t>
            </a:r>
            <a:r>
              <a:rPr lang="en"/>
              <a:t>still</a:t>
            </a:r>
            <a:r>
              <a:rPr lang="en"/>
              <a:t> be one graph. So is the graph with no edges.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63ee47f1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63ee47f1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and get the students to explain how the “importance” of each of these </a:t>
            </a:r>
            <a:r>
              <a:rPr lang="en"/>
              <a:t>structural</a:t>
            </a:r>
            <a:r>
              <a:rPr lang="en"/>
              <a:t> elements changes depending on our measure of centrality</a:t>
            </a:r>
            <a:endParaRPr/>
          </a:p>
          <a:p>
            <a:pPr indent="0" lvl="0" marL="0" rtl="0" algn="l">
              <a:spcBef>
                <a:spcPts val="0"/>
              </a:spcBef>
              <a:spcAft>
                <a:spcPts val="0"/>
              </a:spcAft>
              <a:buNone/>
            </a:pPr>
            <a:r>
              <a:rPr lang="en"/>
              <a:t>Cluster: many internal connections. Components: connected subgraphs. Bridges: edges that would separate two components if removed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3ee47f1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3ee47f1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apartment, apartment building, friend groups, (hypothetical?) dorm floor, contact tracing. Can draw ESP section as a graph, with connections between those who have shared a breakout room</a:t>
            </a:r>
            <a:endParaRPr>
              <a:solidFill>
                <a:schemeClr val="dk1"/>
              </a:solidFill>
            </a:endParaRPr>
          </a:p>
          <a:p>
            <a:pPr indent="0" lvl="0" marL="0" rtl="0" algn="l">
              <a:spcBef>
                <a:spcPts val="0"/>
              </a:spcBef>
              <a:spcAft>
                <a:spcPts val="0"/>
              </a:spcAft>
              <a:buNone/>
            </a:pPr>
            <a:r>
              <a:rPr lang="en">
                <a:solidFill>
                  <a:schemeClr val="dk1"/>
                </a:solidFill>
              </a:rPr>
              <a:t>If you need an example, try drawing a tree of disease spread based on this article: </a:t>
            </a:r>
            <a:r>
              <a:rPr lang="en">
                <a:solidFill>
                  <a:schemeClr val="dk1"/>
                </a:solidFill>
              </a:rPr>
              <a:t>https://www.nytimes.com/interactive/2020/10/02/us/politics/trump-contact-tracing-covid.html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https://www.vox.com/2020/10/2/21498870/white-house-cluster-tested-positive-covid-19-coronavirus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oracleofbacon.org" TargetMode="External"/><Relationship Id="rId4" Type="http://schemas.openxmlformats.org/officeDocument/2006/relationships/hyperlink" Target="https://sites.google.com/a/oakland.edu/jerry-grossman-home-page/home/the-erdoes-number-projec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hyperlink" Target="https://en.wikipedia.org/wiki/File:Cardi_B_-_Openair_Frauenfeld_2019_02.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0.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3DF"/>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Theory and Social Networks</a:t>
            </a:r>
            <a:endParaRPr/>
          </a:p>
        </p:txBody>
      </p:sp>
      <p:pic>
        <p:nvPicPr>
          <p:cNvPr id="73" name="Google Shape;73;p13"/>
          <p:cNvPicPr preferRelativeResize="0"/>
          <p:nvPr/>
        </p:nvPicPr>
        <p:blipFill>
          <a:blip r:embed="rId3">
            <a:alphaModFix/>
          </a:blip>
          <a:stretch>
            <a:fillRect/>
          </a:stretch>
        </p:blipFill>
        <p:spPr>
          <a:xfrm>
            <a:off x="590750" y="2638625"/>
            <a:ext cx="1780975" cy="178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2"/>
          <p:cNvPicPr preferRelativeResize="0"/>
          <p:nvPr/>
        </p:nvPicPr>
        <p:blipFill>
          <a:blip r:embed="rId3">
            <a:alphaModFix/>
          </a:blip>
          <a:stretch>
            <a:fillRect/>
          </a:stretch>
        </p:blipFill>
        <p:spPr>
          <a:xfrm>
            <a:off x="1702327" y="312600"/>
            <a:ext cx="6054776" cy="4518301"/>
          </a:xfrm>
          <a:prstGeom prst="rect">
            <a:avLst/>
          </a:prstGeom>
          <a:noFill/>
          <a:ln>
            <a:noFill/>
          </a:ln>
        </p:spPr>
      </p:pic>
      <p:sp>
        <p:nvSpPr>
          <p:cNvPr id="151" name="Google Shape;151;p22"/>
          <p:cNvSpPr txBox="1"/>
          <p:nvPr>
            <p:ph type="title"/>
          </p:nvPr>
        </p:nvSpPr>
        <p:spPr>
          <a:xfrm>
            <a:off x="311700" y="22352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our lives structured?</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3"/>
          <p:cNvPicPr preferRelativeResize="0"/>
          <p:nvPr/>
        </p:nvPicPr>
        <p:blipFill rotWithShape="1">
          <a:blip r:embed="rId3">
            <a:alphaModFix/>
          </a:blip>
          <a:srcRect b="0" l="0" r="0" t="14067"/>
          <a:stretch/>
        </p:blipFill>
        <p:spPr>
          <a:xfrm>
            <a:off x="1070038" y="477425"/>
            <a:ext cx="7003925" cy="4514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1556426" y="386075"/>
            <a:ext cx="6031150" cy="4523350"/>
          </a:xfrm>
          <a:prstGeom prst="rect">
            <a:avLst/>
          </a:prstGeom>
          <a:noFill/>
          <a:ln>
            <a:noFill/>
          </a:ln>
        </p:spPr>
      </p:pic>
      <p:sp>
        <p:nvSpPr>
          <p:cNvPr id="162" name="Google Shape;162;p24"/>
          <p:cNvSpPr txBox="1"/>
          <p:nvPr>
            <p:ph type="title"/>
          </p:nvPr>
        </p:nvSpPr>
        <p:spPr>
          <a:xfrm>
            <a:off x="311700" y="3860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our lives structured?</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does it matter?</a:t>
            </a:r>
            <a:endParaRPr/>
          </a:p>
        </p:txBody>
      </p:sp>
      <p:sp>
        <p:nvSpPr>
          <p:cNvPr id="168" name="Google Shape;168;p2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Which came first– social identity/behavior or the structures that allow them to occur?</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Social networks inscribe </a:t>
            </a:r>
            <a:r>
              <a:rPr i="1" lang="en"/>
              <a:t>everyone</a:t>
            </a:r>
            <a:endParaRPr i="1"/>
          </a:p>
          <a:p>
            <a:pPr indent="-317500" lvl="1" marL="914400" rtl="0" algn="l">
              <a:spcBef>
                <a:spcPts val="0"/>
              </a:spcBef>
              <a:spcAft>
                <a:spcPts val="0"/>
              </a:spcAft>
              <a:buSzPts val="1400"/>
              <a:buChar char="-"/>
            </a:pPr>
            <a:r>
              <a:rPr lang="en"/>
              <a:t>And their structure results in unintuitive findings!</a:t>
            </a:r>
            <a:endParaRPr/>
          </a:p>
          <a:p>
            <a:pPr indent="-317500" lvl="2" marL="1371600" rtl="0" algn="l">
              <a:spcBef>
                <a:spcPts val="0"/>
              </a:spcBef>
              <a:spcAft>
                <a:spcPts val="0"/>
              </a:spcAft>
              <a:buSzPts val="1400"/>
              <a:buChar char="-"/>
            </a:pPr>
            <a:r>
              <a:rPr lang="en" u="sng">
                <a:solidFill>
                  <a:schemeClr val="hlink"/>
                </a:solidFill>
                <a:hlinkClick r:id="rId3"/>
              </a:rPr>
              <a:t>Kevin Bacon number </a:t>
            </a:r>
            <a:endParaRPr/>
          </a:p>
          <a:p>
            <a:pPr indent="-317500" lvl="2" marL="1371600" rtl="0" algn="l">
              <a:spcBef>
                <a:spcPts val="0"/>
              </a:spcBef>
              <a:spcAft>
                <a:spcPts val="0"/>
              </a:spcAft>
              <a:buSzPts val="1400"/>
              <a:buChar char="-"/>
            </a:pPr>
            <a:r>
              <a:rPr lang="en"/>
              <a:t>🎶    It’s a small world after all…    🎶</a:t>
            </a:r>
            <a:endParaRPr/>
          </a:p>
          <a:p>
            <a:pPr indent="-317500" lvl="2" marL="1371600" rtl="0" algn="l">
              <a:spcBef>
                <a:spcPts val="0"/>
              </a:spcBef>
              <a:spcAft>
                <a:spcPts val="0"/>
              </a:spcAft>
              <a:buSzPts val="1400"/>
              <a:buChar char="-"/>
            </a:pPr>
            <a:r>
              <a:rPr lang="en" u="sng">
                <a:solidFill>
                  <a:schemeClr val="hlink"/>
                </a:solidFill>
                <a:hlinkClick r:id="rId4"/>
              </a:rPr>
              <a:t>Erdos number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Structure to Algorithms</a:t>
            </a:r>
            <a:endParaRPr/>
          </a:p>
        </p:txBody>
      </p:sp>
      <p:sp>
        <p:nvSpPr>
          <p:cNvPr id="174" name="Google Shape;174;p26"/>
          <p:cNvSpPr txBox="1"/>
          <p:nvPr>
            <p:ph idx="1" type="body"/>
          </p:nvPr>
        </p:nvSpPr>
        <p:spPr>
          <a:xfrm>
            <a:off x="2410100" y="1370675"/>
            <a:ext cx="6321600" cy="3227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Activity #2: Computing on Social Networks</a:t>
            </a:r>
            <a:endParaRPr/>
          </a:p>
          <a:p>
            <a:pPr indent="-317500" lvl="1" marL="914400" rtl="0" algn="l">
              <a:lnSpc>
                <a:spcPct val="100000"/>
              </a:lnSpc>
              <a:spcBef>
                <a:spcPts val="0"/>
              </a:spcBef>
              <a:spcAft>
                <a:spcPts val="0"/>
              </a:spcAft>
              <a:buSzPts val="1400"/>
              <a:buChar char="-"/>
            </a:pPr>
            <a:r>
              <a:rPr lang="en"/>
              <a:t>Brainstorm at least 3 questions someone might ask about a social network.</a:t>
            </a:r>
            <a:endParaRPr/>
          </a:p>
          <a:p>
            <a:pPr indent="-317500" lvl="1" marL="914400" rtl="0" algn="l">
              <a:lnSpc>
                <a:spcPct val="100000"/>
              </a:lnSpc>
              <a:spcBef>
                <a:spcPts val="0"/>
              </a:spcBef>
              <a:spcAft>
                <a:spcPts val="0"/>
              </a:spcAft>
              <a:buSzPts val="1400"/>
              <a:buChar char="-"/>
            </a:pPr>
            <a:r>
              <a:rPr lang="en"/>
              <a:t>How can you use structure to answer these questions? Is structure enough to answer each of these questions? Why or why not? If not, what else is needed?</a:t>
            </a:r>
            <a:endParaRPr/>
          </a:p>
          <a:p>
            <a:pPr indent="-342900" lvl="0" marL="457200" rtl="0" algn="l">
              <a:lnSpc>
                <a:spcPct val="100000"/>
              </a:lnSpc>
              <a:spcBef>
                <a:spcPts val="0"/>
              </a:spcBef>
              <a:spcAft>
                <a:spcPts val="0"/>
              </a:spcAft>
              <a:buSzPts val="1800"/>
              <a:buChar char="-"/>
            </a:pPr>
            <a:r>
              <a:rPr lang="en"/>
              <a:t>Prompts:</a:t>
            </a:r>
            <a:endParaRPr/>
          </a:p>
          <a:p>
            <a:pPr indent="-317500" lvl="1" marL="914400" rtl="0" algn="l">
              <a:lnSpc>
                <a:spcPct val="100000"/>
              </a:lnSpc>
              <a:spcBef>
                <a:spcPts val="0"/>
              </a:spcBef>
              <a:spcAft>
                <a:spcPts val="0"/>
              </a:spcAft>
              <a:buSzPts val="1400"/>
              <a:buChar char="-"/>
            </a:pPr>
            <a:r>
              <a:rPr lang="en">
                <a:latin typeface="Arial"/>
                <a:ea typeface="Arial"/>
                <a:cs typeface="Arial"/>
                <a:sym typeface="Arial"/>
              </a:rPr>
              <a:t>What are some examples of social networks? That you are part of? That you know of? What are the nodes in these networks? People, families, businesses, advocacy groups, states, countries? How does the social network matter to them? How do they interact with the social network? What are they trying to accomplish? What useful information does the social network contain?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2201400" y="575950"/>
            <a:ext cx="65205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Algorithmic Influence Propagation</a:t>
            </a:r>
            <a:endParaRPr/>
          </a:p>
        </p:txBody>
      </p:sp>
      <p:sp>
        <p:nvSpPr>
          <p:cNvPr id="180" name="Google Shape;180;p27"/>
          <p:cNvSpPr txBox="1"/>
          <p:nvPr>
            <p:ph idx="1" type="body"/>
          </p:nvPr>
        </p:nvSpPr>
        <p:spPr>
          <a:xfrm>
            <a:off x="2410112" y="14433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Networks capture the structure of human relations and interactions. Ideas, diseases, products, and more propagate through these connections.</a:t>
            </a:r>
            <a:endParaRPr/>
          </a:p>
          <a:p>
            <a:pPr indent="-342900" lvl="0" marL="457200" rtl="0" algn="l">
              <a:spcBef>
                <a:spcPts val="0"/>
              </a:spcBef>
              <a:spcAft>
                <a:spcPts val="0"/>
              </a:spcAft>
              <a:buSzPts val="1800"/>
              <a:buChar char="-"/>
            </a:pPr>
            <a:r>
              <a:rPr lang="en"/>
              <a:t>In industry, marketing divisions often turn to network analysts for recommendations on how to ensure the widespread of a product</a:t>
            </a:r>
            <a:endParaRPr/>
          </a:p>
          <a:p>
            <a:pPr indent="-317500" lvl="1" marL="914400" rtl="0" algn="l">
              <a:spcBef>
                <a:spcPts val="0"/>
              </a:spcBef>
              <a:spcAft>
                <a:spcPts val="0"/>
              </a:spcAft>
              <a:buSzPts val="1400"/>
              <a:buChar char="-"/>
            </a:pPr>
            <a:r>
              <a:rPr lang="en"/>
              <a:t>Ever heard of FitTea?</a:t>
            </a:r>
            <a:endParaRPr/>
          </a:p>
          <a:p>
            <a:pPr indent="-342900" lvl="0" marL="457200" rtl="0" algn="l">
              <a:spcBef>
                <a:spcPts val="0"/>
              </a:spcBef>
              <a:spcAft>
                <a:spcPts val="0"/>
              </a:spcAft>
              <a:buSzPts val="1800"/>
              <a:buChar char="-"/>
            </a:pPr>
            <a:r>
              <a:rPr lang="en"/>
              <a:t>Note: this is related to the problem of vaccine prioritization!</a:t>
            </a:r>
            <a:endParaRPr/>
          </a:p>
        </p:txBody>
      </p:sp>
      <p:pic>
        <p:nvPicPr>
          <p:cNvPr id="181" name="Google Shape;181;p27"/>
          <p:cNvPicPr preferRelativeResize="0"/>
          <p:nvPr/>
        </p:nvPicPr>
        <p:blipFill>
          <a:blip r:embed="rId3">
            <a:alphaModFix/>
          </a:blip>
          <a:stretch>
            <a:fillRect/>
          </a:stretch>
        </p:blipFill>
        <p:spPr>
          <a:xfrm>
            <a:off x="383425" y="1511400"/>
            <a:ext cx="2105311" cy="26295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8"/>
          <p:cNvPicPr preferRelativeResize="0"/>
          <p:nvPr/>
        </p:nvPicPr>
        <p:blipFill>
          <a:blip r:embed="rId3">
            <a:alphaModFix/>
          </a:blip>
          <a:stretch>
            <a:fillRect/>
          </a:stretch>
        </p:blipFill>
        <p:spPr>
          <a:xfrm>
            <a:off x="2006300" y="1813450"/>
            <a:ext cx="6943126" cy="3235224"/>
          </a:xfrm>
          <a:prstGeom prst="rect">
            <a:avLst/>
          </a:prstGeom>
          <a:noFill/>
          <a:ln>
            <a:noFill/>
          </a:ln>
        </p:spPr>
      </p:pic>
      <p:sp>
        <p:nvSpPr>
          <p:cNvPr id="187" name="Google Shape;187;p28"/>
          <p:cNvSpPr txBox="1"/>
          <p:nvPr>
            <p:ph idx="4294967295" type="body"/>
          </p:nvPr>
        </p:nvSpPr>
        <p:spPr>
          <a:xfrm>
            <a:off x="452425" y="1280675"/>
            <a:ext cx="6321600" cy="3486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Can we approach this question from an algorithmic perspective?</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
        <p:nvSpPr>
          <p:cNvPr id="188" name="Google Shape;188;p28"/>
          <p:cNvSpPr txBox="1"/>
          <p:nvPr>
            <p:ph type="title"/>
          </p:nvPr>
        </p:nvSpPr>
        <p:spPr>
          <a:xfrm>
            <a:off x="2201400" y="575950"/>
            <a:ext cx="65205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Algorithmic Influence Propagation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9"/>
          <p:cNvPicPr preferRelativeResize="0"/>
          <p:nvPr/>
        </p:nvPicPr>
        <p:blipFill rotWithShape="1">
          <a:blip r:embed="rId3">
            <a:alphaModFix/>
          </a:blip>
          <a:srcRect b="0" l="20287" r="16768" t="0"/>
          <a:stretch/>
        </p:blipFill>
        <p:spPr>
          <a:xfrm>
            <a:off x="217650" y="498725"/>
            <a:ext cx="3793800" cy="4146025"/>
          </a:xfrm>
          <a:prstGeom prst="rect">
            <a:avLst/>
          </a:prstGeom>
          <a:noFill/>
          <a:ln>
            <a:noFill/>
          </a:ln>
        </p:spPr>
      </p:pic>
      <p:sp>
        <p:nvSpPr>
          <p:cNvPr id="194" name="Google Shape;194;p29"/>
          <p:cNvSpPr txBox="1"/>
          <p:nvPr>
            <p:ph type="title"/>
          </p:nvPr>
        </p:nvSpPr>
        <p:spPr>
          <a:xfrm>
            <a:off x="2869625" y="347350"/>
            <a:ext cx="6321600" cy="6354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a:t>Graph Centrality</a:t>
            </a:r>
            <a:endParaRPr/>
          </a:p>
        </p:txBody>
      </p:sp>
      <p:sp>
        <p:nvSpPr>
          <p:cNvPr id="195" name="Google Shape;195;p29"/>
          <p:cNvSpPr txBox="1"/>
          <p:nvPr/>
        </p:nvSpPr>
        <p:spPr>
          <a:xfrm>
            <a:off x="4209900" y="1715275"/>
            <a:ext cx="4782600" cy="27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000000"/>
                </a:solidFill>
                <a:latin typeface="Lato"/>
                <a:ea typeface="Lato"/>
                <a:cs typeface="Lato"/>
                <a:sym typeface="Lato"/>
              </a:rPr>
              <a:t>Degree Centrality</a:t>
            </a:r>
            <a:r>
              <a:rPr lang="en">
                <a:latin typeface="Lato"/>
                <a:ea typeface="Lato"/>
                <a:cs typeface="Lato"/>
                <a:sym typeface="Lato"/>
              </a:rPr>
              <a:t>: Your connections are what matter.</a:t>
            </a:r>
            <a:endParaRPr>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t/>
            </a:r>
            <a:endParaRPr>
              <a:solidFill>
                <a:srgbClr val="000000"/>
              </a:solidFill>
              <a:latin typeface="Lato"/>
              <a:ea typeface="Lato"/>
              <a:cs typeface="Lato"/>
              <a:sym typeface="Lato"/>
            </a:endParaRPr>
          </a:p>
        </p:txBody>
      </p:sp>
      <p:pic>
        <p:nvPicPr>
          <p:cNvPr id="196" name="Google Shape;196;p29"/>
          <p:cNvPicPr preferRelativeResize="0"/>
          <p:nvPr/>
        </p:nvPicPr>
        <p:blipFill>
          <a:blip r:embed="rId4">
            <a:alphaModFix/>
          </a:blip>
          <a:stretch>
            <a:fillRect/>
          </a:stretch>
        </p:blipFill>
        <p:spPr>
          <a:xfrm>
            <a:off x="5698707" y="2169738"/>
            <a:ext cx="1230291" cy="193937"/>
          </a:xfrm>
          <a:prstGeom prst="rect">
            <a:avLst/>
          </a:prstGeom>
          <a:noFill/>
          <a:ln>
            <a:noFill/>
          </a:ln>
        </p:spPr>
      </p:pic>
      <p:pic>
        <p:nvPicPr>
          <p:cNvPr id="197" name="Google Shape;197;p29"/>
          <p:cNvPicPr preferRelativeResize="0"/>
          <p:nvPr/>
        </p:nvPicPr>
        <p:blipFill>
          <a:blip r:embed="rId5">
            <a:alphaModFix/>
          </a:blip>
          <a:stretch>
            <a:fillRect/>
          </a:stretch>
        </p:blipFill>
        <p:spPr>
          <a:xfrm>
            <a:off x="4539544" y="1093777"/>
            <a:ext cx="2592225" cy="51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0"/>
          <p:cNvPicPr preferRelativeResize="0"/>
          <p:nvPr/>
        </p:nvPicPr>
        <p:blipFill rotWithShape="1">
          <a:blip r:embed="rId3">
            <a:alphaModFix/>
          </a:blip>
          <a:srcRect b="8009" l="21005" r="17251" t="8989"/>
          <a:stretch/>
        </p:blipFill>
        <p:spPr>
          <a:xfrm>
            <a:off x="355000" y="841474"/>
            <a:ext cx="3720824" cy="3460576"/>
          </a:xfrm>
          <a:prstGeom prst="rect">
            <a:avLst/>
          </a:prstGeom>
          <a:noFill/>
          <a:ln>
            <a:noFill/>
          </a:ln>
        </p:spPr>
      </p:pic>
      <p:sp>
        <p:nvSpPr>
          <p:cNvPr id="203" name="Google Shape;203;p30"/>
          <p:cNvSpPr txBox="1"/>
          <p:nvPr>
            <p:ph type="title"/>
          </p:nvPr>
        </p:nvSpPr>
        <p:spPr>
          <a:xfrm>
            <a:off x="2869625" y="347350"/>
            <a:ext cx="6321600" cy="6354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a:t>Graph Centrality</a:t>
            </a:r>
            <a:endParaRPr/>
          </a:p>
        </p:txBody>
      </p:sp>
      <p:pic>
        <p:nvPicPr>
          <p:cNvPr id="204" name="Google Shape;204;p30"/>
          <p:cNvPicPr preferRelativeResize="0"/>
          <p:nvPr/>
        </p:nvPicPr>
        <p:blipFill>
          <a:blip r:embed="rId4">
            <a:alphaModFix/>
          </a:blip>
          <a:stretch>
            <a:fillRect/>
          </a:stretch>
        </p:blipFill>
        <p:spPr>
          <a:xfrm>
            <a:off x="5698707" y="2169738"/>
            <a:ext cx="1230291" cy="193937"/>
          </a:xfrm>
          <a:prstGeom prst="rect">
            <a:avLst/>
          </a:prstGeom>
          <a:noFill/>
          <a:ln>
            <a:noFill/>
          </a:ln>
        </p:spPr>
      </p:pic>
      <p:pic>
        <p:nvPicPr>
          <p:cNvPr id="205" name="Google Shape;205;p30"/>
          <p:cNvPicPr preferRelativeResize="0"/>
          <p:nvPr/>
        </p:nvPicPr>
        <p:blipFill>
          <a:blip r:embed="rId5">
            <a:alphaModFix/>
          </a:blip>
          <a:stretch>
            <a:fillRect/>
          </a:stretch>
        </p:blipFill>
        <p:spPr>
          <a:xfrm>
            <a:off x="5468034" y="3051202"/>
            <a:ext cx="1691629" cy="430275"/>
          </a:xfrm>
          <a:prstGeom prst="rect">
            <a:avLst/>
          </a:prstGeom>
          <a:noFill/>
          <a:ln>
            <a:noFill/>
          </a:ln>
        </p:spPr>
      </p:pic>
      <p:pic>
        <p:nvPicPr>
          <p:cNvPr id="206" name="Google Shape;206;p30"/>
          <p:cNvPicPr preferRelativeResize="0"/>
          <p:nvPr/>
        </p:nvPicPr>
        <p:blipFill>
          <a:blip r:embed="rId6">
            <a:alphaModFix/>
          </a:blip>
          <a:stretch>
            <a:fillRect/>
          </a:stretch>
        </p:blipFill>
        <p:spPr>
          <a:xfrm>
            <a:off x="4539544" y="1093777"/>
            <a:ext cx="2592225" cy="510475"/>
          </a:xfrm>
          <a:prstGeom prst="rect">
            <a:avLst/>
          </a:prstGeom>
          <a:noFill/>
          <a:ln>
            <a:noFill/>
          </a:ln>
        </p:spPr>
      </p:pic>
      <p:sp>
        <p:nvSpPr>
          <p:cNvPr id="207" name="Google Shape;207;p30"/>
          <p:cNvSpPr txBox="1"/>
          <p:nvPr/>
        </p:nvSpPr>
        <p:spPr>
          <a:xfrm>
            <a:off x="4209900" y="1715275"/>
            <a:ext cx="4782600" cy="27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000000"/>
                </a:solidFill>
                <a:latin typeface="Lato"/>
                <a:ea typeface="Lato"/>
                <a:cs typeface="Lato"/>
                <a:sym typeface="Lato"/>
              </a:rPr>
              <a:t>Degree Centrality</a:t>
            </a:r>
            <a:r>
              <a:rPr lang="en">
                <a:latin typeface="Lato"/>
                <a:ea typeface="Lato"/>
                <a:cs typeface="Lato"/>
                <a:sym typeface="Lato"/>
              </a:rPr>
              <a:t>: Your connections are what matter.</a:t>
            </a:r>
            <a:endParaRPr>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rPr b="1" lang="en">
                <a:solidFill>
                  <a:srgbClr val="000000"/>
                </a:solidFill>
                <a:latin typeface="Lato"/>
                <a:ea typeface="Lato"/>
                <a:cs typeface="Lato"/>
                <a:sym typeface="Lato"/>
              </a:rPr>
              <a:t>Closeness Centrality</a:t>
            </a:r>
            <a:r>
              <a:rPr lang="en">
                <a:latin typeface="Lato"/>
                <a:ea typeface="Lato"/>
                <a:cs typeface="Lato"/>
                <a:sym typeface="Lato"/>
              </a:rPr>
              <a:t>: Your distance from everyone else in the network is what matters.</a:t>
            </a:r>
            <a:endParaRPr>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b="1">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b="1">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00000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2869625" y="347350"/>
            <a:ext cx="6321600" cy="6354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a:t>Graph Centrality</a:t>
            </a:r>
            <a:endParaRPr/>
          </a:p>
        </p:txBody>
      </p:sp>
      <p:pic>
        <p:nvPicPr>
          <p:cNvPr id="213" name="Google Shape;213;p31"/>
          <p:cNvPicPr preferRelativeResize="0"/>
          <p:nvPr/>
        </p:nvPicPr>
        <p:blipFill rotWithShape="1">
          <a:blip r:embed="rId3">
            <a:alphaModFix/>
          </a:blip>
          <a:srcRect b="7914" l="22194" r="19088" t="8157"/>
          <a:stretch/>
        </p:blipFill>
        <p:spPr>
          <a:xfrm>
            <a:off x="439850" y="798850"/>
            <a:ext cx="3585764" cy="3545801"/>
          </a:xfrm>
          <a:prstGeom prst="rect">
            <a:avLst/>
          </a:prstGeom>
          <a:noFill/>
          <a:ln>
            <a:noFill/>
          </a:ln>
        </p:spPr>
      </p:pic>
      <p:sp>
        <p:nvSpPr>
          <p:cNvPr id="214" name="Google Shape;214;p31"/>
          <p:cNvSpPr txBox="1"/>
          <p:nvPr/>
        </p:nvSpPr>
        <p:spPr>
          <a:xfrm>
            <a:off x="4209900" y="1715275"/>
            <a:ext cx="4782600" cy="27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000000"/>
                </a:solidFill>
                <a:latin typeface="Lato"/>
                <a:ea typeface="Lato"/>
                <a:cs typeface="Lato"/>
                <a:sym typeface="Lato"/>
              </a:rPr>
              <a:t>Degree Centrality</a:t>
            </a:r>
            <a:r>
              <a:rPr lang="en">
                <a:latin typeface="Lato"/>
                <a:ea typeface="Lato"/>
                <a:cs typeface="Lato"/>
                <a:sym typeface="Lato"/>
              </a:rPr>
              <a:t>: Your connections are what matter.</a:t>
            </a:r>
            <a:endParaRPr>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rPr b="1" lang="en">
                <a:solidFill>
                  <a:srgbClr val="000000"/>
                </a:solidFill>
                <a:latin typeface="Lato"/>
                <a:ea typeface="Lato"/>
                <a:cs typeface="Lato"/>
                <a:sym typeface="Lato"/>
              </a:rPr>
              <a:t>Closeness Centrality</a:t>
            </a:r>
            <a:r>
              <a:rPr lang="en">
                <a:latin typeface="Lato"/>
                <a:ea typeface="Lato"/>
                <a:cs typeface="Lato"/>
                <a:sym typeface="Lato"/>
              </a:rPr>
              <a:t>: Your distance from everyone else in the network is what matters.</a:t>
            </a:r>
            <a:endParaRPr>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b="1">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b="1">
              <a:solidFill>
                <a:srgbClr val="000000"/>
              </a:solidFill>
              <a:latin typeface="Lato"/>
              <a:ea typeface="Lato"/>
              <a:cs typeface="Lato"/>
              <a:sym typeface="Lato"/>
            </a:endParaRPr>
          </a:p>
          <a:p>
            <a:pPr indent="0" lvl="0" marL="0" rtl="0" algn="l">
              <a:lnSpc>
                <a:spcPct val="115000"/>
              </a:lnSpc>
              <a:spcBef>
                <a:spcPts val="0"/>
              </a:spcBef>
              <a:spcAft>
                <a:spcPts val="0"/>
              </a:spcAft>
              <a:buNone/>
            </a:pPr>
            <a:r>
              <a:rPr b="1" lang="en">
                <a:solidFill>
                  <a:srgbClr val="000000"/>
                </a:solidFill>
                <a:latin typeface="Lato"/>
                <a:ea typeface="Lato"/>
                <a:cs typeface="Lato"/>
                <a:sym typeface="Lato"/>
              </a:rPr>
              <a:t>Betweenness Centrality</a:t>
            </a:r>
            <a:r>
              <a:rPr lang="en">
                <a:latin typeface="Lato"/>
                <a:ea typeface="Lato"/>
                <a:cs typeface="Lato"/>
                <a:sym typeface="Lato"/>
              </a:rPr>
              <a:t>: Your position as an intermediary in the network is what matters.</a:t>
            </a:r>
            <a:endParaRPr>
              <a:solidFill>
                <a:srgbClr val="000000"/>
              </a:solidFill>
              <a:latin typeface="Lato"/>
              <a:ea typeface="Lato"/>
              <a:cs typeface="Lato"/>
              <a:sym typeface="Lato"/>
            </a:endParaRPr>
          </a:p>
        </p:txBody>
      </p:sp>
      <p:pic>
        <p:nvPicPr>
          <p:cNvPr id="215" name="Google Shape;215;p31"/>
          <p:cNvPicPr preferRelativeResize="0"/>
          <p:nvPr/>
        </p:nvPicPr>
        <p:blipFill>
          <a:blip r:embed="rId4">
            <a:alphaModFix/>
          </a:blip>
          <a:stretch>
            <a:fillRect/>
          </a:stretch>
        </p:blipFill>
        <p:spPr>
          <a:xfrm>
            <a:off x="5698707" y="2169738"/>
            <a:ext cx="1230291" cy="193937"/>
          </a:xfrm>
          <a:prstGeom prst="rect">
            <a:avLst/>
          </a:prstGeom>
          <a:noFill/>
          <a:ln>
            <a:noFill/>
          </a:ln>
        </p:spPr>
      </p:pic>
      <p:pic>
        <p:nvPicPr>
          <p:cNvPr id="216" name="Google Shape;216;p31"/>
          <p:cNvPicPr preferRelativeResize="0"/>
          <p:nvPr/>
        </p:nvPicPr>
        <p:blipFill>
          <a:blip r:embed="rId5">
            <a:alphaModFix/>
          </a:blip>
          <a:stretch>
            <a:fillRect/>
          </a:stretch>
        </p:blipFill>
        <p:spPr>
          <a:xfrm>
            <a:off x="5468034" y="3051202"/>
            <a:ext cx="1691629" cy="430275"/>
          </a:xfrm>
          <a:prstGeom prst="rect">
            <a:avLst/>
          </a:prstGeom>
          <a:noFill/>
          <a:ln>
            <a:noFill/>
          </a:ln>
        </p:spPr>
      </p:pic>
      <p:pic>
        <p:nvPicPr>
          <p:cNvPr id="217" name="Google Shape;217;p31"/>
          <p:cNvPicPr preferRelativeResize="0"/>
          <p:nvPr/>
        </p:nvPicPr>
        <p:blipFill>
          <a:blip r:embed="rId6">
            <a:alphaModFix/>
          </a:blip>
          <a:stretch>
            <a:fillRect/>
          </a:stretch>
        </p:blipFill>
        <p:spPr>
          <a:xfrm>
            <a:off x="5403913" y="4028072"/>
            <a:ext cx="1819886" cy="554700"/>
          </a:xfrm>
          <a:prstGeom prst="rect">
            <a:avLst/>
          </a:prstGeom>
          <a:noFill/>
          <a:ln>
            <a:noFill/>
          </a:ln>
        </p:spPr>
      </p:pic>
      <p:pic>
        <p:nvPicPr>
          <p:cNvPr id="218" name="Google Shape;218;p31"/>
          <p:cNvPicPr preferRelativeResize="0"/>
          <p:nvPr/>
        </p:nvPicPr>
        <p:blipFill>
          <a:blip r:embed="rId7">
            <a:alphaModFix/>
          </a:blip>
          <a:stretch>
            <a:fillRect/>
          </a:stretch>
        </p:blipFill>
        <p:spPr>
          <a:xfrm>
            <a:off x="4539544" y="1093777"/>
            <a:ext cx="2592225" cy="51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Graph?</a:t>
            </a:r>
            <a:endParaRPr/>
          </a:p>
        </p:txBody>
      </p:sp>
      <p:sp>
        <p:nvSpPr>
          <p:cNvPr id="79" name="Google Shape;79;p1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Can you draw one?</a:t>
            </a:r>
            <a:endParaRPr/>
          </a:p>
          <a:p>
            <a:pPr indent="-342900" lvl="0" marL="457200" rtl="0" algn="l">
              <a:spcBef>
                <a:spcPts val="0"/>
              </a:spcBef>
              <a:spcAft>
                <a:spcPts val="0"/>
              </a:spcAft>
              <a:buSzPts val="1800"/>
              <a:buChar char="-"/>
            </a:pPr>
            <a:r>
              <a:rPr lang="en"/>
              <a:t>How does your graph represent:</a:t>
            </a:r>
            <a:endParaRPr/>
          </a:p>
          <a:p>
            <a:pPr indent="-317500" lvl="1" marL="914400" rtl="0" algn="l">
              <a:spcBef>
                <a:spcPts val="0"/>
              </a:spcBef>
              <a:spcAft>
                <a:spcPts val="0"/>
              </a:spcAft>
              <a:buSzPts val="1400"/>
              <a:buChar char="-"/>
            </a:pPr>
            <a:r>
              <a:rPr lang="en"/>
              <a:t>the whole data set?</a:t>
            </a:r>
            <a:endParaRPr/>
          </a:p>
          <a:p>
            <a:pPr indent="-317500" lvl="1" marL="914400" rtl="0" algn="l">
              <a:spcBef>
                <a:spcPts val="0"/>
              </a:spcBef>
              <a:spcAft>
                <a:spcPts val="0"/>
              </a:spcAft>
              <a:buSzPts val="1400"/>
              <a:buChar char="-"/>
            </a:pPr>
            <a:r>
              <a:rPr lang="en"/>
              <a:t>an individual data point?</a:t>
            </a:r>
            <a:endParaRPr/>
          </a:p>
          <a:p>
            <a:pPr indent="-317500" lvl="1" marL="914400" rtl="0" algn="l">
              <a:lnSpc>
                <a:spcPct val="150000"/>
              </a:lnSpc>
              <a:spcBef>
                <a:spcPts val="0"/>
              </a:spcBef>
              <a:spcAft>
                <a:spcPts val="0"/>
              </a:spcAft>
              <a:buSzPts val="1400"/>
              <a:buChar char="-"/>
            </a:pPr>
            <a:r>
              <a:rPr lang="en"/>
              <a:t>the relation between two points?</a:t>
            </a:r>
            <a:endParaRPr/>
          </a:p>
          <a:p>
            <a:pPr indent="-342900" lvl="0" marL="457200" rtl="0" algn="l">
              <a:lnSpc>
                <a:spcPct val="150000"/>
              </a:lnSpc>
              <a:spcBef>
                <a:spcPts val="0"/>
              </a:spcBef>
              <a:spcAft>
                <a:spcPts val="0"/>
              </a:spcAft>
              <a:buSzPts val="1800"/>
              <a:buChar char="-"/>
            </a:pPr>
            <a:r>
              <a:rPr lang="en"/>
              <a:t>What do all graphs attempt to convey?</a:t>
            </a:r>
            <a:endParaRPr/>
          </a:p>
          <a:p>
            <a:pPr indent="0" lvl="0" marL="0" rtl="0" algn="l">
              <a:spcBef>
                <a:spcPts val="1600"/>
              </a:spcBef>
              <a:spcAft>
                <a:spcPts val="1600"/>
              </a:spcAft>
              <a:buNone/>
            </a:pPr>
            <a:r>
              <a:rPr lang="en"/>
              <a:t>				    </a:t>
            </a:r>
            <a:r>
              <a:rPr lang="en" sz="2400"/>
              <a:t>RELATIONSHIPS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2"/>
          <p:cNvPicPr preferRelativeResize="0"/>
          <p:nvPr/>
        </p:nvPicPr>
        <p:blipFill>
          <a:blip r:embed="rId3">
            <a:alphaModFix/>
          </a:blip>
          <a:stretch>
            <a:fillRect/>
          </a:stretch>
        </p:blipFill>
        <p:spPr>
          <a:xfrm>
            <a:off x="3316175" y="2464500"/>
            <a:ext cx="5709450" cy="2660376"/>
          </a:xfrm>
          <a:prstGeom prst="rect">
            <a:avLst/>
          </a:prstGeom>
          <a:noFill/>
          <a:ln>
            <a:noFill/>
          </a:ln>
        </p:spPr>
      </p:pic>
      <p:sp>
        <p:nvSpPr>
          <p:cNvPr id="224" name="Google Shape;224;p32"/>
          <p:cNvSpPr txBox="1"/>
          <p:nvPr>
            <p:ph idx="4294967295" type="body"/>
          </p:nvPr>
        </p:nvSpPr>
        <p:spPr>
          <a:xfrm>
            <a:off x="373800" y="1051175"/>
            <a:ext cx="6321600" cy="36960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2"/>
              </a:buClr>
              <a:buSzPts val="1800"/>
              <a:buFont typeface="Lato"/>
              <a:buChar char="-"/>
            </a:pPr>
            <a:r>
              <a:rPr lang="en"/>
              <a:t>Activity #3: Influence Maximization</a:t>
            </a:r>
            <a:endParaRPr/>
          </a:p>
          <a:p>
            <a:pPr indent="-317500" lvl="1" marL="914400" marR="0" rtl="0" algn="l">
              <a:lnSpc>
                <a:spcPct val="100000"/>
              </a:lnSpc>
              <a:spcBef>
                <a:spcPts val="0"/>
              </a:spcBef>
              <a:spcAft>
                <a:spcPts val="0"/>
              </a:spcAft>
              <a:buSzPts val="1400"/>
              <a:buChar char="-"/>
            </a:pPr>
            <a:r>
              <a:rPr lang="en"/>
              <a:t>Design an algorithm for selecting </a:t>
            </a:r>
            <a:r>
              <a:rPr i="1" lang="en"/>
              <a:t>k</a:t>
            </a:r>
            <a:r>
              <a:rPr lang="en"/>
              <a:t> nodes that have the most "influence" on the network.</a:t>
            </a:r>
            <a:endParaRPr/>
          </a:p>
          <a:p>
            <a:pPr indent="-342900" lvl="0" marL="457200" marR="0" rtl="0" algn="l">
              <a:lnSpc>
                <a:spcPct val="100000"/>
              </a:lnSpc>
              <a:spcBef>
                <a:spcPts val="0"/>
              </a:spcBef>
              <a:spcAft>
                <a:spcPts val="0"/>
              </a:spcAft>
              <a:buSzPts val="1800"/>
              <a:buChar char="-"/>
            </a:pPr>
            <a:r>
              <a:rPr lang="en"/>
              <a:t>Things to consider:</a:t>
            </a:r>
            <a:endParaRPr/>
          </a:p>
          <a:p>
            <a:pPr indent="-317500" lvl="1" marL="914400" marR="0" rtl="0" algn="l">
              <a:lnSpc>
                <a:spcPct val="100000"/>
              </a:lnSpc>
              <a:spcBef>
                <a:spcPts val="0"/>
              </a:spcBef>
              <a:spcAft>
                <a:spcPts val="0"/>
              </a:spcAft>
              <a:buSzPts val="1400"/>
              <a:buChar char="-"/>
            </a:pPr>
            <a:r>
              <a:rPr lang="en"/>
              <a:t>What makes a node "influential"?</a:t>
            </a:r>
            <a:endParaRPr/>
          </a:p>
          <a:p>
            <a:pPr indent="-317500" lvl="1" marL="914400" marR="0" rtl="0" algn="l">
              <a:lnSpc>
                <a:spcPct val="100000"/>
              </a:lnSpc>
              <a:spcBef>
                <a:spcPts val="0"/>
              </a:spcBef>
              <a:spcAft>
                <a:spcPts val="0"/>
              </a:spcAft>
              <a:buSzPts val="1400"/>
              <a:buChar char="-"/>
            </a:pPr>
            <a:r>
              <a:rPr lang="en"/>
              <a:t>How might influence propagate?</a:t>
            </a:r>
            <a:endParaRPr/>
          </a:p>
          <a:p>
            <a:pPr indent="-317500" lvl="1" marL="914400" marR="0" rtl="0" algn="l">
              <a:lnSpc>
                <a:spcPct val="100000"/>
              </a:lnSpc>
              <a:spcBef>
                <a:spcPts val="0"/>
              </a:spcBef>
              <a:spcAft>
                <a:spcPts val="0"/>
              </a:spcAft>
              <a:buSzPts val="1400"/>
              <a:buChar char="-"/>
            </a:pPr>
            <a:r>
              <a:rPr lang="en"/>
              <a:t>Might there be interaction between the selected nodes?</a:t>
            </a:r>
            <a:endParaRPr/>
          </a:p>
          <a:p>
            <a:pPr indent="0" lvl="0" marL="0" marR="0" rtl="0" algn="l">
              <a:lnSpc>
                <a:spcPct val="100000"/>
              </a:lnSpc>
              <a:spcBef>
                <a:spcPts val="0"/>
              </a:spcBef>
              <a:spcAft>
                <a:spcPts val="0"/>
              </a:spcAft>
              <a:buNone/>
            </a:pPr>
            <a:r>
              <a:t/>
            </a:r>
            <a:endParaRPr/>
          </a:p>
        </p:txBody>
      </p:sp>
      <p:sp>
        <p:nvSpPr>
          <p:cNvPr id="225" name="Google Shape;225;p32"/>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Algorithmic Influence Propagation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Influencers have the potential to affect many people through their actions and words.</a:t>
            </a:r>
            <a:endParaRPr/>
          </a:p>
          <a:p>
            <a:pPr indent="0" lvl="0" marL="0" rtl="0" algn="l">
              <a:spcBef>
                <a:spcPts val="1600"/>
              </a:spcBef>
              <a:spcAft>
                <a:spcPts val="0"/>
              </a:spcAft>
              <a:buNone/>
            </a:pPr>
            <a:r>
              <a:rPr lang="en"/>
              <a:t>Influencers are often compensated to promote companies, services, and products.</a:t>
            </a:r>
            <a:endParaRPr/>
          </a:p>
          <a:p>
            <a:pPr indent="0" lvl="0" marL="0" rtl="0" algn="l">
              <a:spcBef>
                <a:spcPts val="1600"/>
              </a:spcBef>
              <a:spcAft>
                <a:spcPts val="0"/>
              </a:spcAft>
              <a:buNone/>
            </a:pPr>
            <a:r>
              <a:rPr lang="en"/>
              <a:t>What do you think are the ethics here?</a:t>
            </a:r>
            <a:endParaRPr/>
          </a:p>
          <a:p>
            <a:pPr indent="0" lvl="0" marL="0" rtl="0" algn="l">
              <a:spcBef>
                <a:spcPts val="1600"/>
              </a:spcBef>
              <a:spcAft>
                <a:spcPts val="1600"/>
              </a:spcAft>
              <a:buNone/>
            </a:pPr>
            <a:r>
              <a:rPr lang="en"/>
              <a:t>How should the law protect people?</a:t>
            </a:r>
            <a:endParaRPr/>
          </a:p>
        </p:txBody>
      </p:sp>
      <p:sp>
        <p:nvSpPr>
          <p:cNvPr id="231" name="Google Shape;231;p3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Influence: Ethics and Law</a:t>
            </a:r>
            <a:endParaRPr/>
          </a:p>
        </p:txBody>
      </p:sp>
      <p:pic>
        <p:nvPicPr>
          <p:cNvPr id="232" name="Google Shape;232;p33"/>
          <p:cNvPicPr preferRelativeResize="0"/>
          <p:nvPr/>
        </p:nvPicPr>
        <p:blipFill>
          <a:blip r:embed="rId3">
            <a:alphaModFix/>
          </a:blip>
          <a:stretch>
            <a:fillRect/>
          </a:stretch>
        </p:blipFill>
        <p:spPr>
          <a:xfrm>
            <a:off x="228600" y="1689286"/>
            <a:ext cx="2105311" cy="2561900"/>
          </a:xfrm>
          <a:prstGeom prst="rect">
            <a:avLst/>
          </a:prstGeom>
          <a:noFill/>
          <a:ln>
            <a:noFill/>
          </a:ln>
        </p:spPr>
      </p:pic>
      <p:sp>
        <p:nvSpPr>
          <p:cNvPr id="233" name="Google Shape;233;p33"/>
          <p:cNvSpPr txBox="1"/>
          <p:nvPr/>
        </p:nvSpPr>
        <p:spPr>
          <a:xfrm>
            <a:off x="152302" y="4167300"/>
            <a:ext cx="2181600" cy="4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Frank Schwichtenberg. Creative Commons Attribute-Share Alike 4.0 International License. </a:t>
            </a:r>
            <a:r>
              <a:rPr lang="en" sz="600" u="sng">
                <a:solidFill>
                  <a:schemeClr val="hlink"/>
                </a:solidFill>
                <a:hlinkClick r:id="rId4"/>
              </a:rPr>
              <a:t>https://en.wikipedia.org/wiki/File:Cardi_B_-_Openair_Frauenfeld_2019_02.jpg</a:t>
            </a:r>
            <a:endParaRPr sz="9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Reconciliation</a:t>
            </a:r>
            <a:endParaRPr/>
          </a:p>
        </p:txBody>
      </p:sp>
      <p:sp>
        <p:nvSpPr>
          <p:cNvPr id="239" name="Google Shape;239;p3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social network contains a lot of information about the people in it.</a:t>
            </a:r>
            <a:endParaRPr/>
          </a:p>
          <a:p>
            <a:pPr indent="0" lvl="0" marL="0" rtl="0" algn="l">
              <a:spcBef>
                <a:spcPts val="1600"/>
              </a:spcBef>
              <a:spcAft>
                <a:spcPts val="0"/>
              </a:spcAft>
              <a:buNone/>
            </a:pPr>
            <a:r>
              <a:rPr lang="en"/>
              <a:t>People often participate in multiple social networks that overlap substantially: Twitter, Facebook, TikTok, non-digital, etc.</a:t>
            </a:r>
            <a:endParaRPr/>
          </a:p>
          <a:p>
            <a:pPr indent="0" lvl="0" marL="0" rtl="0" algn="l">
              <a:spcBef>
                <a:spcPts val="1600"/>
              </a:spcBef>
              <a:spcAft>
                <a:spcPts val="1600"/>
              </a:spcAft>
              <a:buClr>
                <a:schemeClr val="dk2"/>
              </a:buClr>
              <a:buSzPts val="1100"/>
              <a:buFont typeface="Arial"/>
              <a:buNone/>
            </a:pPr>
            <a:r>
              <a:rPr lang="en"/>
              <a:t>How easy is it to link individuals across their social networks?</a:t>
            </a:r>
            <a:endParaRPr/>
          </a:p>
        </p:txBody>
      </p:sp>
      <p:pic>
        <p:nvPicPr>
          <p:cNvPr id="240" name="Google Shape;240;p34"/>
          <p:cNvPicPr preferRelativeResize="0"/>
          <p:nvPr/>
        </p:nvPicPr>
        <p:blipFill>
          <a:blip r:embed="rId3">
            <a:alphaModFix/>
          </a:blip>
          <a:stretch>
            <a:fillRect/>
          </a:stretch>
        </p:blipFill>
        <p:spPr>
          <a:xfrm>
            <a:off x="217525" y="1211350"/>
            <a:ext cx="2105313" cy="1680320"/>
          </a:xfrm>
          <a:prstGeom prst="rect">
            <a:avLst/>
          </a:prstGeom>
          <a:noFill/>
          <a:ln>
            <a:noFill/>
          </a:ln>
        </p:spPr>
      </p:pic>
      <p:pic>
        <p:nvPicPr>
          <p:cNvPr id="241" name="Google Shape;241;p34"/>
          <p:cNvPicPr preferRelativeResize="0"/>
          <p:nvPr/>
        </p:nvPicPr>
        <p:blipFill>
          <a:blip r:embed="rId4">
            <a:alphaModFix/>
          </a:blip>
          <a:stretch>
            <a:fillRect/>
          </a:stretch>
        </p:blipFill>
        <p:spPr>
          <a:xfrm>
            <a:off x="284650" y="3074525"/>
            <a:ext cx="2038201" cy="1247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Reconciliation</a:t>
            </a:r>
            <a:endParaRPr/>
          </a:p>
        </p:txBody>
      </p:sp>
      <p:sp>
        <p:nvSpPr>
          <p:cNvPr id="247" name="Google Shape;247;p3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
            </a:r>
            <a:r>
              <a:rPr lang="en"/>
              <a:t>iven a set of individuals </a:t>
            </a:r>
            <a:r>
              <a:rPr i="1" lang="en"/>
              <a:t>U</a:t>
            </a:r>
            <a:r>
              <a:rPr lang="en"/>
              <a:t>, and two social networks over </a:t>
            </a:r>
            <a:r>
              <a:rPr i="1" lang="en"/>
              <a:t>U</a:t>
            </a:r>
            <a:r>
              <a:rPr lang="en"/>
              <a:t> </a:t>
            </a:r>
            <a:r>
              <a:rPr lang="en"/>
              <a:t>the individuals, and possibly overlapping and different edges: </a:t>
            </a:r>
            <a:r>
              <a:rPr i="1" lang="en"/>
              <a:t>G</a:t>
            </a:r>
            <a:r>
              <a:rPr baseline="-25000" i="1" lang="en"/>
              <a:t>1</a:t>
            </a:r>
            <a:r>
              <a:rPr i="1" lang="en"/>
              <a:t> = (V</a:t>
            </a:r>
            <a:r>
              <a:rPr baseline="-25000" i="1" lang="en"/>
              <a:t>1</a:t>
            </a:r>
            <a:r>
              <a:rPr i="1" lang="en"/>
              <a:t>, E</a:t>
            </a:r>
            <a:r>
              <a:rPr baseline="-25000" i="1" lang="en"/>
              <a:t>1</a:t>
            </a:r>
            <a:r>
              <a:rPr i="1" lang="en"/>
              <a:t>)</a:t>
            </a:r>
            <a:r>
              <a:rPr lang="en"/>
              <a:t> and </a:t>
            </a:r>
            <a:r>
              <a:rPr i="1" lang="en"/>
              <a:t>G</a:t>
            </a:r>
            <a:r>
              <a:rPr baseline="-25000" i="1" lang="en"/>
              <a:t>2</a:t>
            </a:r>
            <a:r>
              <a:rPr i="1" lang="en"/>
              <a:t> = (V</a:t>
            </a:r>
            <a:r>
              <a:rPr baseline="-25000" i="1" lang="en"/>
              <a:t>2</a:t>
            </a:r>
            <a:r>
              <a:rPr i="1" lang="en"/>
              <a:t>, E</a:t>
            </a:r>
            <a:r>
              <a:rPr baseline="-25000" i="1" lang="en"/>
              <a:t>2</a:t>
            </a:r>
            <a:r>
              <a:rPr i="1" lang="en"/>
              <a:t>)</a:t>
            </a:r>
            <a:r>
              <a:rPr lang="en"/>
              <a:t>.</a:t>
            </a:r>
            <a:endParaRPr/>
          </a:p>
          <a:p>
            <a:pPr indent="0" lvl="0" marL="0" rtl="0" algn="l">
              <a:spcBef>
                <a:spcPts val="1600"/>
              </a:spcBef>
              <a:spcAft>
                <a:spcPts val="0"/>
              </a:spcAft>
              <a:buNone/>
            </a:pPr>
            <a:r>
              <a:rPr lang="en"/>
              <a:t>Suppose you don't know the correspondence between the nodes in </a:t>
            </a:r>
            <a:r>
              <a:rPr i="1" lang="en"/>
              <a:t>V</a:t>
            </a:r>
            <a:r>
              <a:rPr baseline="-25000" i="1" lang="en"/>
              <a:t>1</a:t>
            </a:r>
            <a:r>
              <a:rPr lang="en"/>
              <a:t> and </a:t>
            </a:r>
            <a:r>
              <a:rPr i="1" lang="en"/>
              <a:t>V</a:t>
            </a:r>
            <a:r>
              <a:rPr baseline="-25000" i="1" lang="en"/>
              <a:t>2</a:t>
            </a:r>
            <a:r>
              <a:rPr lang="en"/>
              <a:t>.</a:t>
            </a:r>
            <a:endParaRPr/>
          </a:p>
          <a:p>
            <a:pPr indent="0" lvl="0" marL="0" rtl="0" algn="l">
              <a:spcBef>
                <a:spcPts val="1600"/>
              </a:spcBef>
              <a:spcAft>
                <a:spcPts val="1600"/>
              </a:spcAft>
              <a:buNone/>
            </a:pPr>
            <a:r>
              <a:rPr lang="en"/>
              <a:t>Problem: Match </a:t>
            </a:r>
            <a:r>
              <a:rPr lang="en"/>
              <a:t>the individuals between the networks.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Reconciliation</a:t>
            </a:r>
            <a:endParaRPr/>
          </a:p>
        </p:txBody>
      </p:sp>
      <p:sp>
        <p:nvSpPr>
          <p:cNvPr id="253" name="Google Shape;253;p3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the </a:t>
            </a:r>
            <a:r>
              <a:rPr i="1" lang="en"/>
              <a:t>ESP Group Interactions</a:t>
            </a:r>
            <a:r>
              <a:rPr lang="en"/>
              <a:t> social network </a:t>
            </a:r>
            <a:r>
              <a:rPr i="1" lang="en"/>
              <a:t>G = (U, E)</a:t>
            </a:r>
            <a:r>
              <a:rPr lang="en"/>
              <a:t>:</a:t>
            </a:r>
            <a:endParaRPr/>
          </a:p>
          <a:p>
            <a:pPr indent="-342900" lvl="0" marL="457200" rtl="0" algn="l">
              <a:spcBef>
                <a:spcPts val="1600"/>
              </a:spcBef>
              <a:spcAft>
                <a:spcPts val="0"/>
              </a:spcAft>
              <a:buSzPts val="1800"/>
              <a:buChar char="●"/>
            </a:pPr>
            <a:r>
              <a:rPr i="1" lang="en"/>
              <a:t>U</a:t>
            </a:r>
            <a:r>
              <a:rPr lang="en"/>
              <a:t> is the set of ESP students in your section.</a:t>
            </a:r>
            <a:endParaRPr/>
          </a:p>
          <a:p>
            <a:pPr indent="-342900" lvl="0" marL="457200" rtl="0" algn="l">
              <a:spcBef>
                <a:spcPts val="0"/>
              </a:spcBef>
              <a:spcAft>
                <a:spcPts val="0"/>
              </a:spcAft>
              <a:buSzPts val="1800"/>
              <a:buChar char="●"/>
            </a:pPr>
            <a:r>
              <a:rPr lang="en"/>
              <a:t>There is an edge </a:t>
            </a:r>
            <a:r>
              <a:rPr i="1" lang="en"/>
              <a:t>(a, b)</a:t>
            </a:r>
            <a:r>
              <a:rPr lang="en"/>
              <a:t> in </a:t>
            </a:r>
            <a:r>
              <a:rPr i="1" lang="en"/>
              <a:t>E</a:t>
            </a:r>
            <a:r>
              <a:rPr lang="en"/>
              <a:t> if student </a:t>
            </a:r>
            <a:r>
              <a:rPr i="1" lang="en"/>
              <a:t>a</a:t>
            </a:r>
            <a:r>
              <a:rPr lang="en"/>
              <a:t> has interacted with student </a:t>
            </a:r>
            <a:r>
              <a:rPr i="1" lang="en"/>
              <a:t>b</a:t>
            </a:r>
            <a:r>
              <a:rPr lang="en"/>
              <a:t> in any of the group activities this semester.</a:t>
            </a:r>
            <a:endParaRPr/>
          </a:p>
          <a:p>
            <a:pPr indent="0" lvl="0" marL="0" rtl="0" algn="l">
              <a:spcBef>
                <a:spcPts val="1600"/>
              </a:spcBef>
              <a:spcAft>
                <a:spcPts val="0"/>
              </a:spcAft>
              <a:buNone/>
            </a:pPr>
            <a:r>
              <a:rPr lang="en"/>
              <a:t>What constitutes an interaction?</a:t>
            </a:r>
            <a:endParaRPr/>
          </a:p>
          <a:p>
            <a:pPr indent="0" lvl="0" marL="0" rtl="0" algn="l">
              <a:spcBef>
                <a:spcPts val="1600"/>
              </a:spcBef>
              <a:spcAft>
                <a:spcPts val="1600"/>
              </a:spcAft>
              <a:buNone/>
            </a:pP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Activity #4: ESP Reconciliation</a:t>
            </a:r>
            <a:endParaRPr/>
          </a:p>
          <a:p>
            <a:pPr indent="-317500" lvl="1" marL="914400" rtl="0" algn="l">
              <a:lnSpc>
                <a:spcPct val="100000"/>
              </a:lnSpc>
              <a:spcBef>
                <a:spcPts val="0"/>
              </a:spcBef>
              <a:spcAft>
                <a:spcPts val="0"/>
              </a:spcAft>
              <a:buSzPts val="1400"/>
              <a:buChar char="-"/>
            </a:pPr>
            <a:r>
              <a:rPr lang="en"/>
              <a:t>Part 1: In individual groups, draw the ESP Group Interactions social network.</a:t>
            </a:r>
            <a:endParaRPr/>
          </a:p>
          <a:p>
            <a:pPr indent="-317500" lvl="2" marL="1371600" rtl="0" algn="l">
              <a:lnSpc>
                <a:spcPct val="100000"/>
              </a:lnSpc>
              <a:spcBef>
                <a:spcPts val="0"/>
              </a:spcBef>
              <a:spcAft>
                <a:spcPts val="0"/>
              </a:spcAft>
              <a:buSzPts val="1400"/>
              <a:buChar char="-"/>
            </a:pPr>
            <a:r>
              <a:rPr lang="en"/>
              <a:t>Use the whiteboard app.</a:t>
            </a:r>
            <a:endParaRPr/>
          </a:p>
          <a:p>
            <a:pPr indent="-317500" lvl="2" marL="1371600" rtl="0" algn="l">
              <a:lnSpc>
                <a:spcPct val="100000"/>
              </a:lnSpc>
              <a:spcBef>
                <a:spcPts val="0"/>
              </a:spcBef>
              <a:spcAft>
                <a:spcPts val="0"/>
              </a:spcAft>
              <a:buSzPts val="1400"/>
              <a:buChar char="-"/>
            </a:pPr>
            <a:r>
              <a:rPr lang="en"/>
              <a:t>Label the nodes numerically.</a:t>
            </a:r>
            <a:endParaRPr/>
          </a:p>
          <a:p>
            <a:pPr indent="-317500" lvl="2" marL="1371600" rtl="0" algn="l">
              <a:lnSpc>
                <a:spcPct val="100000"/>
              </a:lnSpc>
              <a:spcBef>
                <a:spcPts val="0"/>
              </a:spcBef>
              <a:spcAft>
                <a:spcPts val="0"/>
              </a:spcAft>
              <a:buSzPts val="1400"/>
              <a:buChar char="-"/>
            </a:pPr>
            <a:r>
              <a:rPr lang="en"/>
              <a:t>Keep a separate key for the nodes.</a:t>
            </a:r>
            <a:endParaRPr/>
          </a:p>
          <a:p>
            <a:pPr indent="-317500" lvl="1" marL="914400" rtl="0" algn="l">
              <a:lnSpc>
                <a:spcPct val="100000"/>
              </a:lnSpc>
              <a:spcBef>
                <a:spcPts val="0"/>
              </a:spcBef>
              <a:spcAft>
                <a:spcPts val="0"/>
              </a:spcAft>
              <a:buSzPts val="1400"/>
              <a:buChar char="-"/>
            </a:pPr>
            <a:r>
              <a:rPr lang="en"/>
              <a:t>Part 2: Exchange your ESP Group Interactions social network with another group. </a:t>
            </a:r>
            <a:r>
              <a:rPr b="1" lang="en"/>
              <a:t>Reconcile</a:t>
            </a:r>
            <a:r>
              <a:rPr lang="en"/>
              <a:t> your two social networks.</a:t>
            </a:r>
            <a:endParaRPr/>
          </a:p>
        </p:txBody>
      </p:sp>
      <p:sp>
        <p:nvSpPr>
          <p:cNvPr id="259" name="Google Shape;259;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Reconciliation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Columbia</a:t>
            </a:r>
            <a:endParaRPr/>
          </a:p>
        </p:txBody>
      </p:sp>
      <p:pic>
        <p:nvPicPr>
          <p:cNvPr id="265" name="Google Shape;265;p38"/>
          <p:cNvPicPr preferRelativeResize="0"/>
          <p:nvPr/>
        </p:nvPicPr>
        <p:blipFill>
          <a:blip r:embed="rId3">
            <a:alphaModFix/>
          </a:blip>
          <a:stretch>
            <a:fillRect/>
          </a:stretch>
        </p:blipFill>
        <p:spPr>
          <a:xfrm>
            <a:off x="453200" y="1543517"/>
            <a:ext cx="1541250" cy="2056472"/>
          </a:xfrm>
          <a:prstGeom prst="rect">
            <a:avLst/>
          </a:prstGeom>
          <a:noFill/>
          <a:ln>
            <a:noFill/>
          </a:ln>
        </p:spPr>
      </p:pic>
      <p:pic>
        <p:nvPicPr>
          <p:cNvPr id="266" name="Google Shape;266;p38"/>
          <p:cNvPicPr preferRelativeResize="0"/>
          <p:nvPr/>
        </p:nvPicPr>
        <p:blipFill>
          <a:blip r:embed="rId4">
            <a:alphaModFix/>
          </a:blip>
          <a:stretch>
            <a:fillRect/>
          </a:stretch>
        </p:blipFill>
        <p:spPr>
          <a:xfrm>
            <a:off x="2143275" y="2893177"/>
            <a:ext cx="1541250" cy="2066547"/>
          </a:xfrm>
          <a:prstGeom prst="rect">
            <a:avLst/>
          </a:prstGeom>
          <a:noFill/>
          <a:ln>
            <a:noFill/>
          </a:ln>
        </p:spPr>
      </p:pic>
      <p:pic>
        <p:nvPicPr>
          <p:cNvPr id="267" name="Google Shape;267;p38"/>
          <p:cNvPicPr preferRelativeResize="0"/>
          <p:nvPr/>
        </p:nvPicPr>
        <p:blipFill>
          <a:blip r:embed="rId5">
            <a:alphaModFix/>
          </a:blip>
          <a:stretch>
            <a:fillRect/>
          </a:stretch>
        </p:blipFill>
        <p:spPr>
          <a:xfrm>
            <a:off x="3833350" y="1354200"/>
            <a:ext cx="1451628" cy="2056475"/>
          </a:xfrm>
          <a:prstGeom prst="rect">
            <a:avLst/>
          </a:prstGeom>
          <a:noFill/>
          <a:ln>
            <a:noFill/>
          </a:ln>
        </p:spPr>
      </p:pic>
      <p:pic>
        <p:nvPicPr>
          <p:cNvPr id="268" name="Google Shape;268;p38"/>
          <p:cNvPicPr preferRelativeResize="0"/>
          <p:nvPr/>
        </p:nvPicPr>
        <p:blipFill>
          <a:blip r:embed="rId6">
            <a:alphaModFix/>
          </a:blip>
          <a:stretch>
            <a:fillRect/>
          </a:stretch>
        </p:blipFill>
        <p:spPr>
          <a:xfrm>
            <a:off x="5433801" y="2893175"/>
            <a:ext cx="1363939" cy="2066550"/>
          </a:xfrm>
          <a:prstGeom prst="rect">
            <a:avLst/>
          </a:prstGeom>
          <a:noFill/>
          <a:ln>
            <a:noFill/>
          </a:ln>
        </p:spPr>
      </p:pic>
      <p:sp>
        <p:nvSpPr>
          <p:cNvPr id="269" name="Google Shape;269;p38"/>
          <p:cNvSpPr txBox="1"/>
          <p:nvPr/>
        </p:nvSpPr>
        <p:spPr>
          <a:xfrm>
            <a:off x="5433800" y="705250"/>
            <a:ext cx="3684300" cy="18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Courses to Consider:</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COMS W4995 -- Networks and Crowds</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COMS W6998 -- Social Networks</a:t>
            </a:r>
            <a:endParaRPr>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COMS W6998 -- Internet Economies</a:t>
            </a:r>
            <a:endParaRPr>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SOCI C4701 -- Social Network Analysis</a:t>
            </a:r>
            <a:endParaRPr>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SOCI C3998 -- Organizing Innovation</a:t>
            </a:r>
            <a:endParaRPr>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SOCI C3108 -- Demographic Homophilies</a:t>
            </a:r>
            <a:endParaRPr>
              <a:solidFill>
                <a:schemeClr val="dk2"/>
              </a:solidFill>
              <a:latin typeface="Raleway"/>
              <a:ea typeface="Raleway"/>
              <a:cs typeface="Raleway"/>
              <a:sym typeface="Raleway"/>
            </a:endParaRPr>
          </a:p>
        </p:txBody>
      </p:sp>
      <p:sp>
        <p:nvSpPr>
          <p:cNvPr id="270" name="Google Shape;270;p38"/>
          <p:cNvSpPr txBox="1"/>
          <p:nvPr/>
        </p:nvSpPr>
        <p:spPr>
          <a:xfrm>
            <a:off x="672075" y="3600000"/>
            <a:ext cx="1901400" cy="3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Augustin</a:t>
            </a:r>
            <a:r>
              <a:rPr lang="en"/>
              <a:t> </a:t>
            </a:r>
            <a:endParaRPr/>
          </a:p>
          <a:p>
            <a:pPr indent="0" lvl="0" marL="0" rtl="0" algn="l">
              <a:spcBef>
                <a:spcPts val="0"/>
              </a:spcBef>
              <a:spcAft>
                <a:spcPts val="0"/>
              </a:spcAft>
              <a:buNone/>
            </a:pPr>
            <a:r>
              <a:rPr lang="en">
                <a:latin typeface="Raleway"/>
                <a:ea typeface="Raleway"/>
                <a:cs typeface="Raleway"/>
                <a:sym typeface="Raleway"/>
              </a:rPr>
              <a:t>Chaintreau</a:t>
            </a:r>
            <a:endParaRPr>
              <a:latin typeface="Raleway"/>
              <a:ea typeface="Raleway"/>
              <a:cs typeface="Raleway"/>
              <a:sym typeface="Raleway"/>
            </a:endParaRPr>
          </a:p>
        </p:txBody>
      </p:sp>
      <p:sp>
        <p:nvSpPr>
          <p:cNvPr id="271" name="Google Shape;271;p38"/>
          <p:cNvSpPr txBox="1"/>
          <p:nvPr/>
        </p:nvSpPr>
        <p:spPr>
          <a:xfrm>
            <a:off x="2200875" y="2553500"/>
            <a:ext cx="1363800" cy="3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Vishal Mishra</a:t>
            </a:r>
            <a:endParaRPr>
              <a:latin typeface="Raleway"/>
              <a:ea typeface="Raleway"/>
              <a:cs typeface="Raleway"/>
              <a:sym typeface="Raleway"/>
            </a:endParaRPr>
          </a:p>
        </p:txBody>
      </p:sp>
      <p:sp>
        <p:nvSpPr>
          <p:cNvPr id="272" name="Google Shape;272;p38"/>
          <p:cNvSpPr txBox="1"/>
          <p:nvPr/>
        </p:nvSpPr>
        <p:spPr>
          <a:xfrm>
            <a:off x="3842425" y="1070050"/>
            <a:ext cx="14517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David Stark</a:t>
            </a:r>
            <a:endParaRPr>
              <a:latin typeface="Raleway"/>
              <a:ea typeface="Raleway"/>
              <a:cs typeface="Raleway"/>
              <a:sym typeface="Raleway"/>
            </a:endParaRPr>
          </a:p>
        </p:txBody>
      </p:sp>
      <p:sp>
        <p:nvSpPr>
          <p:cNvPr id="273" name="Google Shape;273;p38"/>
          <p:cNvSpPr txBox="1"/>
          <p:nvPr/>
        </p:nvSpPr>
        <p:spPr>
          <a:xfrm>
            <a:off x="5433800" y="2593550"/>
            <a:ext cx="20550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Peter Bearman</a:t>
            </a:r>
            <a:endParaRPr>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2036725" y="304575"/>
            <a:ext cx="5070551" cy="4636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b="17765" l="31970" r="27178" t="16166"/>
          <a:stretch/>
        </p:blipFill>
        <p:spPr>
          <a:xfrm>
            <a:off x="352625" y="1897125"/>
            <a:ext cx="2504874" cy="2567300"/>
          </a:xfrm>
          <a:prstGeom prst="rect">
            <a:avLst/>
          </a:prstGeom>
          <a:noFill/>
          <a:ln>
            <a:noFill/>
          </a:ln>
        </p:spPr>
      </p:pic>
      <p:sp>
        <p:nvSpPr>
          <p:cNvPr id="90" name="Google Shape;90;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 Basics</a:t>
            </a:r>
            <a:endParaRPr/>
          </a:p>
        </p:txBody>
      </p:sp>
      <p:sp>
        <p:nvSpPr>
          <p:cNvPr id="91" name="Google Shape;91;p16"/>
          <p:cNvSpPr txBox="1"/>
          <p:nvPr>
            <p:ph idx="1" type="body"/>
          </p:nvPr>
        </p:nvSpPr>
        <p:spPr>
          <a:xfrm>
            <a:off x="2030650" y="1595775"/>
            <a:ext cx="67011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its most basic form, a graph is an ordered pair </a:t>
            </a:r>
            <a:endParaRPr/>
          </a:p>
          <a:p>
            <a:pPr indent="-317500" lvl="1" marL="914400" rtl="0" algn="l">
              <a:spcBef>
                <a:spcPts val="0"/>
              </a:spcBef>
              <a:spcAft>
                <a:spcPts val="0"/>
              </a:spcAft>
              <a:buSzPts val="1400"/>
              <a:buChar char="-"/>
            </a:pPr>
            <a:r>
              <a:rPr lang="en"/>
              <a:t>     is a set of </a:t>
            </a:r>
            <a:r>
              <a:rPr b="1" lang="en"/>
              <a:t>vertices</a:t>
            </a:r>
            <a:r>
              <a:rPr lang="en"/>
              <a:t> (or </a:t>
            </a:r>
            <a:r>
              <a:rPr b="1" lang="en"/>
              <a:t>nodes</a:t>
            </a:r>
            <a:r>
              <a:rPr lang="en"/>
              <a:t> or </a:t>
            </a:r>
            <a:r>
              <a:rPr b="1" lang="en"/>
              <a:t>points</a:t>
            </a:r>
            <a:r>
              <a:rPr lang="en"/>
              <a:t>) </a:t>
            </a:r>
            <a:endParaRPr/>
          </a:p>
          <a:p>
            <a:pPr indent="-317500" lvl="1" marL="914400" rtl="0" algn="l">
              <a:lnSpc>
                <a:spcPct val="150000"/>
              </a:lnSpc>
              <a:spcBef>
                <a:spcPts val="0"/>
              </a:spcBef>
              <a:spcAft>
                <a:spcPts val="0"/>
              </a:spcAft>
              <a:buSzPts val="1400"/>
              <a:buChar char="-"/>
            </a:pPr>
            <a:r>
              <a:rPr lang="en"/>
              <a:t>     is a set of </a:t>
            </a:r>
            <a:r>
              <a:rPr b="1" lang="en"/>
              <a:t>edges</a:t>
            </a:r>
            <a:r>
              <a:rPr lang="en"/>
              <a:t> (or </a:t>
            </a:r>
            <a:r>
              <a:rPr b="1" lang="en"/>
              <a:t>arcs</a:t>
            </a:r>
            <a:r>
              <a:rPr lang="en"/>
              <a:t> or </a:t>
            </a:r>
            <a:r>
              <a:rPr b="1" lang="en"/>
              <a:t>lines</a:t>
            </a:r>
            <a:r>
              <a:rPr lang="en"/>
              <a:t>), a 2-element subset of </a:t>
            </a:r>
            <a:endParaRPr/>
          </a:p>
          <a:p>
            <a:pPr indent="-342900" lvl="0" marL="457200" rtl="0" algn="l">
              <a:lnSpc>
                <a:spcPct val="150000"/>
              </a:lnSpc>
              <a:spcBef>
                <a:spcPts val="0"/>
              </a:spcBef>
              <a:spcAft>
                <a:spcPts val="0"/>
              </a:spcAft>
              <a:buSzPts val="1800"/>
              <a:buChar char="-"/>
            </a:pPr>
            <a:r>
              <a:rPr lang="en"/>
              <a:t>Can you draw this graph                               ?</a:t>
            </a:r>
            <a:endParaRPr/>
          </a:p>
          <a:p>
            <a:pPr indent="0" lvl="0" marL="0" rtl="0" algn="l">
              <a:lnSpc>
                <a:spcPct val="150000"/>
              </a:lnSpc>
              <a:spcBef>
                <a:spcPts val="1600"/>
              </a:spcBef>
              <a:spcAft>
                <a:spcPts val="1600"/>
              </a:spcAft>
              <a:buNone/>
            </a:pPr>
            <a:r>
              <a:t/>
            </a:r>
            <a:endParaRPr b="1"/>
          </a:p>
        </p:txBody>
      </p:sp>
      <p:sp>
        <p:nvSpPr>
          <p:cNvPr id="92" name="Google Shape;92;p16"/>
          <p:cNvSpPr txBox="1"/>
          <p:nvPr/>
        </p:nvSpPr>
        <p:spPr>
          <a:xfrm>
            <a:off x="3093100" y="3331075"/>
            <a:ext cx="5970000" cy="8172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This graph is both </a:t>
            </a:r>
            <a:r>
              <a:rPr b="1" lang="en" sz="1800">
                <a:solidFill>
                  <a:schemeClr val="dk2"/>
                </a:solidFill>
                <a:latin typeface="Lato"/>
                <a:ea typeface="Lato"/>
                <a:cs typeface="Lato"/>
                <a:sym typeface="Lato"/>
              </a:rPr>
              <a:t>undirected</a:t>
            </a:r>
            <a:r>
              <a:rPr lang="en" sz="1800">
                <a:solidFill>
                  <a:schemeClr val="dk2"/>
                </a:solidFill>
                <a:latin typeface="Lato"/>
                <a:ea typeface="Lato"/>
                <a:cs typeface="Lato"/>
                <a:sym typeface="Lato"/>
              </a:rPr>
              <a:t> and </a:t>
            </a:r>
            <a:r>
              <a:rPr b="1" lang="en" sz="1800">
                <a:solidFill>
                  <a:schemeClr val="dk2"/>
                </a:solidFill>
                <a:latin typeface="Lato"/>
                <a:ea typeface="Lato"/>
                <a:cs typeface="Lato"/>
                <a:sym typeface="Lato"/>
              </a:rPr>
              <a:t>simple</a:t>
            </a:r>
            <a:endParaRPr b="1" sz="1800">
              <a:solidFill>
                <a:schemeClr val="dk2"/>
              </a:solidFill>
              <a:latin typeface="Lato"/>
              <a:ea typeface="Lato"/>
              <a:cs typeface="Lato"/>
              <a:sym typeface="Lato"/>
            </a:endParaRPr>
          </a:p>
          <a:p>
            <a:pPr indent="-342900" lvl="0" marL="457200" rtl="0" algn="l">
              <a:lnSpc>
                <a:spcPct val="150000"/>
              </a:lnSpc>
              <a:spcBef>
                <a:spcPts val="0"/>
              </a:spcBef>
              <a:spcAft>
                <a:spcPts val="0"/>
              </a:spcAft>
              <a:buClr>
                <a:schemeClr val="dk2"/>
              </a:buClr>
              <a:buSzPts val="1800"/>
              <a:buFont typeface="Lato"/>
              <a:buChar char="-"/>
            </a:pPr>
            <a:r>
              <a:rPr b="1" lang="en" sz="1800">
                <a:solidFill>
                  <a:schemeClr val="dk2"/>
                </a:solidFill>
                <a:latin typeface="Lato"/>
                <a:ea typeface="Lato"/>
                <a:cs typeface="Lato"/>
                <a:sym typeface="Lato"/>
              </a:rPr>
              <a:t>Note: </a:t>
            </a:r>
            <a:r>
              <a:rPr lang="en" sz="1800">
                <a:solidFill>
                  <a:schemeClr val="dk2"/>
                </a:solidFill>
                <a:latin typeface="Lato"/>
                <a:ea typeface="Lato"/>
                <a:cs typeface="Lato"/>
                <a:sym typeface="Lato"/>
              </a:rPr>
              <a:t>A graph doesn’t specify any particular visual representation</a:t>
            </a:r>
            <a:endParaRPr sz="1800">
              <a:solidFill>
                <a:schemeClr val="dk2"/>
              </a:solidFill>
              <a:latin typeface="Lato"/>
              <a:ea typeface="Lato"/>
              <a:cs typeface="Lato"/>
              <a:sym typeface="Lato"/>
            </a:endParaRPr>
          </a:p>
        </p:txBody>
      </p:sp>
      <p:pic>
        <p:nvPicPr>
          <p:cNvPr id="93" name="Google Shape;93;p16"/>
          <p:cNvPicPr preferRelativeResize="0"/>
          <p:nvPr/>
        </p:nvPicPr>
        <p:blipFill>
          <a:blip r:embed="rId4">
            <a:alphaModFix/>
          </a:blip>
          <a:stretch>
            <a:fillRect/>
          </a:stretch>
        </p:blipFill>
        <p:spPr>
          <a:xfrm>
            <a:off x="7439224" y="1738825"/>
            <a:ext cx="1122725" cy="233900"/>
          </a:xfrm>
          <a:prstGeom prst="rect">
            <a:avLst/>
          </a:prstGeom>
          <a:noFill/>
          <a:ln>
            <a:noFill/>
          </a:ln>
        </p:spPr>
      </p:pic>
      <p:pic>
        <p:nvPicPr>
          <p:cNvPr id="94" name="Google Shape;94;p16"/>
          <p:cNvPicPr preferRelativeResize="0"/>
          <p:nvPr/>
        </p:nvPicPr>
        <p:blipFill>
          <a:blip r:embed="rId5">
            <a:alphaModFix/>
          </a:blip>
          <a:stretch>
            <a:fillRect/>
          </a:stretch>
        </p:blipFill>
        <p:spPr>
          <a:xfrm>
            <a:off x="2962050" y="2033525"/>
            <a:ext cx="167350" cy="167350"/>
          </a:xfrm>
          <a:prstGeom prst="rect">
            <a:avLst/>
          </a:prstGeom>
          <a:noFill/>
          <a:ln>
            <a:noFill/>
          </a:ln>
        </p:spPr>
      </p:pic>
      <p:pic>
        <p:nvPicPr>
          <p:cNvPr id="95" name="Google Shape;95;p16"/>
          <p:cNvPicPr preferRelativeResize="0"/>
          <p:nvPr/>
        </p:nvPicPr>
        <p:blipFill>
          <a:blip r:embed="rId6">
            <a:alphaModFix/>
          </a:blip>
          <a:stretch>
            <a:fillRect/>
          </a:stretch>
        </p:blipFill>
        <p:spPr>
          <a:xfrm>
            <a:off x="2962050" y="2285143"/>
            <a:ext cx="167350" cy="184085"/>
          </a:xfrm>
          <a:prstGeom prst="rect">
            <a:avLst/>
          </a:prstGeom>
          <a:noFill/>
          <a:ln>
            <a:noFill/>
          </a:ln>
        </p:spPr>
      </p:pic>
      <p:pic>
        <p:nvPicPr>
          <p:cNvPr id="96" name="Google Shape;96;p16"/>
          <p:cNvPicPr preferRelativeResize="0"/>
          <p:nvPr/>
        </p:nvPicPr>
        <p:blipFill>
          <a:blip r:embed="rId4">
            <a:alphaModFix/>
          </a:blip>
          <a:stretch>
            <a:fillRect/>
          </a:stretch>
        </p:blipFill>
        <p:spPr>
          <a:xfrm>
            <a:off x="5090517" y="2608625"/>
            <a:ext cx="1122725" cy="233900"/>
          </a:xfrm>
          <a:prstGeom prst="rect">
            <a:avLst/>
          </a:prstGeom>
          <a:noFill/>
          <a:ln>
            <a:noFill/>
          </a:ln>
        </p:spPr>
      </p:pic>
      <p:pic>
        <p:nvPicPr>
          <p:cNvPr id="97" name="Google Shape;97;p16"/>
          <p:cNvPicPr preferRelativeResize="0"/>
          <p:nvPr/>
        </p:nvPicPr>
        <p:blipFill>
          <a:blip r:embed="rId5">
            <a:alphaModFix/>
          </a:blip>
          <a:stretch>
            <a:fillRect/>
          </a:stretch>
        </p:blipFill>
        <p:spPr>
          <a:xfrm>
            <a:off x="7589200" y="2293525"/>
            <a:ext cx="167350" cy="167350"/>
          </a:xfrm>
          <a:prstGeom prst="rect">
            <a:avLst/>
          </a:prstGeom>
          <a:noFill/>
          <a:ln>
            <a:noFill/>
          </a:ln>
        </p:spPr>
      </p:pic>
      <p:pic>
        <p:nvPicPr>
          <p:cNvPr id="98" name="Google Shape;98;p16"/>
          <p:cNvPicPr preferRelativeResize="0"/>
          <p:nvPr/>
        </p:nvPicPr>
        <p:blipFill>
          <a:blip r:embed="rId7">
            <a:alphaModFix/>
          </a:blip>
          <a:stretch>
            <a:fillRect/>
          </a:stretch>
        </p:blipFill>
        <p:spPr>
          <a:xfrm>
            <a:off x="3218075" y="3017374"/>
            <a:ext cx="1122725" cy="253768"/>
          </a:xfrm>
          <a:prstGeom prst="rect">
            <a:avLst/>
          </a:prstGeom>
          <a:noFill/>
          <a:ln>
            <a:noFill/>
          </a:ln>
        </p:spPr>
      </p:pic>
      <p:pic>
        <p:nvPicPr>
          <p:cNvPr id="99" name="Google Shape;99;p16"/>
          <p:cNvPicPr preferRelativeResize="0"/>
          <p:nvPr/>
        </p:nvPicPr>
        <p:blipFill>
          <a:blip r:embed="rId8">
            <a:alphaModFix/>
          </a:blip>
          <a:stretch>
            <a:fillRect/>
          </a:stretch>
        </p:blipFill>
        <p:spPr>
          <a:xfrm>
            <a:off x="4995189" y="3008685"/>
            <a:ext cx="1313383" cy="271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Graph and Multigraph</a:t>
            </a:r>
            <a:endParaRPr/>
          </a:p>
        </p:txBody>
      </p:sp>
      <p:sp>
        <p:nvSpPr>
          <p:cNvPr id="105" name="Google Shape;105;p17"/>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6" name="Google Shape;106;p1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7" name="Google Shape;107;p17"/>
          <p:cNvPicPr preferRelativeResize="0"/>
          <p:nvPr/>
        </p:nvPicPr>
        <p:blipFill rotWithShape="1">
          <a:blip r:embed="rId3">
            <a:alphaModFix/>
          </a:blip>
          <a:srcRect b="17142" l="28102" r="22271" t="15394"/>
          <a:stretch/>
        </p:blipFill>
        <p:spPr>
          <a:xfrm>
            <a:off x="5526825" y="1346654"/>
            <a:ext cx="3318900" cy="3118820"/>
          </a:xfrm>
          <a:prstGeom prst="rect">
            <a:avLst/>
          </a:prstGeom>
          <a:noFill/>
          <a:ln>
            <a:noFill/>
          </a:ln>
        </p:spPr>
      </p:pic>
      <p:pic>
        <p:nvPicPr>
          <p:cNvPr id="108" name="Google Shape;108;p17"/>
          <p:cNvPicPr preferRelativeResize="0"/>
          <p:nvPr/>
        </p:nvPicPr>
        <p:blipFill rotWithShape="1">
          <a:blip r:embed="rId4">
            <a:alphaModFix/>
          </a:blip>
          <a:srcRect b="17375" l="27939" r="23361" t="14777"/>
          <a:stretch/>
        </p:blipFill>
        <p:spPr>
          <a:xfrm>
            <a:off x="1756425" y="1264600"/>
            <a:ext cx="3468500" cy="334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a:t>
            </a:r>
            <a:r>
              <a:rPr lang="en"/>
              <a:t>irected and Directed Graphs</a:t>
            </a:r>
            <a:endParaRPr/>
          </a:p>
        </p:txBody>
      </p:sp>
      <p:pic>
        <p:nvPicPr>
          <p:cNvPr id="114" name="Google Shape;114;p18"/>
          <p:cNvPicPr preferRelativeResize="0"/>
          <p:nvPr/>
        </p:nvPicPr>
        <p:blipFill rotWithShape="1">
          <a:blip r:embed="rId3">
            <a:alphaModFix/>
          </a:blip>
          <a:srcRect b="17375" l="27939" r="23361" t="14777"/>
          <a:stretch/>
        </p:blipFill>
        <p:spPr>
          <a:xfrm>
            <a:off x="1756425" y="1264600"/>
            <a:ext cx="3468500" cy="3340475"/>
          </a:xfrm>
          <a:prstGeom prst="rect">
            <a:avLst/>
          </a:prstGeom>
          <a:noFill/>
          <a:ln>
            <a:noFill/>
          </a:ln>
        </p:spPr>
      </p:pic>
      <p:pic>
        <p:nvPicPr>
          <p:cNvPr id="115" name="Google Shape;115;p18"/>
          <p:cNvPicPr preferRelativeResize="0"/>
          <p:nvPr/>
        </p:nvPicPr>
        <p:blipFill rotWithShape="1">
          <a:blip r:embed="rId4">
            <a:alphaModFix/>
          </a:blip>
          <a:srcRect b="17145" l="28821" r="23165" t="14464"/>
          <a:stretch/>
        </p:blipFill>
        <p:spPr>
          <a:xfrm>
            <a:off x="5413638" y="1256825"/>
            <a:ext cx="3392870" cy="334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idx="1" type="body"/>
          </p:nvPr>
        </p:nvSpPr>
        <p:spPr>
          <a:xfrm>
            <a:off x="4752849" y="1408125"/>
            <a:ext cx="3855900" cy="300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 </a:t>
            </a:r>
            <a:r>
              <a:rPr b="1" lang="en"/>
              <a:t>order</a:t>
            </a:r>
            <a:r>
              <a:rPr lang="en"/>
              <a:t> of a graph </a:t>
            </a:r>
            <a:r>
              <a:rPr i="1" lang="en"/>
              <a:t>G = (V, E)</a:t>
            </a:r>
            <a:r>
              <a:rPr lang="en"/>
              <a:t> is the number of vertices it has </a:t>
            </a:r>
            <a:r>
              <a:rPr i="1" lang="en"/>
              <a:t>|V|</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a:t>
            </a:r>
            <a:r>
              <a:rPr b="1" lang="en"/>
              <a:t>degree</a:t>
            </a:r>
            <a:r>
              <a:rPr lang="en"/>
              <a:t> of a vertex </a:t>
            </a:r>
            <a:r>
              <a:rPr i="1" lang="en"/>
              <a:t>u</a:t>
            </a:r>
            <a:r>
              <a:rPr lang="en"/>
              <a:t> is the number of edges connected to </a:t>
            </a:r>
            <a:r>
              <a:rPr i="1" lang="en"/>
              <a:t>u</a:t>
            </a:r>
            <a:r>
              <a:rPr lang="en"/>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 </a:t>
            </a:r>
            <a:r>
              <a:rPr b="1" lang="en"/>
              <a:t>path</a:t>
            </a:r>
            <a:r>
              <a:rPr lang="en"/>
              <a:t> from a node </a:t>
            </a:r>
            <a:r>
              <a:rPr i="1" lang="en"/>
              <a:t>u</a:t>
            </a:r>
            <a:r>
              <a:rPr lang="en"/>
              <a:t> to </a:t>
            </a:r>
            <a:r>
              <a:rPr i="1" lang="en"/>
              <a:t>v</a:t>
            </a:r>
            <a:r>
              <a:rPr lang="en"/>
              <a:t> is a sequence of nodes </a:t>
            </a:r>
            <a:r>
              <a:rPr i="1" lang="en"/>
              <a:t>(u,s</a:t>
            </a:r>
            <a:r>
              <a:rPr baseline="-25000" i="1" lang="en"/>
              <a:t>1</a:t>
            </a:r>
            <a:r>
              <a:rPr i="1" lang="en"/>
              <a:t>,s</a:t>
            </a:r>
            <a:r>
              <a:rPr baseline="-25000" i="1" lang="en"/>
              <a:t>2</a:t>
            </a:r>
            <a:r>
              <a:rPr i="1" lang="en"/>
              <a:t>,...,v)</a:t>
            </a:r>
            <a:r>
              <a:rPr lang="en"/>
              <a:t> such that there is an edge between each pair of adjacent nodes.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a:t>
            </a:r>
            <a:r>
              <a:rPr b="1" lang="en"/>
              <a:t>length</a:t>
            </a:r>
            <a:r>
              <a:rPr lang="en"/>
              <a:t> of a path </a:t>
            </a:r>
            <a:r>
              <a:rPr i="1" lang="en"/>
              <a:t>p</a:t>
            </a:r>
            <a:r>
              <a:rPr lang="en"/>
              <a:t> is the number of nodes in the sequence.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 graph </a:t>
            </a:r>
            <a:r>
              <a:rPr i="1" lang="en"/>
              <a:t>G</a:t>
            </a:r>
            <a:r>
              <a:rPr lang="en"/>
              <a:t> is </a:t>
            </a:r>
            <a:r>
              <a:rPr b="1" lang="en"/>
              <a:t>connected</a:t>
            </a:r>
            <a:r>
              <a:rPr lang="en"/>
              <a:t> if there is a path between every pair of nodes </a:t>
            </a:r>
            <a:r>
              <a:rPr i="1" lang="en"/>
              <a:t>u</a:t>
            </a:r>
            <a:r>
              <a:rPr lang="en"/>
              <a:t> and </a:t>
            </a:r>
            <a:r>
              <a:rPr i="1" lang="en"/>
              <a:t>v</a:t>
            </a:r>
            <a:r>
              <a:rPr lang="en"/>
              <a:t>.</a:t>
            </a:r>
            <a:endParaRPr b="1"/>
          </a:p>
        </p:txBody>
      </p:sp>
      <p:sp>
        <p:nvSpPr>
          <p:cNvPr id="121" name="Google Shape;121;p19"/>
          <p:cNvSpPr txBox="1"/>
          <p:nvPr>
            <p:ph type="title"/>
          </p:nvPr>
        </p:nvSpPr>
        <p:spPr>
          <a:xfrm>
            <a:off x="1665525" y="575950"/>
            <a:ext cx="7056300" cy="635400"/>
          </a:xfrm>
          <a:prstGeom prst="rect">
            <a:avLst/>
          </a:prstGeom>
        </p:spPr>
        <p:txBody>
          <a:bodyPr anchorCtr="0" anchor="t" bIns="91425" lIns="91425" spcFirstLastPara="1" rIns="91425" wrap="square" tIns="91425">
            <a:noAutofit/>
          </a:bodyPr>
          <a:lstStyle/>
          <a:p>
            <a:pPr indent="0" lvl="0" marL="2743200" rtl="0" algn="l">
              <a:spcBef>
                <a:spcPts val="0"/>
              </a:spcBef>
              <a:spcAft>
                <a:spcPts val="0"/>
              </a:spcAft>
              <a:buNone/>
            </a:pPr>
            <a:r>
              <a:rPr lang="en"/>
              <a:t>Graph Basics (Cont'd)</a:t>
            </a:r>
            <a:endParaRPr/>
          </a:p>
        </p:txBody>
      </p:sp>
      <p:pic>
        <p:nvPicPr>
          <p:cNvPr id="122" name="Google Shape;122;p19"/>
          <p:cNvPicPr preferRelativeResize="0"/>
          <p:nvPr/>
        </p:nvPicPr>
        <p:blipFill rotWithShape="1">
          <a:blip r:embed="rId3">
            <a:alphaModFix/>
          </a:blip>
          <a:srcRect b="17352" l="24737" r="21120" t="13734"/>
          <a:stretch/>
        </p:blipFill>
        <p:spPr>
          <a:xfrm>
            <a:off x="619050" y="997075"/>
            <a:ext cx="3772976" cy="331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b="10718" l="23423" r="21082" t="7274"/>
          <a:stretch/>
        </p:blipFill>
        <p:spPr>
          <a:xfrm>
            <a:off x="3041100" y="569400"/>
            <a:ext cx="3815700" cy="4004700"/>
          </a:xfrm>
          <a:prstGeom prst="rect">
            <a:avLst/>
          </a:prstGeom>
          <a:noFill/>
          <a:ln>
            <a:noFill/>
          </a:ln>
        </p:spPr>
      </p:pic>
      <p:sp>
        <p:nvSpPr>
          <p:cNvPr id="128" name="Google Shape;128;p20"/>
          <p:cNvSpPr txBox="1"/>
          <p:nvPr>
            <p:ph type="title"/>
          </p:nvPr>
        </p:nvSpPr>
        <p:spPr>
          <a:xfrm>
            <a:off x="360000" y="35297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clusters</a:t>
            </a:r>
            <a:endParaRPr/>
          </a:p>
        </p:txBody>
      </p:sp>
      <p:sp>
        <p:nvSpPr>
          <p:cNvPr id="129" name="Google Shape;129;p20"/>
          <p:cNvSpPr txBox="1"/>
          <p:nvPr>
            <p:ph type="title"/>
          </p:nvPr>
        </p:nvSpPr>
        <p:spPr>
          <a:xfrm>
            <a:off x="360000" y="1205163"/>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components</a:t>
            </a:r>
            <a:endParaRPr/>
          </a:p>
        </p:txBody>
      </p:sp>
      <p:sp>
        <p:nvSpPr>
          <p:cNvPr id="130" name="Google Shape;130;p20"/>
          <p:cNvSpPr txBox="1"/>
          <p:nvPr>
            <p:ph type="title"/>
          </p:nvPr>
        </p:nvSpPr>
        <p:spPr>
          <a:xfrm>
            <a:off x="360000" y="205737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bridges</a:t>
            </a:r>
            <a:endParaRPr/>
          </a:p>
        </p:txBody>
      </p:sp>
      <p:pic>
        <p:nvPicPr>
          <p:cNvPr id="131" name="Google Shape;131;p20"/>
          <p:cNvPicPr preferRelativeResize="0"/>
          <p:nvPr/>
        </p:nvPicPr>
        <p:blipFill rotWithShape="1">
          <a:blip r:embed="rId4">
            <a:alphaModFix/>
          </a:blip>
          <a:srcRect b="11712" l="22719" r="50849" t="48174"/>
          <a:stretch/>
        </p:blipFill>
        <p:spPr>
          <a:xfrm rot="6638389">
            <a:off x="5981300" y="415476"/>
            <a:ext cx="1861625" cy="1906998"/>
          </a:xfrm>
          <a:prstGeom prst="rect">
            <a:avLst/>
          </a:prstGeom>
          <a:noFill/>
          <a:ln>
            <a:noFill/>
          </a:ln>
        </p:spPr>
      </p:pic>
      <p:pic>
        <p:nvPicPr>
          <p:cNvPr id="132" name="Google Shape;132;p20"/>
          <p:cNvPicPr preferRelativeResize="0"/>
          <p:nvPr/>
        </p:nvPicPr>
        <p:blipFill>
          <a:blip r:embed="rId5">
            <a:alphaModFix/>
          </a:blip>
          <a:stretch>
            <a:fillRect/>
          </a:stretch>
        </p:blipFill>
        <p:spPr>
          <a:xfrm flipH="1" rot="6166055">
            <a:off x="5786675" y="418435"/>
            <a:ext cx="119599" cy="930481"/>
          </a:xfrm>
          <a:prstGeom prst="rect">
            <a:avLst/>
          </a:prstGeom>
          <a:noFill/>
          <a:ln>
            <a:noFill/>
          </a:ln>
        </p:spPr>
      </p:pic>
      <p:pic>
        <p:nvPicPr>
          <p:cNvPr id="133" name="Google Shape;133;p20"/>
          <p:cNvPicPr preferRelativeResize="0"/>
          <p:nvPr/>
        </p:nvPicPr>
        <p:blipFill>
          <a:blip r:embed="rId5">
            <a:alphaModFix/>
          </a:blip>
          <a:stretch>
            <a:fillRect/>
          </a:stretch>
        </p:blipFill>
        <p:spPr>
          <a:xfrm flipH="1" rot="9267704">
            <a:off x="5501325" y="838359"/>
            <a:ext cx="119599" cy="930482"/>
          </a:xfrm>
          <a:prstGeom prst="rect">
            <a:avLst/>
          </a:prstGeom>
          <a:noFill/>
          <a:ln>
            <a:noFill/>
          </a:ln>
        </p:spPr>
      </p:pic>
      <p:sp>
        <p:nvSpPr>
          <p:cNvPr id="134" name="Google Shape;134;p20"/>
          <p:cNvSpPr/>
          <p:nvPr/>
        </p:nvSpPr>
        <p:spPr>
          <a:xfrm>
            <a:off x="5532600" y="426675"/>
            <a:ext cx="2286000" cy="1884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rot="-1718548">
            <a:off x="2730156" y="1361482"/>
            <a:ext cx="4200755" cy="350922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rot="1401192">
            <a:off x="4887377" y="567056"/>
            <a:ext cx="1211661" cy="107378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rot="2322207">
            <a:off x="5258834" y="2004721"/>
            <a:ext cx="1537687" cy="164825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rot="2322214">
            <a:off x="2730880" y="3125639"/>
            <a:ext cx="2392645" cy="142632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rot="2322825">
            <a:off x="3745961" y="1352340"/>
            <a:ext cx="1741682" cy="183562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3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3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3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Network Analysis</a:t>
            </a:r>
            <a:endParaRPr/>
          </a:p>
        </p:txBody>
      </p:sp>
      <p:sp>
        <p:nvSpPr>
          <p:cNvPr id="145" name="Google Shape;145;p2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is a Social Network?</a:t>
            </a:r>
            <a:endParaRPr/>
          </a:p>
          <a:p>
            <a:pPr indent="-317500" lvl="1" marL="914400" rtl="0" algn="l">
              <a:lnSpc>
                <a:spcPct val="150000"/>
              </a:lnSpc>
              <a:spcBef>
                <a:spcPts val="0"/>
              </a:spcBef>
              <a:spcAft>
                <a:spcPts val="0"/>
              </a:spcAft>
              <a:buSzPts val="1400"/>
              <a:buChar char="-"/>
            </a:pPr>
            <a:r>
              <a:rPr lang="en"/>
              <a:t>Can you draw one of yours?</a:t>
            </a:r>
            <a:endParaRPr/>
          </a:p>
          <a:p>
            <a:pPr indent="-342900" lvl="0" marL="457200" rtl="0" algn="l">
              <a:lnSpc>
                <a:spcPct val="150000"/>
              </a:lnSpc>
              <a:spcBef>
                <a:spcPts val="0"/>
              </a:spcBef>
              <a:spcAft>
                <a:spcPts val="0"/>
              </a:spcAft>
              <a:buSzPts val="1800"/>
              <a:buChar char="-"/>
            </a:pPr>
            <a:r>
              <a:rPr lang="en"/>
              <a:t>Activity #1: Noticing and Drawing Social Networks</a:t>
            </a:r>
            <a:endParaRPr/>
          </a:p>
          <a:p>
            <a:pPr indent="-317500" lvl="1" marL="914400" rtl="0" algn="l">
              <a:lnSpc>
                <a:spcPct val="150000"/>
              </a:lnSpc>
              <a:spcBef>
                <a:spcPts val="0"/>
              </a:spcBef>
              <a:spcAft>
                <a:spcPts val="0"/>
              </a:spcAft>
              <a:buSzPts val="1400"/>
              <a:buChar char="-"/>
            </a:pPr>
            <a:r>
              <a:rPr lang="en"/>
              <a:t>Try to brainstorm 10 different relationships.</a:t>
            </a:r>
            <a:endParaRPr/>
          </a:p>
          <a:p>
            <a:pPr indent="-317500" lvl="1" marL="914400" rtl="0" algn="l">
              <a:lnSpc>
                <a:spcPct val="150000"/>
              </a:lnSpc>
              <a:spcBef>
                <a:spcPts val="0"/>
              </a:spcBef>
              <a:spcAft>
                <a:spcPts val="0"/>
              </a:spcAft>
              <a:buSzPts val="1400"/>
              <a:buChar char="-"/>
            </a:pPr>
            <a:r>
              <a:rPr lang="en"/>
              <a:t>Using the graph theory tools you have just learned, draw one of these social networks.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