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Lst>
  <p:sldSz cy="5143500" cx="9144000"/>
  <p:notesSz cx="6858000" cy="9144000"/>
  <p:embeddedFontLst>
    <p:embeddedFont>
      <p:font typeface="Raleway"/>
      <p:regular r:id="rId69"/>
      <p:bold r:id="rId70"/>
      <p:italic r:id="rId71"/>
      <p:boldItalic r:id="rId72"/>
    </p:embeddedFont>
    <p:embeddedFont>
      <p:font typeface="Lato"/>
      <p:regular r:id="rId73"/>
      <p:bold r:id="rId74"/>
      <p:italic r:id="rId75"/>
      <p:boldItalic r:id="rId7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2A6DD8A-0AF3-447F-9AB1-2E8446B97852}">
  <a:tblStyle styleId="{12A6DD8A-0AF3-447F-9AB1-2E8446B97852}"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3" Type="http://schemas.openxmlformats.org/officeDocument/2006/relationships/font" Target="fonts/Lato-regular.fntdata"/><Relationship Id="rId72" Type="http://schemas.openxmlformats.org/officeDocument/2006/relationships/font" Target="fonts/Raleway-boldItalic.fntdata"/><Relationship Id="rId31" Type="http://schemas.openxmlformats.org/officeDocument/2006/relationships/slide" Target="slides/slide25.xml"/><Relationship Id="rId75" Type="http://schemas.openxmlformats.org/officeDocument/2006/relationships/font" Target="fonts/Lato-italic.fntdata"/><Relationship Id="rId30" Type="http://schemas.openxmlformats.org/officeDocument/2006/relationships/slide" Target="slides/slide24.xml"/><Relationship Id="rId74" Type="http://schemas.openxmlformats.org/officeDocument/2006/relationships/font" Target="fonts/Lato-bold.fntdata"/><Relationship Id="rId33" Type="http://schemas.openxmlformats.org/officeDocument/2006/relationships/slide" Target="slides/slide27.xml"/><Relationship Id="rId32" Type="http://schemas.openxmlformats.org/officeDocument/2006/relationships/slide" Target="slides/slide26.xml"/><Relationship Id="rId76" Type="http://schemas.openxmlformats.org/officeDocument/2006/relationships/font" Target="fonts/Lato-boldItalic.fntdata"/><Relationship Id="rId35" Type="http://schemas.openxmlformats.org/officeDocument/2006/relationships/slide" Target="slides/slide29.xml"/><Relationship Id="rId34" Type="http://schemas.openxmlformats.org/officeDocument/2006/relationships/slide" Target="slides/slide28.xml"/><Relationship Id="rId71" Type="http://schemas.openxmlformats.org/officeDocument/2006/relationships/font" Target="fonts/Raleway-italic.fntdata"/><Relationship Id="rId70" Type="http://schemas.openxmlformats.org/officeDocument/2006/relationships/font" Target="fonts/Raleway-bold.fntdata"/><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slide" Target="slides/slide56.xml"/><Relationship Id="rId61" Type="http://schemas.openxmlformats.org/officeDocument/2006/relationships/slide" Target="slides/slide55.xml"/><Relationship Id="rId20" Type="http://schemas.openxmlformats.org/officeDocument/2006/relationships/slide" Target="slides/slide14.xml"/><Relationship Id="rId64" Type="http://schemas.openxmlformats.org/officeDocument/2006/relationships/slide" Target="slides/slide58.xml"/><Relationship Id="rId63" Type="http://schemas.openxmlformats.org/officeDocument/2006/relationships/slide" Target="slides/slide57.xml"/><Relationship Id="rId22" Type="http://schemas.openxmlformats.org/officeDocument/2006/relationships/slide" Target="slides/slide16.xml"/><Relationship Id="rId66" Type="http://schemas.openxmlformats.org/officeDocument/2006/relationships/slide" Target="slides/slide60.xml"/><Relationship Id="rId21" Type="http://schemas.openxmlformats.org/officeDocument/2006/relationships/slide" Target="slides/slide15.xml"/><Relationship Id="rId65" Type="http://schemas.openxmlformats.org/officeDocument/2006/relationships/slide" Target="slides/slide59.xml"/><Relationship Id="rId24" Type="http://schemas.openxmlformats.org/officeDocument/2006/relationships/slide" Target="slides/slide18.xml"/><Relationship Id="rId68" Type="http://schemas.openxmlformats.org/officeDocument/2006/relationships/slide" Target="slides/slide62.xml"/><Relationship Id="rId23" Type="http://schemas.openxmlformats.org/officeDocument/2006/relationships/slide" Target="slides/slide17.xml"/><Relationship Id="rId67" Type="http://schemas.openxmlformats.org/officeDocument/2006/relationships/slide" Target="slides/slide61.xml"/><Relationship Id="rId60" Type="http://schemas.openxmlformats.org/officeDocument/2006/relationships/slide" Target="slides/slide54.xml"/><Relationship Id="rId26" Type="http://schemas.openxmlformats.org/officeDocument/2006/relationships/slide" Target="slides/slide20.xml"/><Relationship Id="rId25" Type="http://schemas.openxmlformats.org/officeDocument/2006/relationships/slide" Target="slides/slide19.xml"/><Relationship Id="rId69" Type="http://schemas.openxmlformats.org/officeDocument/2006/relationships/font" Target="fonts/Raleway-regular.fntdata"/><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59" Type="http://schemas.openxmlformats.org/officeDocument/2006/relationships/slide" Target="slides/slide53.xml"/><Relationship Id="rId14" Type="http://schemas.openxmlformats.org/officeDocument/2006/relationships/slide" Target="slides/slide8.xml"/><Relationship Id="rId58" Type="http://schemas.openxmlformats.org/officeDocument/2006/relationships/slide" Target="slides/slide52.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en.wikipedia.org/wiki/Kryptos" TargetMode="External"/><Relationship Id="rId3" Type="http://schemas.openxmlformats.org/officeDocument/2006/relationships/hyperlink" Target="https://www.sfchronicle.com/crime/article/Zodiac-340-cypher-cracked-by-code-expert-51-years-15794943.php"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u-ibm-blockchain-data.columbia.edu/content/education-track/courses" TargetMode="Externa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6c73489953_7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https://en.wikipedia.org/wiki/Kryptos</a:t>
            </a:r>
            <a:r>
              <a:rPr lang="en"/>
              <a:t> (Couple of fun crypto-related things - Kryptos sculpture, Zodiac cypher broken December 2020)</a:t>
            </a:r>
            <a:endParaRPr/>
          </a:p>
          <a:p>
            <a:pPr indent="0" lvl="0" marL="0" rtl="0" algn="l">
              <a:spcBef>
                <a:spcPts val="0"/>
              </a:spcBef>
              <a:spcAft>
                <a:spcPts val="0"/>
              </a:spcAft>
              <a:buNone/>
            </a:pPr>
            <a:r>
              <a:rPr lang="en" u="sng">
                <a:solidFill>
                  <a:schemeClr val="hlink"/>
                </a:solidFill>
                <a:hlinkClick r:id="rId3"/>
              </a:rPr>
              <a:t>https://www.sfchronicle.com/crime/article/Zodiac-340-cypher-cracked-by-code-expert-51-years-15794943.php</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90" name="Google Shape;90;g6c73489953_7_75: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6c73489953_7_1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Unlike caeser cipher- ans to 1 =/= ans to all</a:t>
            </a:r>
            <a:endParaRPr/>
          </a:p>
        </p:txBody>
      </p:sp>
      <p:sp>
        <p:nvSpPr>
          <p:cNvPr id="188" name="Google Shape;188;g6c73489953_7_160: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6c73489953_7_1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words can be a single word at the beginning of a sentence? What do the double-letters tell us?</a:t>
            </a:r>
            <a:endParaRPr/>
          </a:p>
        </p:txBody>
      </p:sp>
      <p:sp>
        <p:nvSpPr>
          <p:cNvPr id="202" name="Google Shape;202;g6c73489953_7_173: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bd96815662_2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gbd96815662_2_1: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6c73489953_7_1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Word length= problem</a:t>
            </a:r>
            <a:endParaRPr/>
          </a:p>
          <a:p>
            <a:pPr indent="0" lvl="0" marL="0" rtl="0" algn="l">
              <a:spcBef>
                <a:spcPts val="0"/>
              </a:spcBef>
              <a:spcAft>
                <a:spcPts val="0"/>
              </a:spcAft>
              <a:buNone/>
            </a:pPr>
            <a:r>
              <a:rPr lang="en"/>
              <a:t>Explain the movie problem where all messages ended w ‘heil hitler’ which helped decode it turing machine</a:t>
            </a:r>
            <a:endParaRPr/>
          </a:p>
        </p:txBody>
      </p:sp>
      <p:sp>
        <p:nvSpPr>
          <p:cNvPr id="214" name="Google Shape;214;g6c73489953_7_178: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6c73489953_7_1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g6c73489953_7_192: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6c73489953_7_1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XOR:</a:t>
            </a:r>
            <a:endParaRPr/>
          </a:p>
          <a:p>
            <a:pPr indent="0" lvl="0" marL="0" rtl="0" algn="l">
              <a:spcBef>
                <a:spcPts val="0"/>
              </a:spcBef>
              <a:spcAft>
                <a:spcPts val="0"/>
              </a:spcAft>
              <a:buNone/>
            </a:pPr>
            <a:r>
              <a:rPr lang="en"/>
              <a:t>Diff values so (0, 1)= 1</a:t>
            </a:r>
            <a:endParaRPr/>
          </a:p>
          <a:p>
            <a:pPr indent="0" lvl="0" marL="0" rtl="0" algn="l">
              <a:spcBef>
                <a:spcPts val="0"/>
              </a:spcBef>
              <a:spcAft>
                <a:spcPts val="0"/>
              </a:spcAft>
              <a:buNone/>
            </a:pPr>
            <a:r>
              <a:rPr lang="en"/>
              <a:t>Same value= 0</a:t>
            </a:r>
            <a:endParaRPr/>
          </a:p>
          <a:p>
            <a:pPr indent="0" lvl="0" marL="0" rtl="0" algn="l">
              <a:spcBef>
                <a:spcPts val="0"/>
              </a:spcBef>
              <a:spcAft>
                <a:spcPts val="0"/>
              </a:spcAft>
              <a:buNone/>
            </a:pPr>
            <a:r>
              <a:rPr lang="en"/>
              <a:t>Worth drawing out the table on the board and going through it in some depth, because XOR may not be familiar. Also: if you XOR the ciphertext and secret, you get the message back.</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XOR smth w same string twice, you get the original str</a:t>
            </a:r>
            <a:endParaRPr/>
          </a:p>
          <a:p>
            <a:pPr indent="0" lvl="0" marL="0" rtl="0" algn="l">
              <a:spcBef>
                <a:spcPts val="0"/>
              </a:spcBef>
              <a:spcAft>
                <a:spcPts val="0"/>
              </a:spcAft>
              <a:buNone/>
            </a:pPr>
            <a:r>
              <a:t/>
            </a:r>
            <a:endParaRPr/>
          </a:p>
        </p:txBody>
      </p:sp>
      <p:sp>
        <p:nvSpPr>
          <p:cNvPr id="230" name="Google Shape;230;g6c73489953_7_197: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6c73489953_7_2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Discuss some XOR examples on whiteboard before next slide- chk out understanding by asking in chat</a:t>
            </a:r>
            <a:endParaRPr/>
          </a:p>
          <a:p>
            <a:pPr indent="0" lvl="0" marL="0" rtl="0" algn="l">
              <a:spcBef>
                <a:spcPts val="0"/>
              </a:spcBef>
              <a:spcAft>
                <a:spcPts val="0"/>
              </a:spcAft>
              <a:buNone/>
            </a:pPr>
            <a:r>
              <a:rPr lang="en"/>
              <a:t>11  XOR 10--&gt;01  </a:t>
            </a:r>
            <a:endParaRPr/>
          </a:p>
          <a:p>
            <a:pPr indent="0" lvl="0" marL="0" rtl="0" algn="l">
              <a:spcBef>
                <a:spcPts val="0"/>
              </a:spcBef>
              <a:spcAft>
                <a:spcPts val="0"/>
              </a:spcAft>
              <a:buNone/>
            </a:pPr>
            <a:r>
              <a:rPr lang="en">
                <a:solidFill>
                  <a:schemeClr val="dk1"/>
                </a:solidFill>
              </a:rPr>
              <a:t> 01 XOR 10--&gt;11</a:t>
            </a:r>
            <a:endParaRPr/>
          </a:p>
        </p:txBody>
      </p:sp>
      <p:sp>
        <p:nvSpPr>
          <p:cNvPr id="240" name="Google Shape;240;g6c73489953_7_206: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6c73489953_7_2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Password is “money” is a joke, not important to the activity. :)</a:t>
            </a:r>
            <a:endParaRPr/>
          </a:p>
        </p:txBody>
      </p:sp>
      <p:sp>
        <p:nvSpPr>
          <p:cNvPr id="250" name="Google Shape;250;g6c73489953_7_215: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6c73489953_7_2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g6c73489953_7_224: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6c73489953_7_2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Look at it like m cancels out the not answer parts of r1,r2,r3,r4 and you finally get the key</a:t>
            </a:r>
            <a:endParaRPr/>
          </a:p>
          <a:p>
            <a:pPr indent="0" lvl="0" marL="0" rtl="0" algn="l">
              <a:spcBef>
                <a:spcPts val="0"/>
              </a:spcBef>
              <a:spcAft>
                <a:spcPts val="0"/>
              </a:spcAft>
              <a:buNone/>
            </a:pPr>
            <a:r>
              <a:rPr lang="en"/>
              <a:t>Start by explaining w 2 ppl and writing out a simple example</a:t>
            </a:r>
            <a:endParaRPr/>
          </a:p>
        </p:txBody>
      </p:sp>
      <p:sp>
        <p:nvSpPr>
          <p:cNvPr id="272" name="Google Shape;272;g6c73489953_7_235: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6c73489953_7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Alice and Bob - from original RSA paper [RSA78] and used ever since</a:t>
            </a:r>
            <a:br>
              <a:rPr lang="en"/>
            </a:br>
            <a:r>
              <a:rPr lang="en"/>
              <a:t>RSA is a public-key cryptosystem that is widely used for secure data transmission. It is also one of the oldest. The acronym RSA comes from the surnames of Ron Rivest, Adi Shamir, and Leonard Adleman, who publicly described the algorithm in 1977.</a:t>
            </a:r>
            <a:endParaRPr/>
          </a:p>
        </p:txBody>
      </p:sp>
      <p:sp>
        <p:nvSpPr>
          <p:cNvPr id="96" name="Google Shape;96;g6c73489953_7_81: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6c73489953_7_2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g6c73489953_7_251: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6c73489953_7_2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g6c73489953_7_256: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6c73489953_7_2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Best game ever</a:t>
            </a:r>
            <a:endParaRPr/>
          </a:p>
        </p:txBody>
      </p:sp>
      <p:sp>
        <p:nvSpPr>
          <p:cNvPr id="308" name="Google Shape;308;g6c73489953_7_268: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g6c73489953_7_2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g6c73489953_7_282: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g6c73489953_7_2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As phone books fade from relevance, what other real-world examples are useful? UNIs/ID numbers?</a:t>
            </a:r>
            <a:endParaRPr/>
          </a:p>
        </p:txBody>
      </p:sp>
      <p:sp>
        <p:nvSpPr>
          <p:cNvPr id="329" name="Google Shape;329;g6c73489953_7_287: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g6c73489953_7_2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g6c73489953_7_293: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g6c73489953_7_2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Break out rooms. This is a hard activity, but usually at least one group gets it.</a:t>
            </a:r>
            <a:endParaRPr/>
          </a:p>
        </p:txBody>
      </p:sp>
      <p:sp>
        <p:nvSpPr>
          <p:cNvPr id="343" name="Google Shape;343;g6c73489953_7_299: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g6c73489953_7_3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g6c73489953_7_309: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g6c73489953_7_3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g6c73489953_7_319: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g6c73489953_7_3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g6c73489953_7_329: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6c73489953_7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g6c73489953_7_96: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g6c73489953_7_3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g6c73489953_7_342: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g6c73489953_7_3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g6c73489953_7_357: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g6c73489953_7_3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Do the coin flip activity using the hash function!!!!!!</a:t>
            </a:r>
            <a:endParaRPr/>
          </a:p>
        </p:txBody>
      </p:sp>
      <p:sp>
        <p:nvSpPr>
          <p:cNvPr id="412" name="Google Shape;412;g6c73489953_7_362: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g6c73489953_7_3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Break out room one</a:t>
            </a:r>
            <a:endParaRPr/>
          </a:p>
          <a:p>
            <a:pPr indent="0" lvl="0" marL="0" rtl="0" algn="l">
              <a:spcBef>
                <a:spcPts val="0"/>
              </a:spcBef>
              <a:spcAft>
                <a:spcPts val="0"/>
              </a:spcAft>
              <a:buNone/>
            </a:pPr>
            <a:r>
              <a:rPr lang="en"/>
              <a:t>Hashing names is a easy function. (To make it hard to just test both names, hash “Assistant 1 is heads + &lt;some random garbage&gt;” - the garbage ensures the there’s no cheating by checking both names</a:t>
            </a:r>
            <a:endParaRPr/>
          </a:p>
        </p:txBody>
      </p:sp>
      <p:sp>
        <p:nvSpPr>
          <p:cNvPr id="419" name="Google Shape;419;g6c73489953_7_368: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g6c73489953_7_3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Useful in Hw answers</a:t>
            </a:r>
            <a:endParaRPr/>
          </a:p>
          <a:p>
            <a:pPr indent="0" lvl="0" marL="0" rtl="0" algn="l">
              <a:spcBef>
                <a:spcPts val="0"/>
              </a:spcBef>
              <a:spcAft>
                <a:spcPts val="0"/>
              </a:spcAft>
              <a:buNone/>
            </a:pPr>
            <a:r>
              <a:rPr lang="en"/>
              <a:t>Applications: </a:t>
            </a:r>
            <a:endParaRPr/>
          </a:p>
          <a:p>
            <a:pPr indent="0" lvl="0" marL="0" rtl="0" algn="l">
              <a:spcBef>
                <a:spcPts val="0"/>
              </a:spcBef>
              <a:spcAft>
                <a:spcPts val="0"/>
              </a:spcAft>
              <a:buNone/>
            </a:pPr>
            <a:r>
              <a:rPr b="1" lang="en"/>
              <a:t>Ethical behavior: </a:t>
            </a:r>
            <a:r>
              <a:rPr lang="en"/>
              <a:t>One of the uses of zero-knowledge proofs within cryptographic protocols is to enforce honest behavior while maintaining privacy. Roughly, the idea is to force a user to prove, using a zero-knowledge proof, that its behavior is correct according to the protocol.</a:t>
            </a:r>
            <a:endParaRPr/>
          </a:p>
          <a:p>
            <a:pPr indent="0" lvl="0" marL="0" rtl="0" algn="l">
              <a:spcBef>
                <a:spcPts val="0"/>
              </a:spcBef>
              <a:spcAft>
                <a:spcPts val="0"/>
              </a:spcAft>
              <a:buNone/>
            </a:pPr>
            <a:r>
              <a:rPr lang="en"/>
              <a:t>Also: Blockchains, Nuclear disarmament (!)</a:t>
            </a:r>
            <a:endParaRPr/>
          </a:p>
        </p:txBody>
      </p:sp>
      <p:sp>
        <p:nvSpPr>
          <p:cNvPr id="425" name="Google Shape;425;g6c73489953_7_373: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g6c73489953_7_3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Prove to bob that A has 2 diff colors</a:t>
            </a:r>
            <a:endParaRPr/>
          </a:p>
        </p:txBody>
      </p:sp>
      <p:sp>
        <p:nvSpPr>
          <p:cNvPr id="431" name="Google Shape;431;g6c73489953_7_378: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9" name="Shape 439"/>
        <p:cNvGrpSpPr/>
        <p:nvPr/>
      </p:nvGrpSpPr>
      <p:grpSpPr>
        <a:xfrm>
          <a:off x="0" y="0"/>
          <a:ext cx="0" cy="0"/>
          <a:chOff x="0" y="0"/>
          <a:chExt cx="0" cy="0"/>
        </a:xfrm>
      </p:grpSpPr>
      <p:sp>
        <p:nvSpPr>
          <p:cNvPr id="440" name="Google Shape;440;g6c73489953_7_3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g6c73489953_7_387: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g6c73489953_7_3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g6c73489953_7_396: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 name="Shape 459"/>
        <p:cNvGrpSpPr/>
        <p:nvPr/>
      </p:nvGrpSpPr>
      <p:grpSpPr>
        <a:xfrm>
          <a:off x="0" y="0"/>
          <a:ext cx="0" cy="0"/>
          <a:chOff x="0" y="0"/>
          <a:chExt cx="0" cy="0"/>
        </a:xfrm>
      </p:grpSpPr>
      <p:sp>
        <p:nvSpPr>
          <p:cNvPr id="460" name="Google Shape;460;g6c73489953_7_4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g6c73489953_7_405: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9" name="Shape 469"/>
        <p:cNvGrpSpPr/>
        <p:nvPr/>
      </p:nvGrpSpPr>
      <p:grpSpPr>
        <a:xfrm>
          <a:off x="0" y="0"/>
          <a:ext cx="0" cy="0"/>
          <a:chOff x="0" y="0"/>
          <a:chExt cx="0" cy="0"/>
        </a:xfrm>
      </p:grpSpPr>
      <p:sp>
        <p:nvSpPr>
          <p:cNvPr id="470" name="Google Shape;470;g6c73489953_7_4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g6c73489953_7_414: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6c73489953_7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g6c73489953_7_107: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9" name="Shape 479"/>
        <p:cNvGrpSpPr/>
        <p:nvPr/>
      </p:nvGrpSpPr>
      <p:grpSpPr>
        <a:xfrm>
          <a:off x="0" y="0"/>
          <a:ext cx="0" cy="0"/>
          <a:chOff x="0" y="0"/>
          <a:chExt cx="0" cy="0"/>
        </a:xfrm>
      </p:grpSpPr>
      <p:sp>
        <p:nvSpPr>
          <p:cNvPr id="480" name="Google Shape;480;g6c73489953_7_4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g6c73489953_7_423: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9" name="Shape 489"/>
        <p:cNvGrpSpPr/>
        <p:nvPr/>
      </p:nvGrpSpPr>
      <p:grpSpPr>
        <a:xfrm>
          <a:off x="0" y="0"/>
          <a:ext cx="0" cy="0"/>
          <a:chOff x="0" y="0"/>
          <a:chExt cx="0" cy="0"/>
        </a:xfrm>
      </p:grpSpPr>
      <p:sp>
        <p:nvSpPr>
          <p:cNvPr id="490" name="Google Shape;490;g6c73489953_7_4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g6c73489953_7_432: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9" name="Shape 499"/>
        <p:cNvGrpSpPr/>
        <p:nvPr/>
      </p:nvGrpSpPr>
      <p:grpSpPr>
        <a:xfrm>
          <a:off x="0" y="0"/>
          <a:ext cx="0" cy="0"/>
          <a:chOff x="0" y="0"/>
          <a:chExt cx="0" cy="0"/>
        </a:xfrm>
      </p:grpSpPr>
      <p:sp>
        <p:nvSpPr>
          <p:cNvPr id="500" name="Google Shape;500;ge64024a69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1" name="Google Shape;501;ge64024a69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Cryptocurrency has exploded in popularity over the last decade, earning endorsements from celebrities as well as tech boosters. What reasons might Elon Musk have to post this tweet?</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6" name="Shape 506"/>
        <p:cNvGrpSpPr/>
        <p:nvPr/>
      </p:nvGrpSpPr>
      <p:grpSpPr>
        <a:xfrm>
          <a:off x="0" y="0"/>
          <a:ext cx="0" cy="0"/>
          <a:chOff x="0" y="0"/>
          <a:chExt cx="0" cy="0"/>
        </a:xfrm>
      </p:grpSpPr>
      <p:sp>
        <p:nvSpPr>
          <p:cNvPr id="507" name="Google Shape;507;ge64024a69d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8" name="Google Shape;508;ge64024a69d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Imagine this scenario: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We have a castle in the middle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The lieutenants have surrounded the castle. They plan to launch an attack. </a:t>
            </a:r>
            <a:endParaRPr>
              <a:solidFill>
                <a:schemeClr val="dk1"/>
              </a:solidFill>
            </a:endParaRPr>
          </a:p>
          <a:p>
            <a:pPr indent="0" lvl="0" marL="0" rtl="0" algn="l">
              <a:lnSpc>
                <a:spcPct val="115000"/>
              </a:lnSpc>
              <a:spcBef>
                <a:spcPts val="0"/>
              </a:spcBef>
              <a:spcAft>
                <a:spcPts val="0"/>
              </a:spcAft>
              <a:buNone/>
            </a:pPr>
            <a:r>
              <a:rPr lang="en">
                <a:solidFill>
                  <a:schemeClr val="dk1"/>
                </a:solidFill>
              </a:rPr>
              <a:t>The only way that the castle could be defeated is if the Byzantine army launches a planned and synchronized attack. If there is any miscommunication, the offense will fail. Speaking of communication, the only way that the generals can synchronize a strike is by sending messages via messengers. Now, this leads to several failure scenarios: Imagine that the messengers are traitors, and they convey information that is contrary to the army’s strategy? Presume that one messenger out of four is a traitor, and he passes along the message of “RETREAT” to some when the actual strategy is to “ATTACK”? What if the messenger gets captured by the enemy, and their message is tampered with? Ponder whether some of the Byzantine lieutenants are traitors and plan on betraying the army? What if the general himself is corrupt and looking to spread discord among the lieutenants?</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With context to blockchains, each lieutenant is a node (computer; ‘person’) in the network, and these nodes need to reach a </a:t>
            </a:r>
            <a:r>
              <a:rPr i="1" lang="en">
                <a:solidFill>
                  <a:schemeClr val="dk1"/>
                </a:solidFill>
              </a:rPr>
              <a:t>consensus </a:t>
            </a:r>
            <a:r>
              <a:rPr lang="en">
                <a:solidFill>
                  <a:schemeClr val="dk1"/>
                </a:solidFill>
              </a:rPr>
              <a:t>to determine the current state of the protocol. For anything to happen, a supermajority (&gt;2/3rd) of the network in a distributed system will need to come to a consensus. What this also means is that if a majority of the network is malicious (like in the case of a 51% attack), the system is vulnerable to failures.</a:t>
            </a:r>
            <a:endParaRPr>
              <a:solidFill>
                <a:schemeClr val="dk1"/>
              </a:solidFil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1" name="Shape 511"/>
        <p:cNvGrpSpPr/>
        <p:nvPr/>
      </p:nvGrpSpPr>
      <p:grpSpPr>
        <a:xfrm>
          <a:off x="0" y="0"/>
          <a:ext cx="0" cy="0"/>
          <a:chOff x="0" y="0"/>
          <a:chExt cx="0" cy="0"/>
        </a:xfrm>
      </p:grpSpPr>
      <p:sp>
        <p:nvSpPr>
          <p:cNvPr id="512" name="Google Shape;512;ge64024a69d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3" name="Google Shape;513;ge64024a69d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-It started as a CS term for how to structure and share data and has become so much more!</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-Ledger=a book or other collection of financial accounts of a particular type</a:t>
            </a:r>
            <a:endParaRPr>
              <a:solidFill>
                <a:schemeClr val="dk1"/>
              </a:solidFil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7" name="Shape 517"/>
        <p:cNvGrpSpPr/>
        <p:nvPr/>
      </p:nvGrpSpPr>
      <p:grpSpPr>
        <a:xfrm>
          <a:off x="0" y="0"/>
          <a:ext cx="0" cy="0"/>
          <a:chOff x="0" y="0"/>
          <a:chExt cx="0" cy="0"/>
        </a:xfrm>
      </p:grpSpPr>
      <p:sp>
        <p:nvSpPr>
          <p:cNvPr id="518" name="Google Shape;518;ge64024a69d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9" name="Google Shape;519;ge64024a69d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That being said the </a:t>
            </a:r>
            <a:r>
              <a:rPr lang="en"/>
              <a:t>difference</a:t>
            </a:r>
            <a:r>
              <a:rPr lang="en"/>
              <a:t> between a blockchain and a google doc is that if two people make a change at the same time google doc </a:t>
            </a:r>
            <a:r>
              <a:rPr lang="en"/>
              <a:t>technically</a:t>
            </a:r>
            <a:r>
              <a:rPr lang="en"/>
              <a:t> is the middle person and does </a:t>
            </a:r>
            <a:r>
              <a:rPr lang="en"/>
              <a:t>decided</a:t>
            </a:r>
            <a:r>
              <a:rPr lang="en"/>
              <a:t> </a:t>
            </a:r>
            <a:r>
              <a:rPr lang="en"/>
              <a:t>whose</a:t>
            </a:r>
            <a:r>
              <a:rPr lang="en"/>
              <a:t> change goes first. But analogy shows how a distributed ledger works overall. </a:t>
            </a:r>
            <a:r>
              <a:rPr lang="en" sz="1400">
                <a:solidFill>
                  <a:srgbClr val="1A9988"/>
                </a:solidFill>
                <a:latin typeface="Calibri"/>
                <a:ea typeface="Calibri"/>
                <a:cs typeface="Calibri"/>
                <a:sym typeface="Calibri"/>
              </a:rPr>
              <a:t>What if you wanted to remove Google from the equation?</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4" name="Shape 524"/>
        <p:cNvGrpSpPr/>
        <p:nvPr/>
      </p:nvGrpSpPr>
      <p:grpSpPr>
        <a:xfrm>
          <a:off x="0" y="0"/>
          <a:ext cx="0" cy="0"/>
          <a:chOff x="0" y="0"/>
          <a:chExt cx="0" cy="0"/>
        </a:xfrm>
      </p:grpSpPr>
      <p:sp>
        <p:nvSpPr>
          <p:cNvPr id="525" name="Google Shape;525;ge64024a69d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6" name="Google Shape;526;ge64024a69d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900">
                <a:solidFill>
                  <a:schemeClr val="dk1"/>
                </a:solidFill>
              </a:rPr>
              <a:t>Transaction-an instance of buying or selling something; a business deal.</a:t>
            </a:r>
            <a:endParaRPr sz="900">
              <a:solidFill>
                <a:schemeClr val="dk1"/>
              </a:solidFill>
            </a:endParaRPr>
          </a:p>
          <a:p>
            <a:pPr indent="0" lvl="0" marL="0" rtl="0" algn="l">
              <a:lnSpc>
                <a:spcPct val="115000"/>
              </a:lnSpc>
              <a:spcBef>
                <a:spcPts val="0"/>
              </a:spcBef>
              <a:spcAft>
                <a:spcPts val="0"/>
              </a:spcAft>
              <a:buNone/>
            </a:pPr>
            <a:r>
              <a:rPr lang="en" sz="900">
                <a:solidFill>
                  <a:schemeClr val="dk1"/>
                </a:solidFill>
              </a:rPr>
              <a:t>- miners=</a:t>
            </a:r>
            <a:r>
              <a:rPr lang="en" sz="900">
                <a:solidFill>
                  <a:schemeClr val="dk1"/>
                </a:solidFill>
              </a:rPr>
              <a:t>auditors</a:t>
            </a:r>
            <a:endParaRPr sz="9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900">
                <a:solidFill>
                  <a:schemeClr val="dk1"/>
                </a:solidFill>
              </a:rPr>
              <a:t>-</a:t>
            </a:r>
            <a:r>
              <a:rPr lang="en" sz="900">
                <a:solidFill>
                  <a:schemeClr val="dk1"/>
                </a:solidFill>
              </a:rPr>
              <a:t> No advanced math or computation is involved. You may have heard that miners are solving difficult mathematical problems. What they're actually doing is trying to be the first miner to come up with a 64-digit hexadecimal number (a "hash") that is less than or equal to the target hash. It's basically guesswork.(hash puzzles)</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9" name="Shape 529"/>
        <p:cNvGrpSpPr/>
        <p:nvPr/>
      </p:nvGrpSpPr>
      <p:grpSpPr>
        <a:xfrm>
          <a:off x="0" y="0"/>
          <a:ext cx="0" cy="0"/>
          <a:chOff x="0" y="0"/>
          <a:chExt cx="0" cy="0"/>
        </a:xfrm>
      </p:grpSpPr>
      <p:sp>
        <p:nvSpPr>
          <p:cNvPr id="530" name="Google Shape;530;ge64024a69d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1" name="Google Shape;531;ge64024a69d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1"/>
                </a:solidFill>
              </a:rPr>
              <a:t>-Reminder: Cryptography  is the practice and study of techniques for secure communication(distributed computing)</a:t>
            </a:r>
            <a:endParaRPr>
              <a:solidFill>
                <a:schemeClr val="dk1"/>
              </a:solidFill>
            </a:endParaRPr>
          </a:p>
          <a:p>
            <a:pPr indent="0" lvl="0" marL="0" rtl="0" algn="l">
              <a:lnSpc>
                <a:spcPct val="115000"/>
              </a:lnSpc>
              <a:spcBef>
                <a:spcPts val="0"/>
              </a:spcBef>
              <a:spcAft>
                <a:spcPts val="0"/>
              </a:spcAft>
              <a:buNone/>
            </a:pPr>
            <a:r>
              <a:rPr lang="en">
                <a:solidFill>
                  <a:schemeClr val="dk1"/>
                </a:solidFill>
                <a:highlight>
                  <a:srgbClr val="FFFFFF"/>
                </a:highlight>
              </a:rPr>
              <a:t>-Asymmetric-key algorithms combine plaintext with a key, input to an algorithm, and outputs ciphertext. The keys used for the encryption and decryption portions are different which is why it is called asymmetric---&gt; opposite of one-time pad as mentioned in the slides</a:t>
            </a:r>
            <a:endParaRPr>
              <a:solidFill>
                <a:schemeClr val="dk1"/>
              </a:solidFill>
            </a:endParaRPr>
          </a:p>
          <a:p>
            <a:pPr indent="0" lvl="0" marL="0" rtl="0" algn="l">
              <a:lnSpc>
                <a:spcPct val="115000"/>
              </a:lnSpc>
              <a:spcBef>
                <a:spcPts val="0"/>
              </a:spcBef>
              <a:spcAft>
                <a:spcPts val="0"/>
              </a:spcAft>
              <a:buNone/>
            </a:pPr>
            <a:r>
              <a:rPr lang="en">
                <a:solidFill>
                  <a:schemeClr val="dk1"/>
                </a:solidFill>
              </a:rPr>
              <a:t>-Hash functions’ purpose is to be able to provide the functionality of a single view of blockchain to every participant. The hash function used in blockchains is the SHA-256 hashing.</a:t>
            </a:r>
            <a:endParaRPr>
              <a:solidFill>
                <a:schemeClr val="dk1"/>
              </a:solidFill>
            </a:endParaRPr>
          </a:p>
          <a:p>
            <a:pPr indent="0" lvl="0" marL="0" rtl="0" algn="l">
              <a:lnSpc>
                <a:spcPct val="115000"/>
              </a:lnSpc>
              <a:spcBef>
                <a:spcPts val="0"/>
              </a:spcBef>
              <a:spcAft>
                <a:spcPts val="0"/>
              </a:spcAft>
              <a:buNone/>
            </a:pPr>
            <a:r>
              <a:rPr lang="en">
                <a:solidFill>
                  <a:schemeClr val="dk1"/>
                </a:solidFill>
              </a:rPr>
              <a:t>-Hash functions link the blocks to one another. They also maintain the integrity of the data stored inside each of the blocks. If there is some kind of alteration in the block it can lead to inconsistency and breaking of the “chain”(so the block becomes invalid). </a:t>
            </a:r>
            <a:endParaRPr>
              <a:solidFill>
                <a:schemeClr val="dk1"/>
              </a:solidFill>
            </a:endParaRPr>
          </a:p>
          <a:p>
            <a:pPr indent="0" lvl="0" marL="0" rtl="0" algn="l">
              <a:lnSpc>
                <a:spcPct val="115000"/>
              </a:lnSpc>
              <a:spcBef>
                <a:spcPts val="0"/>
              </a:spcBef>
              <a:spcAft>
                <a:spcPts val="0"/>
              </a:spcAft>
              <a:buNone/>
            </a:pPr>
            <a:r>
              <a:rPr lang="en">
                <a:solidFill>
                  <a:schemeClr val="dk1"/>
                </a:solidFill>
              </a:rPr>
              <a:t>-This is possible because of a special property of the hash function called the ‘avalanche effect’. -if we make even a slight change, we end up with a totally unrelated output as compared to the original output.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6" name="Shape 536"/>
        <p:cNvGrpSpPr/>
        <p:nvPr/>
      </p:nvGrpSpPr>
      <p:grpSpPr>
        <a:xfrm>
          <a:off x="0" y="0"/>
          <a:ext cx="0" cy="0"/>
          <a:chOff x="0" y="0"/>
          <a:chExt cx="0" cy="0"/>
        </a:xfrm>
      </p:grpSpPr>
      <p:sp>
        <p:nvSpPr>
          <p:cNvPr id="537" name="Google Shape;537;ge64024a69d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8" name="Google Shape;538;ge64024a69d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5" name="Shape 545"/>
        <p:cNvGrpSpPr/>
        <p:nvPr/>
      </p:nvGrpSpPr>
      <p:grpSpPr>
        <a:xfrm>
          <a:off x="0" y="0"/>
          <a:ext cx="0" cy="0"/>
          <a:chOff x="0" y="0"/>
          <a:chExt cx="0" cy="0"/>
        </a:xfrm>
      </p:grpSpPr>
      <p:sp>
        <p:nvSpPr>
          <p:cNvPr id="546" name="Google Shape;546;ge48b2e397e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7" name="Google Shape;547;ge48b2e397e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457200" rtl="0" algn="l">
              <a:lnSpc>
                <a:spcPct val="115000"/>
              </a:lnSpc>
              <a:spcBef>
                <a:spcPts val="0"/>
              </a:spcBef>
              <a:spcAft>
                <a:spcPts val="0"/>
              </a:spcAft>
              <a:buNone/>
            </a:pPr>
            <a:r>
              <a:rPr b="1" lang="en">
                <a:solidFill>
                  <a:schemeClr val="dk1"/>
                </a:solidFill>
              </a:rPr>
              <a:t>Blockchain is transparent it is also private, concealing the identity of any individual with complex and secure codes that can protect the sensitivity of medical data→ can’t steal information nor change them. In more detail:</a:t>
            </a:r>
            <a:endParaRPr b="1">
              <a:solidFill>
                <a:schemeClr val="dk1"/>
              </a:solidFill>
            </a:endParaRPr>
          </a:p>
          <a:p>
            <a:pPr indent="0" lvl="0" marL="457200" rtl="0" algn="l">
              <a:lnSpc>
                <a:spcPct val="115000"/>
              </a:lnSpc>
              <a:spcBef>
                <a:spcPts val="0"/>
              </a:spcBef>
              <a:spcAft>
                <a:spcPts val="0"/>
              </a:spcAft>
              <a:buNone/>
            </a:pPr>
            <a:r>
              <a:rPr lang="en">
                <a:solidFill>
                  <a:schemeClr val="dk1"/>
                </a:solidFill>
              </a:rPr>
              <a:t>-It can be used to store the personal data of patients (Electronic health records). Blockchain technology works on a distributed basis. Thus, the database is not stored in one place, but on computers hundreds, thousands of users. There is a duplication of the entire chain of information and storage in encrypted form for each participant, like a backup, eliminating the substitution of original data.This eliminates the possibility of DDoS attacks. Hackers simply cannot destroy or replace data. If the transaction was conducted with the participation of 10 people, then this chain will always remain available, even when 9 out of 10 computers fail. Each link becomes a full backup for all transactions. A high level of encryption based on secret private keys excludes the possibility of stealing any information.</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6c73489953_7_1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g6c73489953_7_125: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1" name="Shape 551"/>
        <p:cNvGrpSpPr/>
        <p:nvPr/>
      </p:nvGrpSpPr>
      <p:grpSpPr>
        <a:xfrm>
          <a:off x="0" y="0"/>
          <a:ext cx="0" cy="0"/>
          <a:chOff x="0" y="0"/>
          <a:chExt cx="0" cy="0"/>
        </a:xfrm>
      </p:grpSpPr>
      <p:sp>
        <p:nvSpPr>
          <p:cNvPr id="552" name="Google Shape;552;ge96de14f28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3" name="Google Shape;553;ge96de14f28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Char char="●"/>
            </a:pPr>
            <a:r>
              <a:rPr lang="en">
                <a:solidFill>
                  <a:schemeClr val="dk1"/>
                </a:solidFill>
              </a:rPr>
              <a:t>Wall street-bitcoin exchange, why is it good? Manipulation of market can no longer be done, many security issues go away, much faster cause again no middle person...</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Why tokenization of assets? More liquidity opportunities, better market transparency, enabling real-time investing processes, reliable tracking of ownership</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“The use of blockchain gives investors more opportunities to ‘cash out’ their tokens into real-world money.”</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“Traditionally, investing requires access to lots of capital and information. The use of blockchain can help democratize investment by lowering these barriers.”</a:t>
            </a:r>
            <a:endParaRPr>
              <a:solidFill>
                <a:schemeClr val="dk1"/>
              </a:solidFill>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7" name="Shape 557"/>
        <p:cNvGrpSpPr/>
        <p:nvPr/>
      </p:nvGrpSpPr>
      <p:grpSpPr>
        <a:xfrm>
          <a:off x="0" y="0"/>
          <a:ext cx="0" cy="0"/>
          <a:chOff x="0" y="0"/>
          <a:chExt cx="0" cy="0"/>
        </a:xfrm>
      </p:grpSpPr>
      <p:sp>
        <p:nvSpPr>
          <p:cNvPr id="558" name="Google Shape;558;ge64024a69d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9" name="Google Shape;559;ge64024a69d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u="sng">
                <a:solidFill>
                  <a:srgbClr val="1155CC"/>
                </a:solidFill>
                <a:hlinkClick r:id="rId2">
                  <a:extLst>
                    <a:ext uri="{A12FA001-AC4F-418D-AE19-62706E023703}">
                      <ahyp:hlinkClr val="tx"/>
                    </a:ext>
                  </a:extLst>
                </a:hlinkClick>
              </a:rPr>
              <a:t>https://cu-ibm-blockchain-data.columbia.edu/content/education-track/courses</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6" name="Shape 566"/>
        <p:cNvGrpSpPr/>
        <p:nvPr/>
      </p:nvGrpSpPr>
      <p:grpSpPr>
        <a:xfrm>
          <a:off x="0" y="0"/>
          <a:ext cx="0" cy="0"/>
          <a:chOff x="0" y="0"/>
          <a:chExt cx="0" cy="0"/>
        </a:xfrm>
      </p:grpSpPr>
      <p:sp>
        <p:nvSpPr>
          <p:cNvPr id="567" name="Google Shape;567;g6c73489953_7_4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Explain adj. (Sometimes this activity is skipped for time, but sometimes it proves really enjoyable!)</a:t>
            </a:r>
            <a:endParaRPr/>
          </a:p>
          <a:p>
            <a:pPr indent="0" lvl="0" marL="0" rtl="0" algn="l">
              <a:spcBef>
                <a:spcPts val="0"/>
              </a:spcBef>
              <a:spcAft>
                <a:spcPts val="0"/>
              </a:spcAft>
              <a:buNone/>
            </a:pPr>
            <a:r>
              <a:t/>
            </a:r>
            <a:endParaRPr/>
          </a:p>
        </p:txBody>
      </p:sp>
      <p:sp>
        <p:nvSpPr>
          <p:cNvPr id="568" name="Google Shape;568;g6c73489953_7_441: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3" name="Shape 573"/>
        <p:cNvGrpSpPr/>
        <p:nvPr/>
      </p:nvGrpSpPr>
      <p:grpSpPr>
        <a:xfrm>
          <a:off x="0" y="0"/>
          <a:ext cx="0" cy="0"/>
          <a:chOff x="0" y="0"/>
          <a:chExt cx="0" cy="0"/>
        </a:xfrm>
      </p:grpSpPr>
      <p:sp>
        <p:nvSpPr>
          <p:cNvPr id="574" name="Google Shape;574;g6c73489953_7_4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 breakout, just discuss</a:t>
            </a:r>
            <a:endParaRPr/>
          </a:p>
        </p:txBody>
      </p:sp>
      <p:sp>
        <p:nvSpPr>
          <p:cNvPr id="575" name="Google Shape;575;g6c73489953_7_447: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0" name="Shape 580"/>
        <p:cNvGrpSpPr/>
        <p:nvPr/>
      </p:nvGrpSpPr>
      <p:grpSpPr>
        <a:xfrm>
          <a:off x="0" y="0"/>
          <a:ext cx="0" cy="0"/>
          <a:chOff x="0" y="0"/>
          <a:chExt cx="0" cy="0"/>
        </a:xfrm>
      </p:grpSpPr>
      <p:sp>
        <p:nvSpPr>
          <p:cNvPr id="581" name="Google Shape;581;g6c73489953_7_4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g6c73489953_7_453: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7" name="Shape 587"/>
        <p:cNvGrpSpPr/>
        <p:nvPr/>
      </p:nvGrpSpPr>
      <p:grpSpPr>
        <a:xfrm>
          <a:off x="0" y="0"/>
          <a:ext cx="0" cy="0"/>
          <a:chOff x="0" y="0"/>
          <a:chExt cx="0" cy="0"/>
        </a:xfrm>
      </p:grpSpPr>
      <p:sp>
        <p:nvSpPr>
          <p:cNvPr id="588" name="Google Shape;588;g6c73489953_7_4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g6c73489953_7_459: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4" name="Shape 594"/>
        <p:cNvGrpSpPr/>
        <p:nvPr/>
      </p:nvGrpSpPr>
      <p:grpSpPr>
        <a:xfrm>
          <a:off x="0" y="0"/>
          <a:ext cx="0" cy="0"/>
          <a:chOff x="0" y="0"/>
          <a:chExt cx="0" cy="0"/>
        </a:xfrm>
      </p:grpSpPr>
      <p:sp>
        <p:nvSpPr>
          <p:cNvPr id="595" name="Google Shape;595;g6c73489953_7_4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Note: It doesn’t matter what the colors actually are - just that all pairs are different. So permuting the colors doesn’t really change anything about the solution!</a:t>
            </a:r>
            <a:endParaRPr/>
          </a:p>
        </p:txBody>
      </p:sp>
      <p:sp>
        <p:nvSpPr>
          <p:cNvPr id="596" name="Google Shape;596;g6c73489953_7_465: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1" name="Shape 611"/>
        <p:cNvGrpSpPr/>
        <p:nvPr/>
      </p:nvGrpSpPr>
      <p:grpSpPr>
        <a:xfrm>
          <a:off x="0" y="0"/>
          <a:ext cx="0" cy="0"/>
          <a:chOff x="0" y="0"/>
          <a:chExt cx="0" cy="0"/>
        </a:xfrm>
      </p:grpSpPr>
      <p:sp>
        <p:nvSpPr>
          <p:cNvPr id="612" name="Google Shape;612;g6c73489953_7_4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Hash doesnt give out number info, so answer is safe</a:t>
            </a:r>
            <a:endParaRPr/>
          </a:p>
          <a:p>
            <a:pPr indent="0" lvl="0" marL="0" rtl="0" algn="l">
              <a:spcBef>
                <a:spcPts val="0"/>
              </a:spcBef>
              <a:spcAft>
                <a:spcPts val="0"/>
              </a:spcAft>
              <a:buNone/>
            </a:pPr>
            <a:r>
              <a:rPr lang="en"/>
              <a:t>But still you for each edge you can show you have different colors</a:t>
            </a:r>
            <a:endParaRPr/>
          </a:p>
        </p:txBody>
      </p:sp>
      <p:sp>
        <p:nvSpPr>
          <p:cNvPr id="613" name="Google Shape;613;g6c73489953_7_481: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5" name="Shape 635"/>
        <p:cNvGrpSpPr/>
        <p:nvPr/>
      </p:nvGrpSpPr>
      <p:grpSpPr>
        <a:xfrm>
          <a:off x="0" y="0"/>
          <a:ext cx="0" cy="0"/>
          <a:chOff x="0" y="0"/>
          <a:chExt cx="0" cy="0"/>
        </a:xfrm>
      </p:grpSpPr>
      <p:sp>
        <p:nvSpPr>
          <p:cNvPr id="636" name="Google Shape;636;g6c73489953_7_5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37" name="Google Shape;637;g6c73489953_7_504: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9" name="Shape 659"/>
        <p:cNvGrpSpPr/>
        <p:nvPr/>
      </p:nvGrpSpPr>
      <p:grpSpPr>
        <a:xfrm>
          <a:off x="0" y="0"/>
          <a:ext cx="0" cy="0"/>
          <a:chOff x="0" y="0"/>
          <a:chExt cx="0" cy="0"/>
        </a:xfrm>
      </p:grpSpPr>
      <p:sp>
        <p:nvSpPr>
          <p:cNvPr id="660" name="Google Shape;660;g6c73489953_7_5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61" name="Google Shape;661;g6c73489953_7_527: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6c73489953_7_1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g6c73489953_7_142: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3" name="Shape 683"/>
        <p:cNvGrpSpPr/>
        <p:nvPr/>
      </p:nvGrpSpPr>
      <p:grpSpPr>
        <a:xfrm>
          <a:off x="0" y="0"/>
          <a:ext cx="0" cy="0"/>
          <a:chOff x="0" y="0"/>
          <a:chExt cx="0" cy="0"/>
        </a:xfrm>
      </p:grpSpPr>
      <p:sp>
        <p:nvSpPr>
          <p:cNvPr id="684" name="Google Shape;684;g6c73489953_7_5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85" name="Google Shape;685;g6c73489953_7_550: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7" name="Shape 707"/>
        <p:cNvGrpSpPr/>
        <p:nvPr/>
      </p:nvGrpSpPr>
      <p:grpSpPr>
        <a:xfrm>
          <a:off x="0" y="0"/>
          <a:ext cx="0" cy="0"/>
          <a:chOff x="0" y="0"/>
          <a:chExt cx="0" cy="0"/>
        </a:xfrm>
      </p:grpSpPr>
      <p:sp>
        <p:nvSpPr>
          <p:cNvPr id="708" name="Google Shape;708;g6c73489953_7_5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09" name="Google Shape;709;g6c73489953_7_573: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3" name="Shape 713"/>
        <p:cNvGrpSpPr/>
        <p:nvPr/>
      </p:nvGrpSpPr>
      <p:grpSpPr>
        <a:xfrm>
          <a:off x="0" y="0"/>
          <a:ext cx="0" cy="0"/>
          <a:chOff x="0" y="0"/>
          <a:chExt cx="0" cy="0"/>
        </a:xfrm>
      </p:grpSpPr>
      <p:sp>
        <p:nvSpPr>
          <p:cNvPr id="714" name="Google Shape;714;g6c73489953_7_5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15" name="Google Shape;715;g6c73489953_7_578: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6c73489953_7_1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Explain Caesar cipher</a:t>
            </a:r>
            <a:endParaRPr/>
          </a:p>
        </p:txBody>
      </p:sp>
      <p:sp>
        <p:nvSpPr>
          <p:cNvPr id="168" name="Google Shape;168;g6c73489953_7_148: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6c73489953_7_1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Ask - how would you start to crack this? Double-letters, short words.</a:t>
            </a:r>
            <a:endParaRPr/>
          </a:p>
          <a:p>
            <a:pPr indent="0" lvl="0" marL="0" rtl="0" algn="l">
              <a:spcBef>
                <a:spcPts val="0"/>
              </a:spcBef>
              <a:spcAft>
                <a:spcPts val="0"/>
              </a:spcAft>
              <a:buNone/>
            </a:pPr>
            <a:r>
              <a:rPr lang="en"/>
              <a:t>n==a</a:t>
            </a:r>
            <a:endParaRPr/>
          </a:p>
        </p:txBody>
      </p:sp>
      <p:sp>
        <p:nvSpPr>
          <p:cNvPr id="176" name="Google Shape;176;g6c73489953_7_155: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7ee4ae0786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g7ee4ae0786_1_5: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lt2"/>
        </a:solidFill>
      </p:bgPr>
    </p:bg>
    <p:spTree>
      <p:nvGrpSpPr>
        <p:cNvPr id="9" name="Shape 9"/>
        <p:cNvGrpSpPr/>
        <p:nvPr/>
      </p:nvGrpSpPr>
      <p:grpSpPr>
        <a:xfrm>
          <a:off x="0" y="0"/>
          <a:ext cx="0" cy="0"/>
          <a:chOff x="0" y="0"/>
          <a:chExt cx="0" cy="0"/>
        </a:xfrm>
      </p:grpSpPr>
      <p:sp>
        <p:nvSpPr>
          <p:cNvPr id="10" name="Google Shape;10;p2"/>
          <p:cNvSpPr/>
          <p:nvPr/>
        </p:nvSpPr>
        <p:spPr>
          <a:xfrm>
            <a:off x="0" y="0"/>
            <a:ext cx="9144000" cy="48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 name="Google Shape;11;p2"/>
          <p:cNvGrpSpPr/>
          <p:nvPr/>
        </p:nvGrpSpPr>
        <p:grpSpPr>
          <a:xfrm>
            <a:off x="830392" y="1191256"/>
            <a:ext cx="745763" cy="45826"/>
            <a:chOff x="4580561" y="2589004"/>
            <a:chExt cx="1064464" cy="25200"/>
          </a:xfrm>
        </p:grpSpPr>
        <p:sp>
          <p:nvSpPr>
            <p:cNvPr id="12" name="Google Shape;12;p2"/>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 name="Google Shape;14;p2"/>
          <p:cNvSpPr txBox="1"/>
          <p:nvPr>
            <p:ph type="ctrTitle"/>
          </p:nvPr>
        </p:nvSpPr>
        <p:spPr>
          <a:xfrm>
            <a:off x="729450" y="1322450"/>
            <a:ext cx="7688100" cy="16647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4200"/>
              <a:buNone/>
              <a:defRPr sz="4200">
                <a:solidFill>
                  <a:schemeClr val="dk2"/>
                </a:solidFill>
              </a:defRPr>
            </a:lvl1pPr>
            <a:lvl2pPr lvl="1">
              <a:spcBef>
                <a:spcPts val="0"/>
              </a:spcBef>
              <a:spcAft>
                <a:spcPts val="0"/>
              </a:spcAft>
              <a:buClr>
                <a:schemeClr val="dk2"/>
              </a:buClr>
              <a:buSzPts val="4200"/>
              <a:buNone/>
              <a:defRPr sz="4200">
                <a:solidFill>
                  <a:schemeClr val="dk2"/>
                </a:solidFill>
              </a:defRPr>
            </a:lvl2pPr>
            <a:lvl3pPr lvl="2">
              <a:spcBef>
                <a:spcPts val="0"/>
              </a:spcBef>
              <a:spcAft>
                <a:spcPts val="0"/>
              </a:spcAft>
              <a:buClr>
                <a:schemeClr val="dk2"/>
              </a:buClr>
              <a:buSzPts val="4200"/>
              <a:buNone/>
              <a:defRPr sz="4200">
                <a:solidFill>
                  <a:schemeClr val="dk2"/>
                </a:solidFill>
              </a:defRPr>
            </a:lvl3pPr>
            <a:lvl4pPr lvl="3">
              <a:spcBef>
                <a:spcPts val="0"/>
              </a:spcBef>
              <a:spcAft>
                <a:spcPts val="0"/>
              </a:spcAft>
              <a:buClr>
                <a:schemeClr val="dk2"/>
              </a:buClr>
              <a:buSzPts val="4200"/>
              <a:buNone/>
              <a:defRPr sz="4200">
                <a:solidFill>
                  <a:schemeClr val="dk2"/>
                </a:solidFill>
              </a:defRPr>
            </a:lvl4pPr>
            <a:lvl5pPr lvl="4">
              <a:spcBef>
                <a:spcPts val="0"/>
              </a:spcBef>
              <a:spcAft>
                <a:spcPts val="0"/>
              </a:spcAft>
              <a:buClr>
                <a:schemeClr val="dk2"/>
              </a:buClr>
              <a:buSzPts val="4200"/>
              <a:buNone/>
              <a:defRPr sz="4200">
                <a:solidFill>
                  <a:schemeClr val="dk2"/>
                </a:solidFill>
              </a:defRPr>
            </a:lvl5pPr>
            <a:lvl6pPr lvl="5">
              <a:spcBef>
                <a:spcPts val="0"/>
              </a:spcBef>
              <a:spcAft>
                <a:spcPts val="0"/>
              </a:spcAft>
              <a:buClr>
                <a:schemeClr val="dk2"/>
              </a:buClr>
              <a:buSzPts val="4200"/>
              <a:buNone/>
              <a:defRPr sz="4200">
                <a:solidFill>
                  <a:schemeClr val="dk2"/>
                </a:solidFill>
              </a:defRPr>
            </a:lvl6pPr>
            <a:lvl7pPr lvl="6">
              <a:spcBef>
                <a:spcPts val="0"/>
              </a:spcBef>
              <a:spcAft>
                <a:spcPts val="0"/>
              </a:spcAft>
              <a:buClr>
                <a:schemeClr val="dk2"/>
              </a:buClr>
              <a:buSzPts val="4200"/>
              <a:buNone/>
              <a:defRPr sz="4200">
                <a:solidFill>
                  <a:schemeClr val="dk2"/>
                </a:solidFill>
              </a:defRPr>
            </a:lvl7pPr>
            <a:lvl8pPr lvl="7">
              <a:spcBef>
                <a:spcPts val="0"/>
              </a:spcBef>
              <a:spcAft>
                <a:spcPts val="0"/>
              </a:spcAft>
              <a:buClr>
                <a:schemeClr val="dk2"/>
              </a:buClr>
              <a:buSzPts val="4200"/>
              <a:buNone/>
              <a:defRPr sz="4200">
                <a:solidFill>
                  <a:schemeClr val="dk2"/>
                </a:solidFill>
              </a:defRPr>
            </a:lvl8pPr>
            <a:lvl9pPr lvl="8">
              <a:spcBef>
                <a:spcPts val="0"/>
              </a:spcBef>
              <a:spcAft>
                <a:spcPts val="0"/>
              </a:spcAft>
              <a:buClr>
                <a:schemeClr val="dk2"/>
              </a:buClr>
              <a:buSzPts val="4200"/>
              <a:buNone/>
              <a:defRPr sz="4200">
                <a:solidFill>
                  <a:schemeClr val="dk2"/>
                </a:solidFill>
              </a:defRPr>
            </a:lvl9pPr>
          </a:lstStyle>
          <a:p/>
        </p:txBody>
      </p:sp>
      <p:sp>
        <p:nvSpPr>
          <p:cNvPr id="15" name="Google Shape;15;p2"/>
          <p:cNvSpPr txBox="1"/>
          <p:nvPr>
            <p:ph idx="1" type="subTitle"/>
          </p:nvPr>
        </p:nvSpPr>
        <p:spPr>
          <a:xfrm>
            <a:off x="729627" y="3172900"/>
            <a:ext cx="7688100" cy="5412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16" name="Google Shape;16;p2"/>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73" name="Shape 73"/>
        <p:cNvGrpSpPr/>
        <p:nvPr/>
      </p:nvGrpSpPr>
      <p:grpSpPr>
        <a:xfrm>
          <a:off x="0" y="0"/>
          <a:ext cx="0" cy="0"/>
          <a:chOff x="0" y="0"/>
          <a:chExt cx="0" cy="0"/>
        </a:xfrm>
      </p:grpSpPr>
      <p:grpSp>
        <p:nvGrpSpPr>
          <p:cNvPr id="74" name="Google Shape;74;p11"/>
          <p:cNvGrpSpPr/>
          <p:nvPr/>
        </p:nvGrpSpPr>
        <p:grpSpPr>
          <a:xfrm>
            <a:off x="830392" y="4169130"/>
            <a:ext cx="745763" cy="45826"/>
            <a:chOff x="4580561" y="2589004"/>
            <a:chExt cx="1064464" cy="25200"/>
          </a:xfrm>
        </p:grpSpPr>
        <p:sp>
          <p:nvSpPr>
            <p:cNvPr id="75" name="Google Shape;75;p11"/>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1"/>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7" name="Google Shape;77;p11"/>
          <p:cNvSpPr txBox="1"/>
          <p:nvPr>
            <p:ph hasCustomPrompt="1" type="title"/>
          </p:nvPr>
        </p:nvSpPr>
        <p:spPr>
          <a:xfrm>
            <a:off x="729450" y="733950"/>
            <a:ext cx="7688400" cy="12447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78" name="Google Shape;78;p11"/>
          <p:cNvSpPr txBox="1"/>
          <p:nvPr>
            <p:ph idx="1" type="body"/>
          </p:nvPr>
        </p:nvSpPr>
        <p:spPr>
          <a:xfrm>
            <a:off x="729450" y="2272888"/>
            <a:ext cx="7688400" cy="15804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Clr>
                <a:schemeClr val="lt1"/>
              </a:buClr>
              <a:buSzPts val="1300"/>
              <a:buChar char="●"/>
              <a:defRPr>
                <a:solidFill>
                  <a:schemeClr val="lt1"/>
                </a:solidFill>
              </a:defRPr>
            </a:lvl1pPr>
            <a:lvl2pPr indent="-298450" lvl="1" marL="914400">
              <a:spcBef>
                <a:spcPts val="1600"/>
              </a:spcBef>
              <a:spcAft>
                <a:spcPts val="0"/>
              </a:spcAft>
              <a:buClr>
                <a:schemeClr val="lt1"/>
              </a:buClr>
              <a:buSzPts val="1100"/>
              <a:buChar char="○"/>
              <a:defRPr>
                <a:solidFill>
                  <a:schemeClr val="lt1"/>
                </a:solidFill>
              </a:defRPr>
            </a:lvl2pPr>
            <a:lvl3pPr indent="-298450" lvl="2" marL="1371600">
              <a:spcBef>
                <a:spcPts val="1600"/>
              </a:spcBef>
              <a:spcAft>
                <a:spcPts val="0"/>
              </a:spcAft>
              <a:buClr>
                <a:schemeClr val="lt1"/>
              </a:buClr>
              <a:buSzPts val="1100"/>
              <a:buChar char="■"/>
              <a:defRPr>
                <a:solidFill>
                  <a:schemeClr val="lt1"/>
                </a:solidFill>
              </a:defRPr>
            </a:lvl3pPr>
            <a:lvl4pPr indent="-298450" lvl="3" marL="1828800">
              <a:spcBef>
                <a:spcPts val="1600"/>
              </a:spcBef>
              <a:spcAft>
                <a:spcPts val="0"/>
              </a:spcAft>
              <a:buClr>
                <a:schemeClr val="lt1"/>
              </a:buClr>
              <a:buSzPts val="1100"/>
              <a:buChar char="●"/>
              <a:defRPr>
                <a:solidFill>
                  <a:schemeClr val="lt1"/>
                </a:solidFill>
              </a:defRPr>
            </a:lvl4pPr>
            <a:lvl5pPr indent="-298450" lvl="4" marL="2286000">
              <a:spcBef>
                <a:spcPts val="1600"/>
              </a:spcBef>
              <a:spcAft>
                <a:spcPts val="0"/>
              </a:spcAft>
              <a:buClr>
                <a:schemeClr val="lt1"/>
              </a:buClr>
              <a:buSzPts val="1100"/>
              <a:buChar char="○"/>
              <a:defRPr>
                <a:solidFill>
                  <a:schemeClr val="lt1"/>
                </a:solidFill>
              </a:defRPr>
            </a:lvl5pPr>
            <a:lvl6pPr indent="-298450" lvl="5" marL="2743200">
              <a:spcBef>
                <a:spcPts val="1600"/>
              </a:spcBef>
              <a:spcAft>
                <a:spcPts val="0"/>
              </a:spcAft>
              <a:buClr>
                <a:schemeClr val="lt1"/>
              </a:buClr>
              <a:buSzPts val="1100"/>
              <a:buChar char="■"/>
              <a:defRPr>
                <a:solidFill>
                  <a:schemeClr val="lt1"/>
                </a:solidFill>
              </a:defRPr>
            </a:lvl6pPr>
            <a:lvl7pPr indent="-298450" lvl="6" marL="3200400">
              <a:spcBef>
                <a:spcPts val="1600"/>
              </a:spcBef>
              <a:spcAft>
                <a:spcPts val="0"/>
              </a:spcAft>
              <a:buClr>
                <a:schemeClr val="lt1"/>
              </a:buClr>
              <a:buSzPts val="1100"/>
              <a:buChar char="●"/>
              <a:defRPr>
                <a:solidFill>
                  <a:schemeClr val="lt1"/>
                </a:solidFill>
              </a:defRPr>
            </a:lvl7pPr>
            <a:lvl8pPr indent="-298450" lvl="7" marL="3657600">
              <a:spcBef>
                <a:spcPts val="1600"/>
              </a:spcBef>
              <a:spcAft>
                <a:spcPts val="0"/>
              </a:spcAft>
              <a:buClr>
                <a:schemeClr val="lt1"/>
              </a:buClr>
              <a:buSzPts val="1100"/>
              <a:buChar char="○"/>
              <a:defRPr>
                <a:solidFill>
                  <a:schemeClr val="lt1"/>
                </a:solidFill>
              </a:defRPr>
            </a:lvl8pPr>
            <a:lvl9pPr indent="-298450" lvl="8" marL="4114800">
              <a:spcBef>
                <a:spcPts val="1600"/>
              </a:spcBef>
              <a:spcAft>
                <a:spcPts val="1600"/>
              </a:spcAft>
              <a:buClr>
                <a:schemeClr val="lt1"/>
              </a:buClr>
              <a:buSzPts val="1100"/>
              <a:buChar char="■"/>
              <a:defRPr>
                <a:solidFill>
                  <a:schemeClr val="lt1"/>
                </a:solidFill>
              </a:defRPr>
            </a:lvl9pPr>
          </a:lstStyle>
          <a:p/>
        </p:txBody>
      </p:sp>
      <p:sp>
        <p:nvSpPr>
          <p:cNvPr id="79" name="Google Shape;79;p11"/>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0" name="Shape 80"/>
        <p:cNvGrpSpPr/>
        <p:nvPr/>
      </p:nvGrpSpPr>
      <p:grpSpPr>
        <a:xfrm>
          <a:off x="0" y="0"/>
          <a:ext cx="0" cy="0"/>
          <a:chOff x="0" y="0"/>
          <a:chExt cx="0" cy="0"/>
        </a:xfrm>
      </p:grpSpPr>
      <p:sp>
        <p:nvSpPr>
          <p:cNvPr id="81" name="Google Shape;81;p12"/>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82" name="Shape 82"/>
        <p:cNvGrpSpPr/>
        <p:nvPr/>
      </p:nvGrpSpPr>
      <p:grpSpPr>
        <a:xfrm>
          <a:off x="0" y="0"/>
          <a:ext cx="0" cy="0"/>
          <a:chOff x="0" y="0"/>
          <a:chExt cx="0" cy="0"/>
        </a:xfrm>
      </p:grpSpPr>
      <p:sp>
        <p:nvSpPr>
          <p:cNvPr id="83" name="Google Shape;83;p13"/>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2800"/>
              <a:buNone/>
              <a:defRPr/>
            </a:lvl1pPr>
            <a:lvl2pPr lvl="1" rtl="0" algn="ctr">
              <a:spcBef>
                <a:spcPts val="0"/>
              </a:spcBef>
              <a:spcAft>
                <a:spcPts val="0"/>
              </a:spcAft>
              <a:buSzPts val="2800"/>
              <a:buNone/>
              <a:defRPr/>
            </a:lvl2pPr>
            <a:lvl3pPr lvl="2" rtl="0" algn="ctr">
              <a:spcBef>
                <a:spcPts val="0"/>
              </a:spcBef>
              <a:spcAft>
                <a:spcPts val="0"/>
              </a:spcAft>
              <a:buSzPts val="2800"/>
              <a:buNone/>
              <a:defRPr/>
            </a:lvl3pPr>
            <a:lvl4pPr lvl="3" rtl="0" algn="ctr">
              <a:spcBef>
                <a:spcPts val="0"/>
              </a:spcBef>
              <a:spcAft>
                <a:spcPts val="0"/>
              </a:spcAft>
              <a:buSzPts val="2800"/>
              <a:buNone/>
              <a:defRPr/>
            </a:lvl4pPr>
            <a:lvl5pPr lvl="4" rtl="0" algn="ctr">
              <a:spcBef>
                <a:spcPts val="0"/>
              </a:spcBef>
              <a:spcAft>
                <a:spcPts val="0"/>
              </a:spcAft>
              <a:buSzPts val="2800"/>
              <a:buNone/>
              <a:defRPr/>
            </a:lvl5pPr>
            <a:lvl6pPr lvl="5" rtl="0" algn="ctr">
              <a:spcBef>
                <a:spcPts val="0"/>
              </a:spcBef>
              <a:spcAft>
                <a:spcPts val="0"/>
              </a:spcAft>
              <a:buSzPts val="2800"/>
              <a:buNone/>
              <a:defRPr/>
            </a:lvl6pPr>
            <a:lvl7pPr lvl="6" rtl="0" algn="ctr">
              <a:spcBef>
                <a:spcPts val="0"/>
              </a:spcBef>
              <a:spcAft>
                <a:spcPts val="0"/>
              </a:spcAft>
              <a:buSzPts val="2800"/>
              <a:buNone/>
              <a:defRPr/>
            </a:lvl7pPr>
            <a:lvl8pPr lvl="7" rtl="0" algn="ctr">
              <a:spcBef>
                <a:spcPts val="0"/>
              </a:spcBef>
              <a:spcAft>
                <a:spcPts val="0"/>
              </a:spcAft>
              <a:buSzPts val="2800"/>
              <a:buNone/>
              <a:defRPr/>
            </a:lvl8pPr>
            <a:lvl9pPr lvl="8" rtl="0" algn="ctr">
              <a:spcBef>
                <a:spcPts val="0"/>
              </a:spcBef>
              <a:spcAft>
                <a:spcPts val="0"/>
              </a:spcAft>
              <a:buSzPts val="2800"/>
              <a:buNone/>
              <a:defRPr/>
            </a:lvl9pPr>
          </a:lstStyle>
          <a:p/>
        </p:txBody>
      </p:sp>
      <p:sp>
        <p:nvSpPr>
          <p:cNvPr id="84" name="Google Shape;84;p13"/>
          <p:cNvSpPr txBox="1"/>
          <p:nvPr>
            <p:ph idx="1" type="body"/>
          </p:nvPr>
        </p:nvSpPr>
        <p:spPr>
          <a:xfrm>
            <a:off x="457200" y="1200150"/>
            <a:ext cx="8229600" cy="3394500"/>
          </a:xfrm>
          <a:prstGeom prst="rect">
            <a:avLst/>
          </a:prstGeom>
          <a:noFill/>
          <a:ln>
            <a:noFill/>
          </a:ln>
        </p:spPr>
        <p:txBody>
          <a:bodyPr anchorCtr="0" anchor="t" bIns="45700" lIns="91425" spcFirstLastPara="1" rIns="91425" wrap="square" tIns="45700">
            <a:noAutofit/>
          </a:bodyPr>
          <a:lstStyle>
            <a:lvl1pPr indent="-342900" lvl="0" marL="457200" rtl="0" algn="l">
              <a:spcBef>
                <a:spcPts val="360"/>
              </a:spcBef>
              <a:spcAft>
                <a:spcPts val="0"/>
              </a:spcAft>
              <a:buClr>
                <a:schemeClr val="dk1"/>
              </a:buClr>
              <a:buSzPts val="1800"/>
              <a:buChar char="●"/>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1600"/>
              </a:spcBef>
              <a:spcAft>
                <a:spcPts val="0"/>
              </a:spcAft>
              <a:buClr>
                <a:schemeClr val="dk1"/>
              </a:buClr>
              <a:buSzPts val="1800"/>
              <a:buChar char="●"/>
              <a:defRPr/>
            </a:lvl7pPr>
            <a:lvl8pPr indent="-342900" lvl="7" marL="3657600" rtl="0" algn="l">
              <a:spcBef>
                <a:spcPts val="1600"/>
              </a:spcBef>
              <a:spcAft>
                <a:spcPts val="0"/>
              </a:spcAft>
              <a:buClr>
                <a:schemeClr val="dk1"/>
              </a:buClr>
              <a:buSzPts val="1800"/>
              <a:buChar char="○"/>
              <a:defRPr/>
            </a:lvl8pPr>
            <a:lvl9pPr indent="-342900" lvl="8" marL="4114800" rtl="0" algn="l">
              <a:spcBef>
                <a:spcPts val="1600"/>
              </a:spcBef>
              <a:spcAft>
                <a:spcPts val="1600"/>
              </a:spcAft>
              <a:buClr>
                <a:schemeClr val="dk1"/>
              </a:buClr>
              <a:buSzPts val="1800"/>
              <a:buChar char="■"/>
              <a:defRPr/>
            </a:lvl9pPr>
          </a:lstStyle>
          <a:p/>
        </p:txBody>
      </p:sp>
      <p:sp>
        <p:nvSpPr>
          <p:cNvPr id="85" name="Google Shape;85;p13"/>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sz="1200">
                <a:solidFill>
                  <a:srgbClr val="898989"/>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86" name="Google Shape;86;p13"/>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87" name="Google Shape;87;p13"/>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sz="1000">
              <a:solidFill>
                <a:schemeClr val="accent1"/>
              </a:solidFill>
              <a:latin typeface="Lato"/>
              <a:ea typeface="Lato"/>
              <a:cs typeface="Lato"/>
              <a:sym typeface="Lato"/>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7" name="Shape 17"/>
        <p:cNvGrpSpPr/>
        <p:nvPr/>
      </p:nvGrpSpPr>
      <p:grpSpPr>
        <a:xfrm>
          <a:off x="0" y="0"/>
          <a:ext cx="0" cy="0"/>
          <a:chOff x="0" y="0"/>
          <a:chExt cx="0" cy="0"/>
        </a:xfrm>
      </p:grpSpPr>
      <p:grpSp>
        <p:nvGrpSpPr>
          <p:cNvPr id="18" name="Google Shape;18;p3"/>
          <p:cNvGrpSpPr/>
          <p:nvPr/>
        </p:nvGrpSpPr>
        <p:grpSpPr>
          <a:xfrm>
            <a:off x="830392" y="1191256"/>
            <a:ext cx="745763" cy="45826"/>
            <a:chOff x="4580561" y="2589004"/>
            <a:chExt cx="1064464" cy="25200"/>
          </a:xfrm>
        </p:grpSpPr>
        <p:sp>
          <p:nvSpPr>
            <p:cNvPr id="19" name="Google Shape;19;p3"/>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3"/>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 name="Google Shape;21;p3"/>
          <p:cNvSpPr txBox="1"/>
          <p:nvPr>
            <p:ph type="title"/>
          </p:nvPr>
        </p:nvSpPr>
        <p:spPr>
          <a:xfrm>
            <a:off x="729450" y="1322450"/>
            <a:ext cx="7688400" cy="15186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22" name="Google Shape;22;p3"/>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3" name="Shape 23"/>
        <p:cNvGrpSpPr/>
        <p:nvPr/>
      </p:nvGrpSpPr>
      <p:grpSpPr>
        <a:xfrm>
          <a:off x="0" y="0"/>
          <a:ext cx="0" cy="0"/>
          <a:chOff x="0" y="0"/>
          <a:chExt cx="0" cy="0"/>
        </a:xfrm>
      </p:grpSpPr>
      <p:sp>
        <p:nvSpPr>
          <p:cNvPr id="24" name="Google Shape;24;p4"/>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 name="Google Shape;25;p4"/>
          <p:cNvGrpSpPr/>
          <p:nvPr/>
        </p:nvGrpSpPr>
        <p:grpSpPr>
          <a:xfrm>
            <a:off x="830392" y="1191256"/>
            <a:ext cx="745763" cy="45826"/>
            <a:chOff x="4580561" y="2589004"/>
            <a:chExt cx="1064464" cy="25200"/>
          </a:xfrm>
        </p:grpSpPr>
        <p:sp>
          <p:nvSpPr>
            <p:cNvPr id="26" name="Google Shape;26;p4"/>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 name="Google Shape;28;p4"/>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29" name="Google Shape;29;p4"/>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0" name="Google Shape;30;p4"/>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1" name="Shape 31"/>
        <p:cNvGrpSpPr/>
        <p:nvPr/>
      </p:nvGrpSpPr>
      <p:grpSpPr>
        <a:xfrm>
          <a:off x="0" y="0"/>
          <a:ext cx="0" cy="0"/>
          <a:chOff x="0" y="0"/>
          <a:chExt cx="0" cy="0"/>
        </a:xfrm>
      </p:grpSpPr>
      <p:sp>
        <p:nvSpPr>
          <p:cNvPr id="32" name="Google Shape;32;p5"/>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3" name="Google Shape;33;p5"/>
          <p:cNvGrpSpPr/>
          <p:nvPr/>
        </p:nvGrpSpPr>
        <p:grpSpPr>
          <a:xfrm>
            <a:off x="830392" y="1191256"/>
            <a:ext cx="745763" cy="45826"/>
            <a:chOff x="4580561" y="2589004"/>
            <a:chExt cx="1064464" cy="25200"/>
          </a:xfrm>
        </p:grpSpPr>
        <p:sp>
          <p:nvSpPr>
            <p:cNvPr id="34" name="Google Shape;34;p5"/>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5"/>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 name="Google Shape;36;p5"/>
          <p:cNvSpPr txBox="1"/>
          <p:nvPr>
            <p:ph type="title"/>
          </p:nvPr>
        </p:nvSpPr>
        <p:spPr>
          <a:xfrm>
            <a:off x="729450" y="1318650"/>
            <a:ext cx="7688400" cy="5352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37" name="Google Shape;37;p5"/>
          <p:cNvSpPr txBox="1"/>
          <p:nvPr>
            <p:ph idx="1" type="body"/>
          </p:nvPr>
        </p:nvSpPr>
        <p:spPr>
          <a:xfrm>
            <a:off x="729325" y="2078875"/>
            <a:ext cx="3774300" cy="22611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8" name="Google Shape;38;p5"/>
          <p:cNvSpPr txBox="1"/>
          <p:nvPr>
            <p:ph idx="2" type="body"/>
          </p:nvPr>
        </p:nvSpPr>
        <p:spPr>
          <a:xfrm>
            <a:off x="4643604" y="2078875"/>
            <a:ext cx="3774300" cy="22611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9" name="Google Shape;39;p5"/>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0" name="Shape 40"/>
        <p:cNvGrpSpPr/>
        <p:nvPr/>
      </p:nvGrpSpPr>
      <p:grpSpPr>
        <a:xfrm>
          <a:off x="0" y="0"/>
          <a:ext cx="0" cy="0"/>
          <a:chOff x="0" y="0"/>
          <a:chExt cx="0" cy="0"/>
        </a:xfrm>
      </p:grpSpPr>
      <p:sp>
        <p:nvSpPr>
          <p:cNvPr id="41" name="Google Shape;41;p6"/>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2" name="Google Shape;42;p6"/>
          <p:cNvGrpSpPr/>
          <p:nvPr/>
        </p:nvGrpSpPr>
        <p:grpSpPr>
          <a:xfrm>
            <a:off x="830392" y="1191256"/>
            <a:ext cx="745763" cy="45826"/>
            <a:chOff x="4580561" y="2589004"/>
            <a:chExt cx="1064464" cy="25200"/>
          </a:xfrm>
        </p:grpSpPr>
        <p:sp>
          <p:nvSpPr>
            <p:cNvPr id="43" name="Google Shape;43;p6"/>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6"/>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 name="Google Shape;45;p6"/>
          <p:cNvSpPr txBox="1"/>
          <p:nvPr>
            <p:ph type="title"/>
          </p:nvPr>
        </p:nvSpPr>
        <p:spPr>
          <a:xfrm>
            <a:off x="729450" y="1318650"/>
            <a:ext cx="7688400" cy="5352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46" name="Google Shape;46;p6"/>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7" name="Shape 47"/>
        <p:cNvGrpSpPr/>
        <p:nvPr/>
      </p:nvGrpSpPr>
      <p:grpSpPr>
        <a:xfrm>
          <a:off x="0" y="0"/>
          <a:ext cx="0" cy="0"/>
          <a:chOff x="0" y="0"/>
          <a:chExt cx="0" cy="0"/>
        </a:xfrm>
      </p:grpSpPr>
      <p:sp>
        <p:nvSpPr>
          <p:cNvPr id="48" name="Google Shape;48;p7"/>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9" name="Google Shape;49;p7"/>
          <p:cNvGrpSpPr/>
          <p:nvPr/>
        </p:nvGrpSpPr>
        <p:grpSpPr>
          <a:xfrm>
            <a:off x="830392" y="1191256"/>
            <a:ext cx="745763" cy="45826"/>
            <a:chOff x="4580561" y="2589004"/>
            <a:chExt cx="1064464" cy="25200"/>
          </a:xfrm>
        </p:grpSpPr>
        <p:sp>
          <p:nvSpPr>
            <p:cNvPr id="50" name="Google Shape;50;p7"/>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7"/>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 name="Google Shape;52;p7"/>
          <p:cNvSpPr txBox="1"/>
          <p:nvPr>
            <p:ph type="title"/>
          </p:nvPr>
        </p:nvSpPr>
        <p:spPr>
          <a:xfrm>
            <a:off x="730000" y="1318650"/>
            <a:ext cx="3300900" cy="13815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53" name="Google Shape;53;p7"/>
          <p:cNvSpPr txBox="1"/>
          <p:nvPr>
            <p:ph idx="1" type="body"/>
          </p:nvPr>
        </p:nvSpPr>
        <p:spPr>
          <a:xfrm>
            <a:off x="721225" y="2781725"/>
            <a:ext cx="3300900" cy="15975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54" name="Google Shape;54;p7"/>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55" name="Shape 55"/>
        <p:cNvGrpSpPr/>
        <p:nvPr/>
      </p:nvGrpSpPr>
      <p:grpSpPr>
        <a:xfrm>
          <a:off x="0" y="0"/>
          <a:ext cx="0" cy="0"/>
          <a:chOff x="0" y="0"/>
          <a:chExt cx="0" cy="0"/>
        </a:xfrm>
      </p:grpSpPr>
      <p:grpSp>
        <p:nvGrpSpPr>
          <p:cNvPr id="56" name="Google Shape;56;p8"/>
          <p:cNvGrpSpPr/>
          <p:nvPr/>
        </p:nvGrpSpPr>
        <p:grpSpPr>
          <a:xfrm>
            <a:off x="830392" y="4169130"/>
            <a:ext cx="745763" cy="45826"/>
            <a:chOff x="4580561" y="2589004"/>
            <a:chExt cx="1064464" cy="25200"/>
          </a:xfrm>
        </p:grpSpPr>
        <p:sp>
          <p:nvSpPr>
            <p:cNvPr id="57" name="Google Shape;57;p8"/>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8"/>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9" name="Google Shape;59;p8"/>
          <p:cNvSpPr txBox="1"/>
          <p:nvPr>
            <p:ph type="title"/>
          </p:nvPr>
        </p:nvSpPr>
        <p:spPr>
          <a:xfrm>
            <a:off x="729450" y="864300"/>
            <a:ext cx="7021200" cy="29850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60" name="Google Shape;60;p8"/>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61" name="Shape 61"/>
        <p:cNvGrpSpPr/>
        <p:nvPr/>
      </p:nvGrpSpPr>
      <p:grpSpPr>
        <a:xfrm>
          <a:off x="0" y="0"/>
          <a:ext cx="0" cy="0"/>
          <a:chOff x="0" y="0"/>
          <a:chExt cx="0" cy="0"/>
        </a:xfrm>
      </p:grpSpPr>
      <p:sp>
        <p:nvSpPr>
          <p:cNvPr id="62" name="Google Shape;62;p9"/>
          <p:cNvSpPr/>
          <p:nvPr/>
        </p:nvSpPr>
        <p:spPr>
          <a:xfrm>
            <a:off x="0" y="0"/>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3" name="Google Shape;63;p9"/>
          <p:cNvGrpSpPr/>
          <p:nvPr/>
        </p:nvGrpSpPr>
        <p:grpSpPr>
          <a:xfrm>
            <a:off x="830392" y="1191256"/>
            <a:ext cx="745763" cy="45826"/>
            <a:chOff x="4580561" y="2589004"/>
            <a:chExt cx="1064464" cy="25200"/>
          </a:xfrm>
        </p:grpSpPr>
        <p:sp>
          <p:nvSpPr>
            <p:cNvPr id="64" name="Google Shape;64;p9"/>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9"/>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 name="Google Shape;66;p9"/>
          <p:cNvSpPr txBox="1"/>
          <p:nvPr>
            <p:ph type="title"/>
          </p:nvPr>
        </p:nvSpPr>
        <p:spPr>
          <a:xfrm>
            <a:off x="730000" y="1318650"/>
            <a:ext cx="3300900" cy="16872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67" name="Google Shape;67;p9"/>
          <p:cNvSpPr txBox="1"/>
          <p:nvPr>
            <p:ph idx="1" type="subTitle"/>
          </p:nvPr>
        </p:nvSpPr>
        <p:spPr>
          <a:xfrm>
            <a:off x="724950" y="3161525"/>
            <a:ext cx="3300900" cy="7590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68" name="Google Shape;68;p9"/>
          <p:cNvSpPr txBox="1"/>
          <p:nvPr>
            <p:ph idx="2" type="body"/>
          </p:nvPr>
        </p:nvSpPr>
        <p:spPr>
          <a:xfrm>
            <a:off x="5174225" y="1352625"/>
            <a:ext cx="3374400" cy="30255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69" name="Google Shape;69;p9"/>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0" name="Shape 70"/>
        <p:cNvGrpSpPr/>
        <p:nvPr/>
      </p:nvGrpSpPr>
      <p:grpSpPr>
        <a:xfrm>
          <a:off x="0" y="0"/>
          <a:ext cx="0" cy="0"/>
          <a:chOff x="0" y="0"/>
          <a:chExt cx="0" cy="0"/>
        </a:xfrm>
      </p:grpSpPr>
      <p:sp>
        <p:nvSpPr>
          <p:cNvPr id="71" name="Google Shape;71;p10"/>
          <p:cNvSpPr txBox="1"/>
          <p:nvPr>
            <p:ph idx="1" type="body"/>
          </p:nvPr>
        </p:nvSpPr>
        <p:spPr>
          <a:xfrm>
            <a:off x="724950" y="4372551"/>
            <a:ext cx="7697400" cy="4605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300"/>
              <a:buNone/>
              <a:defRPr/>
            </a:lvl1pPr>
          </a:lstStyle>
          <a:p/>
        </p:txBody>
      </p:sp>
      <p:sp>
        <p:nvSpPr>
          <p:cNvPr id="72" name="Google Shape;72;p10"/>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treamlin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SzPts val="2800"/>
              <a:buFont typeface="Raleway"/>
              <a:buNone/>
              <a:defRPr b="1" sz="2800">
                <a:latin typeface="Raleway"/>
                <a:ea typeface="Raleway"/>
                <a:cs typeface="Raleway"/>
                <a:sym typeface="Raleway"/>
              </a:defRPr>
            </a:lvl1pPr>
            <a:lvl2pPr lvl="1">
              <a:spcBef>
                <a:spcPts val="0"/>
              </a:spcBef>
              <a:spcAft>
                <a:spcPts val="0"/>
              </a:spcAft>
              <a:buSzPts val="2800"/>
              <a:buFont typeface="Raleway"/>
              <a:buNone/>
              <a:defRPr b="1" sz="2800">
                <a:latin typeface="Raleway"/>
                <a:ea typeface="Raleway"/>
                <a:cs typeface="Raleway"/>
                <a:sym typeface="Raleway"/>
              </a:defRPr>
            </a:lvl2pPr>
            <a:lvl3pPr lvl="2">
              <a:spcBef>
                <a:spcPts val="0"/>
              </a:spcBef>
              <a:spcAft>
                <a:spcPts val="0"/>
              </a:spcAft>
              <a:buSzPts val="2800"/>
              <a:buFont typeface="Raleway"/>
              <a:buNone/>
              <a:defRPr b="1" sz="2800">
                <a:latin typeface="Raleway"/>
                <a:ea typeface="Raleway"/>
                <a:cs typeface="Raleway"/>
                <a:sym typeface="Raleway"/>
              </a:defRPr>
            </a:lvl3pPr>
            <a:lvl4pPr lvl="3">
              <a:spcBef>
                <a:spcPts val="0"/>
              </a:spcBef>
              <a:spcAft>
                <a:spcPts val="0"/>
              </a:spcAft>
              <a:buSzPts val="2800"/>
              <a:buFont typeface="Raleway"/>
              <a:buNone/>
              <a:defRPr b="1" sz="2800">
                <a:latin typeface="Raleway"/>
                <a:ea typeface="Raleway"/>
                <a:cs typeface="Raleway"/>
                <a:sym typeface="Raleway"/>
              </a:defRPr>
            </a:lvl4pPr>
            <a:lvl5pPr lvl="4">
              <a:spcBef>
                <a:spcPts val="0"/>
              </a:spcBef>
              <a:spcAft>
                <a:spcPts val="0"/>
              </a:spcAft>
              <a:buSzPts val="2800"/>
              <a:buFont typeface="Raleway"/>
              <a:buNone/>
              <a:defRPr b="1" sz="2800">
                <a:latin typeface="Raleway"/>
                <a:ea typeface="Raleway"/>
                <a:cs typeface="Raleway"/>
                <a:sym typeface="Raleway"/>
              </a:defRPr>
            </a:lvl5pPr>
            <a:lvl6pPr lvl="5">
              <a:spcBef>
                <a:spcPts val="0"/>
              </a:spcBef>
              <a:spcAft>
                <a:spcPts val="0"/>
              </a:spcAft>
              <a:buSzPts val="2800"/>
              <a:buFont typeface="Raleway"/>
              <a:buNone/>
              <a:defRPr b="1" sz="2800">
                <a:latin typeface="Raleway"/>
                <a:ea typeface="Raleway"/>
                <a:cs typeface="Raleway"/>
                <a:sym typeface="Raleway"/>
              </a:defRPr>
            </a:lvl6pPr>
            <a:lvl7pPr lvl="6">
              <a:spcBef>
                <a:spcPts val="0"/>
              </a:spcBef>
              <a:spcAft>
                <a:spcPts val="0"/>
              </a:spcAft>
              <a:buSzPts val="2800"/>
              <a:buFont typeface="Raleway"/>
              <a:buNone/>
              <a:defRPr b="1" sz="2800">
                <a:latin typeface="Raleway"/>
                <a:ea typeface="Raleway"/>
                <a:cs typeface="Raleway"/>
                <a:sym typeface="Raleway"/>
              </a:defRPr>
            </a:lvl7pPr>
            <a:lvl8pPr lvl="7">
              <a:spcBef>
                <a:spcPts val="0"/>
              </a:spcBef>
              <a:spcAft>
                <a:spcPts val="0"/>
              </a:spcAft>
              <a:buSzPts val="2800"/>
              <a:buFont typeface="Raleway"/>
              <a:buNone/>
              <a:defRPr b="1" sz="2800">
                <a:latin typeface="Raleway"/>
                <a:ea typeface="Raleway"/>
                <a:cs typeface="Raleway"/>
                <a:sym typeface="Raleway"/>
              </a:defRPr>
            </a:lvl8pPr>
            <a:lvl9pPr lvl="8">
              <a:spcBef>
                <a:spcPts val="0"/>
              </a:spcBef>
              <a:spcAft>
                <a:spcPts val="0"/>
              </a:spcAft>
              <a:buSzPts val="2800"/>
              <a:buFont typeface="Raleway"/>
              <a:buNone/>
              <a:defRPr b="1" sz="2800">
                <a:latin typeface="Raleway"/>
                <a:ea typeface="Raleway"/>
                <a:cs typeface="Raleway"/>
                <a:sym typeface="Ralew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1150" lvl="0" marL="45720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indent="-298450" lvl="1" marL="9144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indent="-298450" lvl="2" marL="13716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indent="-298450" lvl="3" marL="18288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indent="-298450" lvl="4" marL="22860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indent="-298450" lvl="5" marL="27432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indent="-298450" lvl="6" marL="32004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indent="-298450" lvl="7" marL="36576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indent="-298450" lvl="8" marL="4114800">
              <a:lnSpc>
                <a:spcPct val="115000"/>
              </a:lnSpc>
              <a:spcBef>
                <a:spcPts val="1600"/>
              </a:spcBef>
              <a:spcAft>
                <a:spcPts val="1600"/>
              </a:spcAft>
              <a:buClr>
                <a:schemeClr val="accent1"/>
              </a:buClr>
              <a:buSzPts val="1100"/>
              <a:buFont typeface="Lato"/>
              <a:buChar char="■"/>
              <a:defRPr sz="1100">
                <a:solidFill>
                  <a:schemeClr val="accent1"/>
                </a:solidFill>
                <a:latin typeface="Lato"/>
                <a:ea typeface="Lato"/>
                <a:cs typeface="Lato"/>
                <a:sym typeface="Lato"/>
              </a:defRPr>
            </a:lvl9pPr>
          </a:lstStyle>
          <a:p/>
        </p:txBody>
      </p:sp>
      <p:sp>
        <p:nvSpPr>
          <p:cNvPr id="8" name="Google Shape;8;p1"/>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hyperlink" Target="https://www.youtube.com/watch?v=_C25CwNlVjA" TargetMode="External"/><Relationship Id="rId4" Type="http://schemas.openxmlformats.org/officeDocument/2006/relationships/image" Target="../media/image1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1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11.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11.pn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image" Target="../media/image11.png"/><Relationship Id="rId4" Type="http://schemas.openxmlformats.org/officeDocument/2006/relationships/image" Target="../media/image9.png"/><Relationship Id="rId9" Type="http://schemas.openxmlformats.org/officeDocument/2006/relationships/image" Target="../media/image21.png"/><Relationship Id="rId5" Type="http://schemas.openxmlformats.org/officeDocument/2006/relationships/image" Target="../media/image14.png"/><Relationship Id="rId6" Type="http://schemas.openxmlformats.org/officeDocument/2006/relationships/image" Target="../media/image13.png"/><Relationship Id="rId7" Type="http://schemas.openxmlformats.org/officeDocument/2006/relationships/image" Target="../media/image16.png"/><Relationship Id="rId8"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png"/><Relationship Id="rId6"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 Id="rId3" Type="http://schemas.openxmlformats.org/officeDocument/2006/relationships/image" Target="../media/image3.png"/><Relationship Id="rId4" Type="http://schemas.openxmlformats.org/officeDocument/2006/relationships/image" Target="../media/image2.png"/><Relationship Id="rId5" Type="http://schemas.openxmlformats.org/officeDocument/2006/relationships/image" Target="../media/image1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 Id="rId3" Type="http://schemas.openxmlformats.org/officeDocument/2006/relationships/image" Target="../media/image1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 Id="rId3" Type="http://schemas.openxmlformats.org/officeDocument/2006/relationships/image" Target="../media/image1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 Id="rId3" Type="http://schemas.openxmlformats.org/officeDocument/2006/relationships/image" Target="../media/image3.png"/><Relationship Id="rId4" Type="http://schemas.openxmlformats.org/officeDocument/2006/relationships/image" Target="../media/image2.png"/><Relationship Id="rId5" Type="http://schemas.openxmlformats.org/officeDocument/2006/relationships/image" Target="../media/image19.png"/><Relationship Id="rId6" Type="http://schemas.openxmlformats.org/officeDocument/2006/relationships/image" Target="../media/image2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7.xml"/><Relationship Id="rId3" Type="http://schemas.openxmlformats.org/officeDocument/2006/relationships/image" Target="../media/image3.png"/><Relationship Id="rId4" Type="http://schemas.openxmlformats.org/officeDocument/2006/relationships/image" Target="../media/image2.png"/><Relationship Id="rId5" Type="http://schemas.openxmlformats.org/officeDocument/2006/relationships/image" Target="../media/image19.png"/><Relationship Id="rId6" Type="http://schemas.openxmlformats.org/officeDocument/2006/relationships/image" Target="../media/image2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8.xml"/><Relationship Id="rId3" Type="http://schemas.openxmlformats.org/officeDocument/2006/relationships/image" Target="../media/image3.png"/><Relationship Id="rId4" Type="http://schemas.openxmlformats.org/officeDocument/2006/relationships/image" Target="../media/image2.png"/><Relationship Id="rId5" Type="http://schemas.openxmlformats.org/officeDocument/2006/relationships/image" Target="../media/image19.png"/><Relationship Id="rId6" Type="http://schemas.openxmlformats.org/officeDocument/2006/relationships/image" Target="../media/image2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9.xml"/><Relationship Id="rId3" Type="http://schemas.openxmlformats.org/officeDocument/2006/relationships/image" Target="../media/image3.png"/><Relationship Id="rId4" Type="http://schemas.openxmlformats.org/officeDocument/2006/relationships/image" Target="../media/image2.png"/><Relationship Id="rId5" Type="http://schemas.openxmlformats.org/officeDocument/2006/relationships/image" Target="../media/image19.png"/><Relationship Id="rId6" Type="http://schemas.openxmlformats.org/officeDocument/2006/relationships/image" Target="../media/image2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2.png"/><Relationship Id="rId5"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0.xml"/><Relationship Id="rId3" Type="http://schemas.openxmlformats.org/officeDocument/2006/relationships/image" Target="../media/image3.png"/><Relationship Id="rId4" Type="http://schemas.openxmlformats.org/officeDocument/2006/relationships/image" Target="../media/image2.png"/><Relationship Id="rId5" Type="http://schemas.openxmlformats.org/officeDocument/2006/relationships/image" Target="../media/image19.png"/><Relationship Id="rId6" Type="http://schemas.openxmlformats.org/officeDocument/2006/relationships/image" Target="../media/image2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2.xml"/><Relationship Id="rId3" Type="http://schemas.openxmlformats.org/officeDocument/2006/relationships/image" Target="../media/image2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5.xml"/><Relationship Id="rId3" Type="http://schemas.openxmlformats.org/officeDocument/2006/relationships/image" Target="../media/image3.png"/><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6.xml"/><Relationship Id="rId3" Type="http://schemas.openxmlformats.org/officeDocument/2006/relationships/image" Target="../media/image3.png"/><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7.xml"/><Relationship Id="rId3" Type="http://schemas.openxmlformats.org/officeDocument/2006/relationships/image" Target="../media/image3.png"/><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8.xml"/><Relationship Id="rId3" Type="http://schemas.openxmlformats.org/officeDocument/2006/relationships/image" Target="../media/image3.png"/><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9.xml"/><Relationship Id="rId3"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0.xml"/><Relationship Id="rId3" Type="http://schemas.openxmlformats.org/officeDocument/2006/relationships/image" Target="../media/image3.png"/><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1.xml"/><Relationship Id="rId3" Type="http://schemas.openxmlformats.org/officeDocument/2006/relationships/image" Target="../media/image3.png"/><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2.xml"/><Relationship Id="rId3" Type="http://schemas.openxmlformats.org/officeDocument/2006/relationships/image" Target="../media/image3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3.xml"/><Relationship Id="rId3" Type="http://schemas.openxmlformats.org/officeDocument/2006/relationships/image" Target="../media/image33.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5.xml"/><Relationship Id="rId3" Type="http://schemas.openxmlformats.org/officeDocument/2006/relationships/image" Target="../media/image37.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6.xml"/><Relationship Id="rId3" Type="http://schemas.openxmlformats.org/officeDocument/2006/relationships/image" Target="../media/image38.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7.xml"/><Relationship Id="rId3" Type="http://schemas.openxmlformats.org/officeDocument/2006/relationships/image" Target="../media/image25.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8.xml"/><Relationship Id="rId3" Type="http://schemas.openxmlformats.org/officeDocument/2006/relationships/image" Target="../media/image29.png"/><Relationship Id="rId4" Type="http://schemas.openxmlformats.org/officeDocument/2006/relationships/image" Target="../media/image26.png"/><Relationship Id="rId5" Type="http://schemas.openxmlformats.org/officeDocument/2006/relationships/image" Target="../media/image28.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1.png"/><Relationship Id="rId8" Type="http://schemas.openxmlformats.org/officeDocument/2006/relationships/image" Target="../media/image7.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1.xml"/><Relationship Id="rId3" Type="http://schemas.openxmlformats.org/officeDocument/2006/relationships/image" Target="../media/image24.jpg"/><Relationship Id="rId4" Type="http://schemas.openxmlformats.org/officeDocument/2006/relationships/image" Target="../media/image27.jpg"/><Relationship Id="rId5" Type="http://schemas.openxmlformats.org/officeDocument/2006/relationships/image" Target="../media/image30.jp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2.xml"/><Relationship Id="rId3" Type="http://schemas.openxmlformats.org/officeDocument/2006/relationships/image" Target="../media/image31.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3.xml"/><Relationship Id="rId3" Type="http://schemas.openxmlformats.org/officeDocument/2006/relationships/image" Target="../media/image31.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4.xml"/><Relationship Id="rId3" Type="http://schemas.openxmlformats.org/officeDocument/2006/relationships/image" Target="../media/image31.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5.xml"/><Relationship Id="rId3" Type="http://schemas.openxmlformats.org/officeDocument/2006/relationships/image" Target="../media/image31.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6.xml"/><Relationship Id="rId3" Type="http://schemas.openxmlformats.org/officeDocument/2006/relationships/image" Target="../media/image31.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7.xml"/><Relationship Id="rId3" Type="http://schemas.openxmlformats.org/officeDocument/2006/relationships/image" Target="../media/image31.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8.xml"/><Relationship Id="rId3" Type="http://schemas.openxmlformats.org/officeDocument/2006/relationships/image" Target="../media/image31.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9.xml"/><Relationship Id="rId3" Type="http://schemas.openxmlformats.org/officeDocument/2006/relationships/image" Target="../media/image3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10.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0.xml"/><Relationship Id="rId3" Type="http://schemas.openxmlformats.org/officeDocument/2006/relationships/image" Target="../media/image31.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2.xml"/><Relationship Id="rId3" Type="http://schemas.openxmlformats.org/officeDocument/2006/relationships/image" Target="../media/image36.png"/><Relationship Id="rId4" Type="http://schemas.openxmlformats.org/officeDocument/2006/relationships/image" Target="../media/image35.png"/><Relationship Id="rId5" Type="http://schemas.openxmlformats.org/officeDocument/2006/relationships/image" Target="../media/image3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pic>
        <p:nvPicPr>
          <p:cNvPr id="92" name="Google Shape;92;p14"/>
          <p:cNvPicPr preferRelativeResize="0"/>
          <p:nvPr/>
        </p:nvPicPr>
        <p:blipFill rotWithShape="1">
          <a:blip r:embed="rId3">
            <a:alphaModFix/>
          </a:blip>
          <a:srcRect b="0" l="0" r="0" t="0"/>
          <a:stretch/>
        </p:blipFill>
        <p:spPr>
          <a:xfrm>
            <a:off x="0" y="0"/>
            <a:ext cx="9144000" cy="5143500"/>
          </a:xfrm>
          <a:prstGeom prst="rect">
            <a:avLst/>
          </a:prstGeom>
          <a:noFill/>
          <a:ln>
            <a:noFill/>
          </a:ln>
        </p:spPr>
      </p:pic>
      <p:sp>
        <p:nvSpPr>
          <p:cNvPr id="93" name="Google Shape;93;p14"/>
          <p:cNvSpPr txBox="1"/>
          <p:nvPr>
            <p:ph type="ctrTitle"/>
          </p:nvPr>
        </p:nvSpPr>
        <p:spPr>
          <a:xfrm>
            <a:off x="296862" y="3743325"/>
            <a:ext cx="8550275" cy="1002506"/>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FFFFFF"/>
              </a:buClr>
              <a:buSzPts val="9200"/>
              <a:buFont typeface="Helvetica Neue"/>
              <a:buNone/>
            </a:pPr>
            <a:r>
              <a:rPr i="0" lang="en" sz="9200" u="none">
                <a:solidFill>
                  <a:srgbClr val="FFFFFF"/>
                </a:solidFill>
                <a:latin typeface="Arial"/>
                <a:ea typeface="Arial"/>
                <a:cs typeface="Arial"/>
                <a:sym typeface="Arial"/>
              </a:rPr>
              <a:t>Cryptography</a:t>
            </a:r>
            <a:endParaRPr>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23"/>
          <p:cNvSpPr txBox="1"/>
          <p:nvPr>
            <p:ph type="title"/>
          </p:nvPr>
        </p:nvSpPr>
        <p:spPr>
          <a:xfrm>
            <a:off x="457200" y="205978"/>
            <a:ext cx="8229600" cy="85725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Calibri"/>
              <a:buNone/>
            </a:pPr>
            <a:r>
              <a:rPr b="0" i="0" lang="en" sz="4400" u="none">
                <a:solidFill>
                  <a:schemeClr val="dk1"/>
                </a:solidFill>
                <a:latin typeface="Calibri"/>
                <a:ea typeface="Calibri"/>
                <a:cs typeface="Calibri"/>
                <a:sym typeface="Calibri"/>
              </a:rPr>
              <a:t>Example: Substitution Cipher</a:t>
            </a:r>
            <a:endParaRPr/>
          </a:p>
        </p:txBody>
      </p:sp>
      <p:sp>
        <p:nvSpPr>
          <p:cNvPr id="191" name="Google Shape;191;p23"/>
          <p:cNvSpPr txBox="1"/>
          <p:nvPr>
            <p:ph idx="1" type="body"/>
          </p:nvPr>
        </p:nvSpPr>
        <p:spPr>
          <a:xfrm>
            <a:off x="457200" y="1200150"/>
            <a:ext cx="8229600" cy="1977300"/>
          </a:xfrm>
          <a:prstGeom prst="rect">
            <a:avLst/>
          </a:prstGeom>
          <a:noFill/>
          <a:ln>
            <a:noFill/>
          </a:ln>
        </p:spPr>
        <p:txBody>
          <a:bodyPr anchorCtr="0" anchor="t" bIns="45700" lIns="91425" spcFirstLastPara="1" rIns="91425" wrap="square" tIns="45700">
            <a:noAutofit/>
          </a:bodyPr>
          <a:lstStyle/>
          <a:p>
            <a:pPr indent="-304800" lvl="0" marL="342900" marR="0" rtl="0" algn="l">
              <a:lnSpc>
                <a:spcPct val="80000"/>
              </a:lnSpc>
              <a:spcBef>
                <a:spcPts val="0"/>
              </a:spcBef>
              <a:spcAft>
                <a:spcPts val="0"/>
              </a:spcAft>
              <a:buClr>
                <a:schemeClr val="dk1"/>
              </a:buClr>
              <a:buSzPts val="2400"/>
              <a:buFont typeface="Arial"/>
              <a:buChar char="•"/>
            </a:pPr>
            <a:r>
              <a:rPr b="0" i="0" lang="en" sz="2400" u="none">
                <a:solidFill>
                  <a:schemeClr val="dk1"/>
                </a:solidFill>
                <a:latin typeface="Calibri"/>
                <a:ea typeface="Calibri"/>
                <a:cs typeface="Calibri"/>
                <a:sym typeface="Calibri"/>
              </a:rPr>
              <a:t>In a substitution cipher, each character of the message is replaced by a different character.</a:t>
            </a:r>
            <a:endParaRPr sz="2400"/>
          </a:p>
          <a:p>
            <a:pPr indent="-304800" lvl="0" marL="342900" marR="0" rtl="0" algn="l">
              <a:lnSpc>
                <a:spcPct val="80000"/>
              </a:lnSpc>
              <a:spcBef>
                <a:spcPts val="600"/>
              </a:spcBef>
              <a:spcAft>
                <a:spcPts val="0"/>
              </a:spcAft>
              <a:buClr>
                <a:schemeClr val="dk1"/>
              </a:buClr>
              <a:buSzPts val="2400"/>
              <a:buFont typeface="Arial"/>
              <a:buChar char="•"/>
            </a:pPr>
            <a:r>
              <a:rPr b="0" i="0" lang="en" sz="2400" u="none">
                <a:solidFill>
                  <a:schemeClr val="dk1"/>
                </a:solidFill>
                <a:latin typeface="Calibri"/>
                <a:ea typeface="Calibri"/>
                <a:cs typeface="Calibri"/>
                <a:sym typeface="Calibri"/>
              </a:rPr>
              <a:t>The mapping from message characters to ciphertext characters is the shared secret that both Alice and Bob have.</a:t>
            </a:r>
            <a:endParaRPr sz="2400"/>
          </a:p>
        </p:txBody>
      </p:sp>
      <p:sp>
        <p:nvSpPr>
          <p:cNvPr id="192" name="Google Shape;192;p23"/>
          <p:cNvSpPr txBox="1"/>
          <p:nvPr/>
        </p:nvSpPr>
        <p:spPr>
          <a:xfrm>
            <a:off x="936625" y="3107531"/>
            <a:ext cx="1047750" cy="1453753"/>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Calibri"/>
              <a:buNone/>
            </a:pPr>
            <a:r>
              <a:rPr b="0" i="0" lang="en" sz="2400" u="none">
                <a:solidFill>
                  <a:schemeClr val="dk1"/>
                </a:solidFill>
                <a:latin typeface="Calibri"/>
                <a:ea typeface="Calibri"/>
                <a:cs typeface="Calibri"/>
                <a:sym typeface="Calibri"/>
              </a:rPr>
              <a:t>A</a:t>
            </a:r>
            <a:endParaRPr/>
          </a:p>
          <a:p>
            <a:pPr indent="0" lvl="0" marL="0" marR="0" rtl="0" algn="l">
              <a:lnSpc>
                <a:spcPct val="100000"/>
              </a:lnSpc>
              <a:spcBef>
                <a:spcPts val="0"/>
              </a:spcBef>
              <a:spcAft>
                <a:spcPts val="0"/>
              </a:spcAft>
              <a:buClr>
                <a:schemeClr val="dk1"/>
              </a:buClr>
              <a:buSzPts val="2400"/>
              <a:buFont typeface="Calibri"/>
              <a:buNone/>
            </a:pPr>
            <a:r>
              <a:rPr b="0" i="0" lang="en" sz="2400" u="none">
                <a:solidFill>
                  <a:schemeClr val="dk1"/>
                </a:solidFill>
                <a:latin typeface="Calibri"/>
                <a:ea typeface="Calibri"/>
                <a:cs typeface="Calibri"/>
                <a:sym typeface="Calibri"/>
              </a:rPr>
              <a:t>B</a:t>
            </a:r>
            <a:endParaRPr/>
          </a:p>
          <a:p>
            <a:pPr indent="0" lvl="0" marL="0" marR="0" rtl="0" algn="l">
              <a:lnSpc>
                <a:spcPct val="100000"/>
              </a:lnSpc>
              <a:spcBef>
                <a:spcPts val="0"/>
              </a:spcBef>
              <a:spcAft>
                <a:spcPts val="0"/>
              </a:spcAft>
              <a:buClr>
                <a:schemeClr val="dk1"/>
              </a:buClr>
              <a:buSzPts val="2400"/>
              <a:buFont typeface="Calibri"/>
              <a:buNone/>
            </a:pPr>
            <a:r>
              <a:rPr b="0" i="0" lang="en" sz="2400" u="none">
                <a:solidFill>
                  <a:schemeClr val="dk1"/>
                </a:solidFill>
                <a:latin typeface="Calibri"/>
                <a:ea typeface="Calibri"/>
                <a:cs typeface="Calibri"/>
                <a:sym typeface="Calibri"/>
              </a:rPr>
              <a:t>C</a:t>
            </a:r>
            <a:endParaRPr/>
          </a:p>
          <a:p>
            <a:pPr indent="0" lvl="0" marL="0" marR="0" rtl="0" algn="l">
              <a:lnSpc>
                <a:spcPct val="100000"/>
              </a:lnSpc>
              <a:spcBef>
                <a:spcPts val="0"/>
              </a:spcBef>
              <a:spcAft>
                <a:spcPts val="0"/>
              </a:spcAft>
              <a:buClr>
                <a:schemeClr val="dk1"/>
              </a:buClr>
              <a:buSzPts val="2400"/>
              <a:buFont typeface="Calibri"/>
              <a:buNone/>
            </a:pPr>
            <a:r>
              <a:rPr b="0" i="0" lang="en" sz="2400" u="none">
                <a:solidFill>
                  <a:schemeClr val="dk1"/>
                </a:solidFill>
                <a:latin typeface="Calibri"/>
                <a:ea typeface="Calibri"/>
                <a:cs typeface="Calibri"/>
                <a:sym typeface="Calibri"/>
              </a:rPr>
              <a:t>D</a:t>
            </a:r>
            <a:endParaRPr/>
          </a:p>
          <a:p>
            <a:pPr indent="0" lvl="0" marL="0" marR="0" rtl="0" algn="l">
              <a:lnSpc>
                <a:spcPct val="100000"/>
              </a:lnSpc>
              <a:spcBef>
                <a:spcPts val="0"/>
              </a:spcBef>
              <a:spcAft>
                <a:spcPts val="0"/>
              </a:spcAft>
              <a:buClr>
                <a:schemeClr val="dk1"/>
              </a:buClr>
              <a:buSzPts val="2400"/>
              <a:buFont typeface="Calibri"/>
              <a:buNone/>
            </a:pPr>
            <a:r>
              <a:rPr b="0" i="0" lang="en" sz="2400" u="none">
                <a:solidFill>
                  <a:schemeClr val="dk1"/>
                </a:solidFill>
                <a:latin typeface="Calibri"/>
                <a:ea typeface="Calibri"/>
                <a:cs typeface="Calibri"/>
                <a:sym typeface="Calibri"/>
              </a:rPr>
              <a:t>…</a:t>
            </a:r>
            <a:endParaRPr/>
          </a:p>
        </p:txBody>
      </p:sp>
      <p:sp>
        <p:nvSpPr>
          <p:cNvPr id="193" name="Google Shape;193;p23"/>
          <p:cNvSpPr txBox="1"/>
          <p:nvPr/>
        </p:nvSpPr>
        <p:spPr>
          <a:xfrm>
            <a:off x="2454275" y="3107531"/>
            <a:ext cx="1047750" cy="1453753"/>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Calibri"/>
              <a:buNone/>
            </a:pPr>
            <a:r>
              <a:rPr b="0" i="0" lang="en" sz="2400" u="none">
                <a:solidFill>
                  <a:schemeClr val="dk1"/>
                </a:solidFill>
                <a:latin typeface="Calibri"/>
                <a:ea typeface="Calibri"/>
                <a:cs typeface="Calibri"/>
                <a:sym typeface="Calibri"/>
              </a:rPr>
              <a:t>D</a:t>
            </a:r>
            <a:endParaRPr/>
          </a:p>
          <a:p>
            <a:pPr indent="0" lvl="0" marL="0" marR="0" rtl="0" algn="l">
              <a:lnSpc>
                <a:spcPct val="100000"/>
              </a:lnSpc>
              <a:spcBef>
                <a:spcPts val="0"/>
              </a:spcBef>
              <a:spcAft>
                <a:spcPts val="0"/>
              </a:spcAft>
              <a:buClr>
                <a:schemeClr val="dk1"/>
              </a:buClr>
              <a:buSzPts val="2400"/>
              <a:buFont typeface="Calibri"/>
              <a:buNone/>
            </a:pPr>
            <a:r>
              <a:rPr b="0" i="0" lang="en" sz="2400" u="none">
                <a:solidFill>
                  <a:schemeClr val="dk1"/>
                </a:solidFill>
                <a:latin typeface="Calibri"/>
                <a:ea typeface="Calibri"/>
                <a:cs typeface="Calibri"/>
                <a:sym typeface="Calibri"/>
              </a:rPr>
              <a:t>X</a:t>
            </a:r>
            <a:endParaRPr/>
          </a:p>
          <a:p>
            <a:pPr indent="0" lvl="0" marL="0" marR="0" rtl="0" algn="l">
              <a:lnSpc>
                <a:spcPct val="100000"/>
              </a:lnSpc>
              <a:spcBef>
                <a:spcPts val="0"/>
              </a:spcBef>
              <a:spcAft>
                <a:spcPts val="0"/>
              </a:spcAft>
              <a:buClr>
                <a:schemeClr val="dk1"/>
              </a:buClr>
              <a:buSzPts val="2400"/>
              <a:buFont typeface="Calibri"/>
              <a:buNone/>
            </a:pPr>
            <a:r>
              <a:rPr b="0" i="0" lang="en" sz="2400" u="none">
                <a:solidFill>
                  <a:schemeClr val="dk1"/>
                </a:solidFill>
                <a:latin typeface="Calibri"/>
                <a:ea typeface="Calibri"/>
                <a:cs typeface="Calibri"/>
                <a:sym typeface="Calibri"/>
              </a:rPr>
              <a:t>Z</a:t>
            </a:r>
            <a:endParaRPr/>
          </a:p>
          <a:p>
            <a:pPr indent="0" lvl="0" marL="0" marR="0" rtl="0" algn="l">
              <a:lnSpc>
                <a:spcPct val="100000"/>
              </a:lnSpc>
              <a:spcBef>
                <a:spcPts val="0"/>
              </a:spcBef>
              <a:spcAft>
                <a:spcPts val="0"/>
              </a:spcAft>
              <a:buClr>
                <a:schemeClr val="dk1"/>
              </a:buClr>
              <a:buSzPts val="2400"/>
              <a:buFont typeface="Calibri"/>
              <a:buNone/>
            </a:pPr>
            <a:r>
              <a:rPr b="0" i="0" lang="en" sz="2400" u="none">
                <a:solidFill>
                  <a:schemeClr val="dk1"/>
                </a:solidFill>
                <a:latin typeface="Calibri"/>
                <a:ea typeface="Calibri"/>
                <a:cs typeface="Calibri"/>
                <a:sym typeface="Calibri"/>
              </a:rPr>
              <a:t>E</a:t>
            </a:r>
            <a:endParaRPr/>
          </a:p>
          <a:p>
            <a:pPr indent="0" lvl="0" marL="0" marR="0" rtl="0" algn="l">
              <a:lnSpc>
                <a:spcPct val="100000"/>
              </a:lnSpc>
              <a:spcBef>
                <a:spcPts val="0"/>
              </a:spcBef>
              <a:spcAft>
                <a:spcPts val="0"/>
              </a:spcAft>
              <a:buClr>
                <a:schemeClr val="dk1"/>
              </a:buClr>
              <a:buSzPts val="2400"/>
              <a:buFont typeface="Calibri"/>
              <a:buNone/>
            </a:pPr>
            <a:r>
              <a:rPr b="0" i="0" lang="en" sz="2400" u="none">
                <a:solidFill>
                  <a:schemeClr val="dk1"/>
                </a:solidFill>
                <a:latin typeface="Calibri"/>
                <a:ea typeface="Calibri"/>
                <a:cs typeface="Calibri"/>
                <a:sym typeface="Calibri"/>
              </a:rPr>
              <a:t>…</a:t>
            </a:r>
            <a:endParaRPr/>
          </a:p>
        </p:txBody>
      </p:sp>
      <p:cxnSp>
        <p:nvCxnSpPr>
          <p:cNvPr id="194" name="Google Shape;194;p23"/>
          <p:cNvCxnSpPr/>
          <p:nvPr/>
        </p:nvCxnSpPr>
        <p:spPr>
          <a:xfrm rot="10800000">
            <a:off x="1381125" y="3298031"/>
            <a:ext cx="1073150" cy="0"/>
          </a:xfrm>
          <a:prstGeom prst="straightConnector1">
            <a:avLst/>
          </a:prstGeom>
          <a:noFill/>
          <a:ln cap="flat" cmpd="sng" w="25400">
            <a:solidFill>
              <a:schemeClr val="dk1"/>
            </a:solidFill>
            <a:prstDash val="solid"/>
            <a:miter lim="800000"/>
            <a:headEnd len="med" w="med" type="stealth"/>
            <a:tailEnd len="med" w="med" type="stealth"/>
          </a:ln>
          <a:effectLst>
            <a:outerShdw blurRad="63500" dir="5400000" dist="20000">
              <a:srgbClr val="808080">
                <a:alpha val="37647"/>
              </a:srgbClr>
            </a:outerShdw>
          </a:effectLst>
        </p:spPr>
      </p:cxnSp>
      <p:cxnSp>
        <p:nvCxnSpPr>
          <p:cNvPr id="195" name="Google Shape;195;p23"/>
          <p:cNvCxnSpPr/>
          <p:nvPr/>
        </p:nvCxnSpPr>
        <p:spPr>
          <a:xfrm rot="10800000">
            <a:off x="1381125" y="3567113"/>
            <a:ext cx="1073150" cy="0"/>
          </a:xfrm>
          <a:prstGeom prst="straightConnector1">
            <a:avLst/>
          </a:prstGeom>
          <a:noFill/>
          <a:ln cap="flat" cmpd="sng" w="25400">
            <a:solidFill>
              <a:schemeClr val="dk1"/>
            </a:solidFill>
            <a:prstDash val="solid"/>
            <a:miter lim="800000"/>
            <a:headEnd len="med" w="med" type="stealth"/>
            <a:tailEnd len="med" w="med" type="stealth"/>
          </a:ln>
          <a:effectLst>
            <a:outerShdw blurRad="63500" dir="5400000" dist="20000">
              <a:srgbClr val="808080">
                <a:alpha val="37647"/>
              </a:srgbClr>
            </a:outerShdw>
          </a:effectLst>
        </p:spPr>
      </p:cxnSp>
      <p:cxnSp>
        <p:nvCxnSpPr>
          <p:cNvPr id="196" name="Google Shape;196;p23"/>
          <p:cNvCxnSpPr/>
          <p:nvPr/>
        </p:nvCxnSpPr>
        <p:spPr>
          <a:xfrm rot="10800000">
            <a:off x="1381125" y="3852863"/>
            <a:ext cx="1073150" cy="0"/>
          </a:xfrm>
          <a:prstGeom prst="straightConnector1">
            <a:avLst/>
          </a:prstGeom>
          <a:noFill/>
          <a:ln cap="flat" cmpd="sng" w="25400">
            <a:solidFill>
              <a:schemeClr val="dk1"/>
            </a:solidFill>
            <a:prstDash val="solid"/>
            <a:miter lim="800000"/>
            <a:headEnd len="med" w="med" type="stealth"/>
            <a:tailEnd len="med" w="med" type="stealth"/>
          </a:ln>
          <a:effectLst>
            <a:outerShdw blurRad="63500" dir="5400000" dist="20000">
              <a:srgbClr val="808080">
                <a:alpha val="37647"/>
              </a:srgbClr>
            </a:outerShdw>
          </a:effectLst>
        </p:spPr>
      </p:cxnSp>
      <p:cxnSp>
        <p:nvCxnSpPr>
          <p:cNvPr id="197" name="Google Shape;197;p23"/>
          <p:cNvCxnSpPr/>
          <p:nvPr/>
        </p:nvCxnSpPr>
        <p:spPr>
          <a:xfrm rot="10800000">
            <a:off x="1381125" y="4126706"/>
            <a:ext cx="1073150" cy="0"/>
          </a:xfrm>
          <a:prstGeom prst="straightConnector1">
            <a:avLst/>
          </a:prstGeom>
          <a:noFill/>
          <a:ln cap="flat" cmpd="sng" w="25400">
            <a:solidFill>
              <a:schemeClr val="dk1"/>
            </a:solidFill>
            <a:prstDash val="solid"/>
            <a:miter lim="800000"/>
            <a:headEnd len="med" w="med" type="stealth"/>
            <a:tailEnd len="med" w="med" type="stealth"/>
          </a:ln>
          <a:effectLst>
            <a:outerShdw blurRad="63500" dir="5400000" dist="20000">
              <a:srgbClr val="808080">
                <a:alpha val="37647"/>
              </a:srgbClr>
            </a:outerShdw>
          </a:effectLst>
        </p:spPr>
      </p:cxnSp>
      <p:sp>
        <p:nvSpPr>
          <p:cNvPr id="198" name="Google Shape;198;p23"/>
          <p:cNvSpPr txBox="1"/>
          <p:nvPr/>
        </p:nvSpPr>
        <p:spPr>
          <a:xfrm>
            <a:off x="3502025" y="3480197"/>
            <a:ext cx="3889375" cy="62269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Calibri"/>
              <a:buNone/>
            </a:pPr>
            <a:r>
              <a:rPr b="0" i="0" lang="en" sz="2400" u="none">
                <a:solidFill>
                  <a:schemeClr val="dk1"/>
                </a:solidFill>
                <a:latin typeface="Calibri"/>
                <a:ea typeface="Calibri"/>
                <a:cs typeface="Calibri"/>
                <a:sym typeface="Calibri"/>
              </a:rPr>
              <a:t>Here, the message “CAB” would be encrypted as “ZDX”</a:t>
            </a:r>
            <a:endParaRPr/>
          </a:p>
        </p:txBody>
      </p:sp>
      <p:sp>
        <p:nvSpPr>
          <p:cNvPr id="199" name="Google Shape;199;p23"/>
          <p:cNvSpPr txBox="1"/>
          <p:nvPr/>
        </p:nvSpPr>
        <p:spPr>
          <a:xfrm>
            <a:off x="819150" y="2752694"/>
            <a:ext cx="2565300" cy="276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rPr b="0" i="0" lang="en" sz="1800" u="none">
                <a:solidFill>
                  <a:schemeClr val="dk1"/>
                </a:solidFill>
                <a:latin typeface="Calibri"/>
                <a:ea typeface="Calibri"/>
                <a:cs typeface="Calibri"/>
                <a:sym typeface="Calibri"/>
              </a:rPr>
              <a:t>Example secret mapping:</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1">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9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9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9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9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9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9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9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24"/>
          <p:cNvSpPr txBox="1"/>
          <p:nvPr>
            <p:ph type="title"/>
          </p:nvPr>
        </p:nvSpPr>
        <p:spPr>
          <a:xfrm>
            <a:off x="457200" y="205978"/>
            <a:ext cx="8229600" cy="85725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Calibri"/>
              <a:buNone/>
            </a:pPr>
            <a:r>
              <a:rPr b="0" i="0" lang="en" sz="4400" u="none">
                <a:solidFill>
                  <a:schemeClr val="dk1"/>
                </a:solidFill>
                <a:latin typeface="Calibri"/>
                <a:ea typeface="Calibri"/>
                <a:cs typeface="Calibri"/>
                <a:sym typeface="Calibri"/>
              </a:rPr>
              <a:t>Can You Read This? (2)</a:t>
            </a:r>
            <a:endParaRPr/>
          </a:p>
        </p:txBody>
      </p:sp>
      <p:sp>
        <p:nvSpPr>
          <p:cNvPr id="205" name="Google Shape;205;p24"/>
          <p:cNvSpPr txBox="1"/>
          <p:nvPr>
            <p:ph idx="1" type="body"/>
          </p:nvPr>
        </p:nvSpPr>
        <p:spPr>
          <a:xfrm>
            <a:off x="131763" y="1063225"/>
            <a:ext cx="8880600" cy="3394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Arial"/>
              <a:buNone/>
            </a:pPr>
            <a:r>
              <a:rPr b="0" i="0" lang="en" sz="2400" u="none">
                <a:solidFill>
                  <a:schemeClr val="dk1"/>
                </a:solidFill>
                <a:latin typeface="Calibri"/>
                <a:ea typeface="Calibri"/>
                <a:cs typeface="Calibri"/>
                <a:sym typeface="Calibri"/>
              </a:rPr>
              <a:t>Tzwwg! Otyf yf l cqzfzko iqgn l fnlww ayfolko sgqwa, l ogrzk gi geq fgekaf, geq fmyzkmz, geq ynlpzf, geq nefym, geq otgeptof lka geq izzwykpf. Sz lqz loozncoykp og feqdydz geq oynz fg sz nlu wydz ykog ugeqf. Sz tgcz fgnzalu, tldykp fgwdza otz cqgxwznf sz ilmz, og bgyk l mgnnekyou gi plwlmoym mydywyhloygkf. Otyf qzmgqa qzcqzfzkof geq tgcz lka geq azozqnykloygk, lka geq pgga syww yk l dlfo lka lszfgnz ekydzqfz.</a:t>
            </a:r>
            <a:endParaRPr sz="24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25"/>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Calibri"/>
              <a:buNone/>
            </a:pPr>
            <a:r>
              <a:rPr b="0" i="0" lang="en" sz="4400" u="none">
                <a:solidFill>
                  <a:schemeClr val="dk1"/>
                </a:solidFill>
                <a:latin typeface="Calibri"/>
                <a:ea typeface="Calibri"/>
                <a:cs typeface="Calibri"/>
                <a:sym typeface="Calibri"/>
              </a:rPr>
              <a:t>Can You Read This? (2)</a:t>
            </a:r>
            <a:endParaRPr/>
          </a:p>
        </p:txBody>
      </p:sp>
      <p:sp>
        <p:nvSpPr>
          <p:cNvPr id="211" name="Google Shape;211;p25"/>
          <p:cNvSpPr txBox="1"/>
          <p:nvPr>
            <p:ph idx="1" type="body"/>
          </p:nvPr>
        </p:nvSpPr>
        <p:spPr>
          <a:xfrm>
            <a:off x="131763" y="1063225"/>
            <a:ext cx="8880600" cy="3394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Arial"/>
              <a:buNone/>
            </a:pPr>
            <a:r>
              <a:rPr lang="en" sz="2400">
                <a:solidFill>
                  <a:schemeClr val="dk1"/>
                </a:solidFill>
                <a:latin typeface="Calibri"/>
                <a:ea typeface="Calibri"/>
                <a:cs typeface="Calibri"/>
                <a:sym typeface="Calibri"/>
              </a:rPr>
              <a:t>“Hello! This is a present from a small distant world, a token of our sounds, our science, our images, our music, our thoughts and our feelings. We are attempting to survive our time so we may live into yours. We hope someday, having solved the problems we face, to join a community of galactic civilizations. This record represents our hope and our determination, and our good will in a vast and awesome universe.” - Voyager spacecraft</a:t>
            </a:r>
            <a:endParaRPr sz="24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26"/>
          <p:cNvSpPr txBox="1"/>
          <p:nvPr>
            <p:ph type="title"/>
          </p:nvPr>
        </p:nvSpPr>
        <p:spPr>
          <a:xfrm>
            <a:off x="457200" y="205978"/>
            <a:ext cx="8229600" cy="85725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Calibri"/>
              <a:buNone/>
            </a:pPr>
            <a:r>
              <a:rPr b="0" i="0" lang="en" sz="4400" u="none">
                <a:solidFill>
                  <a:schemeClr val="dk1"/>
                </a:solidFill>
                <a:latin typeface="Calibri"/>
                <a:ea typeface="Calibri"/>
                <a:cs typeface="Calibri"/>
                <a:sym typeface="Calibri"/>
              </a:rPr>
              <a:t>Example: Substitution Cipher</a:t>
            </a:r>
            <a:endParaRPr/>
          </a:p>
        </p:txBody>
      </p:sp>
      <p:sp>
        <p:nvSpPr>
          <p:cNvPr id="217" name="Google Shape;217;p26"/>
          <p:cNvSpPr txBox="1"/>
          <p:nvPr>
            <p:ph idx="1" type="body"/>
          </p:nvPr>
        </p:nvSpPr>
        <p:spPr>
          <a:xfrm>
            <a:off x="457200" y="1200150"/>
            <a:ext cx="8229600" cy="3394471"/>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3200"/>
              <a:buFont typeface="Arial"/>
              <a:buChar char="•"/>
            </a:pPr>
            <a:r>
              <a:rPr b="0" i="0" lang="en" sz="3200" u="none">
                <a:solidFill>
                  <a:schemeClr val="dk1"/>
                </a:solidFill>
                <a:latin typeface="Calibri"/>
                <a:ea typeface="Calibri"/>
                <a:cs typeface="Calibri"/>
                <a:sym typeface="Calibri"/>
              </a:rPr>
              <a:t>Although messages encrypted this way appear scrambled, this method of encryption is not very secure. Why?</a:t>
            </a:r>
            <a:endParaRPr/>
          </a:p>
        </p:txBody>
      </p:sp>
      <p:sp>
        <p:nvSpPr>
          <p:cNvPr id="218" name="Google Shape;218;p26"/>
          <p:cNvSpPr txBox="1"/>
          <p:nvPr/>
        </p:nvSpPr>
        <p:spPr>
          <a:xfrm>
            <a:off x="508275" y="2645500"/>
            <a:ext cx="7049400" cy="762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0"/>
              <a:buFont typeface="Calibri"/>
              <a:buNone/>
            </a:pPr>
            <a:r>
              <a:rPr b="0" i="0" lang="en" sz="2000" u="none">
                <a:solidFill>
                  <a:schemeClr val="dk1"/>
                </a:solidFill>
                <a:latin typeface="Calibri"/>
                <a:ea typeface="Calibri"/>
                <a:cs typeface="Calibri"/>
                <a:sym typeface="Calibri"/>
              </a:rPr>
              <a:t>Suppose I see the ciphertext: “ASXVF”. I then know that each of the letters in the plaintext (message) are different. So, for example, I know that the plaintext could not have been: “HELLO”</a:t>
            </a:r>
            <a:endParaRPr/>
          </a:p>
        </p:txBody>
      </p:sp>
      <p:sp>
        <p:nvSpPr>
          <p:cNvPr id="219" name="Google Shape;219;p26"/>
          <p:cNvSpPr txBox="1"/>
          <p:nvPr/>
        </p:nvSpPr>
        <p:spPr>
          <a:xfrm>
            <a:off x="386900" y="3612325"/>
            <a:ext cx="7310700" cy="531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0"/>
              <a:buFont typeface="Calibri"/>
              <a:buNone/>
            </a:pPr>
            <a:r>
              <a:rPr b="0" i="0" lang="en" sz="2000" u="none">
                <a:solidFill>
                  <a:schemeClr val="dk1"/>
                </a:solidFill>
                <a:latin typeface="Calibri"/>
                <a:ea typeface="Calibri"/>
                <a:cs typeface="Calibri"/>
                <a:sym typeface="Calibri"/>
              </a:rPr>
              <a:t>More generally: I can learn some </a:t>
            </a:r>
            <a:r>
              <a:rPr b="0" i="1" lang="en" sz="2000" u="none">
                <a:solidFill>
                  <a:schemeClr val="dk1"/>
                </a:solidFill>
                <a:latin typeface="Calibri"/>
                <a:ea typeface="Calibri"/>
                <a:cs typeface="Calibri"/>
                <a:sym typeface="Calibri"/>
              </a:rPr>
              <a:t>information </a:t>
            </a:r>
            <a:r>
              <a:rPr b="0" i="0" lang="en" sz="2000" u="none">
                <a:solidFill>
                  <a:schemeClr val="dk1"/>
                </a:solidFill>
                <a:latin typeface="Calibri"/>
                <a:ea typeface="Calibri"/>
                <a:cs typeface="Calibri"/>
                <a:sym typeface="Calibri"/>
              </a:rPr>
              <a:t>about the message just from observing the ciphertext.</a:t>
            </a:r>
            <a:r>
              <a:rPr lang="en" sz="2000">
                <a:solidFill>
                  <a:schemeClr val="dk1"/>
                </a:solidFill>
                <a:latin typeface="Calibri"/>
                <a:ea typeface="Calibri"/>
                <a:cs typeface="Calibri"/>
                <a:sym typeface="Calibri"/>
              </a:rPr>
              <a:t> </a:t>
            </a:r>
            <a:r>
              <a:rPr lang="en" sz="2000">
                <a:solidFill>
                  <a:schemeClr val="dk1"/>
                </a:solidFill>
                <a:latin typeface="Calibri"/>
                <a:ea typeface="Calibri"/>
                <a:cs typeface="Calibri"/>
                <a:sym typeface="Calibri"/>
              </a:rPr>
              <a:t>Small weaknesses like these can have enormous real-world consequences! (Imitation Game: </a:t>
            </a:r>
            <a:r>
              <a:rPr lang="en" sz="2000" u="sng">
                <a:solidFill>
                  <a:schemeClr val="accent5"/>
                </a:solidFill>
                <a:latin typeface="Calibri"/>
                <a:ea typeface="Calibri"/>
                <a:cs typeface="Calibri"/>
                <a:sym typeface="Calibri"/>
                <a:hlinkClick r:id="rId3">
                  <a:extLst>
                    <a:ext uri="{A12FA001-AC4F-418D-AE19-62706E023703}">
                      <ahyp:hlinkClr val="tx"/>
                    </a:ext>
                  </a:extLst>
                </a:hlinkClick>
              </a:rPr>
              <a:t>https://www.youtube.com/watch?v=_C25CwNlVjA</a:t>
            </a:r>
            <a:r>
              <a:rPr lang="en" sz="2000">
                <a:solidFill>
                  <a:schemeClr val="dk1"/>
                </a:solidFill>
                <a:latin typeface="Calibri"/>
                <a:ea typeface="Calibri"/>
                <a:cs typeface="Calibri"/>
                <a:sym typeface="Calibri"/>
              </a:rPr>
              <a:t>)</a:t>
            </a:r>
            <a:endParaRPr/>
          </a:p>
          <a:p>
            <a:pPr indent="0" lvl="0" marL="0" marR="0" rtl="0" algn="l">
              <a:lnSpc>
                <a:spcPct val="100000"/>
              </a:lnSpc>
              <a:spcBef>
                <a:spcPts val="0"/>
              </a:spcBef>
              <a:spcAft>
                <a:spcPts val="0"/>
              </a:spcAft>
              <a:buClr>
                <a:schemeClr val="dk1"/>
              </a:buClr>
              <a:buSzPts val="2000"/>
              <a:buFont typeface="Calibri"/>
              <a:buNone/>
            </a:pPr>
            <a:r>
              <a:t/>
            </a:r>
            <a:endParaRPr sz="2000">
              <a:solidFill>
                <a:schemeClr val="dk1"/>
              </a:solidFill>
              <a:latin typeface="Calibri"/>
              <a:ea typeface="Calibri"/>
              <a:cs typeface="Calibri"/>
              <a:sym typeface="Calibri"/>
            </a:endParaRPr>
          </a:p>
        </p:txBody>
      </p:sp>
      <p:pic>
        <p:nvPicPr>
          <p:cNvPr descr="Image result for turing picture" id="220" name="Google Shape;220;p26"/>
          <p:cNvPicPr preferRelativeResize="0"/>
          <p:nvPr/>
        </p:nvPicPr>
        <p:blipFill>
          <a:blip r:embed="rId4">
            <a:alphaModFix/>
          </a:blip>
          <a:stretch>
            <a:fillRect/>
          </a:stretch>
        </p:blipFill>
        <p:spPr>
          <a:xfrm>
            <a:off x="7655650" y="2930690"/>
            <a:ext cx="1427700" cy="18942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27"/>
          <p:cNvSpPr txBox="1"/>
          <p:nvPr>
            <p:ph type="title"/>
          </p:nvPr>
        </p:nvSpPr>
        <p:spPr>
          <a:xfrm>
            <a:off x="457200" y="205978"/>
            <a:ext cx="8229600" cy="85725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Calibri"/>
              <a:buNone/>
            </a:pPr>
            <a:r>
              <a:rPr b="0" i="0" lang="en" sz="4400" u="none">
                <a:solidFill>
                  <a:schemeClr val="dk1"/>
                </a:solidFill>
                <a:latin typeface="Calibri"/>
                <a:ea typeface="Calibri"/>
                <a:cs typeface="Calibri"/>
                <a:sym typeface="Calibri"/>
              </a:rPr>
              <a:t>A New Approach?</a:t>
            </a:r>
            <a:endParaRPr/>
          </a:p>
        </p:txBody>
      </p:sp>
      <p:sp>
        <p:nvSpPr>
          <p:cNvPr id="226" name="Google Shape;226;p27"/>
          <p:cNvSpPr txBox="1"/>
          <p:nvPr>
            <p:ph idx="1" type="body"/>
          </p:nvPr>
        </p:nvSpPr>
        <p:spPr>
          <a:xfrm>
            <a:off x="457200" y="1200150"/>
            <a:ext cx="8229600" cy="3394471"/>
          </a:xfrm>
          <a:prstGeom prst="rect">
            <a:avLst/>
          </a:prstGeom>
          <a:noFill/>
          <a:ln>
            <a:noFill/>
          </a:ln>
        </p:spPr>
        <p:txBody>
          <a:bodyPr anchorCtr="0" anchor="t" bIns="45700" lIns="91425" spcFirstLastPara="1" rIns="91425" wrap="square" tIns="45700">
            <a:noAutofit/>
          </a:bodyPr>
          <a:lstStyle/>
          <a:p>
            <a:pPr indent="-304800" lvl="0" marL="342900" marR="0" rtl="0" algn="l">
              <a:lnSpc>
                <a:spcPct val="100000"/>
              </a:lnSpc>
              <a:spcBef>
                <a:spcPts val="0"/>
              </a:spcBef>
              <a:spcAft>
                <a:spcPts val="0"/>
              </a:spcAft>
              <a:buClr>
                <a:schemeClr val="dk1"/>
              </a:buClr>
              <a:buSzPts val="2400"/>
              <a:buFont typeface="Arial"/>
              <a:buChar char="•"/>
            </a:pPr>
            <a:r>
              <a:rPr b="0" i="0" lang="en" sz="2400" u="none">
                <a:solidFill>
                  <a:schemeClr val="dk1"/>
                </a:solidFill>
                <a:latin typeface="Calibri"/>
                <a:ea typeface="Calibri"/>
                <a:cs typeface="Calibri"/>
                <a:sym typeface="Calibri"/>
              </a:rPr>
              <a:t>To avoid the problems we saw with the substitution cipher, we’d like our encryptions to have the property that: without the secret, an adversary cannot obtain any information about the message.</a:t>
            </a:r>
            <a:endParaRPr sz="2400"/>
          </a:p>
          <a:p>
            <a:pPr indent="-266700" lvl="4" marL="2057400" marR="0" rtl="0" algn="l">
              <a:lnSpc>
                <a:spcPct val="100000"/>
              </a:lnSpc>
              <a:spcBef>
                <a:spcPts val="600"/>
              </a:spcBef>
              <a:spcAft>
                <a:spcPts val="0"/>
              </a:spcAft>
              <a:buClr>
                <a:schemeClr val="dk1"/>
              </a:buClr>
              <a:buSzPts val="2400"/>
              <a:buFont typeface="Arial"/>
              <a:buChar char="○"/>
            </a:pPr>
            <a:r>
              <a:rPr b="0" i="0" lang="en" sz="2400" u="none">
                <a:solidFill>
                  <a:schemeClr val="dk1"/>
                </a:solidFill>
                <a:latin typeface="Calibri"/>
                <a:ea typeface="Calibri"/>
                <a:cs typeface="Calibri"/>
                <a:sym typeface="Calibri"/>
              </a:rPr>
              <a:t>This notion is called </a:t>
            </a:r>
            <a:r>
              <a:rPr b="0" i="1" lang="en" sz="2400" u="none">
                <a:solidFill>
                  <a:schemeClr val="dk1"/>
                </a:solidFill>
                <a:latin typeface="Calibri"/>
                <a:ea typeface="Calibri"/>
                <a:cs typeface="Calibri"/>
                <a:sym typeface="Calibri"/>
              </a:rPr>
              <a:t>perfect security </a:t>
            </a:r>
            <a:r>
              <a:rPr b="0" i="0" lang="en" sz="2400" u="none">
                <a:solidFill>
                  <a:schemeClr val="dk1"/>
                </a:solidFill>
                <a:latin typeface="Calibri"/>
                <a:ea typeface="Calibri"/>
                <a:cs typeface="Calibri"/>
                <a:sym typeface="Calibri"/>
              </a:rPr>
              <a:t>and was made possible by Claude Shannon, who developed the field of </a:t>
            </a:r>
            <a:r>
              <a:rPr b="0" i="1" lang="en" sz="2400" u="none">
                <a:solidFill>
                  <a:schemeClr val="dk1"/>
                </a:solidFill>
                <a:latin typeface="Calibri"/>
                <a:ea typeface="Calibri"/>
                <a:cs typeface="Calibri"/>
                <a:sym typeface="Calibri"/>
              </a:rPr>
              <a:t>information theory</a:t>
            </a:r>
            <a:r>
              <a:rPr b="0" i="0" lang="en" sz="2400" u="none">
                <a:solidFill>
                  <a:schemeClr val="dk1"/>
                </a:solidFill>
                <a:latin typeface="Calibri"/>
                <a:ea typeface="Calibri"/>
                <a:cs typeface="Calibri"/>
                <a:sym typeface="Calibri"/>
              </a:rPr>
              <a:t> in the 1950s.</a:t>
            </a:r>
            <a:endParaRPr sz="2400"/>
          </a:p>
          <a:p>
            <a:pPr indent="-152400" lvl="0" marL="342900" marR="0" rtl="0" algn="l">
              <a:spcBef>
                <a:spcPts val="600"/>
              </a:spcBef>
              <a:spcAft>
                <a:spcPts val="0"/>
              </a:spcAft>
              <a:buClr>
                <a:schemeClr val="dk1"/>
              </a:buClr>
              <a:buSzPts val="3000"/>
              <a:buFont typeface="Arial"/>
              <a:buNone/>
            </a:pPr>
            <a:r>
              <a:t/>
            </a:r>
            <a:endParaRPr b="0" i="0" sz="2400" u="none">
              <a:solidFill>
                <a:schemeClr val="dk1"/>
              </a:solidFill>
              <a:latin typeface="Calibri"/>
              <a:ea typeface="Calibri"/>
              <a:cs typeface="Calibri"/>
              <a:sym typeface="Calibri"/>
            </a:endParaRPr>
          </a:p>
        </p:txBody>
      </p:sp>
      <p:pic>
        <p:nvPicPr>
          <p:cNvPr descr="Image result for claude shannon" id="227" name="Google Shape;227;p27"/>
          <p:cNvPicPr preferRelativeResize="0"/>
          <p:nvPr/>
        </p:nvPicPr>
        <p:blipFill>
          <a:blip r:embed="rId3">
            <a:alphaModFix/>
          </a:blip>
          <a:stretch>
            <a:fillRect/>
          </a:stretch>
        </p:blipFill>
        <p:spPr>
          <a:xfrm>
            <a:off x="681150" y="2802150"/>
            <a:ext cx="1798475" cy="25330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28"/>
          <p:cNvSpPr txBox="1"/>
          <p:nvPr>
            <p:ph type="title"/>
          </p:nvPr>
        </p:nvSpPr>
        <p:spPr>
          <a:xfrm>
            <a:off x="457200" y="205978"/>
            <a:ext cx="8229600" cy="85725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Calibri"/>
              <a:buNone/>
            </a:pPr>
            <a:r>
              <a:rPr b="0" i="0" lang="en" sz="4400" u="none">
                <a:solidFill>
                  <a:schemeClr val="dk1"/>
                </a:solidFill>
                <a:latin typeface="Calibri"/>
                <a:ea typeface="Calibri"/>
                <a:cs typeface="Calibri"/>
                <a:sym typeface="Calibri"/>
              </a:rPr>
              <a:t>Perfect Security – One Time Pad</a:t>
            </a:r>
            <a:endParaRPr/>
          </a:p>
        </p:txBody>
      </p:sp>
      <p:sp>
        <p:nvSpPr>
          <p:cNvPr id="233" name="Google Shape;233;p28"/>
          <p:cNvSpPr txBox="1"/>
          <p:nvPr>
            <p:ph idx="1" type="body"/>
          </p:nvPr>
        </p:nvSpPr>
        <p:spPr>
          <a:xfrm>
            <a:off x="457200" y="1200150"/>
            <a:ext cx="8229600" cy="3394471"/>
          </a:xfrm>
          <a:prstGeom prst="rect">
            <a:avLst/>
          </a:prstGeom>
          <a:noFill/>
          <a:ln>
            <a:noFill/>
          </a:ln>
        </p:spPr>
        <p:txBody>
          <a:bodyPr anchorCtr="0" anchor="t" bIns="45700" lIns="91425" spcFirstLastPara="1" rIns="91425" wrap="square" tIns="45700">
            <a:noAutofit/>
          </a:bodyPr>
          <a:lstStyle/>
          <a:p>
            <a:pPr indent="-292100" lvl="0" marL="342900" marR="0" rtl="0" algn="l">
              <a:lnSpc>
                <a:spcPct val="100000"/>
              </a:lnSpc>
              <a:spcBef>
                <a:spcPts val="0"/>
              </a:spcBef>
              <a:spcAft>
                <a:spcPts val="0"/>
              </a:spcAft>
              <a:buClr>
                <a:schemeClr val="dk1"/>
              </a:buClr>
              <a:buSzPts val="2400"/>
              <a:buFont typeface="Arial"/>
              <a:buChar char="•"/>
            </a:pPr>
            <a:r>
              <a:rPr b="0" i="0" lang="en" sz="2400" u="none">
                <a:solidFill>
                  <a:schemeClr val="dk1"/>
                </a:solidFill>
                <a:latin typeface="Calibri"/>
                <a:ea typeface="Calibri"/>
                <a:cs typeface="Calibri"/>
                <a:sym typeface="Calibri"/>
              </a:rPr>
              <a:t>Represent a message as a string of bits (0/1)</a:t>
            </a:r>
            <a:endParaRPr sz="2400"/>
          </a:p>
          <a:p>
            <a:pPr indent="-292100" lvl="0" marL="342900" marR="0" rtl="0" algn="l">
              <a:lnSpc>
                <a:spcPct val="100000"/>
              </a:lnSpc>
              <a:spcBef>
                <a:spcPts val="640"/>
              </a:spcBef>
              <a:spcAft>
                <a:spcPts val="0"/>
              </a:spcAft>
              <a:buClr>
                <a:schemeClr val="dk1"/>
              </a:buClr>
              <a:buSzPts val="2400"/>
              <a:buFont typeface="Arial"/>
              <a:buChar char="•"/>
            </a:pPr>
            <a:r>
              <a:rPr b="0" i="0" lang="en" sz="2400" u="none">
                <a:solidFill>
                  <a:schemeClr val="dk1"/>
                </a:solidFill>
                <a:latin typeface="Calibri"/>
                <a:ea typeface="Calibri"/>
                <a:cs typeface="Calibri"/>
                <a:sym typeface="Calibri"/>
              </a:rPr>
              <a:t>Secret is a random string of bits</a:t>
            </a:r>
            <a:endParaRPr sz="2400"/>
          </a:p>
          <a:p>
            <a:pPr indent="-292100" lvl="0" marL="342900" marR="0" rtl="0" algn="l">
              <a:lnSpc>
                <a:spcPct val="100000"/>
              </a:lnSpc>
              <a:spcBef>
                <a:spcPts val="640"/>
              </a:spcBef>
              <a:spcAft>
                <a:spcPts val="0"/>
              </a:spcAft>
              <a:buClr>
                <a:schemeClr val="dk1"/>
              </a:buClr>
              <a:buSzPts val="2400"/>
              <a:buFont typeface="Arial"/>
              <a:buChar char="•"/>
            </a:pPr>
            <a:r>
              <a:rPr b="0" i="0" lang="en" sz="2400" u="none">
                <a:solidFill>
                  <a:schemeClr val="dk1"/>
                </a:solidFill>
                <a:latin typeface="Calibri"/>
                <a:ea typeface="Calibri"/>
                <a:cs typeface="Calibri"/>
                <a:sym typeface="Calibri"/>
              </a:rPr>
              <a:t>To encrypt: XOR message with secret</a:t>
            </a:r>
            <a:endParaRPr sz="2400"/>
          </a:p>
          <a:p>
            <a:pPr indent="-292100" lvl="0" marL="342900" marR="0" rtl="0" algn="l">
              <a:lnSpc>
                <a:spcPct val="100000"/>
              </a:lnSpc>
              <a:spcBef>
                <a:spcPts val="640"/>
              </a:spcBef>
              <a:spcAft>
                <a:spcPts val="0"/>
              </a:spcAft>
              <a:buClr>
                <a:schemeClr val="dk1"/>
              </a:buClr>
              <a:buSzPts val="2400"/>
              <a:buFont typeface="Arial"/>
              <a:buChar char="•"/>
            </a:pPr>
            <a:r>
              <a:rPr b="0" i="0" lang="en" sz="2400" u="none">
                <a:solidFill>
                  <a:schemeClr val="dk1"/>
                </a:solidFill>
                <a:latin typeface="Calibri"/>
                <a:ea typeface="Calibri"/>
                <a:cs typeface="Calibri"/>
                <a:sym typeface="Calibri"/>
              </a:rPr>
              <a:t>To decrypt: XOR ciphertext with secret</a:t>
            </a:r>
            <a:endParaRPr sz="2400"/>
          </a:p>
          <a:p>
            <a:pPr indent="-139700" lvl="0" marL="342900" marR="0" rtl="0" algn="l">
              <a:spcBef>
                <a:spcPts val="640"/>
              </a:spcBef>
              <a:spcAft>
                <a:spcPts val="0"/>
              </a:spcAft>
              <a:buClr>
                <a:schemeClr val="dk1"/>
              </a:buClr>
              <a:buSzPts val="3200"/>
              <a:buFont typeface="Arial"/>
              <a:buNone/>
            </a:pPr>
            <a:r>
              <a:t/>
            </a:r>
            <a:endParaRPr b="0" i="0" sz="2400" u="none">
              <a:solidFill>
                <a:schemeClr val="dk1"/>
              </a:solidFill>
              <a:latin typeface="Calibri"/>
              <a:ea typeface="Calibri"/>
              <a:cs typeface="Calibri"/>
              <a:sym typeface="Calibri"/>
            </a:endParaRPr>
          </a:p>
        </p:txBody>
      </p:sp>
      <p:sp>
        <p:nvSpPr>
          <p:cNvPr id="234" name="Google Shape;234;p28"/>
          <p:cNvSpPr txBox="1"/>
          <p:nvPr/>
        </p:nvSpPr>
        <p:spPr>
          <a:xfrm>
            <a:off x="4032250" y="3169444"/>
            <a:ext cx="3778200" cy="9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Calibri"/>
              <a:buNone/>
            </a:pPr>
            <a:r>
              <a:rPr b="0" i="0" lang="en" sz="2400" u="none">
                <a:solidFill>
                  <a:schemeClr val="dk1"/>
                </a:solidFill>
                <a:latin typeface="Calibri"/>
                <a:ea typeface="Calibri"/>
                <a:cs typeface="Calibri"/>
                <a:sym typeface="Calibri"/>
              </a:rPr>
              <a:t>Message:      00001111</a:t>
            </a:r>
            <a:endParaRPr/>
          </a:p>
          <a:p>
            <a:pPr indent="0" lvl="0" marL="0" marR="0" rtl="0" algn="l">
              <a:lnSpc>
                <a:spcPct val="100000"/>
              </a:lnSpc>
              <a:spcBef>
                <a:spcPts val="0"/>
              </a:spcBef>
              <a:spcAft>
                <a:spcPts val="0"/>
              </a:spcAft>
              <a:buClr>
                <a:schemeClr val="dk1"/>
              </a:buClr>
              <a:buSzPts val="2400"/>
              <a:buFont typeface="Calibri"/>
              <a:buNone/>
            </a:pPr>
            <a:r>
              <a:rPr b="0" i="0" lang="en" sz="2400" u="none">
                <a:solidFill>
                  <a:schemeClr val="dk1"/>
                </a:solidFill>
                <a:latin typeface="Calibri"/>
                <a:ea typeface="Calibri"/>
                <a:cs typeface="Calibri"/>
                <a:sym typeface="Calibri"/>
              </a:rPr>
              <a:t>Secret:</a:t>
            </a:r>
            <a:endParaRPr/>
          </a:p>
          <a:p>
            <a:pPr indent="0" lvl="0" marL="0" marR="0" rtl="0" algn="l">
              <a:lnSpc>
                <a:spcPct val="100000"/>
              </a:lnSpc>
              <a:spcBef>
                <a:spcPts val="0"/>
              </a:spcBef>
              <a:spcAft>
                <a:spcPts val="0"/>
              </a:spcAft>
              <a:buClr>
                <a:schemeClr val="dk1"/>
              </a:buClr>
              <a:buSzPts val="2400"/>
              <a:buFont typeface="Calibri"/>
              <a:buNone/>
            </a:pPr>
            <a:r>
              <a:rPr b="0" i="0" lang="en" sz="2400" u="none">
                <a:solidFill>
                  <a:schemeClr val="dk1"/>
                </a:solidFill>
                <a:latin typeface="Calibri"/>
                <a:ea typeface="Calibri"/>
                <a:cs typeface="Calibri"/>
                <a:sym typeface="Calibri"/>
              </a:rPr>
              <a:t>Ciphertext:</a:t>
            </a:r>
            <a:endParaRPr/>
          </a:p>
        </p:txBody>
      </p:sp>
      <p:sp>
        <p:nvSpPr>
          <p:cNvPr id="235" name="Google Shape;235;p28"/>
          <p:cNvSpPr txBox="1"/>
          <p:nvPr/>
        </p:nvSpPr>
        <p:spPr>
          <a:xfrm>
            <a:off x="5615363" y="3512913"/>
            <a:ext cx="2835300" cy="346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Calibri"/>
              <a:buNone/>
            </a:pPr>
            <a:r>
              <a:rPr b="0" i="0" lang="en" sz="2400" u="none">
                <a:solidFill>
                  <a:schemeClr val="dk1"/>
                </a:solidFill>
                <a:latin typeface="Calibri"/>
                <a:ea typeface="Calibri"/>
                <a:cs typeface="Calibri"/>
                <a:sym typeface="Calibri"/>
              </a:rPr>
              <a:t>10110010</a:t>
            </a:r>
            <a:endParaRPr/>
          </a:p>
        </p:txBody>
      </p:sp>
      <p:sp>
        <p:nvSpPr>
          <p:cNvPr id="236" name="Google Shape;236;p28"/>
          <p:cNvSpPr txBox="1"/>
          <p:nvPr/>
        </p:nvSpPr>
        <p:spPr>
          <a:xfrm>
            <a:off x="5615350" y="3935569"/>
            <a:ext cx="2835300" cy="346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Calibri"/>
              <a:buNone/>
            </a:pPr>
            <a:r>
              <a:rPr b="0" i="0" lang="en" sz="2400" u="none">
                <a:solidFill>
                  <a:schemeClr val="dk1"/>
                </a:solidFill>
                <a:latin typeface="Calibri"/>
                <a:ea typeface="Calibri"/>
                <a:cs typeface="Calibri"/>
                <a:sym typeface="Calibri"/>
              </a:rPr>
              <a:t>10111101</a:t>
            </a:r>
            <a:endParaRPr/>
          </a:p>
        </p:txBody>
      </p:sp>
      <p:graphicFrame>
        <p:nvGraphicFramePr>
          <p:cNvPr id="237" name="Google Shape;237;p28"/>
          <p:cNvGraphicFramePr/>
          <p:nvPr/>
        </p:nvGraphicFramePr>
        <p:xfrm>
          <a:off x="936550" y="3288394"/>
          <a:ext cx="3000000" cy="3000000"/>
        </p:xfrm>
        <a:graphic>
          <a:graphicData uri="http://schemas.openxmlformats.org/drawingml/2006/table">
            <a:tbl>
              <a:tblPr>
                <a:noFill/>
                <a:tableStyleId>{12A6DD8A-0AF3-447F-9AB1-2E8446B97852}</a:tableStyleId>
              </a:tblPr>
              <a:tblGrid>
                <a:gridCol w="606075"/>
                <a:gridCol w="650000"/>
                <a:gridCol w="1128700"/>
              </a:tblGrid>
              <a:tr h="285025">
                <a:tc>
                  <a:txBody>
                    <a:bodyPr/>
                    <a:lstStyle/>
                    <a:p>
                      <a:pPr indent="0" lvl="0" marL="0" marR="0" rtl="0" algn="ctr">
                        <a:lnSpc>
                          <a:spcPct val="100000"/>
                        </a:lnSpc>
                        <a:spcBef>
                          <a:spcPts val="0"/>
                        </a:spcBef>
                        <a:spcAft>
                          <a:spcPts val="0"/>
                        </a:spcAft>
                        <a:buClr>
                          <a:srgbClr val="FFFFFF"/>
                        </a:buClr>
                        <a:buSzPts val="1400"/>
                        <a:buFont typeface="Calibri"/>
                        <a:buNone/>
                      </a:pPr>
                      <a:r>
                        <a:rPr b="1" i="0" lang="en" sz="1400" u="none" cap="none" strike="noStrike">
                          <a:solidFill>
                            <a:srgbClr val="FFFFFF"/>
                          </a:solidFill>
                          <a:latin typeface="Calibri"/>
                          <a:ea typeface="Calibri"/>
                          <a:cs typeface="Calibri"/>
                          <a:sym typeface="Calibri"/>
                        </a:rPr>
                        <a:t>x</a:t>
                      </a:r>
                      <a:endParaRPr sz="1100"/>
                    </a:p>
                  </a:txBody>
                  <a:tcPr marT="34300" marB="34300"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1"/>
                    </a:solidFill>
                  </a:tcPr>
                </a:tc>
                <a:tc>
                  <a:txBody>
                    <a:bodyPr/>
                    <a:lstStyle/>
                    <a:p>
                      <a:pPr indent="0" lvl="0" marL="0" marR="0" rtl="0" algn="ctr">
                        <a:lnSpc>
                          <a:spcPct val="100000"/>
                        </a:lnSpc>
                        <a:spcBef>
                          <a:spcPts val="0"/>
                        </a:spcBef>
                        <a:spcAft>
                          <a:spcPts val="0"/>
                        </a:spcAft>
                        <a:buClr>
                          <a:srgbClr val="FFFFFF"/>
                        </a:buClr>
                        <a:buSzPts val="1400"/>
                        <a:buFont typeface="Calibri"/>
                        <a:buNone/>
                      </a:pPr>
                      <a:r>
                        <a:rPr b="1" i="0" lang="en" sz="1400" u="none" cap="none" strike="noStrike">
                          <a:solidFill>
                            <a:srgbClr val="FFFFFF"/>
                          </a:solidFill>
                          <a:latin typeface="Calibri"/>
                          <a:ea typeface="Calibri"/>
                          <a:cs typeface="Calibri"/>
                          <a:sym typeface="Calibri"/>
                        </a:rPr>
                        <a:t>y</a:t>
                      </a:r>
                      <a:endParaRPr sz="1100"/>
                    </a:p>
                  </a:txBody>
                  <a:tcPr marT="34300" marB="34300"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1"/>
                    </a:solidFill>
                  </a:tcPr>
                </a:tc>
                <a:tc>
                  <a:txBody>
                    <a:bodyPr/>
                    <a:lstStyle/>
                    <a:p>
                      <a:pPr indent="0" lvl="0" marL="0" marR="0" rtl="0" algn="ctr">
                        <a:lnSpc>
                          <a:spcPct val="100000"/>
                        </a:lnSpc>
                        <a:spcBef>
                          <a:spcPts val="0"/>
                        </a:spcBef>
                        <a:spcAft>
                          <a:spcPts val="0"/>
                        </a:spcAft>
                        <a:buClr>
                          <a:srgbClr val="FFFFFF"/>
                        </a:buClr>
                        <a:buSzPts val="1400"/>
                        <a:buFont typeface="Calibri"/>
                        <a:buNone/>
                      </a:pPr>
                      <a:r>
                        <a:rPr b="1" i="0" lang="en" sz="1400" u="none" cap="none" strike="noStrike">
                          <a:solidFill>
                            <a:srgbClr val="FFFFFF"/>
                          </a:solidFill>
                          <a:latin typeface="Calibri"/>
                          <a:ea typeface="Calibri"/>
                          <a:cs typeface="Calibri"/>
                          <a:sym typeface="Calibri"/>
                        </a:rPr>
                        <a:t>x XOR y</a:t>
                      </a:r>
                      <a:endParaRPr sz="1100"/>
                    </a:p>
                  </a:txBody>
                  <a:tcPr marT="34300" marB="34300"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1"/>
                    </a:solidFill>
                  </a:tcPr>
                </a:tc>
              </a:tr>
              <a:tr h="285025">
                <a:tc>
                  <a:txBody>
                    <a:bodyPr/>
                    <a:lstStyle/>
                    <a:p>
                      <a:pPr indent="0" lvl="0" marL="0" marR="0" rtl="0" algn="ctr">
                        <a:lnSpc>
                          <a:spcPct val="100000"/>
                        </a:lnSpc>
                        <a:spcBef>
                          <a:spcPts val="0"/>
                        </a:spcBef>
                        <a:spcAft>
                          <a:spcPts val="0"/>
                        </a:spcAft>
                        <a:buClr>
                          <a:srgbClr val="000000"/>
                        </a:buClr>
                        <a:buSzPts val="1400"/>
                        <a:buFont typeface="Calibri"/>
                        <a:buNone/>
                      </a:pPr>
                      <a:r>
                        <a:rPr b="0" i="0" lang="en" sz="1400" u="none" cap="none" strike="noStrike">
                          <a:solidFill>
                            <a:srgbClr val="000000"/>
                          </a:solidFill>
                          <a:latin typeface="Calibri"/>
                          <a:ea typeface="Calibri"/>
                          <a:cs typeface="Calibri"/>
                          <a:sym typeface="Calibri"/>
                        </a:rPr>
                        <a:t>0</a:t>
                      </a:r>
                      <a:endParaRPr sz="1100"/>
                    </a:p>
                  </a:txBody>
                  <a:tcPr marT="34300" marB="34300"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0D8E8"/>
                    </a:solidFill>
                  </a:tcPr>
                </a:tc>
                <a:tc>
                  <a:txBody>
                    <a:bodyPr/>
                    <a:lstStyle/>
                    <a:p>
                      <a:pPr indent="0" lvl="0" marL="0" marR="0" rtl="0" algn="ctr">
                        <a:lnSpc>
                          <a:spcPct val="100000"/>
                        </a:lnSpc>
                        <a:spcBef>
                          <a:spcPts val="0"/>
                        </a:spcBef>
                        <a:spcAft>
                          <a:spcPts val="0"/>
                        </a:spcAft>
                        <a:buClr>
                          <a:srgbClr val="000000"/>
                        </a:buClr>
                        <a:buSzPts val="1400"/>
                        <a:buFont typeface="Calibri"/>
                        <a:buNone/>
                      </a:pPr>
                      <a:r>
                        <a:rPr b="0" i="0" lang="en" sz="1400" u="none" cap="none" strike="noStrike">
                          <a:solidFill>
                            <a:srgbClr val="000000"/>
                          </a:solidFill>
                          <a:latin typeface="Calibri"/>
                          <a:ea typeface="Calibri"/>
                          <a:cs typeface="Calibri"/>
                          <a:sym typeface="Calibri"/>
                        </a:rPr>
                        <a:t>0</a:t>
                      </a:r>
                      <a:endParaRPr sz="1100"/>
                    </a:p>
                  </a:txBody>
                  <a:tcPr marT="34300" marB="34300"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0D8E8"/>
                    </a:solidFill>
                  </a:tcPr>
                </a:tc>
                <a:tc>
                  <a:txBody>
                    <a:bodyPr/>
                    <a:lstStyle/>
                    <a:p>
                      <a:pPr indent="0" lvl="0" marL="0" marR="0" rtl="0" algn="ctr">
                        <a:lnSpc>
                          <a:spcPct val="100000"/>
                        </a:lnSpc>
                        <a:spcBef>
                          <a:spcPts val="0"/>
                        </a:spcBef>
                        <a:spcAft>
                          <a:spcPts val="0"/>
                        </a:spcAft>
                        <a:buClr>
                          <a:srgbClr val="000000"/>
                        </a:buClr>
                        <a:buSzPts val="1400"/>
                        <a:buFont typeface="Calibri"/>
                        <a:buNone/>
                      </a:pPr>
                      <a:r>
                        <a:rPr b="0" i="0" lang="en" sz="1400" u="none" cap="none" strike="noStrike">
                          <a:solidFill>
                            <a:srgbClr val="000000"/>
                          </a:solidFill>
                          <a:latin typeface="Calibri"/>
                          <a:ea typeface="Calibri"/>
                          <a:cs typeface="Calibri"/>
                          <a:sym typeface="Calibri"/>
                        </a:rPr>
                        <a:t>0</a:t>
                      </a:r>
                      <a:endParaRPr sz="1100"/>
                    </a:p>
                  </a:txBody>
                  <a:tcPr marT="34300" marB="34300"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0D8E8"/>
                    </a:solidFill>
                  </a:tcPr>
                </a:tc>
              </a:tr>
              <a:tr h="285025">
                <a:tc>
                  <a:txBody>
                    <a:bodyPr/>
                    <a:lstStyle/>
                    <a:p>
                      <a:pPr indent="0" lvl="0" marL="0" marR="0" rtl="0" algn="ctr">
                        <a:lnSpc>
                          <a:spcPct val="100000"/>
                        </a:lnSpc>
                        <a:spcBef>
                          <a:spcPts val="0"/>
                        </a:spcBef>
                        <a:spcAft>
                          <a:spcPts val="0"/>
                        </a:spcAft>
                        <a:buClr>
                          <a:srgbClr val="000000"/>
                        </a:buClr>
                        <a:buSzPts val="1400"/>
                        <a:buFont typeface="Calibri"/>
                        <a:buNone/>
                      </a:pPr>
                      <a:r>
                        <a:rPr b="0" i="0" lang="en" sz="1400" u="none" cap="none" strike="noStrike">
                          <a:solidFill>
                            <a:srgbClr val="000000"/>
                          </a:solidFill>
                          <a:latin typeface="Calibri"/>
                          <a:ea typeface="Calibri"/>
                          <a:cs typeface="Calibri"/>
                          <a:sym typeface="Calibri"/>
                        </a:rPr>
                        <a:t>0</a:t>
                      </a:r>
                      <a:endParaRPr sz="1100"/>
                    </a:p>
                  </a:txBody>
                  <a:tcPr marT="34300" marB="34300"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9EDF4"/>
                    </a:solidFill>
                  </a:tcPr>
                </a:tc>
                <a:tc>
                  <a:txBody>
                    <a:bodyPr/>
                    <a:lstStyle/>
                    <a:p>
                      <a:pPr indent="0" lvl="0" marL="0" marR="0" rtl="0" algn="ctr">
                        <a:lnSpc>
                          <a:spcPct val="100000"/>
                        </a:lnSpc>
                        <a:spcBef>
                          <a:spcPts val="0"/>
                        </a:spcBef>
                        <a:spcAft>
                          <a:spcPts val="0"/>
                        </a:spcAft>
                        <a:buClr>
                          <a:srgbClr val="000000"/>
                        </a:buClr>
                        <a:buSzPts val="1400"/>
                        <a:buFont typeface="Calibri"/>
                        <a:buNone/>
                      </a:pPr>
                      <a:r>
                        <a:rPr b="0" i="0" lang="en" sz="1400" u="none" cap="none" strike="noStrike">
                          <a:solidFill>
                            <a:srgbClr val="000000"/>
                          </a:solidFill>
                          <a:latin typeface="Calibri"/>
                          <a:ea typeface="Calibri"/>
                          <a:cs typeface="Calibri"/>
                          <a:sym typeface="Calibri"/>
                        </a:rPr>
                        <a:t>1</a:t>
                      </a:r>
                      <a:endParaRPr sz="1100"/>
                    </a:p>
                  </a:txBody>
                  <a:tcPr marT="34300" marB="34300"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9EDF4"/>
                    </a:solidFill>
                  </a:tcPr>
                </a:tc>
                <a:tc>
                  <a:txBody>
                    <a:bodyPr/>
                    <a:lstStyle/>
                    <a:p>
                      <a:pPr indent="0" lvl="0" marL="0" marR="0" rtl="0" algn="ctr">
                        <a:lnSpc>
                          <a:spcPct val="100000"/>
                        </a:lnSpc>
                        <a:spcBef>
                          <a:spcPts val="0"/>
                        </a:spcBef>
                        <a:spcAft>
                          <a:spcPts val="0"/>
                        </a:spcAft>
                        <a:buClr>
                          <a:srgbClr val="000000"/>
                        </a:buClr>
                        <a:buSzPts val="1400"/>
                        <a:buFont typeface="Calibri"/>
                        <a:buNone/>
                      </a:pPr>
                      <a:r>
                        <a:rPr b="0" i="0" lang="en" sz="1400" u="none" cap="none" strike="noStrike">
                          <a:solidFill>
                            <a:srgbClr val="000000"/>
                          </a:solidFill>
                          <a:latin typeface="Calibri"/>
                          <a:ea typeface="Calibri"/>
                          <a:cs typeface="Calibri"/>
                          <a:sym typeface="Calibri"/>
                        </a:rPr>
                        <a:t>1</a:t>
                      </a:r>
                      <a:endParaRPr sz="1100"/>
                    </a:p>
                  </a:txBody>
                  <a:tcPr marT="34300" marB="34300"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9EDF4"/>
                    </a:solidFill>
                  </a:tcPr>
                </a:tc>
              </a:tr>
              <a:tr h="285025">
                <a:tc>
                  <a:txBody>
                    <a:bodyPr/>
                    <a:lstStyle/>
                    <a:p>
                      <a:pPr indent="0" lvl="0" marL="0" marR="0" rtl="0" algn="ctr">
                        <a:lnSpc>
                          <a:spcPct val="100000"/>
                        </a:lnSpc>
                        <a:spcBef>
                          <a:spcPts val="0"/>
                        </a:spcBef>
                        <a:spcAft>
                          <a:spcPts val="0"/>
                        </a:spcAft>
                        <a:buClr>
                          <a:srgbClr val="000000"/>
                        </a:buClr>
                        <a:buSzPts val="1400"/>
                        <a:buFont typeface="Calibri"/>
                        <a:buNone/>
                      </a:pPr>
                      <a:r>
                        <a:rPr b="0" i="0" lang="en" sz="1400" u="none" cap="none" strike="noStrike">
                          <a:solidFill>
                            <a:srgbClr val="000000"/>
                          </a:solidFill>
                          <a:latin typeface="Calibri"/>
                          <a:ea typeface="Calibri"/>
                          <a:cs typeface="Calibri"/>
                          <a:sym typeface="Calibri"/>
                        </a:rPr>
                        <a:t>1</a:t>
                      </a:r>
                      <a:endParaRPr sz="1100"/>
                    </a:p>
                  </a:txBody>
                  <a:tcPr marT="34300" marB="34300"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0D8E8"/>
                    </a:solidFill>
                  </a:tcPr>
                </a:tc>
                <a:tc>
                  <a:txBody>
                    <a:bodyPr/>
                    <a:lstStyle/>
                    <a:p>
                      <a:pPr indent="0" lvl="0" marL="0" marR="0" rtl="0" algn="ctr">
                        <a:lnSpc>
                          <a:spcPct val="100000"/>
                        </a:lnSpc>
                        <a:spcBef>
                          <a:spcPts val="0"/>
                        </a:spcBef>
                        <a:spcAft>
                          <a:spcPts val="0"/>
                        </a:spcAft>
                        <a:buClr>
                          <a:srgbClr val="000000"/>
                        </a:buClr>
                        <a:buSzPts val="1400"/>
                        <a:buFont typeface="Calibri"/>
                        <a:buNone/>
                      </a:pPr>
                      <a:r>
                        <a:rPr b="0" i="0" lang="en" sz="1400" u="none" cap="none" strike="noStrike">
                          <a:solidFill>
                            <a:srgbClr val="000000"/>
                          </a:solidFill>
                          <a:latin typeface="Calibri"/>
                          <a:ea typeface="Calibri"/>
                          <a:cs typeface="Calibri"/>
                          <a:sym typeface="Calibri"/>
                        </a:rPr>
                        <a:t>0</a:t>
                      </a:r>
                      <a:endParaRPr sz="1100"/>
                    </a:p>
                  </a:txBody>
                  <a:tcPr marT="34300" marB="34300"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0D8E8"/>
                    </a:solidFill>
                  </a:tcPr>
                </a:tc>
                <a:tc>
                  <a:txBody>
                    <a:bodyPr/>
                    <a:lstStyle/>
                    <a:p>
                      <a:pPr indent="0" lvl="0" marL="0" marR="0" rtl="0" algn="ctr">
                        <a:lnSpc>
                          <a:spcPct val="100000"/>
                        </a:lnSpc>
                        <a:spcBef>
                          <a:spcPts val="0"/>
                        </a:spcBef>
                        <a:spcAft>
                          <a:spcPts val="0"/>
                        </a:spcAft>
                        <a:buClr>
                          <a:srgbClr val="000000"/>
                        </a:buClr>
                        <a:buSzPts val="1400"/>
                        <a:buFont typeface="Calibri"/>
                        <a:buNone/>
                      </a:pPr>
                      <a:r>
                        <a:rPr b="0" i="0" lang="en" sz="1400" u="none" cap="none" strike="noStrike">
                          <a:solidFill>
                            <a:srgbClr val="000000"/>
                          </a:solidFill>
                          <a:latin typeface="Calibri"/>
                          <a:ea typeface="Calibri"/>
                          <a:cs typeface="Calibri"/>
                          <a:sym typeface="Calibri"/>
                        </a:rPr>
                        <a:t>1</a:t>
                      </a:r>
                      <a:endParaRPr sz="1100"/>
                    </a:p>
                  </a:txBody>
                  <a:tcPr marT="34300" marB="34300"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0D8E8"/>
                    </a:solidFill>
                  </a:tcPr>
                </a:tc>
              </a:tr>
              <a:tr h="285025">
                <a:tc>
                  <a:txBody>
                    <a:bodyPr/>
                    <a:lstStyle/>
                    <a:p>
                      <a:pPr indent="0" lvl="0" marL="0" marR="0" rtl="0" algn="ctr">
                        <a:lnSpc>
                          <a:spcPct val="100000"/>
                        </a:lnSpc>
                        <a:spcBef>
                          <a:spcPts val="0"/>
                        </a:spcBef>
                        <a:spcAft>
                          <a:spcPts val="0"/>
                        </a:spcAft>
                        <a:buClr>
                          <a:srgbClr val="000000"/>
                        </a:buClr>
                        <a:buSzPts val="1400"/>
                        <a:buFont typeface="Calibri"/>
                        <a:buNone/>
                      </a:pPr>
                      <a:r>
                        <a:rPr b="0" i="0" lang="en" sz="1400" u="none" cap="none" strike="noStrike">
                          <a:solidFill>
                            <a:srgbClr val="000000"/>
                          </a:solidFill>
                          <a:latin typeface="Calibri"/>
                          <a:ea typeface="Calibri"/>
                          <a:cs typeface="Calibri"/>
                          <a:sym typeface="Calibri"/>
                        </a:rPr>
                        <a:t>1</a:t>
                      </a:r>
                      <a:endParaRPr sz="1100"/>
                    </a:p>
                  </a:txBody>
                  <a:tcPr marT="34300" marB="34300"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9EDF4"/>
                    </a:solidFill>
                  </a:tcPr>
                </a:tc>
                <a:tc>
                  <a:txBody>
                    <a:bodyPr/>
                    <a:lstStyle/>
                    <a:p>
                      <a:pPr indent="0" lvl="0" marL="0" marR="0" rtl="0" algn="ctr">
                        <a:lnSpc>
                          <a:spcPct val="100000"/>
                        </a:lnSpc>
                        <a:spcBef>
                          <a:spcPts val="0"/>
                        </a:spcBef>
                        <a:spcAft>
                          <a:spcPts val="0"/>
                        </a:spcAft>
                        <a:buClr>
                          <a:srgbClr val="000000"/>
                        </a:buClr>
                        <a:buSzPts val="1400"/>
                        <a:buFont typeface="Calibri"/>
                        <a:buNone/>
                      </a:pPr>
                      <a:r>
                        <a:rPr b="0" i="0" lang="en" sz="1400" u="none" cap="none" strike="noStrike">
                          <a:solidFill>
                            <a:srgbClr val="000000"/>
                          </a:solidFill>
                          <a:latin typeface="Calibri"/>
                          <a:ea typeface="Calibri"/>
                          <a:cs typeface="Calibri"/>
                          <a:sym typeface="Calibri"/>
                        </a:rPr>
                        <a:t>1</a:t>
                      </a:r>
                      <a:endParaRPr sz="1100"/>
                    </a:p>
                  </a:txBody>
                  <a:tcPr marT="34300" marB="34300"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9EDF4"/>
                    </a:solidFill>
                  </a:tcPr>
                </a:tc>
                <a:tc>
                  <a:txBody>
                    <a:bodyPr/>
                    <a:lstStyle/>
                    <a:p>
                      <a:pPr indent="0" lvl="0" marL="0" marR="0" rtl="0" algn="ctr">
                        <a:lnSpc>
                          <a:spcPct val="100000"/>
                        </a:lnSpc>
                        <a:spcBef>
                          <a:spcPts val="0"/>
                        </a:spcBef>
                        <a:spcAft>
                          <a:spcPts val="0"/>
                        </a:spcAft>
                        <a:buClr>
                          <a:srgbClr val="000000"/>
                        </a:buClr>
                        <a:buSzPts val="1400"/>
                        <a:buFont typeface="Calibri"/>
                        <a:buNone/>
                      </a:pPr>
                      <a:r>
                        <a:rPr b="0" i="0" lang="en" sz="1400" u="none" cap="none" strike="noStrike">
                          <a:solidFill>
                            <a:srgbClr val="000000"/>
                          </a:solidFill>
                          <a:latin typeface="Calibri"/>
                          <a:ea typeface="Calibri"/>
                          <a:cs typeface="Calibri"/>
                          <a:sym typeface="Calibri"/>
                        </a:rPr>
                        <a:t>0</a:t>
                      </a:r>
                      <a:endParaRPr sz="1100"/>
                    </a:p>
                  </a:txBody>
                  <a:tcPr marT="34300" marB="34300"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9EDF4"/>
                    </a:solidFill>
                  </a:tcPr>
                </a:tc>
              </a:tr>
            </a:tbl>
          </a:graphicData>
        </a:graphic>
      </p:graphicFrame>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3">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3">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3">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3">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3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3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29"/>
          <p:cNvSpPr txBox="1"/>
          <p:nvPr>
            <p:ph type="title"/>
          </p:nvPr>
        </p:nvSpPr>
        <p:spPr>
          <a:xfrm>
            <a:off x="457200" y="205978"/>
            <a:ext cx="8229600" cy="85725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Calibri"/>
              <a:buNone/>
            </a:pPr>
            <a:r>
              <a:rPr b="0" i="0" lang="en" sz="4400" u="none">
                <a:solidFill>
                  <a:schemeClr val="dk1"/>
                </a:solidFill>
                <a:latin typeface="Calibri"/>
                <a:ea typeface="Calibri"/>
                <a:cs typeface="Calibri"/>
                <a:sym typeface="Calibri"/>
              </a:rPr>
              <a:t>Perfect Security – One Time Pad</a:t>
            </a:r>
            <a:endParaRPr/>
          </a:p>
        </p:txBody>
      </p:sp>
      <p:sp>
        <p:nvSpPr>
          <p:cNvPr id="243" name="Google Shape;243;p29"/>
          <p:cNvSpPr txBox="1"/>
          <p:nvPr>
            <p:ph idx="1" type="body"/>
          </p:nvPr>
        </p:nvSpPr>
        <p:spPr>
          <a:xfrm>
            <a:off x="457200" y="1200150"/>
            <a:ext cx="8229600" cy="3394471"/>
          </a:xfrm>
          <a:prstGeom prst="rect">
            <a:avLst/>
          </a:prstGeom>
          <a:noFill/>
          <a:ln>
            <a:noFill/>
          </a:ln>
        </p:spPr>
        <p:txBody>
          <a:bodyPr anchorCtr="0" anchor="t" bIns="45700" lIns="91425" spcFirstLastPara="1" rIns="91425" wrap="square" tIns="45700">
            <a:noAutofit/>
          </a:bodyPr>
          <a:lstStyle/>
          <a:p>
            <a:pPr indent="-304800" lvl="0" marL="342900" marR="0" rtl="0" algn="l">
              <a:lnSpc>
                <a:spcPct val="100000"/>
              </a:lnSpc>
              <a:spcBef>
                <a:spcPts val="0"/>
              </a:spcBef>
              <a:spcAft>
                <a:spcPts val="0"/>
              </a:spcAft>
              <a:buClr>
                <a:schemeClr val="dk1"/>
              </a:buClr>
              <a:buSzPts val="1800"/>
              <a:buFont typeface="Arial"/>
              <a:buChar char="•"/>
            </a:pPr>
            <a:r>
              <a:rPr b="0" i="0" lang="en" sz="1800" u="none">
                <a:solidFill>
                  <a:schemeClr val="dk1"/>
                </a:solidFill>
                <a:latin typeface="Calibri"/>
                <a:ea typeface="Calibri"/>
                <a:cs typeface="Calibri"/>
                <a:sym typeface="Calibri"/>
              </a:rPr>
              <a:t>Note that this scheme avoids the problem we noted about the substitution cipher.</a:t>
            </a:r>
            <a:endParaRPr sz="1800"/>
          </a:p>
          <a:p>
            <a:pPr indent="-304800" lvl="0" marL="342900" marR="0" rtl="0" algn="l">
              <a:lnSpc>
                <a:spcPct val="100000"/>
              </a:lnSpc>
              <a:spcBef>
                <a:spcPts val="480"/>
              </a:spcBef>
              <a:spcAft>
                <a:spcPts val="0"/>
              </a:spcAft>
              <a:buClr>
                <a:schemeClr val="dk1"/>
              </a:buClr>
              <a:buSzPts val="1800"/>
              <a:buFont typeface="Arial"/>
              <a:buChar char="•"/>
            </a:pPr>
            <a:r>
              <a:rPr b="0" i="0" lang="en" sz="1800" u="none">
                <a:solidFill>
                  <a:schemeClr val="dk1"/>
                </a:solidFill>
                <a:latin typeface="Calibri"/>
                <a:ea typeface="Calibri"/>
                <a:cs typeface="Calibri"/>
                <a:sym typeface="Calibri"/>
              </a:rPr>
              <a:t>Given a ciphertext, we can no longer rule out some messages (like we did with “HELLO” for the substitution cipher).</a:t>
            </a:r>
            <a:endParaRPr sz="1800"/>
          </a:p>
          <a:p>
            <a:pPr indent="-304800" lvl="0" marL="342900" marR="0" rtl="0" algn="l">
              <a:lnSpc>
                <a:spcPct val="100000"/>
              </a:lnSpc>
              <a:spcBef>
                <a:spcPts val="480"/>
              </a:spcBef>
              <a:spcAft>
                <a:spcPts val="0"/>
              </a:spcAft>
              <a:buClr>
                <a:schemeClr val="dk1"/>
              </a:buClr>
              <a:buSzPts val="1800"/>
              <a:buFont typeface="Arial"/>
              <a:buChar char="•"/>
            </a:pPr>
            <a:r>
              <a:rPr b="0" i="0" lang="en" sz="1800" u="none">
                <a:solidFill>
                  <a:schemeClr val="dk1"/>
                </a:solidFill>
                <a:latin typeface="Calibri"/>
                <a:ea typeface="Calibri"/>
                <a:cs typeface="Calibri"/>
                <a:sym typeface="Calibri"/>
              </a:rPr>
              <a:t>For any message, there is some secret that might have been used to create a given ciphertext.</a:t>
            </a:r>
            <a:endParaRPr sz="1800"/>
          </a:p>
          <a:p>
            <a:pPr indent="-190500" lvl="0" marL="342900" marR="0" rtl="0" algn="l">
              <a:spcBef>
                <a:spcPts val="480"/>
              </a:spcBef>
              <a:spcAft>
                <a:spcPts val="0"/>
              </a:spcAft>
              <a:buClr>
                <a:schemeClr val="dk1"/>
              </a:buClr>
              <a:buSzPts val="2400"/>
              <a:buFont typeface="Arial"/>
              <a:buNone/>
            </a:pPr>
            <a:r>
              <a:t/>
            </a:r>
            <a:endParaRPr b="0" i="0" sz="1800" u="none">
              <a:solidFill>
                <a:schemeClr val="dk1"/>
              </a:solidFill>
              <a:latin typeface="Calibri"/>
              <a:ea typeface="Calibri"/>
              <a:cs typeface="Calibri"/>
              <a:sym typeface="Calibri"/>
            </a:endParaRPr>
          </a:p>
        </p:txBody>
      </p:sp>
      <p:sp>
        <p:nvSpPr>
          <p:cNvPr id="244" name="Google Shape;244;p29"/>
          <p:cNvSpPr txBox="1"/>
          <p:nvPr/>
        </p:nvSpPr>
        <p:spPr>
          <a:xfrm>
            <a:off x="4032250" y="3169444"/>
            <a:ext cx="3778200" cy="9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Calibri"/>
              <a:buNone/>
            </a:pPr>
            <a:r>
              <a:rPr b="0" i="0" lang="en" sz="2400" u="none">
                <a:solidFill>
                  <a:schemeClr val="dk1"/>
                </a:solidFill>
                <a:latin typeface="Calibri"/>
                <a:ea typeface="Calibri"/>
                <a:cs typeface="Calibri"/>
                <a:sym typeface="Calibri"/>
              </a:rPr>
              <a:t>Message:      00001111</a:t>
            </a:r>
            <a:endParaRPr/>
          </a:p>
          <a:p>
            <a:pPr indent="0" lvl="0" marL="0" marR="0" rtl="0" algn="l">
              <a:lnSpc>
                <a:spcPct val="100000"/>
              </a:lnSpc>
              <a:spcBef>
                <a:spcPts val="0"/>
              </a:spcBef>
              <a:spcAft>
                <a:spcPts val="0"/>
              </a:spcAft>
              <a:buClr>
                <a:schemeClr val="dk1"/>
              </a:buClr>
              <a:buSzPts val="2400"/>
              <a:buFont typeface="Calibri"/>
              <a:buNone/>
            </a:pPr>
            <a:r>
              <a:rPr b="0" i="0" lang="en" sz="2400" u="none">
                <a:solidFill>
                  <a:schemeClr val="dk1"/>
                </a:solidFill>
                <a:latin typeface="Calibri"/>
                <a:ea typeface="Calibri"/>
                <a:cs typeface="Calibri"/>
                <a:sym typeface="Calibri"/>
              </a:rPr>
              <a:t>Secret:</a:t>
            </a:r>
            <a:endParaRPr/>
          </a:p>
          <a:p>
            <a:pPr indent="0" lvl="0" marL="0" marR="0" rtl="0" algn="l">
              <a:lnSpc>
                <a:spcPct val="100000"/>
              </a:lnSpc>
              <a:spcBef>
                <a:spcPts val="0"/>
              </a:spcBef>
              <a:spcAft>
                <a:spcPts val="0"/>
              </a:spcAft>
              <a:buClr>
                <a:schemeClr val="dk1"/>
              </a:buClr>
              <a:buSzPts val="2400"/>
              <a:buFont typeface="Calibri"/>
              <a:buNone/>
            </a:pPr>
            <a:r>
              <a:rPr b="0" i="0" lang="en" sz="2400" u="none">
                <a:solidFill>
                  <a:schemeClr val="dk1"/>
                </a:solidFill>
                <a:latin typeface="Calibri"/>
                <a:ea typeface="Calibri"/>
                <a:cs typeface="Calibri"/>
                <a:sym typeface="Calibri"/>
              </a:rPr>
              <a:t>Ciphertext:</a:t>
            </a:r>
            <a:endParaRPr/>
          </a:p>
        </p:txBody>
      </p:sp>
      <p:sp>
        <p:nvSpPr>
          <p:cNvPr id="245" name="Google Shape;245;p29"/>
          <p:cNvSpPr txBox="1"/>
          <p:nvPr/>
        </p:nvSpPr>
        <p:spPr>
          <a:xfrm>
            <a:off x="5629275" y="3509963"/>
            <a:ext cx="2835300" cy="346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Calibri"/>
              <a:buNone/>
            </a:pPr>
            <a:r>
              <a:rPr b="0" i="0" lang="en" sz="2400" u="none">
                <a:solidFill>
                  <a:schemeClr val="dk1"/>
                </a:solidFill>
                <a:latin typeface="Calibri"/>
                <a:ea typeface="Calibri"/>
                <a:cs typeface="Calibri"/>
                <a:sym typeface="Calibri"/>
              </a:rPr>
              <a:t>10110010</a:t>
            </a:r>
            <a:endParaRPr/>
          </a:p>
        </p:txBody>
      </p:sp>
      <p:sp>
        <p:nvSpPr>
          <p:cNvPr id="246" name="Google Shape;246;p29"/>
          <p:cNvSpPr txBox="1"/>
          <p:nvPr/>
        </p:nvSpPr>
        <p:spPr>
          <a:xfrm>
            <a:off x="5562600" y="3931444"/>
            <a:ext cx="2835300" cy="346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Calibri"/>
              <a:buNone/>
            </a:pPr>
            <a:r>
              <a:rPr lang="en" sz="2400">
                <a:solidFill>
                  <a:schemeClr val="dk1"/>
                </a:solidFill>
                <a:latin typeface="Calibri"/>
                <a:ea typeface="Calibri"/>
                <a:cs typeface="Calibri"/>
                <a:sym typeface="Calibri"/>
              </a:rPr>
              <a:t> </a:t>
            </a:r>
            <a:r>
              <a:rPr b="0" i="0" lang="en" sz="2400" u="none">
                <a:solidFill>
                  <a:schemeClr val="dk1"/>
                </a:solidFill>
                <a:latin typeface="Calibri"/>
                <a:ea typeface="Calibri"/>
                <a:cs typeface="Calibri"/>
                <a:sym typeface="Calibri"/>
              </a:rPr>
              <a:t>10111101</a:t>
            </a:r>
            <a:endParaRPr/>
          </a:p>
        </p:txBody>
      </p:sp>
      <p:graphicFrame>
        <p:nvGraphicFramePr>
          <p:cNvPr id="247" name="Google Shape;247;p29"/>
          <p:cNvGraphicFramePr/>
          <p:nvPr/>
        </p:nvGraphicFramePr>
        <p:xfrm>
          <a:off x="749300" y="3169444"/>
          <a:ext cx="3000000" cy="3000000"/>
        </p:xfrm>
        <a:graphic>
          <a:graphicData uri="http://schemas.openxmlformats.org/drawingml/2006/table">
            <a:tbl>
              <a:tblPr>
                <a:noFill/>
                <a:tableStyleId>{12A6DD8A-0AF3-447F-9AB1-2E8446B97852}</a:tableStyleId>
              </a:tblPr>
              <a:tblGrid>
                <a:gridCol w="657225"/>
                <a:gridCol w="704850"/>
                <a:gridCol w="1223950"/>
              </a:tblGrid>
              <a:tr h="273825">
                <a:tc>
                  <a:txBody>
                    <a:bodyPr/>
                    <a:lstStyle/>
                    <a:p>
                      <a:pPr indent="0" lvl="0" marL="0" marR="0" rtl="0" algn="ctr">
                        <a:lnSpc>
                          <a:spcPct val="100000"/>
                        </a:lnSpc>
                        <a:spcBef>
                          <a:spcPts val="0"/>
                        </a:spcBef>
                        <a:spcAft>
                          <a:spcPts val="0"/>
                        </a:spcAft>
                        <a:buClr>
                          <a:srgbClr val="FFFFFF"/>
                        </a:buClr>
                        <a:buSzPts val="1400"/>
                        <a:buFont typeface="Calibri"/>
                        <a:buNone/>
                      </a:pPr>
                      <a:r>
                        <a:rPr b="1" i="0" lang="en" sz="1400" u="none" cap="none" strike="noStrike">
                          <a:solidFill>
                            <a:srgbClr val="FFFFFF"/>
                          </a:solidFill>
                          <a:latin typeface="Calibri"/>
                          <a:ea typeface="Calibri"/>
                          <a:cs typeface="Calibri"/>
                          <a:sym typeface="Calibri"/>
                        </a:rPr>
                        <a:t>x</a:t>
                      </a:r>
                      <a:endParaRPr sz="1100"/>
                    </a:p>
                  </a:txBody>
                  <a:tcPr marT="34300" marB="34300"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1"/>
                    </a:solidFill>
                  </a:tcPr>
                </a:tc>
                <a:tc>
                  <a:txBody>
                    <a:bodyPr/>
                    <a:lstStyle/>
                    <a:p>
                      <a:pPr indent="0" lvl="0" marL="0" marR="0" rtl="0" algn="ctr">
                        <a:lnSpc>
                          <a:spcPct val="100000"/>
                        </a:lnSpc>
                        <a:spcBef>
                          <a:spcPts val="0"/>
                        </a:spcBef>
                        <a:spcAft>
                          <a:spcPts val="0"/>
                        </a:spcAft>
                        <a:buClr>
                          <a:srgbClr val="FFFFFF"/>
                        </a:buClr>
                        <a:buSzPts val="1400"/>
                        <a:buFont typeface="Calibri"/>
                        <a:buNone/>
                      </a:pPr>
                      <a:r>
                        <a:rPr b="1" i="0" lang="en" sz="1400" u="none" cap="none" strike="noStrike">
                          <a:solidFill>
                            <a:srgbClr val="FFFFFF"/>
                          </a:solidFill>
                          <a:latin typeface="Calibri"/>
                          <a:ea typeface="Calibri"/>
                          <a:cs typeface="Calibri"/>
                          <a:sym typeface="Calibri"/>
                        </a:rPr>
                        <a:t>y</a:t>
                      </a:r>
                      <a:endParaRPr sz="1100"/>
                    </a:p>
                  </a:txBody>
                  <a:tcPr marT="34300" marB="34300"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1"/>
                    </a:solidFill>
                  </a:tcPr>
                </a:tc>
                <a:tc>
                  <a:txBody>
                    <a:bodyPr/>
                    <a:lstStyle/>
                    <a:p>
                      <a:pPr indent="0" lvl="0" marL="0" marR="0" rtl="0" algn="ctr">
                        <a:lnSpc>
                          <a:spcPct val="100000"/>
                        </a:lnSpc>
                        <a:spcBef>
                          <a:spcPts val="0"/>
                        </a:spcBef>
                        <a:spcAft>
                          <a:spcPts val="0"/>
                        </a:spcAft>
                        <a:buClr>
                          <a:srgbClr val="FFFFFF"/>
                        </a:buClr>
                        <a:buSzPts val="1400"/>
                        <a:buFont typeface="Calibri"/>
                        <a:buNone/>
                      </a:pPr>
                      <a:r>
                        <a:rPr b="1" i="0" lang="en" sz="1400" u="none" cap="none" strike="noStrike">
                          <a:solidFill>
                            <a:srgbClr val="FFFFFF"/>
                          </a:solidFill>
                          <a:latin typeface="Calibri"/>
                          <a:ea typeface="Calibri"/>
                          <a:cs typeface="Calibri"/>
                          <a:sym typeface="Calibri"/>
                        </a:rPr>
                        <a:t>x XOR y</a:t>
                      </a:r>
                      <a:endParaRPr sz="1100"/>
                    </a:p>
                  </a:txBody>
                  <a:tcPr marT="34300" marB="34300"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1"/>
                    </a:solidFill>
                  </a:tcPr>
                </a:tc>
              </a:tr>
              <a:tr h="275025">
                <a:tc>
                  <a:txBody>
                    <a:bodyPr/>
                    <a:lstStyle/>
                    <a:p>
                      <a:pPr indent="0" lvl="0" marL="0" marR="0" rtl="0" algn="ctr">
                        <a:lnSpc>
                          <a:spcPct val="100000"/>
                        </a:lnSpc>
                        <a:spcBef>
                          <a:spcPts val="0"/>
                        </a:spcBef>
                        <a:spcAft>
                          <a:spcPts val="0"/>
                        </a:spcAft>
                        <a:buClr>
                          <a:srgbClr val="000000"/>
                        </a:buClr>
                        <a:buSzPts val="1400"/>
                        <a:buFont typeface="Calibri"/>
                        <a:buNone/>
                      </a:pPr>
                      <a:r>
                        <a:rPr b="0" i="0" lang="en" sz="1400" u="none" cap="none" strike="noStrike">
                          <a:solidFill>
                            <a:srgbClr val="000000"/>
                          </a:solidFill>
                          <a:latin typeface="Calibri"/>
                          <a:ea typeface="Calibri"/>
                          <a:cs typeface="Calibri"/>
                          <a:sym typeface="Calibri"/>
                        </a:rPr>
                        <a:t>0</a:t>
                      </a:r>
                      <a:endParaRPr sz="1100"/>
                    </a:p>
                  </a:txBody>
                  <a:tcPr marT="34300" marB="34300"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0D8E8"/>
                    </a:solidFill>
                  </a:tcPr>
                </a:tc>
                <a:tc>
                  <a:txBody>
                    <a:bodyPr/>
                    <a:lstStyle/>
                    <a:p>
                      <a:pPr indent="0" lvl="0" marL="0" marR="0" rtl="0" algn="ctr">
                        <a:lnSpc>
                          <a:spcPct val="100000"/>
                        </a:lnSpc>
                        <a:spcBef>
                          <a:spcPts val="0"/>
                        </a:spcBef>
                        <a:spcAft>
                          <a:spcPts val="0"/>
                        </a:spcAft>
                        <a:buClr>
                          <a:srgbClr val="000000"/>
                        </a:buClr>
                        <a:buSzPts val="1400"/>
                        <a:buFont typeface="Calibri"/>
                        <a:buNone/>
                      </a:pPr>
                      <a:r>
                        <a:rPr b="0" i="0" lang="en" sz="1400" u="none" cap="none" strike="noStrike">
                          <a:solidFill>
                            <a:srgbClr val="000000"/>
                          </a:solidFill>
                          <a:latin typeface="Calibri"/>
                          <a:ea typeface="Calibri"/>
                          <a:cs typeface="Calibri"/>
                          <a:sym typeface="Calibri"/>
                        </a:rPr>
                        <a:t>0</a:t>
                      </a:r>
                      <a:endParaRPr sz="1100"/>
                    </a:p>
                  </a:txBody>
                  <a:tcPr marT="34300" marB="34300"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0D8E8"/>
                    </a:solidFill>
                  </a:tcPr>
                </a:tc>
                <a:tc>
                  <a:txBody>
                    <a:bodyPr/>
                    <a:lstStyle/>
                    <a:p>
                      <a:pPr indent="0" lvl="0" marL="0" marR="0" rtl="0" algn="ctr">
                        <a:lnSpc>
                          <a:spcPct val="100000"/>
                        </a:lnSpc>
                        <a:spcBef>
                          <a:spcPts val="0"/>
                        </a:spcBef>
                        <a:spcAft>
                          <a:spcPts val="0"/>
                        </a:spcAft>
                        <a:buClr>
                          <a:srgbClr val="000000"/>
                        </a:buClr>
                        <a:buSzPts val="1400"/>
                        <a:buFont typeface="Calibri"/>
                        <a:buNone/>
                      </a:pPr>
                      <a:r>
                        <a:rPr b="0" i="0" lang="en" sz="1400" u="none" cap="none" strike="noStrike">
                          <a:solidFill>
                            <a:srgbClr val="000000"/>
                          </a:solidFill>
                          <a:latin typeface="Calibri"/>
                          <a:ea typeface="Calibri"/>
                          <a:cs typeface="Calibri"/>
                          <a:sym typeface="Calibri"/>
                        </a:rPr>
                        <a:t>0</a:t>
                      </a:r>
                      <a:endParaRPr sz="1100"/>
                    </a:p>
                  </a:txBody>
                  <a:tcPr marT="34300" marB="34300"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0D8E8"/>
                    </a:solidFill>
                  </a:tcPr>
                </a:tc>
              </a:tr>
              <a:tr h="273825">
                <a:tc>
                  <a:txBody>
                    <a:bodyPr/>
                    <a:lstStyle/>
                    <a:p>
                      <a:pPr indent="0" lvl="0" marL="0" marR="0" rtl="0" algn="ctr">
                        <a:lnSpc>
                          <a:spcPct val="100000"/>
                        </a:lnSpc>
                        <a:spcBef>
                          <a:spcPts val="0"/>
                        </a:spcBef>
                        <a:spcAft>
                          <a:spcPts val="0"/>
                        </a:spcAft>
                        <a:buClr>
                          <a:srgbClr val="000000"/>
                        </a:buClr>
                        <a:buSzPts val="1400"/>
                        <a:buFont typeface="Calibri"/>
                        <a:buNone/>
                      </a:pPr>
                      <a:r>
                        <a:rPr b="0" i="0" lang="en" sz="1400" u="none" cap="none" strike="noStrike">
                          <a:solidFill>
                            <a:srgbClr val="000000"/>
                          </a:solidFill>
                          <a:latin typeface="Calibri"/>
                          <a:ea typeface="Calibri"/>
                          <a:cs typeface="Calibri"/>
                          <a:sym typeface="Calibri"/>
                        </a:rPr>
                        <a:t>0</a:t>
                      </a:r>
                      <a:endParaRPr sz="1100"/>
                    </a:p>
                  </a:txBody>
                  <a:tcPr marT="34300" marB="34300"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9EDF4"/>
                    </a:solidFill>
                  </a:tcPr>
                </a:tc>
                <a:tc>
                  <a:txBody>
                    <a:bodyPr/>
                    <a:lstStyle/>
                    <a:p>
                      <a:pPr indent="0" lvl="0" marL="0" marR="0" rtl="0" algn="ctr">
                        <a:lnSpc>
                          <a:spcPct val="100000"/>
                        </a:lnSpc>
                        <a:spcBef>
                          <a:spcPts val="0"/>
                        </a:spcBef>
                        <a:spcAft>
                          <a:spcPts val="0"/>
                        </a:spcAft>
                        <a:buClr>
                          <a:srgbClr val="000000"/>
                        </a:buClr>
                        <a:buSzPts val="1400"/>
                        <a:buFont typeface="Calibri"/>
                        <a:buNone/>
                      </a:pPr>
                      <a:r>
                        <a:rPr b="0" i="0" lang="en" sz="1400" u="none" cap="none" strike="noStrike">
                          <a:solidFill>
                            <a:srgbClr val="000000"/>
                          </a:solidFill>
                          <a:latin typeface="Calibri"/>
                          <a:ea typeface="Calibri"/>
                          <a:cs typeface="Calibri"/>
                          <a:sym typeface="Calibri"/>
                        </a:rPr>
                        <a:t>1</a:t>
                      </a:r>
                      <a:endParaRPr sz="1100"/>
                    </a:p>
                  </a:txBody>
                  <a:tcPr marT="34300" marB="34300"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9EDF4"/>
                    </a:solidFill>
                  </a:tcPr>
                </a:tc>
                <a:tc>
                  <a:txBody>
                    <a:bodyPr/>
                    <a:lstStyle/>
                    <a:p>
                      <a:pPr indent="0" lvl="0" marL="0" marR="0" rtl="0" algn="ctr">
                        <a:lnSpc>
                          <a:spcPct val="100000"/>
                        </a:lnSpc>
                        <a:spcBef>
                          <a:spcPts val="0"/>
                        </a:spcBef>
                        <a:spcAft>
                          <a:spcPts val="0"/>
                        </a:spcAft>
                        <a:buClr>
                          <a:srgbClr val="000000"/>
                        </a:buClr>
                        <a:buSzPts val="1400"/>
                        <a:buFont typeface="Calibri"/>
                        <a:buNone/>
                      </a:pPr>
                      <a:r>
                        <a:rPr b="0" i="0" lang="en" sz="1400" u="none" cap="none" strike="noStrike">
                          <a:solidFill>
                            <a:srgbClr val="000000"/>
                          </a:solidFill>
                          <a:latin typeface="Calibri"/>
                          <a:ea typeface="Calibri"/>
                          <a:cs typeface="Calibri"/>
                          <a:sym typeface="Calibri"/>
                        </a:rPr>
                        <a:t>1</a:t>
                      </a:r>
                      <a:endParaRPr sz="1100"/>
                    </a:p>
                  </a:txBody>
                  <a:tcPr marT="34300" marB="34300"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9EDF4"/>
                    </a:solidFill>
                  </a:tcPr>
                </a:tc>
              </a:tr>
              <a:tr h="275025">
                <a:tc>
                  <a:txBody>
                    <a:bodyPr/>
                    <a:lstStyle/>
                    <a:p>
                      <a:pPr indent="0" lvl="0" marL="0" marR="0" rtl="0" algn="ctr">
                        <a:lnSpc>
                          <a:spcPct val="100000"/>
                        </a:lnSpc>
                        <a:spcBef>
                          <a:spcPts val="0"/>
                        </a:spcBef>
                        <a:spcAft>
                          <a:spcPts val="0"/>
                        </a:spcAft>
                        <a:buClr>
                          <a:srgbClr val="000000"/>
                        </a:buClr>
                        <a:buSzPts val="1400"/>
                        <a:buFont typeface="Calibri"/>
                        <a:buNone/>
                      </a:pPr>
                      <a:r>
                        <a:rPr b="0" i="0" lang="en" sz="1400" u="none" cap="none" strike="noStrike">
                          <a:solidFill>
                            <a:srgbClr val="000000"/>
                          </a:solidFill>
                          <a:latin typeface="Calibri"/>
                          <a:ea typeface="Calibri"/>
                          <a:cs typeface="Calibri"/>
                          <a:sym typeface="Calibri"/>
                        </a:rPr>
                        <a:t>1</a:t>
                      </a:r>
                      <a:endParaRPr sz="1100"/>
                    </a:p>
                  </a:txBody>
                  <a:tcPr marT="34300" marB="34300"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0D8E8"/>
                    </a:solidFill>
                  </a:tcPr>
                </a:tc>
                <a:tc>
                  <a:txBody>
                    <a:bodyPr/>
                    <a:lstStyle/>
                    <a:p>
                      <a:pPr indent="0" lvl="0" marL="0" marR="0" rtl="0" algn="ctr">
                        <a:lnSpc>
                          <a:spcPct val="100000"/>
                        </a:lnSpc>
                        <a:spcBef>
                          <a:spcPts val="0"/>
                        </a:spcBef>
                        <a:spcAft>
                          <a:spcPts val="0"/>
                        </a:spcAft>
                        <a:buClr>
                          <a:srgbClr val="000000"/>
                        </a:buClr>
                        <a:buSzPts val="1400"/>
                        <a:buFont typeface="Calibri"/>
                        <a:buNone/>
                      </a:pPr>
                      <a:r>
                        <a:rPr b="0" i="0" lang="en" sz="1400" u="none" cap="none" strike="noStrike">
                          <a:solidFill>
                            <a:srgbClr val="000000"/>
                          </a:solidFill>
                          <a:latin typeface="Calibri"/>
                          <a:ea typeface="Calibri"/>
                          <a:cs typeface="Calibri"/>
                          <a:sym typeface="Calibri"/>
                        </a:rPr>
                        <a:t>0</a:t>
                      </a:r>
                      <a:endParaRPr sz="1100"/>
                    </a:p>
                  </a:txBody>
                  <a:tcPr marT="34300" marB="34300"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0D8E8"/>
                    </a:solidFill>
                  </a:tcPr>
                </a:tc>
                <a:tc>
                  <a:txBody>
                    <a:bodyPr/>
                    <a:lstStyle/>
                    <a:p>
                      <a:pPr indent="0" lvl="0" marL="0" marR="0" rtl="0" algn="ctr">
                        <a:lnSpc>
                          <a:spcPct val="100000"/>
                        </a:lnSpc>
                        <a:spcBef>
                          <a:spcPts val="0"/>
                        </a:spcBef>
                        <a:spcAft>
                          <a:spcPts val="0"/>
                        </a:spcAft>
                        <a:buClr>
                          <a:srgbClr val="000000"/>
                        </a:buClr>
                        <a:buSzPts val="1400"/>
                        <a:buFont typeface="Calibri"/>
                        <a:buNone/>
                      </a:pPr>
                      <a:r>
                        <a:rPr b="0" i="0" lang="en" sz="1400" u="none" cap="none" strike="noStrike">
                          <a:solidFill>
                            <a:srgbClr val="000000"/>
                          </a:solidFill>
                          <a:latin typeface="Calibri"/>
                          <a:ea typeface="Calibri"/>
                          <a:cs typeface="Calibri"/>
                          <a:sym typeface="Calibri"/>
                        </a:rPr>
                        <a:t>1</a:t>
                      </a:r>
                      <a:endParaRPr sz="1100"/>
                    </a:p>
                  </a:txBody>
                  <a:tcPr marT="34300" marB="34300"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0D8E8"/>
                    </a:solidFill>
                  </a:tcPr>
                </a:tc>
              </a:tr>
              <a:tr h="273825">
                <a:tc>
                  <a:txBody>
                    <a:bodyPr/>
                    <a:lstStyle/>
                    <a:p>
                      <a:pPr indent="0" lvl="0" marL="0" marR="0" rtl="0" algn="ctr">
                        <a:lnSpc>
                          <a:spcPct val="100000"/>
                        </a:lnSpc>
                        <a:spcBef>
                          <a:spcPts val="0"/>
                        </a:spcBef>
                        <a:spcAft>
                          <a:spcPts val="0"/>
                        </a:spcAft>
                        <a:buClr>
                          <a:srgbClr val="000000"/>
                        </a:buClr>
                        <a:buSzPts val="1400"/>
                        <a:buFont typeface="Calibri"/>
                        <a:buNone/>
                      </a:pPr>
                      <a:r>
                        <a:rPr b="0" i="0" lang="en" sz="1400" u="none" cap="none" strike="noStrike">
                          <a:solidFill>
                            <a:srgbClr val="000000"/>
                          </a:solidFill>
                          <a:latin typeface="Calibri"/>
                          <a:ea typeface="Calibri"/>
                          <a:cs typeface="Calibri"/>
                          <a:sym typeface="Calibri"/>
                        </a:rPr>
                        <a:t>1</a:t>
                      </a:r>
                      <a:endParaRPr sz="1100"/>
                    </a:p>
                  </a:txBody>
                  <a:tcPr marT="34300" marB="34300"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9EDF4"/>
                    </a:solidFill>
                  </a:tcPr>
                </a:tc>
                <a:tc>
                  <a:txBody>
                    <a:bodyPr/>
                    <a:lstStyle/>
                    <a:p>
                      <a:pPr indent="0" lvl="0" marL="0" marR="0" rtl="0" algn="ctr">
                        <a:lnSpc>
                          <a:spcPct val="100000"/>
                        </a:lnSpc>
                        <a:spcBef>
                          <a:spcPts val="0"/>
                        </a:spcBef>
                        <a:spcAft>
                          <a:spcPts val="0"/>
                        </a:spcAft>
                        <a:buClr>
                          <a:srgbClr val="000000"/>
                        </a:buClr>
                        <a:buSzPts val="1400"/>
                        <a:buFont typeface="Calibri"/>
                        <a:buNone/>
                      </a:pPr>
                      <a:r>
                        <a:rPr b="0" i="0" lang="en" sz="1400" u="none" cap="none" strike="noStrike">
                          <a:solidFill>
                            <a:srgbClr val="000000"/>
                          </a:solidFill>
                          <a:latin typeface="Calibri"/>
                          <a:ea typeface="Calibri"/>
                          <a:cs typeface="Calibri"/>
                          <a:sym typeface="Calibri"/>
                        </a:rPr>
                        <a:t>1</a:t>
                      </a:r>
                      <a:endParaRPr sz="1100"/>
                    </a:p>
                  </a:txBody>
                  <a:tcPr marT="34300" marB="34300"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9EDF4"/>
                    </a:solidFill>
                  </a:tcPr>
                </a:tc>
                <a:tc>
                  <a:txBody>
                    <a:bodyPr/>
                    <a:lstStyle/>
                    <a:p>
                      <a:pPr indent="0" lvl="0" marL="0" marR="0" rtl="0" algn="ctr">
                        <a:lnSpc>
                          <a:spcPct val="100000"/>
                        </a:lnSpc>
                        <a:spcBef>
                          <a:spcPts val="0"/>
                        </a:spcBef>
                        <a:spcAft>
                          <a:spcPts val="0"/>
                        </a:spcAft>
                        <a:buClr>
                          <a:srgbClr val="000000"/>
                        </a:buClr>
                        <a:buSzPts val="1400"/>
                        <a:buFont typeface="Calibri"/>
                        <a:buNone/>
                      </a:pPr>
                      <a:r>
                        <a:rPr b="0" i="0" lang="en" sz="1400" u="none" cap="none" strike="noStrike">
                          <a:solidFill>
                            <a:srgbClr val="000000"/>
                          </a:solidFill>
                          <a:latin typeface="Calibri"/>
                          <a:ea typeface="Calibri"/>
                          <a:cs typeface="Calibri"/>
                          <a:sym typeface="Calibri"/>
                        </a:rPr>
                        <a:t>0</a:t>
                      </a:r>
                      <a:endParaRPr sz="1100"/>
                    </a:p>
                  </a:txBody>
                  <a:tcPr marT="34300" marB="34300"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9EDF4"/>
                    </a:solidFill>
                  </a:tcPr>
                </a:tc>
              </a:tr>
            </a:tbl>
          </a:graphicData>
        </a:graphic>
      </p:graphicFrame>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243">
                                            <p:txEl>
                                              <p:pRg end="0" st="0"/>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3">
                                            <p:txEl>
                                              <p:pRg end="1" st="1"/>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3">
                                            <p:txEl>
                                              <p:pRg end="2" st="2"/>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3">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pic>
        <p:nvPicPr>
          <p:cNvPr id="252" name="Google Shape;252;p30"/>
          <p:cNvPicPr preferRelativeResize="0"/>
          <p:nvPr/>
        </p:nvPicPr>
        <p:blipFill rotWithShape="1">
          <a:blip r:embed="rId3">
            <a:alphaModFix/>
          </a:blip>
          <a:srcRect b="0" l="0" r="0" t="0"/>
          <a:stretch/>
        </p:blipFill>
        <p:spPr>
          <a:xfrm>
            <a:off x="5167312" y="2286000"/>
            <a:ext cx="2428875" cy="2857500"/>
          </a:xfrm>
          <a:prstGeom prst="rect">
            <a:avLst/>
          </a:prstGeom>
          <a:noFill/>
          <a:ln>
            <a:noFill/>
          </a:ln>
        </p:spPr>
      </p:pic>
      <p:sp>
        <p:nvSpPr>
          <p:cNvPr id="253" name="Google Shape;253;p30"/>
          <p:cNvSpPr txBox="1"/>
          <p:nvPr>
            <p:ph type="title"/>
          </p:nvPr>
        </p:nvSpPr>
        <p:spPr>
          <a:xfrm>
            <a:off x="457200" y="205978"/>
            <a:ext cx="8229600" cy="85725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Calibri"/>
              <a:buNone/>
            </a:pPr>
            <a:r>
              <a:rPr b="0" i="0" lang="en" sz="4400" u="none">
                <a:solidFill>
                  <a:schemeClr val="dk1"/>
                </a:solidFill>
                <a:latin typeface="Calibri"/>
                <a:ea typeface="Calibri"/>
                <a:cs typeface="Calibri"/>
                <a:sym typeface="Calibri"/>
              </a:rPr>
              <a:t>Secret Sharing</a:t>
            </a:r>
            <a:endParaRPr/>
          </a:p>
        </p:txBody>
      </p:sp>
      <p:sp>
        <p:nvSpPr>
          <p:cNvPr id="254" name="Google Shape;254;p30"/>
          <p:cNvSpPr txBox="1"/>
          <p:nvPr>
            <p:ph idx="1" type="body"/>
          </p:nvPr>
        </p:nvSpPr>
        <p:spPr>
          <a:xfrm>
            <a:off x="457200" y="1200150"/>
            <a:ext cx="8229600" cy="3394471"/>
          </a:xfrm>
          <a:prstGeom prst="rect">
            <a:avLst/>
          </a:prstGeom>
          <a:noFill/>
          <a:ln>
            <a:noFill/>
          </a:ln>
        </p:spPr>
        <p:txBody>
          <a:bodyPr anchorCtr="0" anchor="t" bIns="45700" lIns="91425" spcFirstLastPara="1" rIns="91425" wrap="square" tIns="45700">
            <a:noAutofit/>
          </a:bodyPr>
          <a:lstStyle/>
          <a:p>
            <a:pPr indent="-292100" lvl="0" marL="342900" marR="0" rtl="0" algn="l">
              <a:lnSpc>
                <a:spcPct val="100000"/>
              </a:lnSpc>
              <a:spcBef>
                <a:spcPts val="0"/>
              </a:spcBef>
              <a:spcAft>
                <a:spcPts val="0"/>
              </a:spcAft>
              <a:buClr>
                <a:schemeClr val="dk1"/>
              </a:buClr>
              <a:buSzPts val="2400"/>
              <a:buFont typeface="Arial"/>
              <a:buChar char="•"/>
            </a:pPr>
            <a:r>
              <a:rPr b="0" i="0" lang="en" sz="2400" u="none">
                <a:solidFill>
                  <a:schemeClr val="dk1"/>
                </a:solidFill>
                <a:latin typeface="Calibri"/>
                <a:ea typeface="Calibri"/>
                <a:cs typeface="Calibri"/>
                <a:sym typeface="Calibri"/>
              </a:rPr>
              <a:t>Suppose you are a large bank owner and you have a secret code to open your vault.</a:t>
            </a:r>
            <a:endParaRPr sz="2400"/>
          </a:p>
          <a:p>
            <a:pPr indent="-292100" lvl="0" marL="342900" marR="0" rtl="0" algn="l">
              <a:lnSpc>
                <a:spcPct val="100000"/>
              </a:lnSpc>
              <a:spcBef>
                <a:spcPts val="640"/>
              </a:spcBef>
              <a:spcAft>
                <a:spcPts val="0"/>
              </a:spcAft>
              <a:buClr>
                <a:schemeClr val="dk1"/>
              </a:buClr>
              <a:buSzPts val="2400"/>
              <a:buFont typeface="Arial"/>
              <a:buChar char="•"/>
            </a:pPr>
            <a:r>
              <a:rPr b="0" i="0" lang="en" sz="2400" u="none">
                <a:solidFill>
                  <a:schemeClr val="dk1"/>
                </a:solidFill>
                <a:latin typeface="Calibri"/>
                <a:ea typeface="Calibri"/>
                <a:cs typeface="Calibri"/>
                <a:sym typeface="Calibri"/>
              </a:rPr>
              <a:t>You’d like to delegate this ability to your five top managers.</a:t>
            </a:r>
            <a:endParaRPr sz="2400"/>
          </a:p>
        </p:txBody>
      </p:sp>
      <p:pic>
        <p:nvPicPr>
          <p:cNvPr id="255" name="Google Shape;255;p30"/>
          <p:cNvPicPr preferRelativeResize="0"/>
          <p:nvPr/>
        </p:nvPicPr>
        <p:blipFill rotWithShape="1">
          <a:blip r:embed="rId4">
            <a:alphaModFix/>
          </a:blip>
          <a:srcRect b="0" l="0" r="0" t="0"/>
          <a:stretch/>
        </p:blipFill>
        <p:spPr>
          <a:xfrm>
            <a:off x="969962" y="2994422"/>
            <a:ext cx="2112169" cy="2149078"/>
          </a:xfrm>
          <a:prstGeom prst="rect">
            <a:avLst/>
          </a:prstGeom>
          <a:noFill/>
          <a:ln>
            <a:noFill/>
          </a:ln>
        </p:spPr>
      </p:pic>
      <p:sp>
        <p:nvSpPr>
          <p:cNvPr id="256" name="Google Shape;256;p30"/>
          <p:cNvSpPr txBox="1"/>
          <p:nvPr/>
        </p:nvSpPr>
        <p:spPr>
          <a:xfrm>
            <a:off x="3357450" y="3401222"/>
            <a:ext cx="3024300" cy="277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rPr b="0" i="0" lang="en" sz="1800" u="none">
                <a:solidFill>
                  <a:schemeClr val="dk1"/>
                </a:solidFill>
                <a:latin typeface="Calibri"/>
                <a:ea typeface="Calibri"/>
                <a:cs typeface="Calibri"/>
                <a:sym typeface="Calibri"/>
              </a:rPr>
              <a:t>The password is “money”</a:t>
            </a:r>
            <a:endParaRPr/>
          </a:p>
        </p:txBody>
      </p:sp>
      <p:cxnSp>
        <p:nvCxnSpPr>
          <p:cNvPr id="257" name="Google Shape;257;p30"/>
          <p:cNvCxnSpPr/>
          <p:nvPr/>
        </p:nvCxnSpPr>
        <p:spPr>
          <a:xfrm flipH="1" rot="10800000">
            <a:off x="6018800" y="3401165"/>
            <a:ext cx="415800" cy="121500"/>
          </a:xfrm>
          <a:prstGeom prst="straightConnector1">
            <a:avLst/>
          </a:prstGeom>
          <a:noFill/>
          <a:ln cap="flat" cmpd="sng" w="25400">
            <a:solidFill>
              <a:schemeClr val="dk1"/>
            </a:solidFill>
            <a:prstDash val="solid"/>
            <a:miter lim="800000"/>
            <a:headEnd len="med" w="med" type="none"/>
            <a:tailEnd len="med" w="med" type="none"/>
          </a:ln>
          <a:effectLst>
            <a:outerShdw blurRad="63500" dir="5400000" dist="20000">
              <a:srgbClr val="808080">
                <a:alpha val="37647"/>
              </a:srgbClr>
            </a:outerShdw>
          </a:effectLst>
        </p:spPr>
      </p:cxn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pic>
        <p:nvPicPr>
          <p:cNvPr id="262" name="Google Shape;262;p31"/>
          <p:cNvPicPr preferRelativeResize="0"/>
          <p:nvPr/>
        </p:nvPicPr>
        <p:blipFill rotWithShape="1">
          <a:blip r:embed="rId3">
            <a:alphaModFix/>
          </a:blip>
          <a:srcRect b="0" l="0" r="0" t="0"/>
          <a:stretch/>
        </p:blipFill>
        <p:spPr>
          <a:xfrm>
            <a:off x="5675312" y="2286000"/>
            <a:ext cx="2428875" cy="2857500"/>
          </a:xfrm>
          <a:prstGeom prst="rect">
            <a:avLst/>
          </a:prstGeom>
          <a:noFill/>
          <a:ln>
            <a:noFill/>
          </a:ln>
        </p:spPr>
      </p:pic>
      <p:sp>
        <p:nvSpPr>
          <p:cNvPr id="263" name="Google Shape;263;p31"/>
          <p:cNvSpPr txBox="1"/>
          <p:nvPr>
            <p:ph type="title"/>
          </p:nvPr>
        </p:nvSpPr>
        <p:spPr>
          <a:xfrm>
            <a:off x="457200" y="205978"/>
            <a:ext cx="8229600" cy="85725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Calibri"/>
              <a:buNone/>
            </a:pPr>
            <a:r>
              <a:rPr b="0" i="0" lang="en" sz="4400" u="none">
                <a:solidFill>
                  <a:schemeClr val="dk1"/>
                </a:solidFill>
                <a:latin typeface="Calibri"/>
                <a:ea typeface="Calibri"/>
                <a:cs typeface="Calibri"/>
                <a:sym typeface="Calibri"/>
              </a:rPr>
              <a:t>Secret Sharing</a:t>
            </a:r>
            <a:endParaRPr/>
          </a:p>
        </p:txBody>
      </p:sp>
      <p:sp>
        <p:nvSpPr>
          <p:cNvPr id="264" name="Google Shape;264;p31"/>
          <p:cNvSpPr txBox="1"/>
          <p:nvPr>
            <p:ph idx="1" type="body"/>
          </p:nvPr>
        </p:nvSpPr>
        <p:spPr>
          <a:xfrm>
            <a:off x="498475" y="1200150"/>
            <a:ext cx="8229600" cy="3394471"/>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3200"/>
              <a:buFont typeface="Arial"/>
              <a:buChar char="•"/>
            </a:pPr>
            <a:r>
              <a:rPr b="0" i="0" lang="en" sz="3200" u="none">
                <a:solidFill>
                  <a:schemeClr val="dk1"/>
                </a:solidFill>
                <a:latin typeface="Calibri"/>
                <a:ea typeface="Calibri"/>
                <a:cs typeface="Calibri"/>
                <a:sym typeface="Calibri"/>
              </a:rPr>
              <a:t>Can you make it so that the vault can only be opened if all your managers authorize it?</a:t>
            </a:r>
            <a:endParaRPr/>
          </a:p>
          <a:p>
            <a:pPr indent="-342900" lvl="0" marL="342900" marR="0" rtl="0" algn="l">
              <a:lnSpc>
                <a:spcPct val="100000"/>
              </a:lnSpc>
              <a:spcBef>
                <a:spcPts val="640"/>
              </a:spcBef>
              <a:spcAft>
                <a:spcPts val="0"/>
              </a:spcAft>
              <a:buClr>
                <a:schemeClr val="dk1"/>
              </a:buClr>
              <a:buSzPts val="3200"/>
              <a:buFont typeface="Arial"/>
              <a:buChar char="•"/>
            </a:pPr>
            <a:r>
              <a:rPr b="0" i="0" lang="en" sz="3200" u="none">
                <a:solidFill>
                  <a:schemeClr val="dk1"/>
                </a:solidFill>
                <a:latin typeface="Calibri"/>
                <a:ea typeface="Calibri"/>
                <a:cs typeface="Calibri"/>
                <a:sym typeface="Calibri"/>
              </a:rPr>
              <a:t>Hint: use one-time pad</a:t>
            </a:r>
            <a:endParaRPr/>
          </a:p>
        </p:txBody>
      </p:sp>
      <p:pic>
        <p:nvPicPr>
          <p:cNvPr id="265" name="Google Shape;265;p31"/>
          <p:cNvPicPr preferRelativeResize="0"/>
          <p:nvPr/>
        </p:nvPicPr>
        <p:blipFill rotWithShape="1">
          <a:blip r:embed="rId4">
            <a:alphaModFix/>
          </a:blip>
          <a:srcRect b="0" l="0" r="0" t="0"/>
          <a:stretch/>
        </p:blipFill>
        <p:spPr>
          <a:xfrm>
            <a:off x="365125" y="3415903"/>
            <a:ext cx="838200" cy="1428750"/>
          </a:xfrm>
          <a:prstGeom prst="rect">
            <a:avLst/>
          </a:prstGeom>
          <a:noFill/>
          <a:ln>
            <a:noFill/>
          </a:ln>
        </p:spPr>
      </p:pic>
      <p:pic>
        <p:nvPicPr>
          <p:cNvPr id="266" name="Google Shape;266;p31"/>
          <p:cNvPicPr preferRelativeResize="0"/>
          <p:nvPr/>
        </p:nvPicPr>
        <p:blipFill rotWithShape="1">
          <a:blip r:embed="rId4">
            <a:alphaModFix/>
          </a:blip>
          <a:srcRect b="0" l="0" r="0" t="0"/>
          <a:stretch/>
        </p:blipFill>
        <p:spPr>
          <a:xfrm>
            <a:off x="1458912" y="3415903"/>
            <a:ext cx="838200" cy="1428750"/>
          </a:xfrm>
          <a:prstGeom prst="rect">
            <a:avLst/>
          </a:prstGeom>
          <a:noFill/>
          <a:ln>
            <a:noFill/>
          </a:ln>
        </p:spPr>
      </p:pic>
      <p:pic>
        <p:nvPicPr>
          <p:cNvPr id="267" name="Google Shape;267;p31"/>
          <p:cNvPicPr preferRelativeResize="0"/>
          <p:nvPr/>
        </p:nvPicPr>
        <p:blipFill rotWithShape="1">
          <a:blip r:embed="rId4">
            <a:alphaModFix/>
          </a:blip>
          <a:srcRect b="0" l="0" r="0" t="0"/>
          <a:stretch/>
        </p:blipFill>
        <p:spPr>
          <a:xfrm>
            <a:off x="3740150" y="3415903"/>
            <a:ext cx="838200" cy="1428750"/>
          </a:xfrm>
          <a:prstGeom prst="rect">
            <a:avLst/>
          </a:prstGeom>
          <a:noFill/>
          <a:ln>
            <a:noFill/>
          </a:ln>
        </p:spPr>
      </p:pic>
      <p:pic>
        <p:nvPicPr>
          <p:cNvPr id="268" name="Google Shape;268;p31"/>
          <p:cNvPicPr preferRelativeResize="0"/>
          <p:nvPr/>
        </p:nvPicPr>
        <p:blipFill rotWithShape="1">
          <a:blip r:embed="rId4">
            <a:alphaModFix/>
          </a:blip>
          <a:srcRect b="0" l="0" r="0" t="0"/>
          <a:stretch/>
        </p:blipFill>
        <p:spPr>
          <a:xfrm>
            <a:off x="4908550" y="3415903"/>
            <a:ext cx="838200" cy="1428750"/>
          </a:xfrm>
          <a:prstGeom prst="rect">
            <a:avLst/>
          </a:prstGeom>
          <a:noFill/>
          <a:ln>
            <a:noFill/>
          </a:ln>
        </p:spPr>
      </p:pic>
      <p:pic>
        <p:nvPicPr>
          <p:cNvPr id="269" name="Google Shape;269;p31"/>
          <p:cNvPicPr preferRelativeResize="0"/>
          <p:nvPr/>
        </p:nvPicPr>
        <p:blipFill rotWithShape="1">
          <a:blip r:embed="rId4">
            <a:alphaModFix/>
          </a:blip>
          <a:srcRect b="0" l="0" r="0" t="0"/>
          <a:stretch/>
        </p:blipFill>
        <p:spPr>
          <a:xfrm>
            <a:off x="2600325" y="3415903"/>
            <a:ext cx="838200" cy="14287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pic>
        <p:nvPicPr>
          <p:cNvPr id="274" name="Google Shape;274;p32"/>
          <p:cNvPicPr preferRelativeResize="0"/>
          <p:nvPr/>
        </p:nvPicPr>
        <p:blipFill rotWithShape="1">
          <a:blip r:embed="rId3">
            <a:alphaModFix/>
          </a:blip>
          <a:srcRect b="0" l="0" r="0" t="0"/>
          <a:stretch/>
        </p:blipFill>
        <p:spPr>
          <a:xfrm>
            <a:off x="5675312" y="2286000"/>
            <a:ext cx="2428875" cy="2857500"/>
          </a:xfrm>
          <a:prstGeom prst="rect">
            <a:avLst/>
          </a:prstGeom>
          <a:noFill/>
          <a:ln>
            <a:noFill/>
          </a:ln>
        </p:spPr>
      </p:pic>
      <p:sp>
        <p:nvSpPr>
          <p:cNvPr id="275" name="Google Shape;275;p32"/>
          <p:cNvSpPr txBox="1"/>
          <p:nvPr>
            <p:ph type="title"/>
          </p:nvPr>
        </p:nvSpPr>
        <p:spPr>
          <a:xfrm>
            <a:off x="457200" y="205978"/>
            <a:ext cx="8229600" cy="85725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Calibri"/>
              <a:buNone/>
            </a:pPr>
            <a:r>
              <a:rPr b="0" i="0" lang="en" sz="4400" u="none">
                <a:solidFill>
                  <a:schemeClr val="dk1"/>
                </a:solidFill>
                <a:latin typeface="Calibri"/>
                <a:ea typeface="Calibri"/>
                <a:cs typeface="Calibri"/>
                <a:sym typeface="Calibri"/>
              </a:rPr>
              <a:t>Secret Sharing</a:t>
            </a:r>
            <a:endParaRPr/>
          </a:p>
        </p:txBody>
      </p:sp>
      <p:sp>
        <p:nvSpPr>
          <p:cNvPr id="276" name="Google Shape;276;p32"/>
          <p:cNvSpPr txBox="1"/>
          <p:nvPr>
            <p:ph idx="1" type="body"/>
          </p:nvPr>
        </p:nvSpPr>
        <p:spPr>
          <a:xfrm>
            <a:off x="457200" y="1284775"/>
            <a:ext cx="8229600" cy="33945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3200"/>
              <a:buFont typeface="Arial"/>
              <a:buChar char="•"/>
            </a:pPr>
            <a:r>
              <a:rPr b="0" i="0" lang="en" sz="3200" u="none">
                <a:solidFill>
                  <a:schemeClr val="dk1"/>
                </a:solidFill>
                <a:latin typeface="Calibri"/>
                <a:ea typeface="Calibri"/>
                <a:cs typeface="Calibri"/>
                <a:sym typeface="Calibri"/>
              </a:rPr>
              <a:t>Solution:</a:t>
            </a:r>
            <a:endParaRPr/>
          </a:p>
        </p:txBody>
      </p:sp>
      <p:pic>
        <p:nvPicPr>
          <p:cNvPr id="277" name="Google Shape;277;p32"/>
          <p:cNvPicPr preferRelativeResize="0"/>
          <p:nvPr/>
        </p:nvPicPr>
        <p:blipFill rotWithShape="1">
          <a:blip r:embed="rId4">
            <a:alphaModFix/>
          </a:blip>
          <a:srcRect b="0" l="0" r="0" t="0"/>
          <a:stretch/>
        </p:blipFill>
        <p:spPr>
          <a:xfrm>
            <a:off x="365125" y="2376488"/>
            <a:ext cx="838200" cy="1428750"/>
          </a:xfrm>
          <a:prstGeom prst="rect">
            <a:avLst/>
          </a:prstGeom>
          <a:noFill/>
          <a:ln>
            <a:noFill/>
          </a:ln>
        </p:spPr>
      </p:pic>
      <p:pic>
        <p:nvPicPr>
          <p:cNvPr id="278" name="Google Shape;278;p32"/>
          <p:cNvPicPr preferRelativeResize="0"/>
          <p:nvPr/>
        </p:nvPicPr>
        <p:blipFill rotWithShape="1">
          <a:blip r:embed="rId4">
            <a:alphaModFix/>
          </a:blip>
          <a:srcRect b="0" l="0" r="0" t="0"/>
          <a:stretch/>
        </p:blipFill>
        <p:spPr>
          <a:xfrm>
            <a:off x="1458912" y="2376488"/>
            <a:ext cx="838200" cy="1428750"/>
          </a:xfrm>
          <a:prstGeom prst="rect">
            <a:avLst/>
          </a:prstGeom>
          <a:noFill/>
          <a:ln>
            <a:noFill/>
          </a:ln>
        </p:spPr>
      </p:pic>
      <p:pic>
        <p:nvPicPr>
          <p:cNvPr id="279" name="Google Shape;279;p32"/>
          <p:cNvPicPr preferRelativeResize="0"/>
          <p:nvPr/>
        </p:nvPicPr>
        <p:blipFill rotWithShape="1">
          <a:blip r:embed="rId4">
            <a:alphaModFix/>
          </a:blip>
          <a:srcRect b="0" l="0" r="0" t="0"/>
          <a:stretch/>
        </p:blipFill>
        <p:spPr>
          <a:xfrm>
            <a:off x="3740150" y="2376488"/>
            <a:ext cx="838200" cy="1428750"/>
          </a:xfrm>
          <a:prstGeom prst="rect">
            <a:avLst/>
          </a:prstGeom>
          <a:noFill/>
          <a:ln>
            <a:noFill/>
          </a:ln>
        </p:spPr>
      </p:pic>
      <p:pic>
        <p:nvPicPr>
          <p:cNvPr id="280" name="Google Shape;280;p32"/>
          <p:cNvPicPr preferRelativeResize="0"/>
          <p:nvPr/>
        </p:nvPicPr>
        <p:blipFill rotWithShape="1">
          <a:blip r:embed="rId4">
            <a:alphaModFix/>
          </a:blip>
          <a:srcRect b="0" l="0" r="0" t="0"/>
          <a:stretch/>
        </p:blipFill>
        <p:spPr>
          <a:xfrm>
            <a:off x="5046662" y="2376488"/>
            <a:ext cx="838200" cy="1428750"/>
          </a:xfrm>
          <a:prstGeom prst="rect">
            <a:avLst/>
          </a:prstGeom>
          <a:noFill/>
          <a:ln>
            <a:noFill/>
          </a:ln>
        </p:spPr>
      </p:pic>
      <p:pic>
        <p:nvPicPr>
          <p:cNvPr id="281" name="Google Shape;281;p32"/>
          <p:cNvPicPr preferRelativeResize="0"/>
          <p:nvPr/>
        </p:nvPicPr>
        <p:blipFill rotWithShape="1">
          <a:blip r:embed="rId4">
            <a:alphaModFix/>
          </a:blip>
          <a:srcRect b="0" l="0" r="0" t="0"/>
          <a:stretch/>
        </p:blipFill>
        <p:spPr>
          <a:xfrm>
            <a:off x="2600325" y="2376488"/>
            <a:ext cx="838200" cy="1428750"/>
          </a:xfrm>
          <a:prstGeom prst="rect">
            <a:avLst/>
          </a:prstGeom>
          <a:noFill/>
          <a:ln>
            <a:noFill/>
          </a:ln>
        </p:spPr>
      </p:pic>
      <p:pic>
        <p:nvPicPr>
          <p:cNvPr descr="latex-image-1.pdf" id="282" name="Google Shape;282;p32"/>
          <p:cNvPicPr preferRelativeResize="0"/>
          <p:nvPr/>
        </p:nvPicPr>
        <p:blipFill rotWithShape="1">
          <a:blip r:embed="rId5">
            <a:alphaModFix/>
          </a:blip>
          <a:srcRect b="0" l="0" r="0" t="0"/>
          <a:stretch/>
        </p:blipFill>
        <p:spPr>
          <a:xfrm>
            <a:off x="676275" y="2077640"/>
            <a:ext cx="266700" cy="209550"/>
          </a:xfrm>
          <a:prstGeom prst="rect">
            <a:avLst/>
          </a:prstGeom>
          <a:noFill/>
          <a:ln>
            <a:noFill/>
          </a:ln>
        </p:spPr>
      </p:pic>
      <p:pic>
        <p:nvPicPr>
          <p:cNvPr descr="latex-image-1.pdf" id="283" name="Google Shape;283;p32"/>
          <p:cNvPicPr preferRelativeResize="0"/>
          <p:nvPr/>
        </p:nvPicPr>
        <p:blipFill rotWithShape="1">
          <a:blip r:embed="rId6">
            <a:alphaModFix/>
          </a:blip>
          <a:srcRect b="0" l="0" r="0" t="0"/>
          <a:stretch/>
        </p:blipFill>
        <p:spPr>
          <a:xfrm>
            <a:off x="1733550" y="2077640"/>
            <a:ext cx="276225" cy="209550"/>
          </a:xfrm>
          <a:prstGeom prst="rect">
            <a:avLst/>
          </a:prstGeom>
          <a:noFill/>
          <a:ln>
            <a:noFill/>
          </a:ln>
        </p:spPr>
      </p:pic>
      <p:pic>
        <p:nvPicPr>
          <p:cNvPr descr="latex-image-1.pdf" id="284" name="Google Shape;284;p32"/>
          <p:cNvPicPr preferRelativeResize="0"/>
          <p:nvPr/>
        </p:nvPicPr>
        <p:blipFill rotWithShape="1">
          <a:blip r:embed="rId7">
            <a:alphaModFix/>
          </a:blip>
          <a:srcRect b="0" l="0" r="0" t="0"/>
          <a:stretch/>
        </p:blipFill>
        <p:spPr>
          <a:xfrm>
            <a:off x="2909887" y="2077640"/>
            <a:ext cx="276225" cy="219075"/>
          </a:xfrm>
          <a:prstGeom prst="rect">
            <a:avLst/>
          </a:prstGeom>
          <a:noFill/>
          <a:ln>
            <a:noFill/>
          </a:ln>
        </p:spPr>
      </p:pic>
      <p:pic>
        <p:nvPicPr>
          <p:cNvPr descr="latex-image-1.pdf" id="285" name="Google Shape;285;p32"/>
          <p:cNvPicPr preferRelativeResize="0"/>
          <p:nvPr/>
        </p:nvPicPr>
        <p:blipFill rotWithShape="1">
          <a:blip r:embed="rId8">
            <a:alphaModFix/>
          </a:blip>
          <a:srcRect b="0" l="0" r="0" t="0"/>
          <a:stretch/>
        </p:blipFill>
        <p:spPr>
          <a:xfrm>
            <a:off x="4040187" y="2087165"/>
            <a:ext cx="276225" cy="209550"/>
          </a:xfrm>
          <a:prstGeom prst="rect">
            <a:avLst/>
          </a:prstGeom>
          <a:noFill/>
          <a:ln>
            <a:noFill/>
          </a:ln>
        </p:spPr>
      </p:pic>
      <p:pic>
        <p:nvPicPr>
          <p:cNvPr descr="latex-image-1.pdf" id="286" name="Google Shape;286;p32"/>
          <p:cNvPicPr preferRelativeResize="0"/>
          <p:nvPr/>
        </p:nvPicPr>
        <p:blipFill rotWithShape="1">
          <a:blip r:embed="rId9">
            <a:alphaModFix/>
          </a:blip>
          <a:srcRect b="0" l="0" r="0" t="0"/>
          <a:stretch/>
        </p:blipFill>
        <p:spPr>
          <a:xfrm>
            <a:off x="5151437" y="2070496"/>
            <a:ext cx="2783681" cy="22621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5"/>
          <p:cNvSpPr txBox="1"/>
          <p:nvPr>
            <p:ph type="title"/>
          </p:nvPr>
        </p:nvSpPr>
        <p:spPr>
          <a:xfrm>
            <a:off x="457200" y="205978"/>
            <a:ext cx="8229600" cy="85725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Calibri"/>
              <a:buNone/>
            </a:pPr>
            <a:r>
              <a:rPr b="0" i="0" lang="en" sz="4400" u="none">
                <a:solidFill>
                  <a:schemeClr val="dk1"/>
                </a:solidFill>
                <a:latin typeface="Calibri"/>
                <a:ea typeface="Calibri"/>
                <a:cs typeface="Calibri"/>
                <a:sym typeface="Calibri"/>
              </a:rPr>
              <a:t>What is Cryptography?</a:t>
            </a:r>
            <a:endParaRPr/>
          </a:p>
        </p:txBody>
      </p:sp>
      <p:sp>
        <p:nvSpPr>
          <p:cNvPr id="99" name="Google Shape;99;p15"/>
          <p:cNvSpPr txBox="1"/>
          <p:nvPr>
            <p:ph idx="1" type="body"/>
          </p:nvPr>
        </p:nvSpPr>
        <p:spPr>
          <a:xfrm>
            <a:off x="457200" y="1047750"/>
            <a:ext cx="8229600" cy="3394500"/>
          </a:xfrm>
          <a:prstGeom prst="rect">
            <a:avLst/>
          </a:prstGeom>
          <a:noFill/>
          <a:ln>
            <a:noFill/>
          </a:ln>
        </p:spPr>
        <p:txBody>
          <a:bodyPr anchorCtr="0" anchor="t" bIns="45700" lIns="91425" spcFirstLastPara="1" rIns="91425" wrap="square" tIns="45700">
            <a:noAutofit/>
          </a:bodyPr>
          <a:lstStyle/>
          <a:p>
            <a:pPr indent="-292100" lvl="0" marL="342900" marR="0" rtl="0" algn="l">
              <a:lnSpc>
                <a:spcPct val="100000"/>
              </a:lnSpc>
              <a:spcBef>
                <a:spcPts val="0"/>
              </a:spcBef>
              <a:spcAft>
                <a:spcPts val="0"/>
              </a:spcAft>
              <a:buClr>
                <a:srgbClr val="000000"/>
              </a:buClr>
              <a:buSzPts val="2400"/>
              <a:buFont typeface="Arial"/>
              <a:buChar char="•"/>
            </a:pPr>
            <a:r>
              <a:rPr b="0" i="0" lang="en" sz="2400" u="none" cap="none" strike="noStrike">
                <a:solidFill>
                  <a:srgbClr val="000000"/>
                </a:solidFill>
                <a:latin typeface="Calibri"/>
                <a:ea typeface="Calibri"/>
                <a:cs typeface="Calibri"/>
                <a:sym typeface="Calibri"/>
              </a:rPr>
              <a:t>Cryptography is the practice and study of techniques for secure communication in the presence of adversaries.</a:t>
            </a:r>
            <a:endParaRPr sz="2400"/>
          </a:p>
        </p:txBody>
      </p:sp>
      <p:pic>
        <p:nvPicPr>
          <p:cNvPr id="100" name="Google Shape;100;p15"/>
          <p:cNvPicPr preferRelativeResize="0"/>
          <p:nvPr/>
        </p:nvPicPr>
        <p:blipFill rotWithShape="1">
          <a:blip r:embed="rId3">
            <a:alphaModFix/>
          </a:blip>
          <a:srcRect b="0" l="0" r="0" t="0"/>
          <a:stretch/>
        </p:blipFill>
        <p:spPr>
          <a:xfrm>
            <a:off x="6754812" y="2689622"/>
            <a:ext cx="1428750" cy="1905000"/>
          </a:xfrm>
          <a:prstGeom prst="rect">
            <a:avLst/>
          </a:prstGeom>
          <a:noFill/>
          <a:ln>
            <a:noFill/>
          </a:ln>
        </p:spPr>
      </p:pic>
      <p:pic>
        <p:nvPicPr>
          <p:cNvPr id="101" name="Google Shape;101;p15"/>
          <p:cNvPicPr preferRelativeResize="0"/>
          <p:nvPr/>
        </p:nvPicPr>
        <p:blipFill rotWithShape="1">
          <a:blip r:embed="rId4">
            <a:alphaModFix/>
          </a:blip>
          <a:srcRect b="0" l="0" r="0" t="0"/>
          <a:stretch/>
        </p:blipFill>
        <p:spPr>
          <a:xfrm>
            <a:off x="612775" y="2689622"/>
            <a:ext cx="1428750" cy="1905000"/>
          </a:xfrm>
          <a:prstGeom prst="rect">
            <a:avLst/>
          </a:prstGeom>
          <a:noFill/>
          <a:ln>
            <a:noFill/>
          </a:ln>
        </p:spPr>
      </p:pic>
      <p:sp>
        <p:nvSpPr>
          <p:cNvPr id="102" name="Google Shape;102;p15"/>
          <p:cNvSpPr txBox="1"/>
          <p:nvPr/>
        </p:nvSpPr>
        <p:spPr>
          <a:xfrm>
            <a:off x="1147762" y="4357688"/>
            <a:ext cx="1069975" cy="34647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Calibri"/>
              <a:buNone/>
            </a:pPr>
            <a:r>
              <a:rPr b="0" i="0" lang="en" sz="2400" u="none" cap="none" strike="noStrike">
                <a:solidFill>
                  <a:schemeClr val="dk1"/>
                </a:solidFill>
                <a:latin typeface="Calibri"/>
                <a:ea typeface="Calibri"/>
                <a:cs typeface="Calibri"/>
                <a:sym typeface="Calibri"/>
              </a:rPr>
              <a:t>Alice</a:t>
            </a:r>
            <a:endParaRPr/>
          </a:p>
        </p:txBody>
      </p:sp>
      <p:sp>
        <p:nvSpPr>
          <p:cNvPr id="103" name="Google Shape;103;p15"/>
          <p:cNvSpPr txBox="1"/>
          <p:nvPr/>
        </p:nvSpPr>
        <p:spPr>
          <a:xfrm>
            <a:off x="7443787" y="4357688"/>
            <a:ext cx="1069975" cy="34647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Calibri"/>
              <a:buNone/>
            </a:pPr>
            <a:r>
              <a:rPr b="0" i="0" lang="en" sz="2400" u="none" cap="none" strike="noStrike">
                <a:solidFill>
                  <a:schemeClr val="dk1"/>
                </a:solidFill>
                <a:latin typeface="Calibri"/>
                <a:ea typeface="Calibri"/>
                <a:cs typeface="Calibri"/>
                <a:sym typeface="Calibri"/>
              </a:rPr>
              <a:t>Bob</a:t>
            </a:r>
            <a:endParaRPr/>
          </a:p>
        </p:txBody>
      </p:sp>
      <p:cxnSp>
        <p:nvCxnSpPr>
          <p:cNvPr id="104" name="Google Shape;104;p15"/>
          <p:cNvCxnSpPr/>
          <p:nvPr/>
        </p:nvCxnSpPr>
        <p:spPr>
          <a:xfrm flipH="1" rot="10800000">
            <a:off x="2517775" y="3619500"/>
            <a:ext cx="4371975" cy="22621"/>
          </a:xfrm>
          <a:prstGeom prst="straightConnector1">
            <a:avLst/>
          </a:prstGeom>
          <a:noFill/>
          <a:ln cap="flat" cmpd="sng" w="25400">
            <a:solidFill>
              <a:schemeClr val="dk1"/>
            </a:solidFill>
            <a:prstDash val="solid"/>
            <a:miter lim="800000"/>
            <a:headEnd len="med" w="med" type="none"/>
            <a:tailEnd len="med" w="med" type="stealth"/>
          </a:ln>
          <a:effectLst>
            <a:outerShdw blurRad="63500" dir="5400000" dist="20000">
              <a:srgbClr val="808080">
                <a:alpha val="37647"/>
              </a:srgbClr>
            </a:outerShdw>
          </a:effectLst>
        </p:spPr>
      </p:cxnSp>
      <p:pic>
        <p:nvPicPr>
          <p:cNvPr id="105" name="Google Shape;105;p15"/>
          <p:cNvPicPr preferRelativeResize="0"/>
          <p:nvPr/>
        </p:nvPicPr>
        <p:blipFill rotWithShape="1">
          <a:blip r:embed="rId5">
            <a:alphaModFix/>
          </a:blip>
          <a:srcRect b="0" l="0" r="0" t="0"/>
          <a:stretch/>
        </p:blipFill>
        <p:spPr>
          <a:xfrm>
            <a:off x="4171950" y="3134915"/>
            <a:ext cx="457200" cy="341709"/>
          </a:xfrm>
          <a:prstGeom prst="rect">
            <a:avLst/>
          </a:prstGeom>
          <a:noFill/>
          <a:ln>
            <a:noFill/>
          </a:ln>
        </p:spPr>
      </p:pic>
      <p:pic>
        <p:nvPicPr>
          <p:cNvPr id="106" name="Google Shape;106;p15"/>
          <p:cNvPicPr preferRelativeResize="0"/>
          <p:nvPr/>
        </p:nvPicPr>
        <p:blipFill rotWithShape="1">
          <a:blip r:embed="rId6">
            <a:alphaModFix/>
          </a:blip>
          <a:srcRect b="0" l="0" r="0" t="0"/>
          <a:stretch/>
        </p:blipFill>
        <p:spPr>
          <a:xfrm>
            <a:off x="5129212" y="1857375"/>
            <a:ext cx="1219200" cy="1428750"/>
          </a:xfrm>
          <a:prstGeom prst="rect">
            <a:avLst/>
          </a:prstGeom>
          <a:noFill/>
          <a:ln>
            <a:noFill/>
          </a:ln>
        </p:spPr>
      </p:pic>
      <p:cxnSp>
        <p:nvCxnSpPr>
          <p:cNvPr id="107" name="Google Shape;107;p15"/>
          <p:cNvCxnSpPr/>
          <p:nvPr/>
        </p:nvCxnSpPr>
        <p:spPr>
          <a:xfrm flipH="1">
            <a:off x="4171950" y="2321719"/>
            <a:ext cx="1511300" cy="813196"/>
          </a:xfrm>
          <a:prstGeom prst="straightConnector1">
            <a:avLst/>
          </a:prstGeom>
          <a:noFill/>
          <a:ln cap="flat" cmpd="sng" w="25400">
            <a:solidFill>
              <a:srgbClr val="FF0000"/>
            </a:solidFill>
            <a:prstDash val="solid"/>
            <a:miter lim="800000"/>
            <a:headEnd len="med" w="med" type="none"/>
            <a:tailEnd len="med" w="med" type="none"/>
          </a:ln>
          <a:effectLst>
            <a:outerShdw blurRad="63500" dir="5400000" dist="20000">
              <a:srgbClr val="808080">
                <a:alpha val="37647"/>
              </a:srgbClr>
            </a:outerShdw>
          </a:effectLst>
        </p:spPr>
      </p:cxnSp>
      <p:cxnSp>
        <p:nvCxnSpPr>
          <p:cNvPr id="108" name="Google Shape;108;p15"/>
          <p:cNvCxnSpPr/>
          <p:nvPr/>
        </p:nvCxnSpPr>
        <p:spPr>
          <a:xfrm flipH="1">
            <a:off x="4781550" y="2436019"/>
            <a:ext cx="1054100" cy="698896"/>
          </a:xfrm>
          <a:prstGeom prst="straightConnector1">
            <a:avLst/>
          </a:prstGeom>
          <a:noFill/>
          <a:ln cap="flat" cmpd="sng" w="25400">
            <a:solidFill>
              <a:srgbClr val="FF0000"/>
            </a:solidFill>
            <a:prstDash val="solid"/>
            <a:miter lim="800000"/>
            <a:headEnd len="med" w="med" type="none"/>
            <a:tailEnd len="med" w="med" type="none"/>
          </a:ln>
          <a:effectLst>
            <a:outerShdw blurRad="63500" dir="5400000" dist="20000">
              <a:srgbClr val="808080">
                <a:alpha val="37647"/>
              </a:srgbClr>
            </a:outerShdw>
          </a:effectLst>
        </p:spPr>
      </p:cxnSp>
      <p:sp>
        <p:nvSpPr>
          <p:cNvPr id="109" name="Google Shape;109;p15"/>
          <p:cNvSpPr txBox="1"/>
          <p:nvPr/>
        </p:nvSpPr>
        <p:spPr>
          <a:xfrm>
            <a:off x="6532562" y="2149078"/>
            <a:ext cx="1069975" cy="34528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Calibri"/>
              <a:buNone/>
            </a:pPr>
            <a:r>
              <a:rPr b="0" i="0" lang="en" sz="2400" u="none" cap="none" strike="noStrike">
                <a:solidFill>
                  <a:schemeClr val="dk1"/>
                </a:solidFill>
                <a:latin typeface="Calibri"/>
                <a:ea typeface="Calibri"/>
                <a:cs typeface="Calibri"/>
                <a:sym typeface="Calibri"/>
              </a:rPr>
              <a:t>Eve</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33"/>
          <p:cNvSpPr txBox="1"/>
          <p:nvPr>
            <p:ph type="title"/>
          </p:nvPr>
        </p:nvSpPr>
        <p:spPr>
          <a:xfrm>
            <a:off x="457200" y="205978"/>
            <a:ext cx="8229600" cy="85725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Calibri"/>
              <a:buNone/>
            </a:pPr>
            <a:r>
              <a:rPr b="0" i="0" lang="en" sz="4400" u="none">
                <a:solidFill>
                  <a:schemeClr val="dk1"/>
                </a:solidFill>
                <a:latin typeface="Calibri"/>
                <a:ea typeface="Calibri"/>
                <a:cs typeface="Calibri"/>
                <a:sym typeface="Calibri"/>
              </a:rPr>
              <a:t>Modern Cryptography</a:t>
            </a:r>
            <a:endParaRPr/>
          </a:p>
        </p:txBody>
      </p:sp>
      <p:sp>
        <p:nvSpPr>
          <p:cNvPr id="292" name="Google Shape;292;p33"/>
          <p:cNvSpPr txBox="1"/>
          <p:nvPr>
            <p:ph idx="1" type="body"/>
          </p:nvPr>
        </p:nvSpPr>
        <p:spPr>
          <a:xfrm>
            <a:off x="457200" y="1200150"/>
            <a:ext cx="8229600" cy="3394471"/>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3200"/>
              <a:buFont typeface="Arial"/>
              <a:buChar char="•"/>
            </a:pPr>
            <a:r>
              <a:rPr b="0" i="0" lang="en" sz="3200" u="none">
                <a:solidFill>
                  <a:schemeClr val="dk1"/>
                </a:solidFill>
                <a:latin typeface="Calibri"/>
                <a:ea typeface="Calibri"/>
                <a:cs typeface="Calibri"/>
                <a:sym typeface="Calibri"/>
              </a:rPr>
              <a:t>Modern Cryptography is characterized by its emphasis on </a:t>
            </a:r>
            <a:r>
              <a:rPr b="0" i="1" lang="en" sz="3200" u="none">
                <a:solidFill>
                  <a:schemeClr val="dk1"/>
                </a:solidFill>
                <a:latin typeface="Calibri"/>
                <a:ea typeface="Calibri"/>
                <a:cs typeface="Calibri"/>
                <a:sym typeface="Calibri"/>
              </a:rPr>
              <a:t>provable security</a:t>
            </a:r>
            <a:r>
              <a:rPr b="0" i="0" lang="en" sz="3200" u="none">
                <a:solidFill>
                  <a:schemeClr val="dk1"/>
                </a:solidFill>
                <a:latin typeface="Calibri"/>
                <a:ea typeface="Calibri"/>
                <a:cs typeface="Calibri"/>
                <a:sym typeface="Calibri"/>
              </a:rPr>
              <a:t>.</a:t>
            </a:r>
            <a:endParaRPr/>
          </a:p>
          <a:p>
            <a:pPr indent="-342900" lvl="0" marL="342900" marR="0" rtl="0" algn="l">
              <a:lnSpc>
                <a:spcPct val="100000"/>
              </a:lnSpc>
              <a:spcBef>
                <a:spcPts val="640"/>
              </a:spcBef>
              <a:spcAft>
                <a:spcPts val="0"/>
              </a:spcAft>
              <a:buClr>
                <a:schemeClr val="dk1"/>
              </a:buClr>
              <a:buSzPts val="3200"/>
              <a:buFont typeface="Arial"/>
              <a:buChar char="•"/>
            </a:pPr>
            <a:r>
              <a:rPr b="0" i="0" lang="en" sz="3200" u="none">
                <a:solidFill>
                  <a:schemeClr val="dk1"/>
                </a:solidFill>
                <a:latin typeface="Calibri"/>
                <a:ea typeface="Calibri"/>
                <a:cs typeface="Calibri"/>
                <a:sym typeface="Calibri"/>
              </a:rPr>
              <a:t>This involves establishing rigorous definitions of security (like “perfect security”) and providing mathematical proofs that given schemes satisfy the definition.</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34"/>
          <p:cNvSpPr txBox="1"/>
          <p:nvPr>
            <p:ph type="title"/>
          </p:nvPr>
        </p:nvSpPr>
        <p:spPr>
          <a:xfrm>
            <a:off x="457200" y="205978"/>
            <a:ext cx="8229600" cy="85725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Calibri"/>
              <a:buNone/>
            </a:pPr>
            <a:r>
              <a:rPr b="0" i="0" lang="en" sz="4400" u="none">
                <a:solidFill>
                  <a:schemeClr val="dk1"/>
                </a:solidFill>
                <a:latin typeface="Calibri"/>
                <a:ea typeface="Calibri"/>
                <a:cs typeface="Calibri"/>
                <a:sym typeface="Calibri"/>
              </a:rPr>
              <a:t>Beyond Message Encryption</a:t>
            </a:r>
            <a:endParaRPr/>
          </a:p>
        </p:txBody>
      </p:sp>
      <p:sp>
        <p:nvSpPr>
          <p:cNvPr id="298" name="Google Shape;298;p34"/>
          <p:cNvSpPr txBox="1"/>
          <p:nvPr>
            <p:ph idx="1" type="body"/>
          </p:nvPr>
        </p:nvSpPr>
        <p:spPr>
          <a:xfrm>
            <a:off x="457200" y="1200150"/>
            <a:ext cx="8229600" cy="3394471"/>
          </a:xfrm>
          <a:prstGeom prst="rect">
            <a:avLst/>
          </a:prstGeom>
          <a:noFill/>
          <a:ln>
            <a:noFill/>
          </a:ln>
        </p:spPr>
        <p:txBody>
          <a:bodyPr anchorCtr="0" anchor="t" bIns="45700" lIns="91425" spcFirstLastPara="1" rIns="91425" wrap="square" tIns="45700">
            <a:noAutofit/>
          </a:bodyPr>
          <a:lstStyle/>
          <a:p>
            <a:pPr indent="-292100" lvl="0" marL="342900" marR="0" rtl="0" algn="l">
              <a:lnSpc>
                <a:spcPct val="100000"/>
              </a:lnSpc>
              <a:spcBef>
                <a:spcPts val="0"/>
              </a:spcBef>
              <a:spcAft>
                <a:spcPts val="0"/>
              </a:spcAft>
              <a:buClr>
                <a:schemeClr val="dk1"/>
              </a:buClr>
              <a:buSzPts val="2400"/>
              <a:buFont typeface="Arial"/>
              <a:buChar char="•"/>
            </a:pPr>
            <a:r>
              <a:rPr b="0" i="0" lang="en" sz="2400" u="none">
                <a:solidFill>
                  <a:schemeClr val="dk1"/>
                </a:solidFill>
                <a:latin typeface="Calibri"/>
                <a:ea typeface="Calibri"/>
                <a:cs typeface="Calibri"/>
                <a:sym typeface="Calibri"/>
              </a:rPr>
              <a:t>Say Alice and Bob are playing a game:</a:t>
            </a:r>
            <a:endParaRPr sz="2400"/>
          </a:p>
          <a:p>
            <a:pPr indent="-292100" lvl="0" marL="342900" marR="0" rtl="0" algn="l">
              <a:lnSpc>
                <a:spcPct val="100000"/>
              </a:lnSpc>
              <a:spcBef>
                <a:spcPts val="640"/>
              </a:spcBef>
              <a:spcAft>
                <a:spcPts val="0"/>
              </a:spcAft>
              <a:buClr>
                <a:schemeClr val="dk1"/>
              </a:buClr>
              <a:buSzPts val="2400"/>
              <a:buFont typeface="Arial"/>
              <a:buChar char="•"/>
            </a:pPr>
            <a:r>
              <a:rPr b="0" i="0" lang="en" sz="2400" u="none">
                <a:solidFill>
                  <a:schemeClr val="dk1"/>
                </a:solidFill>
                <a:latin typeface="Calibri"/>
                <a:ea typeface="Calibri"/>
                <a:cs typeface="Calibri"/>
                <a:sym typeface="Calibri"/>
              </a:rPr>
              <a:t>Alice guesses “heads” or “tails.”</a:t>
            </a:r>
            <a:endParaRPr sz="2400"/>
          </a:p>
          <a:p>
            <a:pPr indent="-292100" lvl="0" marL="342900" marR="0" rtl="0" algn="l">
              <a:lnSpc>
                <a:spcPct val="100000"/>
              </a:lnSpc>
              <a:spcBef>
                <a:spcPts val="640"/>
              </a:spcBef>
              <a:spcAft>
                <a:spcPts val="0"/>
              </a:spcAft>
              <a:buClr>
                <a:schemeClr val="dk1"/>
              </a:buClr>
              <a:buSzPts val="2400"/>
              <a:buFont typeface="Arial"/>
              <a:buChar char="•"/>
            </a:pPr>
            <a:r>
              <a:rPr b="0" i="0" lang="en" sz="2400" u="none">
                <a:solidFill>
                  <a:schemeClr val="dk1"/>
                </a:solidFill>
                <a:latin typeface="Calibri"/>
                <a:ea typeface="Calibri"/>
                <a:cs typeface="Calibri"/>
                <a:sym typeface="Calibri"/>
              </a:rPr>
              <a:t>Bob flips a coin.</a:t>
            </a:r>
            <a:endParaRPr sz="2400"/>
          </a:p>
          <a:p>
            <a:pPr indent="-292100" lvl="0" marL="342900" marR="0" rtl="0" algn="l">
              <a:lnSpc>
                <a:spcPct val="100000"/>
              </a:lnSpc>
              <a:spcBef>
                <a:spcPts val="640"/>
              </a:spcBef>
              <a:spcAft>
                <a:spcPts val="0"/>
              </a:spcAft>
              <a:buClr>
                <a:schemeClr val="dk1"/>
              </a:buClr>
              <a:buSzPts val="2400"/>
              <a:buFont typeface="Arial"/>
              <a:buChar char="•"/>
            </a:pPr>
            <a:r>
              <a:rPr b="0" i="0" lang="en" sz="2400" u="none">
                <a:solidFill>
                  <a:schemeClr val="dk1"/>
                </a:solidFill>
                <a:latin typeface="Calibri"/>
                <a:ea typeface="Calibri"/>
                <a:cs typeface="Calibri"/>
                <a:sym typeface="Calibri"/>
              </a:rPr>
              <a:t>If Alice was right, she wins. If not, Bob wins.</a:t>
            </a:r>
            <a:endParaRPr sz="2400"/>
          </a:p>
        </p:txBody>
      </p:sp>
      <p:pic>
        <p:nvPicPr>
          <p:cNvPr id="299" name="Google Shape;299;p34"/>
          <p:cNvPicPr preferRelativeResize="0"/>
          <p:nvPr/>
        </p:nvPicPr>
        <p:blipFill rotWithShape="1">
          <a:blip r:embed="rId3">
            <a:alphaModFix/>
          </a:blip>
          <a:srcRect b="0" l="0" r="0" t="0"/>
          <a:stretch/>
        </p:blipFill>
        <p:spPr>
          <a:xfrm>
            <a:off x="6754812" y="2868215"/>
            <a:ext cx="1428750" cy="1905000"/>
          </a:xfrm>
          <a:prstGeom prst="rect">
            <a:avLst/>
          </a:prstGeom>
          <a:noFill/>
          <a:ln>
            <a:noFill/>
          </a:ln>
        </p:spPr>
      </p:pic>
      <p:pic>
        <p:nvPicPr>
          <p:cNvPr id="300" name="Google Shape;300;p34"/>
          <p:cNvPicPr preferRelativeResize="0"/>
          <p:nvPr/>
        </p:nvPicPr>
        <p:blipFill rotWithShape="1">
          <a:blip r:embed="rId4">
            <a:alphaModFix/>
          </a:blip>
          <a:srcRect b="0" l="0" r="0" t="0"/>
          <a:stretch/>
        </p:blipFill>
        <p:spPr>
          <a:xfrm>
            <a:off x="612775" y="2944415"/>
            <a:ext cx="1428750" cy="1905000"/>
          </a:xfrm>
          <a:prstGeom prst="rect">
            <a:avLst/>
          </a:prstGeom>
          <a:noFill/>
          <a:ln>
            <a:noFill/>
          </a:ln>
        </p:spPr>
      </p:pic>
      <p:sp>
        <p:nvSpPr>
          <p:cNvPr id="301" name="Google Shape;301;p34"/>
          <p:cNvSpPr txBox="1"/>
          <p:nvPr/>
        </p:nvSpPr>
        <p:spPr>
          <a:xfrm>
            <a:off x="1147762" y="4357688"/>
            <a:ext cx="1069975" cy="34647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Calibri"/>
              <a:buNone/>
            </a:pPr>
            <a:r>
              <a:rPr b="0" i="0" lang="en" sz="2400" u="none">
                <a:solidFill>
                  <a:schemeClr val="dk1"/>
                </a:solidFill>
                <a:latin typeface="Calibri"/>
                <a:ea typeface="Calibri"/>
                <a:cs typeface="Calibri"/>
                <a:sym typeface="Calibri"/>
              </a:rPr>
              <a:t>Alice</a:t>
            </a:r>
            <a:endParaRPr/>
          </a:p>
        </p:txBody>
      </p:sp>
      <p:sp>
        <p:nvSpPr>
          <p:cNvPr id="302" name="Google Shape;302;p34"/>
          <p:cNvSpPr txBox="1"/>
          <p:nvPr/>
        </p:nvSpPr>
        <p:spPr>
          <a:xfrm>
            <a:off x="7443787" y="4357688"/>
            <a:ext cx="1069975" cy="34647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Calibri"/>
              <a:buNone/>
            </a:pPr>
            <a:r>
              <a:rPr b="0" i="0" lang="en" sz="2400" u="none">
                <a:solidFill>
                  <a:schemeClr val="dk1"/>
                </a:solidFill>
                <a:latin typeface="Calibri"/>
                <a:ea typeface="Calibri"/>
                <a:cs typeface="Calibri"/>
                <a:sym typeface="Calibri"/>
              </a:rPr>
              <a:t>Bob</a:t>
            </a:r>
            <a:endParaRPr/>
          </a:p>
        </p:txBody>
      </p:sp>
      <p:sp>
        <p:nvSpPr>
          <p:cNvPr id="303" name="Google Shape;303;p34"/>
          <p:cNvSpPr txBox="1"/>
          <p:nvPr/>
        </p:nvSpPr>
        <p:spPr>
          <a:xfrm>
            <a:off x="2349500" y="3171825"/>
            <a:ext cx="1127125" cy="2762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rPr b="0" i="0" lang="en" sz="1800" u="none">
                <a:solidFill>
                  <a:schemeClr val="dk1"/>
                </a:solidFill>
                <a:latin typeface="Calibri"/>
                <a:ea typeface="Calibri"/>
                <a:cs typeface="Calibri"/>
                <a:sym typeface="Calibri"/>
              </a:rPr>
              <a:t>“heads”</a:t>
            </a:r>
            <a:endParaRPr/>
          </a:p>
        </p:txBody>
      </p:sp>
      <p:pic>
        <p:nvPicPr>
          <p:cNvPr id="304" name="Google Shape;304;p34"/>
          <p:cNvPicPr preferRelativeResize="0"/>
          <p:nvPr/>
        </p:nvPicPr>
        <p:blipFill rotWithShape="1">
          <a:blip r:embed="rId5">
            <a:alphaModFix/>
          </a:blip>
          <a:srcRect b="0" l="0" r="0" t="0"/>
          <a:stretch/>
        </p:blipFill>
        <p:spPr>
          <a:xfrm>
            <a:off x="6002337" y="3793331"/>
            <a:ext cx="564356" cy="564356"/>
          </a:xfrm>
          <a:prstGeom prst="rect">
            <a:avLst/>
          </a:prstGeom>
          <a:noFill/>
          <a:ln>
            <a:noFill/>
          </a:ln>
        </p:spPr>
      </p:pic>
      <p:sp>
        <p:nvSpPr>
          <p:cNvPr id="305" name="Google Shape;305;p34"/>
          <p:cNvSpPr txBox="1"/>
          <p:nvPr/>
        </p:nvSpPr>
        <p:spPr>
          <a:xfrm>
            <a:off x="2414775" y="3573284"/>
            <a:ext cx="831900" cy="277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rPr b="0" i="0" lang="en" sz="1800" u="none">
                <a:solidFill>
                  <a:schemeClr val="dk1"/>
                </a:solidFill>
                <a:latin typeface="Calibri"/>
                <a:ea typeface="Calibri"/>
                <a:cs typeface="Calibri"/>
                <a:sym typeface="Calibri"/>
              </a:rPr>
              <a:t>I win!</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8">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8">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8">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4"/>
                                        </p:tgtEl>
                                        <p:attrNameLst>
                                          <p:attrName>style.visibility</p:attrName>
                                        </p:attrNameLst>
                                      </p:cBhvr>
                                      <p:to>
                                        <p:strVal val="visible"/>
                                      </p:to>
                                    </p:set>
                                    <p:animEffect filter="fade" transition="in">
                                      <p:cBhvr>
                                        <p:cTn dur="500"/>
                                        <p:tgtEl>
                                          <p:spTgt spid="30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5"/>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303"/>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35"/>
          <p:cNvSpPr txBox="1"/>
          <p:nvPr>
            <p:ph idx="1" type="body"/>
          </p:nvPr>
        </p:nvSpPr>
        <p:spPr>
          <a:xfrm>
            <a:off x="457200" y="309563"/>
            <a:ext cx="8229600" cy="4285059"/>
          </a:xfrm>
          <a:prstGeom prst="rect">
            <a:avLst/>
          </a:prstGeom>
          <a:noFill/>
          <a:ln>
            <a:noFill/>
          </a:ln>
        </p:spPr>
        <p:txBody>
          <a:bodyPr anchorCtr="0" anchor="t" bIns="45700" lIns="91425" spcFirstLastPara="1" rIns="91425" wrap="square" tIns="45700">
            <a:noAutofit/>
          </a:bodyPr>
          <a:lstStyle/>
          <a:p>
            <a:pPr indent="-292100" lvl="0" marL="342900" marR="0" rtl="0" algn="l">
              <a:lnSpc>
                <a:spcPct val="100000"/>
              </a:lnSpc>
              <a:spcBef>
                <a:spcPts val="0"/>
              </a:spcBef>
              <a:spcAft>
                <a:spcPts val="0"/>
              </a:spcAft>
              <a:buClr>
                <a:schemeClr val="dk1"/>
              </a:buClr>
              <a:buSzPts val="2400"/>
              <a:buFont typeface="Arial"/>
              <a:buChar char="•"/>
            </a:pPr>
            <a:r>
              <a:rPr b="0" i="0" lang="en" sz="2400" u="none">
                <a:solidFill>
                  <a:schemeClr val="dk1"/>
                </a:solidFill>
                <a:latin typeface="Calibri"/>
                <a:ea typeface="Calibri"/>
                <a:cs typeface="Calibri"/>
                <a:sym typeface="Calibri"/>
              </a:rPr>
              <a:t>Bob and Alice had so much fun playing this game, they want to continue to play once they get home over the telephone:</a:t>
            </a:r>
            <a:endParaRPr sz="2400"/>
          </a:p>
          <a:p>
            <a:pPr indent="-292100" lvl="0" marL="342900" marR="0" rtl="0" algn="l">
              <a:lnSpc>
                <a:spcPct val="100000"/>
              </a:lnSpc>
              <a:spcBef>
                <a:spcPts val="640"/>
              </a:spcBef>
              <a:spcAft>
                <a:spcPts val="0"/>
              </a:spcAft>
              <a:buClr>
                <a:schemeClr val="dk1"/>
              </a:buClr>
              <a:buSzPts val="2400"/>
              <a:buFont typeface="Arial"/>
              <a:buChar char="•"/>
            </a:pPr>
            <a:r>
              <a:rPr b="0" i="0" lang="en" sz="2400" u="none">
                <a:solidFill>
                  <a:schemeClr val="dk1"/>
                </a:solidFill>
                <a:latin typeface="Calibri"/>
                <a:ea typeface="Calibri"/>
                <a:cs typeface="Calibri"/>
                <a:sym typeface="Calibri"/>
              </a:rPr>
              <a:t>Alice starts to get suspicious… How can she know if Bob is playing fairly?</a:t>
            </a:r>
            <a:endParaRPr sz="2400"/>
          </a:p>
        </p:txBody>
      </p:sp>
      <p:pic>
        <p:nvPicPr>
          <p:cNvPr id="311" name="Google Shape;311;p35"/>
          <p:cNvPicPr preferRelativeResize="0"/>
          <p:nvPr/>
        </p:nvPicPr>
        <p:blipFill rotWithShape="1">
          <a:blip r:embed="rId3">
            <a:alphaModFix/>
          </a:blip>
          <a:srcRect b="0" l="0" r="0" t="0"/>
          <a:stretch/>
        </p:blipFill>
        <p:spPr>
          <a:xfrm>
            <a:off x="612775" y="2868215"/>
            <a:ext cx="1428750" cy="1905000"/>
          </a:xfrm>
          <a:prstGeom prst="rect">
            <a:avLst/>
          </a:prstGeom>
          <a:noFill/>
          <a:ln>
            <a:noFill/>
          </a:ln>
        </p:spPr>
      </p:pic>
      <p:pic>
        <p:nvPicPr>
          <p:cNvPr id="312" name="Google Shape;312;p35"/>
          <p:cNvPicPr preferRelativeResize="0"/>
          <p:nvPr/>
        </p:nvPicPr>
        <p:blipFill rotWithShape="1">
          <a:blip r:embed="rId4">
            <a:alphaModFix/>
          </a:blip>
          <a:srcRect b="0" l="0" r="0" t="0"/>
          <a:stretch/>
        </p:blipFill>
        <p:spPr>
          <a:xfrm>
            <a:off x="6754812" y="2868215"/>
            <a:ext cx="1428750" cy="1905000"/>
          </a:xfrm>
          <a:prstGeom prst="rect">
            <a:avLst/>
          </a:prstGeom>
          <a:noFill/>
          <a:ln>
            <a:noFill/>
          </a:ln>
        </p:spPr>
      </p:pic>
      <p:pic>
        <p:nvPicPr>
          <p:cNvPr id="313" name="Google Shape;313;p35"/>
          <p:cNvPicPr preferRelativeResize="0"/>
          <p:nvPr/>
        </p:nvPicPr>
        <p:blipFill rotWithShape="1">
          <a:blip r:embed="rId5">
            <a:alphaModFix/>
          </a:blip>
          <a:srcRect b="0" l="0" r="0" t="0"/>
          <a:stretch/>
        </p:blipFill>
        <p:spPr>
          <a:xfrm>
            <a:off x="965200" y="3131344"/>
            <a:ext cx="431006" cy="571500"/>
          </a:xfrm>
          <a:prstGeom prst="rect">
            <a:avLst/>
          </a:prstGeom>
          <a:noFill/>
          <a:ln>
            <a:noFill/>
          </a:ln>
        </p:spPr>
      </p:pic>
      <p:pic>
        <p:nvPicPr>
          <p:cNvPr id="314" name="Google Shape;314;p35"/>
          <p:cNvPicPr preferRelativeResize="0"/>
          <p:nvPr/>
        </p:nvPicPr>
        <p:blipFill rotWithShape="1">
          <a:blip r:embed="rId5">
            <a:alphaModFix/>
          </a:blip>
          <a:srcRect b="0" l="0" r="0" t="0"/>
          <a:stretch/>
        </p:blipFill>
        <p:spPr>
          <a:xfrm>
            <a:off x="7834313" y="3131344"/>
            <a:ext cx="430779" cy="571500"/>
          </a:xfrm>
          <a:prstGeom prst="rect">
            <a:avLst/>
          </a:prstGeom>
          <a:noFill/>
          <a:ln>
            <a:noFill/>
          </a:ln>
        </p:spPr>
      </p:pic>
      <p:sp>
        <p:nvSpPr>
          <p:cNvPr id="315" name="Google Shape;315;p35"/>
          <p:cNvSpPr txBox="1"/>
          <p:nvPr/>
        </p:nvSpPr>
        <p:spPr>
          <a:xfrm>
            <a:off x="1145400" y="2556263"/>
            <a:ext cx="1157400" cy="346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Calibri"/>
              <a:buNone/>
            </a:pPr>
            <a:r>
              <a:rPr b="0" i="0" lang="en" sz="2400" u="none">
                <a:solidFill>
                  <a:schemeClr val="dk1"/>
                </a:solidFill>
                <a:latin typeface="Calibri"/>
                <a:ea typeface="Calibri"/>
                <a:cs typeface="Calibri"/>
                <a:sym typeface="Calibri"/>
              </a:rPr>
              <a:t>Heads!</a:t>
            </a:r>
            <a:endParaRPr/>
          </a:p>
        </p:txBody>
      </p:sp>
      <p:sp>
        <p:nvSpPr>
          <p:cNvPr id="316" name="Google Shape;316;p35"/>
          <p:cNvSpPr txBox="1"/>
          <p:nvPr/>
        </p:nvSpPr>
        <p:spPr>
          <a:xfrm>
            <a:off x="5173662" y="2556272"/>
            <a:ext cx="2660650" cy="62388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Calibri"/>
              <a:buNone/>
            </a:pPr>
            <a:r>
              <a:rPr b="0" i="0" lang="en" sz="2400" u="none">
                <a:solidFill>
                  <a:schemeClr val="dk1"/>
                </a:solidFill>
                <a:latin typeface="Calibri"/>
                <a:ea typeface="Calibri"/>
                <a:cs typeface="Calibri"/>
                <a:sym typeface="Calibri"/>
              </a:rPr>
              <a:t>No, it was Tails, you lose.</a:t>
            </a:r>
            <a:endParaRPr/>
          </a:p>
        </p:txBody>
      </p:sp>
      <p:sp>
        <p:nvSpPr>
          <p:cNvPr id="317" name="Google Shape;317;p35"/>
          <p:cNvSpPr txBox="1"/>
          <p:nvPr/>
        </p:nvSpPr>
        <p:spPr>
          <a:xfrm>
            <a:off x="2533675" y="3526638"/>
            <a:ext cx="1157400" cy="346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Calibri"/>
              <a:buNone/>
            </a:pPr>
            <a:r>
              <a:rPr b="0" i="0" lang="en" sz="2400" u="none">
                <a:solidFill>
                  <a:schemeClr val="dk1"/>
                </a:solidFill>
                <a:latin typeface="Calibri"/>
                <a:ea typeface="Calibri"/>
                <a:cs typeface="Calibri"/>
                <a:sym typeface="Calibri"/>
              </a:rPr>
              <a:t>Mad.</a:t>
            </a:r>
            <a:endParaRPr/>
          </a:p>
        </p:txBody>
      </p:sp>
      <p:sp>
        <p:nvSpPr>
          <p:cNvPr id="318" name="Google Shape;318;p35"/>
          <p:cNvSpPr txBox="1"/>
          <p:nvPr/>
        </p:nvSpPr>
        <p:spPr>
          <a:xfrm>
            <a:off x="2041525" y="2868215"/>
            <a:ext cx="1157400" cy="346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Calibri"/>
              <a:buNone/>
            </a:pPr>
            <a:r>
              <a:rPr b="0" i="0" lang="en" sz="2400" u="none">
                <a:solidFill>
                  <a:schemeClr val="dk1"/>
                </a:solidFill>
                <a:latin typeface="Calibri"/>
                <a:ea typeface="Calibri"/>
                <a:cs typeface="Calibri"/>
                <a:sym typeface="Calibri"/>
              </a:rPr>
              <a:t>Tails!</a:t>
            </a:r>
            <a:endParaRPr/>
          </a:p>
        </p:txBody>
      </p:sp>
      <p:sp>
        <p:nvSpPr>
          <p:cNvPr id="319" name="Google Shape;319;p35"/>
          <p:cNvSpPr txBox="1"/>
          <p:nvPr/>
        </p:nvSpPr>
        <p:spPr>
          <a:xfrm>
            <a:off x="5226762" y="2361988"/>
            <a:ext cx="2660700" cy="622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Calibri"/>
              <a:buNone/>
            </a:pPr>
            <a:r>
              <a:rPr b="0" i="0" lang="en" sz="2400" u="none">
                <a:solidFill>
                  <a:schemeClr val="dk1"/>
                </a:solidFill>
                <a:latin typeface="Calibri"/>
                <a:ea typeface="Calibri"/>
                <a:cs typeface="Calibri"/>
                <a:sym typeface="Calibri"/>
              </a:rPr>
              <a:t>No, it was Heads, you lose.</a:t>
            </a:r>
            <a:endParaRPr/>
          </a:p>
        </p:txBody>
      </p:sp>
      <p:sp>
        <p:nvSpPr>
          <p:cNvPr id="320" name="Google Shape;320;p35"/>
          <p:cNvSpPr txBox="1"/>
          <p:nvPr/>
        </p:nvSpPr>
        <p:spPr>
          <a:xfrm>
            <a:off x="2161950" y="3180138"/>
            <a:ext cx="1157400" cy="346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Calibri"/>
              <a:buNone/>
            </a:pPr>
            <a:r>
              <a:rPr b="0" i="0" lang="en" sz="2400" u="none">
                <a:solidFill>
                  <a:schemeClr val="dk1"/>
                </a:solidFill>
                <a:latin typeface="Calibri"/>
                <a:ea typeface="Calibri"/>
                <a:cs typeface="Calibri"/>
                <a:sym typeface="Calibri"/>
              </a:rPr>
              <a:t>Hmm...</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7"/>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31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8"/>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31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9"/>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31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0"/>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318"/>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36"/>
          <p:cNvSpPr txBox="1"/>
          <p:nvPr>
            <p:ph type="title"/>
          </p:nvPr>
        </p:nvSpPr>
        <p:spPr>
          <a:xfrm>
            <a:off x="457200" y="205978"/>
            <a:ext cx="8229600" cy="85725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Calibri"/>
              <a:buNone/>
            </a:pPr>
            <a:r>
              <a:rPr b="0" i="0" lang="en" sz="4400" u="none">
                <a:solidFill>
                  <a:schemeClr val="dk1"/>
                </a:solidFill>
                <a:latin typeface="Calibri"/>
                <a:ea typeface="Calibri"/>
                <a:cs typeface="Calibri"/>
                <a:sym typeface="Calibri"/>
              </a:rPr>
              <a:t>One-Way Functions</a:t>
            </a:r>
            <a:endParaRPr/>
          </a:p>
        </p:txBody>
      </p:sp>
      <p:sp>
        <p:nvSpPr>
          <p:cNvPr id="326" name="Google Shape;326;p36"/>
          <p:cNvSpPr txBox="1"/>
          <p:nvPr>
            <p:ph idx="1" type="body"/>
          </p:nvPr>
        </p:nvSpPr>
        <p:spPr>
          <a:xfrm>
            <a:off x="457200" y="1200150"/>
            <a:ext cx="8229600" cy="3394471"/>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3200"/>
              <a:buFont typeface="Arial"/>
              <a:buChar char="•"/>
            </a:pPr>
            <a:r>
              <a:rPr b="0" i="0" lang="en" sz="3200" u="none">
                <a:solidFill>
                  <a:schemeClr val="dk1"/>
                </a:solidFill>
                <a:latin typeface="Calibri"/>
                <a:ea typeface="Calibri"/>
                <a:cs typeface="Calibri"/>
                <a:sym typeface="Calibri"/>
              </a:rPr>
              <a:t>Function that is easy to do, but hard to undo.</a:t>
            </a:r>
            <a:endParaRPr/>
          </a:p>
          <a:p>
            <a:pPr indent="-342900" lvl="0" marL="342900" marR="0" rtl="0" algn="l">
              <a:lnSpc>
                <a:spcPct val="100000"/>
              </a:lnSpc>
              <a:spcBef>
                <a:spcPts val="640"/>
              </a:spcBef>
              <a:spcAft>
                <a:spcPts val="0"/>
              </a:spcAft>
              <a:buClr>
                <a:schemeClr val="dk1"/>
              </a:buClr>
              <a:buSzPts val="3200"/>
              <a:buFont typeface="Arial"/>
              <a:buChar char="•"/>
            </a:pPr>
            <a:r>
              <a:rPr b="0" i="0" lang="en" sz="3200" u="none">
                <a:solidFill>
                  <a:schemeClr val="dk1"/>
                </a:solidFill>
                <a:latin typeface="Calibri"/>
                <a:ea typeface="Calibri"/>
                <a:cs typeface="Calibri"/>
                <a:sym typeface="Calibri"/>
              </a:rPr>
              <a:t>Used as a tool to help construct many cryptographic protocols.</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37"/>
          <p:cNvSpPr txBox="1"/>
          <p:nvPr>
            <p:ph type="title"/>
          </p:nvPr>
        </p:nvSpPr>
        <p:spPr>
          <a:xfrm>
            <a:off x="457200" y="205978"/>
            <a:ext cx="8229600" cy="85725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Calibri"/>
              <a:buNone/>
            </a:pPr>
            <a:r>
              <a:rPr b="0" i="0" lang="en" sz="4400" u="none">
                <a:solidFill>
                  <a:schemeClr val="dk1"/>
                </a:solidFill>
                <a:latin typeface="Calibri"/>
                <a:ea typeface="Calibri"/>
                <a:cs typeface="Calibri"/>
                <a:sym typeface="Calibri"/>
              </a:rPr>
              <a:t>One-Way Functions</a:t>
            </a:r>
            <a:endParaRPr/>
          </a:p>
        </p:txBody>
      </p:sp>
      <p:sp>
        <p:nvSpPr>
          <p:cNvPr id="332" name="Google Shape;332;p37"/>
          <p:cNvSpPr txBox="1"/>
          <p:nvPr>
            <p:ph idx="1" type="body"/>
          </p:nvPr>
        </p:nvSpPr>
        <p:spPr>
          <a:xfrm>
            <a:off x="301625" y="860822"/>
            <a:ext cx="8667750" cy="3675459"/>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3200"/>
              <a:buFont typeface="Arial"/>
              <a:buChar char="•"/>
            </a:pPr>
            <a:r>
              <a:rPr b="0" i="0" lang="en" sz="3200" u="none">
                <a:solidFill>
                  <a:schemeClr val="dk1"/>
                </a:solidFill>
                <a:latin typeface="Calibri"/>
                <a:ea typeface="Calibri"/>
                <a:cs typeface="Calibri"/>
                <a:sym typeface="Calibri"/>
              </a:rPr>
              <a:t>For an example, consider a phone book:</a:t>
            </a:r>
            <a:endParaRPr/>
          </a:p>
          <a:p>
            <a:pPr indent="-139700" lvl="0" marL="342900" marR="0" rtl="0" algn="l">
              <a:lnSpc>
                <a:spcPct val="100000"/>
              </a:lnSpc>
              <a:spcBef>
                <a:spcPts val="640"/>
              </a:spcBef>
              <a:spcAft>
                <a:spcPts val="0"/>
              </a:spcAft>
              <a:buClr>
                <a:schemeClr val="dk1"/>
              </a:buClr>
              <a:buSzPts val="3200"/>
              <a:buFont typeface="Arial"/>
              <a:buNone/>
            </a:pPr>
            <a:r>
              <a:t/>
            </a:r>
            <a:endParaRPr b="0" i="0" sz="3200" u="none">
              <a:solidFill>
                <a:schemeClr val="dk1"/>
              </a:solidFill>
              <a:latin typeface="Calibri"/>
              <a:ea typeface="Calibri"/>
              <a:cs typeface="Calibri"/>
              <a:sym typeface="Calibri"/>
            </a:endParaRPr>
          </a:p>
          <a:p>
            <a:pPr indent="-139700" lvl="0" marL="342900" marR="0" rtl="0" algn="l">
              <a:lnSpc>
                <a:spcPct val="100000"/>
              </a:lnSpc>
              <a:spcBef>
                <a:spcPts val="640"/>
              </a:spcBef>
              <a:spcAft>
                <a:spcPts val="0"/>
              </a:spcAft>
              <a:buClr>
                <a:schemeClr val="dk1"/>
              </a:buClr>
              <a:buSzPts val="3200"/>
              <a:buFont typeface="Arial"/>
              <a:buNone/>
            </a:pPr>
            <a:r>
              <a:t/>
            </a:r>
            <a:endParaRPr b="0" i="0" sz="3200" u="none">
              <a:solidFill>
                <a:schemeClr val="dk1"/>
              </a:solidFill>
              <a:latin typeface="Calibri"/>
              <a:ea typeface="Calibri"/>
              <a:cs typeface="Calibri"/>
              <a:sym typeface="Calibri"/>
            </a:endParaRPr>
          </a:p>
          <a:p>
            <a:pPr indent="-139700" lvl="0" marL="342900" marR="0" rtl="0" algn="l">
              <a:lnSpc>
                <a:spcPct val="100000"/>
              </a:lnSpc>
              <a:spcBef>
                <a:spcPts val="640"/>
              </a:spcBef>
              <a:spcAft>
                <a:spcPts val="0"/>
              </a:spcAft>
              <a:buClr>
                <a:schemeClr val="dk1"/>
              </a:buClr>
              <a:buSzPts val="3200"/>
              <a:buFont typeface="Arial"/>
              <a:buNone/>
            </a:pPr>
            <a:r>
              <a:t/>
            </a:r>
            <a:endParaRPr b="0" i="0" sz="3200" u="none">
              <a:solidFill>
                <a:schemeClr val="dk1"/>
              </a:solidFill>
              <a:latin typeface="Calibri"/>
              <a:ea typeface="Calibri"/>
              <a:cs typeface="Calibri"/>
              <a:sym typeface="Calibri"/>
            </a:endParaRPr>
          </a:p>
          <a:p>
            <a:pPr indent="0" lvl="0" marL="0" marR="0" rtl="0" algn="l">
              <a:lnSpc>
                <a:spcPct val="100000"/>
              </a:lnSpc>
              <a:spcBef>
                <a:spcPts val="640"/>
              </a:spcBef>
              <a:spcAft>
                <a:spcPts val="0"/>
              </a:spcAft>
              <a:buClr>
                <a:schemeClr val="dk1"/>
              </a:buClr>
              <a:buSzPts val="3200"/>
              <a:buFont typeface="Arial"/>
              <a:buNone/>
            </a:pPr>
            <a:r>
              <a:t/>
            </a:r>
            <a:endParaRPr sz="3200">
              <a:solidFill>
                <a:schemeClr val="dk1"/>
              </a:solidFill>
              <a:latin typeface="Calibri"/>
              <a:ea typeface="Calibri"/>
              <a:cs typeface="Calibri"/>
              <a:sym typeface="Calibri"/>
            </a:endParaRPr>
          </a:p>
          <a:p>
            <a:pPr indent="0" lvl="0" marL="342900" marR="0" rtl="0" algn="l">
              <a:lnSpc>
                <a:spcPct val="100000"/>
              </a:lnSpc>
              <a:spcBef>
                <a:spcPts val="640"/>
              </a:spcBef>
              <a:spcAft>
                <a:spcPts val="0"/>
              </a:spcAft>
              <a:buNone/>
            </a:pPr>
            <a:r>
              <a:t/>
            </a:r>
            <a:endParaRPr sz="3200">
              <a:solidFill>
                <a:schemeClr val="dk1"/>
              </a:solidFill>
              <a:latin typeface="Calibri"/>
              <a:ea typeface="Calibri"/>
              <a:cs typeface="Calibri"/>
              <a:sym typeface="Calibri"/>
            </a:endParaRPr>
          </a:p>
          <a:p>
            <a:pPr indent="-342900" lvl="0" marL="342900" marR="0" rtl="0" algn="l">
              <a:lnSpc>
                <a:spcPct val="100000"/>
              </a:lnSpc>
              <a:spcBef>
                <a:spcPts val="640"/>
              </a:spcBef>
              <a:spcAft>
                <a:spcPts val="0"/>
              </a:spcAft>
              <a:buClr>
                <a:schemeClr val="dk1"/>
              </a:buClr>
              <a:buSzPts val="3200"/>
              <a:buFont typeface="Arial"/>
              <a:buChar char="•"/>
            </a:pPr>
            <a:r>
              <a:rPr b="0" i="0" lang="en" sz="3200" u="none">
                <a:solidFill>
                  <a:schemeClr val="dk1"/>
                </a:solidFill>
                <a:latin typeface="Calibri"/>
                <a:ea typeface="Calibri"/>
                <a:cs typeface="Calibri"/>
                <a:sym typeface="Calibri"/>
              </a:rPr>
              <a:t>Given a name, it is easy to find a phone number</a:t>
            </a:r>
            <a:endParaRPr/>
          </a:p>
        </p:txBody>
      </p:sp>
      <p:pic>
        <p:nvPicPr>
          <p:cNvPr id="333" name="Google Shape;333;p37"/>
          <p:cNvPicPr preferRelativeResize="0"/>
          <p:nvPr/>
        </p:nvPicPr>
        <p:blipFill rotWithShape="1">
          <a:blip r:embed="rId3">
            <a:alphaModFix/>
          </a:blip>
          <a:srcRect b="0" l="0" r="0" t="0"/>
          <a:stretch/>
        </p:blipFill>
        <p:spPr>
          <a:xfrm>
            <a:off x="2143125" y="1401365"/>
            <a:ext cx="3321843" cy="2490787"/>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38"/>
          <p:cNvSpPr txBox="1"/>
          <p:nvPr>
            <p:ph type="title"/>
          </p:nvPr>
        </p:nvSpPr>
        <p:spPr>
          <a:xfrm>
            <a:off x="457200" y="205978"/>
            <a:ext cx="8229600" cy="85725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Calibri"/>
              <a:buNone/>
            </a:pPr>
            <a:r>
              <a:rPr b="0" i="0" lang="en" sz="4400" u="none">
                <a:solidFill>
                  <a:schemeClr val="dk1"/>
                </a:solidFill>
                <a:latin typeface="Calibri"/>
                <a:ea typeface="Calibri"/>
                <a:cs typeface="Calibri"/>
                <a:sym typeface="Calibri"/>
              </a:rPr>
              <a:t>One-Way Functions</a:t>
            </a:r>
            <a:endParaRPr/>
          </a:p>
        </p:txBody>
      </p:sp>
      <p:sp>
        <p:nvSpPr>
          <p:cNvPr id="339" name="Google Shape;339;p38"/>
          <p:cNvSpPr txBox="1"/>
          <p:nvPr>
            <p:ph idx="1" type="body"/>
          </p:nvPr>
        </p:nvSpPr>
        <p:spPr>
          <a:xfrm>
            <a:off x="301625" y="860822"/>
            <a:ext cx="8667750" cy="3675459"/>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3200"/>
              <a:buFont typeface="Arial"/>
              <a:buChar char="•"/>
            </a:pPr>
            <a:r>
              <a:rPr b="0" i="0" lang="en" sz="3200" u="none">
                <a:solidFill>
                  <a:schemeClr val="dk1"/>
                </a:solidFill>
                <a:latin typeface="Calibri"/>
                <a:ea typeface="Calibri"/>
                <a:cs typeface="Calibri"/>
                <a:sym typeface="Calibri"/>
              </a:rPr>
              <a:t>For an example, consider a phone book:</a:t>
            </a:r>
            <a:endParaRPr/>
          </a:p>
          <a:p>
            <a:pPr indent="-139700" lvl="0" marL="342900" marR="0" rtl="0" algn="l">
              <a:lnSpc>
                <a:spcPct val="100000"/>
              </a:lnSpc>
              <a:spcBef>
                <a:spcPts val="640"/>
              </a:spcBef>
              <a:spcAft>
                <a:spcPts val="0"/>
              </a:spcAft>
              <a:buClr>
                <a:schemeClr val="dk1"/>
              </a:buClr>
              <a:buSzPts val="3200"/>
              <a:buFont typeface="Arial"/>
              <a:buNone/>
            </a:pPr>
            <a:r>
              <a:t/>
            </a:r>
            <a:endParaRPr b="0" i="0" sz="3200" u="none">
              <a:solidFill>
                <a:schemeClr val="dk1"/>
              </a:solidFill>
              <a:latin typeface="Calibri"/>
              <a:ea typeface="Calibri"/>
              <a:cs typeface="Calibri"/>
              <a:sym typeface="Calibri"/>
            </a:endParaRPr>
          </a:p>
          <a:p>
            <a:pPr indent="-139700" lvl="0" marL="342900" marR="0" rtl="0" algn="l">
              <a:lnSpc>
                <a:spcPct val="100000"/>
              </a:lnSpc>
              <a:spcBef>
                <a:spcPts val="640"/>
              </a:spcBef>
              <a:spcAft>
                <a:spcPts val="0"/>
              </a:spcAft>
              <a:buClr>
                <a:schemeClr val="dk1"/>
              </a:buClr>
              <a:buSzPts val="3200"/>
              <a:buFont typeface="Arial"/>
              <a:buNone/>
            </a:pPr>
            <a:r>
              <a:t/>
            </a:r>
            <a:endParaRPr b="0" i="0" sz="3200" u="none">
              <a:solidFill>
                <a:schemeClr val="dk1"/>
              </a:solidFill>
              <a:latin typeface="Calibri"/>
              <a:ea typeface="Calibri"/>
              <a:cs typeface="Calibri"/>
              <a:sym typeface="Calibri"/>
            </a:endParaRPr>
          </a:p>
          <a:p>
            <a:pPr indent="-139700" lvl="0" marL="342900" marR="0" rtl="0" algn="l">
              <a:lnSpc>
                <a:spcPct val="100000"/>
              </a:lnSpc>
              <a:spcBef>
                <a:spcPts val="640"/>
              </a:spcBef>
              <a:spcAft>
                <a:spcPts val="0"/>
              </a:spcAft>
              <a:buClr>
                <a:schemeClr val="dk1"/>
              </a:buClr>
              <a:buSzPts val="3200"/>
              <a:buFont typeface="Arial"/>
              <a:buNone/>
            </a:pPr>
            <a:r>
              <a:t/>
            </a:r>
            <a:endParaRPr b="0" i="0" sz="3200" u="none">
              <a:solidFill>
                <a:schemeClr val="dk1"/>
              </a:solidFill>
              <a:latin typeface="Calibri"/>
              <a:ea typeface="Calibri"/>
              <a:cs typeface="Calibri"/>
              <a:sym typeface="Calibri"/>
            </a:endParaRPr>
          </a:p>
          <a:p>
            <a:pPr indent="-139700" lvl="0" marL="342900" marR="0" rtl="0" algn="l">
              <a:lnSpc>
                <a:spcPct val="100000"/>
              </a:lnSpc>
              <a:spcBef>
                <a:spcPts val="640"/>
              </a:spcBef>
              <a:spcAft>
                <a:spcPts val="0"/>
              </a:spcAft>
              <a:buClr>
                <a:schemeClr val="dk1"/>
              </a:buClr>
              <a:buSzPts val="3200"/>
              <a:buFont typeface="Arial"/>
              <a:buNone/>
            </a:pPr>
            <a:r>
              <a:t/>
            </a:r>
            <a:endParaRPr b="0" i="0" sz="3200" u="none">
              <a:solidFill>
                <a:schemeClr val="dk1"/>
              </a:solidFill>
              <a:latin typeface="Calibri"/>
              <a:ea typeface="Calibri"/>
              <a:cs typeface="Calibri"/>
              <a:sym typeface="Calibri"/>
            </a:endParaRPr>
          </a:p>
          <a:p>
            <a:pPr indent="-342900" lvl="0" marL="342900" marR="0" rtl="0" algn="l">
              <a:lnSpc>
                <a:spcPct val="100000"/>
              </a:lnSpc>
              <a:spcBef>
                <a:spcPts val="640"/>
              </a:spcBef>
              <a:spcAft>
                <a:spcPts val="0"/>
              </a:spcAft>
              <a:buClr>
                <a:schemeClr val="dk1"/>
              </a:buClr>
              <a:buSzPts val="3200"/>
              <a:buFont typeface="Arial"/>
              <a:buChar char="•"/>
            </a:pPr>
            <a:r>
              <a:rPr b="0" i="0" lang="en" sz="3200" u="none">
                <a:solidFill>
                  <a:schemeClr val="dk1"/>
                </a:solidFill>
                <a:latin typeface="Calibri"/>
                <a:ea typeface="Calibri"/>
                <a:cs typeface="Calibri"/>
                <a:sym typeface="Calibri"/>
              </a:rPr>
              <a:t>However, given a phone number, it is much harder to find the associated name.</a:t>
            </a:r>
            <a:endParaRPr/>
          </a:p>
        </p:txBody>
      </p:sp>
      <p:pic>
        <p:nvPicPr>
          <p:cNvPr id="340" name="Google Shape;340;p38"/>
          <p:cNvPicPr preferRelativeResize="0"/>
          <p:nvPr/>
        </p:nvPicPr>
        <p:blipFill rotWithShape="1">
          <a:blip r:embed="rId3">
            <a:alphaModFix/>
          </a:blip>
          <a:srcRect b="0" l="0" r="0" t="0"/>
          <a:stretch/>
        </p:blipFill>
        <p:spPr>
          <a:xfrm>
            <a:off x="2143125" y="1401365"/>
            <a:ext cx="3321844" cy="2490788"/>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p39"/>
          <p:cNvSpPr txBox="1"/>
          <p:nvPr>
            <p:ph idx="1" type="body"/>
          </p:nvPr>
        </p:nvSpPr>
        <p:spPr>
          <a:xfrm>
            <a:off x="457200" y="345275"/>
            <a:ext cx="8229600" cy="25659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3200"/>
              <a:buFont typeface="Arial"/>
              <a:buChar char="•"/>
            </a:pPr>
            <a:r>
              <a:rPr b="0" i="0" lang="en" sz="3200" u="none">
                <a:solidFill>
                  <a:schemeClr val="dk1"/>
                </a:solidFill>
                <a:latin typeface="Calibri"/>
                <a:ea typeface="Calibri"/>
                <a:cs typeface="Calibri"/>
                <a:sym typeface="Calibri"/>
              </a:rPr>
              <a:t>Suppose Alice and Bob each had a phonebook so large that given just a phone number, it is impossible for either to find the associated name (but it is still easy to find the number for a given name).</a:t>
            </a:r>
            <a:endParaRPr/>
          </a:p>
        </p:txBody>
      </p:sp>
      <p:pic>
        <p:nvPicPr>
          <p:cNvPr id="346" name="Google Shape;346;p39"/>
          <p:cNvPicPr preferRelativeResize="0"/>
          <p:nvPr/>
        </p:nvPicPr>
        <p:blipFill rotWithShape="1">
          <a:blip r:embed="rId3">
            <a:alphaModFix/>
          </a:blip>
          <a:srcRect b="0" l="0" r="0" t="0"/>
          <a:stretch/>
        </p:blipFill>
        <p:spPr>
          <a:xfrm>
            <a:off x="612775" y="2868215"/>
            <a:ext cx="1428750" cy="1905000"/>
          </a:xfrm>
          <a:prstGeom prst="rect">
            <a:avLst/>
          </a:prstGeom>
          <a:noFill/>
          <a:ln>
            <a:noFill/>
          </a:ln>
        </p:spPr>
      </p:pic>
      <p:pic>
        <p:nvPicPr>
          <p:cNvPr id="347" name="Google Shape;347;p39"/>
          <p:cNvPicPr preferRelativeResize="0"/>
          <p:nvPr/>
        </p:nvPicPr>
        <p:blipFill rotWithShape="1">
          <a:blip r:embed="rId4">
            <a:alphaModFix/>
          </a:blip>
          <a:srcRect b="0" l="0" r="0" t="0"/>
          <a:stretch/>
        </p:blipFill>
        <p:spPr>
          <a:xfrm>
            <a:off x="6754812" y="2868215"/>
            <a:ext cx="1428750" cy="1905000"/>
          </a:xfrm>
          <a:prstGeom prst="rect">
            <a:avLst/>
          </a:prstGeom>
          <a:noFill/>
          <a:ln>
            <a:noFill/>
          </a:ln>
        </p:spPr>
      </p:pic>
      <p:pic>
        <p:nvPicPr>
          <p:cNvPr id="348" name="Google Shape;348;p39"/>
          <p:cNvPicPr preferRelativeResize="0"/>
          <p:nvPr/>
        </p:nvPicPr>
        <p:blipFill rotWithShape="1">
          <a:blip r:embed="rId5">
            <a:alphaModFix/>
          </a:blip>
          <a:srcRect b="0" l="0" r="0" t="0"/>
          <a:stretch/>
        </p:blipFill>
        <p:spPr>
          <a:xfrm>
            <a:off x="965200" y="3131344"/>
            <a:ext cx="431006" cy="571500"/>
          </a:xfrm>
          <a:prstGeom prst="rect">
            <a:avLst/>
          </a:prstGeom>
          <a:noFill/>
          <a:ln>
            <a:noFill/>
          </a:ln>
        </p:spPr>
      </p:pic>
      <p:pic>
        <p:nvPicPr>
          <p:cNvPr id="349" name="Google Shape;349;p39"/>
          <p:cNvPicPr preferRelativeResize="0"/>
          <p:nvPr/>
        </p:nvPicPr>
        <p:blipFill rotWithShape="1">
          <a:blip r:embed="rId5">
            <a:alphaModFix/>
          </a:blip>
          <a:srcRect b="0" l="0" r="0" t="0"/>
          <a:stretch/>
        </p:blipFill>
        <p:spPr>
          <a:xfrm>
            <a:off x="7834313" y="3131344"/>
            <a:ext cx="430779" cy="571500"/>
          </a:xfrm>
          <a:prstGeom prst="rect">
            <a:avLst/>
          </a:prstGeom>
          <a:noFill/>
          <a:ln>
            <a:noFill/>
          </a:ln>
        </p:spPr>
      </p:pic>
      <p:pic>
        <p:nvPicPr>
          <p:cNvPr id="350" name="Google Shape;350;p39"/>
          <p:cNvPicPr preferRelativeResize="0"/>
          <p:nvPr/>
        </p:nvPicPr>
        <p:blipFill rotWithShape="1">
          <a:blip r:embed="rId6">
            <a:alphaModFix/>
          </a:blip>
          <a:srcRect b="0" l="0" r="0" t="0"/>
          <a:stretch/>
        </p:blipFill>
        <p:spPr>
          <a:xfrm>
            <a:off x="1892300" y="3607594"/>
            <a:ext cx="970359" cy="738187"/>
          </a:xfrm>
          <a:prstGeom prst="rect">
            <a:avLst/>
          </a:prstGeom>
          <a:noFill/>
          <a:ln>
            <a:noFill/>
          </a:ln>
        </p:spPr>
      </p:pic>
      <p:pic>
        <p:nvPicPr>
          <p:cNvPr id="351" name="Google Shape;351;p39"/>
          <p:cNvPicPr preferRelativeResize="0"/>
          <p:nvPr/>
        </p:nvPicPr>
        <p:blipFill rotWithShape="1">
          <a:blip r:embed="rId6">
            <a:alphaModFix/>
          </a:blip>
          <a:srcRect b="0" l="0" r="0" t="0"/>
          <a:stretch/>
        </p:blipFill>
        <p:spPr>
          <a:xfrm>
            <a:off x="5934075" y="3702844"/>
            <a:ext cx="970359" cy="738187"/>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p40"/>
          <p:cNvSpPr txBox="1"/>
          <p:nvPr>
            <p:ph idx="1" type="body"/>
          </p:nvPr>
        </p:nvSpPr>
        <p:spPr>
          <a:xfrm>
            <a:off x="457200" y="345281"/>
            <a:ext cx="8229600" cy="424934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3200"/>
              <a:buFont typeface="Arial"/>
              <a:buChar char="•"/>
            </a:pPr>
            <a:r>
              <a:rPr b="0" i="0" lang="en" sz="3200" u="none">
                <a:solidFill>
                  <a:schemeClr val="dk1"/>
                </a:solidFill>
                <a:latin typeface="Calibri"/>
                <a:ea typeface="Calibri"/>
                <a:cs typeface="Calibri"/>
                <a:sym typeface="Calibri"/>
              </a:rPr>
              <a:t>Activity: design a protocol that will allow Alice and Bob to play the coin flipping game over the telephone such that Bob cannot cheat Alice (make sure Alice has a ½ chance of winning).</a:t>
            </a:r>
            <a:endParaRPr/>
          </a:p>
        </p:txBody>
      </p:sp>
      <p:pic>
        <p:nvPicPr>
          <p:cNvPr id="357" name="Google Shape;357;p40"/>
          <p:cNvPicPr preferRelativeResize="0"/>
          <p:nvPr/>
        </p:nvPicPr>
        <p:blipFill rotWithShape="1">
          <a:blip r:embed="rId3">
            <a:alphaModFix/>
          </a:blip>
          <a:srcRect b="0" l="0" r="0" t="0"/>
          <a:stretch/>
        </p:blipFill>
        <p:spPr>
          <a:xfrm>
            <a:off x="612775" y="2868215"/>
            <a:ext cx="1428750" cy="1905000"/>
          </a:xfrm>
          <a:prstGeom prst="rect">
            <a:avLst/>
          </a:prstGeom>
          <a:noFill/>
          <a:ln>
            <a:noFill/>
          </a:ln>
        </p:spPr>
      </p:pic>
      <p:pic>
        <p:nvPicPr>
          <p:cNvPr id="358" name="Google Shape;358;p40"/>
          <p:cNvPicPr preferRelativeResize="0"/>
          <p:nvPr/>
        </p:nvPicPr>
        <p:blipFill rotWithShape="1">
          <a:blip r:embed="rId4">
            <a:alphaModFix/>
          </a:blip>
          <a:srcRect b="0" l="0" r="0" t="0"/>
          <a:stretch/>
        </p:blipFill>
        <p:spPr>
          <a:xfrm>
            <a:off x="6754812" y="2868215"/>
            <a:ext cx="1428750" cy="1905000"/>
          </a:xfrm>
          <a:prstGeom prst="rect">
            <a:avLst/>
          </a:prstGeom>
          <a:noFill/>
          <a:ln>
            <a:noFill/>
          </a:ln>
        </p:spPr>
      </p:pic>
      <p:pic>
        <p:nvPicPr>
          <p:cNvPr id="359" name="Google Shape;359;p40"/>
          <p:cNvPicPr preferRelativeResize="0"/>
          <p:nvPr/>
        </p:nvPicPr>
        <p:blipFill rotWithShape="1">
          <a:blip r:embed="rId5">
            <a:alphaModFix/>
          </a:blip>
          <a:srcRect b="0" l="0" r="0" t="0"/>
          <a:stretch/>
        </p:blipFill>
        <p:spPr>
          <a:xfrm>
            <a:off x="965200" y="3131344"/>
            <a:ext cx="431006" cy="571500"/>
          </a:xfrm>
          <a:prstGeom prst="rect">
            <a:avLst/>
          </a:prstGeom>
          <a:noFill/>
          <a:ln>
            <a:noFill/>
          </a:ln>
        </p:spPr>
      </p:pic>
      <p:pic>
        <p:nvPicPr>
          <p:cNvPr id="360" name="Google Shape;360;p40"/>
          <p:cNvPicPr preferRelativeResize="0"/>
          <p:nvPr/>
        </p:nvPicPr>
        <p:blipFill rotWithShape="1">
          <a:blip r:embed="rId5">
            <a:alphaModFix/>
          </a:blip>
          <a:srcRect b="0" l="0" r="0" t="0"/>
          <a:stretch/>
        </p:blipFill>
        <p:spPr>
          <a:xfrm>
            <a:off x="7834313" y="3131344"/>
            <a:ext cx="430779" cy="571500"/>
          </a:xfrm>
          <a:prstGeom prst="rect">
            <a:avLst/>
          </a:prstGeom>
          <a:noFill/>
          <a:ln>
            <a:noFill/>
          </a:ln>
        </p:spPr>
      </p:pic>
      <p:pic>
        <p:nvPicPr>
          <p:cNvPr id="361" name="Google Shape;361;p40"/>
          <p:cNvPicPr preferRelativeResize="0"/>
          <p:nvPr/>
        </p:nvPicPr>
        <p:blipFill rotWithShape="1">
          <a:blip r:embed="rId6">
            <a:alphaModFix/>
          </a:blip>
          <a:srcRect b="0" l="0" r="0" t="0"/>
          <a:stretch/>
        </p:blipFill>
        <p:spPr>
          <a:xfrm>
            <a:off x="1892300" y="3607594"/>
            <a:ext cx="970359" cy="738187"/>
          </a:xfrm>
          <a:prstGeom prst="rect">
            <a:avLst/>
          </a:prstGeom>
          <a:noFill/>
          <a:ln>
            <a:noFill/>
          </a:ln>
        </p:spPr>
      </p:pic>
      <p:pic>
        <p:nvPicPr>
          <p:cNvPr id="362" name="Google Shape;362;p40"/>
          <p:cNvPicPr preferRelativeResize="0"/>
          <p:nvPr/>
        </p:nvPicPr>
        <p:blipFill rotWithShape="1">
          <a:blip r:embed="rId6">
            <a:alphaModFix/>
          </a:blip>
          <a:srcRect b="0" l="0" r="0" t="0"/>
          <a:stretch/>
        </p:blipFill>
        <p:spPr>
          <a:xfrm>
            <a:off x="5934075" y="3702844"/>
            <a:ext cx="970359" cy="738187"/>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sp>
        <p:nvSpPr>
          <p:cNvPr id="367" name="Google Shape;367;p41"/>
          <p:cNvSpPr txBox="1"/>
          <p:nvPr>
            <p:ph idx="1" type="body"/>
          </p:nvPr>
        </p:nvSpPr>
        <p:spPr>
          <a:xfrm>
            <a:off x="457200" y="345281"/>
            <a:ext cx="8229600" cy="424934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3200"/>
              <a:buFont typeface="Arial"/>
              <a:buChar char="•"/>
            </a:pPr>
            <a:r>
              <a:rPr b="0" i="0" lang="en" sz="3200" u="none">
                <a:solidFill>
                  <a:schemeClr val="dk1"/>
                </a:solidFill>
                <a:latin typeface="Calibri"/>
                <a:ea typeface="Calibri"/>
                <a:cs typeface="Calibri"/>
                <a:sym typeface="Calibri"/>
              </a:rPr>
              <a:t>Answer:</a:t>
            </a:r>
            <a:endParaRPr/>
          </a:p>
        </p:txBody>
      </p:sp>
      <p:pic>
        <p:nvPicPr>
          <p:cNvPr id="368" name="Google Shape;368;p41"/>
          <p:cNvPicPr preferRelativeResize="0"/>
          <p:nvPr/>
        </p:nvPicPr>
        <p:blipFill rotWithShape="1">
          <a:blip r:embed="rId3">
            <a:alphaModFix/>
          </a:blip>
          <a:srcRect b="0" l="0" r="0" t="0"/>
          <a:stretch/>
        </p:blipFill>
        <p:spPr>
          <a:xfrm>
            <a:off x="612775" y="2868215"/>
            <a:ext cx="1428750" cy="1905000"/>
          </a:xfrm>
          <a:prstGeom prst="rect">
            <a:avLst/>
          </a:prstGeom>
          <a:noFill/>
          <a:ln>
            <a:noFill/>
          </a:ln>
        </p:spPr>
      </p:pic>
      <p:pic>
        <p:nvPicPr>
          <p:cNvPr id="369" name="Google Shape;369;p41"/>
          <p:cNvPicPr preferRelativeResize="0"/>
          <p:nvPr/>
        </p:nvPicPr>
        <p:blipFill rotWithShape="1">
          <a:blip r:embed="rId4">
            <a:alphaModFix/>
          </a:blip>
          <a:srcRect b="0" l="0" r="0" t="0"/>
          <a:stretch/>
        </p:blipFill>
        <p:spPr>
          <a:xfrm>
            <a:off x="6754812" y="2868215"/>
            <a:ext cx="1428750" cy="1905000"/>
          </a:xfrm>
          <a:prstGeom prst="rect">
            <a:avLst/>
          </a:prstGeom>
          <a:noFill/>
          <a:ln>
            <a:noFill/>
          </a:ln>
        </p:spPr>
      </p:pic>
      <p:pic>
        <p:nvPicPr>
          <p:cNvPr id="370" name="Google Shape;370;p41"/>
          <p:cNvPicPr preferRelativeResize="0"/>
          <p:nvPr/>
        </p:nvPicPr>
        <p:blipFill rotWithShape="1">
          <a:blip r:embed="rId5">
            <a:alphaModFix/>
          </a:blip>
          <a:srcRect b="0" l="0" r="0" t="0"/>
          <a:stretch/>
        </p:blipFill>
        <p:spPr>
          <a:xfrm>
            <a:off x="965200" y="3131344"/>
            <a:ext cx="431006" cy="571500"/>
          </a:xfrm>
          <a:prstGeom prst="rect">
            <a:avLst/>
          </a:prstGeom>
          <a:noFill/>
          <a:ln>
            <a:noFill/>
          </a:ln>
        </p:spPr>
      </p:pic>
      <p:pic>
        <p:nvPicPr>
          <p:cNvPr id="371" name="Google Shape;371;p41"/>
          <p:cNvPicPr preferRelativeResize="0"/>
          <p:nvPr/>
        </p:nvPicPr>
        <p:blipFill rotWithShape="1">
          <a:blip r:embed="rId5">
            <a:alphaModFix/>
          </a:blip>
          <a:srcRect b="0" l="0" r="0" t="0"/>
          <a:stretch/>
        </p:blipFill>
        <p:spPr>
          <a:xfrm>
            <a:off x="7834313" y="3131344"/>
            <a:ext cx="430779" cy="571500"/>
          </a:xfrm>
          <a:prstGeom prst="rect">
            <a:avLst/>
          </a:prstGeom>
          <a:noFill/>
          <a:ln>
            <a:noFill/>
          </a:ln>
        </p:spPr>
      </p:pic>
      <p:pic>
        <p:nvPicPr>
          <p:cNvPr id="372" name="Google Shape;372;p41"/>
          <p:cNvPicPr preferRelativeResize="0"/>
          <p:nvPr/>
        </p:nvPicPr>
        <p:blipFill rotWithShape="1">
          <a:blip r:embed="rId6">
            <a:alphaModFix/>
          </a:blip>
          <a:srcRect b="0" l="0" r="0" t="0"/>
          <a:stretch/>
        </p:blipFill>
        <p:spPr>
          <a:xfrm>
            <a:off x="1892300" y="3607594"/>
            <a:ext cx="970359" cy="738187"/>
          </a:xfrm>
          <a:prstGeom prst="rect">
            <a:avLst/>
          </a:prstGeom>
          <a:noFill/>
          <a:ln>
            <a:noFill/>
          </a:ln>
        </p:spPr>
      </p:pic>
      <p:pic>
        <p:nvPicPr>
          <p:cNvPr id="373" name="Google Shape;373;p41"/>
          <p:cNvPicPr preferRelativeResize="0"/>
          <p:nvPr/>
        </p:nvPicPr>
        <p:blipFill rotWithShape="1">
          <a:blip r:embed="rId6">
            <a:alphaModFix/>
          </a:blip>
          <a:srcRect b="0" l="0" r="0" t="0"/>
          <a:stretch/>
        </p:blipFill>
        <p:spPr>
          <a:xfrm>
            <a:off x="5934075" y="3702844"/>
            <a:ext cx="970359" cy="738187"/>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p42"/>
          <p:cNvSpPr txBox="1"/>
          <p:nvPr>
            <p:ph idx="1" type="body"/>
          </p:nvPr>
        </p:nvSpPr>
        <p:spPr>
          <a:xfrm>
            <a:off x="457200" y="345281"/>
            <a:ext cx="8229600" cy="4249340"/>
          </a:xfrm>
          <a:prstGeom prst="rect">
            <a:avLst/>
          </a:prstGeom>
          <a:noFill/>
          <a:ln>
            <a:noFill/>
          </a:ln>
        </p:spPr>
        <p:txBody>
          <a:bodyPr anchorCtr="0" anchor="t" bIns="45700" lIns="91425" spcFirstLastPara="1" rIns="91425" wrap="square" tIns="45700">
            <a:noAutofit/>
          </a:bodyPr>
          <a:lstStyle/>
          <a:p>
            <a:pPr indent="-292100" lvl="0" marL="342900" marR="0" rtl="0" algn="l">
              <a:lnSpc>
                <a:spcPct val="100000"/>
              </a:lnSpc>
              <a:spcBef>
                <a:spcPts val="0"/>
              </a:spcBef>
              <a:spcAft>
                <a:spcPts val="0"/>
              </a:spcAft>
              <a:buClr>
                <a:schemeClr val="dk1"/>
              </a:buClr>
              <a:buSzPts val="2400"/>
              <a:buFont typeface="Arial"/>
              <a:buChar char="•"/>
            </a:pPr>
            <a:r>
              <a:rPr b="0" i="0" lang="en" sz="2400" u="none">
                <a:solidFill>
                  <a:schemeClr val="dk1"/>
                </a:solidFill>
                <a:latin typeface="Calibri"/>
                <a:ea typeface="Calibri"/>
                <a:cs typeface="Calibri"/>
                <a:sym typeface="Calibri"/>
              </a:rPr>
              <a:t>Answer: Bob flips the coin first. If heads, he selects a name in the first half of the phone book. If tails, he selects a name in the second half of the phone book. </a:t>
            </a:r>
            <a:endParaRPr sz="2400"/>
          </a:p>
          <a:p>
            <a:pPr indent="-292100" lvl="0" marL="342900" marR="0" rtl="0" algn="l">
              <a:lnSpc>
                <a:spcPct val="100000"/>
              </a:lnSpc>
              <a:spcBef>
                <a:spcPts val="640"/>
              </a:spcBef>
              <a:spcAft>
                <a:spcPts val="0"/>
              </a:spcAft>
              <a:buClr>
                <a:schemeClr val="dk1"/>
              </a:buClr>
              <a:buSzPts val="2400"/>
              <a:buFont typeface="Arial"/>
              <a:buChar char="•"/>
            </a:pPr>
            <a:r>
              <a:rPr b="0" i="0" lang="en" sz="2400" u="none">
                <a:solidFill>
                  <a:schemeClr val="dk1"/>
                </a:solidFill>
                <a:latin typeface="Calibri"/>
                <a:ea typeface="Calibri"/>
                <a:cs typeface="Calibri"/>
                <a:sym typeface="Calibri"/>
              </a:rPr>
              <a:t>He sends the corresponding phone number of the name to Alice. </a:t>
            </a:r>
            <a:endParaRPr sz="2400"/>
          </a:p>
        </p:txBody>
      </p:sp>
      <p:pic>
        <p:nvPicPr>
          <p:cNvPr id="379" name="Google Shape;379;p42"/>
          <p:cNvPicPr preferRelativeResize="0"/>
          <p:nvPr/>
        </p:nvPicPr>
        <p:blipFill rotWithShape="1">
          <a:blip r:embed="rId3">
            <a:alphaModFix/>
          </a:blip>
          <a:srcRect b="0" l="0" r="0" t="0"/>
          <a:stretch/>
        </p:blipFill>
        <p:spPr>
          <a:xfrm>
            <a:off x="612775" y="2868215"/>
            <a:ext cx="1428750" cy="1905000"/>
          </a:xfrm>
          <a:prstGeom prst="rect">
            <a:avLst/>
          </a:prstGeom>
          <a:noFill/>
          <a:ln>
            <a:noFill/>
          </a:ln>
        </p:spPr>
      </p:pic>
      <p:pic>
        <p:nvPicPr>
          <p:cNvPr id="380" name="Google Shape;380;p42"/>
          <p:cNvPicPr preferRelativeResize="0"/>
          <p:nvPr/>
        </p:nvPicPr>
        <p:blipFill rotWithShape="1">
          <a:blip r:embed="rId4">
            <a:alphaModFix/>
          </a:blip>
          <a:srcRect b="0" l="0" r="0" t="0"/>
          <a:stretch/>
        </p:blipFill>
        <p:spPr>
          <a:xfrm>
            <a:off x="6754812" y="2868215"/>
            <a:ext cx="1428750" cy="1905000"/>
          </a:xfrm>
          <a:prstGeom prst="rect">
            <a:avLst/>
          </a:prstGeom>
          <a:noFill/>
          <a:ln>
            <a:noFill/>
          </a:ln>
        </p:spPr>
      </p:pic>
      <p:pic>
        <p:nvPicPr>
          <p:cNvPr id="381" name="Google Shape;381;p42"/>
          <p:cNvPicPr preferRelativeResize="0"/>
          <p:nvPr/>
        </p:nvPicPr>
        <p:blipFill rotWithShape="1">
          <a:blip r:embed="rId5">
            <a:alphaModFix/>
          </a:blip>
          <a:srcRect b="0" l="0" r="0" t="0"/>
          <a:stretch/>
        </p:blipFill>
        <p:spPr>
          <a:xfrm>
            <a:off x="965200" y="3131344"/>
            <a:ext cx="431006" cy="571500"/>
          </a:xfrm>
          <a:prstGeom prst="rect">
            <a:avLst/>
          </a:prstGeom>
          <a:noFill/>
          <a:ln>
            <a:noFill/>
          </a:ln>
        </p:spPr>
      </p:pic>
      <p:pic>
        <p:nvPicPr>
          <p:cNvPr id="382" name="Google Shape;382;p42"/>
          <p:cNvPicPr preferRelativeResize="0"/>
          <p:nvPr/>
        </p:nvPicPr>
        <p:blipFill rotWithShape="1">
          <a:blip r:embed="rId5">
            <a:alphaModFix/>
          </a:blip>
          <a:srcRect b="0" l="0" r="0" t="0"/>
          <a:stretch/>
        </p:blipFill>
        <p:spPr>
          <a:xfrm>
            <a:off x="7834313" y="3131344"/>
            <a:ext cx="430779" cy="571500"/>
          </a:xfrm>
          <a:prstGeom prst="rect">
            <a:avLst/>
          </a:prstGeom>
          <a:noFill/>
          <a:ln>
            <a:noFill/>
          </a:ln>
        </p:spPr>
      </p:pic>
      <p:pic>
        <p:nvPicPr>
          <p:cNvPr id="383" name="Google Shape;383;p42"/>
          <p:cNvPicPr preferRelativeResize="0"/>
          <p:nvPr/>
        </p:nvPicPr>
        <p:blipFill rotWithShape="1">
          <a:blip r:embed="rId6">
            <a:alphaModFix/>
          </a:blip>
          <a:srcRect b="0" l="0" r="0" t="0"/>
          <a:stretch/>
        </p:blipFill>
        <p:spPr>
          <a:xfrm>
            <a:off x="1892300" y="3607594"/>
            <a:ext cx="970359" cy="738187"/>
          </a:xfrm>
          <a:prstGeom prst="rect">
            <a:avLst/>
          </a:prstGeom>
          <a:noFill/>
          <a:ln>
            <a:noFill/>
          </a:ln>
        </p:spPr>
      </p:pic>
      <p:pic>
        <p:nvPicPr>
          <p:cNvPr id="384" name="Google Shape;384;p42"/>
          <p:cNvPicPr preferRelativeResize="0"/>
          <p:nvPr/>
        </p:nvPicPr>
        <p:blipFill rotWithShape="1">
          <a:blip r:embed="rId6">
            <a:alphaModFix/>
          </a:blip>
          <a:srcRect b="0" l="0" r="0" t="0"/>
          <a:stretch/>
        </p:blipFill>
        <p:spPr>
          <a:xfrm>
            <a:off x="5934075" y="3702844"/>
            <a:ext cx="970359" cy="738187"/>
          </a:xfrm>
          <a:prstGeom prst="rect">
            <a:avLst/>
          </a:prstGeom>
          <a:noFill/>
          <a:ln>
            <a:noFill/>
          </a:ln>
        </p:spPr>
      </p:pic>
      <p:sp>
        <p:nvSpPr>
          <p:cNvPr id="385" name="Google Shape;385;p42"/>
          <p:cNvSpPr txBox="1"/>
          <p:nvPr/>
        </p:nvSpPr>
        <p:spPr>
          <a:xfrm>
            <a:off x="5302250" y="2993231"/>
            <a:ext cx="2227262" cy="34528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Calibri"/>
              <a:buNone/>
            </a:pPr>
            <a:r>
              <a:rPr b="0" i="0" lang="en" sz="2400" u="none">
                <a:solidFill>
                  <a:schemeClr val="dk1"/>
                </a:solidFill>
                <a:latin typeface="Calibri"/>
                <a:ea typeface="Calibri"/>
                <a:cs typeface="Calibri"/>
                <a:sym typeface="Calibri"/>
              </a:rPr>
              <a:t>212-555-9812</a:t>
            </a:r>
            <a:endParaRPr/>
          </a:p>
        </p:txBody>
      </p:sp>
      <p:sp>
        <p:nvSpPr>
          <p:cNvPr id="386" name="Google Shape;386;p42"/>
          <p:cNvSpPr txBox="1"/>
          <p:nvPr/>
        </p:nvSpPr>
        <p:spPr>
          <a:xfrm>
            <a:off x="5311775" y="3274219"/>
            <a:ext cx="2227262" cy="34528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Calibri"/>
              <a:buNone/>
            </a:pPr>
            <a:r>
              <a:rPr b="0" i="0" lang="en" sz="2400" u="none">
                <a:solidFill>
                  <a:schemeClr val="dk1"/>
                </a:solidFill>
                <a:latin typeface="Calibri"/>
                <a:ea typeface="Calibri"/>
                <a:cs typeface="Calibri"/>
                <a:sym typeface="Calibri"/>
              </a:rPr>
              <a:t>Bob Borchers</a:t>
            </a:r>
            <a:endParaRPr/>
          </a:p>
        </p:txBody>
      </p:sp>
      <p:sp>
        <p:nvSpPr>
          <p:cNvPr id="387" name="Google Shape;387;p42"/>
          <p:cNvSpPr txBox="1"/>
          <p:nvPr/>
        </p:nvSpPr>
        <p:spPr>
          <a:xfrm>
            <a:off x="4879350" y="2369222"/>
            <a:ext cx="3641700" cy="624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Calibri"/>
              <a:buNone/>
            </a:pPr>
            <a:r>
              <a:rPr b="0" i="0" lang="en" sz="2400" u="none">
                <a:solidFill>
                  <a:schemeClr val="dk1"/>
                </a:solidFill>
                <a:latin typeface="Calibri"/>
                <a:ea typeface="Calibri"/>
                <a:cs typeface="Calibri"/>
                <a:sym typeface="Calibri"/>
              </a:rPr>
              <a:t>I got heads! Let me look up a name in the first half…</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378">
                                            <p:txEl>
                                              <p:pRg end="0" st="0"/>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78">
                                            <p:txEl>
                                              <p:pRg end="1" st="1"/>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87">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5">
                                            <p:txEl>
                                              <p:pRg end="0" st="0"/>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86">
                                            <p:txEl>
                                              <p:pRg end="0" st="0"/>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85">
                                            <p:txEl>
                                              <p:pRg end="0" st="0"/>
                                            </p:txEl>
                                          </p:spTgt>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387">
                                            <p:txEl>
                                              <p:pRg end="0" st="0"/>
                                            </p:txEl>
                                          </p:spTgt>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pic>
        <p:nvPicPr>
          <p:cNvPr id="114" name="Google Shape;114;p16"/>
          <p:cNvPicPr preferRelativeResize="0"/>
          <p:nvPr/>
        </p:nvPicPr>
        <p:blipFill rotWithShape="1">
          <a:blip r:embed="rId3">
            <a:alphaModFix/>
          </a:blip>
          <a:srcRect b="0" l="0" r="0" t="0"/>
          <a:stretch/>
        </p:blipFill>
        <p:spPr>
          <a:xfrm>
            <a:off x="612775" y="2689622"/>
            <a:ext cx="1428750" cy="1905000"/>
          </a:xfrm>
          <a:prstGeom prst="rect">
            <a:avLst/>
          </a:prstGeom>
          <a:noFill/>
          <a:ln>
            <a:noFill/>
          </a:ln>
        </p:spPr>
      </p:pic>
      <p:sp>
        <p:nvSpPr>
          <p:cNvPr id="115" name="Google Shape;115;p16"/>
          <p:cNvSpPr txBox="1"/>
          <p:nvPr>
            <p:ph type="title"/>
          </p:nvPr>
        </p:nvSpPr>
        <p:spPr>
          <a:xfrm>
            <a:off x="457200" y="205978"/>
            <a:ext cx="8229600" cy="85725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Calibri"/>
              <a:buNone/>
            </a:pPr>
            <a:r>
              <a:rPr b="0" i="0" lang="en" sz="4400" u="none">
                <a:solidFill>
                  <a:schemeClr val="dk1"/>
                </a:solidFill>
                <a:latin typeface="Calibri"/>
                <a:ea typeface="Calibri"/>
                <a:cs typeface="Calibri"/>
                <a:sym typeface="Calibri"/>
              </a:rPr>
              <a:t>Secure Communication: </a:t>
            </a:r>
            <a:endParaRPr/>
          </a:p>
        </p:txBody>
      </p:sp>
      <p:sp>
        <p:nvSpPr>
          <p:cNvPr id="116" name="Google Shape;116;p16"/>
          <p:cNvSpPr txBox="1"/>
          <p:nvPr>
            <p:ph idx="1" type="body"/>
          </p:nvPr>
        </p:nvSpPr>
        <p:spPr>
          <a:xfrm>
            <a:off x="457200" y="1200150"/>
            <a:ext cx="8229600" cy="3394471"/>
          </a:xfrm>
          <a:prstGeom prst="rect">
            <a:avLst/>
          </a:prstGeom>
          <a:noFill/>
          <a:ln>
            <a:noFill/>
          </a:ln>
        </p:spPr>
        <p:txBody>
          <a:bodyPr anchorCtr="0" anchor="t" bIns="45700" lIns="91425" spcFirstLastPara="1" rIns="91425" wrap="square" tIns="45700">
            <a:noAutofit/>
          </a:bodyPr>
          <a:lstStyle/>
          <a:p>
            <a:pPr indent="-292100" lvl="0" marL="342900" marR="0" rtl="0" algn="l">
              <a:lnSpc>
                <a:spcPct val="100000"/>
              </a:lnSpc>
              <a:spcBef>
                <a:spcPts val="0"/>
              </a:spcBef>
              <a:spcAft>
                <a:spcPts val="0"/>
              </a:spcAft>
              <a:buClr>
                <a:srgbClr val="000000"/>
              </a:buClr>
              <a:buSzPts val="2400"/>
              <a:buFont typeface="Arial"/>
              <a:buChar char="•"/>
            </a:pPr>
            <a:r>
              <a:rPr b="0" i="0" lang="en" sz="2400" u="none" cap="none" strike="noStrike">
                <a:solidFill>
                  <a:srgbClr val="000000"/>
                </a:solidFill>
                <a:latin typeface="Calibri"/>
                <a:ea typeface="Calibri"/>
                <a:cs typeface="Calibri"/>
                <a:sym typeface="Calibri"/>
              </a:rPr>
              <a:t>Say Alice wants to send Bob a message. However, an adversary, Eve, is listening to their conversation. How can Alice make sure that only Bob receives her message?</a:t>
            </a:r>
            <a:endParaRPr sz="2400"/>
          </a:p>
          <a:p>
            <a:pPr indent="-139700" lvl="0" marL="342900" marR="0" rtl="0" algn="l">
              <a:spcBef>
                <a:spcPts val="640"/>
              </a:spcBef>
              <a:spcAft>
                <a:spcPts val="0"/>
              </a:spcAft>
              <a:buClr>
                <a:schemeClr val="dk1"/>
              </a:buClr>
              <a:buSzPts val="3200"/>
              <a:buFont typeface="Arial"/>
              <a:buNone/>
            </a:pPr>
            <a:r>
              <a:t/>
            </a:r>
            <a:endParaRPr b="0" i="0" sz="2400" u="none">
              <a:solidFill>
                <a:srgbClr val="000000"/>
              </a:solidFill>
              <a:latin typeface="Calibri"/>
              <a:ea typeface="Calibri"/>
              <a:cs typeface="Calibri"/>
              <a:sym typeface="Calibri"/>
            </a:endParaRPr>
          </a:p>
        </p:txBody>
      </p:sp>
      <p:pic>
        <p:nvPicPr>
          <p:cNvPr id="117" name="Google Shape;117;p16"/>
          <p:cNvPicPr preferRelativeResize="0"/>
          <p:nvPr/>
        </p:nvPicPr>
        <p:blipFill rotWithShape="1">
          <a:blip r:embed="rId4">
            <a:alphaModFix/>
          </a:blip>
          <a:srcRect b="0" l="0" r="0" t="0"/>
          <a:stretch/>
        </p:blipFill>
        <p:spPr>
          <a:xfrm>
            <a:off x="6754812" y="2689622"/>
            <a:ext cx="1428750" cy="1905000"/>
          </a:xfrm>
          <a:prstGeom prst="rect">
            <a:avLst/>
          </a:prstGeom>
          <a:noFill/>
          <a:ln>
            <a:noFill/>
          </a:ln>
        </p:spPr>
      </p:pic>
      <p:sp>
        <p:nvSpPr>
          <p:cNvPr id="118" name="Google Shape;118;p16"/>
          <p:cNvSpPr txBox="1"/>
          <p:nvPr/>
        </p:nvSpPr>
        <p:spPr>
          <a:xfrm>
            <a:off x="1147762" y="4357688"/>
            <a:ext cx="1069975" cy="34647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Calibri"/>
              <a:buNone/>
            </a:pPr>
            <a:r>
              <a:rPr b="0" i="0" lang="en" sz="2400" u="none" cap="none" strike="noStrike">
                <a:solidFill>
                  <a:schemeClr val="dk1"/>
                </a:solidFill>
                <a:latin typeface="Calibri"/>
                <a:ea typeface="Calibri"/>
                <a:cs typeface="Calibri"/>
                <a:sym typeface="Calibri"/>
              </a:rPr>
              <a:t>Alice</a:t>
            </a:r>
            <a:endParaRPr/>
          </a:p>
        </p:txBody>
      </p:sp>
      <p:sp>
        <p:nvSpPr>
          <p:cNvPr id="119" name="Google Shape;119;p16"/>
          <p:cNvSpPr txBox="1"/>
          <p:nvPr/>
        </p:nvSpPr>
        <p:spPr>
          <a:xfrm>
            <a:off x="7443787" y="4357688"/>
            <a:ext cx="1069975" cy="34647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Calibri"/>
              <a:buNone/>
            </a:pPr>
            <a:r>
              <a:rPr b="0" i="0" lang="en" sz="2400" u="none" cap="none" strike="noStrike">
                <a:solidFill>
                  <a:schemeClr val="dk1"/>
                </a:solidFill>
                <a:latin typeface="Calibri"/>
                <a:ea typeface="Calibri"/>
                <a:cs typeface="Calibri"/>
                <a:sym typeface="Calibri"/>
              </a:rPr>
              <a:t>Bob</a:t>
            </a:r>
            <a:endParaRPr/>
          </a:p>
        </p:txBody>
      </p:sp>
      <p:cxnSp>
        <p:nvCxnSpPr>
          <p:cNvPr id="120" name="Google Shape;120;p16"/>
          <p:cNvCxnSpPr/>
          <p:nvPr/>
        </p:nvCxnSpPr>
        <p:spPr>
          <a:xfrm flipH="1" rot="10800000">
            <a:off x="2517775" y="4369594"/>
            <a:ext cx="4371975" cy="22621"/>
          </a:xfrm>
          <a:prstGeom prst="straightConnector1">
            <a:avLst/>
          </a:prstGeom>
          <a:noFill/>
          <a:ln cap="flat" cmpd="sng" w="25400">
            <a:solidFill>
              <a:schemeClr val="dk1"/>
            </a:solidFill>
            <a:prstDash val="solid"/>
            <a:miter lim="800000"/>
            <a:headEnd len="med" w="med" type="none"/>
            <a:tailEnd len="med" w="med" type="stealth"/>
          </a:ln>
          <a:effectLst>
            <a:outerShdw blurRad="63500" dir="5400000" dist="20000">
              <a:srgbClr val="808080">
                <a:alpha val="37647"/>
              </a:srgbClr>
            </a:outerShdw>
          </a:effectLst>
        </p:spPr>
      </p:cxnSp>
      <p:pic>
        <p:nvPicPr>
          <p:cNvPr id="121" name="Google Shape;121;p16"/>
          <p:cNvPicPr preferRelativeResize="0"/>
          <p:nvPr/>
        </p:nvPicPr>
        <p:blipFill rotWithShape="1">
          <a:blip r:embed="rId5">
            <a:alphaModFix/>
          </a:blip>
          <a:srcRect b="0" l="0" r="0" t="0"/>
          <a:stretch/>
        </p:blipFill>
        <p:spPr>
          <a:xfrm>
            <a:off x="4171950" y="3806428"/>
            <a:ext cx="457200" cy="341709"/>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sp>
        <p:nvSpPr>
          <p:cNvPr id="392" name="Google Shape;392;p43"/>
          <p:cNvSpPr txBox="1"/>
          <p:nvPr>
            <p:ph idx="1" type="body"/>
          </p:nvPr>
        </p:nvSpPr>
        <p:spPr>
          <a:xfrm>
            <a:off x="457200" y="345281"/>
            <a:ext cx="8229600" cy="424934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3200"/>
              <a:buFont typeface="Arial"/>
              <a:buChar char="•"/>
            </a:pPr>
            <a:r>
              <a:rPr b="0" i="0" lang="en" sz="3200" u="none">
                <a:solidFill>
                  <a:schemeClr val="dk1"/>
                </a:solidFill>
                <a:latin typeface="Calibri"/>
                <a:ea typeface="Calibri"/>
                <a:cs typeface="Calibri"/>
                <a:sym typeface="Calibri"/>
              </a:rPr>
              <a:t>Alice can’t look up the name corresponding to Bob’s phone number, so she doesn’t know anything about what Bob chose.</a:t>
            </a:r>
            <a:endParaRPr/>
          </a:p>
          <a:p>
            <a:pPr indent="-342900" lvl="0" marL="342900" marR="0" rtl="0" algn="l">
              <a:lnSpc>
                <a:spcPct val="100000"/>
              </a:lnSpc>
              <a:spcBef>
                <a:spcPts val="640"/>
              </a:spcBef>
              <a:spcAft>
                <a:spcPts val="0"/>
              </a:spcAft>
              <a:buClr>
                <a:schemeClr val="dk1"/>
              </a:buClr>
              <a:buSzPts val="3200"/>
              <a:buFont typeface="Arial"/>
              <a:buChar char="•"/>
            </a:pPr>
            <a:r>
              <a:rPr b="0" i="0" lang="en" sz="3200" u="none">
                <a:solidFill>
                  <a:schemeClr val="dk1"/>
                </a:solidFill>
                <a:latin typeface="Calibri"/>
                <a:ea typeface="Calibri"/>
                <a:cs typeface="Calibri"/>
                <a:sym typeface="Calibri"/>
              </a:rPr>
              <a:t>She chooses heads or tails.</a:t>
            </a:r>
            <a:endParaRPr/>
          </a:p>
        </p:txBody>
      </p:sp>
      <p:pic>
        <p:nvPicPr>
          <p:cNvPr id="393" name="Google Shape;393;p43"/>
          <p:cNvPicPr preferRelativeResize="0"/>
          <p:nvPr/>
        </p:nvPicPr>
        <p:blipFill rotWithShape="1">
          <a:blip r:embed="rId3">
            <a:alphaModFix/>
          </a:blip>
          <a:srcRect b="0" l="0" r="0" t="0"/>
          <a:stretch/>
        </p:blipFill>
        <p:spPr>
          <a:xfrm>
            <a:off x="612775" y="2868215"/>
            <a:ext cx="1428750" cy="1905000"/>
          </a:xfrm>
          <a:prstGeom prst="rect">
            <a:avLst/>
          </a:prstGeom>
          <a:noFill/>
          <a:ln>
            <a:noFill/>
          </a:ln>
        </p:spPr>
      </p:pic>
      <p:pic>
        <p:nvPicPr>
          <p:cNvPr id="394" name="Google Shape;394;p43"/>
          <p:cNvPicPr preferRelativeResize="0"/>
          <p:nvPr/>
        </p:nvPicPr>
        <p:blipFill rotWithShape="1">
          <a:blip r:embed="rId4">
            <a:alphaModFix/>
          </a:blip>
          <a:srcRect b="0" l="0" r="0" t="0"/>
          <a:stretch/>
        </p:blipFill>
        <p:spPr>
          <a:xfrm>
            <a:off x="6754812" y="2868215"/>
            <a:ext cx="1428750" cy="1905000"/>
          </a:xfrm>
          <a:prstGeom prst="rect">
            <a:avLst/>
          </a:prstGeom>
          <a:noFill/>
          <a:ln>
            <a:noFill/>
          </a:ln>
        </p:spPr>
      </p:pic>
      <p:pic>
        <p:nvPicPr>
          <p:cNvPr id="395" name="Google Shape;395;p43"/>
          <p:cNvPicPr preferRelativeResize="0"/>
          <p:nvPr/>
        </p:nvPicPr>
        <p:blipFill rotWithShape="1">
          <a:blip r:embed="rId5">
            <a:alphaModFix/>
          </a:blip>
          <a:srcRect b="0" l="0" r="0" t="0"/>
          <a:stretch/>
        </p:blipFill>
        <p:spPr>
          <a:xfrm>
            <a:off x="965200" y="3131344"/>
            <a:ext cx="431006" cy="571500"/>
          </a:xfrm>
          <a:prstGeom prst="rect">
            <a:avLst/>
          </a:prstGeom>
          <a:noFill/>
          <a:ln>
            <a:noFill/>
          </a:ln>
        </p:spPr>
      </p:pic>
      <p:pic>
        <p:nvPicPr>
          <p:cNvPr id="396" name="Google Shape;396;p43"/>
          <p:cNvPicPr preferRelativeResize="0"/>
          <p:nvPr/>
        </p:nvPicPr>
        <p:blipFill rotWithShape="1">
          <a:blip r:embed="rId5">
            <a:alphaModFix/>
          </a:blip>
          <a:srcRect b="0" l="0" r="0" t="0"/>
          <a:stretch/>
        </p:blipFill>
        <p:spPr>
          <a:xfrm>
            <a:off x="7834313" y="3131344"/>
            <a:ext cx="430779" cy="571500"/>
          </a:xfrm>
          <a:prstGeom prst="rect">
            <a:avLst/>
          </a:prstGeom>
          <a:noFill/>
          <a:ln>
            <a:noFill/>
          </a:ln>
        </p:spPr>
      </p:pic>
      <p:pic>
        <p:nvPicPr>
          <p:cNvPr id="397" name="Google Shape;397;p43"/>
          <p:cNvPicPr preferRelativeResize="0"/>
          <p:nvPr/>
        </p:nvPicPr>
        <p:blipFill rotWithShape="1">
          <a:blip r:embed="rId6">
            <a:alphaModFix/>
          </a:blip>
          <a:srcRect b="0" l="0" r="0" t="0"/>
          <a:stretch/>
        </p:blipFill>
        <p:spPr>
          <a:xfrm>
            <a:off x="1892300" y="3607594"/>
            <a:ext cx="970359" cy="738187"/>
          </a:xfrm>
          <a:prstGeom prst="rect">
            <a:avLst/>
          </a:prstGeom>
          <a:noFill/>
          <a:ln>
            <a:noFill/>
          </a:ln>
        </p:spPr>
      </p:pic>
      <p:pic>
        <p:nvPicPr>
          <p:cNvPr id="398" name="Google Shape;398;p43"/>
          <p:cNvPicPr preferRelativeResize="0"/>
          <p:nvPr/>
        </p:nvPicPr>
        <p:blipFill rotWithShape="1">
          <a:blip r:embed="rId6">
            <a:alphaModFix/>
          </a:blip>
          <a:srcRect b="0" l="0" r="0" t="0"/>
          <a:stretch/>
        </p:blipFill>
        <p:spPr>
          <a:xfrm>
            <a:off x="5934075" y="3702844"/>
            <a:ext cx="970359" cy="738187"/>
          </a:xfrm>
          <a:prstGeom prst="rect">
            <a:avLst/>
          </a:prstGeom>
          <a:noFill/>
          <a:ln>
            <a:noFill/>
          </a:ln>
        </p:spPr>
      </p:pic>
      <p:sp>
        <p:nvSpPr>
          <p:cNvPr id="399" name="Google Shape;399;p43"/>
          <p:cNvSpPr txBox="1"/>
          <p:nvPr/>
        </p:nvSpPr>
        <p:spPr>
          <a:xfrm>
            <a:off x="2073275" y="2958703"/>
            <a:ext cx="2227262" cy="34528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Calibri"/>
              <a:buNone/>
            </a:pPr>
            <a:r>
              <a:rPr b="0" i="0" lang="en" sz="2400" u="none">
                <a:solidFill>
                  <a:schemeClr val="dk1"/>
                </a:solidFill>
                <a:latin typeface="Calibri"/>
                <a:ea typeface="Calibri"/>
                <a:cs typeface="Calibri"/>
                <a:sym typeface="Calibri"/>
              </a:rPr>
              <a:t>212-555-9812</a:t>
            </a:r>
            <a:endParaRPr/>
          </a:p>
        </p:txBody>
      </p:sp>
      <p:sp>
        <p:nvSpPr>
          <p:cNvPr id="400" name="Google Shape;400;p43"/>
          <p:cNvSpPr txBox="1"/>
          <p:nvPr/>
        </p:nvSpPr>
        <p:spPr>
          <a:xfrm>
            <a:off x="2073275" y="2683669"/>
            <a:ext cx="2227262" cy="34647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Calibri"/>
              <a:buNone/>
            </a:pPr>
            <a:r>
              <a:rPr b="0" i="0" lang="en" sz="2400" u="none">
                <a:solidFill>
                  <a:schemeClr val="dk1"/>
                </a:solidFill>
                <a:latin typeface="Calibri"/>
                <a:ea typeface="Calibri"/>
                <a:cs typeface="Calibri"/>
                <a:sym typeface="Calibri"/>
              </a:rPr>
              <a:t>Tails!</a:t>
            </a:r>
            <a:endParaRPr/>
          </a:p>
        </p:txBody>
      </p:sp>
      <p:sp>
        <p:nvSpPr>
          <p:cNvPr id="401" name="Google Shape;401;p43"/>
          <p:cNvSpPr txBox="1"/>
          <p:nvPr/>
        </p:nvSpPr>
        <p:spPr>
          <a:xfrm>
            <a:off x="5417075" y="2158554"/>
            <a:ext cx="3476700" cy="972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Calibri"/>
              <a:buNone/>
            </a:pPr>
            <a:r>
              <a:rPr b="0" i="0" lang="en" sz="2400" u="none">
                <a:solidFill>
                  <a:schemeClr val="dk1"/>
                </a:solidFill>
                <a:latin typeface="Calibri"/>
                <a:ea typeface="Calibri"/>
                <a:cs typeface="Calibri"/>
                <a:sym typeface="Calibri"/>
              </a:rPr>
              <a:t>You’re wrong again, but this time I can prove it!</a:t>
            </a:r>
            <a:endParaRPr/>
          </a:p>
        </p:txBody>
      </p:sp>
      <p:sp>
        <p:nvSpPr>
          <p:cNvPr id="402" name="Google Shape;402;p43"/>
          <p:cNvSpPr txBox="1"/>
          <p:nvPr/>
        </p:nvSpPr>
        <p:spPr>
          <a:xfrm>
            <a:off x="4098050" y="3131456"/>
            <a:ext cx="3476700" cy="346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Calibri"/>
              <a:buNone/>
            </a:pPr>
            <a:r>
              <a:rPr b="0" i="0" lang="en" sz="2400" u="none">
                <a:solidFill>
                  <a:schemeClr val="dk1"/>
                </a:solidFill>
                <a:latin typeface="Calibri"/>
                <a:ea typeface="Calibri"/>
                <a:cs typeface="Calibri"/>
                <a:sym typeface="Calibri"/>
              </a:rPr>
              <a:t>Look up “Bob Borchers”</a:t>
            </a:r>
            <a:endParaRPr/>
          </a:p>
        </p:txBody>
      </p:sp>
      <p:sp>
        <p:nvSpPr>
          <p:cNvPr id="403" name="Google Shape;403;p43"/>
          <p:cNvSpPr txBox="1"/>
          <p:nvPr/>
        </p:nvSpPr>
        <p:spPr>
          <a:xfrm>
            <a:off x="1761075" y="2398515"/>
            <a:ext cx="2227200" cy="346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Calibri"/>
              <a:buNone/>
            </a:pPr>
            <a:r>
              <a:rPr b="0" i="0" lang="en" sz="2400" u="none">
                <a:solidFill>
                  <a:schemeClr val="dk1"/>
                </a:solidFill>
                <a:latin typeface="Calibri"/>
                <a:ea typeface="Calibri"/>
                <a:cs typeface="Calibri"/>
                <a:sym typeface="Calibri"/>
              </a:rPr>
              <a:t>Ah, I see!</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392">
                                            <p:txEl>
                                              <p:pRg end="0" st="0"/>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92">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2"/>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40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3"/>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400"/>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sp>
        <p:nvSpPr>
          <p:cNvPr id="408" name="Google Shape;408;p44"/>
          <p:cNvSpPr txBox="1"/>
          <p:nvPr>
            <p:ph type="title"/>
          </p:nvPr>
        </p:nvSpPr>
        <p:spPr>
          <a:xfrm>
            <a:off x="457200" y="205978"/>
            <a:ext cx="8229600" cy="85725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Calibri"/>
              <a:buNone/>
            </a:pPr>
            <a:r>
              <a:rPr b="0" i="0" lang="en" sz="4400" u="none">
                <a:solidFill>
                  <a:schemeClr val="dk1"/>
                </a:solidFill>
                <a:latin typeface="Calibri"/>
                <a:ea typeface="Calibri"/>
                <a:cs typeface="Calibri"/>
                <a:sym typeface="Calibri"/>
              </a:rPr>
              <a:t>One-Way Functions in Real Life</a:t>
            </a:r>
            <a:endParaRPr/>
          </a:p>
        </p:txBody>
      </p:sp>
      <p:sp>
        <p:nvSpPr>
          <p:cNvPr id="409" name="Google Shape;409;p44"/>
          <p:cNvSpPr txBox="1"/>
          <p:nvPr>
            <p:ph idx="1" type="body"/>
          </p:nvPr>
        </p:nvSpPr>
        <p:spPr>
          <a:xfrm>
            <a:off x="457200" y="1200150"/>
            <a:ext cx="8229600" cy="3394471"/>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3200"/>
              <a:buFont typeface="Arial"/>
              <a:buChar char="•"/>
            </a:pPr>
            <a:r>
              <a:rPr b="0" i="0" lang="en" sz="3200" u="none">
                <a:solidFill>
                  <a:schemeClr val="dk1"/>
                </a:solidFill>
                <a:latin typeface="Calibri"/>
                <a:ea typeface="Calibri"/>
                <a:cs typeface="Calibri"/>
                <a:sym typeface="Calibri"/>
              </a:rPr>
              <a:t>For real protocols, cryptographers use one-way functions that are based on mathematics.</a:t>
            </a:r>
            <a:endParaRPr/>
          </a:p>
          <a:p>
            <a:pPr indent="-342900" lvl="0" marL="342900" marR="0" rtl="0" algn="l">
              <a:lnSpc>
                <a:spcPct val="100000"/>
              </a:lnSpc>
              <a:spcBef>
                <a:spcPts val="640"/>
              </a:spcBef>
              <a:spcAft>
                <a:spcPts val="0"/>
              </a:spcAft>
              <a:buClr>
                <a:schemeClr val="dk1"/>
              </a:buClr>
              <a:buSzPts val="3200"/>
              <a:buFont typeface="Arial"/>
              <a:buChar char="•"/>
            </a:pPr>
            <a:r>
              <a:rPr b="0" i="0" lang="en" sz="3200" u="none">
                <a:solidFill>
                  <a:schemeClr val="dk1"/>
                </a:solidFill>
                <a:latin typeface="Calibri"/>
                <a:ea typeface="Calibri"/>
                <a:cs typeface="Calibri"/>
                <a:sym typeface="Calibri"/>
              </a:rPr>
              <a:t>Example: factoring – easy to compute product of two large primes, hard to compute factors </a:t>
            </a:r>
            <a:r>
              <a:rPr b="0" i="1" lang="en" sz="3200" u="none">
                <a:solidFill>
                  <a:schemeClr val="dk1"/>
                </a:solidFill>
                <a:latin typeface="Calibri"/>
                <a:ea typeface="Calibri"/>
                <a:cs typeface="Calibri"/>
                <a:sym typeface="Calibri"/>
              </a:rPr>
              <a:t>p, q</a:t>
            </a:r>
            <a:r>
              <a:rPr b="0" i="0" lang="en" sz="3200" u="none">
                <a:solidFill>
                  <a:schemeClr val="dk1"/>
                </a:solidFill>
                <a:latin typeface="Calibri"/>
                <a:ea typeface="Calibri"/>
                <a:cs typeface="Calibri"/>
                <a:sym typeface="Calibri"/>
              </a:rPr>
              <a:t> of some given </a:t>
            </a:r>
            <a:r>
              <a:rPr b="0" i="1" lang="en" sz="3200" u="none">
                <a:solidFill>
                  <a:schemeClr val="dk1"/>
                </a:solidFill>
                <a:latin typeface="Calibri"/>
                <a:ea typeface="Calibri"/>
                <a:cs typeface="Calibri"/>
                <a:sym typeface="Calibri"/>
              </a:rPr>
              <a:t>n = pq</a:t>
            </a:r>
            <a:r>
              <a:rPr b="0" i="0" lang="en" sz="3200" u="none">
                <a:solidFill>
                  <a:schemeClr val="dk1"/>
                </a:solidFill>
                <a:latin typeface="Calibri"/>
                <a:ea typeface="Calibri"/>
                <a:cs typeface="Calibri"/>
                <a:sym typeface="Calibri"/>
              </a:rPr>
              <a:t>.</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3" name="Shape 413"/>
        <p:cNvGrpSpPr/>
        <p:nvPr/>
      </p:nvGrpSpPr>
      <p:grpSpPr>
        <a:xfrm>
          <a:off x="0" y="0"/>
          <a:ext cx="0" cy="0"/>
          <a:chOff x="0" y="0"/>
          <a:chExt cx="0" cy="0"/>
        </a:xfrm>
      </p:grpSpPr>
      <p:sp>
        <p:nvSpPr>
          <p:cNvPr id="414" name="Google Shape;414;p45"/>
          <p:cNvSpPr txBox="1"/>
          <p:nvPr>
            <p:ph type="title"/>
          </p:nvPr>
        </p:nvSpPr>
        <p:spPr>
          <a:xfrm>
            <a:off x="457200" y="205978"/>
            <a:ext cx="8229600" cy="85725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Calibri"/>
              <a:buNone/>
            </a:pPr>
            <a:r>
              <a:rPr b="0" i="0" lang="en" sz="4400" u="none">
                <a:solidFill>
                  <a:schemeClr val="dk1"/>
                </a:solidFill>
                <a:latin typeface="Calibri"/>
                <a:ea typeface="Calibri"/>
                <a:cs typeface="Calibri"/>
                <a:sym typeface="Calibri"/>
              </a:rPr>
              <a:t>One-Way Functions in Real Life</a:t>
            </a:r>
            <a:endParaRPr/>
          </a:p>
        </p:txBody>
      </p:sp>
      <p:sp>
        <p:nvSpPr>
          <p:cNvPr id="415" name="Google Shape;415;p45"/>
          <p:cNvSpPr txBox="1"/>
          <p:nvPr>
            <p:ph idx="1" type="body"/>
          </p:nvPr>
        </p:nvSpPr>
        <p:spPr>
          <a:xfrm>
            <a:off x="457200" y="1200150"/>
            <a:ext cx="8229600" cy="3394471"/>
          </a:xfrm>
          <a:prstGeom prst="rect">
            <a:avLst/>
          </a:prstGeom>
          <a:noFill/>
          <a:ln>
            <a:noFill/>
          </a:ln>
        </p:spPr>
        <p:txBody>
          <a:bodyPr anchorCtr="0" anchor="t" bIns="45700" lIns="91425" spcFirstLastPara="1" rIns="91425" wrap="square" tIns="45700">
            <a:noAutofit/>
          </a:bodyPr>
          <a:lstStyle/>
          <a:p>
            <a:pPr indent="-292100" lvl="0" marL="342900" marR="0" rtl="0" algn="l">
              <a:lnSpc>
                <a:spcPct val="100000"/>
              </a:lnSpc>
              <a:spcBef>
                <a:spcPts val="0"/>
              </a:spcBef>
              <a:spcAft>
                <a:spcPts val="0"/>
              </a:spcAft>
              <a:buClr>
                <a:schemeClr val="dk1"/>
              </a:buClr>
              <a:buSzPts val="2400"/>
              <a:buFont typeface="Arial"/>
              <a:buChar char="•"/>
            </a:pPr>
            <a:r>
              <a:rPr b="0" i="0" lang="en" sz="2400" u="none">
                <a:solidFill>
                  <a:schemeClr val="dk1"/>
                </a:solidFill>
                <a:latin typeface="Calibri"/>
                <a:ea typeface="Calibri"/>
                <a:cs typeface="Calibri"/>
                <a:sym typeface="Calibri"/>
              </a:rPr>
              <a:t>Example: hash functions. Computing h(x) is easy. (You can compute SHA-1 hashes on your computer)</a:t>
            </a:r>
            <a:endParaRPr sz="2400"/>
          </a:p>
          <a:p>
            <a:pPr indent="-139700" lvl="0" marL="342900" marR="0" rtl="0" algn="l">
              <a:lnSpc>
                <a:spcPct val="100000"/>
              </a:lnSpc>
              <a:spcBef>
                <a:spcPts val="640"/>
              </a:spcBef>
              <a:spcAft>
                <a:spcPts val="0"/>
              </a:spcAft>
              <a:buClr>
                <a:schemeClr val="dk1"/>
              </a:buClr>
              <a:buSzPts val="3200"/>
              <a:buFont typeface="Arial"/>
              <a:buNone/>
            </a:pPr>
            <a:r>
              <a:t/>
            </a:r>
            <a:endParaRPr sz="2400">
              <a:solidFill>
                <a:schemeClr val="dk1"/>
              </a:solidFill>
              <a:latin typeface="Calibri"/>
              <a:ea typeface="Calibri"/>
              <a:cs typeface="Calibri"/>
              <a:sym typeface="Calibri"/>
            </a:endParaRPr>
          </a:p>
          <a:p>
            <a:pPr indent="-139700" lvl="0" marL="342900" marR="0" rtl="0" algn="l">
              <a:lnSpc>
                <a:spcPct val="100000"/>
              </a:lnSpc>
              <a:spcBef>
                <a:spcPts val="640"/>
              </a:spcBef>
              <a:spcAft>
                <a:spcPts val="0"/>
              </a:spcAft>
              <a:buClr>
                <a:schemeClr val="dk1"/>
              </a:buClr>
              <a:buSzPts val="3200"/>
              <a:buFont typeface="Arial"/>
              <a:buNone/>
            </a:pPr>
            <a:r>
              <a:t/>
            </a:r>
            <a:endParaRPr sz="2400">
              <a:solidFill>
                <a:schemeClr val="dk1"/>
              </a:solidFill>
              <a:latin typeface="Calibri"/>
              <a:ea typeface="Calibri"/>
              <a:cs typeface="Calibri"/>
              <a:sym typeface="Calibri"/>
            </a:endParaRPr>
          </a:p>
          <a:p>
            <a:pPr indent="-292100" lvl="0" marL="342900" marR="0" rtl="0" algn="l">
              <a:lnSpc>
                <a:spcPct val="100000"/>
              </a:lnSpc>
              <a:spcBef>
                <a:spcPts val="640"/>
              </a:spcBef>
              <a:spcAft>
                <a:spcPts val="0"/>
              </a:spcAft>
              <a:buClr>
                <a:schemeClr val="dk1"/>
              </a:buClr>
              <a:buSzPts val="2400"/>
              <a:buFont typeface="Arial"/>
              <a:buChar char="•"/>
            </a:pPr>
            <a:r>
              <a:rPr b="0" i="0" lang="en" sz="2400" u="none">
                <a:solidFill>
                  <a:schemeClr val="dk1"/>
                </a:solidFill>
                <a:latin typeface="Calibri"/>
                <a:ea typeface="Calibri"/>
                <a:cs typeface="Calibri"/>
                <a:sym typeface="Calibri"/>
              </a:rPr>
              <a:t>Given the output, it is practically impossible to find the input.</a:t>
            </a:r>
            <a:endParaRPr sz="2400"/>
          </a:p>
          <a:p>
            <a:pPr indent="-292100" lvl="0" marL="342900" marR="0" rtl="0" algn="l">
              <a:lnSpc>
                <a:spcPct val="100000"/>
              </a:lnSpc>
              <a:spcBef>
                <a:spcPts val="640"/>
              </a:spcBef>
              <a:spcAft>
                <a:spcPts val="0"/>
              </a:spcAft>
              <a:buClr>
                <a:schemeClr val="dk1"/>
              </a:buClr>
              <a:buSzPts val="2400"/>
              <a:buFont typeface="Arial"/>
              <a:buChar char="•"/>
            </a:pPr>
            <a:r>
              <a:rPr b="0" i="0" lang="en" sz="2400" u="none">
                <a:solidFill>
                  <a:schemeClr val="dk1"/>
                </a:solidFill>
                <a:latin typeface="Calibri"/>
                <a:ea typeface="Calibri"/>
                <a:cs typeface="Calibri"/>
                <a:sym typeface="Calibri"/>
              </a:rPr>
              <a:t>Given the input, you can verify on your own computer that the result equals the hash.</a:t>
            </a:r>
            <a:endParaRPr sz="2400"/>
          </a:p>
        </p:txBody>
      </p:sp>
      <p:pic>
        <p:nvPicPr>
          <p:cNvPr id="416" name="Google Shape;416;p45"/>
          <p:cNvPicPr preferRelativeResize="0"/>
          <p:nvPr/>
        </p:nvPicPr>
        <p:blipFill rotWithShape="1">
          <a:blip r:embed="rId3">
            <a:alphaModFix/>
          </a:blip>
          <a:srcRect b="0" l="0" r="0" t="0"/>
          <a:stretch/>
        </p:blipFill>
        <p:spPr>
          <a:xfrm>
            <a:off x="1186800" y="2220603"/>
            <a:ext cx="5057776" cy="571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5">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5">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5">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5">
                                            <p:txEl>
                                              <p:pRg end="4" st="4"/>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1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0" name="Shape 420"/>
        <p:cNvGrpSpPr/>
        <p:nvPr/>
      </p:nvGrpSpPr>
      <p:grpSpPr>
        <a:xfrm>
          <a:off x="0" y="0"/>
          <a:ext cx="0" cy="0"/>
          <a:chOff x="0" y="0"/>
          <a:chExt cx="0" cy="0"/>
        </a:xfrm>
      </p:grpSpPr>
      <p:sp>
        <p:nvSpPr>
          <p:cNvPr id="421" name="Google Shape;421;p46"/>
          <p:cNvSpPr txBox="1"/>
          <p:nvPr>
            <p:ph type="title"/>
          </p:nvPr>
        </p:nvSpPr>
        <p:spPr>
          <a:xfrm>
            <a:off x="457200" y="205978"/>
            <a:ext cx="8229600" cy="85725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Calibri"/>
              <a:buNone/>
            </a:pPr>
            <a:r>
              <a:rPr b="0" i="0" lang="en" sz="4400" u="none">
                <a:solidFill>
                  <a:schemeClr val="dk1"/>
                </a:solidFill>
                <a:latin typeface="Calibri"/>
                <a:ea typeface="Calibri"/>
                <a:cs typeface="Calibri"/>
                <a:sym typeface="Calibri"/>
              </a:rPr>
              <a:t>Coin Flipping Protocol: True Story</a:t>
            </a:r>
            <a:endParaRPr/>
          </a:p>
        </p:txBody>
      </p:sp>
      <p:sp>
        <p:nvSpPr>
          <p:cNvPr id="422" name="Google Shape;422;p46"/>
          <p:cNvSpPr txBox="1"/>
          <p:nvPr>
            <p:ph idx="1" type="body"/>
          </p:nvPr>
        </p:nvSpPr>
        <p:spPr>
          <a:xfrm>
            <a:off x="457200" y="1200150"/>
            <a:ext cx="8229600" cy="3394471"/>
          </a:xfrm>
          <a:prstGeom prst="rect">
            <a:avLst/>
          </a:prstGeom>
          <a:noFill/>
          <a:ln>
            <a:noFill/>
          </a:ln>
        </p:spPr>
        <p:txBody>
          <a:bodyPr anchorCtr="0" anchor="t" bIns="45700" lIns="91425" spcFirstLastPara="1" rIns="91425" wrap="square" tIns="45700">
            <a:noAutofit/>
          </a:bodyPr>
          <a:lstStyle/>
          <a:p>
            <a:pPr indent="-317500" lvl="0" marL="342900" marR="0" rtl="0" algn="l">
              <a:lnSpc>
                <a:spcPct val="100000"/>
              </a:lnSpc>
              <a:spcBef>
                <a:spcPts val="0"/>
              </a:spcBef>
              <a:spcAft>
                <a:spcPts val="0"/>
              </a:spcAft>
              <a:buClr>
                <a:schemeClr val="dk1"/>
              </a:buClr>
              <a:buSzPts val="2400"/>
              <a:buFont typeface="Arial"/>
              <a:buChar char="•"/>
            </a:pPr>
            <a:r>
              <a:rPr b="0" i="0" lang="en" sz="2400" u="none">
                <a:solidFill>
                  <a:schemeClr val="dk1"/>
                </a:solidFill>
                <a:latin typeface="Calibri"/>
                <a:ea typeface="Calibri"/>
                <a:cs typeface="Calibri"/>
                <a:sym typeface="Calibri"/>
              </a:rPr>
              <a:t>Suppose Luke and Kui are two ESP Graduate Student Coordinators who have to decide to hire one of two equally qualified assistants.</a:t>
            </a:r>
            <a:endParaRPr sz="2400"/>
          </a:p>
          <a:p>
            <a:pPr indent="-317500" lvl="0" marL="342900" marR="0" rtl="0" algn="l">
              <a:lnSpc>
                <a:spcPct val="100000"/>
              </a:lnSpc>
              <a:spcBef>
                <a:spcPts val="560"/>
              </a:spcBef>
              <a:spcAft>
                <a:spcPts val="0"/>
              </a:spcAft>
              <a:buClr>
                <a:schemeClr val="dk1"/>
              </a:buClr>
              <a:buSzPts val="2400"/>
              <a:buFont typeface="Arial"/>
              <a:buChar char="•"/>
            </a:pPr>
            <a:r>
              <a:rPr b="0" i="0" lang="en" sz="2400" u="none">
                <a:solidFill>
                  <a:schemeClr val="dk1"/>
                </a:solidFill>
                <a:latin typeface="Calibri"/>
                <a:ea typeface="Calibri"/>
                <a:cs typeface="Calibri"/>
                <a:sym typeface="Calibri"/>
              </a:rPr>
              <a:t>They want to decide using a random coin flip, but want to do so via email in a way that prevents cheating/bias.</a:t>
            </a:r>
            <a:endParaRPr sz="2400"/>
          </a:p>
          <a:p>
            <a:pPr indent="-317500" lvl="0" marL="342900" marR="0" rtl="0" algn="l">
              <a:lnSpc>
                <a:spcPct val="100000"/>
              </a:lnSpc>
              <a:spcBef>
                <a:spcPts val="560"/>
              </a:spcBef>
              <a:spcAft>
                <a:spcPts val="0"/>
              </a:spcAft>
              <a:buClr>
                <a:schemeClr val="dk1"/>
              </a:buClr>
              <a:buSzPts val="2400"/>
              <a:buFont typeface="Arial"/>
              <a:buChar char="•"/>
            </a:pPr>
            <a:r>
              <a:rPr b="0" i="0" lang="en" sz="2400" u="none">
                <a:solidFill>
                  <a:schemeClr val="dk1"/>
                </a:solidFill>
                <a:latin typeface="Calibri"/>
                <a:ea typeface="Calibri"/>
                <a:cs typeface="Calibri"/>
                <a:sym typeface="Calibri"/>
              </a:rPr>
              <a:t>How might they use the coin flipping protocol with the SHA-1 hash function installed on their MacBooks to solve their problem?</a:t>
            </a:r>
            <a:endParaRPr sz="24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2">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2">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6" name="Shape 426"/>
        <p:cNvGrpSpPr/>
        <p:nvPr/>
      </p:nvGrpSpPr>
      <p:grpSpPr>
        <a:xfrm>
          <a:off x="0" y="0"/>
          <a:ext cx="0" cy="0"/>
          <a:chOff x="0" y="0"/>
          <a:chExt cx="0" cy="0"/>
        </a:xfrm>
      </p:grpSpPr>
      <p:sp>
        <p:nvSpPr>
          <p:cNvPr id="427" name="Google Shape;427;p47"/>
          <p:cNvSpPr txBox="1"/>
          <p:nvPr>
            <p:ph type="title"/>
          </p:nvPr>
        </p:nvSpPr>
        <p:spPr>
          <a:xfrm>
            <a:off x="457200" y="205978"/>
            <a:ext cx="8229600" cy="85725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Calibri"/>
              <a:buNone/>
            </a:pPr>
            <a:r>
              <a:rPr b="0" i="0" lang="en" sz="4400" u="none">
                <a:solidFill>
                  <a:schemeClr val="dk1"/>
                </a:solidFill>
                <a:latin typeface="Calibri"/>
                <a:ea typeface="Calibri"/>
                <a:cs typeface="Calibri"/>
                <a:sym typeface="Calibri"/>
              </a:rPr>
              <a:t>New Problem: Zero Knowledge</a:t>
            </a:r>
            <a:endParaRPr/>
          </a:p>
        </p:txBody>
      </p:sp>
      <p:sp>
        <p:nvSpPr>
          <p:cNvPr id="428" name="Google Shape;428;p47"/>
          <p:cNvSpPr txBox="1"/>
          <p:nvPr>
            <p:ph idx="1" type="body"/>
          </p:nvPr>
        </p:nvSpPr>
        <p:spPr>
          <a:xfrm>
            <a:off x="457200" y="1200150"/>
            <a:ext cx="8229600" cy="3394471"/>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3200"/>
              <a:buFont typeface="Arial"/>
              <a:buChar char="•"/>
            </a:pPr>
            <a:r>
              <a:rPr b="0" i="0" lang="en" sz="3200" u="none">
                <a:solidFill>
                  <a:schemeClr val="dk1"/>
                </a:solidFill>
                <a:latin typeface="Calibri"/>
                <a:ea typeface="Calibri"/>
                <a:cs typeface="Calibri"/>
                <a:sym typeface="Calibri"/>
              </a:rPr>
              <a:t>A zero-knowledge protocol is a method by which one party (the prover) can prove to another party (the verifier) that a given statement is true </a:t>
            </a:r>
            <a:r>
              <a:rPr b="0" i="1" lang="en" sz="3200" u="none">
                <a:solidFill>
                  <a:schemeClr val="dk1"/>
                </a:solidFill>
                <a:latin typeface="Calibri"/>
                <a:ea typeface="Calibri"/>
                <a:cs typeface="Calibri"/>
                <a:sym typeface="Calibri"/>
              </a:rPr>
              <a:t>without conveying any information apart from the fact that the statement is true.</a:t>
            </a:r>
            <a:endParaRPr/>
          </a:p>
          <a:p>
            <a:pPr indent="-342900" lvl="0" marL="342900" marR="0" rtl="0" algn="l">
              <a:lnSpc>
                <a:spcPct val="100000"/>
              </a:lnSpc>
              <a:spcBef>
                <a:spcPts val="640"/>
              </a:spcBef>
              <a:spcAft>
                <a:spcPts val="0"/>
              </a:spcAft>
              <a:buClr>
                <a:schemeClr val="dk1"/>
              </a:buClr>
              <a:buSzPts val="3200"/>
              <a:buFont typeface="Arial"/>
              <a:buChar char="•"/>
            </a:pPr>
            <a:r>
              <a:rPr b="0" i="0" lang="en" sz="3200" u="none">
                <a:solidFill>
                  <a:schemeClr val="dk1"/>
                </a:solidFill>
                <a:latin typeface="Calibri"/>
                <a:ea typeface="Calibri"/>
                <a:cs typeface="Calibri"/>
                <a:sym typeface="Calibri"/>
              </a:rPr>
              <a:t>When might this be useful?</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8">
                                            <p:txEl>
                                              <p:pRg end="1" st="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2" name="Shape 432"/>
        <p:cNvGrpSpPr/>
        <p:nvPr/>
      </p:nvGrpSpPr>
      <p:grpSpPr>
        <a:xfrm>
          <a:off x="0" y="0"/>
          <a:ext cx="0" cy="0"/>
          <a:chOff x="0" y="0"/>
          <a:chExt cx="0" cy="0"/>
        </a:xfrm>
      </p:grpSpPr>
      <p:sp>
        <p:nvSpPr>
          <p:cNvPr id="433" name="Google Shape;433;p48"/>
          <p:cNvSpPr txBox="1"/>
          <p:nvPr>
            <p:ph type="title"/>
          </p:nvPr>
        </p:nvSpPr>
        <p:spPr>
          <a:xfrm>
            <a:off x="457200" y="205978"/>
            <a:ext cx="8229600" cy="85725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Calibri"/>
              <a:buNone/>
            </a:pPr>
            <a:r>
              <a:rPr b="0" i="0" lang="en" sz="4400" u="none">
                <a:solidFill>
                  <a:schemeClr val="dk1"/>
                </a:solidFill>
                <a:latin typeface="Calibri"/>
                <a:ea typeface="Calibri"/>
                <a:cs typeface="Calibri"/>
                <a:sym typeface="Calibri"/>
              </a:rPr>
              <a:t>Colorblind Card Difference</a:t>
            </a:r>
            <a:endParaRPr/>
          </a:p>
        </p:txBody>
      </p:sp>
      <p:sp>
        <p:nvSpPr>
          <p:cNvPr id="434" name="Google Shape;434;p48"/>
          <p:cNvSpPr txBox="1"/>
          <p:nvPr>
            <p:ph idx="1" type="body"/>
          </p:nvPr>
        </p:nvSpPr>
        <p:spPr>
          <a:xfrm>
            <a:off x="457200" y="1200150"/>
            <a:ext cx="8229600" cy="3394471"/>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3200"/>
              <a:buFont typeface="Arial"/>
              <a:buChar char="•"/>
            </a:pPr>
            <a:r>
              <a:rPr b="0" i="0" lang="en" sz="3200" u="none">
                <a:solidFill>
                  <a:schemeClr val="dk1"/>
                </a:solidFill>
                <a:latin typeface="Calibri"/>
                <a:ea typeface="Calibri"/>
                <a:cs typeface="Calibri"/>
                <a:sym typeface="Calibri"/>
              </a:rPr>
              <a:t>Suppose Bob is colorblind and Alice has two colored cards.</a:t>
            </a:r>
            <a:endParaRPr/>
          </a:p>
        </p:txBody>
      </p:sp>
      <p:pic>
        <p:nvPicPr>
          <p:cNvPr id="435" name="Google Shape;435;p48"/>
          <p:cNvPicPr preferRelativeResize="0"/>
          <p:nvPr/>
        </p:nvPicPr>
        <p:blipFill rotWithShape="1">
          <a:blip r:embed="rId3">
            <a:alphaModFix/>
          </a:blip>
          <a:srcRect b="0" l="0" r="0" t="0"/>
          <a:stretch/>
        </p:blipFill>
        <p:spPr>
          <a:xfrm>
            <a:off x="3133725" y="2855119"/>
            <a:ext cx="1428750" cy="1905000"/>
          </a:xfrm>
          <a:prstGeom prst="rect">
            <a:avLst/>
          </a:prstGeom>
          <a:noFill/>
          <a:ln>
            <a:noFill/>
          </a:ln>
        </p:spPr>
      </p:pic>
      <p:sp>
        <p:nvSpPr>
          <p:cNvPr id="436" name="Google Shape;436;p48"/>
          <p:cNvSpPr txBox="1"/>
          <p:nvPr/>
        </p:nvSpPr>
        <p:spPr>
          <a:xfrm>
            <a:off x="4410075" y="2821781"/>
            <a:ext cx="523875" cy="465534"/>
          </a:xfrm>
          <a:prstGeom prst="rect">
            <a:avLst/>
          </a:prstGeom>
          <a:solidFill>
            <a:srgbClr val="800000"/>
          </a:solidFill>
          <a:ln cap="flat" cmpd="sng" w="9525">
            <a:solidFill>
              <a:srgbClr val="800000"/>
            </a:solidFill>
            <a:prstDash val="solid"/>
            <a:miter lim="800000"/>
            <a:headEnd len="sm" w="sm" type="none"/>
            <a:tailEnd len="sm" w="sm" type="none"/>
          </a:ln>
          <a:effectLst>
            <a:outerShdw blurRad="63500" dir="5400000" dist="23000">
              <a:srgbClr val="808080">
                <a:alpha val="34901"/>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437" name="Google Shape;437;p48"/>
          <p:cNvSpPr txBox="1"/>
          <p:nvPr/>
        </p:nvSpPr>
        <p:spPr>
          <a:xfrm>
            <a:off x="4410075" y="3593306"/>
            <a:ext cx="523875" cy="465534"/>
          </a:xfrm>
          <a:prstGeom prst="rect">
            <a:avLst/>
          </a:prstGeom>
          <a:solidFill>
            <a:srgbClr val="008000"/>
          </a:solidFill>
          <a:ln cap="flat" cmpd="sng" w="9525">
            <a:solidFill>
              <a:srgbClr val="008000"/>
            </a:solidFill>
            <a:prstDash val="solid"/>
            <a:miter lim="800000"/>
            <a:headEnd len="sm" w="sm" type="none"/>
            <a:tailEnd len="sm" w="sm" type="none"/>
          </a:ln>
          <a:effectLst>
            <a:outerShdw blurRad="63500" dir="5400000" dist="23000">
              <a:srgbClr val="808080">
                <a:alpha val="34901"/>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pic>
        <p:nvPicPr>
          <p:cNvPr id="438" name="Google Shape;438;p48"/>
          <p:cNvPicPr preferRelativeResize="0"/>
          <p:nvPr/>
        </p:nvPicPr>
        <p:blipFill rotWithShape="1">
          <a:blip r:embed="rId4">
            <a:alphaModFix/>
          </a:blip>
          <a:srcRect b="0" l="0" r="0" t="0"/>
          <a:stretch/>
        </p:blipFill>
        <p:spPr>
          <a:xfrm>
            <a:off x="4933950" y="2780109"/>
            <a:ext cx="1428750" cy="190500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2" name="Shape 442"/>
        <p:cNvGrpSpPr/>
        <p:nvPr/>
      </p:nvGrpSpPr>
      <p:grpSpPr>
        <a:xfrm>
          <a:off x="0" y="0"/>
          <a:ext cx="0" cy="0"/>
          <a:chOff x="0" y="0"/>
          <a:chExt cx="0" cy="0"/>
        </a:xfrm>
      </p:grpSpPr>
      <p:sp>
        <p:nvSpPr>
          <p:cNvPr id="443" name="Google Shape;443;p49"/>
          <p:cNvSpPr txBox="1"/>
          <p:nvPr>
            <p:ph type="title"/>
          </p:nvPr>
        </p:nvSpPr>
        <p:spPr>
          <a:xfrm>
            <a:off x="457200" y="205978"/>
            <a:ext cx="8229600" cy="85725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Calibri"/>
              <a:buNone/>
            </a:pPr>
            <a:r>
              <a:rPr b="0" i="0" lang="en" sz="4400" u="none">
                <a:solidFill>
                  <a:schemeClr val="dk1"/>
                </a:solidFill>
                <a:latin typeface="Calibri"/>
                <a:ea typeface="Calibri"/>
                <a:cs typeface="Calibri"/>
                <a:sym typeface="Calibri"/>
              </a:rPr>
              <a:t>Colorblind Card Difference</a:t>
            </a:r>
            <a:endParaRPr/>
          </a:p>
        </p:txBody>
      </p:sp>
      <p:sp>
        <p:nvSpPr>
          <p:cNvPr id="444" name="Google Shape;444;p49"/>
          <p:cNvSpPr txBox="1"/>
          <p:nvPr>
            <p:ph idx="1" type="body"/>
          </p:nvPr>
        </p:nvSpPr>
        <p:spPr>
          <a:xfrm>
            <a:off x="457200" y="1200150"/>
            <a:ext cx="8229600" cy="3394471"/>
          </a:xfrm>
          <a:prstGeom prst="rect">
            <a:avLst/>
          </a:prstGeom>
          <a:noFill/>
          <a:ln>
            <a:noFill/>
          </a:ln>
        </p:spPr>
        <p:txBody>
          <a:bodyPr anchorCtr="0" anchor="t" bIns="45700" lIns="91425" spcFirstLastPara="1" rIns="91425" wrap="square" tIns="45700">
            <a:noAutofit/>
          </a:bodyPr>
          <a:lstStyle/>
          <a:p>
            <a:pPr indent="-292100" lvl="0" marL="342900" marR="0" rtl="0" algn="l">
              <a:lnSpc>
                <a:spcPct val="100000"/>
              </a:lnSpc>
              <a:spcBef>
                <a:spcPts val="0"/>
              </a:spcBef>
              <a:spcAft>
                <a:spcPts val="0"/>
              </a:spcAft>
              <a:buClr>
                <a:schemeClr val="dk1"/>
              </a:buClr>
              <a:buSzPts val="2400"/>
              <a:buFont typeface="Arial"/>
              <a:buChar char="•"/>
            </a:pPr>
            <a:r>
              <a:rPr b="0" i="0" lang="en" sz="2400" u="none">
                <a:solidFill>
                  <a:schemeClr val="dk1"/>
                </a:solidFill>
                <a:latin typeface="Calibri"/>
                <a:ea typeface="Calibri"/>
                <a:cs typeface="Calibri"/>
                <a:sym typeface="Calibri"/>
              </a:rPr>
              <a:t>Activity: construct a protocol that allows Bob to be convinced that Alice’s two cards are indeed different colors despite his inability to see the colors of the cards himself.</a:t>
            </a:r>
            <a:endParaRPr sz="2400"/>
          </a:p>
        </p:txBody>
      </p:sp>
      <p:pic>
        <p:nvPicPr>
          <p:cNvPr id="445" name="Google Shape;445;p49"/>
          <p:cNvPicPr preferRelativeResize="0"/>
          <p:nvPr/>
        </p:nvPicPr>
        <p:blipFill rotWithShape="1">
          <a:blip r:embed="rId3">
            <a:alphaModFix/>
          </a:blip>
          <a:srcRect b="0" l="0" r="0" t="0"/>
          <a:stretch/>
        </p:blipFill>
        <p:spPr>
          <a:xfrm>
            <a:off x="3133725" y="2855119"/>
            <a:ext cx="1428750" cy="1905000"/>
          </a:xfrm>
          <a:prstGeom prst="rect">
            <a:avLst/>
          </a:prstGeom>
          <a:noFill/>
          <a:ln>
            <a:noFill/>
          </a:ln>
        </p:spPr>
      </p:pic>
      <p:sp>
        <p:nvSpPr>
          <p:cNvPr id="446" name="Google Shape;446;p49"/>
          <p:cNvSpPr txBox="1"/>
          <p:nvPr/>
        </p:nvSpPr>
        <p:spPr>
          <a:xfrm>
            <a:off x="4410075" y="2821781"/>
            <a:ext cx="523875" cy="465534"/>
          </a:xfrm>
          <a:prstGeom prst="rect">
            <a:avLst/>
          </a:prstGeom>
          <a:solidFill>
            <a:srgbClr val="800000"/>
          </a:solidFill>
          <a:ln cap="flat" cmpd="sng" w="9525">
            <a:solidFill>
              <a:srgbClr val="800000"/>
            </a:solidFill>
            <a:prstDash val="solid"/>
            <a:miter lim="800000"/>
            <a:headEnd len="sm" w="sm" type="none"/>
            <a:tailEnd len="sm" w="sm" type="none"/>
          </a:ln>
          <a:effectLst>
            <a:outerShdw blurRad="63500" dir="5400000" dist="23000">
              <a:srgbClr val="808080">
                <a:alpha val="34901"/>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447" name="Google Shape;447;p49"/>
          <p:cNvSpPr txBox="1"/>
          <p:nvPr/>
        </p:nvSpPr>
        <p:spPr>
          <a:xfrm>
            <a:off x="4410075" y="3593306"/>
            <a:ext cx="523875" cy="465534"/>
          </a:xfrm>
          <a:prstGeom prst="rect">
            <a:avLst/>
          </a:prstGeom>
          <a:solidFill>
            <a:srgbClr val="008000"/>
          </a:solidFill>
          <a:ln cap="flat" cmpd="sng" w="9525">
            <a:solidFill>
              <a:srgbClr val="008000"/>
            </a:solidFill>
            <a:prstDash val="solid"/>
            <a:miter lim="800000"/>
            <a:headEnd len="sm" w="sm" type="none"/>
            <a:tailEnd len="sm" w="sm" type="none"/>
          </a:ln>
          <a:effectLst>
            <a:outerShdw blurRad="63500" dir="5400000" dist="23000">
              <a:srgbClr val="808080">
                <a:alpha val="34901"/>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pic>
        <p:nvPicPr>
          <p:cNvPr id="448" name="Google Shape;448;p49"/>
          <p:cNvPicPr preferRelativeResize="0"/>
          <p:nvPr/>
        </p:nvPicPr>
        <p:blipFill rotWithShape="1">
          <a:blip r:embed="rId4">
            <a:alphaModFix/>
          </a:blip>
          <a:srcRect b="0" l="0" r="0" t="0"/>
          <a:stretch/>
        </p:blipFill>
        <p:spPr>
          <a:xfrm>
            <a:off x="4933950" y="2780109"/>
            <a:ext cx="1428750" cy="19050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2" name="Shape 452"/>
        <p:cNvGrpSpPr/>
        <p:nvPr/>
      </p:nvGrpSpPr>
      <p:grpSpPr>
        <a:xfrm>
          <a:off x="0" y="0"/>
          <a:ext cx="0" cy="0"/>
          <a:chOff x="0" y="0"/>
          <a:chExt cx="0" cy="0"/>
        </a:xfrm>
      </p:grpSpPr>
      <p:sp>
        <p:nvSpPr>
          <p:cNvPr id="453" name="Google Shape;453;p50"/>
          <p:cNvSpPr txBox="1"/>
          <p:nvPr>
            <p:ph type="title"/>
          </p:nvPr>
        </p:nvSpPr>
        <p:spPr>
          <a:xfrm>
            <a:off x="457200" y="205978"/>
            <a:ext cx="8229600" cy="85725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Calibri"/>
              <a:buNone/>
            </a:pPr>
            <a:r>
              <a:rPr b="0" i="0" lang="en" sz="4400" u="none">
                <a:solidFill>
                  <a:schemeClr val="dk1"/>
                </a:solidFill>
                <a:latin typeface="Calibri"/>
                <a:ea typeface="Calibri"/>
                <a:cs typeface="Calibri"/>
                <a:sym typeface="Calibri"/>
              </a:rPr>
              <a:t>Colorblind Card Difference</a:t>
            </a:r>
            <a:endParaRPr/>
          </a:p>
        </p:txBody>
      </p:sp>
      <p:sp>
        <p:nvSpPr>
          <p:cNvPr id="454" name="Google Shape;454;p50"/>
          <p:cNvSpPr txBox="1"/>
          <p:nvPr>
            <p:ph idx="1" type="body"/>
          </p:nvPr>
        </p:nvSpPr>
        <p:spPr>
          <a:xfrm>
            <a:off x="457200" y="1200150"/>
            <a:ext cx="8229600" cy="3394471"/>
          </a:xfrm>
          <a:prstGeom prst="rect">
            <a:avLst/>
          </a:prstGeom>
          <a:noFill/>
          <a:ln>
            <a:noFill/>
          </a:ln>
        </p:spPr>
        <p:txBody>
          <a:bodyPr anchorCtr="0" anchor="t" bIns="45700" lIns="91425" spcFirstLastPara="1" rIns="91425" wrap="square" tIns="45700">
            <a:noAutofit/>
          </a:bodyPr>
          <a:lstStyle/>
          <a:p>
            <a:pPr indent="-292100" lvl="0" marL="342900" marR="0" rtl="0" algn="l">
              <a:lnSpc>
                <a:spcPct val="100000"/>
              </a:lnSpc>
              <a:spcBef>
                <a:spcPts val="0"/>
              </a:spcBef>
              <a:spcAft>
                <a:spcPts val="0"/>
              </a:spcAft>
              <a:buClr>
                <a:schemeClr val="dk1"/>
              </a:buClr>
              <a:buSzPts val="2400"/>
              <a:buFont typeface="Arial"/>
              <a:buChar char="•"/>
            </a:pPr>
            <a:r>
              <a:rPr b="0" i="0" lang="en" sz="2400" u="none">
                <a:solidFill>
                  <a:schemeClr val="dk1"/>
                </a:solidFill>
                <a:latin typeface="Calibri"/>
                <a:ea typeface="Calibri"/>
                <a:cs typeface="Calibri"/>
                <a:sym typeface="Calibri"/>
              </a:rPr>
              <a:t>Answer:</a:t>
            </a:r>
            <a:endParaRPr sz="2400"/>
          </a:p>
        </p:txBody>
      </p:sp>
      <p:pic>
        <p:nvPicPr>
          <p:cNvPr id="455" name="Google Shape;455;p50"/>
          <p:cNvPicPr preferRelativeResize="0"/>
          <p:nvPr/>
        </p:nvPicPr>
        <p:blipFill rotWithShape="1">
          <a:blip r:embed="rId3">
            <a:alphaModFix/>
          </a:blip>
          <a:srcRect b="0" l="0" r="0" t="0"/>
          <a:stretch/>
        </p:blipFill>
        <p:spPr>
          <a:xfrm>
            <a:off x="3133725" y="2855119"/>
            <a:ext cx="1428750" cy="1905000"/>
          </a:xfrm>
          <a:prstGeom prst="rect">
            <a:avLst/>
          </a:prstGeom>
          <a:noFill/>
          <a:ln>
            <a:noFill/>
          </a:ln>
        </p:spPr>
      </p:pic>
      <p:sp>
        <p:nvSpPr>
          <p:cNvPr id="456" name="Google Shape;456;p50"/>
          <p:cNvSpPr txBox="1"/>
          <p:nvPr/>
        </p:nvSpPr>
        <p:spPr>
          <a:xfrm>
            <a:off x="4410075" y="2821781"/>
            <a:ext cx="523875" cy="465534"/>
          </a:xfrm>
          <a:prstGeom prst="rect">
            <a:avLst/>
          </a:prstGeom>
          <a:solidFill>
            <a:srgbClr val="800000"/>
          </a:solidFill>
          <a:ln cap="flat" cmpd="sng" w="9525">
            <a:solidFill>
              <a:srgbClr val="800000"/>
            </a:solidFill>
            <a:prstDash val="solid"/>
            <a:miter lim="800000"/>
            <a:headEnd len="sm" w="sm" type="none"/>
            <a:tailEnd len="sm" w="sm" type="none"/>
          </a:ln>
          <a:effectLst>
            <a:outerShdw blurRad="63500" dir="5400000" dist="23000">
              <a:srgbClr val="808080">
                <a:alpha val="34901"/>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457" name="Google Shape;457;p50"/>
          <p:cNvSpPr txBox="1"/>
          <p:nvPr/>
        </p:nvSpPr>
        <p:spPr>
          <a:xfrm>
            <a:off x="4410075" y="3593306"/>
            <a:ext cx="523875" cy="465534"/>
          </a:xfrm>
          <a:prstGeom prst="rect">
            <a:avLst/>
          </a:prstGeom>
          <a:solidFill>
            <a:srgbClr val="008000"/>
          </a:solidFill>
          <a:ln cap="flat" cmpd="sng" w="9525">
            <a:solidFill>
              <a:srgbClr val="008000"/>
            </a:solidFill>
            <a:prstDash val="solid"/>
            <a:miter lim="800000"/>
            <a:headEnd len="sm" w="sm" type="none"/>
            <a:tailEnd len="sm" w="sm" type="none"/>
          </a:ln>
          <a:effectLst>
            <a:outerShdw blurRad="63500" dir="5400000" dist="23000">
              <a:srgbClr val="808080">
                <a:alpha val="34901"/>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pic>
        <p:nvPicPr>
          <p:cNvPr id="458" name="Google Shape;458;p50"/>
          <p:cNvPicPr preferRelativeResize="0"/>
          <p:nvPr/>
        </p:nvPicPr>
        <p:blipFill rotWithShape="1">
          <a:blip r:embed="rId4">
            <a:alphaModFix/>
          </a:blip>
          <a:srcRect b="0" l="0" r="0" t="0"/>
          <a:stretch/>
        </p:blipFill>
        <p:spPr>
          <a:xfrm>
            <a:off x="4933950" y="2780109"/>
            <a:ext cx="1428750" cy="190500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2" name="Shape 462"/>
        <p:cNvGrpSpPr/>
        <p:nvPr/>
      </p:nvGrpSpPr>
      <p:grpSpPr>
        <a:xfrm>
          <a:off x="0" y="0"/>
          <a:ext cx="0" cy="0"/>
          <a:chOff x="0" y="0"/>
          <a:chExt cx="0" cy="0"/>
        </a:xfrm>
      </p:grpSpPr>
      <p:sp>
        <p:nvSpPr>
          <p:cNvPr id="463" name="Google Shape;463;p51"/>
          <p:cNvSpPr txBox="1"/>
          <p:nvPr>
            <p:ph type="title"/>
          </p:nvPr>
        </p:nvSpPr>
        <p:spPr>
          <a:xfrm>
            <a:off x="457200" y="205978"/>
            <a:ext cx="8229600" cy="85725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Calibri"/>
              <a:buNone/>
            </a:pPr>
            <a:r>
              <a:rPr b="0" i="0" lang="en" sz="4400" u="none">
                <a:solidFill>
                  <a:schemeClr val="dk1"/>
                </a:solidFill>
                <a:latin typeface="Calibri"/>
                <a:ea typeface="Calibri"/>
                <a:cs typeface="Calibri"/>
                <a:sym typeface="Calibri"/>
              </a:rPr>
              <a:t>Colorblind Card Difference</a:t>
            </a:r>
            <a:endParaRPr/>
          </a:p>
        </p:txBody>
      </p:sp>
      <p:sp>
        <p:nvSpPr>
          <p:cNvPr id="464" name="Google Shape;464;p51"/>
          <p:cNvSpPr txBox="1"/>
          <p:nvPr>
            <p:ph idx="1" type="body"/>
          </p:nvPr>
        </p:nvSpPr>
        <p:spPr>
          <a:xfrm>
            <a:off x="290512" y="1200150"/>
            <a:ext cx="8523287" cy="3394471"/>
          </a:xfrm>
          <a:prstGeom prst="rect">
            <a:avLst/>
          </a:prstGeom>
          <a:noFill/>
          <a:ln>
            <a:noFill/>
          </a:ln>
        </p:spPr>
        <p:txBody>
          <a:bodyPr anchorCtr="0" anchor="t" bIns="45700" lIns="91425" spcFirstLastPara="1" rIns="91425" wrap="square" tIns="45700">
            <a:noAutofit/>
          </a:bodyPr>
          <a:lstStyle/>
          <a:p>
            <a:pPr indent="-292100" lvl="0" marL="342900" marR="0" rtl="0" algn="l">
              <a:lnSpc>
                <a:spcPct val="100000"/>
              </a:lnSpc>
              <a:spcBef>
                <a:spcPts val="0"/>
              </a:spcBef>
              <a:spcAft>
                <a:spcPts val="0"/>
              </a:spcAft>
              <a:buClr>
                <a:schemeClr val="dk1"/>
              </a:buClr>
              <a:buSzPts val="2400"/>
              <a:buFont typeface="Arial"/>
              <a:buChar char="•"/>
            </a:pPr>
            <a:r>
              <a:rPr b="0" i="0" lang="en" sz="2400" u="none">
                <a:solidFill>
                  <a:schemeClr val="dk1"/>
                </a:solidFill>
                <a:latin typeface="Calibri"/>
                <a:ea typeface="Calibri"/>
                <a:cs typeface="Calibri"/>
                <a:sym typeface="Calibri"/>
              </a:rPr>
              <a:t>Answer: Alice gives the cards to Bob. Bob holds them up, turns around, then either swaps the cards or not (each with probability ½), then turns back and asks Alice if he swapped or not.</a:t>
            </a:r>
            <a:endParaRPr sz="2400"/>
          </a:p>
        </p:txBody>
      </p:sp>
      <p:pic>
        <p:nvPicPr>
          <p:cNvPr id="465" name="Google Shape;465;p51"/>
          <p:cNvPicPr preferRelativeResize="0"/>
          <p:nvPr/>
        </p:nvPicPr>
        <p:blipFill rotWithShape="1">
          <a:blip r:embed="rId3">
            <a:alphaModFix/>
          </a:blip>
          <a:srcRect b="0" l="0" r="0" t="0"/>
          <a:stretch/>
        </p:blipFill>
        <p:spPr>
          <a:xfrm>
            <a:off x="3133725" y="2855119"/>
            <a:ext cx="1428750" cy="1905000"/>
          </a:xfrm>
          <a:prstGeom prst="rect">
            <a:avLst/>
          </a:prstGeom>
          <a:noFill/>
          <a:ln>
            <a:noFill/>
          </a:ln>
        </p:spPr>
      </p:pic>
      <p:sp>
        <p:nvSpPr>
          <p:cNvPr id="466" name="Google Shape;466;p51"/>
          <p:cNvSpPr txBox="1"/>
          <p:nvPr/>
        </p:nvSpPr>
        <p:spPr>
          <a:xfrm>
            <a:off x="4410075" y="2821781"/>
            <a:ext cx="523875" cy="465534"/>
          </a:xfrm>
          <a:prstGeom prst="rect">
            <a:avLst/>
          </a:prstGeom>
          <a:solidFill>
            <a:srgbClr val="800000"/>
          </a:solidFill>
          <a:ln cap="flat" cmpd="sng" w="9525">
            <a:solidFill>
              <a:srgbClr val="800000"/>
            </a:solidFill>
            <a:prstDash val="solid"/>
            <a:miter lim="800000"/>
            <a:headEnd len="sm" w="sm" type="none"/>
            <a:tailEnd len="sm" w="sm" type="none"/>
          </a:ln>
          <a:effectLst>
            <a:outerShdw blurRad="63500" dir="5400000" dist="23000">
              <a:srgbClr val="808080">
                <a:alpha val="34901"/>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467" name="Google Shape;467;p51"/>
          <p:cNvSpPr txBox="1"/>
          <p:nvPr/>
        </p:nvSpPr>
        <p:spPr>
          <a:xfrm>
            <a:off x="4410075" y="3593306"/>
            <a:ext cx="523875" cy="465534"/>
          </a:xfrm>
          <a:prstGeom prst="rect">
            <a:avLst/>
          </a:prstGeom>
          <a:solidFill>
            <a:srgbClr val="008000"/>
          </a:solidFill>
          <a:ln cap="flat" cmpd="sng" w="9525">
            <a:solidFill>
              <a:srgbClr val="008000"/>
            </a:solidFill>
            <a:prstDash val="solid"/>
            <a:miter lim="800000"/>
            <a:headEnd len="sm" w="sm" type="none"/>
            <a:tailEnd len="sm" w="sm" type="none"/>
          </a:ln>
          <a:effectLst>
            <a:outerShdw blurRad="63500" dir="5400000" dist="23000">
              <a:srgbClr val="808080">
                <a:alpha val="34901"/>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pic>
        <p:nvPicPr>
          <p:cNvPr id="468" name="Google Shape;468;p51"/>
          <p:cNvPicPr preferRelativeResize="0"/>
          <p:nvPr/>
        </p:nvPicPr>
        <p:blipFill rotWithShape="1">
          <a:blip r:embed="rId4">
            <a:alphaModFix/>
          </a:blip>
          <a:srcRect b="0" l="0" r="0" t="0"/>
          <a:stretch/>
        </p:blipFill>
        <p:spPr>
          <a:xfrm>
            <a:off x="4933950" y="2780109"/>
            <a:ext cx="1428750" cy="190500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2" name="Shape 472"/>
        <p:cNvGrpSpPr/>
        <p:nvPr/>
      </p:nvGrpSpPr>
      <p:grpSpPr>
        <a:xfrm>
          <a:off x="0" y="0"/>
          <a:ext cx="0" cy="0"/>
          <a:chOff x="0" y="0"/>
          <a:chExt cx="0" cy="0"/>
        </a:xfrm>
      </p:grpSpPr>
      <p:sp>
        <p:nvSpPr>
          <p:cNvPr id="473" name="Google Shape;473;p52"/>
          <p:cNvSpPr txBox="1"/>
          <p:nvPr>
            <p:ph type="title"/>
          </p:nvPr>
        </p:nvSpPr>
        <p:spPr>
          <a:xfrm>
            <a:off x="457200" y="205978"/>
            <a:ext cx="8229600" cy="85725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Calibri"/>
              <a:buNone/>
            </a:pPr>
            <a:r>
              <a:rPr b="0" i="0" lang="en" sz="4400" u="none">
                <a:solidFill>
                  <a:schemeClr val="dk1"/>
                </a:solidFill>
                <a:latin typeface="Calibri"/>
                <a:ea typeface="Calibri"/>
                <a:cs typeface="Calibri"/>
                <a:sym typeface="Calibri"/>
              </a:rPr>
              <a:t>Colorblind Card Difference</a:t>
            </a:r>
            <a:endParaRPr/>
          </a:p>
        </p:txBody>
      </p:sp>
      <p:sp>
        <p:nvSpPr>
          <p:cNvPr id="474" name="Google Shape;474;p52"/>
          <p:cNvSpPr txBox="1"/>
          <p:nvPr>
            <p:ph idx="1" type="body"/>
          </p:nvPr>
        </p:nvSpPr>
        <p:spPr>
          <a:xfrm>
            <a:off x="457200" y="1200150"/>
            <a:ext cx="8229600" cy="3394471"/>
          </a:xfrm>
          <a:prstGeom prst="rect">
            <a:avLst/>
          </a:prstGeom>
          <a:noFill/>
          <a:ln>
            <a:noFill/>
          </a:ln>
        </p:spPr>
        <p:txBody>
          <a:bodyPr anchorCtr="0" anchor="t" bIns="45700" lIns="91425" spcFirstLastPara="1" rIns="91425" wrap="square" tIns="45700">
            <a:noAutofit/>
          </a:bodyPr>
          <a:lstStyle/>
          <a:p>
            <a:pPr indent="-317500" lvl="0" marL="342900" marR="0" rtl="0" algn="l">
              <a:lnSpc>
                <a:spcPct val="100000"/>
              </a:lnSpc>
              <a:spcBef>
                <a:spcPts val="0"/>
              </a:spcBef>
              <a:spcAft>
                <a:spcPts val="0"/>
              </a:spcAft>
              <a:buClr>
                <a:schemeClr val="dk1"/>
              </a:buClr>
              <a:buSzPts val="2400"/>
              <a:buFont typeface="Arial"/>
              <a:buChar char="•"/>
            </a:pPr>
            <a:r>
              <a:rPr b="0" i="0" lang="en" sz="2400" u="none">
                <a:solidFill>
                  <a:schemeClr val="dk1"/>
                </a:solidFill>
                <a:latin typeface="Calibri"/>
                <a:ea typeface="Calibri"/>
                <a:cs typeface="Calibri"/>
                <a:sym typeface="Calibri"/>
              </a:rPr>
              <a:t>If the cards are indeed different, Alice will be able to answer correctly every time.</a:t>
            </a:r>
            <a:endParaRPr sz="2400"/>
          </a:p>
          <a:p>
            <a:pPr indent="-317500" lvl="0" marL="342900" marR="0" rtl="0" algn="l">
              <a:lnSpc>
                <a:spcPct val="100000"/>
              </a:lnSpc>
              <a:spcBef>
                <a:spcPts val="560"/>
              </a:spcBef>
              <a:spcAft>
                <a:spcPts val="0"/>
              </a:spcAft>
              <a:buClr>
                <a:schemeClr val="dk1"/>
              </a:buClr>
              <a:buSzPts val="2400"/>
              <a:buFont typeface="Arial"/>
              <a:buChar char="•"/>
            </a:pPr>
            <a:r>
              <a:rPr b="0" i="0" lang="en" sz="2400" u="none">
                <a:solidFill>
                  <a:schemeClr val="dk1"/>
                </a:solidFill>
                <a:latin typeface="Calibri"/>
                <a:ea typeface="Calibri"/>
                <a:cs typeface="Calibri"/>
                <a:sym typeface="Calibri"/>
              </a:rPr>
              <a:t>If Alice was lying, she will only have a ½ chance of guessing correctly (since the cards will look the same either way)</a:t>
            </a:r>
            <a:endParaRPr sz="2400"/>
          </a:p>
        </p:txBody>
      </p:sp>
      <p:pic>
        <p:nvPicPr>
          <p:cNvPr id="475" name="Google Shape;475;p52"/>
          <p:cNvPicPr preferRelativeResize="0"/>
          <p:nvPr/>
        </p:nvPicPr>
        <p:blipFill rotWithShape="1">
          <a:blip r:embed="rId3">
            <a:alphaModFix/>
          </a:blip>
          <a:srcRect b="0" l="0" r="0" t="0"/>
          <a:stretch/>
        </p:blipFill>
        <p:spPr>
          <a:xfrm>
            <a:off x="3133725" y="2855119"/>
            <a:ext cx="1428750" cy="1905000"/>
          </a:xfrm>
          <a:prstGeom prst="rect">
            <a:avLst/>
          </a:prstGeom>
          <a:noFill/>
          <a:ln>
            <a:noFill/>
          </a:ln>
        </p:spPr>
      </p:pic>
      <p:sp>
        <p:nvSpPr>
          <p:cNvPr id="476" name="Google Shape;476;p52"/>
          <p:cNvSpPr txBox="1"/>
          <p:nvPr/>
        </p:nvSpPr>
        <p:spPr>
          <a:xfrm>
            <a:off x="4410075" y="2821781"/>
            <a:ext cx="523875" cy="465534"/>
          </a:xfrm>
          <a:prstGeom prst="rect">
            <a:avLst/>
          </a:prstGeom>
          <a:solidFill>
            <a:srgbClr val="800000"/>
          </a:solidFill>
          <a:ln cap="flat" cmpd="sng" w="9525">
            <a:solidFill>
              <a:srgbClr val="800000"/>
            </a:solidFill>
            <a:prstDash val="solid"/>
            <a:miter lim="800000"/>
            <a:headEnd len="sm" w="sm" type="none"/>
            <a:tailEnd len="sm" w="sm" type="none"/>
          </a:ln>
          <a:effectLst>
            <a:outerShdw blurRad="63500" dir="5400000" dist="23000">
              <a:srgbClr val="808080">
                <a:alpha val="34901"/>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477" name="Google Shape;477;p52"/>
          <p:cNvSpPr txBox="1"/>
          <p:nvPr/>
        </p:nvSpPr>
        <p:spPr>
          <a:xfrm>
            <a:off x="4410075" y="3593306"/>
            <a:ext cx="523875" cy="465534"/>
          </a:xfrm>
          <a:prstGeom prst="rect">
            <a:avLst/>
          </a:prstGeom>
          <a:solidFill>
            <a:srgbClr val="008000"/>
          </a:solidFill>
          <a:ln cap="flat" cmpd="sng" w="9525">
            <a:solidFill>
              <a:srgbClr val="008000"/>
            </a:solidFill>
            <a:prstDash val="solid"/>
            <a:miter lim="800000"/>
            <a:headEnd len="sm" w="sm" type="none"/>
            <a:tailEnd len="sm" w="sm" type="none"/>
          </a:ln>
          <a:effectLst>
            <a:outerShdw blurRad="63500" dir="5400000" dist="23000">
              <a:srgbClr val="808080">
                <a:alpha val="34901"/>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pic>
        <p:nvPicPr>
          <p:cNvPr id="478" name="Google Shape;478;p52"/>
          <p:cNvPicPr preferRelativeResize="0"/>
          <p:nvPr/>
        </p:nvPicPr>
        <p:blipFill rotWithShape="1">
          <a:blip r:embed="rId4">
            <a:alphaModFix/>
          </a:blip>
          <a:srcRect b="0" l="0" r="0" t="0"/>
          <a:stretch/>
        </p:blipFill>
        <p:spPr>
          <a:xfrm>
            <a:off x="4933950" y="2780109"/>
            <a:ext cx="1428750" cy="1905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17"/>
          <p:cNvSpPr txBox="1"/>
          <p:nvPr>
            <p:ph type="title"/>
          </p:nvPr>
        </p:nvSpPr>
        <p:spPr>
          <a:xfrm>
            <a:off x="457200" y="205978"/>
            <a:ext cx="8229600" cy="85725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Calibri"/>
              <a:buNone/>
            </a:pPr>
            <a:r>
              <a:rPr b="0" i="0" lang="en" sz="4400" u="none">
                <a:solidFill>
                  <a:schemeClr val="dk1"/>
                </a:solidFill>
                <a:latin typeface="Calibri"/>
                <a:ea typeface="Calibri"/>
                <a:cs typeface="Calibri"/>
                <a:sym typeface="Calibri"/>
              </a:rPr>
              <a:t>Secure Communication: </a:t>
            </a:r>
            <a:endParaRPr/>
          </a:p>
        </p:txBody>
      </p:sp>
      <p:sp>
        <p:nvSpPr>
          <p:cNvPr id="127" name="Google Shape;127;p17"/>
          <p:cNvSpPr txBox="1"/>
          <p:nvPr>
            <p:ph idx="1" type="body"/>
          </p:nvPr>
        </p:nvSpPr>
        <p:spPr>
          <a:xfrm>
            <a:off x="457200" y="1200150"/>
            <a:ext cx="8229600" cy="3394471"/>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000000"/>
              </a:buClr>
              <a:buSzPts val="3200"/>
              <a:buFont typeface="Arial"/>
              <a:buChar char="•"/>
            </a:pPr>
            <a:r>
              <a:rPr b="0" i="0" lang="en" sz="3200" u="none">
                <a:solidFill>
                  <a:srgbClr val="000000"/>
                </a:solidFill>
                <a:latin typeface="Calibri"/>
                <a:ea typeface="Calibri"/>
                <a:cs typeface="Calibri"/>
                <a:sym typeface="Calibri"/>
              </a:rPr>
              <a:t>Alice and Bob can share a secret, which enables them to send encrypted messages to each other.</a:t>
            </a:r>
            <a:endParaRPr/>
          </a:p>
          <a:p>
            <a:pPr indent="-139700" lvl="0" marL="342900" marR="0" rtl="0" algn="l">
              <a:spcBef>
                <a:spcPts val="640"/>
              </a:spcBef>
              <a:spcAft>
                <a:spcPts val="0"/>
              </a:spcAft>
              <a:buClr>
                <a:schemeClr val="dk1"/>
              </a:buClr>
              <a:buSzPts val="3200"/>
              <a:buFont typeface="Arial"/>
              <a:buNone/>
            </a:pPr>
            <a:r>
              <a:t/>
            </a:r>
            <a:endParaRPr b="0" i="0" sz="3200" u="none">
              <a:solidFill>
                <a:srgbClr val="000000"/>
              </a:solidFill>
              <a:latin typeface="Calibri"/>
              <a:ea typeface="Calibri"/>
              <a:cs typeface="Calibri"/>
              <a:sym typeface="Calibri"/>
            </a:endParaRPr>
          </a:p>
        </p:txBody>
      </p:sp>
      <p:pic>
        <p:nvPicPr>
          <p:cNvPr id="128" name="Google Shape;128;p17"/>
          <p:cNvPicPr preferRelativeResize="0"/>
          <p:nvPr/>
        </p:nvPicPr>
        <p:blipFill rotWithShape="1">
          <a:blip r:embed="rId3">
            <a:alphaModFix/>
          </a:blip>
          <a:srcRect b="0" l="0" r="0" t="0"/>
          <a:stretch/>
        </p:blipFill>
        <p:spPr>
          <a:xfrm>
            <a:off x="6754812" y="2689622"/>
            <a:ext cx="1428750" cy="1905000"/>
          </a:xfrm>
          <a:prstGeom prst="rect">
            <a:avLst/>
          </a:prstGeom>
          <a:noFill/>
          <a:ln>
            <a:noFill/>
          </a:ln>
        </p:spPr>
      </p:pic>
      <p:pic>
        <p:nvPicPr>
          <p:cNvPr id="129" name="Google Shape;129;p17"/>
          <p:cNvPicPr preferRelativeResize="0"/>
          <p:nvPr/>
        </p:nvPicPr>
        <p:blipFill rotWithShape="1">
          <a:blip r:embed="rId4">
            <a:alphaModFix/>
          </a:blip>
          <a:srcRect b="0" l="0" r="0" t="0"/>
          <a:stretch/>
        </p:blipFill>
        <p:spPr>
          <a:xfrm>
            <a:off x="612775" y="2689622"/>
            <a:ext cx="1428750" cy="1905000"/>
          </a:xfrm>
          <a:prstGeom prst="rect">
            <a:avLst/>
          </a:prstGeom>
          <a:noFill/>
          <a:ln>
            <a:noFill/>
          </a:ln>
        </p:spPr>
      </p:pic>
      <p:sp>
        <p:nvSpPr>
          <p:cNvPr id="130" name="Google Shape;130;p17"/>
          <p:cNvSpPr txBox="1"/>
          <p:nvPr/>
        </p:nvSpPr>
        <p:spPr>
          <a:xfrm>
            <a:off x="1147762" y="4357688"/>
            <a:ext cx="1069975" cy="34647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Calibri"/>
              <a:buNone/>
            </a:pPr>
            <a:r>
              <a:rPr b="0" i="0" lang="en" sz="2400" u="none" cap="none" strike="noStrike">
                <a:solidFill>
                  <a:schemeClr val="dk1"/>
                </a:solidFill>
                <a:latin typeface="Calibri"/>
                <a:ea typeface="Calibri"/>
                <a:cs typeface="Calibri"/>
                <a:sym typeface="Calibri"/>
              </a:rPr>
              <a:t>Alice</a:t>
            </a:r>
            <a:endParaRPr/>
          </a:p>
        </p:txBody>
      </p:sp>
      <p:sp>
        <p:nvSpPr>
          <p:cNvPr id="131" name="Google Shape;131;p17"/>
          <p:cNvSpPr txBox="1"/>
          <p:nvPr/>
        </p:nvSpPr>
        <p:spPr>
          <a:xfrm>
            <a:off x="7443787" y="4357688"/>
            <a:ext cx="1069975" cy="34647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Calibri"/>
              <a:buNone/>
            </a:pPr>
            <a:r>
              <a:rPr b="0" i="0" lang="en" sz="2400" u="none" cap="none" strike="noStrike">
                <a:solidFill>
                  <a:schemeClr val="dk1"/>
                </a:solidFill>
                <a:latin typeface="Calibri"/>
                <a:ea typeface="Calibri"/>
                <a:cs typeface="Calibri"/>
                <a:sym typeface="Calibri"/>
              </a:rPr>
              <a:t>Bob</a:t>
            </a:r>
            <a:endParaRPr/>
          </a:p>
        </p:txBody>
      </p:sp>
      <p:cxnSp>
        <p:nvCxnSpPr>
          <p:cNvPr id="132" name="Google Shape;132;p17"/>
          <p:cNvCxnSpPr/>
          <p:nvPr/>
        </p:nvCxnSpPr>
        <p:spPr>
          <a:xfrm flipH="1" rot="10800000">
            <a:off x="2517775" y="4369594"/>
            <a:ext cx="4371975" cy="22621"/>
          </a:xfrm>
          <a:prstGeom prst="straightConnector1">
            <a:avLst/>
          </a:prstGeom>
          <a:noFill/>
          <a:ln cap="flat" cmpd="sng" w="25400">
            <a:solidFill>
              <a:schemeClr val="dk1"/>
            </a:solidFill>
            <a:prstDash val="solid"/>
            <a:miter lim="800000"/>
            <a:headEnd len="med" w="med" type="none"/>
            <a:tailEnd len="med" w="med" type="stealth"/>
          </a:ln>
          <a:effectLst>
            <a:outerShdw blurRad="63500" dir="5400000" dist="20000">
              <a:srgbClr val="808080">
                <a:alpha val="37647"/>
              </a:srgbClr>
            </a:outerShdw>
          </a:effectLst>
        </p:spPr>
      </p:cxnSp>
      <p:pic>
        <p:nvPicPr>
          <p:cNvPr id="133" name="Google Shape;133;p17"/>
          <p:cNvPicPr preferRelativeResize="0"/>
          <p:nvPr/>
        </p:nvPicPr>
        <p:blipFill rotWithShape="1">
          <a:blip r:embed="rId5">
            <a:alphaModFix/>
          </a:blip>
          <a:srcRect b="0" l="0" r="0" t="0"/>
          <a:stretch/>
        </p:blipFill>
        <p:spPr>
          <a:xfrm>
            <a:off x="4171950" y="3806428"/>
            <a:ext cx="457200" cy="341709"/>
          </a:xfrm>
          <a:prstGeom prst="rect">
            <a:avLst/>
          </a:prstGeom>
          <a:noFill/>
          <a:ln>
            <a:noFill/>
          </a:ln>
        </p:spPr>
      </p:pic>
      <p:sp>
        <p:nvSpPr>
          <p:cNvPr id="134" name="Google Shape;134;p17"/>
          <p:cNvSpPr/>
          <p:nvPr/>
        </p:nvSpPr>
        <p:spPr>
          <a:xfrm>
            <a:off x="3968750" y="3671888"/>
            <a:ext cx="1047750" cy="607219"/>
          </a:xfrm>
          <a:custGeom>
            <a:rect b="b" l="l" r="r" t="t"/>
            <a:pathLst>
              <a:path extrusionOk="0" h="809625" w="1047750">
                <a:moveTo>
                  <a:pt x="0" y="0"/>
                </a:moveTo>
                <a:lnTo>
                  <a:pt x="1047750" y="0"/>
                </a:lnTo>
                <a:lnTo>
                  <a:pt x="1047750" y="809625"/>
                </a:lnTo>
                <a:lnTo>
                  <a:pt x="0" y="809625"/>
                </a:lnTo>
                <a:lnTo>
                  <a:pt x="0" y="0"/>
                </a:lnTo>
                <a:close/>
                <a:moveTo>
                  <a:pt x="101203" y="101203"/>
                </a:moveTo>
                <a:lnTo>
                  <a:pt x="101203" y="708422"/>
                </a:lnTo>
                <a:lnTo>
                  <a:pt x="946547" y="708422"/>
                </a:lnTo>
                <a:lnTo>
                  <a:pt x="946547" y="101203"/>
                </a:lnTo>
                <a:lnTo>
                  <a:pt x="101203" y="101203"/>
                </a:lnTo>
                <a:close/>
              </a:path>
            </a:pathLst>
          </a:custGeom>
          <a:solidFill>
            <a:schemeClr val="dk1"/>
          </a:solidFill>
          <a:ln cap="flat" cmpd="sng" w="9525">
            <a:solidFill>
              <a:srgbClr val="4A7EBB"/>
            </a:solidFill>
            <a:prstDash val="solid"/>
            <a:round/>
            <a:headEnd len="sm" w="sm" type="none"/>
            <a:tailEnd len="sm" w="sm" type="none"/>
          </a:ln>
          <a:effectLst>
            <a:outerShdw blurRad="63500" dir="5400000" dist="23000">
              <a:srgbClr val="000000">
                <a:alpha val="34901"/>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pic>
        <p:nvPicPr>
          <p:cNvPr id="135" name="Google Shape;135;p17"/>
          <p:cNvPicPr preferRelativeResize="0"/>
          <p:nvPr/>
        </p:nvPicPr>
        <p:blipFill rotWithShape="1">
          <a:blip r:embed="rId6">
            <a:alphaModFix/>
          </a:blip>
          <a:srcRect b="0" l="0" r="0" t="0"/>
          <a:stretch/>
        </p:blipFill>
        <p:spPr>
          <a:xfrm>
            <a:off x="4664075" y="3806428"/>
            <a:ext cx="527447" cy="527447"/>
          </a:xfrm>
          <a:prstGeom prst="rect">
            <a:avLst/>
          </a:prstGeom>
          <a:noFill/>
          <a:ln>
            <a:noFill/>
          </a:ln>
        </p:spPr>
      </p:pic>
      <p:pic>
        <p:nvPicPr>
          <p:cNvPr id="136" name="Google Shape;136;p17"/>
          <p:cNvPicPr preferRelativeResize="0"/>
          <p:nvPr/>
        </p:nvPicPr>
        <p:blipFill rotWithShape="1">
          <a:blip r:embed="rId7">
            <a:alphaModFix/>
          </a:blip>
          <a:srcRect b="0" l="0" r="0" t="0"/>
          <a:stretch/>
        </p:blipFill>
        <p:spPr>
          <a:xfrm>
            <a:off x="2173287" y="2905125"/>
            <a:ext cx="516731" cy="515540"/>
          </a:xfrm>
          <a:prstGeom prst="rect">
            <a:avLst/>
          </a:prstGeom>
          <a:noFill/>
          <a:ln>
            <a:noFill/>
          </a:ln>
        </p:spPr>
      </p:pic>
      <p:pic>
        <p:nvPicPr>
          <p:cNvPr id="137" name="Google Shape;137;p17"/>
          <p:cNvPicPr preferRelativeResize="0"/>
          <p:nvPr/>
        </p:nvPicPr>
        <p:blipFill rotWithShape="1">
          <a:blip r:embed="rId7">
            <a:alphaModFix/>
          </a:blip>
          <a:srcRect b="0" l="0" r="0" t="0"/>
          <a:stretch/>
        </p:blipFill>
        <p:spPr>
          <a:xfrm>
            <a:off x="6545262" y="2905125"/>
            <a:ext cx="516731" cy="515540"/>
          </a:xfrm>
          <a:prstGeom prst="rect">
            <a:avLst/>
          </a:prstGeom>
          <a:noFill/>
          <a:ln>
            <a:noFill/>
          </a:ln>
        </p:spPr>
      </p:pic>
      <p:sp>
        <p:nvSpPr>
          <p:cNvPr id="138" name="Google Shape;138;p17"/>
          <p:cNvSpPr txBox="1"/>
          <p:nvPr/>
        </p:nvSpPr>
        <p:spPr>
          <a:xfrm>
            <a:off x="3387725" y="2477690"/>
            <a:ext cx="2200275" cy="34647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Calibri"/>
              <a:buNone/>
            </a:pPr>
            <a:r>
              <a:rPr b="0" i="0" lang="en" sz="2400" u="none">
                <a:solidFill>
                  <a:schemeClr val="dk1"/>
                </a:solidFill>
                <a:latin typeface="Calibri"/>
                <a:ea typeface="Calibri"/>
                <a:cs typeface="Calibri"/>
                <a:sym typeface="Calibri"/>
              </a:rPr>
              <a:t>Shared Secret</a:t>
            </a:r>
            <a:endParaRPr/>
          </a:p>
        </p:txBody>
      </p:sp>
      <p:cxnSp>
        <p:nvCxnSpPr>
          <p:cNvPr id="139" name="Google Shape;139;p17"/>
          <p:cNvCxnSpPr/>
          <p:nvPr/>
        </p:nvCxnSpPr>
        <p:spPr>
          <a:xfrm>
            <a:off x="5367337" y="2689622"/>
            <a:ext cx="1062037" cy="370284"/>
          </a:xfrm>
          <a:prstGeom prst="straightConnector1">
            <a:avLst/>
          </a:prstGeom>
          <a:noFill/>
          <a:ln cap="flat" cmpd="sng" w="25400">
            <a:solidFill>
              <a:srgbClr val="000000"/>
            </a:solidFill>
            <a:prstDash val="solid"/>
            <a:miter lim="800000"/>
            <a:headEnd len="med" w="med" type="none"/>
            <a:tailEnd len="med" w="med" type="stealth"/>
          </a:ln>
          <a:effectLst>
            <a:outerShdw blurRad="63500" dir="5400000" dist="20000">
              <a:srgbClr val="808080">
                <a:alpha val="37647"/>
              </a:srgbClr>
            </a:outerShdw>
          </a:effectLst>
        </p:spPr>
      </p:cxnSp>
      <p:cxnSp>
        <p:nvCxnSpPr>
          <p:cNvPr id="140" name="Google Shape;140;p17"/>
          <p:cNvCxnSpPr/>
          <p:nvPr/>
        </p:nvCxnSpPr>
        <p:spPr>
          <a:xfrm flipH="1">
            <a:off x="2862262" y="2689622"/>
            <a:ext cx="661987" cy="215503"/>
          </a:xfrm>
          <a:prstGeom prst="straightConnector1">
            <a:avLst/>
          </a:prstGeom>
          <a:noFill/>
          <a:ln cap="flat" cmpd="sng" w="25400">
            <a:solidFill>
              <a:schemeClr val="dk1"/>
            </a:solidFill>
            <a:prstDash val="solid"/>
            <a:miter lim="800000"/>
            <a:headEnd len="med" w="med" type="none"/>
            <a:tailEnd len="med" w="med" type="stealth"/>
          </a:ln>
          <a:effectLst>
            <a:outerShdw blurRad="63500" dir="5400000" dist="20000">
              <a:srgbClr val="808080">
                <a:alpha val="37647"/>
              </a:srgbClr>
            </a:outerShdw>
          </a:effectLst>
        </p:spPr>
      </p:cxn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2" name="Shape 482"/>
        <p:cNvGrpSpPr/>
        <p:nvPr/>
      </p:nvGrpSpPr>
      <p:grpSpPr>
        <a:xfrm>
          <a:off x="0" y="0"/>
          <a:ext cx="0" cy="0"/>
          <a:chOff x="0" y="0"/>
          <a:chExt cx="0" cy="0"/>
        </a:xfrm>
      </p:grpSpPr>
      <p:sp>
        <p:nvSpPr>
          <p:cNvPr id="483" name="Google Shape;483;p53"/>
          <p:cNvSpPr txBox="1"/>
          <p:nvPr>
            <p:ph type="title"/>
          </p:nvPr>
        </p:nvSpPr>
        <p:spPr>
          <a:xfrm>
            <a:off x="457200" y="205978"/>
            <a:ext cx="8229600" cy="85725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Calibri"/>
              <a:buNone/>
            </a:pPr>
            <a:r>
              <a:rPr b="0" i="0" lang="en" sz="4400" u="none">
                <a:solidFill>
                  <a:schemeClr val="dk1"/>
                </a:solidFill>
                <a:latin typeface="Calibri"/>
                <a:ea typeface="Calibri"/>
                <a:cs typeface="Calibri"/>
                <a:sym typeface="Calibri"/>
              </a:rPr>
              <a:t>Colorblind Card Difference</a:t>
            </a:r>
            <a:endParaRPr/>
          </a:p>
        </p:txBody>
      </p:sp>
      <p:sp>
        <p:nvSpPr>
          <p:cNvPr id="484" name="Google Shape;484;p53"/>
          <p:cNvSpPr txBox="1"/>
          <p:nvPr>
            <p:ph idx="1" type="body"/>
          </p:nvPr>
        </p:nvSpPr>
        <p:spPr>
          <a:xfrm>
            <a:off x="457200" y="1200150"/>
            <a:ext cx="8229600" cy="3394471"/>
          </a:xfrm>
          <a:prstGeom prst="rect">
            <a:avLst/>
          </a:prstGeom>
          <a:noFill/>
          <a:ln>
            <a:noFill/>
          </a:ln>
        </p:spPr>
        <p:txBody>
          <a:bodyPr anchorCtr="0" anchor="t" bIns="45700" lIns="91425" spcFirstLastPara="1" rIns="91425" wrap="square" tIns="45700">
            <a:noAutofit/>
          </a:bodyPr>
          <a:lstStyle/>
          <a:p>
            <a:pPr indent="-292100" lvl="0" marL="342900" marR="0" rtl="0" algn="l">
              <a:lnSpc>
                <a:spcPct val="100000"/>
              </a:lnSpc>
              <a:spcBef>
                <a:spcPts val="0"/>
              </a:spcBef>
              <a:spcAft>
                <a:spcPts val="0"/>
              </a:spcAft>
              <a:buClr>
                <a:schemeClr val="dk1"/>
              </a:buClr>
              <a:buSzPts val="2400"/>
              <a:buFont typeface="Arial"/>
              <a:buChar char="•"/>
            </a:pPr>
            <a:r>
              <a:rPr b="0" i="0" lang="en" sz="2400" u="none">
                <a:solidFill>
                  <a:schemeClr val="dk1"/>
                </a:solidFill>
                <a:latin typeface="Calibri"/>
                <a:ea typeface="Calibri"/>
                <a:cs typeface="Calibri"/>
                <a:sym typeface="Calibri"/>
              </a:rPr>
              <a:t>Alice and Bob can repeat this as many times as Bob desires until he is convinced that Alice is not simply “getting lucky” with her guesses.</a:t>
            </a:r>
            <a:endParaRPr sz="2400"/>
          </a:p>
        </p:txBody>
      </p:sp>
      <p:pic>
        <p:nvPicPr>
          <p:cNvPr id="485" name="Google Shape;485;p53"/>
          <p:cNvPicPr preferRelativeResize="0"/>
          <p:nvPr/>
        </p:nvPicPr>
        <p:blipFill rotWithShape="1">
          <a:blip r:embed="rId3">
            <a:alphaModFix/>
          </a:blip>
          <a:srcRect b="0" l="0" r="0" t="0"/>
          <a:stretch/>
        </p:blipFill>
        <p:spPr>
          <a:xfrm>
            <a:off x="3133725" y="2855119"/>
            <a:ext cx="1428750" cy="1905000"/>
          </a:xfrm>
          <a:prstGeom prst="rect">
            <a:avLst/>
          </a:prstGeom>
          <a:noFill/>
          <a:ln>
            <a:noFill/>
          </a:ln>
        </p:spPr>
      </p:pic>
      <p:sp>
        <p:nvSpPr>
          <p:cNvPr id="486" name="Google Shape;486;p53"/>
          <p:cNvSpPr txBox="1"/>
          <p:nvPr/>
        </p:nvSpPr>
        <p:spPr>
          <a:xfrm>
            <a:off x="4410075" y="2821781"/>
            <a:ext cx="523875" cy="465534"/>
          </a:xfrm>
          <a:prstGeom prst="rect">
            <a:avLst/>
          </a:prstGeom>
          <a:solidFill>
            <a:srgbClr val="800000"/>
          </a:solidFill>
          <a:ln cap="flat" cmpd="sng" w="9525">
            <a:solidFill>
              <a:srgbClr val="800000"/>
            </a:solidFill>
            <a:prstDash val="solid"/>
            <a:miter lim="800000"/>
            <a:headEnd len="sm" w="sm" type="none"/>
            <a:tailEnd len="sm" w="sm" type="none"/>
          </a:ln>
          <a:effectLst>
            <a:outerShdw blurRad="63500" dir="5400000" dist="23000">
              <a:srgbClr val="808080">
                <a:alpha val="34901"/>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487" name="Google Shape;487;p53"/>
          <p:cNvSpPr txBox="1"/>
          <p:nvPr/>
        </p:nvSpPr>
        <p:spPr>
          <a:xfrm>
            <a:off x="4410075" y="3593306"/>
            <a:ext cx="523875" cy="465534"/>
          </a:xfrm>
          <a:prstGeom prst="rect">
            <a:avLst/>
          </a:prstGeom>
          <a:solidFill>
            <a:srgbClr val="008000"/>
          </a:solidFill>
          <a:ln cap="flat" cmpd="sng" w="9525">
            <a:solidFill>
              <a:srgbClr val="008000"/>
            </a:solidFill>
            <a:prstDash val="solid"/>
            <a:miter lim="800000"/>
            <a:headEnd len="sm" w="sm" type="none"/>
            <a:tailEnd len="sm" w="sm" type="none"/>
          </a:ln>
          <a:effectLst>
            <a:outerShdw blurRad="63500" dir="5400000" dist="23000">
              <a:srgbClr val="808080">
                <a:alpha val="34901"/>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pic>
        <p:nvPicPr>
          <p:cNvPr id="488" name="Google Shape;488;p53"/>
          <p:cNvPicPr preferRelativeResize="0"/>
          <p:nvPr/>
        </p:nvPicPr>
        <p:blipFill rotWithShape="1">
          <a:blip r:embed="rId4">
            <a:alphaModFix/>
          </a:blip>
          <a:srcRect b="0" l="0" r="0" t="0"/>
          <a:stretch/>
        </p:blipFill>
        <p:spPr>
          <a:xfrm>
            <a:off x="4933950" y="2780109"/>
            <a:ext cx="1428750" cy="190500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2" name="Shape 492"/>
        <p:cNvGrpSpPr/>
        <p:nvPr/>
      </p:nvGrpSpPr>
      <p:grpSpPr>
        <a:xfrm>
          <a:off x="0" y="0"/>
          <a:ext cx="0" cy="0"/>
          <a:chOff x="0" y="0"/>
          <a:chExt cx="0" cy="0"/>
        </a:xfrm>
      </p:grpSpPr>
      <p:sp>
        <p:nvSpPr>
          <p:cNvPr id="493" name="Google Shape;493;p54"/>
          <p:cNvSpPr txBox="1"/>
          <p:nvPr>
            <p:ph type="title"/>
          </p:nvPr>
        </p:nvSpPr>
        <p:spPr>
          <a:xfrm>
            <a:off x="457200" y="205978"/>
            <a:ext cx="8229600" cy="85725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Calibri"/>
              <a:buNone/>
            </a:pPr>
            <a:r>
              <a:rPr b="0" i="0" lang="en" sz="4400" u="none">
                <a:solidFill>
                  <a:schemeClr val="dk1"/>
                </a:solidFill>
                <a:latin typeface="Calibri"/>
                <a:ea typeface="Calibri"/>
                <a:cs typeface="Calibri"/>
                <a:sym typeface="Calibri"/>
              </a:rPr>
              <a:t>Colorblind Card Difference</a:t>
            </a:r>
            <a:endParaRPr/>
          </a:p>
        </p:txBody>
      </p:sp>
      <p:sp>
        <p:nvSpPr>
          <p:cNvPr id="494" name="Google Shape;494;p54"/>
          <p:cNvSpPr txBox="1"/>
          <p:nvPr>
            <p:ph idx="1" type="body"/>
          </p:nvPr>
        </p:nvSpPr>
        <p:spPr>
          <a:xfrm>
            <a:off x="457200" y="1200150"/>
            <a:ext cx="8229600" cy="3394471"/>
          </a:xfrm>
          <a:prstGeom prst="rect">
            <a:avLst/>
          </a:prstGeom>
          <a:noFill/>
          <a:ln>
            <a:noFill/>
          </a:ln>
        </p:spPr>
        <p:txBody>
          <a:bodyPr anchorCtr="0" anchor="t" bIns="45700" lIns="91425" spcFirstLastPara="1" rIns="91425" wrap="square" tIns="45700">
            <a:noAutofit/>
          </a:bodyPr>
          <a:lstStyle/>
          <a:p>
            <a:pPr indent="-292100" lvl="0" marL="342900" marR="0" rtl="0" algn="l">
              <a:lnSpc>
                <a:spcPct val="100000"/>
              </a:lnSpc>
              <a:spcBef>
                <a:spcPts val="0"/>
              </a:spcBef>
              <a:spcAft>
                <a:spcPts val="0"/>
              </a:spcAft>
              <a:buClr>
                <a:schemeClr val="dk1"/>
              </a:buClr>
              <a:buSzPts val="2400"/>
              <a:buFont typeface="Arial"/>
              <a:buChar char="•"/>
            </a:pPr>
            <a:r>
              <a:rPr b="0" i="0" lang="en" sz="2400" u="none">
                <a:solidFill>
                  <a:schemeClr val="dk1"/>
                </a:solidFill>
                <a:latin typeface="Calibri"/>
                <a:ea typeface="Calibri"/>
                <a:cs typeface="Calibri"/>
                <a:sym typeface="Calibri"/>
              </a:rPr>
              <a:t>How is this Zero-Knowledge? Alice is able to convince Bob of her statement without giving away any extra information (like the color of the cards – Bob can’t see this).</a:t>
            </a:r>
            <a:endParaRPr sz="2400"/>
          </a:p>
        </p:txBody>
      </p:sp>
      <p:pic>
        <p:nvPicPr>
          <p:cNvPr id="495" name="Google Shape;495;p54"/>
          <p:cNvPicPr preferRelativeResize="0"/>
          <p:nvPr/>
        </p:nvPicPr>
        <p:blipFill rotWithShape="1">
          <a:blip r:embed="rId3">
            <a:alphaModFix/>
          </a:blip>
          <a:srcRect b="0" l="0" r="0" t="0"/>
          <a:stretch/>
        </p:blipFill>
        <p:spPr>
          <a:xfrm>
            <a:off x="3133725" y="2855119"/>
            <a:ext cx="1428750" cy="1905000"/>
          </a:xfrm>
          <a:prstGeom prst="rect">
            <a:avLst/>
          </a:prstGeom>
          <a:noFill/>
          <a:ln>
            <a:noFill/>
          </a:ln>
        </p:spPr>
      </p:pic>
      <p:sp>
        <p:nvSpPr>
          <p:cNvPr id="496" name="Google Shape;496;p54"/>
          <p:cNvSpPr txBox="1"/>
          <p:nvPr/>
        </p:nvSpPr>
        <p:spPr>
          <a:xfrm>
            <a:off x="4410075" y="2821781"/>
            <a:ext cx="523875" cy="465534"/>
          </a:xfrm>
          <a:prstGeom prst="rect">
            <a:avLst/>
          </a:prstGeom>
          <a:solidFill>
            <a:srgbClr val="800000"/>
          </a:solidFill>
          <a:ln cap="flat" cmpd="sng" w="9525">
            <a:solidFill>
              <a:srgbClr val="800000"/>
            </a:solidFill>
            <a:prstDash val="solid"/>
            <a:miter lim="800000"/>
            <a:headEnd len="sm" w="sm" type="none"/>
            <a:tailEnd len="sm" w="sm" type="none"/>
          </a:ln>
          <a:effectLst>
            <a:outerShdw blurRad="63500" dir="5400000" dist="23000">
              <a:srgbClr val="808080">
                <a:alpha val="34901"/>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497" name="Google Shape;497;p54"/>
          <p:cNvSpPr txBox="1"/>
          <p:nvPr/>
        </p:nvSpPr>
        <p:spPr>
          <a:xfrm>
            <a:off x="4410075" y="3593306"/>
            <a:ext cx="523875" cy="465534"/>
          </a:xfrm>
          <a:prstGeom prst="rect">
            <a:avLst/>
          </a:prstGeom>
          <a:solidFill>
            <a:srgbClr val="008000"/>
          </a:solidFill>
          <a:ln cap="flat" cmpd="sng" w="9525">
            <a:solidFill>
              <a:srgbClr val="008000"/>
            </a:solidFill>
            <a:prstDash val="solid"/>
            <a:miter lim="800000"/>
            <a:headEnd len="sm" w="sm" type="none"/>
            <a:tailEnd len="sm" w="sm" type="none"/>
          </a:ln>
          <a:effectLst>
            <a:outerShdw blurRad="63500" dir="5400000" dist="23000">
              <a:srgbClr val="808080">
                <a:alpha val="34901"/>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pic>
        <p:nvPicPr>
          <p:cNvPr id="498" name="Google Shape;498;p54"/>
          <p:cNvPicPr preferRelativeResize="0"/>
          <p:nvPr/>
        </p:nvPicPr>
        <p:blipFill rotWithShape="1">
          <a:blip r:embed="rId4">
            <a:alphaModFix/>
          </a:blip>
          <a:srcRect b="0" l="0" r="0" t="0"/>
          <a:stretch/>
        </p:blipFill>
        <p:spPr>
          <a:xfrm>
            <a:off x="4933950" y="2780109"/>
            <a:ext cx="1428750" cy="190500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2" name="Shape 502"/>
        <p:cNvGrpSpPr/>
        <p:nvPr/>
      </p:nvGrpSpPr>
      <p:grpSpPr>
        <a:xfrm>
          <a:off x="0" y="0"/>
          <a:ext cx="0" cy="0"/>
          <a:chOff x="0" y="0"/>
          <a:chExt cx="0" cy="0"/>
        </a:xfrm>
      </p:grpSpPr>
      <p:sp>
        <p:nvSpPr>
          <p:cNvPr id="503" name="Google Shape;503;p55"/>
          <p:cNvSpPr txBox="1"/>
          <p:nvPr>
            <p:ph type="title"/>
          </p:nvPr>
        </p:nvSpPr>
        <p:spPr>
          <a:xfrm>
            <a:off x="457200" y="205978"/>
            <a:ext cx="8229600" cy="8574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t/>
            </a:r>
            <a:endParaRPr/>
          </a:p>
        </p:txBody>
      </p:sp>
      <p:sp>
        <p:nvSpPr>
          <p:cNvPr id="504" name="Google Shape;504;p55"/>
          <p:cNvSpPr txBox="1"/>
          <p:nvPr>
            <p:ph idx="1" type="body"/>
          </p:nvPr>
        </p:nvSpPr>
        <p:spPr>
          <a:xfrm>
            <a:off x="457200" y="1200150"/>
            <a:ext cx="8229600" cy="33945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pic>
        <p:nvPicPr>
          <p:cNvPr id="505" name="Google Shape;505;p55"/>
          <p:cNvPicPr preferRelativeResize="0"/>
          <p:nvPr/>
        </p:nvPicPr>
        <p:blipFill>
          <a:blip r:embed="rId3">
            <a:alphaModFix/>
          </a:blip>
          <a:stretch>
            <a:fillRect/>
          </a:stretch>
        </p:blipFill>
        <p:spPr>
          <a:xfrm>
            <a:off x="0" y="26289"/>
            <a:ext cx="9144000" cy="5090911"/>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9" name="Shape 509"/>
        <p:cNvGrpSpPr/>
        <p:nvPr/>
      </p:nvGrpSpPr>
      <p:grpSpPr>
        <a:xfrm>
          <a:off x="0" y="0"/>
          <a:ext cx="0" cy="0"/>
          <a:chOff x="0" y="0"/>
          <a:chExt cx="0" cy="0"/>
        </a:xfrm>
      </p:grpSpPr>
      <p:pic>
        <p:nvPicPr>
          <p:cNvPr id="510" name="Google Shape;510;p56"/>
          <p:cNvPicPr preferRelativeResize="0"/>
          <p:nvPr/>
        </p:nvPicPr>
        <p:blipFill>
          <a:blip r:embed="rId3">
            <a:alphaModFix/>
          </a:blip>
          <a:stretch>
            <a:fillRect/>
          </a:stretch>
        </p:blipFill>
        <p:spPr>
          <a:xfrm>
            <a:off x="666175" y="226363"/>
            <a:ext cx="7811650" cy="4690775"/>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4" name="Shape 514"/>
        <p:cNvGrpSpPr/>
        <p:nvPr/>
      </p:nvGrpSpPr>
      <p:grpSpPr>
        <a:xfrm>
          <a:off x="0" y="0"/>
          <a:ext cx="0" cy="0"/>
          <a:chOff x="0" y="0"/>
          <a:chExt cx="0" cy="0"/>
        </a:xfrm>
      </p:grpSpPr>
      <p:sp>
        <p:nvSpPr>
          <p:cNvPr id="515" name="Google Shape;515;p57"/>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Calibri"/>
              <a:buNone/>
            </a:pPr>
            <a:r>
              <a:rPr b="0" lang="en" sz="4400">
                <a:solidFill>
                  <a:schemeClr val="dk1"/>
                </a:solidFill>
                <a:latin typeface="Calibri"/>
                <a:ea typeface="Calibri"/>
                <a:cs typeface="Calibri"/>
                <a:sym typeface="Calibri"/>
              </a:rPr>
              <a:t>What is Blockchain </a:t>
            </a:r>
            <a:r>
              <a:rPr b="0" lang="en" sz="4400">
                <a:solidFill>
                  <a:schemeClr val="dk1"/>
                </a:solidFill>
                <a:latin typeface="Calibri"/>
                <a:ea typeface="Calibri"/>
                <a:cs typeface="Calibri"/>
                <a:sym typeface="Calibri"/>
              </a:rPr>
              <a:t>Technology?</a:t>
            </a:r>
            <a:endParaRPr/>
          </a:p>
        </p:txBody>
      </p:sp>
      <p:sp>
        <p:nvSpPr>
          <p:cNvPr id="516" name="Google Shape;516;p57"/>
          <p:cNvSpPr txBox="1"/>
          <p:nvPr>
            <p:ph idx="1" type="body"/>
          </p:nvPr>
        </p:nvSpPr>
        <p:spPr>
          <a:xfrm>
            <a:off x="457200" y="1200150"/>
            <a:ext cx="8229600" cy="3394500"/>
          </a:xfrm>
          <a:prstGeom prst="rect">
            <a:avLst/>
          </a:prstGeom>
          <a:noFill/>
          <a:ln>
            <a:noFill/>
          </a:ln>
        </p:spPr>
        <p:txBody>
          <a:bodyPr anchorCtr="0" anchor="t" bIns="45700" lIns="91425" spcFirstLastPara="1" rIns="91425" wrap="square" tIns="45700">
            <a:noAutofit/>
          </a:bodyPr>
          <a:lstStyle/>
          <a:p>
            <a:pPr indent="-381000" lvl="0" marL="457200" marR="0" rtl="0" algn="l">
              <a:lnSpc>
                <a:spcPct val="100000"/>
              </a:lnSpc>
              <a:spcBef>
                <a:spcPts val="560"/>
              </a:spcBef>
              <a:spcAft>
                <a:spcPts val="0"/>
              </a:spcAft>
              <a:buClr>
                <a:schemeClr val="dk1"/>
              </a:buClr>
              <a:buSzPts val="2400"/>
              <a:buFont typeface="Calibri"/>
              <a:buChar char="●"/>
            </a:pPr>
            <a:r>
              <a:rPr lang="en" sz="2400">
                <a:solidFill>
                  <a:schemeClr val="dk1"/>
                </a:solidFill>
                <a:latin typeface="Calibri"/>
                <a:ea typeface="Calibri"/>
                <a:cs typeface="Calibri"/>
                <a:sym typeface="Calibri"/>
              </a:rPr>
              <a:t>It is a </a:t>
            </a:r>
            <a:r>
              <a:rPr i="1" lang="en" sz="2400">
                <a:solidFill>
                  <a:schemeClr val="dk1"/>
                </a:solidFill>
                <a:latin typeface="Calibri"/>
                <a:ea typeface="Calibri"/>
                <a:cs typeface="Calibri"/>
                <a:sym typeface="Calibri"/>
              </a:rPr>
              <a:t>decentralized</a:t>
            </a:r>
            <a:r>
              <a:rPr lang="en" sz="2400">
                <a:solidFill>
                  <a:schemeClr val="dk1"/>
                </a:solidFill>
                <a:latin typeface="Calibri"/>
                <a:ea typeface="Calibri"/>
                <a:cs typeface="Calibri"/>
                <a:sym typeface="Calibri"/>
              </a:rPr>
              <a:t>, </a:t>
            </a:r>
            <a:r>
              <a:rPr i="1" lang="en" sz="2400">
                <a:solidFill>
                  <a:schemeClr val="dk1"/>
                </a:solidFill>
                <a:latin typeface="Calibri"/>
                <a:ea typeface="Calibri"/>
                <a:cs typeface="Calibri"/>
                <a:sym typeface="Calibri"/>
              </a:rPr>
              <a:t>distributed ledger</a:t>
            </a:r>
            <a:r>
              <a:rPr lang="en" sz="2400">
                <a:solidFill>
                  <a:schemeClr val="dk1"/>
                </a:solidFill>
                <a:latin typeface="Calibri"/>
                <a:ea typeface="Calibri"/>
                <a:cs typeface="Calibri"/>
                <a:sym typeface="Calibri"/>
              </a:rPr>
              <a:t> that records the origin and the history of a </a:t>
            </a:r>
            <a:r>
              <a:rPr i="1" lang="en" sz="2400">
                <a:solidFill>
                  <a:schemeClr val="dk1"/>
                </a:solidFill>
                <a:latin typeface="Calibri"/>
                <a:ea typeface="Calibri"/>
                <a:cs typeface="Calibri"/>
                <a:sym typeface="Calibri"/>
              </a:rPr>
              <a:t>digital asset</a:t>
            </a:r>
            <a:r>
              <a:rPr lang="en" sz="2400">
                <a:solidFill>
                  <a:schemeClr val="dk1"/>
                </a:solidFill>
                <a:latin typeface="Calibri"/>
                <a:ea typeface="Calibri"/>
                <a:cs typeface="Calibri"/>
                <a:sym typeface="Calibri"/>
              </a:rPr>
              <a:t>. </a:t>
            </a:r>
            <a:endParaRPr sz="2400">
              <a:solidFill>
                <a:schemeClr val="dk1"/>
              </a:solidFill>
              <a:latin typeface="Calibri"/>
              <a:ea typeface="Calibri"/>
              <a:cs typeface="Calibri"/>
              <a:sym typeface="Calibri"/>
            </a:endParaRPr>
          </a:p>
          <a:p>
            <a:pPr indent="-381000" lvl="0" marL="457200" marR="0" rtl="0" algn="l">
              <a:lnSpc>
                <a:spcPct val="100000"/>
              </a:lnSpc>
              <a:spcBef>
                <a:spcPts val="0"/>
              </a:spcBef>
              <a:spcAft>
                <a:spcPts val="0"/>
              </a:spcAft>
              <a:buClr>
                <a:schemeClr val="dk1"/>
              </a:buClr>
              <a:buSzPts val="2400"/>
              <a:buFont typeface="Calibri"/>
              <a:buChar char="●"/>
            </a:pPr>
            <a:r>
              <a:rPr lang="en" sz="2400">
                <a:solidFill>
                  <a:schemeClr val="dk1"/>
                </a:solidFill>
                <a:latin typeface="Calibri"/>
                <a:ea typeface="Calibri"/>
                <a:cs typeface="Calibri"/>
                <a:sym typeface="Calibri"/>
              </a:rPr>
              <a:t>Let’s break it down: </a:t>
            </a:r>
            <a:endParaRPr sz="2400">
              <a:solidFill>
                <a:schemeClr val="dk1"/>
              </a:solidFill>
              <a:latin typeface="Calibri"/>
              <a:ea typeface="Calibri"/>
              <a:cs typeface="Calibri"/>
              <a:sym typeface="Calibri"/>
            </a:endParaRPr>
          </a:p>
          <a:p>
            <a:pPr indent="0" lvl="0" marL="457200" marR="0" rtl="0" algn="l">
              <a:lnSpc>
                <a:spcPct val="100000"/>
              </a:lnSpc>
              <a:spcBef>
                <a:spcPts val="560"/>
              </a:spcBef>
              <a:spcAft>
                <a:spcPts val="0"/>
              </a:spcAft>
              <a:buNone/>
            </a:pPr>
            <a:r>
              <a:rPr lang="en" sz="2200">
                <a:solidFill>
                  <a:schemeClr val="dk1"/>
                </a:solidFill>
                <a:latin typeface="Calibri"/>
                <a:ea typeface="Calibri"/>
                <a:cs typeface="Calibri"/>
                <a:sym typeface="Calibri"/>
              </a:rPr>
              <a:t>1. Decentralized/distributed:</a:t>
            </a:r>
            <a:r>
              <a:rPr lang="en" sz="2200">
                <a:solidFill>
                  <a:schemeClr val="dk1"/>
                </a:solidFill>
                <a:latin typeface="Calibri"/>
                <a:ea typeface="Calibri"/>
                <a:cs typeface="Calibri"/>
                <a:sym typeface="Calibri"/>
              </a:rPr>
              <a:t> no central authority (like a bank or government.) Who owns/does what is determined by consensus</a:t>
            </a:r>
            <a:r>
              <a:rPr i="1" lang="en" sz="2200">
                <a:solidFill>
                  <a:schemeClr val="dk1"/>
                </a:solidFill>
                <a:latin typeface="Calibri"/>
                <a:ea typeface="Calibri"/>
                <a:cs typeface="Calibri"/>
                <a:sym typeface="Calibri"/>
              </a:rPr>
              <a:t>.</a:t>
            </a:r>
            <a:endParaRPr i="1" sz="2200">
              <a:solidFill>
                <a:schemeClr val="dk1"/>
              </a:solidFill>
              <a:latin typeface="Calibri"/>
              <a:ea typeface="Calibri"/>
              <a:cs typeface="Calibri"/>
              <a:sym typeface="Calibri"/>
            </a:endParaRPr>
          </a:p>
          <a:p>
            <a:pPr indent="0" lvl="0" marL="457200" marR="0" rtl="0" algn="l">
              <a:lnSpc>
                <a:spcPct val="100000"/>
              </a:lnSpc>
              <a:spcBef>
                <a:spcPts val="560"/>
              </a:spcBef>
              <a:spcAft>
                <a:spcPts val="0"/>
              </a:spcAft>
              <a:buNone/>
            </a:pPr>
            <a:r>
              <a:rPr lang="en" sz="2200">
                <a:solidFill>
                  <a:schemeClr val="dk1"/>
                </a:solidFill>
                <a:latin typeface="Calibri"/>
                <a:ea typeface="Calibri"/>
                <a:cs typeface="Calibri"/>
                <a:sym typeface="Calibri"/>
              </a:rPr>
              <a:t>2. Ledger: a database of transactions or records. </a:t>
            </a:r>
            <a:endParaRPr sz="2200">
              <a:solidFill>
                <a:schemeClr val="dk1"/>
              </a:solidFill>
              <a:latin typeface="Calibri"/>
              <a:ea typeface="Calibri"/>
              <a:cs typeface="Calibri"/>
              <a:sym typeface="Calibri"/>
            </a:endParaRPr>
          </a:p>
          <a:p>
            <a:pPr indent="0" lvl="0" marL="457200" marR="0" rtl="0" algn="l">
              <a:lnSpc>
                <a:spcPct val="100000"/>
              </a:lnSpc>
              <a:spcBef>
                <a:spcPts val="560"/>
              </a:spcBef>
              <a:spcAft>
                <a:spcPts val="0"/>
              </a:spcAft>
              <a:buNone/>
            </a:pPr>
            <a:r>
              <a:rPr lang="en" sz="2200">
                <a:solidFill>
                  <a:schemeClr val="dk1"/>
                </a:solidFill>
                <a:latin typeface="Calibri"/>
                <a:ea typeface="Calibri"/>
                <a:cs typeface="Calibri"/>
                <a:sym typeface="Calibri"/>
              </a:rPr>
              <a:t>3. Digital asset: E.g., Bitcoin (who owns what? List of all prior transactions), medical test results. </a:t>
            </a:r>
            <a:endParaRPr sz="2400"/>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0" name="Shape 520"/>
        <p:cNvGrpSpPr/>
        <p:nvPr/>
      </p:nvGrpSpPr>
      <p:grpSpPr>
        <a:xfrm>
          <a:off x="0" y="0"/>
          <a:ext cx="0" cy="0"/>
          <a:chOff x="0" y="0"/>
          <a:chExt cx="0" cy="0"/>
        </a:xfrm>
      </p:grpSpPr>
      <p:sp>
        <p:nvSpPr>
          <p:cNvPr id="521" name="Google Shape;521;p58"/>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Calibri"/>
              <a:buNone/>
            </a:pPr>
            <a:r>
              <a:rPr b="0" lang="en" sz="4400">
                <a:solidFill>
                  <a:schemeClr val="dk1"/>
                </a:solidFill>
                <a:latin typeface="Calibri"/>
                <a:ea typeface="Calibri"/>
                <a:cs typeface="Calibri"/>
                <a:sym typeface="Calibri"/>
              </a:rPr>
              <a:t>An Analogy: Google Docs</a:t>
            </a:r>
            <a:endParaRPr/>
          </a:p>
        </p:txBody>
      </p:sp>
      <p:sp>
        <p:nvSpPr>
          <p:cNvPr id="522" name="Google Shape;522;p58"/>
          <p:cNvSpPr txBox="1"/>
          <p:nvPr>
            <p:ph idx="1" type="body"/>
          </p:nvPr>
        </p:nvSpPr>
        <p:spPr>
          <a:xfrm>
            <a:off x="3686100" y="1063375"/>
            <a:ext cx="5000700" cy="3972900"/>
          </a:xfrm>
          <a:prstGeom prst="rect">
            <a:avLst/>
          </a:prstGeom>
          <a:noFill/>
          <a:ln>
            <a:noFill/>
          </a:ln>
        </p:spPr>
        <p:txBody>
          <a:bodyPr anchorCtr="0" anchor="t" bIns="45700" lIns="91425" spcFirstLastPara="1" rIns="91425" wrap="square" tIns="45700">
            <a:noAutofit/>
          </a:bodyPr>
          <a:lstStyle/>
          <a:p>
            <a:pPr indent="-342900" lvl="0" marL="457200" marR="0" rtl="0" algn="l">
              <a:lnSpc>
                <a:spcPct val="100000"/>
              </a:lnSpc>
              <a:spcBef>
                <a:spcPts val="56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What happens when you share a Google Doc with many people?</a:t>
            </a:r>
            <a:endParaRPr sz="1800">
              <a:solidFill>
                <a:schemeClr val="dk1"/>
              </a:solidFill>
              <a:latin typeface="Calibri"/>
              <a:ea typeface="Calibri"/>
              <a:cs typeface="Calibri"/>
              <a:sym typeface="Calibri"/>
            </a:endParaRPr>
          </a:p>
          <a:p>
            <a:pPr indent="-342900" lvl="0" marL="457200" marR="0" rtl="0" algn="l">
              <a:lnSpc>
                <a:spcPct val="100000"/>
              </a:lnSpc>
              <a:spcBef>
                <a:spcPts val="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Gives everyone has access to </a:t>
            </a:r>
            <a:r>
              <a:rPr i="1" lang="en" sz="1800">
                <a:solidFill>
                  <a:schemeClr val="dk1"/>
                </a:solidFill>
                <a:latin typeface="Calibri"/>
                <a:ea typeface="Calibri"/>
                <a:cs typeface="Calibri"/>
                <a:sym typeface="Calibri"/>
              </a:rPr>
              <a:t>the same document </a:t>
            </a:r>
            <a:r>
              <a:rPr lang="en" sz="1800">
                <a:solidFill>
                  <a:schemeClr val="dk1"/>
                </a:solidFill>
                <a:latin typeface="Calibri"/>
                <a:ea typeface="Calibri"/>
                <a:cs typeface="Calibri"/>
                <a:sym typeface="Calibri"/>
              </a:rPr>
              <a:t>(as opposed to making a copy or passing the original around.) Any changes to the Google doc are being recorded in real-time (everything is transparent.) Everyone with access can view it, make comments or suggest changes, and even the revision history is visible to all guests. What’s seen and entered cannot be denied by anyone, and one person can’t make a change without everyone seeing the change.</a:t>
            </a:r>
            <a:endParaRPr sz="1400">
              <a:solidFill>
                <a:schemeClr val="dk1"/>
              </a:solidFill>
              <a:latin typeface="Calibri"/>
              <a:ea typeface="Calibri"/>
              <a:cs typeface="Calibri"/>
              <a:sym typeface="Calibri"/>
            </a:endParaRPr>
          </a:p>
        </p:txBody>
      </p:sp>
      <p:pic>
        <p:nvPicPr>
          <p:cNvPr descr="Your Guide to Collaborative Document Editing With Google Docs" id="523" name="Google Shape;523;p58"/>
          <p:cNvPicPr preferRelativeResize="0"/>
          <p:nvPr/>
        </p:nvPicPr>
        <p:blipFill rotWithShape="1">
          <a:blip r:embed="rId3">
            <a:alphaModFix/>
          </a:blip>
          <a:srcRect b="0" l="10738" r="32385" t="0"/>
          <a:stretch/>
        </p:blipFill>
        <p:spPr>
          <a:xfrm>
            <a:off x="0" y="1067501"/>
            <a:ext cx="3447331" cy="4076000"/>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7" name="Shape 527"/>
        <p:cNvGrpSpPr/>
        <p:nvPr/>
      </p:nvGrpSpPr>
      <p:grpSpPr>
        <a:xfrm>
          <a:off x="0" y="0"/>
          <a:ext cx="0" cy="0"/>
          <a:chOff x="0" y="0"/>
          <a:chExt cx="0" cy="0"/>
        </a:xfrm>
      </p:grpSpPr>
      <p:pic>
        <p:nvPicPr>
          <p:cNvPr id="528" name="Google Shape;528;p59"/>
          <p:cNvPicPr preferRelativeResize="0"/>
          <p:nvPr/>
        </p:nvPicPr>
        <p:blipFill>
          <a:blip r:embed="rId3">
            <a:alphaModFix/>
          </a:blip>
          <a:stretch>
            <a:fillRect/>
          </a:stretch>
        </p:blipFill>
        <p:spPr>
          <a:xfrm>
            <a:off x="1892000" y="255825"/>
            <a:ext cx="5360000" cy="4530350"/>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2" name="Shape 532"/>
        <p:cNvGrpSpPr/>
        <p:nvPr/>
      </p:nvGrpSpPr>
      <p:grpSpPr>
        <a:xfrm>
          <a:off x="0" y="0"/>
          <a:ext cx="0" cy="0"/>
          <a:chOff x="0" y="0"/>
          <a:chExt cx="0" cy="0"/>
        </a:xfrm>
      </p:grpSpPr>
      <p:sp>
        <p:nvSpPr>
          <p:cNvPr id="533" name="Google Shape;533;p60"/>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Calibri"/>
              <a:buNone/>
            </a:pPr>
            <a:r>
              <a:rPr b="0" lang="en" sz="4100">
                <a:solidFill>
                  <a:schemeClr val="dk1"/>
                </a:solidFill>
                <a:latin typeface="Calibri"/>
                <a:ea typeface="Calibri"/>
                <a:cs typeface="Calibri"/>
                <a:sym typeface="Calibri"/>
              </a:rPr>
              <a:t>Connections to Cryptography</a:t>
            </a:r>
            <a:endParaRPr sz="2500"/>
          </a:p>
        </p:txBody>
      </p:sp>
      <p:sp>
        <p:nvSpPr>
          <p:cNvPr id="534" name="Google Shape;534;p60"/>
          <p:cNvSpPr txBox="1"/>
          <p:nvPr>
            <p:ph idx="1" type="body"/>
          </p:nvPr>
        </p:nvSpPr>
        <p:spPr>
          <a:xfrm>
            <a:off x="160625" y="1063375"/>
            <a:ext cx="5567700" cy="3977400"/>
          </a:xfrm>
          <a:prstGeom prst="rect">
            <a:avLst/>
          </a:prstGeom>
          <a:noFill/>
          <a:ln>
            <a:noFill/>
          </a:ln>
        </p:spPr>
        <p:txBody>
          <a:bodyPr anchorCtr="0" anchor="t" bIns="45700" lIns="91425" spcFirstLastPara="1" rIns="91425" wrap="square" tIns="45700">
            <a:noAutofit/>
          </a:bodyPr>
          <a:lstStyle/>
          <a:p>
            <a:pPr indent="-368300" lvl="0" marL="457200" marR="0" rtl="0" algn="l">
              <a:lnSpc>
                <a:spcPct val="100000"/>
              </a:lnSpc>
              <a:spcBef>
                <a:spcPts val="560"/>
              </a:spcBef>
              <a:spcAft>
                <a:spcPts val="0"/>
              </a:spcAft>
              <a:buClr>
                <a:schemeClr val="dk1"/>
              </a:buClr>
              <a:buSzPts val="2200"/>
              <a:buFont typeface="Calibri"/>
              <a:buChar char="●"/>
            </a:pPr>
            <a:r>
              <a:rPr lang="en" sz="2200">
                <a:solidFill>
                  <a:schemeClr val="dk1"/>
                </a:solidFill>
                <a:latin typeface="Calibri"/>
                <a:ea typeface="Calibri"/>
                <a:cs typeface="Calibri"/>
                <a:sym typeface="Calibri"/>
              </a:rPr>
              <a:t>Part of the appeal of blockchain is built-in security:      </a:t>
            </a:r>
            <a:endParaRPr sz="2200">
              <a:solidFill>
                <a:schemeClr val="dk1"/>
              </a:solidFill>
              <a:latin typeface="Calibri"/>
              <a:ea typeface="Calibri"/>
              <a:cs typeface="Calibri"/>
              <a:sym typeface="Calibri"/>
            </a:endParaRPr>
          </a:p>
          <a:p>
            <a:pPr indent="-368300" lvl="1" marL="1371600" marR="0" rtl="0" algn="l">
              <a:lnSpc>
                <a:spcPct val="100000"/>
              </a:lnSpc>
              <a:spcBef>
                <a:spcPts val="0"/>
              </a:spcBef>
              <a:spcAft>
                <a:spcPts val="0"/>
              </a:spcAft>
              <a:buClr>
                <a:schemeClr val="dk1"/>
              </a:buClr>
              <a:buSzPts val="2200"/>
              <a:buFont typeface="Calibri"/>
              <a:buChar char="○"/>
            </a:pPr>
            <a:r>
              <a:rPr lang="en" sz="2200">
                <a:solidFill>
                  <a:schemeClr val="dk1"/>
                </a:solidFill>
                <a:latin typeface="Calibri"/>
                <a:ea typeface="Calibri"/>
                <a:cs typeface="Calibri"/>
                <a:sym typeface="Calibri"/>
              </a:rPr>
              <a:t>1. asymmetric-key algorithms </a:t>
            </a:r>
            <a:endParaRPr sz="2200">
              <a:solidFill>
                <a:schemeClr val="dk1"/>
              </a:solidFill>
              <a:latin typeface="Calibri"/>
              <a:ea typeface="Calibri"/>
              <a:cs typeface="Calibri"/>
              <a:sym typeface="Calibri"/>
            </a:endParaRPr>
          </a:p>
          <a:p>
            <a:pPr indent="-368300" lvl="1" marL="1371600" marR="0" rtl="0" algn="l">
              <a:lnSpc>
                <a:spcPct val="100000"/>
              </a:lnSpc>
              <a:spcBef>
                <a:spcPts val="0"/>
              </a:spcBef>
              <a:spcAft>
                <a:spcPts val="0"/>
              </a:spcAft>
              <a:buClr>
                <a:schemeClr val="dk1"/>
              </a:buClr>
              <a:buSzPts val="2200"/>
              <a:buFont typeface="Calibri"/>
              <a:buChar char="○"/>
            </a:pPr>
            <a:r>
              <a:rPr lang="en" sz="2200">
                <a:solidFill>
                  <a:schemeClr val="dk1"/>
                </a:solidFill>
                <a:latin typeface="Calibri"/>
                <a:ea typeface="Calibri"/>
                <a:cs typeface="Calibri"/>
                <a:sym typeface="Calibri"/>
              </a:rPr>
              <a:t>2. hash functions.</a:t>
            </a:r>
            <a:endParaRPr sz="2200">
              <a:solidFill>
                <a:schemeClr val="dk1"/>
              </a:solidFill>
              <a:latin typeface="Calibri"/>
              <a:ea typeface="Calibri"/>
              <a:cs typeface="Calibri"/>
              <a:sym typeface="Calibri"/>
            </a:endParaRPr>
          </a:p>
          <a:p>
            <a:pPr indent="-368300" lvl="0" marL="457200" marR="0" rtl="0" algn="l">
              <a:lnSpc>
                <a:spcPct val="100000"/>
              </a:lnSpc>
              <a:spcBef>
                <a:spcPts val="0"/>
              </a:spcBef>
              <a:spcAft>
                <a:spcPts val="0"/>
              </a:spcAft>
              <a:buClr>
                <a:schemeClr val="dk1"/>
              </a:buClr>
              <a:buSzPts val="2200"/>
              <a:buFont typeface="Calibri"/>
              <a:buChar char="●"/>
            </a:pPr>
            <a:r>
              <a:rPr lang="en" sz="2200">
                <a:solidFill>
                  <a:schemeClr val="dk1"/>
                </a:solidFill>
                <a:latin typeface="Calibri"/>
                <a:ea typeface="Calibri"/>
                <a:cs typeface="Calibri"/>
                <a:sym typeface="Calibri"/>
              </a:rPr>
              <a:t>The hash function used in blockchain is SHA-256.</a:t>
            </a:r>
            <a:endParaRPr sz="2200">
              <a:solidFill>
                <a:schemeClr val="dk1"/>
              </a:solidFill>
              <a:latin typeface="Calibri"/>
              <a:ea typeface="Calibri"/>
              <a:cs typeface="Calibri"/>
              <a:sym typeface="Calibri"/>
            </a:endParaRPr>
          </a:p>
          <a:p>
            <a:pPr indent="-368300" lvl="0" marL="457200" marR="0" rtl="0" algn="l">
              <a:lnSpc>
                <a:spcPct val="100000"/>
              </a:lnSpc>
              <a:spcBef>
                <a:spcPts val="0"/>
              </a:spcBef>
              <a:spcAft>
                <a:spcPts val="0"/>
              </a:spcAft>
              <a:buClr>
                <a:schemeClr val="dk1"/>
              </a:buClr>
              <a:buSzPts val="2200"/>
              <a:buFont typeface="Calibri"/>
              <a:buChar char="●"/>
            </a:pPr>
            <a:r>
              <a:rPr lang="en" sz="2200">
                <a:solidFill>
                  <a:schemeClr val="dk1"/>
                </a:solidFill>
                <a:latin typeface="Calibri"/>
                <a:ea typeface="Calibri"/>
                <a:cs typeface="Calibri"/>
                <a:sym typeface="Calibri"/>
              </a:rPr>
              <a:t>Each ‘block’ in the chain is authenticated by a value that results in a special hash when plugged into SHA-256. Bitcoin miners provide a “proof of work” by discovering these values.</a:t>
            </a:r>
            <a:endParaRPr sz="2200">
              <a:solidFill>
                <a:schemeClr val="dk1"/>
              </a:solidFill>
              <a:latin typeface="Calibri"/>
              <a:ea typeface="Calibri"/>
              <a:cs typeface="Calibri"/>
              <a:sym typeface="Calibri"/>
            </a:endParaRPr>
          </a:p>
        </p:txBody>
      </p:sp>
      <p:pic>
        <p:nvPicPr>
          <p:cNvPr id="535" name="Google Shape;535;p60"/>
          <p:cNvPicPr preferRelativeResize="0"/>
          <p:nvPr/>
        </p:nvPicPr>
        <p:blipFill>
          <a:blip r:embed="rId3">
            <a:alphaModFix/>
          </a:blip>
          <a:stretch>
            <a:fillRect/>
          </a:stretch>
        </p:blipFill>
        <p:spPr>
          <a:xfrm>
            <a:off x="5897675" y="2224325"/>
            <a:ext cx="3097450" cy="2232825"/>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9" name="Shape 539"/>
        <p:cNvGrpSpPr/>
        <p:nvPr/>
      </p:nvGrpSpPr>
      <p:grpSpPr>
        <a:xfrm>
          <a:off x="0" y="0"/>
          <a:ext cx="0" cy="0"/>
          <a:chOff x="0" y="0"/>
          <a:chExt cx="0" cy="0"/>
        </a:xfrm>
      </p:grpSpPr>
      <p:sp>
        <p:nvSpPr>
          <p:cNvPr id="540" name="Google Shape;540;p61"/>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Calibri"/>
              <a:buNone/>
            </a:pPr>
            <a:r>
              <a:rPr b="0" lang="en" sz="4300">
                <a:solidFill>
                  <a:schemeClr val="dk1"/>
                </a:solidFill>
                <a:latin typeface="Calibri"/>
                <a:ea typeface="Calibri"/>
                <a:cs typeface="Calibri"/>
                <a:sym typeface="Calibri"/>
              </a:rPr>
              <a:t>What is Its application in the world?</a:t>
            </a:r>
            <a:endParaRPr sz="2700"/>
          </a:p>
        </p:txBody>
      </p:sp>
      <p:sp>
        <p:nvSpPr>
          <p:cNvPr id="541" name="Google Shape;541;p61"/>
          <p:cNvSpPr txBox="1"/>
          <p:nvPr>
            <p:ph idx="1" type="body"/>
          </p:nvPr>
        </p:nvSpPr>
        <p:spPr>
          <a:xfrm>
            <a:off x="366713" y="1063375"/>
            <a:ext cx="8229600" cy="3394500"/>
          </a:xfrm>
          <a:prstGeom prst="rect">
            <a:avLst/>
          </a:prstGeom>
          <a:noFill/>
          <a:ln>
            <a:noFill/>
          </a:ln>
        </p:spPr>
        <p:txBody>
          <a:bodyPr anchorCtr="0" anchor="t" bIns="45700" lIns="91425" spcFirstLastPara="1" rIns="91425" wrap="square" tIns="45700">
            <a:noAutofit/>
          </a:bodyPr>
          <a:lstStyle/>
          <a:p>
            <a:pPr indent="-406400" lvl="0" marL="457200" marR="0" rtl="0" algn="l">
              <a:lnSpc>
                <a:spcPct val="100000"/>
              </a:lnSpc>
              <a:spcBef>
                <a:spcPts val="560"/>
              </a:spcBef>
              <a:spcAft>
                <a:spcPts val="0"/>
              </a:spcAft>
              <a:buClr>
                <a:schemeClr val="dk1"/>
              </a:buClr>
              <a:buSzPts val="2800"/>
              <a:buFont typeface="Calibri"/>
              <a:buChar char="●"/>
            </a:pPr>
            <a:r>
              <a:rPr lang="en" sz="2800">
                <a:solidFill>
                  <a:schemeClr val="dk1"/>
                </a:solidFill>
                <a:latin typeface="Calibri"/>
                <a:ea typeface="Calibri"/>
                <a:cs typeface="Calibri"/>
                <a:sym typeface="Calibri"/>
              </a:rPr>
              <a:t>Transactions and banking</a:t>
            </a:r>
            <a:endParaRPr sz="2800">
              <a:solidFill>
                <a:schemeClr val="dk1"/>
              </a:solidFill>
              <a:latin typeface="Calibri"/>
              <a:ea typeface="Calibri"/>
              <a:cs typeface="Calibri"/>
              <a:sym typeface="Calibri"/>
            </a:endParaRPr>
          </a:p>
          <a:p>
            <a:pPr indent="-406400" lvl="0" marL="457200" marR="0" rtl="0" algn="l">
              <a:lnSpc>
                <a:spcPct val="100000"/>
              </a:lnSpc>
              <a:spcBef>
                <a:spcPts val="0"/>
              </a:spcBef>
              <a:spcAft>
                <a:spcPts val="0"/>
              </a:spcAft>
              <a:buClr>
                <a:schemeClr val="dk1"/>
              </a:buClr>
              <a:buSzPts val="2800"/>
              <a:buFont typeface="Calibri"/>
              <a:buChar char="●"/>
            </a:pPr>
            <a:r>
              <a:rPr lang="en" sz="2800">
                <a:solidFill>
                  <a:schemeClr val="dk1"/>
                </a:solidFill>
                <a:latin typeface="Calibri"/>
                <a:ea typeface="Calibri"/>
                <a:cs typeface="Calibri"/>
                <a:sym typeface="Calibri"/>
              </a:rPr>
              <a:t>Healthcare</a:t>
            </a:r>
            <a:endParaRPr sz="2800">
              <a:solidFill>
                <a:schemeClr val="dk1"/>
              </a:solidFill>
              <a:latin typeface="Calibri"/>
              <a:ea typeface="Calibri"/>
              <a:cs typeface="Calibri"/>
              <a:sym typeface="Calibri"/>
            </a:endParaRPr>
          </a:p>
          <a:p>
            <a:pPr indent="-406400" lvl="0" marL="457200" marR="0" rtl="0" algn="l">
              <a:lnSpc>
                <a:spcPct val="100000"/>
              </a:lnSpc>
              <a:spcBef>
                <a:spcPts val="0"/>
              </a:spcBef>
              <a:spcAft>
                <a:spcPts val="0"/>
              </a:spcAft>
              <a:buClr>
                <a:schemeClr val="dk1"/>
              </a:buClr>
              <a:buSzPts val="2800"/>
              <a:buFont typeface="Calibri"/>
              <a:buChar char="●"/>
            </a:pPr>
            <a:r>
              <a:rPr lang="en" sz="2800">
                <a:solidFill>
                  <a:schemeClr val="dk1"/>
                </a:solidFill>
                <a:latin typeface="Calibri"/>
                <a:ea typeface="Calibri"/>
                <a:cs typeface="Calibri"/>
                <a:sym typeface="Calibri"/>
              </a:rPr>
              <a:t>Real Estate</a:t>
            </a:r>
            <a:endParaRPr sz="2800">
              <a:solidFill>
                <a:schemeClr val="dk1"/>
              </a:solidFill>
              <a:latin typeface="Calibri"/>
              <a:ea typeface="Calibri"/>
              <a:cs typeface="Calibri"/>
              <a:sym typeface="Calibri"/>
            </a:endParaRPr>
          </a:p>
          <a:p>
            <a:pPr indent="-406400" lvl="0" marL="457200" marR="0" rtl="0" algn="l">
              <a:lnSpc>
                <a:spcPct val="100000"/>
              </a:lnSpc>
              <a:spcBef>
                <a:spcPts val="0"/>
              </a:spcBef>
              <a:spcAft>
                <a:spcPts val="0"/>
              </a:spcAft>
              <a:buClr>
                <a:schemeClr val="dk1"/>
              </a:buClr>
              <a:buSzPts val="2800"/>
              <a:buFont typeface="Calibri"/>
              <a:buChar char="●"/>
            </a:pPr>
            <a:r>
              <a:rPr lang="en" sz="2800">
                <a:solidFill>
                  <a:schemeClr val="dk1"/>
                </a:solidFill>
                <a:latin typeface="Calibri"/>
                <a:ea typeface="Calibri"/>
                <a:cs typeface="Calibri"/>
                <a:sym typeface="Calibri"/>
              </a:rPr>
              <a:t>Academia</a:t>
            </a:r>
            <a:endParaRPr sz="2800">
              <a:solidFill>
                <a:schemeClr val="dk1"/>
              </a:solidFill>
              <a:latin typeface="Calibri"/>
              <a:ea typeface="Calibri"/>
              <a:cs typeface="Calibri"/>
              <a:sym typeface="Calibri"/>
            </a:endParaRPr>
          </a:p>
          <a:p>
            <a:pPr indent="-406400" lvl="0" marL="457200" marR="0" rtl="0" algn="l">
              <a:lnSpc>
                <a:spcPct val="100000"/>
              </a:lnSpc>
              <a:spcBef>
                <a:spcPts val="0"/>
              </a:spcBef>
              <a:spcAft>
                <a:spcPts val="0"/>
              </a:spcAft>
              <a:buClr>
                <a:schemeClr val="dk1"/>
              </a:buClr>
              <a:buSzPts val="2800"/>
              <a:buFont typeface="Calibri"/>
              <a:buChar char="●"/>
            </a:pPr>
            <a:r>
              <a:rPr lang="en" sz="2800">
                <a:solidFill>
                  <a:schemeClr val="dk1"/>
                </a:solidFill>
                <a:latin typeface="Calibri"/>
                <a:ea typeface="Calibri"/>
                <a:cs typeface="Calibri"/>
                <a:sym typeface="Calibri"/>
              </a:rPr>
              <a:t>Gaming</a:t>
            </a:r>
            <a:endParaRPr sz="2800">
              <a:solidFill>
                <a:schemeClr val="dk1"/>
              </a:solidFill>
              <a:latin typeface="Calibri"/>
              <a:ea typeface="Calibri"/>
              <a:cs typeface="Calibri"/>
              <a:sym typeface="Calibri"/>
            </a:endParaRPr>
          </a:p>
        </p:txBody>
      </p:sp>
      <p:pic>
        <p:nvPicPr>
          <p:cNvPr id="542" name="Google Shape;542;p61"/>
          <p:cNvPicPr preferRelativeResize="0"/>
          <p:nvPr/>
        </p:nvPicPr>
        <p:blipFill>
          <a:blip r:embed="rId3">
            <a:alphaModFix/>
          </a:blip>
          <a:stretch>
            <a:fillRect/>
          </a:stretch>
        </p:blipFill>
        <p:spPr>
          <a:xfrm>
            <a:off x="4808875" y="1508650"/>
            <a:ext cx="3507225" cy="1979900"/>
          </a:xfrm>
          <a:prstGeom prst="rect">
            <a:avLst/>
          </a:prstGeom>
          <a:noFill/>
          <a:ln>
            <a:noFill/>
          </a:ln>
        </p:spPr>
      </p:pic>
      <p:pic>
        <p:nvPicPr>
          <p:cNvPr id="543" name="Google Shape;543;p61"/>
          <p:cNvPicPr preferRelativeResize="0"/>
          <p:nvPr/>
        </p:nvPicPr>
        <p:blipFill>
          <a:blip r:embed="rId4">
            <a:alphaModFix/>
          </a:blip>
          <a:stretch>
            <a:fillRect/>
          </a:stretch>
        </p:blipFill>
        <p:spPr>
          <a:xfrm>
            <a:off x="2808550" y="2396950"/>
            <a:ext cx="3176475" cy="1778825"/>
          </a:xfrm>
          <a:prstGeom prst="rect">
            <a:avLst/>
          </a:prstGeom>
          <a:noFill/>
          <a:ln>
            <a:noFill/>
          </a:ln>
        </p:spPr>
      </p:pic>
      <p:pic>
        <p:nvPicPr>
          <p:cNvPr id="544" name="Google Shape;544;p61"/>
          <p:cNvPicPr preferRelativeResize="0"/>
          <p:nvPr/>
        </p:nvPicPr>
        <p:blipFill>
          <a:blip r:embed="rId5">
            <a:alphaModFix/>
          </a:blip>
          <a:stretch>
            <a:fillRect/>
          </a:stretch>
        </p:blipFill>
        <p:spPr>
          <a:xfrm>
            <a:off x="508575" y="3602600"/>
            <a:ext cx="2426925" cy="1359075"/>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8" name="Shape 548"/>
        <p:cNvGrpSpPr/>
        <p:nvPr/>
      </p:nvGrpSpPr>
      <p:grpSpPr>
        <a:xfrm>
          <a:off x="0" y="0"/>
          <a:ext cx="0" cy="0"/>
          <a:chOff x="0" y="0"/>
          <a:chExt cx="0" cy="0"/>
        </a:xfrm>
      </p:grpSpPr>
      <p:sp>
        <p:nvSpPr>
          <p:cNvPr id="549" name="Google Shape;549;p62"/>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Calibri"/>
              <a:buNone/>
            </a:pPr>
            <a:r>
              <a:rPr b="0" lang="en" sz="4300">
                <a:solidFill>
                  <a:schemeClr val="dk1"/>
                </a:solidFill>
                <a:latin typeface="Calibri"/>
                <a:ea typeface="Calibri"/>
                <a:cs typeface="Calibri"/>
                <a:sym typeface="Calibri"/>
              </a:rPr>
              <a:t>Implementation of Blockchain in Healthcare</a:t>
            </a:r>
            <a:endParaRPr sz="2700"/>
          </a:p>
        </p:txBody>
      </p:sp>
      <p:sp>
        <p:nvSpPr>
          <p:cNvPr id="550" name="Google Shape;550;p62"/>
          <p:cNvSpPr txBox="1"/>
          <p:nvPr>
            <p:ph idx="1" type="body"/>
          </p:nvPr>
        </p:nvSpPr>
        <p:spPr>
          <a:xfrm>
            <a:off x="457200" y="1441525"/>
            <a:ext cx="8229600" cy="3394500"/>
          </a:xfrm>
          <a:prstGeom prst="rect">
            <a:avLst/>
          </a:prstGeom>
          <a:noFill/>
          <a:ln>
            <a:noFill/>
          </a:ln>
        </p:spPr>
        <p:txBody>
          <a:bodyPr anchorCtr="0" anchor="t" bIns="45700" lIns="91425" spcFirstLastPara="1" rIns="91425" wrap="square" tIns="45700">
            <a:noAutofit/>
          </a:bodyPr>
          <a:lstStyle/>
          <a:p>
            <a:pPr indent="-381000" lvl="0" marL="457200" marR="0" rtl="0" algn="l">
              <a:lnSpc>
                <a:spcPct val="100000"/>
              </a:lnSpc>
              <a:spcBef>
                <a:spcPts val="560"/>
              </a:spcBef>
              <a:spcAft>
                <a:spcPts val="0"/>
              </a:spcAft>
              <a:buClr>
                <a:schemeClr val="dk1"/>
              </a:buClr>
              <a:buSzPts val="2400"/>
              <a:buFont typeface="Calibri"/>
              <a:buChar char="●"/>
            </a:pPr>
            <a:r>
              <a:rPr lang="en" sz="2400">
                <a:solidFill>
                  <a:schemeClr val="dk1"/>
                </a:solidFill>
                <a:latin typeface="Calibri"/>
                <a:ea typeface="Calibri"/>
                <a:cs typeface="Calibri"/>
                <a:sym typeface="Calibri"/>
              </a:rPr>
              <a:t>Estonia is one of the first countries to start using blockchain </a:t>
            </a:r>
            <a:r>
              <a:rPr lang="en" sz="2400">
                <a:solidFill>
                  <a:schemeClr val="dk1"/>
                </a:solidFill>
                <a:latin typeface="Calibri"/>
                <a:ea typeface="Calibri"/>
                <a:cs typeface="Calibri"/>
                <a:sym typeface="Calibri"/>
              </a:rPr>
              <a:t>technology</a:t>
            </a:r>
            <a:r>
              <a:rPr lang="en" sz="2400">
                <a:solidFill>
                  <a:schemeClr val="dk1"/>
                </a:solidFill>
                <a:latin typeface="Calibri"/>
                <a:ea typeface="Calibri"/>
                <a:cs typeface="Calibri"/>
                <a:sym typeface="Calibri"/>
              </a:rPr>
              <a:t> in health care(today 95% is blockchain)</a:t>
            </a:r>
            <a:endParaRPr sz="2400">
              <a:solidFill>
                <a:schemeClr val="dk1"/>
              </a:solidFill>
              <a:latin typeface="Calibri"/>
              <a:ea typeface="Calibri"/>
              <a:cs typeface="Calibri"/>
              <a:sym typeface="Calibri"/>
            </a:endParaRPr>
          </a:p>
          <a:p>
            <a:pPr indent="-381000" lvl="0" marL="457200" marR="0" rtl="0" algn="l">
              <a:lnSpc>
                <a:spcPct val="100000"/>
              </a:lnSpc>
              <a:spcBef>
                <a:spcPts val="0"/>
              </a:spcBef>
              <a:spcAft>
                <a:spcPts val="0"/>
              </a:spcAft>
              <a:buClr>
                <a:schemeClr val="dk1"/>
              </a:buClr>
              <a:buSzPts val="2400"/>
              <a:buFont typeface="Calibri"/>
              <a:buChar char="●"/>
            </a:pPr>
            <a:r>
              <a:rPr lang="en" sz="2400">
                <a:solidFill>
                  <a:schemeClr val="dk1"/>
                </a:solidFill>
                <a:latin typeface="Calibri"/>
                <a:ea typeface="Calibri"/>
                <a:cs typeface="Calibri"/>
                <a:sym typeface="Calibri"/>
              </a:rPr>
              <a:t>For the past 10 years more than 176 million patient records were exposed in data breaches (stolen credit card and banking information, as well as health and genomic testing records)</a:t>
            </a:r>
            <a:endParaRPr sz="2400">
              <a:solidFill>
                <a:schemeClr val="dk1"/>
              </a:solidFill>
              <a:latin typeface="Calibri"/>
              <a:ea typeface="Calibri"/>
              <a:cs typeface="Calibri"/>
              <a:sym typeface="Calibri"/>
            </a:endParaRPr>
          </a:p>
          <a:p>
            <a:pPr indent="-381000" lvl="0" marL="457200" marR="0" rtl="0" algn="l">
              <a:lnSpc>
                <a:spcPct val="100000"/>
              </a:lnSpc>
              <a:spcBef>
                <a:spcPts val="0"/>
              </a:spcBef>
              <a:spcAft>
                <a:spcPts val="0"/>
              </a:spcAft>
              <a:buClr>
                <a:schemeClr val="dk1"/>
              </a:buClr>
              <a:buSzPts val="2400"/>
              <a:buFont typeface="Calibri"/>
              <a:buChar char="●"/>
            </a:pPr>
            <a:r>
              <a:rPr lang="en" sz="2400">
                <a:solidFill>
                  <a:schemeClr val="dk1"/>
                </a:solidFill>
                <a:latin typeface="Calibri"/>
                <a:ea typeface="Calibri"/>
                <a:cs typeface="Calibri"/>
                <a:sym typeface="Calibri"/>
              </a:rPr>
              <a:t>Storing personal data of Patients (Electronic Health Records)</a:t>
            </a:r>
            <a:endParaRPr sz="2400">
              <a:solidFill>
                <a:schemeClr val="dk1"/>
              </a:solidFill>
              <a:latin typeface="Calibri"/>
              <a:ea typeface="Calibri"/>
              <a:cs typeface="Calibri"/>
              <a:sym typeface="Calibri"/>
            </a:endParaRPr>
          </a:p>
          <a:p>
            <a:pPr indent="-381000" lvl="0" marL="457200" marR="0" rtl="0" algn="l">
              <a:lnSpc>
                <a:spcPct val="100000"/>
              </a:lnSpc>
              <a:spcBef>
                <a:spcPts val="0"/>
              </a:spcBef>
              <a:spcAft>
                <a:spcPts val="0"/>
              </a:spcAft>
              <a:buClr>
                <a:schemeClr val="dk1"/>
              </a:buClr>
              <a:buSzPts val="2400"/>
              <a:buFont typeface="Calibri"/>
              <a:buChar char="●"/>
            </a:pPr>
            <a:r>
              <a:rPr lang="en" sz="2400">
                <a:solidFill>
                  <a:schemeClr val="dk1"/>
                </a:solidFill>
                <a:latin typeface="Calibri"/>
                <a:ea typeface="Calibri"/>
                <a:cs typeface="Calibri"/>
                <a:sym typeface="Calibri"/>
              </a:rPr>
              <a:t>Maintains a record of origin and protects patient identity.</a:t>
            </a:r>
            <a:endParaRPr sz="240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18"/>
          <p:cNvSpPr txBox="1"/>
          <p:nvPr>
            <p:ph type="title"/>
          </p:nvPr>
        </p:nvSpPr>
        <p:spPr>
          <a:xfrm>
            <a:off x="457200" y="205978"/>
            <a:ext cx="8229600" cy="85725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Calibri"/>
              <a:buNone/>
            </a:pPr>
            <a:r>
              <a:rPr b="0" i="0" lang="en" sz="4400" u="none">
                <a:solidFill>
                  <a:schemeClr val="dk1"/>
                </a:solidFill>
                <a:latin typeface="Calibri"/>
                <a:ea typeface="Calibri"/>
                <a:cs typeface="Calibri"/>
                <a:sym typeface="Calibri"/>
              </a:rPr>
              <a:t>Secure Communication: </a:t>
            </a:r>
            <a:endParaRPr/>
          </a:p>
        </p:txBody>
      </p:sp>
      <p:sp>
        <p:nvSpPr>
          <p:cNvPr id="146" name="Google Shape;146;p18"/>
          <p:cNvSpPr txBox="1"/>
          <p:nvPr>
            <p:ph idx="1" type="body"/>
          </p:nvPr>
        </p:nvSpPr>
        <p:spPr>
          <a:xfrm>
            <a:off x="457200" y="1200150"/>
            <a:ext cx="8229600" cy="3394471"/>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000000"/>
              </a:buClr>
              <a:buSzPts val="3200"/>
              <a:buFont typeface="Arial"/>
              <a:buChar char="•"/>
            </a:pPr>
            <a:r>
              <a:rPr b="0" i="0" lang="en" sz="3200" u="none">
                <a:solidFill>
                  <a:srgbClr val="000000"/>
                </a:solidFill>
                <a:latin typeface="Calibri"/>
                <a:ea typeface="Calibri"/>
                <a:cs typeface="Calibri"/>
                <a:sym typeface="Calibri"/>
              </a:rPr>
              <a:t>Hopefully, without the secret, Eve will not be able to read the contents of the encrypted message.</a:t>
            </a:r>
            <a:endParaRPr/>
          </a:p>
          <a:p>
            <a:pPr indent="-139700" lvl="0" marL="342900" marR="0" rtl="0" algn="l">
              <a:spcBef>
                <a:spcPts val="640"/>
              </a:spcBef>
              <a:spcAft>
                <a:spcPts val="0"/>
              </a:spcAft>
              <a:buClr>
                <a:schemeClr val="dk1"/>
              </a:buClr>
              <a:buSzPts val="3200"/>
              <a:buFont typeface="Arial"/>
              <a:buNone/>
            </a:pPr>
            <a:r>
              <a:t/>
            </a:r>
            <a:endParaRPr b="0" i="0" sz="3200" u="none">
              <a:solidFill>
                <a:srgbClr val="000000"/>
              </a:solidFill>
              <a:latin typeface="Calibri"/>
              <a:ea typeface="Calibri"/>
              <a:cs typeface="Calibri"/>
              <a:sym typeface="Calibri"/>
            </a:endParaRPr>
          </a:p>
        </p:txBody>
      </p:sp>
      <p:pic>
        <p:nvPicPr>
          <p:cNvPr id="147" name="Google Shape;147;p18"/>
          <p:cNvPicPr preferRelativeResize="0"/>
          <p:nvPr/>
        </p:nvPicPr>
        <p:blipFill rotWithShape="1">
          <a:blip r:embed="rId3">
            <a:alphaModFix/>
          </a:blip>
          <a:srcRect b="0" l="0" r="0" t="0"/>
          <a:stretch/>
        </p:blipFill>
        <p:spPr>
          <a:xfrm>
            <a:off x="6754812" y="2689622"/>
            <a:ext cx="1428750" cy="1905000"/>
          </a:xfrm>
          <a:prstGeom prst="rect">
            <a:avLst/>
          </a:prstGeom>
          <a:noFill/>
          <a:ln>
            <a:noFill/>
          </a:ln>
        </p:spPr>
      </p:pic>
      <p:pic>
        <p:nvPicPr>
          <p:cNvPr id="148" name="Google Shape;148;p18"/>
          <p:cNvPicPr preferRelativeResize="0"/>
          <p:nvPr/>
        </p:nvPicPr>
        <p:blipFill rotWithShape="1">
          <a:blip r:embed="rId4">
            <a:alphaModFix/>
          </a:blip>
          <a:srcRect b="0" l="0" r="0" t="0"/>
          <a:stretch/>
        </p:blipFill>
        <p:spPr>
          <a:xfrm>
            <a:off x="612775" y="2689622"/>
            <a:ext cx="1428750" cy="1905000"/>
          </a:xfrm>
          <a:prstGeom prst="rect">
            <a:avLst/>
          </a:prstGeom>
          <a:noFill/>
          <a:ln>
            <a:noFill/>
          </a:ln>
        </p:spPr>
      </p:pic>
      <p:sp>
        <p:nvSpPr>
          <p:cNvPr id="149" name="Google Shape;149;p18"/>
          <p:cNvSpPr txBox="1"/>
          <p:nvPr/>
        </p:nvSpPr>
        <p:spPr>
          <a:xfrm>
            <a:off x="1147762" y="4357688"/>
            <a:ext cx="1069975" cy="34647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Calibri"/>
              <a:buNone/>
            </a:pPr>
            <a:r>
              <a:rPr b="0" i="0" lang="en" sz="2400" u="none">
                <a:solidFill>
                  <a:schemeClr val="dk1"/>
                </a:solidFill>
                <a:latin typeface="Calibri"/>
                <a:ea typeface="Calibri"/>
                <a:cs typeface="Calibri"/>
                <a:sym typeface="Calibri"/>
              </a:rPr>
              <a:t>Alice</a:t>
            </a:r>
            <a:endParaRPr/>
          </a:p>
        </p:txBody>
      </p:sp>
      <p:sp>
        <p:nvSpPr>
          <p:cNvPr id="150" name="Google Shape;150;p18"/>
          <p:cNvSpPr txBox="1"/>
          <p:nvPr/>
        </p:nvSpPr>
        <p:spPr>
          <a:xfrm>
            <a:off x="7443787" y="4357688"/>
            <a:ext cx="1069975" cy="34647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Calibri"/>
              <a:buNone/>
            </a:pPr>
            <a:r>
              <a:rPr b="0" i="0" lang="en" sz="2400" u="none">
                <a:solidFill>
                  <a:schemeClr val="dk1"/>
                </a:solidFill>
                <a:latin typeface="Calibri"/>
                <a:ea typeface="Calibri"/>
                <a:cs typeface="Calibri"/>
                <a:sym typeface="Calibri"/>
              </a:rPr>
              <a:t>Bob</a:t>
            </a:r>
            <a:endParaRPr/>
          </a:p>
        </p:txBody>
      </p:sp>
      <p:cxnSp>
        <p:nvCxnSpPr>
          <p:cNvPr id="151" name="Google Shape;151;p18"/>
          <p:cNvCxnSpPr/>
          <p:nvPr/>
        </p:nvCxnSpPr>
        <p:spPr>
          <a:xfrm flipH="1" rot="10800000">
            <a:off x="2517775" y="4369594"/>
            <a:ext cx="4371975" cy="22621"/>
          </a:xfrm>
          <a:prstGeom prst="straightConnector1">
            <a:avLst/>
          </a:prstGeom>
          <a:noFill/>
          <a:ln cap="flat" cmpd="sng" w="25400">
            <a:solidFill>
              <a:schemeClr val="dk1"/>
            </a:solidFill>
            <a:prstDash val="solid"/>
            <a:miter lim="800000"/>
            <a:headEnd len="med" w="med" type="none"/>
            <a:tailEnd len="med" w="med" type="stealth"/>
          </a:ln>
          <a:effectLst>
            <a:outerShdw blurRad="63500" dir="5400000" dist="20000">
              <a:srgbClr val="808080">
                <a:alpha val="37647"/>
              </a:srgbClr>
            </a:outerShdw>
          </a:effectLst>
        </p:spPr>
      </p:cxnSp>
      <p:pic>
        <p:nvPicPr>
          <p:cNvPr id="152" name="Google Shape;152;p18"/>
          <p:cNvPicPr preferRelativeResize="0"/>
          <p:nvPr/>
        </p:nvPicPr>
        <p:blipFill rotWithShape="1">
          <a:blip r:embed="rId5">
            <a:alphaModFix/>
          </a:blip>
          <a:srcRect b="0" l="0" r="0" t="0"/>
          <a:stretch/>
        </p:blipFill>
        <p:spPr>
          <a:xfrm>
            <a:off x="4171950" y="3806428"/>
            <a:ext cx="457200" cy="341709"/>
          </a:xfrm>
          <a:prstGeom prst="rect">
            <a:avLst/>
          </a:prstGeom>
          <a:noFill/>
          <a:ln>
            <a:noFill/>
          </a:ln>
        </p:spPr>
      </p:pic>
      <p:sp>
        <p:nvSpPr>
          <p:cNvPr id="153" name="Google Shape;153;p18"/>
          <p:cNvSpPr/>
          <p:nvPr/>
        </p:nvSpPr>
        <p:spPr>
          <a:xfrm>
            <a:off x="3968750" y="3671888"/>
            <a:ext cx="1047750" cy="607219"/>
          </a:xfrm>
          <a:custGeom>
            <a:rect b="b" l="l" r="r" t="t"/>
            <a:pathLst>
              <a:path extrusionOk="0" h="809625" w="1047750">
                <a:moveTo>
                  <a:pt x="0" y="0"/>
                </a:moveTo>
                <a:lnTo>
                  <a:pt x="1047750" y="0"/>
                </a:lnTo>
                <a:lnTo>
                  <a:pt x="1047750" y="809625"/>
                </a:lnTo>
                <a:lnTo>
                  <a:pt x="0" y="809625"/>
                </a:lnTo>
                <a:lnTo>
                  <a:pt x="0" y="0"/>
                </a:lnTo>
                <a:close/>
                <a:moveTo>
                  <a:pt x="101203" y="101203"/>
                </a:moveTo>
                <a:lnTo>
                  <a:pt x="101203" y="708422"/>
                </a:lnTo>
                <a:lnTo>
                  <a:pt x="946547" y="708422"/>
                </a:lnTo>
                <a:lnTo>
                  <a:pt x="946547" y="101203"/>
                </a:lnTo>
                <a:lnTo>
                  <a:pt x="101203" y="101203"/>
                </a:lnTo>
                <a:close/>
              </a:path>
            </a:pathLst>
          </a:custGeom>
          <a:solidFill>
            <a:schemeClr val="dk1"/>
          </a:solidFill>
          <a:ln cap="flat" cmpd="sng" w="9525">
            <a:solidFill>
              <a:srgbClr val="4A7EBB"/>
            </a:solidFill>
            <a:prstDash val="solid"/>
            <a:round/>
            <a:headEnd len="sm" w="sm" type="none"/>
            <a:tailEnd len="sm" w="sm" type="none"/>
          </a:ln>
          <a:effectLst>
            <a:outerShdw blurRad="63500" dir="5400000" dist="23000">
              <a:srgbClr val="000000">
                <a:alpha val="34901"/>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pic>
        <p:nvPicPr>
          <p:cNvPr id="154" name="Google Shape;154;p18"/>
          <p:cNvPicPr preferRelativeResize="0"/>
          <p:nvPr/>
        </p:nvPicPr>
        <p:blipFill rotWithShape="1">
          <a:blip r:embed="rId6">
            <a:alphaModFix/>
          </a:blip>
          <a:srcRect b="0" l="0" r="0" t="0"/>
          <a:stretch/>
        </p:blipFill>
        <p:spPr>
          <a:xfrm>
            <a:off x="4664075" y="3806428"/>
            <a:ext cx="527447" cy="527447"/>
          </a:xfrm>
          <a:prstGeom prst="rect">
            <a:avLst/>
          </a:prstGeom>
          <a:noFill/>
          <a:ln>
            <a:noFill/>
          </a:ln>
        </p:spPr>
      </p:pic>
      <p:pic>
        <p:nvPicPr>
          <p:cNvPr id="155" name="Google Shape;155;p18"/>
          <p:cNvPicPr preferRelativeResize="0"/>
          <p:nvPr/>
        </p:nvPicPr>
        <p:blipFill rotWithShape="1">
          <a:blip r:embed="rId7">
            <a:alphaModFix/>
          </a:blip>
          <a:srcRect b="0" l="0" r="0" t="0"/>
          <a:stretch/>
        </p:blipFill>
        <p:spPr>
          <a:xfrm>
            <a:off x="2173287" y="2905125"/>
            <a:ext cx="516731" cy="515540"/>
          </a:xfrm>
          <a:prstGeom prst="rect">
            <a:avLst/>
          </a:prstGeom>
          <a:noFill/>
          <a:ln>
            <a:noFill/>
          </a:ln>
        </p:spPr>
      </p:pic>
      <p:pic>
        <p:nvPicPr>
          <p:cNvPr id="156" name="Google Shape;156;p18"/>
          <p:cNvPicPr preferRelativeResize="0"/>
          <p:nvPr/>
        </p:nvPicPr>
        <p:blipFill rotWithShape="1">
          <a:blip r:embed="rId7">
            <a:alphaModFix/>
          </a:blip>
          <a:srcRect b="0" l="0" r="0" t="0"/>
          <a:stretch/>
        </p:blipFill>
        <p:spPr>
          <a:xfrm>
            <a:off x="6545262" y="2905125"/>
            <a:ext cx="516731" cy="515540"/>
          </a:xfrm>
          <a:prstGeom prst="rect">
            <a:avLst/>
          </a:prstGeom>
          <a:noFill/>
          <a:ln>
            <a:noFill/>
          </a:ln>
        </p:spPr>
      </p:pic>
      <p:pic>
        <p:nvPicPr>
          <p:cNvPr id="157" name="Google Shape;157;p18"/>
          <p:cNvPicPr preferRelativeResize="0"/>
          <p:nvPr/>
        </p:nvPicPr>
        <p:blipFill rotWithShape="1">
          <a:blip r:embed="rId8">
            <a:alphaModFix/>
          </a:blip>
          <a:srcRect b="0" l="0" r="0" t="0"/>
          <a:stretch/>
        </p:blipFill>
        <p:spPr>
          <a:xfrm>
            <a:off x="3968750" y="2190750"/>
            <a:ext cx="1219200" cy="1428750"/>
          </a:xfrm>
          <a:prstGeom prst="rect">
            <a:avLst/>
          </a:prstGeom>
          <a:noFill/>
          <a:ln>
            <a:noFill/>
          </a:ln>
        </p:spPr>
      </p:pic>
      <p:sp>
        <p:nvSpPr>
          <p:cNvPr id="158" name="Google Shape;158;p18"/>
          <p:cNvSpPr txBox="1"/>
          <p:nvPr/>
        </p:nvSpPr>
        <p:spPr>
          <a:xfrm>
            <a:off x="5016500" y="2190750"/>
            <a:ext cx="577850" cy="39290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800"/>
              <a:buFont typeface="Calibri"/>
              <a:buNone/>
            </a:pPr>
            <a:r>
              <a:rPr b="0" i="0" lang="en" sz="2800" u="none">
                <a:solidFill>
                  <a:schemeClr val="dk1"/>
                </a:solidFill>
                <a:latin typeface="Calibri"/>
                <a:ea typeface="Calibri"/>
                <a:cs typeface="Calibri"/>
                <a:sym typeface="Calibri"/>
              </a:rPr>
              <a:t>?</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5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4" name="Shape 554"/>
        <p:cNvGrpSpPr/>
        <p:nvPr/>
      </p:nvGrpSpPr>
      <p:grpSpPr>
        <a:xfrm>
          <a:off x="0" y="0"/>
          <a:ext cx="0" cy="0"/>
          <a:chOff x="0" y="0"/>
          <a:chExt cx="0" cy="0"/>
        </a:xfrm>
      </p:grpSpPr>
      <p:sp>
        <p:nvSpPr>
          <p:cNvPr id="555" name="Google Shape;555;p63"/>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Calibri"/>
              <a:buNone/>
            </a:pPr>
            <a:r>
              <a:rPr b="0" lang="en" sz="4300">
                <a:solidFill>
                  <a:schemeClr val="dk1"/>
                </a:solidFill>
                <a:latin typeface="Calibri"/>
                <a:ea typeface="Calibri"/>
                <a:cs typeface="Calibri"/>
                <a:sym typeface="Calibri"/>
              </a:rPr>
              <a:t>Implementation of Blockchain in Real Estate and Stock Market</a:t>
            </a:r>
            <a:endParaRPr sz="2700"/>
          </a:p>
        </p:txBody>
      </p:sp>
      <p:sp>
        <p:nvSpPr>
          <p:cNvPr id="556" name="Google Shape;556;p63"/>
          <p:cNvSpPr txBox="1"/>
          <p:nvPr>
            <p:ph idx="1" type="body"/>
          </p:nvPr>
        </p:nvSpPr>
        <p:spPr>
          <a:xfrm>
            <a:off x="457200" y="1347075"/>
            <a:ext cx="8229600" cy="3394500"/>
          </a:xfrm>
          <a:prstGeom prst="rect">
            <a:avLst/>
          </a:prstGeom>
          <a:noFill/>
          <a:ln>
            <a:noFill/>
          </a:ln>
        </p:spPr>
        <p:txBody>
          <a:bodyPr anchorCtr="0" anchor="t" bIns="45700" lIns="91425" spcFirstLastPara="1" rIns="91425" wrap="square" tIns="45700">
            <a:noAutofit/>
          </a:bodyPr>
          <a:lstStyle/>
          <a:p>
            <a:pPr indent="-374650" lvl="0" marL="457200" marR="0" rtl="0" algn="l">
              <a:lnSpc>
                <a:spcPct val="100000"/>
              </a:lnSpc>
              <a:spcBef>
                <a:spcPts val="560"/>
              </a:spcBef>
              <a:spcAft>
                <a:spcPts val="0"/>
              </a:spcAft>
              <a:buClr>
                <a:schemeClr val="dk1"/>
              </a:buClr>
              <a:buSzPts val="2300"/>
              <a:buFont typeface="Calibri"/>
              <a:buChar char="●"/>
            </a:pPr>
            <a:r>
              <a:rPr lang="en" sz="2300">
                <a:solidFill>
                  <a:schemeClr val="dk1"/>
                </a:solidFill>
                <a:latin typeface="Calibri"/>
                <a:ea typeface="Calibri"/>
                <a:cs typeface="Calibri"/>
                <a:sym typeface="Calibri"/>
              </a:rPr>
              <a:t>Tokenization: division of a property or company ownership into tradable shares (digital assets) on a blockchain network</a:t>
            </a:r>
            <a:endParaRPr sz="2300">
              <a:solidFill>
                <a:schemeClr val="dk1"/>
              </a:solidFill>
              <a:latin typeface="Calibri"/>
              <a:ea typeface="Calibri"/>
              <a:cs typeface="Calibri"/>
              <a:sym typeface="Calibri"/>
            </a:endParaRPr>
          </a:p>
          <a:p>
            <a:pPr indent="-374650" lvl="0" marL="457200" marR="0" rtl="0" algn="l">
              <a:lnSpc>
                <a:spcPct val="100000"/>
              </a:lnSpc>
              <a:spcBef>
                <a:spcPts val="0"/>
              </a:spcBef>
              <a:spcAft>
                <a:spcPts val="0"/>
              </a:spcAft>
              <a:buClr>
                <a:schemeClr val="dk1"/>
              </a:buClr>
              <a:buSzPts val="2300"/>
              <a:buFont typeface="Calibri"/>
              <a:buChar char="●"/>
            </a:pPr>
            <a:r>
              <a:rPr lang="en" sz="2300">
                <a:solidFill>
                  <a:schemeClr val="dk1"/>
                </a:solidFill>
                <a:latin typeface="Calibri"/>
                <a:ea typeface="Calibri"/>
                <a:cs typeface="Calibri"/>
                <a:sym typeface="Calibri"/>
              </a:rPr>
              <a:t>Why </a:t>
            </a:r>
            <a:r>
              <a:rPr lang="en" sz="2300">
                <a:solidFill>
                  <a:schemeClr val="dk1"/>
                </a:solidFill>
                <a:latin typeface="Calibri"/>
                <a:ea typeface="Calibri"/>
                <a:cs typeface="Calibri"/>
                <a:sym typeface="Calibri"/>
              </a:rPr>
              <a:t>tokenize</a:t>
            </a:r>
            <a:r>
              <a:rPr lang="en" sz="2300">
                <a:solidFill>
                  <a:schemeClr val="dk1"/>
                </a:solidFill>
                <a:latin typeface="Calibri"/>
                <a:ea typeface="Calibri"/>
                <a:cs typeface="Calibri"/>
                <a:sym typeface="Calibri"/>
              </a:rPr>
              <a:t> and </a:t>
            </a:r>
            <a:r>
              <a:rPr lang="en" sz="2300">
                <a:solidFill>
                  <a:schemeClr val="dk1"/>
                </a:solidFill>
                <a:latin typeface="Calibri"/>
                <a:ea typeface="Calibri"/>
                <a:cs typeface="Calibri"/>
                <a:sym typeface="Calibri"/>
              </a:rPr>
              <a:t>digitize</a:t>
            </a:r>
            <a:r>
              <a:rPr lang="en" sz="2300">
                <a:solidFill>
                  <a:schemeClr val="dk1"/>
                </a:solidFill>
                <a:latin typeface="Calibri"/>
                <a:ea typeface="Calibri"/>
                <a:cs typeface="Calibri"/>
                <a:sym typeface="Calibri"/>
              </a:rPr>
              <a:t> assets?</a:t>
            </a:r>
            <a:endParaRPr sz="2300">
              <a:solidFill>
                <a:schemeClr val="dk1"/>
              </a:solidFill>
              <a:latin typeface="Calibri"/>
              <a:ea typeface="Calibri"/>
              <a:cs typeface="Calibri"/>
              <a:sym typeface="Calibri"/>
            </a:endParaRPr>
          </a:p>
          <a:p>
            <a:pPr indent="-374650" lvl="0" marL="457200" marR="0" rtl="0" algn="l">
              <a:lnSpc>
                <a:spcPct val="100000"/>
              </a:lnSpc>
              <a:spcBef>
                <a:spcPts val="0"/>
              </a:spcBef>
              <a:spcAft>
                <a:spcPts val="0"/>
              </a:spcAft>
              <a:buClr>
                <a:schemeClr val="dk1"/>
              </a:buClr>
              <a:buSzPts val="2300"/>
              <a:buFont typeface="Calibri"/>
              <a:buChar char="●"/>
            </a:pPr>
            <a:r>
              <a:rPr lang="en" sz="2300">
                <a:solidFill>
                  <a:schemeClr val="dk1"/>
                </a:solidFill>
                <a:latin typeface="Calibri"/>
                <a:ea typeface="Calibri"/>
                <a:cs typeface="Calibri"/>
                <a:sym typeface="Calibri"/>
              </a:rPr>
              <a:t>More </a:t>
            </a:r>
            <a:r>
              <a:rPr lang="en" sz="2300">
                <a:solidFill>
                  <a:schemeClr val="dk1"/>
                </a:solidFill>
                <a:latin typeface="Calibri"/>
                <a:ea typeface="Calibri"/>
                <a:cs typeface="Calibri"/>
                <a:sym typeface="Calibri"/>
              </a:rPr>
              <a:t>liquidity opportunities</a:t>
            </a:r>
            <a:r>
              <a:rPr lang="en" sz="2300">
                <a:solidFill>
                  <a:schemeClr val="dk1"/>
                </a:solidFill>
                <a:latin typeface="Calibri"/>
                <a:ea typeface="Calibri"/>
                <a:cs typeface="Calibri"/>
                <a:sym typeface="Calibri"/>
              </a:rPr>
              <a:t>, better market transparency, enabling real-time investing processes, reliable tracking of ownership</a:t>
            </a:r>
            <a:endParaRPr sz="2300">
              <a:solidFill>
                <a:schemeClr val="dk1"/>
              </a:solidFill>
              <a:latin typeface="Calibri"/>
              <a:ea typeface="Calibri"/>
              <a:cs typeface="Calibri"/>
              <a:sym typeface="Calibri"/>
            </a:endParaRPr>
          </a:p>
          <a:p>
            <a:pPr indent="-374650" lvl="0" marL="457200" marR="0" rtl="0" algn="l">
              <a:lnSpc>
                <a:spcPct val="100000"/>
              </a:lnSpc>
              <a:spcBef>
                <a:spcPts val="0"/>
              </a:spcBef>
              <a:spcAft>
                <a:spcPts val="0"/>
              </a:spcAft>
              <a:buClr>
                <a:schemeClr val="dk1"/>
              </a:buClr>
              <a:buSzPts val="2300"/>
              <a:buFont typeface="Calibri"/>
              <a:buChar char="●"/>
            </a:pPr>
            <a:r>
              <a:rPr lang="en" sz="2300">
                <a:solidFill>
                  <a:schemeClr val="dk1"/>
                </a:solidFill>
                <a:latin typeface="Calibri"/>
                <a:ea typeface="Calibri"/>
                <a:cs typeface="Calibri"/>
                <a:sym typeface="Calibri"/>
              </a:rPr>
              <a:t>A liquidity opportunity for clarification is an acquisition, merger, or other action that allows early investors in a company/asset to cash out some of their ownership shares or in this scenarios tokens</a:t>
            </a:r>
            <a:endParaRPr sz="2300">
              <a:solidFill>
                <a:schemeClr val="dk1"/>
              </a:solidFill>
              <a:latin typeface="Calibri"/>
              <a:ea typeface="Calibri"/>
              <a:cs typeface="Calibri"/>
              <a:sym typeface="Calibri"/>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0" name="Shape 560"/>
        <p:cNvGrpSpPr/>
        <p:nvPr/>
      </p:nvGrpSpPr>
      <p:grpSpPr>
        <a:xfrm>
          <a:off x="0" y="0"/>
          <a:ext cx="0" cy="0"/>
          <a:chOff x="0" y="0"/>
          <a:chExt cx="0" cy="0"/>
        </a:xfrm>
      </p:grpSpPr>
      <p:sp>
        <p:nvSpPr>
          <p:cNvPr id="561" name="Google Shape;561;p64"/>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Calibri"/>
              <a:buNone/>
            </a:pPr>
            <a:r>
              <a:rPr b="0" lang="en" sz="3800">
                <a:solidFill>
                  <a:schemeClr val="dk1"/>
                </a:solidFill>
                <a:latin typeface="Calibri"/>
                <a:ea typeface="Calibri"/>
                <a:cs typeface="Calibri"/>
                <a:sym typeface="Calibri"/>
              </a:rPr>
              <a:t>Where at Columbia are there blockchain opportunities?</a:t>
            </a:r>
            <a:endParaRPr sz="3600"/>
          </a:p>
        </p:txBody>
      </p:sp>
      <p:sp>
        <p:nvSpPr>
          <p:cNvPr id="562" name="Google Shape;562;p64"/>
          <p:cNvSpPr txBox="1"/>
          <p:nvPr>
            <p:ph idx="1" type="body"/>
          </p:nvPr>
        </p:nvSpPr>
        <p:spPr>
          <a:xfrm>
            <a:off x="359625" y="1063375"/>
            <a:ext cx="8229600" cy="1974600"/>
          </a:xfrm>
          <a:prstGeom prst="rect">
            <a:avLst/>
          </a:prstGeom>
          <a:noFill/>
          <a:ln>
            <a:noFill/>
          </a:ln>
        </p:spPr>
        <p:txBody>
          <a:bodyPr anchorCtr="0" anchor="t" bIns="45700" lIns="91425" spcFirstLastPara="1" rIns="91425" wrap="square" tIns="45700">
            <a:noAutofit/>
          </a:bodyPr>
          <a:lstStyle/>
          <a:p>
            <a:pPr indent="-381000" lvl="0" marL="457200" marR="0" rtl="0" algn="l">
              <a:lnSpc>
                <a:spcPct val="100000"/>
              </a:lnSpc>
              <a:spcBef>
                <a:spcPts val="560"/>
              </a:spcBef>
              <a:spcAft>
                <a:spcPts val="0"/>
              </a:spcAft>
              <a:buClr>
                <a:schemeClr val="dk1"/>
              </a:buClr>
              <a:buSzPts val="2400"/>
              <a:buFont typeface="Calibri"/>
              <a:buChar char="●"/>
            </a:pPr>
            <a:r>
              <a:rPr lang="en" sz="2400">
                <a:solidFill>
                  <a:schemeClr val="dk1"/>
                </a:solidFill>
                <a:latin typeface="Calibri"/>
                <a:ea typeface="Calibri"/>
                <a:cs typeface="Calibri"/>
                <a:sym typeface="Calibri"/>
              </a:rPr>
              <a:t>Columbia blockchain club </a:t>
            </a:r>
            <a:endParaRPr sz="2400">
              <a:solidFill>
                <a:schemeClr val="dk1"/>
              </a:solidFill>
              <a:latin typeface="Calibri"/>
              <a:ea typeface="Calibri"/>
              <a:cs typeface="Calibri"/>
              <a:sym typeface="Calibri"/>
            </a:endParaRPr>
          </a:p>
          <a:p>
            <a:pPr indent="-381000" lvl="0" marL="457200" marR="0" rtl="0" algn="l">
              <a:lnSpc>
                <a:spcPct val="100000"/>
              </a:lnSpc>
              <a:spcBef>
                <a:spcPts val="0"/>
              </a:spcBef>
              <a:spcAft>
                <a:spcPts val="0"/>
              </a:spcAft>
              <a:buClr>
                <a:schemeClr val="dk1"/>
              </a:buClr>
              <a:buSzPts val="2400"/>
              <a:buFont typeface="Calibri"/>
              <a:buChar char="●"/>
            </a:pPr>
            <a:r>
              <a:rPr lang="en" sz="2400">
                <a:solidFill>
                  <a:schemeClr val="dk1"/>
                </a:solidFill>
                <a:latin typeface="Calibri"/>
                <a:ea typeface="Calibri"/>
                <a:cs typeface="Calibri"/>
                <a:sym typeface="Calibri"/>
              </a:rPr>
              <a:t>Classes open to undergrads: </a:t>
            </a:r>
            <a:endParaRPr sz="2400">
              <a:solidFill>
                <a:schemeClr val="dk1"/>
              </a:solidFill>
              <a:latin typeface="Calibri"/>
              <a:ea typeface="Calibri"/>
              <a:cs typeface="Calibri"/>
              <a:sym typeface="Calibri"/>
            </a:endParaRPr>
          </a:p>
          <a:p>
            <a:pPr indent="-381000" lvl="0" marL="914400" marR="0" rtl="0" algn="l">
              <a:lnSpc>
                <a:spcPct val="100000"/>
              </a:lnSpc>
              <a:spcBef>
                <a:spcPts val="0"/>
              </a:spcBef>
              <a:spcAft>
                <a:spcPts val="0"/>
              </a:spcAft>
              <a:buClr>
                <a:schemeClr val="dk1"/>
              </a:buClr>
              <a:buSzPts val="2400"/>
              <a:buFont typeface="Calibri"/>
              <a:buAutoNum type="arabicPeriod"/>
            </a:pPr>
            <a:r>
              <a:rPr lang="en" sz="2400">
                <a:solidFill>
                  <a:schemeClr val="dk1"/>
                </a:solidFill>
                <a:latin typeface="Calibri"/>
                <a:ea typeface="Calibri"/>
                <a:cs typeface="Calibri"/>
                <a:sym typeface="Calibri"/>
              </a:rPr>
              <a:t>Prof. Tim Roughgarden: Foundations of Blockchain </a:t>
            </a:r>
            <a:endParaRPr sz="2400">
              <a:solidFill>
                <a:schemeClr val="dk1"/>
              </a:solidFill>
              <a:latin typeface="Calibri"/>
              <a:ea typeface="Calibri"/>
              <a:cs typeface="Calibri"/>
              <a:sym typeface="Calibri"/>
            </a:endParaRPr>
          </a:p>
          <a:p>
            <a:pPr indent="-381000" lvl="0" marL="914400" marR="0" rtl="0" algn="l">
              <a:lnSpc>
                <a:spcPct val="100000"/>
              </a:lnSpc>
              <a:spcBef>
                <a:spcPts val="0"/>
              </a:spcBef>
              <a:spcAft>
                <a:spcPts val="0"/>
              </a:spcAft>
              <a:buClr>
                <a:schemeClr val="dk1"/>
              </a:buClr>
              <a:buSzPts val="2400"/>
              <a:buFont typeface="Calibri"/>
              <a:buAutoNum type="arabicPeriod"/>
            </a:pPr>
            <a:r>
              <a:rPr lang="en" sz="2400">
                <a:solidFill>
                  <a:schemeClr val="dk1"/>
                </a:solidFill>
                <a:latin typeface="Calibri"/>
                <a:ea typeface="Calibri"/>
                <a:cs typeface="Calibri"/>
                <a:sym typeface="Calibri"/>
              </a:rPr>
              <a:t>Profs. Alexandros Biliris and Eran Tromer: Blockchains and their applications</a:t>
            </a:r>
            <a:endParaRPr sz="2400">
              <a:solidFill>
                <a:schemeClr val="dk1"/>
              </a:solidFill>
              <a:latin typeface="Calibri"/>
              <a:ea typeface="Calibri"/>
              <a:cs typeface="Calibri"/>
              <a:sym typeface="Calibri"/>
            </a:endParaRPr>
          </a:p>
        </p:txBody>
      </p:sp>
      <p:pic>
        <p:nvPicPr>
          <p:cNvPr id="563" name="Google Shape;563;p64"/>
          <p:cNvPicPr preferRelativeResize="0"/>
          <p:nvPr/>
        </p:nvPicPr>
        <p:blipFill>
          <a:blip r:embed="rId3">
            <a:alphaModFix/>
          </a:blip>
          <a:stretch>
            <a:fillRect/>
          </a:stretch>
        </p:blipFill>
        <p:spPr>
          <a:xfrm>
            <a:off x="832047" y="3182900"/>
            <a:ext cx="1412125" cy="1835050"/>
          </a:xfrm>
          <a:prstGeom prst="rect">
            <a:avLst/>
          </a:prstGeom>
          <a:noFill/>
          <a:ln>
            <a:noFill/>
          </a:ln>
        </p:spPr>
      </p:pic>
      <p:pic>
        <p:nvPicPr>
          <p:cNvPr id="564" name="Google Shape;564;p64"/>
          <p:cNvPicPr preferRelativeResize="0"/>
          <p:nvPr/>
        </p:nvPicPr>
        <p:blipFill>
          <a:blip r:embed="rId4">
            <a:alphaModFix/>
          </a:blip>
          <a:stretch>
            <a:fillRect/>
          </a:stretch>
        </p:blipFill>
        <p:spPr>
          <a:xfrm>
            <a:off x="5419750" y="3182900"/>
            <a:ext cx="1412125" cy="1835050"/>
          </a:xfrm>
          <a:prstGeom prst="rect">
            <a:avLst/>
          </a:prstGeom>
          <a:noFill/>
          <a:ln>
            <a:noFill/>
          </a:ln>
        </p:spPr>
      </p:pic>
      <p:pic>
        <p:nvPicPr>
          <p:cNvPr id="565" name="Google Shape;565;p64"/>
          <p:cNvPicPr preferRelativeResize="0"/>
          <p:nvPr/>
        </p:nvPicPr>
        <p:blipFill>
          <a:blip r:embed="rId5">
            <a:alphaModFix/>
          </a:blip>
          <a:stretch>
            <a:fillRect/>
          </a:stretch>
        </p:blipFill>
        <p:spPr>
          <a:xfrm>
            <a:off x="3222850" y="3182900"/>
            <a:ext cx="1625425" cy="1835050"/>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569" name="Shape 569"/>
        <p:cNvGrpSpPr/>
        <p:nvPr/>
      </p:nvGrpSpPr>
      <p:grpSpPr>
        <a:xfrm>
          <a:off x="0" y="0"/>
          <a:ext cx="0" cy="0"/>
          <a:chOff x="0" y="0"/>
          <a:chExt cx="0" cy="0"/>
        </a:xfrm>
      </p:grpSpPr>
      <p:sp>
        <p:nvSpPr>
          <p:cNvPr id="570" name="Google Shape;570;p65"/>
          <p:cNvSpPr txBox="1"/>
          <p:nvPr>
            <p:ph type="title"/>
          </p:nvPr>
        </p:nvSpPr>
        <p:spPr>
          <a:xfrm>
            <a:off x="457200" y="205978"/>
            <a:ext cx="8229600" cy="85725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Calibri"/>
              <a:buNone/>
            </a:pPr>
            <a:r>
              <a:rPr b="0" i="0" lang="en" sz="4400" u="none">
                <a:solidFill>
                  <a:schemeClr val="dk1"/>
                </a:solidFill>
                <a:latin typeface="Calibri"/>
                <a:ea typeface="Calibri"/>
                <a:cs typeface="Calibri"/>
                <a:sym typeface="Calibri"/>
              </a:rPr>
              <a:t>Zero-Knowledge Graph Coloring</a:t>
            </a:r>
            <a:endParaRPr/>
          </a:p>
        </p:txBody>
      </p:sp>
      <p:sp>
        <p:nvSpPr>
          <p:cNvPr id="571" name="Google Shape;571;p65"/>
          <p:cNvSpPr txBox="1"/>
          <p:nvPr>
            <p:ph idx="1" type="body"/>
          </p:nvPr>
        </p:nvSpPr>
        <p:spPr>
          <a:xfrm>
            <a:off x="457200" y="1200150"/>
            <a:ext cx="8229600" cy="3394471"/>
          </a:xfrm>
          <a:prstGeom prst="rect">
            <a:avLst/>
          </a:prstGeom>
          <a:noFill/>
          <a:ln>
            <a:noFill/>
          </a:ln>
        </p:spPr>
        <p:txBody>
          <a:bodyPr anchorCtr="0" anchor="t" bIns="45700" lIns="91425" spcFirstLastPara="1" rIns="91425" wrap="square" tIns="45700">
            <a:noAutofit/>
          </a:bodyPr>
          <a:lstStyle/>
          <a:p>
            <a:pPr indent="-292100" lvl="0" marL="342900" marR="0" rtl="0" algn="l">
              <a:lnSpc>
                <a:spcPct val="100000"/>
              </a:lnSpc>
              <a:spcBef>
                <a:spcPts val="0"/>
              </a:spcBef>
              <a:spcAft>
                <a:spcPts val="0"/>
              </a:spcAft>
              <a:buClr>
                <a:schemeClr val="dk1"/>
              </a:buClr>
              <a:buSzPts val="2400"/>
              <a:buFont typeface="Arial"/>
              <a:buChar char="•"/>
            </a:pPr>
            <a:r>
              <a:rPr b="0" i="0" lang="en" sz="2400" u="none">
                <a:solidFill>
                  <a:schemeClr val="dk1"/>
                </a:solidFill>
                <a:latin typeface="Calibri"/>
                <a:ea typeface="Calibri"/>
                <a:cs typeface="Calibri"/>
                <a:sym typeface="Calibri"/>
              </a:rPr>
              <a:t>Suppose you have a graph that you have found a 3-coloring for. (a labeling of each vertex to one of three colors such that no two adjacent vertices have the same color)</a:t>
            </a:r>
            <a:endParaRPr sz="2400"/>
          </a:p>
        </p:txBody>
      </p:sp>
      <p:pic>
        <p:nvPicPr>
          <p:cNvPr id="572" name="Google Shape;572;p65"/>
          <p:cNvPicPr preferRelativeResize="0"/>
          <p:nvPr/>
        </p:nvPicPr>
        <p:blipFill rotWithShape="1">
          <a:blip r:embed="rId3">
            <a:alphaModFix/>
          </a:blip>
          <a:srcRect b="0" l="0" r="0" t="0"/>
          <a:stretch/>
        </p:blipFill>
        <p:spPr>
          <a:xfrm>
            <a:off x="3265487" y="2759869"/>
            <a:ext cx="1876425" cy="1800225"/>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576" name="Shape 576"/>
        <p:cNvGrpSpPr/>
        <p:nvPr/>
      </p:nvGrpSpPr>
      <p:grpSpPr>
        <a:xfrm>
          <a:off x="0" y="0"/>
          <a:ext cx="0" cy="0"/>
          <a:chOff x="0" y="0"/>
          <a:chExt cx="0" cy="0"/>
        </a:xfrm>
      </p:grpSpPr>
      <p:sp>
        <p:nvSpPr>
          <p:cNvPr id="577" name="Google Shape;577;p66"/>
          <p:cNvSpPr txBox="1"/>
          <p:nvPr>
            <p:ph type="title"/>
          </p:nvPr>
        </p:nvSpPr>
        <p:spPr>
          <a:xfrm>
            <a:off x="457200" y="205978"/>
            <a:ext cx="8229600" cy="85725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Calibri"/>
              <a:buNone/>
            </a:pPr>
            <a:r>
              <a:rPr b="0" i="0" lang="en" sz="4400" u="none">
                <a:solidFill>
                  <a:schemeClr val="dk1"/>
                </a:solidFill>
                <a:latin typeface="Calibri"/>
                <a:ea typeface="Calibri"/>
                <a:cs typeface="Calibri"/>
                <a:sym typeface="Calibri"/>
              </a:rPr>
              <a:t>Zero-Knowledge Graph Coloring</a:t>
            </a:r>
            <a:endParaRPr/>
          </a:p>
        </p:txBody>
      </p:sp>
      <p:sp>
        <p:nvSpPr>
          <p:cNvPr id="578" name="Google Shape;578;p66"/>
          <p:cNvSpPr txBox="1"/>
          <p:nvPr>
            <p:ph idx="1" type="body"/>
          </p:nvPr>
        </p:nvSpPr>
        <p:spPr>
          <a:xfrm>
            <a:off x="457200" y="1200150"/>
            <a:ext cx="8229600" cy="3394471"/>
          </a:xfrm>
          <a:prstGeom prst="rect">
            <a:avLst/>
          </a:prstGeom>
          <a:noFill/>
          <a:ln>
            <a:noFill/>
          </a:ln>
        </p:spPr>
        <p:txBody>
          <a:bodyPr anchorCtr="0" anchor="t" bIns="45700" lIns="91425" spcFirstLastPara="1" rIns="91425" wrap="square" tIns="45700">
            <a:noAutofit/>
          </a:bodyPr>
          <a:lstStyle/>
          <a:p>
            <a:pPr indent="-292100" lvl="0" marL="342900" marR="0" rtl="0" algn="l">
              <a:lnSpc>
                <a:spcPct val="100000"/>
              </a:lnSpc>
              <a:spcBef>
                <a:spcPts val="0"/>
              </a:spcBef>
              <a:spcAft>
                <a:spcPts val="0"/>
              </a:spcAft>
              <a:buClr>
                <a:schemeClr val="dk1"/>
              </a:buClr>
              <a:buSzPts val="2400"/>
              <a:buFont typeface="Arial"/>
              <a:buChar char="•"/>
            </a:pPr>
            <a:r>
              <a:rPr b="0" i="0" lang="en" sz="2400" u="none">
                <a:solidFill>
                  <a:schemeClr val="dk1"/>
                </a:solidFill>
                <a:latin typeface="Calibri"/>
                <a:ea typeface="Calibri"/>
                <a:cs typeface="Calibri"/>
                <a:sym typeface="Calibri"/>
              </a:rPr>
              <a:t>Suppose your friend really wants to know a 3-coloring and is willing to buy your solution from you. However, he wants to make sure you really have it first.</a:t>
            </a:r>
            <a:endParaRPr sz="2400"/>
          </a:p>
        </p:txBody>
      </p:sp>
      <p:pic>
        <p:nvPicPr>
          <p:cNvPr id="579" name="Google Shape;579;p66"/>
          <p:cNvPicPr preferRelativeResize="0"/>
          <p:nvPr/>
        </p:nvPicPr>
        <p:blipFill rotWithShape="1">
          <a:blip r:embed="rId3">
            <a:alphaModFix/>
          </a:blip>
          <a:srcRect b="0" l="0" r="0" t="0"/>
          <a:stretch/>
        </p:blipFill>
        <p:spPr>
          <a:xfrm>
            <a:off x="3265487" y="2778919"/>
            <a:ext cx="1876425" cy="1800225"/>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583" name="Shape 583"/>
        <p:cNvGrpSpPr/>
        <p:nvPr/>
      </p:nvGrpSpPr>
      <p:grpSpPr>
        <a:xfrm>
          <a:off x="0" y="0"/>
          <a:ext cx="0" cy="0"/>
          <a:chOff x="0" y="0"/>
          <a:chExt cx="0" cy="0"/>
        </a:xfrm>
      </p:grpSpPr>
      <p:sp>
        <p:nvSpPr>
          <p:cNvPr id="584" name="Google Shape;584;p67"/>
          <p:cNvSpPr txBox="1"/>
          <p:nvPr>
            <p:ph type="title"/>
          </p:nvPr>
        </p:nvSpPr>
        <p:spPr>
          <a:xfrm>
            <a:off x="457200" y="205978"/>
            <a:ext cx="8229600" cy="85725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Calibri"/>
              <a:buNone/>
            </a:pPr>
            <a:r>
              <a:rPr b="0" i="0" lang="en" sz="4400" u="none">
                <a:solidFill>
                  <a:schemeClr val="dk1"/>
                </a:solidFill>
                <a:latin typeface="Calibri"/>
                <a:ea typeface="Calibri"/>
                <a:cs typeface="Calibri"/>
                <a:sym typeface="Calibri"/>
              </a:rPr>
              <a:t>Zero-Knowledge Graph Coloring</a:t>
            </a:r>
            <a:endParaRPr/>
          </a:p>
        </p:txBody>
      </p:sp>
      <p:sp>
        <p:nvSpPr>
          <p:cNvPr id="585" name="Google Shape;585;p67"/>
          <p:cNvSpPr txBox="1"/>
          <p:nvPr>
            <p:ph idx="1" type="body"/>
          </p:nvPr>
        </p:nvSpPr>
        <p:spPr>
          <a:xfrm>
            <a:off x="457200" y="1200150"/>
            <a:ext cx="8229600" cy="3394471"/>
          </a:xfrm>
          <a:prstGeom prst="rect">
            <a:avLst/>
          </a:prstGeom>
          <a:noFill/>
          <a:ln>
            <a:noFill/>
          </a:ln>
        </p:spPr>
        <p:txBody>
          <a:bodyPr anchorCtr="0" anchor="t" bIns="45700" lIns="91425" spcFirstLastPara="1" rIns="91425" wrap="square" tIns="45700">
            <a:noAutofit/>
          </a:bodyPr>
          <a:lstStyle/>
          <a:p>
            <a:pPr indent="-292100" lvl="0" marL="342900" marR="0" rtl="0" algn="l">
              <a:lnSpc>
                <a:spcPct val="100000"/>
              </a:lnSpc>
              <a:spcBef>
                <a:spcPts val="0"/>
              </a:spcBef>
              <a:spcAft>
                <a:spcPts val="0"/>
              </a:spcAft>
              <a:buClr>
                <a:schemeClr val="dk1"/>
              </a:buClr>
              <a:buSzPts val="2400"/>
              <a:buFont typeface="Arial"/>
              <a:buChar char="•"/>
            </a:pPr>
            <a:r>
              <a:rPr b="0" i="0" lang="en" sz="2400" u="none">
                <a:solidFill>
                  <a:schemeClr val="dk1"/>
                </a:solidFill>
                <a:latin typeface="Calibri"/>
                <a:ea typeface="Calibri"/>
                <a:cs typeface="Calibri"/>
                <a:sym typeface="Calibri"/>
              </a:rPr>
              <a:t>Can you design a protocol that will allow you to convince him you know a coloring without giving it away? </a:t>
            </a:r>
            <a:endParaRPr sz="2400"/>
          </a:p>
          <a:p>
            <a:pPr indent="-342900" lvl="0" marL="342900" marR="0" rtl="0" algn="l">
              <a:lnSpc>
                <a:spcPct val="100000"/>
              </a:lnSpc>
              <a:spcBef>
                <a:spcPts val="640"/>
              </a:spcBef>
              <a:spcAft>
                <a:spcPts val="0"/>
              </a:spcAft>
              <a:buClr>
                <a:schemeClr val="dk1"/>
              </a:buClr>
              <a:buSzPts val="3200"/>
              <a:buFont typeface="Arial"/>
              <a:buNone/>
            </a:pPr>
            <a:r>
              <a:rPr b="0" i="0" lang="en" sz="2400" u="none">
                <a:solidFill>
                  <a:schemeClr val="dk1"/>
                </a:solidFill>
                <a:latin typeface="Calibri"/>
                <a:ea typeface="Calibri"/>
                <a:cs typeface="Calibri"/>
                <a:sym typeface="Calibri"/>
              </a:rPr>
              <a:t>    (hint: use a one-way function like SHA-1 hash)</a:t>
            </a:r>
            <a:endParaRPr sz="2400"/>
          </a:p>
        </p:txBody>
      </p:sp>
      <p:pic>
        <p:nvPicPr>
          <p:cNvPr id="586" name="Google Shape;586;p67"/>
          <p:cNvPicPr preferRelativeResize="0"/>
          <p:nvPr/>
        </p:nvPicPr>
        <p:blipFill rotWithShape="1">
          <a:blip r:embed="rId3">
            <a:alphaModFix/>
          </a:blip>
          <a:srcRect b="0" l="0" r="0" t="0"/>
          <a:stretch/>
        </p:blipFill>
        <p:spPr>
          <a:xfrm>
            <a:off x="3265487" y="2759869"/>
            <a:ext cx="1876425" cy="1800225"/>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590" name="Shape 590"/>
        <p:cNvGrpSpPr/>
        <p:nvPr/>
      </p:nvGrpSpPr>
      <p:grpSpPr>
        <a:xfrm>
          <a:off x="0" y="0"/>
          <a:ext cx="0" cy="0"/>
          <a:chOff x="0" y="0"/>
          <a:chExt cx="0" cy="0"/>
        </a:xfrm>
      </p:grpSpPr>
      <p:sp>
        <p:nvSpPr>
          <p:cNvPr id="591" name="Google Shape;591;p68"/>
          <p:cNvSpPr txBox="1"/>
          <p:nvPr>
            <p:ph type="title"/>
          </p:nvPr>
        </p:nvSpPr>
        <p:spPr>
          <a:xfrm>
            <a:off x="457200" y="205978"/>
            <a:ext cx="8229600" cy="85725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Calibri"/>
              <a:buNone/>
            </a:pPr>
            <a:r>
              <a:rPr b="0" i="0" lang="en" sz="4400" u="none">
                <a:solidFill>
                  <a:schemeClr val="dk1"/>
                </a:solidFill>
                <a:latin typeface="Calibri"/>
                <a:ea typeface="Calibri"/>
                <a:cs typeface="Calibri"/>
                <a:sym typeface="Calibri"/>
              </a:rPr>
              <a:t>Zero-Knowledge Graph Coloring</a:t>
            </a:r>
            <a:endParaRPr/>
          </a:p>
        </p:txBody>
      </p:sp>
      <p:sp>
        <p:nvSpPr>
          <p:cNvPr id="592" name="Google Shape;592;p68"/>
          <p:cNvSpPr txBox="1"/>
          <p:nvPr>
            <p:ph idx="1" type="body"/>
          </p:nvPr>
        </p:nvSpPr>
        <p:spPr>
          <a:xfrm>
            <a:off x="457200" y="1200150"/>
            <a:ext cx="8229600" cy="3394471"/>
          </a:xfrm>
          <a:prstGeom prst="rect">
            <a:avLst/>
          </a:prstGeom>
          <a:noFill/>
          <a:ln>
            <a:noFill/>
          </a:ln>
        </p:spPr>
        <p:txBody>
          <a:bodyPr anchorCtr="0" anchor="t" bIns="45700" lIns="91425" spcFirstLastPara="1" rIns="91425" wrap="square" tIns="45700">
            <a:noAutofit/>
          </a:bodyPr>
          <a:lstStyle/>
          <a:p>
            <a:pPr indent="-292100" lvl="0" marL="342900" marR="0" rtl="0" algn="l">
              <a:lnSpc>
                <a:spcPct val="100000"/>
              </a:lnSpc>
              <a:spcBef>
                <a:spcPts val="0"/>
              </a:spcBef>
              <a:spcAft>
                <a:spcPts val="0"/>
              </a:spcAft>
              <a:buClr>
                <a:schemeClr val="dk1"/>
              </a:buClr>
              <a:buSzPts val="2400"/>
              <a:buFont typeface="Arial"/>
              <a:buChar char="•"/>
            </a:pPr>
            <a:r>
              <a:rPr b="0" i="0" lang="en" sz="2400" u="none">
                <a:solidFill>
                  <a:schemeClr val="dk1"/>
                </a:solidFill>
                <a:latin typeface="Calibri"/>
                <a:ea typeface="Calibri"/>
                <a:cs typeface="Calibri"/>
                <a:sym typeface="Calibri"/>
              </a:rPr>
              <a:t>Answer:</a:t>
            </a:r>
            <a:endParaRPr sz="2400"/>
          </a:p>
        </p:txBody>
      </p:sp>
      <p:pic>
        <p:nvPicPr>
          <p:cNvPr id="593" name="Google Shape;593;p68"/>
          <p:cNvPicPr preferRelativeResize="0"/>
          <p:nvPr/>
        </p:nvPicPr>
        <p:blipFill rotWithShape="1">
          <a:blip r:embed="rId3">
            <a:alphaModFix/>
          </a:blip>
          <a:srcRect b="0" l="0" r="0" t="0"/>
          <a:stretch/>
        </p:blipFill>
        <p:spPr>
          <a:xfrm>
            <a:off x="3265487" y="2759869"/>
            <a:ext cx="1876425" cy="1800225"/>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597" name="Shape 597"/>
        <p:cNvGrpSpPr/>
        <p:nvPr/>
      </p:nvGrpSpPr>
      <p:grpSpPr>
        <a:xfrm>
          <a:off x="0" y="0"/>
          <a:ext cx="0" cy="0"/>
          <a:chOff x="0" y="0"/>
          <a:chExt cx="0" cy="0"/>
        </a:xfrm>
      </p:grpSpPr>
      <p:sp>
        <p:nvSpPr>
          <p:cNvPr id="598" name="Google Shape;598;p69"/>
          <p:cNvSpPr txBox="1"/>
          <p:nvPr>
            <p:ph type="title"/>
          </p:nvPr>
        </p:nvSpPr>
        <p:spPr>
          <a:xfrm>
            <a:off x="457200" y="205978"/>
            <a:ext cx="8229600" cy="85725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Calibri"/>
              <a:buNone/>
            </a:pPr>
            <a:r>
              <a:rPr b="0" i="0" lang="en" sz="4400" u="none">
                <a:solidFill>
                  <a:schemeClr val="dk1"/>
                </a:solidFill>
                <a:latin typeface="Calibri"/>
                <a:ea typeface="Calibri"/>
                <a:cs typeface="Calibri"/>
                <a:sym typeface="Calibri"/>
              </a:rPr>
              <a:t>Zero-Knowledge Graph Coloring</a:t>
            </a:r>
            <a:endParaRPr/>
          </a:p>
        </p:txBody>
      </p:sp>
      <p:sp>
        <p:nvSpPr>
          <p:cNvPr id="599" name="Google Shape;599;p69"/>
          <p:cNvSpPr txBox="1"/>
          <p:nvPr>
            <p:ph idx="1" type="body"/>
          </p:nvPr>
        </p:nvSpPr>
        <p:spPr>
          <a:xfrm>
            <a:off x="457200" y="1200150"/>
            <a:ext cx="8229600" cy="1318500"/>
          </a:xfrm>
          <a:prstGeom prst="rect">
            <a:avLst/>
          </a:prstGeom>
          <a:noFill/>
          <a:ln>
            <a:noFill/>
          </a:ln>
        </p:spPr>
        <p:txBody>
          <a:bodyPr anchorCtr="0" anchor="t" bIns="45700" lIns="91425" spcFirstLastPara="1" rIns="91425" wrap="square" tIns="45700">
            <a:noAutofit/>
          </a:bodyPr>
          <a:lstStyle/>
          <a:p>
            <a:pPr indent="-292100" lvl="0" marL="342900" marR="0" rtl="0" algn="l">
              <a:lnSpc>
                <a:spcPct val="100000"/>
              </a:lnSpc>
              <a:spcBef>
                <a:spcPts val="0"/>
              </a:spcBef>
              <a:spcAft>
                <a:spcPts val="0"/>
              </a:spcAft>
              <a:buClr>
                <a:schemeClr val="dk1"/>
              </a:buClr>
              <a:buSzPts val="2400"/>
              <a:buFont typeface="Arial"/>
              <a:buChar char="•"/>
            </a:pPr>
            <a:r>
              <a:rPr b="0" i="0" lang="en" sz="2400" u="none">
                <a:solidFill>
                  <a:schemeClr val="dk1"/>
                </a:solidFill>
                <a:latin typeface="Calibri"/>
                <a:ea typeface="Calibri"/>
                <a:cs typeface="Calibri"/>
                <a:sym typeface="Calibri"/>
              </a:rPr>
              <a:t>Answer: Let numbers 1-1000, 1001-2000, and 2001-3000 represent “red”, “blue”, and “green respectively.</a:t>
            </a:r>
            <a:endParaRPr sz="2400"/>
          </a:p>
          <a:p>
            <a:pPr indent="-292100" lvl="0" marL="342900" marR="0" rtl="0" algn="l">
              <a:lnSpc>
                <a:spcPct val="100000"/>
              </a:lnSpc>
              <a:spcBef>
                <a:spcPts val="640"/>
              </a:spcBef>
              <a:spcAft>
                <a:spcPts val="0"/>
              </a:spcAft>
              <a:buClr>
                <a:schemeClr val="dk1"/>
              </a:buClr>
              <a:buSzPts val="2400"/>
              <a:buFont typeface="Arial"/>
              <a:buChar char="•"/>
            </a:pPr>
            <a:r>
              <a:rPr b="0" i="0" lang="en" sz="2400" u="none">
                <a:solidFill>
                  <a:schemeClr val="dk1"/>
                </a:solidFill>
                <a:latin typeface="Calibri"/>
                <a:ea typeface="Calibri"/>
                <a:cs typeface="Calibri"/>
                <a:sym typeface="Calibri"/>
              </a:rPr>
              <a:t>Then, randomly permute the colors in your coloring.</a:t>
            </a:r>
            <a:endParaRPr sz="2400"/>
          </a:p>
        </p:txBody>
      </p:sp>
      <p:pic>
        <p:nvPicPr>
          <p:cNvPr id="600" name="Google Shape;600;p69"/>
          <p:cNvPicPr preferRelativeResize="0"/>
          <p:nvPr/>
        </p:nvPicPr>
        <p:blipFill rotWithShape="1">
          <a:blip r:embed="rId3">
            <a:alphaModFix/>
          </a:blip>
          <a:srcRect b="0" l="0" r="0" t="0"/>
          <a:stretch/>
        </p:blipFill>
        <p:spPr>
          <a:xfrm>
            <a:off x="3503100" y="2805278"/>
            <a:ext cx="1877615" cy="1800225"/>
          </a:xfrm>
          <a:prstGeom prst="rect">
            <a:avLst/>
          </a:prstGeom>
          <a:noFill/>
          <a:ln>
            <a:noFill/>
          </a:ln>
        </p:spPr>
      </p:pic>
      <p:sp>
        <p:nvSpPr>
          <p:cNvPr id="601" name="Google Shape;601;p69"/>
          <p:cNvSpPr/>
          <p:nvPr/>
        </p:nvSpPr>
        <p:spPr>
          <a:xfrm>
            <a:off x="3550750" y="3437166"/>
            <a:ext cx="155400" cy="165600"/>
          </a:xfrm>
          <a:prstGeom prst="ellipse">
            <a:avLst/>
          </a:prstGeom>
          <a:solidFill>
            <a:srgbClr val="FF0000"/>
          </a:solidFill>
          <a:ln cap="flat" cmpd="sng" w="9525">
            <a:solidFill>
              <a:schemeClr val="dk1"/>
            </a:solidFill>
            <a:prstDash val="solid"/>
            <a:miter lim="800000"/>
            <a:headEnd len="sm" w="sm" type="none"/>
            <a:tailEnd len="sm" w="sm" type="none"/>
          </a:ln>
          <a:effectLst>
            <a:outerShdw blurRad="63500" dir="5400000" dist="23000">
              <a:srgbClr val="808080">
                <a:alpha val="34901"/>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602" name="Google Shape;602;p69"/>
          <p:cNvSpPr/>
          <p:nvPr/>
        </p:nvSpPr>
        <p:spPr>
          <a:xfrm>
            <a:off x="4362416" y="3210145"/>
            <a:ext cx="154800" cy="165600"/>
          </a:xfrm>
          <a:prstGeom prst="ellipse">
            <a:avLst/>
          </a:prstGeom>
          <a:solidFill>
            <a:srgbClr val="FF0000"/>
          </a:solidFill>
          <a:ln cap="flat" cmpd="sng" w="9525">
            <a:solidFill>
              <a:schemeClr val="dk1"/>
            </a:solidFill>
            <a:prstDash val="solid"/>
            <a:miter lim="800000"/>
            <a:headEnd len="sm" w="sm" type="none"/>
            <a:tailEnd len="sm" w="sm" type="none"/>
          </a:ln>
          <a:effectLst>
            <a:outerShdw blurRad="63500" dir="5400000" dist="23000">
              <a:srgbClr val="808080">
                <a:alpha val="34901"/>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603" name="Google Shape;603;p69"/>
          <p:cNvSpPr/>
          <p:nvPr/>
        </p:nvSpPr>
        <p:spPr>
          <a:xfrm>
            <a:off x="5177673" y="3437166"/>
            <a:ext cx="155400" cy="165600"/>
          </a:xfrm>
          <a:prstGeom prst="ellipse">
            <a:avLst/>
          </a:prstGeom>
          <a:solidFill>
            <a:srgbClr val="FF0000"/>
          </a:solidFill>
          <a:ln cap="flat" cmpd="sng" w="9525">
            <a:solidFill>
              <a:schemeClr val="dk1"/>
            </a:solidFill>
            <a:prstDash val="solid"/>
            <a:miter lim="800000"/>
            <a:headEnd len="sm" w="sm" type="none"/>
            <a:tailEnd len="sm" w="sm" type="none"/>
          </a:ln>
          <a:effectLst>
            <a:outerShdw blurRad="63500" dir="5400000" dist="23000">
              <a:srgbClr val="808080">
                <a:alpha val="34901"/>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604" name="Google Shape;604;p69"/>
          <p:cNvSpPr/>
          <p:nvPr/>
        </p:nvSpPr>
        <p:spPr>
          <a:xfrm>
            <a:off x="4087072" y="4039784"/>
            <a:ext cx="154800" cy="165600"/>
          </a:xfrm>
          <a:prstGeom prst="ellipse">
            <a:avLst/>
          </a:prstGeom>
          <a:solidFill>
            <a:srgbClr val="3366FF"/>
          </a:solidFill>
          <a:ln cap="flat" cmpd="sng" w="9525">
            <a:solidFill>
              <a:schemeClr val="dk1"/>
            </a:solidFill>
            <a:prstDash val="solid"/>
            <a:miter lim="800000"/>
            <a:headEnd len="sm" w="sm" type="none"/>
            <a:tailEnd len="sm" w="sm" type="none"/>
          </a:ln>
          <a:effectLst>
            <a:outerShdw blurRad="63500" dir="5400000" dist="23000">
              <a:srgbClr val="808080">
                <a:alpha val="34901"/>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605" name="Google Shape;605;p69"/>
          <p:cNvSpPr/>
          <p:nvPr/>
        </p:nvSpPr>
        <p:spPr>
          <a:xfrm>
            <a:off x="4864020" y="4390419"/>
            <a:ext cx="155400" cy="165600"/>
          </a:xfrm>
          <a:prstGeom prst="ellipse">
            <a:avLst/>
          </a:prstGeom>
          <a:solidFill>
            <a:srgbClr val="3366FF"/>
          </a:solidFill>
          <a:ln cap="flat" cmpd="sng" w="9525">
            <a:solidFill>
              <a:schemeClr val="dk1"/>
            </a:solidFill>
            <a:prstDash val="solid"/>
            <a:miter lim="800000"/>
            <a:headEnd len="sm" w="sm" type="none"/>
            <a:tailEnd len="sm" w="sm" type="none"/>
          </a:ln>
          <a:effectLst>
            <a:outerShdw blurRad="63500" dir="5400000" dist="23000">
              <a:srgbClr val="808080">
                <a:alpha val="34901"/>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606" name="Google Shape;606;p69"/>
          <p:cNvSpPr/>
          <p:nvPr/>
        </p:nvSpPr>
        <p:spPr>
          <a:xfrm>
            <a:off x="3906302" y="3519180"/>
            <a:ext cx="155400" cy="166200"/>
          </a:xfrm>
          <a:prstGeom prst="ellipse">
            <a:avLst/>
          </a:prstGeom>
          <a:solidFill>
            <a:srgbClr val="3366FF"/>
          </a:solidFill>
          <a:ln cap="flat" cmpd="sng" w="9525">
            <a:solidFill>
              <a:schemeClr val="dk1"/>
            </a:solidFill>
            <a:prstDash val="solid"/>
            <a:miter lim="800000"/>
            <a:headEnd len="sm" w="sm" type="none"/>
            <a:tailEnd len="sm" w="sm" type="none"/>
          </a:ln>
          <a:effectLst>
            <a:outerShdw blurRad="63500" dir="5400000" dist="23000">
              <a:srgbClr val="808080">
                <a:alpha val="34901"/>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607" name="Google Shape;607;p69"/>
          <p:cNvSpPr/>
          <p:nvPr/>
        </p:nvSpPr>
        <p:spPr>
          <a:xfrm>
            <a:off x="3850037" y="4396363"/>
            <a:ext cx="154800" cy="165600"/>
          </a:xfrm>
          <a:prstGeom prst="ellipse">
            <a:avLst/>
          </a:prstGeom>
          <a:solidFill>
            <a:srgbClr val="39FF2B"/>
          </a:solidFill>
          <a:ln cap="flat" cmpd="sng" w="9525">
            <a:solidFill>
              <a:schemeClr val="dk1"/>
            </a:solidFill>
            <a:prstDash val="solid"/>
            <a:miter lim="800000"/>
            <a:headEnd len="sm" w="sm" type="none"/>
            <a:tailEnd len="sm" w="sm" type="none"/>
          </a:ln>
          <a:effectLst>
            <a:outerShdw blurRad="63500" dir="5400000" dist="23000">
              <a:srgbClr val="808080">
                <a:alpha val="34901"/>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608" name="Google Shape;608;p69"/>
          <p:cNvSpPr/>
          <p:nvPr/>
        </p:nvSpPr>
        <p:spPr>
          <a:xfrm>
            <a:off x="4642548" y="4035030"/>
            <a:ext cx="154800" cy="165600"/>
          </a:xfrm>
          <a:prstGeom prst="ellipse">
            <a:avLst/>
          </a:prstGeom>
          <a:solidFill>
            <a:srgbClr val="39FF2B"/>
          </a:solidFill>
          <a:ln cap="flat" cmpd="sng" w="9525">
            <a:solidFill>
              <a:schemeClr val="dk1"/>
            </a:solidFill>
            <a:prstDash val="solid"/>
            <a:miter lim="800000"/>
            <a:headEnd len="sm" w="sm" type="none"/>
            <a:tailEnd len="sm" w="sm" type="none"/>
          </a:ln>
          <a:effectLst>
            <a:outerShdw blurRad="63500" dir="5400000" dist="23000">
              <a:srgbClr val="808080">
                <a:alpha val="34901"/>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609" name="Google Shape;609;p69"/>
          <p:cNvSpPr/>
          <p:nvPr/>
        </p:nvSpPr>
        <p:spPr>
          <a:xfrm>
            <a:off x="4362416" y="2848813"/>
            <a:ext cx="154800" cy="166200"/>
          </a:xfrm>
          <a:prstGeom prst="ellipse">
            <a:avLst/>
          </a:prstGeom>
          <a:solidFill>
            <a:srgbClr val="39FF2B"/>
          </a:solidFill>
          <a:ln cap="flat" cmpd="sng" w="9525">
            <a:solidFill>
              <a:schemeClr val="dk1"/>
            </a:solidFill>
            <a:prstDash val="solid"/>
            <a:miter lim="800000"/>
            <a:headEnd len="sm" w="sm" type="none"/>
            <a:tailEnd len="sm" w="sm" type="none"/>
          </a:ln>
          <a:effectLst>
            <a:outerShdw blurRad="63500" dir="5400000" dist="23000">
              <a:srgbClr val="808080">
                <a:alpha val="34901"/>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610" name="Google Shape;610;p69"/>
          <p:cNvSpPr/>
          <p:nvPr/>
        </p:nvSpPr>
        <p:spPr>
          <a:xfrm>
            <a:off x="4811346" y="3516803"/>
            <a:ext cx="154800" cy="165600"/>
          </a:xfrm>
          <a:prstGeom prst="ellipse">
            <a:avLst/>
          </a:prstGeom>
          <a:solidFill>
            <a:srgbClr val="39FF2B"/>
          </a:solidFill>
          <a:ln cap="flat" cmpd="sng" w="9525">
            <a:solidFill>
              <a:schemeClr val="dk1"/>
            </a:solidFill>
            <a:prstDash val="solid"/>
            <a:miter lim="800000"/>
            <a:headEnd len="sm" w="sm" type="none"/>
            <a:tailEnd len="sm" w="sm" type="none"/>
          </a:ln>
          <a:effectLst>
            <a:outerShdw blurRad="63500" dir="5400000" dist="23000">
              <a:srgbClr val="808080">
                <a:alpha val="34901"/>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9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99">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1"/>
                                        </p:tgtEl>
                                        <p:attrNameLst>
                                          <p:attrName>style.visibility</p:attrName>
                                        </p:attrNameLst>
                                      </p:cBhvr>
                                      <p:to>
                                        <p:strVal val="visible"/>
                                      </p:to>
                                    </p:set>
                                    <p:animEffect filter="fade" transition="in">
                                      <p:cBhvr>
                                        <p:cTn dur="500"/>
                                        <p:tgtEl>
                                          <p:spTgt spid="601"/>
                                        </p:tgtEl>
                                      </p:cBhvr>
                                    </p:animEffect>
                                  </p:childTnLst>
                                </p:cTn>
                              </p:par>
                              <p:par>
                                <p:cTn fill="hold" nodeType="withEffect" presetClass="entr" presetID="10" presetSubtype="0">
                                  <p:stCondLst>
                                    <p:cond delay="0"/>
                                  </p:stCondLst>
                                  <p:childTnLst>
                                    <p:set>
                                      <p:cBhvr>
                                        <p:cTn dur="1" fill="hold">
                                          <p:stCondLst>
                                            <p:cond delay="0"/>
                                          </p:stCondLst>
                                        </p:cTn>
                                        <p:tgtEl>
                                          <p:spTgt spid="602"/>
                                        </p:tgtEl>
                                        <p:attrNameLst>
                                          <p:attrName>style.visibility</p:attrName>
                                        </p:attrNameLst>
                                      </p:cBhvr>
                                      <p:to>
                                        <p:strVal val="visible"/>
                                      </p:to>
                                    </p:set>
                                    <p:animEffect filter="fade" transition="in">
                                      <p:cBhvr>
                                        <p:cTn dur="500"/>
                                        <p:tgtEl>
                                          <p:spTgt spid="602"/>
                                        </p:tgtEl>
                                      </p:cBhvr>
                                    </p:animEffect>
                                  </p:childTnLst>
                                </p:cTn>
                              </p:par>
                              <p:par>
                                <p:cTn fill="hold" nodeType="withEffect" presetClass="entr" presetID="10" presetSubtype="0">
                                  <p:stCondLst>
                                    <p:cond delay="0"/>
                                  </p:stCondLst>
                                  <p:childTnLst>
                                    <p:set>
                                      <p:cBhvr>
                                        <p:cTn dur="1" fill="hold">
                                          <p:stCondLst>
                                            <p:cond delay="0"/>
                                          </p:stCondLst>
                                        </p:cTn>
                                        <p:tgtEl>
                                          <p:spTgt spid="603"/>
                                        </p:tgtEl>
                                        <p:attrNameLst>
                                          <p:attrName>style.visibility</p:attrName>
                                        </p:attrNameLst>
                                      </p:cBhvr>
                                      <p:to>
                                        <p:strVal val="visible"/>
                                      </p:to>
                                    </p:set>
                                    <p:animEffect filter="fade" transition="in">
                                      <p:cBhvr>
                                        <p:cTn dur="500"/>
                                        <p:tgtEl>
                                          <p:spTgt spid="603"/>
                                        </p:tgtEl>
                                      </p:cBhvr>
                                    </p:animEffect>
                                  </p:childTnLst>
                                </p:cTn>
                              </p:par>
                              <p:par>
                                <p:cTn fill="hold" nodeType="withEffect" presetClass="entr" presetID="10" presetSubtype="0">
                                  <p:stCondLst>
                                    <p:cond delay="0"/>
                                  </p:stCondLst>
                                  <p:childTnLst>
                                    <p:set>
                                      <p:cBhvr>
                                        <p:cTn dur="1" fill="hold">
                                          <p:stCondLst>
                                            <p:cond delay="0"/>
                                          </p:stCondLst>
                                        </p:cTn>
                                        <p:tgtEl>
                                          <p:spTgt spid="604"/>
                                        </p:tgtEl>
                                        <p:attrNameLst>
                                          <p:attrName>style.visibility</p:attrName>
                                        </p:attrNameLst>
                                      </p:cBhvr>
                                      <p:to>
                                        <p:strVal val="visible"/>
                                      </p:to>
                                    </p:set>
                                    <p:animEffect filter="fade" transition="in">
                                      <p:cBhvr>
                                        <p:cTn dur="500"/>
                                        <p:tgtEl>
                                          <p:spTgt spid="604"/>
                                        </p:tgtEl>
                                      </p:cBhvr>
                                    </p:animEffect>
                                  </p:childTnLst>
                                </p:cTn>
                              </p:par>
                              <p:par>
                                <p:cTn fill="hold" nodeType="withEffect" presetClass="entr" presetID="10" presetSubtype="0">
                                  <p:stCondLst>
                                    <p:cond delay="0"/>
                                  </p:stCondLst>
                                  <p:childTnLst>
                                    <p:set>
                                      <p:cBhvr>
                                        <p:cTn dur="1" fill="hold">
                                          <p:stCondLst>
                                            <p:cond delay="0"/>
                                          </p:stCondLst>
                                        </p:cTn>
                                        <p:tgtEl>
                                          <p:spTgt spid="605"/>
                                        </p:tgtEl>
                                        <p:attrNameLst>
                                          <p:attrName>style.visibility</p:attrName>
                                        </p:attrNameLst>
                                      </p:cBhvr>
                                      <p:to>
                                        <p:strVal val="visible"/>
                                      </p:to>
                                    </p:set>
                                    <p:animEffect filter="fade" transition="in">
                                      <p:cBhvr>
                                        <p:cTn dur="500"/>
                                        <p:tgtEl>
                                          <p:spTgt spid="605"/>
                                        </p:tgtEl>
                                      </p:cBhvr>
                                    </p:animEffect>
                                  </p:childTnLst>
                                </p:cTn>
                              </p:par>
                              <p:par>
                                <p:cTn fill="hold" nodeType="withEffect" presetClass="entr" presetID="10" presetSubtype="0">
                                  <p:stCondLst>
                                    <p:cond delay="0"/>
                                  </p:stCondLst>
                                  <p:childTnLst>
                                    <p:set>
                                      <p:cBhvr>
                                        <p:cTn dur="1" fill="hold">
                                          <p:stCondLst>
                                            <p:cond delay="0"/>
                                          </p:stCondLst>
                                        </p:cTn>
                                        <p:tgtEl>
                                          <p:spTgt spid="606"/>
                                        </p:tgtEl>
                                        <p:attrNameLst>
                                          <p:attrName>style.visibility</p:attrName>
                                        </p:attrNameLst>
                                      </p:cBhvr>
                                      <p:to>
                                        <p:strVal val="visible"/>
                                      </p:to>
                                    </p:set>
                                    <p:animEffect filter="fade" transition="in">
                                      <p:cBhvr>
                                        <p:cTn dur="500"/>
                                        <p:tgtEl>
                                          <p:spTgt spid="606"/>
                                        </p:tgtEl>
                                      </p:cBhvr>
                                    </p:animEffect>
                                  </p:childTnLst>
                                </p:cTn>
                              </p:par>
                              <p:par>
                                <p:cTn fill="hold" nodeType="withEffect" presetClass="entr" presetID="10" presetSubtype="0">
                                  <p:stCondLst>
                                    <p:cond delay="0"/>
                                  </p:stCondLst>
                                  <p:childTnLst>
                                    <p:set>
                                      <p:cBhvr>
                                        <p:cTn dur="1" fill="hold">
                                          <p:stCondLst>
                                            <p:cond delay="0"/>
                                          </p:stCondLst>
                                        </p:cTn>
                                        <p:tgtEl>
                                          <p:spTgt spid="607"/>
                                        </p:tgtEl>
                                        <p:attrNameLst>
                                          <p:attrName>style.visibility</p:attrName>
                                        </p:attrNameLst>
                                      </p:cBhvr>
                                      <p:to>
                                        <p:strVal val="visible"/>
                                      </p:to>
                                    </p:set>
                                    <p:animEffect filter="fade" transition="in">
                                      <p:cBhvr>
                                        <p:cTn dur="500"/>
                                        <p:tgtEl>
                                          <p:spTgt spid="607"/>
                                        </p:tgtEl>
                                      </p:cBhvr>
                                    </p:animEffect>
                                  </p:childTnLst>
                                </p:cTn>
                              </p:par>
                              <p:par>
                                <p:cTn fill="hold" nodeType="withEffect" presetClass="entr" presetID="10" presetSubtype="0">
                                  <p:stCondLst>
                                    <p:cond delay="0"/>
                                  </p:stCondLst>
                                  <p:childTnLst>
                                    <p:set>
                                      <p:cBhvr>
                                        <p:cTn dur="1" fill="hold">
                                          <p:stCondLst>
                                            <p:cond delay="0"/>
                                          </p:stCondLst>
                                        </p:cTn>
                                        <p:tgtEl>
                                          <p:spTgt spid="608"/>
                                        </p:tgtEl>
                                        <p:attrNameLst>
                                          <p:attrName>style.visibility</p:attrName>
                                        </p:attrNameLst>
                                      </p:cBhvr>
                                      <p:to>
                                        <p:strVal val="visible"/>
                                      </p:to>
                                    </p:set>
                                    <p:animEffect filter="fade" transition="in">
                                      <p:cBhvr>
                                        <p:cTn dur="500"/>
                                        <p:tgtEl>
                                          <p:spTgt spid="608"/>
                                        </p:tgtEl>
                                      </p:cBhvr>
                                    </p:animEffect>
                                  </p:childTnLst>
                                </p:cTn>
                              </p:par>
                              <p:par>
                                <p:cTn fill="hold" nodeType="withEffect" presetClass="entr" presetID="10" presetSubtype="0">
                                  <p:stCondLst>
                                    <p:cond delay="0"/>
                                  </p:stCondLst>
                                  <p:childTnLst>
                                    <p:set>
                                      <p:cBhvr>
                                        <p:cTn dur="1" fill="hold">
                                          <p:stCondLst>
                                            <p:cond delay="0"/>
                                          </p:stCondLst>
                                        </p:cTn>
                                        <p:tgtEl>
                                          <p:spTgt spid="609"/>
                                        </p:tgtEl>
                                        <p:attrNameLst>
                                          <p:attrName>style.visibility</p:attrName>
                                        </p:attrNameLst>
                                      </p:cBhvr>
                                      <p:to>
                                        <p:strVal val="visible"/>
                                      </p:to>
                                    </p:set>
                                    <p:animEffect filter="fade" transition="in">
                                      <p:cBhvr>
                                        <p:cTn dur="500"/>
                                        <p:tgtEl>
                                          <p:spTgt spid="609"/>
                                        </p:tgtEl>
                                      </p:cBhvr>
                                    </p:animEffect>
                                  </p:childTnLst>
                                </p:cTn>
                              </p:par>
                              <p:par>
                                <p:cTn fill="hold" nodeType="withEffect" presetClass="entr" presetID="10" presetSubtype="0">
                                  <p:stCondLst>
                                    <p:cond delay="0"/>
                                  </p:stCondLst>
                                  <p:childTnLst>
                                    <p:set>
                                      <p:cBhvr>
                                        <p:cTn dur="1" fill="hold">
                                          <p:stCondLst>
                                            <p:cond delay="0"/>
                                          </p:stCondLst>
                                        </p:cTn>
                                        <p:tgtEl>
                                          <p:spTgt spid="610"/>
                                        </p:tgtEl>
                                        <p:attrNameLst>
                                          <p:attrName>style.visibility</p:attrName>
                                        </p:attrNameLst>
                                      </p:cBhvr>
                                      <p:to>
                                        <p:strVal val="visible"/>
                                      </p:to>
                                    </p:set>
                                    <p:animEffect filter="fade" transition="in">
                                      <p:cBhvr>
                                        <p:cTn dur="500"/>
                                        <p:tgtEl>
                                          <p:spTgt spid="61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614" name="Shape 614"/>
        <p:cNvGrpSpPr/>
        <p:nvPr/>
      </p:nvGrpSpPr>
      <p:grpSpPr>
        <a:xfrm>
          <a:off x="0" y="0"/>
          <a:ext cx="0" cy="0"/>
          <a:chOff x="0" y="0"/>
          <a:chExt cx="0" cy="0"/>
        </a:xfrm>
      </p:grpSpPr>
      <p:sp>
        <p:nvSpPr>
          <p:cNvPr id="615" name="Google Shape;615;p70"/>
          <p:cNvSpPr txBox="1"/>
          <p:nvPr>
            <p:ph type="title"/>
          </p:nvPr>
        </p:nvSpPr>
        <p:spPr>
          <a:xfrm>
            <a:off x="457200" y="205978"/>
            <a:ext cx="8229600" cy="85725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Calibri"/>
              <a:buNone/>
            </a:pPr>
            <a:r>
              <a:rPr b="0" i="0" lang="en" sz="4400" u="none">
                <a:solidFill>
                  <a:schemeClr val="dk1"/>
                </a:solidFill>
                <a:latin typeface="Calibri"/>
                <a:ea typeface="Calibri"/>
                <a:cs typeface="Calibri"/>
                <a:sym typeface="Calibri"/>
              </a:rPr>
              <a:t>Zero-Knowledge Graph Coloring</a:t>
            </a:r>
            <a:endParaRPr/>
          </a:p>
        </p:txBody>
      </p:sp>
      <p:sp>
        <p:nvSpPr>
          <p:cNvPr id="616" name="Google Shape;616;p70"/>
          <p:cNvSpPr txBox="1"/>
          <p:nvPr>
            <p:ph idx="1" type="body"/>
          </p:nvPr>
        </p:nvSpPr>
        <p:spPr>
          <a:xfrm>
            <a:off x="457200" y="1193003"/>
            <a:ext cx="8229600" cy="1594200"/>
          </a:xfrm>
          <a:prstGeom prst="rect">
            <a:avLst/>
          </a:prstGeom>
          <a:noFill/>
          <a:ln>
            <a:noFill/>
          </a:ln>
        </p:spPr>
        <p:txBody>
          <a:bodyPr anchorCtr="0" anchor="t" bIns="45700" lIns="91425" spcFirstLastPara="1" rIns="91425" wrap="square" tIns="45700">
            <a:noAutofit/>
          </a:bodyPr>
          <a:lstStyle/>
          <a:p>
            <a:pPr indent="-304800" lvl="0" marL="342900" marR="0" rtl="0" algn="l">
              <a:lnSpc>
                <a:spcPct val="100000"/>
              </a:lnSpc>
              <a:spcBef>
                <a:spcPts val="0"/>
              </a:spcBef>
              <a:spcAft>
                <a:spcPts val="0"/>
              </a:spcAft>
              <a:buClr>
                <a:schemeClr val="dk1"/>
              </a:buClr>
              <a:buSzPts val="2400"/>
              <a:buFont typeface="Arial"/>
              <a:buChar char="•"/>
            </a:pPr>
            <a:r>
              <a:rPr b="0" i="0" lang="en" sz="2400" u="none">
                <a:solidFill>
                  <a:schemeClr val="dk1"/>
                </a:solidFill>
                <a:latin typeface="Calibri"/>
                <a:ea typeface="Calibri"/>
                <a:cs typeface="Calibri"/>
                <a:sym typeface="Calibri"/>
              </a:rPr>
              <a:t>Let numbers 1-1000, 1001-2000, and 2001-3000 represent “red”, “blue”, and “green” respectively.</a:t>
            </a:r>
            <a:endParaRPr sz="2400"/>
          </a:p>
          <a:p>
            <a:pPr indent="-304800" lvl="0" marL="342900" marR="0" rtl="0" algn="l">
              <a:lnSpc>
                <a:spcPct val="100000"/>
              </a:lnSpc>
              <a:spcBef>
                <a:spcPts val="600"/>
              </a:spcBef>
              <a:spcAft>
                <a:spcPts val="0"/>
              </a:spcAft>
              <a:buClr>
                <a:schemeClr val="dk1"/>
              </a:buClr>
              <a:buSzPts val="2400"/>
              <a:buFont typeface="Arial"/>
              <a:buChar char="•"/>
            </a:pPr>
            <a:r>
              <a:rPr b="0" i="0" lang="en" sz="2400" u="none">
                <a:solidFill>
                  <a:schemeClr val="dk1"/>
                </a:solidFill>
                <a:latin typeface="Calibri"/>
                <a:ea typeface="Calibri"/>
                <a:cs typeface="Calibri"/>
                <a:sym typeface="Calibri"/>
              </a:rPr>
              <a:t>For each node, randomly choose a number for that node’s color and compute its hash.</a:t>
            </a:r>
            <a:endParaRPr sz="2400"/>
          </a:p>
        </p:txBody>
      </p:sp>
      <p:sp>
        <p:nvSpPr>
          <p:cNvPr id="617" name="Google Shape;617;p70"/>
          <p:cNvSpPr txBox="1"/>
          <p:nvPr/>
        </p:nvSpPr>
        <p:spPr>
          <a:xfrm>
            <a:off x="5510212" y="3352800"/>
            <a:ext cx="1751012" cy="27741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rPr b="0" i="0" lang="en" sz="1800" u="none">
                <a:solidFill>
                  <a:schemeClr val="dk1"/>
                </a:solidFill>
                <a:latin typeface="Calibri"/>
                <a:ea typeface="Calibri"/>
                <a:cs typeface="Calibri"/>
                <a:sym typeface="Calibri"/>
              </a:rPr>
              <a:t>733</a:t>
            </a:r>
            <a:endParaRPr/>
          </a:p>
        </p:txBody>
      </p:sp>
      <p:sp>
        <p:nvSpPr>
          <p:cNvPr id="618" name="Google Shape;618;p70"/>
          <p:cNvSpPr txBox="1"/>
          <p:nvPr/>
        </p:nvSpPr>
        <p:spPr>
          <a:xfrm>
            <a:off x="5838825" y="4348163"/>
            <a:ext cx="1751012" cy="2762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rPr b="0" i="0" lang="en" sz="1800" u="none">
                <a:solidFill>
                  <a:schemeClr val="dk1"/>
                </a:solidFill>
                <a:latin typeface="Calibri"/>
                <a:ea typeface="Calibri"/>
                <a:cs typeface="Calibri"/>
                <a:sym typeface="Calibri"/>
              </a:rPr>
              <a:t>2499</a:t>
            </a:r>
            <a:endParaRPr/>
          </a:p>
        </p:txBody>
      </p:sp>
      <p:sp>
        <p:nvSpPr>
          <p:cNvPr id="619" name="Google Shape;619;p70"/>
          <p:cNvSpPr txBox="1"/>
          <p:nvPr/>
        </p:nvSpPr>
        <p:spPr>
          <a:xfrm>
            <a:off x="7869237" y="4624388"/>
            <a:ext cx="725487" cy="27741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rPr b="0" i="0" lang="en" sz="1800" u="none">
                <a:solidFill>
                  <a:schemeClr val="dk1"/>
                </a:solidFill>
                <a:latin typeface="Calibri"/>
                <a:ea typeface="Calibri"/>
                <a:cs typeface="Calibri"/>
                <a:sym typeface="Calibri"/>
              </a:rPr>
              <a:t>1455</a:t>
            </a:r>
            <a:endParaRPr/>
          </a:p>
        </p:txBody>
      </p:sp>
      <p:sp>
        <p:nvSpPr>
          <p:cNvPr id="620" name="Google Shape;620;p70"/>
          <p:cNvSpPr txBox="1"/>
          <p:nvPr/>
        </p:nvSpPr>
        <p:spPr>
          <a:xfrm>
            <a:off x="8069262" y="2968228"/>
            <a:ext cx="711200" cy="2762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rPr b="0" i="0" lang="en" sz="1800" u="none">
                <a:solidFill>
                  <a:schemeClr val="dk1"/>
                </a:solidFill>
                <a:latin typeface="Calibri"/>
                <a:ea typeface="Calibri"/>
                <a:cs typeface="Calibri"/>
                <a:sym typeface="Calibri"/>
              </a:rPr>
              <a:t>etc.</a:t>
            </a:r>
            <a:endParaRPr/>
          </a:p>
        </p:txBody>
      </p:sp>
      <p:sp>
        <p:nvSpPr>
          <p:cNvPr id="621" name="Google Shape;621;p70"/>
          <p:cNvSpPr txBox="1"/>
          <p:nvPr/>
        </p:nvSpPr>
        <p:spPr>
          <a:xfrm>
            <a:off x="5305425" y="3345656"/>
            <a:ext cx="930275" cy="2762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rPr b="0" i="0" lang="en" sz="1800" u="none">
                <a:solidFill>
                  <a:schemeClr val="dk1"/>
                </a:solidFill>
                <a:latin typeface="Calibri"/>
                <a:ea typeface="Calibri"/>
                <a:cs typeface="Calibri"/>
                <a:sym typeface="Calibri"/>
              </a:rPr>
              <a:t>h(     </a:t>
            </a:r>
            <a:r>
              <a:rPr b="0" i="0" lang="en" sz="1800" u="none">
                <a:solidFill>
                  <a:schemeClr val="dk1"/>
                </a:solidFill>
                <a:latin typeface="Calibri"/>
                <a:ea typeface="Calibri"/>
                <a:cs typeface="Calibri"/>
                <a:sym typeface="Calibri"/>
              </a:rPr>
              <a:t>   </a:t>
            </a:r>
            <a:r>
              <a:rPr b="0" i="0" lang="en" sz="1800" u="none">
                <a:solidFill>
                  <a:schemeClr val="dk1"/>
                </a:solidFill>
                <a:latin typeface="Calibri"/>
                <a:ea typeface="Calibri"/>
                <a:cs typeface="Calibri"/>
                <a:sym typeface="Calibri"/>
              </a:rPr>
              <a:t>)</a:t>
            </a:r>
            <a:endParaRPr/>
          </a:p>
        </p:txBody>
      </p:sp>
      <p:sp>
        <p:nvSpPr>
          <p:cNvPr id="622" name="Google Shape;622;p70"/>
          <p:cNvSpPr txBox="1"/>
          <p:nvPr/>
        </p:nvSpPr>
        <p:spPr>
          <a:xfrm>
            <a:off x="5641975" y="4338638"/>
            <a:ext cx="930275" cy="27741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rPr b="0" i="0" lang="en" sz="1800" u="none">
                <a:solidFill>
                  <a:schemeClr val="dk1"/>
                </a:solidFill>
                <a:latin typeface="Calibri"/>
                <a:ea typeface="Calibri"/>
                <a:cs typeface="Calibri"/>
                <a:sym typeface="Calibri"/>
              </a:rPr>
              <a:t>h(         )</a:t>
            </a:r>
            <a:endParaRPr/>
          </a:p>
        </p:txBody>
      </p:sp>
      <p:sp>
        <p:nvSpPr>
          <p:cNvPr id="623" name="Google Shape;623;p70"/>
          <p:cNvSpPr txBox="1"/>
          <p:nvPr/>
        </p:nvSpPr>
        <p:spPr>
          <a:xfrm>
            <a:off x="7681912" y="4624388"/>
            <a:ext cx="930275" cy="27741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rPr b="0" i="0" lang="en" sz="1800" u="none">
                <a:solidFill>
                  <a:schemeClr val="dk1"/>
                </a:solidFill>
                <a:latin typeface="Calibri"/>
                <a:ea typeface="Calibri"/>
                <a:cs typeface="Calibri"/>
                <a:sym typeface="Calibri"/>
              </a:rPr>
              <a:t>h(         )</a:t>
            </a:r>
            <a:endParaRPr/>
          </a:p>
        </p:txBody>
      </p:sp>
      <p:pic>
        <p:nvPicPr>
          <p:cNvPr id="624" name="Google Shape;624;p70"/>
          <p:cNvPicPr preferRelativeResize="0"/>
          <p:nvPr/>
        </p:nvPicPr>
        <p:blipFill rotWithShape="1">
          <a:blip r:embed="rId3">
            <a:alphaModFix/>
          </a:blip>
          <a:srcRect b="0" l="0" r="0" t="0"/>
          <a:stretch/>
        </p:blipFill>
        <p:spPr>
          <a:xfrm>
            <a:off x="6183312" y="2787253"/>
            <a:ext cx="1877615" cy="1800225"/>
          </a:xfrm>
          <a:prstGeom prst="rect">
            <a:avLst/>
          </a:prstGeom>
          <a:noFill/>
          <a:ln>
            <a:noFill/>
          </a:ln>
        </p:spPr>
      </p:pic>
      <p:sp>
        <p:nvSpPr>
          <p:cNvPr id="625" name="Google Shape;625;p70"/>
          <p:cNvSpPr/>
          <p:nvPr/>
        </p:nvSpPr>
        <p:spPr>
          <a:xfrm>
            <a:off x="6254750" y="3420661"/>
            <a:ext cx="153000" cy="165600"/>
          </a:xfrm>
          <a:prstGeom prst="ellipse">
            <a:avLst/>
          </a:prstGeom>
          <a:solidFill>
            <a:srgbClr val="FF0000"/>
          </a:solidFill>
          <a:ln cap="flat" cmpd="sng" w="9525">
            <a:solidFill>
              <a:schemeClr val="dk1"/>
            </a:solidFill>
            <a:prstDash val="solid"/>
            <a:miter lim="800000"/>
            <a:headEnd len="sm" w="sm" type="none"/>
            <a:tailEnd len="sm" w="sm" type="none"/>
          </a:ln>
          <a:effectLst>
            <a:outerShdw blurRad="63500" dir="5400000" dist="23000">
              <a:srgbClr val="808080">
                <a:alpha val="34901"/>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626" name="Google Shape;626;p70"/>
          <p:cNvSpPr/>
          <p:nvPr/>
        </p:nvSpPr>
        <p:spPr>
          <a:xfrm>
            <a:off x="7052008" y="3193251"/>
            <a:ext cx="151800" cy="165600"/>
          </a:xfrm>
          <a:prstGeom prst="ellipse">
            <a:avLst/>
          </a:prstGeom>
          <a:solidFill>
            <a:srgbClr val="FF0000"/>
          </a:solidFill>
          <a:ln cap="flat" cmpd="sng" w="9525">
            <a:solidFill>
              <a:schemeClr val="dk1"/>
            </a:solidFill>
            <a:prstDash val="solid"/>
            <a:miter lim="800000"/>
            <a:headEnd len="sm" w="sm" type="none"/>
            <a:tailEnd len="sm" w="sm" type="none"/>
          </a:ln>
          <a:effectLst>
            <a:outerShdw blurRad="63500" dir="5400000" dist="23000">
              <a:srgbClr val="808080">
                <a:alpha val="34901"/>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627" name="Google Shape;627;p70"/>
          <p:cNvSpPr/>
          <p:nvPr/>
        </p:nvSpPr>
        <p:spPr>
          <a:xfrm>
            <a:off x="7852794" y="3420661"/>
            <a:ext cx="153000" cy="165600"/>
          </a:xfrm>
          <a:prstGeom prst="ellipse">
            <a:avLst/>
          </a:prstGeom>
          <a:solidFill>
            <a:srgbClr val="FF0000"/>
          </a:solidFill>
          <a:ln cap="flat" cmpd="sng" w="9525">
            <a:solidFill>
              <a:schemeClr val="dk1"/>
            </a:solidFill>
            <a:prstDash val="solid"/>
            <a:miter lim="800000"/>
            <a:headEnd len="sm" w="sm" type="none"/>
            <a:tailEnd len="sm" w="sm" type="none"/>
          </a:ln>
          <a:effectLst>
            <a:outerShdw blurRad="63500" dir="5400000" dist="23000">
              <a:srgbClr val="808080">
                <a:alpha val="34901"/>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628" name="Google Shape;628;p70"/>
          <p:cNvSpPr/>
          <p:nvPr/>
        </p:nvSpPr>
        <p:spPr>
          <a:xfrm>
            <a:off x="6781552" y="4024311"/>
            <a:ext cx="151800" cy="165600"/>
          </a:xfrm>
          <a:prstGeom prst="ellipse">
            <a:avLst/>
          </a:prstGeom>
          <a:solidFill>
            <a:srgbClr val="3366FF"/>
          </a:solidFill>
          <a:ln cap="flat" cmpd="sng" w="9525">
            <a:solidFill>
              <a:schemeClr val="dk1"/>
            </a:solidFill>
            <a:prstDash val="solid"/>
            <a:miter lim="800000"/>
            <a:headEnd len="sm" w="sm" type="none"/>
            <a:tailEnd len="sm" w="sm" type="none"/>
          </a:ln>
          <a:effectLst>
            <a:outerShdw blurRad="63500" dir="5400000" dist="23000">
              <a:srgbClr val="808080">
                <a:alpha val="34901"/>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629" name="Google Shape;629;p70"/>
          <p:cNvSpPr/>
          <p:nvPr/>
        </p:nvSpPr>
        <p:spPr>
          <a:xfrm>
            <a:off x="7544709" y="4375547"/>
            <a:ext cx="153000" cy="165600"/>
          </a:xfrm>
          <a:prstGeom prst="ellipse">
            <a:avLst/>
          </a:prstGeom>
          <a:solidFill>
            <a:srgbClr val="3366FF"/>
          </a:solidFill>
          <a:ln cap="flat" cmpd="sng" w="9525">
            <a:solidFill>
              <a:schemeClr val="dk1"/>
            </a:solidFill>
            <a:prstDash val="solid"/>
            <a:miter lim="800000"/>
            <a:headEnd len="sm" w="sm" type="none"/>
            <a:tailEnd len="sm" w="sm" type="none"/>
          </a:ln>
          <a:effectLst>
            <a:outerShdw blurRad="63500" dir="5400000" dist="23000">
              <a:srgbClr val="808080">
                <a:alpha val="34901"/>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630" name="Google Shape;630;p70"/>
          <p:cNvSpPr/>
          <p:nvPr/>
        </p:nvSpPr>
        <p:spPr>
          <a:xfrm>
            <a:off x="6603991" y="3502815"/>
            <a:ext cx="153000" cy="166800"/>
          </a:xfrm>
          <a:prstGeom prst="ellipse">
            <a:avLst/>
          </a:prstGeom>
          <a:solidFill>
            <a:srgbClr val="3366FF"/>
          </a:solidFill>
          <a:ln cap="flat" cmpd="sng" w="9525">
            <a:solidFill>
              <a:schemeClr val="dk1"/>
            </a:solidFill>
            <a:prstDash val="solid"/>
            <a:miter lim="800000"/>
            <a:headEnd len="sm" w="sm" type="none"/>
            <a:tailEnd len="sm" w="sm" type="none"/>
          </a:ln>
          <a:effectLst>
            <a:outerShdw blurRad="63500" dir="5400000" dist="23000">
              <a:srgbClr val="808080">
                <a:alpha val="34901"/>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631" name="Google Shape;631;p70"/>
          <p:cNvSpPr/>
          <p:nvPr/>
        </p:nvSpPr>
        <p:spPr>
          <a:xfrm>
            <a:off x="6548724" y="4381500"/>
            <a:ext cx="151800" cy="165600"/>
          </a:xfrm>
          <a:prstGeom prst="ellipse">
            <a:avLst/>
          </a:prstGeom>
          <a:solidFill>
            <a:srgbClr val="39FF2B"/>
          </a:solidFill>
          <a:ln cap="flat" cmpd="sng" w="9525">
            <a:solidFill>
              <a:schemeClr val="dk1"/>
            </a:solidFill>
            <a:prstDash val="solid"/>
            <a:miter lim="800000"/>
            <a:headEnd len="sm" w="sm" type="none"/>
            <a:tailEnd len="sm" w="sm" type="none"/>
          </a:ln>
          <a:effectLst>
            <a:outerShdw blurRad="63500" dir="5400000" dist="23000">
              <a:srgbClr val="808080">
                <a:alpha val="34901"/>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632" name="Google Shape;632;p70"/>
          <p:cNvSpPr/>
          <p:nvPr/>
        </p:nvSpPr>
        <p:spPr>
          <a:xfrm>
            <a:off x="7327168" y="4019549"/>
            <a:ext cx="151800" cy="165600"/>
          </a:xfrm>
          <a:prstGeom prst="ellipse">
            <a:avLst/>
          </a:prstGeom>
          <a:solidFill>
            <a:srgbClr val="39FF2B"/>
          </a:solidFill>
          <a:ln cap="flat" cmpd="sng" w="9525">
            <a:solidFill>
              <a:schemeClr val="dk1"/>
            </a:solidFill>
            <a:prstDash val="solid"/>
            <a:miter lim="800000"/>
            <a:headEnd len="sm" w="sm" type="none"/>
            <a:tailEnd len="sm" w="sm" type="none"/>
          </a:ln>
          <a:effectLst>
            <a:outerShdw blurRad="63500" dir="5400000" dist="23000">
              <a:srgbClr val="808080">
                <a:alpha val="34901"/>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633" name="Google Shape;633;p70"/>
          <p:cNvSpPr/>
          <p:nvPr/>
        </p:nvSpPr>
        <p:spPr>
          <a:xfrm>
            <a:off x="7052008" y="2831300"/>
            <a:ext cx="151800" cy="166800"/>
          </a:xfrm>
          <a:prstGeom prst="ellipse">
            <a:avLst/>
          </a:prstGeom>
          <a:solidFill>
            <a:srgbClr val="39FF2B"/>
          </a:solidFill>
          <a:ln cap="flat" cmpd="sng" w="9525">
            <a:solidFill>
              <a:schemeClr val="dk1"/>
            </a:solidFill>
            <a:prstDash val="solid"/>
            <a:miter lim="800000"/>
            <a:headEnd len="sm" w="sm" type="none"/>
            <a:tailEnd len="sm" w="sm" type="none"/>
          </a:ln>
          <a:effectLst>
            <a:outerShdw blurRad="63500" dir="5400000" dist="23000">
              <a:srgbClr val="808080">
                <a:alpha val="34901"/>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634" name="Google Shape;634;p70"/>
          <p:cNvSpPr/>
          <p:nvPr/>
        </p:nvSpPr>
        <p:spPr>
          <a:xfrm>
            <a:off x="7492969" y="3500434"/>
            <a:ext cx="151800" cy="165600"/>
          </a:xfrm>
          <a:prstGeom prst="ellipse">
            <a:avLst/>
          </a:prstGeom>
          <a:solidFill>
            <a:srgbClr val="39FF2B"/>
          </a:solidFill>
          <a:ln cap="flat" cmpd="sng" w="9525">
            <a:solidFill>
              <a:schemeClr val="dk1"/>
            </a:solidFill>
            <a:prstDash val="solid"/>
            <a:miter lim="800000"/>
            <a:headEnd len="sm" w="sm" type="none"/>
            <a:tailEnd len="sm" w="sm" type="none"/>
          </a:ln>
          <a:effectLst>
            <a:outerShdw blurRad="63500" dir="5400000" dist="23000">
              <a:srgbClr val="808080">
                <a:alpha val="34901"/>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1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1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1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2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2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2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2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638" name="Shape 638"/>
        <p:cNvGrpSpPr/>
        <p:nvPr/>
      </p:nvGrpSpPr>
      <p:grpSpPr>
        <a:xfrm>
          <a:off x="0" y="0"/>
          <a:ext cx="0" cy="0"/>
          <a:chOff x="0" y="0"/>
          <a:chExt cx="0" cy="0"/>
        </a:xfrm>
      </p:grpSpPr>
      <p:sp>
        <p:nvSpPr>
          <p:cNvPr id="639" name="Google Shape;639;p71"/>
          <p:cNvSpPr txBox="1"/>
          <p:nvPr>
            <p:ph type="title"/>
          </p:nvPr>
        </p:nvSpPr>
        <p:spPr>
          <a:xfrm>
            <a:off x="457200" y="205978"/>
            <a:ext cx="8229600" cy="85725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Calibri"/>
              <a:buNone/>
            </a:pPr>
            <a:r>
              <a:rPr b="0" i="0" lang="en" sz="4400" u="none">
                <a:solidFill>
                  <a:schemeClr val="dk1"/>
                </a:solidFill>
                <a:latin typeface="Calibri"/>
                <a:ea typeface="Calibri"/>
                <a:cs typeface="Calibri"/>
                <a:sym typeface="Calibri"/>
              </a:rPr>
              <a:t>Zero-Knowledge Graph Coloring</a:t>
            </a:r>
            <a:endParaRPr/>
          </a:p>
        </p:txBody>
      </p:sp>
      <p:sp>
        <p:nvSpPr>
          <p:cNvPr id="640" name="Google Shape;640;p71"/>
          <p:cNvSpPr txBox="1"/>
          <p:nvPr>
            <p:ph idx="1" type="body"/>
          </p:nvPr>
        </p:nvSpPr>
        <p:spPr>
          <a:xfrm>
            <a:off x="457200" y="1200150"/>
            <a:ext cx="8229600" cy="3394471"/>
          </a:xfrm>
          <a:prstGeom prst="rect">
            <a:avLst/>
          </a:prstGeom>
          <a:noFill/>
          <a:ln>
            <a:noFill/>
          </a:ln>
        </p:spPr>
        <p:txBody>
          <a:bodyPr anchorCtr="0" anchor="t" bIns="45700" lIns="91425" spcFirstLastPara="1" rIns="91425" wrap="square" tIns="45700">
            <a:noAutofit/>
          </a:bodyPr>
          <a:lstStyle/>
          <a:p>
            <a:pPr indent="-323850" lvl="0" marL="342900" marR="0" rtl="0" algn="l">
              <a:lnSpc>
                <a:spcPct val="100000"/>
              </a:lnSpc>
              <a:spcBef>
                <a:spcPts val="0"/>
              </a:spcBef>
              <a:spcAft>
                <a:spcPts val="0"/>
              </a:spcAft>
              <a:buClr>
                <a:schemeClr val="dk1"/>
              </a:buClr>
              <a:buSzPts val="2400"/>
              <a:buFont typeface="Arial"/>
              <a:buChar char="•"/>
            </a:pPr>
            <a:r>
              <a:rPr b="0" i="0" lang="en" sz="2400" u="none">
                <a:solidFill>
                  <a:schemeClr val="dk1"/>
                </a:solidFill>
                <a:latin typeface="Calibri"/>
                <a:ea typeface="Calibri"/>
                <a:cs typeface="Calibri"/>
                <a:sym typeface="Calibri"/>
              </a:rPr>
              <a:t>Note that given the uncolored graph with these labels, it is practically impossible to learn the original coloring.</a:t>
            </a:r>
            <a:endParaRPr sz="2400"/>
          </a:p>
          <a:p>
            <a:pPr indent="-323850" lvl="0" marL="342900" marR="0" rtl="0" algn="l">
              <a:lnSpc>
                <a:spcPct val="100000"/>
              </a:lnSpc>
              <a:spcBef>
                <a:spcPts val="540"/>
              </a:spcBef>
              <a:spcAft>
                <a:spcPts val="0"/>
              </a:spcAft>
              <a:buClr>
                <a:schemeClr val="dk1"/>
              </a:buClr>
              <a:buSzPts val="2400"/>
              <a:buFont typeface="Arial"/>
              <a:buChar char="•"/>
            </a:pPr>
            <a:r>
              <a:rPr b="0" i="0" lang="en" sz="2400" u="none">
                <a:solidFill>
                  <a:schemeClr val="dk1"/>
                </a:solidFill>
                <a:latin typeface="Calibri"/>
                <a:ea typeface="Calibri"/>
                <a:cs typeface="Calibri"/>
                <a:sym typeface="Calibri"/>
              </a:rPr>
              <a:t>However, if I identify a random edge, you could provide me with the original numbers used, so I could verify that they indeed represent different colors.</a:t>
            </a:r>
            <a:endParaRPr sz="2400"/>
          </a:p>
        </p:txBody>
      </p:sp>
      <p:pic>
        <p:nvPicPr>
          <p:cNvPr id="641" name="Google Shape;641;p71"/>
          <p:cNvPicPr preferRelativeResize="0"/>
          <p:nvPr/>
        </p:nvPicPr>
        <p:blipFill rotWithShape="1">
          <a:blip r:embed="rId3">
            <a:alphaModFix/>
          </a:blip>
          <a:srcRect b="0" l="0" r="0" t="0"/>
          <a:stretch/>
        </p:blipFill>
        <p:spPr>
          <a:xfrm>
            <a:off x="6183312" y="2787253"/>
            <a:ext cx="1877615" cy="1800225"/>
          </a:xfrm>
          <a:prstGeom prst="rect">
            <a:avLst/>
          </a:prstGeom>
          <a:noFill/>
          <a:ln>
            <a:noFill/>
          </a:ln>
        </p:spPr>
      </p:pic>
      <p:sp>
        <p:nvSpPr>
          <p:cNvPr id="642" name="Google Shape;642;p71"/>
          <p:cNvSpPr txBox="1"/>
          <p:nvPr/>
        </p:nvSpPr>
        <p:spPr>
          <a:xfrm>
            <a:off x="5510212" y="3352800"/>
            <a:ext cx="1751012" cy="27741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rPr b="0" i="0" lang="en" sz="1800" u="none">
                <a:solidFill>
                  <a:schemeClr val="dk1"/>
                </a:solidFill>
                <a:latin typeface="Calibri"/>
                <a:ea typeface="Calibri"/>
                <a:cs typeface="Calibri"/>
                <a:sym typeface="Calibri"/>
              </a:rPr>
              <a:t>1382</a:t>
            </a:r>
            <a:endParaRPr/>
          </a:p>
        </p:txBody>
      </p:sp>
      <p:sp>
        <p:nvSpPr>
          <p:cNvPr id="643" name="Google Shape;643;p71"/>
          <p:cNvSpPr txBox="1"/>
          <p:nvPr/>
        </p:nvSpPr>
        <p:spPr>
          <a:xfrm>
            <a:off x="5838825" y="4348163"/>
            <a:ext cx="1751012" cy="2762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rPr b="0" i="0" lang="en" sz="1800" u="none">
                <a:solidFill>
                  <a:schemeClr val="dk1"/>
                </a:solidFill>
                <a:latin typeface="Calibri"/>
                <a:ea typeface="Calibri"/>
                <a:cs typeface="Calibri"/>
                <a:sym typeface="Calibri"/>
              </a:rPr>
              <a:t>723</a:t>
            </a:r>
            <a:endParaRPr/>
          </a:p>
        </p:txBody>
      </p:sp>
      <p:sp>
        <p:nvSpPr>
          <p:cNvPr id="644" name="Google Shape;644;p71"/>
          <p:cNvSpPr txBox="1"/>
          <p:nvPr/>
        </p:nvSpPr>
        <p:spPr>
          <a:xfrm>
            <a:off x="7869237" y="4624388"/>
            <a:ext cx="725487" cy="27741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rPr b="0" i="0" lang="en" sz="1800" u="none">
                <a:solidFill>
                  <a:schemeClr val="dk1"/>
                </a:solidFill>
                <a:latin typeface="Calibri"/>
                <a:ea typeface="Calibri"/>
                <a:cs typeface="Calibri"/>
                <a:sym typeface="Calibri"/>
              </a:rPr>
              <a:t>2988</a:t>
            </a:r>
            <a:endParaRPr/>
          </a:p>
        </p:txBody>
      </p:sp>
      <p:sp>
        <p:nvSpPr>
          <p:cNvPr id="645" name="Google Shape;645;p71"/>
          <p:cNvSpPr txBox="1"/>
          <p:nvPr/>
        </p:nvSpPr>
        <p:spPr>
          <a:xfrm>
            <a:off x="8069262" y="2968228"/>
            <a:ext cx="711200" cy="2762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rPr b="0" i="0" lang="en" sz="1800" u="none">
                <a:solidFill>
                  <a:schemeClr val="dk1"/>
                </a:solidFill>
                <a:latin typeface="Calibri"/>
                <a:ea typeface="Calibri"/>
                <a:cs typeface="Calibri"/>
                <a:sym typeface="Calibri"/>
              </a:rPr>
              <a:t>etc.</a:t>
            </a:r>
            <a:endParaRPr/>
          </a:p>
        </p:txBody>
      </p:sp>
      <p:sp>
        <p:nvSpPr>
          <p:cNvPr id="646" name="Google Shape;646;p71"/>
          <p:cNvSpPr txBox="1"/>
          <p:nvPr/>
        </p:nvSpPr>
        <p:spPr>
          <a:xfrm>
            <a:off x="5324475" y="3352800"/>
            <a:ext cx="930275" cy="27741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rPr b="0" i="0" lang="en" sz="1800" u="none">
                <a:solidFill>
                  <a:schemeClr val="dk1"/>
                </a:solidFill>
                <a:latin typeface="Calibri"/>
                <a:ea typeface="Calibri"/>
                <a:cs typeface="Calibri"/>
                <a:sym typeface="Calibri"/>
              </a:rPr>
              <a:t>h(         )</a:t>
            </a:r>
            <a:endParaRPr/>
          </a:p>
        </p:txBody>
      </p:sp>
      <p:sp>
        <p:nvSpPr>
          <p:cNvPr id="647" name="Google Shape;647;p71"/>
          <p:cNvSpPr txBox="1"/>
          <p:nvPr/>
        </p:nvSpPr>
        <p:spPr>
          <a:xfrm>
            <a:off x="5622925" y="4348163"/>
            <a:ext cx="930275" cy="2762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rPr b="0" i="0" lang="en" sz="1800" u="none">
                <a:solidFill>
                  <a:schemeClr val="dk1"/>
                </a:solidFill>
                <a:latin typeface="Calibri"/>
                <a:ea typeface="Calibri"/>
                <a:cs typeface="Calibri"/>
                <a:sym typeface="Calibri"/>
              </a:rPr>
              <a:t>h(         )</a:t>
            </a:r>
            <a:endParaRPr/>
          </a:p>
        </p:txBody>
      </p:sp>
      <p:sp>
        <p:nvSpPr>
          <p:cNvPr id="648" name="Google Shape;648;p71"/>
          <p:cNvSpPr txBox="1"/>
          <p:nvPr/>
        </p:nvSpPr>
        <p:spPr>
          <a:xfrm>
            <a:off x="7688262" y="4627959"/>
            <a:ext cx="930275" cy="27741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rPr b="0" i="0" lang="en" sz="1800" u="none">
                <a:solidFill>
                  <a:schemeClr val="dk1"/>
                </a:solidFill>
                <a:latin typeface="Calibri"/>
                <a:ea typeface="Calibri"/>
                <a:cs typeface="Calibri"/>
                <a:sym typeface="Calibri"/>
              </a:rPr>
              <a:t>h(         )</a:t>
            </a:r>
            <a:endParaRPr/>
          </a:p>
        </p:txBody>
      </p:sp>
      <p:sp>
        <p:nvSpPr>
          <p:cNvPr id="649" name="Google Shape;649;p71"/>
          <p:cNvSpPr/>
          <p:nvPr/>
        </p:nvSpPr>
        <p:spPr>
          <a:xfrm>
            <a:off x="6254750" y="3420676"/>
            <a:ext cx="153300" cy="165600"/>
          </a:xfrm>
          <a:prstGeom prst="ellipse">
            <a:avLst/>
          </a:prstGeom>
          <a:solidFill>
            <a:schemeClr val="lt1"/>
          </a:solidFill>
          <a:ln cap="flat" cmpd="sng" w="9525">
            <a:solidFill>
              <a:schemeClr val="dk1"/>
            </a:solidFill>
            <a:prstDash val="solid"/>
            <a:miter lim="800000"/>
            <a:headEnd len="sm" w="sm" type="none"/>
            <a:tailEnd len="sm" w="sm" type="none"/>
          </a:ln>
          <a:effectLst>
            <a:outerShdw blurRad="63500" dir="5400000" dist="23000">
              <a:srgbClr val="808080">
                <a:alpha val="34901"/>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650" name="Google Shape;650;p71"/>
          <p:cNvSpPr/>
          <p:nvPr/>
        </p:nvSpPr>
        <p:spPr>
          <a:xfrm>
            <a:off x="6606124" y="3502830"/>
            <a:ext cx="153300" cy="166800"/>
          </a:xfrm>
          <a:prstGeom prst="ellipse">
            <a:avLst/>
          </a:prstGeom>
          <a:solidFill>
            <a:schemeClr val="lt1"/>
          </a:solidFill>
          <a:ln cap="flat" cmpd="sng" w="9525">
            <a:solidFill>
              <a:schemeClr val="dk1"/>
            </a:solidFill>
            <a:prstDash val="solid"/>
            <a:miter lim="800000"/>
            <a:headEnd len="sm" w="sm" type="none"/>
            <a:tailEnd len="sm" w="sm" type="none"/>
          </a:ln>
          <a:effectLst>
            <a:outerShdw blurRad="63500" dir="5400000" dist="23000">
              <a:srgbClr val="808080">
                <a:alpha val="34901"/>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651" name="Google Shape;651;p71"/>
          <p:cNvSpPr/>
          <p:nvPr/>
        </p:nvSpPr>
        <p:spPr>
          <a:xfrm>
            <a:off x="6550705" y="4382699"/>
            <a:ext cx="152100" cy="166800"/>
          </a:xfrm>
          <a:prstGeom prst="ellipse">
            <a:avLst/>
          </a:prstGeom>
          <a:solidFill>
            <a:schemeClr val="lt1"/>
          </a:solidFill>
          <a:ln cap="flat" cmpd="sng" w="9525">
            <a:solidFill>
              <a:schemeClr val="dk1"/>
            </a:solidFill>
            <a:prstDash val="solid"/>
            <a:miter lim="800000"/>
            <a:headEnd len="sm" w="sm" type="none"/>
            <a:tailEnd len="sm" w="sm" type="none"/>
          </a:ln>
          <a:effectLst>
            <a:outerShdw blurRad="63500" dir="5400000" dist="23000">
              <a:srgbClr val="808080">
                <a:alpha val="34901"/>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652" name="Google Shape;652;p71"/>
          <p:cNvSpPr/>
          <p:nvPr/>
        </p:nvSpPr>
        <p:spPr>
          <a:xfrm>
            <a:off x="7050647" y="2833700"/>
            <a:ext cx="152100" cy="165600"/>
          </a:xfrm>
          <a:prstGeom prst="ellipse">
            <a:avLst/>
          </a:prstGeom>
          <a:solidFill>
            <a:schemeClr val="lt1"/>
          </a:solidFill>
          <a:ln cap="flat" cmpd="sng" w="9525">
            <a:solidFill>
              <a:schemeClr val="dk1"/>
            </a:solidFill>
            <a:prstDash val="solid"/>
            <a:miter lim="800000"/>
            <a:headEnd len="sm" w="sm" type="none"/>
            <a:tailEnd len="sm" w="sm" type="none"/>
          </a:ln>
          <a:effectLst>
            <a:outerShdw blurRad="63500" dir="5400000" dist="23000">
              <a:srgbClr val="808080">
                <a:alpha val="34901"/>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653" name="Google Shape;653;p71"/>
          <p:cNvSpPr/>
          <p:nvPr/>
        </p:nvSpPr>
        <p:spPr>
          <a:xfrm>
            <a:off x="7050647" y="3194458"/>
            <a:ext cx="152100" cy="165600"/>
          </a:xfrm>
          <a:prstGeom prst="ellipse">
            <a:avLst/>
          </a:prstGeom>
          <a:solidFill>
            <a:schemeClr val="lt1"/>
          </a:solidFill>
          <a:ln cap="flat" cmpd="sng" w="9525">
            <a:solidFill>
              <a:schemeClr val="dk1"/>
            </a:solidFill>
            <a:prstDash val="solid"/>
            <a:miter lim="800000"/>
            <a:headEnd len="sm" w="sm" type="none"/>
            <a:tailEnd len="sm" w="sm" type="none"/>
          </a:ln>
          <a:effectLst>
            <a:outerShdw blurRad="63500" dir="5400000" dist="23000">
              <a:srgbClr val="808080">
                <a:alpha val="34901"/>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654" name="Google Shape;654;p71"/>
          <p:cNvSpPr/>
          <p:nvPr/>
        </p:nvSpPr>
        <p:spPr>
          <a:xfrm>
            <a:off x="6779452" y="4025512"/>
            <a:ext cx="152100" cy="165600"/>
          </a:xfrm>
          <a:prstGeom prst="ellipse">
            <a:avLst/>
          </a:prstGeom>
          <a:solidFill>
            <a:schemeClr val="lt1"/>
          </a:solidFill>
          <a:ln cap="flat" cmpd="sng" w="9525">
            <a:solidFill>
              <a:schemeClr val="dk1"/>
            </a:solidFill>
            <a:prstDash val="solid"/>
            <a:miter lim="800000"/>
            <a:headEnd len="sm" w="sm" type="none"/>
            <a:tailEnd len="sm" w="sm" type="none"/>
          </a:ln>
          <a:effectLst>
            <a:outerShdw blurRad="63500" dir="5400000" dist="23000">
              <a:srgbClr val="808080">
                <a:alpha val="34901"/>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655" name="Google Shape;655;p71"/>
          <p:cNvSpPr/>
          <p:nvPr/>
        </p:nvSpPr>
        <p:spPr>
          <a:xfrm>
            <a:off x="7544693" y="4377936"/>
            <a:ext cx="153300" cy="166800"/>
          </a:xfrm>
          <a:prstGeom prst="ellipse">
            <a:avLst/>
          </a:prstGeom>
          <a:solidFill>
            <a:schemeClr val="lt1"/>
          </a:solidFill>
          <a:ln cap="flat" cmpd="sng" w="9525">
            <a:solidFill>
              <a:schemeClr val="dk1"/>
            </a:solidFill>
            <a:prstDash val="solid"/>
            <a:miter lim="800000"/>
            <a:headEnd len="sm" w="sm" type="none"/>
            <a:tailEnd len="sm" w="sm" type="none"/>
          </a:ln>
          <a:effectLst>
            <a:outerShdw blurRad="63500" dir="5400000" dist="23000">
              <a:srgbClr val="808080">
                <a:alpha val="34901"/>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656" name="Google Shape;656;p71"/>
          <p:cNvSpPr/>
          <p:nvPr/>
        </p:nvSpPr>
        <p:spPr>
          <a:xfrm>
            <a:off x="7333632" y="4020750"/>
            <a:ext cx="152100" cy="165600"/>
          </a:xfrm>
          <a:prstGeom prst="ellipse">
            <a:avLst/>
          </a:prstGeom>
          <a:solidFill>
            <a:schemeClr val="lt1"/>
          </a:solidFill>
          <a:ln cap="flat" cmpd="sng" w="9525">
            <a:solidFill>
              <a:schemeClr val="dk1"/>
            </a:solidFill>
            <a:prstDash val="solid"/>
            <a:miter lim="800000"/>
            <a:headEnd len="sm" w="sm" type="none"/>
            <a:tailEnd len="sm" w="sm" type="none"/>
          </a:ln>
          <a:effectLst>
            <a:outerShdw blurRad="63500" dir="5400000" dist="23000">
              <a:srgbClr val="808080">
                <a:alpha val="34901"/>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657" name="Google Shape;657;p71"/>
          <p:cNvSpPr/>
          <p:nvPr/>
        </p:nvSpPr>
        <p:spPr>
          <a:xfrm>
            <a:off x="7485738" y="3502830"/>
            <a:ext cx="152100" cy="166800"/>
          </a:xfrm>
          <a:prstGeom prst="ellipse">
            <a:avLst/>
          </a:prstGeom>
          <a:solidFill>
            <a:schemeClr val="lt1"/>
          </a:solidFill>
          <a:ln cap="flat" cmpd="sng" w="9525">
            <a:solidFill>
              <a:schemeClr val="dk1"/>
            </a:solidFill>
            <a:prstDash val="solid"/>
            <a:miter lim="800000"/>
            <a:headEnd len="sm" w="sm" type="none"/>
            <a:tailEnd len="sm" w="sm" type="none"/>
          </a:ln>
          <a:effectLst>
            <a:outerShdw blurRad="63500" dir="5400000" dist="23000">
              <a:srgbClr val="808080">
                <a:alpha val="34901"/>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658" name="Google Shape;658;p71"/>
          <p:cNvSpPr/>
          <p:nvPr/>
        </p:nvSpPr>
        <p:spPr>
          <a:xfrm>
            <a:off x="7852439" y="3420676"/>
            <a:ext cx="153300" cy="165600"/>
          </a:xfrm>
          <a:prstGeom prst="ellipse">
            <a:avLst/>
          </a:prstGeom>
          <a:solidFill>
            <a:schemeClr val="lt1"/>
          </a:solidFill>
          <a:ln cap="flat" cmpd="sng" w="9525">
            <a:solidFill>
              <a:schemeClr val="dk1"/>
            </a:solidFill>
            <a:prstDash val="solid"/>
            <a:miter lim="800000"/>
            <a:headEnd len="sm" w="sm" type="none"/>
            <a:tailEnd len="sm" w="sm" type="none"/>
          </a:ln>
          <a:effectLst>
            <a:outerShdw blurRad="63500" dir="5400000" dist="23000">
              <a:srgbClr val="808080">
                <a:alpha val="34901"/>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4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40">
                                            <p:txEl>
                                              <p:pRg end="1" st="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662" name="Shape 662"/>
        <p:cNvGrpSpPr/>
        <p:nvPr/>
      </p:nvGrpSpPr>
      <p:grpSpPr>
        <a:xfrm>
          <a:off x="0" y="0"/>
          <a:ext cx="0" cy="0"/>
          <a:chOff x="0" y="0"/>
          <a:chExt cx="0" cy="0"/>
        </a:xfrm>
      </p:grpSpPr>
      <p:sp>
        <p:nvSpPr>
          <p:cNvPr id="663" name="Google Shape;663;p72"/>
          <p:cNvSpPr txBox="1"/>
          <p:nvPr>
            <p:ph type="title"/>
          </p:nvPr>
        </p:nvSpPr>
        <p:spPr>
          <a:xfrm>
            <a:off x="457200" y="205978"/>
            <a:ext cx="8229600" cy="85725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Calibri"/>
              <a:buNone/>
            </a:pPr>
            <a:r>
              <a:rPr b="0" i="0" lang="en" sz="4400" u="none">
                <a:solidFill>
                  <a:schemeClr val="dk1"/>
                </a:solidFill>
                <a:latin typeface="Calibri"/>
                <a:ea typeface="Calibri"/>
                <a:cs typeface="Calibri"/>
                <a:sym typeface="Calibri"/>
              </a:rPr>
              <a:t>Zero-Knowledge Graph Coloring</a:t>
            </a:r>
            <a:endParaRPr/>
          </a:p>
        </p:txBody>
      </p:sp>
      <p:sp>
        <p:nvSpPr>
          <p:cNvPr id="664" name="Google Shape;664;p72"/>
          <p:cNvSpPr txBox="1"/>
          <p:nvPr>
            <p:ph idx="1" type="body"/>
          </p:nvPr>
        </p:nvSpPr>
        <p:spPr>
          <a:xfrm>
            <a:off x="457200" y="1200150"/>
            <a:ext cx="8229600" cy="3394471"/>
          </a:xfrm>
          <a:prstGeom prst="rect">
            <a:avLst/>
          </a:prstGeom>
          <a:noFill/>
          <a:ln>
            <a:noFill/>
          </a:ln>
        </p:spPr>
        <p:txBody>
          <a:bodyPr anchorCtr="0" anchor="t" bIns="45700" lIns="91425" spcFirstLastPara="1" rIns="91425" wrap="square" tIns="45700">
            <a:noAutofit/>
          </a:bodyPr>
          <a:lstStyle/>
          <a:p>
            <a:pPr indent="-323850" lvl="0" marL="342900" marR="0" rtl="0" algn="l">
              <a:lnSpc>
                <a:spcPct val="100000"/>
              </a:lnSpc>
              <a:spcBef>
                <a:spcPts val="0"/>
              </a:spcBef>
              <a:spcAft>
                <a:spcPts val="0"/>
              </a:spcAft>
              <a:buClr>
                <a:schemeClr val="dk1"/>
              </a:buClr>
              <a:buSzPts val="2400"/>
              <a:buFont typeface="Arial"/>
              <a:buChar char="•"/>
            </a:pPr>
            <a:r>
              <a:rPr b="0" i="0" lang="en" sz="2400" u="none">
                <a:solidFill>
                  <a:schemeClr val="dk1"/>
                </a:solidFill>
                <a:latin typeface="Calibri"/>
                <a:ea typeface="Calibri"/>
                <a:cs typeface="Calibri"/>
                <a:sym typeface="Calibri"/>
              </a:rPr>
              <a:t>This does not give me any information about the coloring, since if you were telling the truth, I would expect to see two different (random) colors anyway (and I see no information about the rest of the colors).</a:t>
            </a:r>
            <a:endParaRPr sz="2400"/>
          </a:p>
        </p:txBody>
      </p:sp>
      <p:pic>
        <p:nvPicPr>
          <p:cNvPr id="665" name="Google Shape;665;p72"/>
          <p:cNvPicPr preferRelativeResize="0"/>
          <p:nvPr/>
        </p:nvPicPr>
        <p:blipFill rotWithShape="1">
          <a:blip r:embed="rId3">
            <a:alphaModFix/>
          </a:blip>
          <a:srcRect b="0" l="0" r="0" t="0"/>
          <a:stretch/>
        </p:blipFill>
        <p:spPr>
          <a:xfrm>
            <a:off x="6183312" y="2787253"/>
            <a:ext cx="1877615" cy="1800225"/>
          </a:xfrm>
          <a:prstGeom prst="rect">
            <a:avLst/>
          </a:prstGeom>
          <a:noFill/>
          <a:ln>
            <a:noFill/>
          </a:ln>
        </p:spPr>
      </p:pic>
      <p:sp>
        <p:nvSpPr>
          <p:cNvPr id="666" name="Google Shape;666;p72"/>
          <p:cNvSpPr txBox="1"/>
          <p:nvPr/>
        </p:nvSpPr>
        <p:spPr>
          <a:xfrm>
            <a:off x="5510212" y="3352800"/>
            <a:ext cx="1751012" cy="27741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rPr b="0" i="0" lang="en" sz="1800" u="none">
                <a:solidFill>
                  <a:schemeClr val="dk1"/>
                </a:solidFill>
                <a:latin typeface="Calibri"/>
                <a:ea typeface="Calibri"/>
                <a:cs typeface="Calibri"/>
                <a:sym typeface="Calibri"/>
              </a:rPr>
              <a:t>1382</a:t>
            </a:r>
            <a:endParaRPr/>
          </a:p>
        </p:txBody>
      </p:sp>
      <p:sp>
        <p:nvSpPr>
          <p:cNvPr id="667" name="Google Shape;667;p72"/>
          <p:cNvSpPr txBox="1"/>
          <p:nvPr/>
        </p:nvSpPr>
        <p:spPr>
          <a:xfrm>
            <a:off x="5838825" y="4348163"/>
            <a:ext cx="1751012" cy="2762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rPr b="0" i="0" lang="en" sz="1800" u="none">
                <a:solidFill>
                  <a:schemeClr val="dk1"/>
                </a:solidFill>
                <a:latin typeface="Calibri"/>
                <a:ea typeface="Calibri"/>
                <a:cs typeface="Calibri"/>
                <a:sym typeface="Calibri"/>
              </a:rPr>
              <a:t>723</a:t>
            </a:r>
            <a:endParaRPr/>
          </a:p>
        </p:txBody>
      </p:sp>
      <p:sp>
        <p:nvSpPr>
          <p:cNvPr id="668" name="Google Shape;668;p72"/>
          <p:cNvSpPr txBox="1"/>
          <p:nvPr/>
        </p:nvSpPr>
        <p:spPr>
          <a:xfrm>
            <a:off x="7869237" y="4624388"/>
            <a:ext cx="725487" cy="27741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rPr b="0" i="0" lang="en" sz="1800" u="none">
                <a:solidFill>
                  <a:schemeClr val="dk1"/>
                </a:solidFill>
                <a:latin typeface="Calibri"/>
                <a:ea typeface="Calibri"/>
                <a:cs typeface="Calibri"/>
                <a:sym typeface="Calibri"/>
              </a:rPr>
              <a:t>2988</a:t>
            </a:r>
            <a:endParaRPr/>
          </a:p>
        </p:txBody>
      </p:sp>
      <p:sp>
        <p:nvSpPr>
          <p:cNvPr id="669" name="Google Shape;669;p72"/>
          <p:cNvSpPr txBox="1"/>
          <p:nvPr/>
        </p:nvSpPr>
        <p:spPr>
          <a:xfrm>
            <a:off x="8069262" y="2968228"/>
            <a:ext cx="711200" cy="2762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rPr b="0" i="0" lang="en" sz="1800" u="none">
                <a:solidFill>
                  <a:schemeClr val="dk1"/>
                </a:solidFill>
                <a:latin typeface="Calibri"/>
                <a:ea typeface="Calibri"/>
                <a:cs typeface="Calibri"/>
                <a:sym typeface="Calibri"/>
              </a:rPr>
              <a:t>etc.</a:t>
            </a:r>
            <a:endParaRPr/>
          </a:p>
        </p:txBody>
      </p:sp>
      <p:sp>
        <p:nvSpPr>
          <p:cNvPr id="670" name="Google Shape;670;p72"/>
          <p:cNvSpPr txBox="1"/>
          <p:nvPr/>
        </p:nvSpPr>
        <p:spPr>
          <a:xfrm>
            <a:off x="5324475" y="3352800"/>
            <a:ext cx="930275" cy="27741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rPr b="0" i="0" lang="en" sz="1800" u="none">
                <a:solidFill>
                  <a:schemeClr val="dk1"/>
                </a:solidFill>
                <a:latin typeface="Calibri"/>
                <a:ea typeface="Calibri"/>
                <a:cs typeface="Calibri"/>
                <a:sym typeface="Calibri"/>
              </a:rPr>
              <a:t>h(         )</a:t>
            </a:r>
            <a:endParaRPr/>
          </a:p>
        </p:txBody>
      </p:sp>
      <p:sp>
        <p:nvSpPr>
          <p:cNvPr id="671" name="Google Shape;671;p72"/>
          <p:cNvSpPr txBox="1"/>
          <p:nvPr/>
        </p:nvSpPr>
        <p:spPr>
          <a:xfrm>
            <a:off x="5622925" y="4348163"/>
            <a:ext cx="930275" cy="2762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rPr b="0" i="0" lang="en" sz="1800" u="none">
                <a:solidFill>
                  <a:schemeClr val="dk1"/>
                </a:solidFill>
                <a:latin typeface="Calibri"/>
                <a:ea typeface="Calibri"/>
                <a:cs typeface="Calibri"/>
                <a:sym typeface="Calibri"/>
              </a:rPr>
              <a:t>h(         )</a:t>
            </a:r>
            <a:endParaRPr/>
          </a:p>
        </p:txBody>
      </p:sp>
      <p:sp>
        <p:nvSpPr>
          <p:cNvPr id="672" name="Google Shape;672;p72"/>
          <p:cNvSpPr txBox="1"/>
          <p:nvPr/>
        </p:nvSpPr>
        <p:spPr>
          <a:xfrm>
            <a:off x="7688262" y="4627959"/>
            <a:ext cx="930275" cy="27741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rPr b="0" i="0" lang="en" sz="1800" u="none">
                <a:solidFill>
                  <a:schemeClr val="dk1"/>
                </a:solidFill>
                <a:latin typeface="Calibri"/>
                <a:ea typeface="Calibri"/>
                <a:cs typeface="Calibri"/>
                <a:sym typeface="Calibri"/>
              </a:rPr>
              <a:t>h(         )</a:t>
            </a:r>
            <a:endParaRPr/>
          </a:p>
        </p:txBody>
      </p:sp>
      <p:sp>
        <p:nvSpPr>
          <p:cNvPr id="673" name="Google Shape;673;p72"/>
          <p:cNvSpPr/>
          <p:nvPr/>
        </p:nvSpPr>
        <p:spPr>
          <a:xfrm>
            <a:off x="6254750" y="3420676"/>
            <a:ext cx="153300" cy="165600"/>
          </a:xfrm>
          <a:prstGeom prst="ellipse">
            <a:avLst/>
          </a:prstGeom>
          <a:solidFill>
            <a:schemeClr val="lt1"/>
          </a:solidFill>
          <a:ln cap="flat" cmpd="sng" w="9525">
            <a:solidFill>
              <a:schemeClr val="dk1"/>
            </a:solidFill>
            <a:prstDash val="solid"/>
            <a:miter lim="800000"/>
            <a:headEnd len="sm" w="sm" type="none"/>
            <a:tailEnd len="sm" w="sm" type="none"/>
          </a:ln>
          <a:effectLst>
            <a:outerShdw blurRad="63500" dir="5400000" dist="23000">
              <a:srgbClr val="808080">
                <a:alpha val="34901"/>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674" name="Google Shape;674;p72"/>
          <p:cNvSpPr/>
          <p:nvPr/>
        </p:nvSpPr>
        <p:spPr>
          <a:xfrm>
            <a:off x="6606137" y="3502830"/>
            <a:ext cx="153300" cy="166800"/>
          </a:xfrm>
          <a:prstGeom prst="ellipse">
            <a:avLst/>
          </a:prstGeom>
          <a:solidFill>
            <a:schemeClr val="lt1"/>
          </a:solidFill>
          <a:ln cap="flat" cmpd="sng" w="9525">
            <a:solidFill>
              <a:schemeClr val="dk1"/>
            </a:solidFill>
            <a:prstDash val="solid"/>
            <a:miter lim="800000"/>
            <a:headEnd len="sm" w="sm" type="none"/>
            <a:tailEnd len="sm" w="sm" type="none"/>
          </a:ln>
          <a:effectLst>
            <a:outerShdw blurRad="63500" dir="5400000" dist="23000">
              <a:srgbClr val="808080">
                <a:alpha val="34901"/>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675" name="Google Shape;675;p72"/>
          <p:cNvSpPr/>
          <p:nvPr/>
        </p:nvSpPr>
        <p:spPr>
          <a:xfrm>
            <a:off x="6550717" y="4382699"/>
            <a:ext cx="152100" cy="166800"/>
          </a:xfrm>
          <a:prstGeom prst="ellipse">
            <a:avLst/>
          </a:prstGeom>
          <a:solidFill>
            <a:schemeClr val="lt1"/>
          </a:solidFill>
          <a:ln cap="flat" cmpd="sng" w="9525">
            <a:solidFill>
              <a:schemeClr val="dk1"/>
            </a:solidFill>
            <a:prstDash val="solid"/>
            <a:miter lim="800000"/>
            <a:headEnd len="sm" w="sm" type="none"/>
            <a:tailEnd len="sm" w="sm" type="none"/>
          </a:ln>
          <a:effectLst>
            <a:outerShdw blurRad="63500" dir="5400000" dist="23000">
              <a:srgbClr val="808080">
                <a:alpha val="34901"/>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676" name="Google Shape;676;p72"/>
          <p:cNvSpPr/>
          <p:nvPr/>
        </p:nvSpPr>
        <p:spPr>
          <a:xfrm>
            <a:off x="7050677" y="2833700"/>
            <a:ext cx="152100" cy="165600"/>
          </a:xfrm>
          <a:prstGeom prst="ellipse">
            <a:avLst/>
          </a:prstGeom>
          <a:solidFill>
            <a:schemeClr val="lt1"/>
          </a:solidFill>
          <a:ln cap="flat" cmpd="sng" w="9525">
            <a:solidFill>
              <a:schemeClr val="dk1"/>
            </a:solidFill>
            <a:prstDash val="solid"/>
            <a:miter lim="800000"/>
            <a:headEnd len="sm" w="sm" type="none"/>
            <a:tailEnd len="sm" w="sm" type="none"/>
          </a:ln>
          <a:effectLst>
            <a:outerShdw blurRad="63500" dir="5400000" dist="23000">
              <a:srgbClr val="808080">
                <a:alpha val="34901"/>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677" name="Google Shape;677;p72"/>
          <p:cNvSpPr/>
          <p:nvPr/>
        </p:nvSpPr>
        <p:spPr>
          <a:xfrm>
            <a:off x="7050677" y="3194458"/>
            <a:ext cx="152100" cy="165600"/>
          </a:xfrm>
          <a:prstGeom prst="ellipse">
            <a:avLst/>
          </a:prstGeom>
          <a:solidFill>
            <a:schemeClr val="lt1"/>
          </a:solidFill>
          <a:ln cap="flat" cmpd="sng" w="9525">
            <a:solidFill>
              <a:schemeClr val="dk1"/>
            </a:solidFill>
            <a:prstDash val="solid"/>
            <a:miter lim="800000"/>
            <a:headEnd len="sm" w="sm" type="none"/>
            <a:tailEnd len="sm" w="sm" type="none"/>
          </a:ln>
          <a:effectLst>
            <a:outerShdw blurRad="63500" dir="5400000" dist="23000">
              <a:srgbClr val="808080">
                <a:alpha val="34901"/>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678" name="Google Shape;678;p72"/>
          <p:cNvSpPr/>
          <p:nvPr/>
        </p:nvSpPr>
        <p:spPr>
          <a:xfrm>
            <a:off x="6779472" y="4025512"/>
            <a:ext cx="152100" cy="165600"/>
          </a:xfrm>
          <a:prstGeom prst="ellipse">
            <a:avLst/>
          </a:prstGeom>
          <a:solidFill>
            <a:schemeClr val="lt1"/>
          </a:solidFill>
          <a:ln cap="flat" cmpd="sng" w="9525">
            <a:solidFill>
              <a:schemeClr val="dk1"/>
            </a:solidFill>
            <a:prstDash val="solid"/>
            <a:miter lim="800000"/>
            <a:headEnd len="sm" w="sm" type="none"/>
            <a:tailEnd len="sm" w="sm" type="none"/>
          </a:ln>
          <a:effectLst>
            <a:outerShdw blurRad="63500" dir="5400000" dist="23000">
              <a:srgbClr val="808080">
                <a:alpha val="34901"/>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679" name="Google Shape;679;p72"/>
          <p:cNvSpPr/>
          <p:nvPr/>
        </p:nvSpPr>
        <p:spPr>
          <a:xfrm>
            <a:off x="7544743" y="4377936"/>
            <a:ext cx="153300" cy="166800"/>
          </a:xfrm>
          <a:prstGeom prst="ellipse">
            <a:avLst/>
          </a:prstGeom>
          <a:solidFill>
            <a:schemeClr val="lt1"/>
          </a:solidFill>
          <a:ln cap="flat" cmpd="sng" w="9525">
            <a:solidFill>
              <a:schemeClr val="dk1"/>
            </a:solidFill>
            <a:prstDash val="solid"/>
            <a:miter lim="800000"/>
            <a:headEnd len="sm" w="sm" type="none"/>
            <a:tailEnd len="sm" w="sm" type="none"/>
          </a:ln>
          <a:effectLst>
            <a:outerShdw blurRad="63500" dir="5400000" dist="23000">
              <a:srgbClr val="808080">
                <a:alpha val="34901"/>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680" name="Google Shape;680;p72"/>
          <p:cNvSpPr/>
          <p:nvPr/>
        </p:nvSpPr>
        <p:spPr>
          <a:xfrm>
            <a:off x="7333674" y="4020750"/>
            <a:ext cx="152100" cy="165600"/>
          </a:xfrm>
          <a:prstGeom prst="ellipse">
            <a:avLst/>
          </a:prstGeom>
          <a:solidFill>
            <a:schemeClr val="lt1"/>
          </a:solidFill>
          <a:ln cap="flat" cmpd="sng" w="9525">
            <a:solidFill>
              <a:schemeClr val="dk1"/>
            </a:solidFill>
            <a:prstDash val="solid"/>
            <a:miter lim="800000"/>
            <a:headEnd len="sm" w="sm" type="none"/>
            <a:tailEnd len="sm" w="sm" type="none"/>
          </a:ln>
          <a:effectLst>
            <a:outerShdw blurRad="63500" dir="5400000" dist="23000">
              <a:srgbClr val="808080">
                <a:alpha val="34901"/>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681" name="Google Shape;681;p72"/>
          <p:cNvSpPr/>
          <p:nvPr/>
        </p:nvSpPr>
        <p:spPr>
          <a:xfrm>
            <a:off x="7485785" y="3502830"/>
            <a:ext cx="152100" cy="166800"/>
          </a:xfrm>
          <a:prstGeom prst="ellipse">
            <a:avLst/>
          </a:prstGeom>
          <a:solidFill>
            <a:schemeClr val="lt1"/>
          </a:solidFill>
          <a:ln cap="flat" cmpd="sng" w="9525">
            <a:solidFill>
              <a:schemeClr val="dk1"/>
            </a:solidFill>
            <a:prstDash val="solid"/>
            <a:miter lim="800000"/>
            <a:headEnd len="sm" w="sm" type="none"/>
            <a:tailEnd len="sm" w="sm" type="none"/>
          </a:ln>
          <a:effectLst>
            <a:outerShdw blurRad="63500" dir="5400000" dist="23000">
              <a:srgbClr val="808080">
                <a:alpha val="34901"/>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682" name="Google Shape;682;p72"/>
          <p:cNvSpPr/>
          <p:nvPr/>
        </p:nvSpPr>
        <p:spPr>
          <a:xfrm>
            <a:off x="7852501" y="3420676"/>
            <a:ext cx="153300" cy="165600"/>
          </a:xfrm>
          <a:prstGeom prst="ellipse">
            <a:avLst/>
          </a:prstGeom>
          <a:solidFill>
            <a:schemeClr val="lt1"/>
          </a:solidFill>
          <a:ln cap="flat" cmpd="sng" w="9525">
            <a:solidFill>
              <a:schemeClr val="dk1"/>
            </a:solidFill>
            <a:prstDash val="solid"/>
            <a:miter lim="800000"/>
            <a:headEnd len="sm" w="sm" type="none"/>
            <a:tailEnd len="sm" w="sm" type="none"/>
          </a:ln>
          <a:effectLst>
            <a:outerShdw blurRad="63500" dir="5400000" dist="23000">
              <a:srgbClr val="808080">
                <a:alpha val="34901"/>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19"/>
          <p:cNvSpPr txBox="1"/>
          <p:nvPr>
            <p:ph type="title"/>
          </p:nvPr>
        </p:nvSpPr>
        <p:spPr>
          <a:xfrm>
            <a:off x="457200" y="205978"/>
            <a:ext cx="8229600" cy="85725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Calibri"/>
              <a:buNone/>
            </a:pPr>
            <a:r>
              <a:rPr b="0" i="0" lang="en" sz="4400" u="none">
                <a:solidFill>
                  <a:schemeClr val="dk1"/>
                </a:solidFill>
                <a:latin typeface="Calibri"/>
                <a:ea typeface="Calibri"/>
                <a:cs typeface="Calibri"/>
                <a:sym typeface="Calibri"/>
              </a:rPr>
              <a:t>Pre-modern Cryptography</a:t>
            </a:r>
            <a:endParaRPr/>
          </a:p>
        </p:txBody>
      </p:sp>
      <p:sp>
        <p:nvSpPr>
          <p:cNvPr id="164" name="Google Shape;164;p19"/>
          <p:cNvSpPr txBox="1"/>
          <p:nvPr>
            <p:ph idx="1" type="body"/>
          </p:nvPr>
        </p:nvSpPr>
        <p:spPr>
          <a:xfrm>
            <a:off x="457200" y="1200150"/>
            <a:ext cx="8229600" cy="3394471"/>
          </a:xfrm>
          <a:prstGeom prst="rect">
            <a:avLst/>
          </a:prstGeom>
          <a:noFill/>
          <a:ln>
            <a:noFill/>
          </a:ln>
        </p:spPr>
        <p:txBody>
          <a:bodyPr anchorCtr="0" anchor="t" bIns="45700" lIns="91425" spcFirstLastPara="1" rIns="91425" wrap="square" tIns="45700">
            <a:noAutofit/>
          </a:bodyPr>
          <a:lstStyle/>
          <a:p>
            <a:pPr indent="-292100" lvl="0" marL="342900" marR="0" rtl="0" algn="l">
              <a:lnSpc>
                <a:spcPct val="100000"/>
              </a:lnSpc>
              <a:spcBef>
                <a:spcPts val="0"/>
              </a:spcBef>
              <a:spcAft>
                <a:spcPts val="0"/>
              </a:spcAft>
              <a:buClr>
                <a:schemeClr val="dk1"/>
              </a:buClr>
              <a:buSzPts val="2400"/>
              <a:buFont typeface="Arial"/>
              <a:buChar char="•"/>
            </a:pPr>
            <a:r>
              <a:rPr b="0" i="0" lang="en" sz="2400" u="none">
                <a:solidFill>
                  <a:schemeClr val="dk1"/>
                </a:solidFill>
                <a:latin typeface="Calibri"/>
                <a:ea typeface="Calibri"/>
                <a:cs typeface="Calibri"/>
                <a:sym typeface="Calibri"/>
              </a:rPr>
              <a:t>Before the 1950s, messages were encrypted using essentially heuristics.</a:t>
            </a:r>
            <a:endParaRPr sz="2400"/>
          </a:p>
          <a:p>
            <a:pPr indent="-292100" lvl="0" marL="342900" marR="0" rtl="0" algn="l">
              <a:lnSpc>
                <a:spcPct val="100000"/>
              </a:lnSpc>
              <a:spcBef>
                <a:spcPts val="640"/>
              </a:spcBef>
              <a:spcAft>
                <a:spcPts val="0"/>
              </a:spcAft>
              <a:buClr>
                <a:schemeClr val="dk1"/>
              </a:buClr>
              <a:buSzPts val="2400"/>
              <a:buFont typeface="Arial"/>
              <a:buChar char="•"/>
            </a:pPr>
            <a:r>
              <a:rPr b="0" i="0" lang="en" sz="2400" u="none">
                <a:solidFill>
                  <a:schemeClr val="dk1"/>
                </a:solidFill>
                <a:latin typeface="Calibri"/>
                <a:ea typeface="Calibri"/>
                <a:cs typeface="Calibri"/>
                <a:sym typeface="Calibri"/>
              </a:rPr>
              <a:t>“Scramble” the message in some complicated way making it hard to tell the original contents.</a:t>
            </a:r>
            <a:endParaRPr sz="2400"/>
          </a:p>
        </p:txBody>
      </p:sp>
      <p:pic>
        <p:nvPicPr>
          <p:cNvPr id="165" name="Google Shape;165;p19"/>
          <p:cNvPicPr preferRelativeResize="0"/>
          <p:nvPr/>
        </p:nvPicPr>
        <p:blipFill rotWithShape="1">
          <a:blip r:embed="rId3">
            <a:alphaModFix/>
          </a:blip>
          <a:srcRect b="0" l="0" r="0" t="0"/>
          <a:stretch/>
        </p:blipFill>
        <p:spPr>
          <a:xfrm>
            <a:off x="3401175" y="2962319"/>
            <a:ext cx="1959769" cy="19145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4">
                                            <p:txEl>
                                              <p:pRg end="1" st="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686" name="Shape 686"/>
        <p:cNvGrpSpPr/>
        <p:nvPr/>
      </p:nvGrpSpPr>
      <p:grpSpPr>
        <a:xfrm>
          <a:off x="0" y="0"/>
          <a:ext cx="0" cy="0"/>
          <a:chOff x="0" y="0"/>
          <a:chExt cx="0" cy="0"/>
        </a:xfrm>
      </p:grpSpPr>
      <p:sp>
        <p:nvSpPr>
          <p:cNvPr id="687" name="Google Shape;687;p73"/>
          <p:cNvSpPr txBox="1"/>
          <p:nvPr>
            <p:ph type="title"/>
          </p:nvPr>
        </p:nvSpPr>
        <p:spPr>
          <a:xfrm>
            <a:off x="457200" y="205978"/>
            <a:ext cx="8229600" cy="85725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Calibri"/>
              <a:buNone/>
            </a:pPr>
            <a:r>
              <a:rPr b="0" i="0" lang="en" sz="4400" u="none">
                <a:solidFill>
                  <a:schemeClr val="dk1"/>
                </a:solidFill>
                <a:latin typeface="Calibri"/>
                <a:ea typeface="Calibri"/>
                <a:cs typeface="Calibri"/>
                <a:sym typeface="Calibri"/>
              </a:rPr>
              <a:t>Zero-Knowledge Graph Coloring</a:t>
            </a:r>
            <a:endParaRPr/>
          </a:p>
        </p:txBody>
      </p:sp>
      <p:sp>
        <p:nvSpPr>
          <p:cNvPr id="688" name="Google Shape;688;p73"/>
          <p:cNvSpPr txBox="1"/>
          <p:nvPr>
            <p:ph idx="1" type="body"/>
          </p:nvPr>
        </p:nvSpPr>
        <p:spPr>
          <a:xfrm>
            <a:off x="457200" y="1200150"/>
            <a:ext cx="8229600" cy="3394471"/>
          </a:xfrm>
          <a:prstGeom prst="rect">
            <a:avLst/>
          </a:prstGeom>
          <a:noFill/>
          <a:ln>
            <a:noFill/>
          </a:ln>
        </p:spPr>
        <p:txBody>
          <a:bodyPr anchorCtr="0" anchor="t" bIns="45700" lIns="91425" spcFirstLastPara="1" rIns="91425" wrap="square" tIns="45700">
            <a:noAutofit/>
          </a:bodyPr>
          <a:lstStyle/>
          <a:p>
            <a:pPr indent="-323850" lvl="0" marL="342900" marR="0" rtl="0" algn="l">
              <a:lnSpc>
                <a:spcPct val="100000"/>
              </a:lnSpc>
              <a:spcBef>
                <a:spcPts val="0"/>
              </a:spcBef>
              <a:spcAft>
                <a:spcPts val="0"/>
              </a:spcAft>
              <a:buClr>
                <a:schemeClr val="dk1"/>
              </a:buClr>
              <a:buSzPts val="2400"/>
              <a:buFont typeface="Arial"/>
              <a:buChar char="•"/>
            </a:pPr>
            <a:r>
              <a:rPr b="0" i="0" lang="en" sz="2400" u="none">
                <a:solidFill>
                  <a:schemeClr val="dk1"/>
                </a:solidFill>
                <a:latin typeface="Calibri"/>
                <a:ea typeface="Calibri"/>
                <a:cs typeface="Calibri"/>
                <a:sym typeface="Calibri"/>
              </a:rPr>
              <a:t>However, if you were cheating, there would be at least two adjacent vertices colored the same. If there are X edges, then I have a 1/X chance of catching this each time.</a:t>
            </a:r>
            <a:endParaRPr sz="2400"/>
          </a:p>
          <a:p>
            <a:pPr indent="-323850" lvl="0" marL="342900" marR="0" rtl="0" algn="l">
              <a:lnSpc>
                <a:spcPct val="100000"/>
              </a:lnSpc>
              <a:spcBef>
                <a:spcPts val="540"/>
              </a:spcBef>
              <a:spcAft>
                <a:spcPts val="0"/>
              </a:spcAft>
              <a:buClr>
                <a:schemeClr val="dk1"/>
              </a:buClr>
              <a:buSzPts val="2400"/>
              <a:buFont typeface="Arial"/>
              <a:buChar char="•"/>
            </a:pPr>
            <a:r>
              <a:rPr b="0" i="0" lang="en" sz="2400" u="none">
                <a:solidFill>
                  <a:schemeClr val="dk1"/>
                </a:solidFill>
                <a:latin typeface="Calibri"/>
                <a:ea typeface="Calibri"/>
                <a:cs typeface="Calibri"/>
                <a:sym typeface="Calibri"/>
              </a:rPr>
              <a:t>We can repeat this procedure multiple times until I am satisfied that you are not cheating.</a:t>
            </a:r>
            <a:endParaRPr sz="2400"/>
          </a:p>
        </p:txBody>
      </p:sp>
      <p:pic>
        <p:nvPicPr>
          <p:cNvPr id="689" name="Google Shape;689;p73"/>
          <p:cNvPicPr preferRelativeResize="0"/>
          <p:nvPr/>
        </p:nvPicPr>
        <p:blipFill rotWithShape="1">
          <a:blip r:embed="rId3">
            <a:alphaModFix/>
          </a:blip>
          <a:srcRect b="0" l="0" r="0" t="0"/>
          <a:stretch/>
        </p:blipFill>
        <p:spPr>
          <a:xfrm>
            <a:off x="6183312" y="2787253"/>
            <a:ext cx="1877615" cy="1800225"/>
          </a:xfrm>
          <a:prstGeom prst="rect">
            <a:avLst/>
          </a:prstGeom>
          <a:noFill/>
          <a:ln>
            <a:noFill/>
          </a:ln>
        </p:spPr>
      </p:pic>
      <p:sp>
        <p:nvSpPr>
          <p:cNvPr id="690" name="Google Shape;690;p73"/>
          <p:cNvSpPr txBox="1"/>
          <p:nvPr/>
        </p:nvSpPr>
        <p:spPr>
          <a:xfrm>
            <a:off x="5510212" y="3352800"/>
            <a:ext cx="1751012" cy="27741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rPr b="0" i="0" lang="en" sz="1800" u="none">
                <a:solidFill>
                  <a:schemeClr val="dk1"/>
                </a:solidFill>
                <a:latin typeface="Calibri"/>
                <a:ea typeface="Calibri"/>
                <a:cs typeface="Calibri"/>
                <a:sym typeface="Calibri"/>
              </a:rPr>
              <a:t>1382</a:t>
            </a:r>
            <a:endParaRPr/>
          </a:p>
        </p:txBody>
      </p:sp>
      <p:sp>
        <p:nvSpPr>
          <p:cNvPr id="691" name="Google Shape;691;p73"/>
          <p:cNvSpPr txBox="1"/>
          <p:nvPr/>
        </p:nvSpPr>
        <p:spPr>
          <a:xfrm>
            <a:off x="5838825" y="4348163"/>
            <a:ext cx="1751012" cy="2762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rPr b="0" i="0" lang="en" sz="1800" u="none">
                <a:solidFill>
                  <a:schemeClr val="dk1"/>
                </a:solidFill>
                <a:latin typeface="Calibri"/>
                <a:ea typeface="Calibri"/>
                <a:cs typeface="Calibri"/>
                <a:sym typeface="Calibri"/>
              </a:rPr>
              <a:t>723</a:t>
            </a:r>
            <a:endParaRPr/>
          </a:p>
        </p:txBody>
      </p:sp>
      <p:sp>
        <p:nvSpPr>
          <p:cNvPr id="692" name="Google Shape;692;p73"/>
          <p:cNvSpPr txBox="1"/>
          <p:nvPr/>
        </p:nvSpPr>
        <p:spPr>
          <a:xfrm>
            <a:off x="7869237" y="4624388"/>
            <a:ext cx="725487" cy="27741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rPr b="0" i="0" lang="en" sz="1800" u="none">
                <a:solidFill>
                  <a:schemeClr val="dk1"/>
                </a:solidFill>
                <a:latin typeface="Calibri"/>
                <a:ea typeface="Calibri"/>
                <a:cs typeface="Calibri"/>
                <a:sym typeface="Calibri"/>
              </a:rPr>
              <a:t>2988</a:t>
            </a:r>
            <a:endParaRPr/>
          </a:p>
        </p:txBody>
      </p:sp>
      <p:sp>
        <p:nvSpPr>
          <p:cNvPr id="693" name="Google Shape;693;p73"/>
          <p:cNvSpPr txBox="1"/>
          <p:nvPr/>
        </p:nvSpPr>
        <p:spPr>
          <a:xfrm>
            <a:off x="8069262" y="2968228"/>
            <a:ext cx="711200" cy="2762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rPr b="0" i="0" lang="en" sz="1800" u="none">
                <a:solidFill>
                  <a:schemeClr val="dk1"/>
                </a:solidFill>
                <a:latin typeface="Calibri"/>
                <a:ea typeface="Calibri"/>
                <a:cs typeface="Calibri"/>
                <a:sym typeface="Calibri"/>
              </a:rPr>
              <a:t>etc.</a:t>
            </a:r>
            <a:endParaRPr/>
          </a:p>
        </p:txBody>
      </p:sp>
      <p:sp>
        <p:nvSpPr>
          <p:cNvPr id="694" name="Google Shape;694;p73"/>
          <p:cNvSpPr txBox="1"/>
          <p:nvPr/>
        </p:nvSpPr>
        <p:spPr>
          <a:xfrm>
            <a:off x="5324475" y="3352800"/>
            <a:ext cx="930275" cy="27741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rPr b="0" i="0" lang="en" sz="1800" u="none">
                <a:solidFill>
                  <a:schemeClr val="dk1"/>
                </a:solidFill>
                <a:latin typeface="Calibri"/>
                <a:ea typeface="Calibri"/>
                <a:cs typeface="Calibri"/>
                <a:sym typeface="Calibri"/>
              </a:rPr>
              <a:t>h(         )</a:t>
            </a:r>
            <a:endParaRPr/>
          </a:p>
        </p:txBody>
      </p:sp>
      <p:sp>
        <p:nvSpPr>
          <p:cNvPr id="695" name="Google Shape;695;p73"/>
          <p:cNvSpPr txBox="1"/>
          <p:nvPr/>
        </p:nvSpPr>
        <p:spPr>
          <a:xfrm>
            <a:off x="5622925" y="4348163"/>
            <a:ext cx="930275" cy="2762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rPr b="0" i="0" lang="en" sz="1800" u="none">
                <a:solidFill>
                  <a:schemeClr val="dk1"/>
                </a:solidFill>
                <a:latin typeface="Calibri"/>
                <a:ea typeface="Calibri"/>
                <a:cs typeface="Calibri"/>
                <a:sym typeface="Calibri"/>
              </a:rPr>
              <a:t>h(         )</a:t>
            </a:r>
            <a:endParaRPr/>
          </a:p>
        </p:txBody>
      </p:sp>
      <p:sp>
        <p:nvSpPr>
          <p:cNvPr id="696" name="Google Shape;696;p73"/>
          <p:cNvSpPr txBox="1"/>
          <p:nvPr/>
        </p:nvSpPr>
        <p:spPr>
          <a:xfrm>
            <a:off x="7688262" y="4627959"/>
            <a:ext cx="930275" cy="27741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rPr b="0" i="0" lang="en" sz="1800" u="none">
                <a:solidFill>
                  <a:schemeClr val="dk1"/>
                </a:solidFill>
                <a:latin typeface="Calibri"/>
                <a:ea typeface="Calibri"/>
                <a:cs typeface="Calibri"/>
                <a:sym typeface="Calibri"/>
              </a:rPr>
              <a:t>h(         )</a:t>
            </a:r>
            <a:endParaRPr/>
          </a:p>
        </p:txBody>
      </p:sp>
      <p:sp>
        <p:nvSpPr>
          <p:cNvPr id="697" name="Google Shape;697;p73"/>
          <p:cNvSpPr/>
          <p:nvPr/>
        </p:nvSpPr>
        <p:spPr>
          <a:xfrm>
            <a:off x="6254750" y="3420673"/>
            <a:ext cx="153300" cy="165600"/>
          </a:xfrm>
          <a:prstGeom prst="ellipse">
            <a:avLst/>
          </a:prstGeom>
          <a:solidFill>
            <a:schemeClr val="lt1"/>
          </a:solidFill>
          <a:ln cap="flat" cmpd="sng" w="9525">
            <a:solidFill>
              <a:schemeClr val="dk1"/>
            </a:solidFill>
            <a:prstDash val="solid"/>
            <a:miter lim="800000"/>
            <a:headEnd len="sm" w="sm" type="none"/>
            <a:tailEnd len="sm" w="sm" type="none"/>
          </a:ln>
          <a:effectLst>
            <a:outerShdw blurRad="63500" dir="5400000" dist="23000">
              <a:srgbClr val="808080">
                <a:alpha val="34901"/>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698" name="Google Shape;698;p73"/>
          <p:cNvSpPr/>
          <p:nvPr/>
        </p:nvSpPr>
        <p:spPr>
          <a:xfrm>
            <a:off x="6606134" y="3502825"/>
            <a:ext cx="153300" cy="166800"/>
          </a:xfrm>
          <a:prstGeom prst="ellipse">
            <a:avLst/>
          </a:prstGeom>
          <a:solidFill>
            <a:schemeClr val="lt1"/>
          </a:solidFill>
          <a:ln cap="flat" cmpd="sng" w="9525">
            <a:solidFill>
              <a:schemeClr val="dk1"/>
            </a:solidFill>
            <a:prstDash val="solid"/>
            <a:miter lim="800000"/>
            <a:headEnd len="sm" w="sm" type="none"/>
            <a:tailEnd len="sm" w="sm" type="none"/>
          </a:ln>
          <a:effectLst>
            <a:outerShdw blurRad="63500" dir="5400000" dist="23000">
              <a:srgbClr val="808080">
                <a:alpha val="34901"/>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699" name="Google Shape;699;p73"/>
          <p:cNvSpPr/>
          <p:nvPr/>
        </p:nvSpPr>
        <p:spPr>
          <a:xfrm>
            <a:off x="6550714" y="4382689"/>
            <a:ext cx="152100" cy="166800"/>
          </a:xfrm>
          <a:prstGeom prst="ellipse">
            <a:avLst/>
          </a:prstGeom>
          <a:solidFill>
            <a:schemeClr val="lt1"/>
          </a:solidFill>
          <a:ln cap="flat" cmpd="sng" w="9525">
            <a:solidFill>
              <a:schemeClr val="dk1"/>
            </a:solidFill>
            <a:prstDash val="solid"/>
            <a:miter lim="800000"/>
            <a:headEnd len="sm" w="sm" type="none"/>
            <a:tailEnd len="sm" w="sm" type="none"/>
          </a:ln>
          <a:effectLst>
            <a:outerShdw blurRad="63500" dir="5400000" dist="23000">
              <a:srgbClr val="808080">
                <a:alpha val="34901"/>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700" name="Google Shape;700;p73"/>
          <p:cNvSpPr/>
          <p:nvPr/>
        </p:nvSpPr>
        <p:spPr>
          <a:xfrm>
            <a:off x="7050670" y="2833700"/>
            <a:ext cx="152100" cy="165600"/>
          </a:xfrm>
          <a:prstGeom prst="ellipse">
            <a:avLst/>
          </a:prstGeom>
          <a:solidFill>
            <a:schemeClr val="lt1"/>
          </a:solidFill>
          <a:ln cap="flat" cmpd="sng" w="9525">
            <a:solidFill>
              <a:schemeClr val="dk1"/>
            </a:solidFill>
            <a:prstDash val="solid"/>
            <a:miter lim="800000"/>
            <a:headEnd len="sm" w="sm" type="none"/>
            <a:tailEnd len="sm" w="sm" type="none"/>
          </a:ln>
          <a:effectLst>
            <a:outerShdw blurRad="63500" dir="5400000" dist="23000">
              <a:srgbClr val="808080">
                <a:alpha val="34901"/>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701" name="Google Shape;701;p73"/>
          <p:cNvSpPr/>
          <p:nvPr/>
        </p:nvSpPr>
        <p:spPr>
          <a:xfrm>
            <a:off x="7050670" y="3194456"/>
            <a:ext cx="152100" cy="165600"/>
          </a:xfrm>
          <a:prstGeom prst="ellipse">
            <a:avLst/>
          </a:prstGeom>
          <a:solidFill>
            <a:schemeClr val="lt1"/>
          </a:solidFill>
          <a:ln cap="flat" cmpd="sng" w="9525">
            <a:solidFill>
              <a:schemeClr val="dk1"/>
            </a:solidFill>
            <a:prstDash val="solid"/>
            <a:miter lim="800000"/>
            <a:headEnd len="sm" w="sm" type="none"/>
            <a:tailEnd len="sm" w="sm" type="none"/>
          </a:ln>
          <a:effectLst>
            <a:outerShdw blurRad="63500" dir="5400000" dist="23000">
              <a:srgbClr val="808080">
                <a:alpha val="34901"/>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702" name="Google Shape;702;p73"/>
          <p:cNvSpPr/>
          <p:nvPr/>
        </p:nvSpPr>
        <p:spPr>
          <a:xfrm>
            <a:off x="6779468" y="4025505"/>
            <a:ext cx="152100" cy="165600"/>
          </a:xfrm>
          <a:prstGeom prst="ellipse">
            <a:avLst/>
          </a:prstGeom>
          <a:solidFill>
            <a:schemeClr val="lt1"/>
          </a:solidFill>
          <a:ln cap="flat" cmpd="sng" w="9525">
            <a:solidFill>
              <a:schemeClr val="dk1"/>
            </a:solidFill>
            <a:prstDash val="solid"/>
            <a:miter lim="800000"/>
            <a:headEnd len="sm" w="sm" type="none"/>
            <a:tailEnd len="sm" w="sm" type="none"/>
          </a:ln>
          <a:effectLst>
            <a:outerShdw blurRad="63500" dir="5400000" dist="23000">
              <a:srgbClr val="808080">
                <a:alpha val="34901"/>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703" name="Google Shape;703;p73"/>
          <p:cNvSpPr/>
          <p:nvPr/>
        </p:nvSpPr>
        <p:spPr>
          <a:xfrm>
            <a:off x="7544731" y="4377927"/>
            <a:ext cx="153300" cy="166800"/>
          </a:xfrm>
          <a:prstGeom prst="ellipse">
            <a:avLst/>
          </a:prstGeom>
          <a:solidFill>
            <a:schemeClr val="lt1"/>
          </a:solidFill>
          <a:ln cap="flat" cmpd="sng" w="9525">
            <a:solidFill>
              <a:schemeClr val="dk1"/>
            </a:solidFill>
            <a:prstDash val="solid"/>
            <a:miter lim="800000"/>
            <a:headEnd len="sm" w="sm" type="none"/>
            <a:tailEnd len="sm" w="sm" type="none"/>
          </a:ln>
          <a:effectLst>
            <a:outerShdw blurRad="63500" dir="5400000" dist="23000">
              <a:srgbClr val="808080">
                <a:alpha val="34901"/>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704" name="Google Shape;704;p73"/>
          <p:cNvSpPr/>
          <p:nvPr/>
        </p:nvSpPr>
        <p:spPr>
          <a:xfrm>
            <a:off x="7333664" y="4020742"/>
            <a:ext cx="152100" cy="165600"/>
          </a:xfrm>
          <a:prstGeom prst="ellipse">
            <a:avLst/>
          </a:prstGeom>
          <a:solidFill>
            <a:schemeClr val="lt1"/>
          </a:solidFill>
          <a:ln cap="flat" cmpd="sng" w="9525">
            <a:solidFill>
              <a:schemeClr val="dk1"/>
            </a:solidFill>
            <a:prstDash val="solid"/>
            <a:miter lim="800000"/>
            <a:headEnd len="sm" w="sm" type="none"/>
            <a:tailEnd len="sm" w="sm" type="none"/>
          </a:ln>
          <a:effectLst>
            <a:outerShdw blurRad="63500" dir="5400000" dist="23000">
              <a:srgbClr val="808080">
                <a:alpha val="34901"/>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705" name="Google Shape;705;p73"/>
          <p:cNvSpPr/>
          <p:nvPr/>
        </p:nvSpPr>
        <p:spPr>
          <a:xfrm>
            <a:off x="7485774" y="3502825"/>
            <a:ext cx="152100" cy="166800"/>
          </a:xfrm>
          <a:prstGeom prst="ellipse">
            <a:avLst/>
          </a:prstGeom>
          <a:solidFill>
            <a:schemeClr val="lt1"/>
          </a:solidFill>
          <a:ln cap="flat" cmpd="sng" w="9525">
            <a:solidFill>
              <a:schemeClr val="dk1"/>
            </a:solidFill>
            <a:prstDash val="solid"/>
            <a:miter lim="800000"/>
            <a:headEnd len="sm" w="sm" type="none"/>
            <a:tailEnd len="sm" w="sm" type="none"/>
          </a:ln>
          <a:effectLst>
            <a:outerShdw blurRad="63500" dir="5400000" dist="23000">
              <a:srgbClr val="808080">
                <a:alpha val="34901"/>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706" name="Google Shape;706;p73"/>
          <p:cNvSpPr/>
          <p:nvPr/>
        </p:nvSpPr>
        <p:spPr>
          <a:xfrm>
            <a:off x="7852487" y="3420673"/>
            <a:ext cx="153300" cy="165600"/>
          </a:xfrm>
          <a:prstGeom prst="ellipse">
            <a:avLst/>
          </a:prstGeom>
          <a:solidFill>
            <a:schemeClr val="lt1"/>
          </a:solidFill>
          <a:ln cap="flat" cmpd="sng" w="9525">
            <a:solidFill>
              <a:schemeClr val="dk1"/>
            </a:solidFill>
            <a:prstDash val="solid"/>
            <a:miter lim="800000"/>
            <a:headEnd len="sm" w="sm" type="none"/>
            <a:tailEnd len="sm" w="sm" type="none"/>
          </a:ln>
          <a:effectLst>
            <a:outerShdw blurRad="63500" dir="5400000" dist="23000">
              <a:srgbClr val="808080">
                <a:alpha val="34901"/>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0" name="Shape 710"/>
        <p:cNvGrpSpPr/>
        <p:nvPr/>
      </p:nvGrpSpPr>
      <p:grpSpPr>
        <a:xfrm>
          <a:off x="0" y="0"/>
          <a:ext cx="0" cy="0"/>
          <a:chOff x="0" y="0"/>
          <a:chExt cx="0" cy="0"/>
        </a:xfrm>
      </p:grpSpPr>
      <p:sp>
        <p:nvSpPr>
          <p:cNvPr id="711" name="Google Shape;711;p74"/>
          <p:cNvSpPr txBox="1"/>
          <p:nvPr>
            <p:ph type="title"/>
          </p:nvPr>
        </p:nvSpPr>
        <p:spPr>
          <a:xfrm>
            <a:off x="457200" y="205978"/>
            <a:ext cx="8229600" cy="85725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Calibri"/>
              <a:buNone/>
            </a:pPr>
            <a:r>
              <a:rPr b="0" i="0" lang="en" sz="4400" u="none">
                <a:solidFill>
                  <a:schemeClr val="dk1"/>
                </a:solidFill>
                <a:latin typeface="Calibri"/>
                <a:ea typeface="Calibri"/>
                <a:cs typeface="Calibri"/>
                <a:sym typeface="Calibri"/>
              </a:rPr>
              <a:t>Just the tip of the iceberg…</a:t>
            </a:r>
            <a:endParaRPr/>
          </a:p>
        </p:txBody>
      </p:sp>
      <p:sp>
        <p:nvSpPr>
          <p:cNvPr id="712" name="Google Shape;712;p74"/>
          <p:cNvSpPr txBox="1"/>
          <p:nvPr>
            <p:ph idx="1" type="body"/>
          </p:nvPr>
        </p:nvSpPr>
        <p:spPr>
          <a:xfrm>
            <a:off x="457200" y="1200150"/>
            <a:ext cx="8229600" cy="3394471"/>
          </a:xfrm>
          <a:prstGeom prst="rect">
            <a:avLst/>
          </a:prstGeom>
          <a:noFill/>
          <a:ln>
            <a:noFill/>
          </a:ln>
        </p:spPr>
        <p:txBody>
          <a:bodyPr anchorCtr="0" anchor="t" bIns="45700" lIns="91425" spcFirstLastPara="1" rIns="91425" wrap="square" tIns="45700">
            <a:noAutofit/>
          </a:bodyPr>
          <a:lstStyle/>
          <a:p>
            <a:pPr indent="-292100" lvl="0" marL="342900" marR="0" rtl="0" algn="l">
              <a:lnSpc>
                <a:spcPct val="100000"/>
              </a:lnSpc>
              <a:spcBef>
                <a:spcPts val="0"/>
              </a:spcBef>
              <a:spcAft>
                <a:spcPts val="0"/>
              </a:spcAft>
              <a:buClr>
                <a:schemeClr val="dk1"/>
              </a:buClr>
              <a:buSzPts val="2400"/>
              <a:buFont typeface="Arial"/>
              <a:buChar char="•"/>
            </a:pPr>
            <a:r>
              <a:rPr b="0" i="0" lang="en" sz="2400" u="none">
                <a:solidFill>
                  <a:schemeClr val="dk1"/>
                </a:solidFill>
                <a:latin typeface="Calibri"/>
                <a:ea typeface="Calibri"/>
                <a:cs typeface="Calibri"/>
                <a:sym typeface="Calibri"/>
              </a:rPr>
              <a:t>The field of cryptography is vast and full of problems like the ones that you’ve seen – problems which require security guarantees in the presence of adversaries.</a:t>
            </a:r>
            <a:endParaRPr sz="2400"/>
          </a:p>
          <a:p>
            <a:pPr indent="-292100" lvl="0" marL="342900" marR="0" rtl="0" algn="l">
              <a:lnSpc>
                <a:spcPct val="100000"/>
              </a:lnSpc>
              <a:spcBef>
                <a:spcPts val="640"/>
              </a:spcBef>
              <a:spcAft>
                <a:spcPts val="0"/>
              </a:spcAft>
              <a:buClr>
                <a:schemeClr val="dk1"/>
              </a:buClr>
              <a:buSzPts val="2400"/>
              <a:buFont typeface="Arial"/>
              <a:buChar char="•"/>
            </a:pPr>
            <a:r>
              <a:rPr lang="en" sz="2400">
                <a:solidFill>
                  <a:schemeClr val="dk1"/>
                </a:solidFill>
                <a:latin typeface="Calibri"/>
                <a:ea typeface="Calibri"/>
                <a:cs typeface="Calibri"/>
                <a:sym typeface="Calibri"/>
              </a:rPr>
              <a:t>Today one of the biggest applications of </a:t>
            </a:r>
            <a:r>
              <a:rPr lang="en" sz="2400">
                <a:solidFill>
                  <a:schemeClr val="dk1"/>
                </a:solidFill>
                <a:latin typeface="Calibri"/>
                <a:ea typeface="Calibri"/>
                <a:cs typeface="Calibri"/>
                <a:sym typeface="Calibri"/>
              </a:rPr>
              <a:t>cryptography</a:t>
            </a:r>
            <a:r>
              <a:rPr lang="en" sz="2400">
                <a:solidFill>
                  <a:schemeClr val="dk1"/>
                </a:solidFill>
                <a:latin typeface="Calibri"/>
                <a:ea typeface="Calibri"/>
                <a:cs typeface="Calibri"/>
                <a:sym typeface="Calibri"/>
              </a:rPr>
              <a:t> is in blockchain </a:t>
            </a:r>
            <a:r>
              <a:rPr lang="en" sz="2400">
                <a:solidFill>
                  <a:schemeClr val="dk1"/>
                </a:solidFill>
                <a:latin typeface="Calibri"/>
                <a:ea typeface="Calibri"/>
                <a:cs typeface="Calibri"/>
                <a:sym typeface="Calibri"/>
              </a:rPr>
              <a:t>technology which is what we discussed</a:t>
            </a:r>
            <a:r>
              <a:rPr lang="en" sz="2400">
                <a:solidFill>
                  <a:schemeClr val="dk1"/>
                </a:solidFill>
                <a:latin typeface="Calibri"/>
                <a:ea typeface="Calibri"/>
                <a:cs typeface="Calibri"/>
                <a:sym typeface="Calibri"/>
              </a:rPr>
              <a:t> </a:t>
            </a:r>
            <a:endParaRPr sz="2400">
              <a:solidFill>
                <a:schemeClr val="dk1"/>
              </a:solidFill>
              <a:latin typeface="Calibri"/>
              <a:ea typeface="Calibri"/>
              <a:cs typeface="Calibri"/>
              <a:sym typeface="Calibri"/>
            </a:endParaRPr>
          </a:p>
          <a:p>
            <a:pPr indent="-292100" lvl="0" marL="342900" marR="0" rtl="0" algn="l">
              <a:lnSpc>
                <a:spcPct val="100000"/>
              </a:lnSpc>
              <a:spcBef>
                <a:spcPts val="640"/>
              </a:spcBef>
              <a:spcAft>
                <a:spcPts val="0"/>
              </a:spcAft>
              <a:buClr>
                <a:schemeClr val="dk1"/>
              </a:buClr>
              <a:buSzPts val="2400"/>
              <a:buFont typeface="Arial"/>
              <a:buChar char="•"/>
            </a:pPr>
            <a:r>
              <a:rPr lang="en" sz="2400">
                <a:solidFill>
                  <a:schemeClr val="dk1"/>
                </a:solidFill>
                <a:latin typeface="Calibri"/>
                <a:ea typeface="Calibri"/>
                <a:cs typeface="Calibri"/>
                <a:sym typeface="Calibri"/>
              </a:rPr>
              <a:t>It is developing quickly and is bound to change the </a:t>
            </a:r>
            <a:r>
              <a:rPr lang="en" sz="2400">
                <a:solidFill>
                  <a:schemeClr val="dk1"/>
                </a:solidFill>
                <a:latin typeface="Calibri"/>
                <a:ea typeface="Calibri"/>
                <a:cs typeface="Calibri"/>
                <a:sym typeface="Calibri"/>
              </a:rPr>
              <a:t>future</a:t>
            </a:r>
            <a:r>
              <a:rPr lang="en" sz="2400">
                <a:solidFill>
                  <a:schemeClr val="dk1"/>
                </a:solidFill>
                <a:latin typeface="Calibri"/>
                <a:ea typeface="Calibri"/>
                <a:cs typeface="Calibri"/>
                <a:sym typeface="Calibri"/>
              </a:rPr>
              <a:t> as we know it</a:t>
            </a:r>
            <a:endParaRPr sz="24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1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12">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12">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6" name="Shape 716"/>
        <p:cNvGrpSpPr/>
        <p:nvPr/>
      </p:nvGrpSpPr>
      <p:grpSpPr>
        <a:xfrm>
          <a:off x="0" y="0"/>
          <a:ext cx="0" cy="0"/>
          <a:chOff x="0" y="0"/>
          <a:chExt cx="0" cy="0"/>
        </a:xfrm>
      </p:grpSpPr>
      <p:sp>
        <p:nvSpPr>
          <p:cNvPr id="717" name="Google Shape;717;p75"/>
          <p:cNvSpPr txBox="1"/>
          <p:nvPr>
            <p:ph type="title"/>
          </p:nvPr>
        </p:nvSpPr>
        <p:spPr>
          <a:xfrm>
            <a:off x="457200" y="185738"/>
            <a:ext cx="8229600" cy="85725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Calibri"/>
              <a:buNone/>
            </a:pPr>
            <a:r>
              <a:rPr b="0" i="0" lang="en" sz="4400" u="none">
                <a:solidFill>
                  <a:schemeClr val="dk1"/>
                </a:solidFill>
                <a:latin typeface="Calibri"/>
                <a:ea typeface="Calibri"/>
                <a:cs typeface="Calibri"/>
                <a:sym typeface="Calibri"/>
              </a:rPr>
              <a:t>Cryptography At Columbia:</a:t>
            </a:r>
            <a:endParaRPr/>
          </a:p>
        </p:txBody>
      </p:sp>
      <p:sp>
        <p:nvSpPr>
          <p:cNvPr id="718" name="Google Shape;718;p75"/>
          <p:cNvSpPr txBox="1"/>
          <p:nvPr>
            <p:ph idx="1" type="body"/>
          </p:nvPr>
        </p:nvSpPr>
        <p:spPr>
          <a:xfrm>
            <a:off x="457200" y="950119"/>
            <a:ext cx="8229600" cy="3394471"/>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3200"/>
              <a:buFont typeface="Arial"/>
              <a:buChar char="•"/>
            </a:pPr>
            <a:r>
              <a:rPr b="0" i="0" lang="en" sz="3200" u="none">
                <a:solidFill>
                  <a:schemeClr val="dk1"/>
                </a:solidFill>
                <a:latin typeface="Calibri"/>
                <a:ea typeface="Calibri"/>
                <a:cs typeface="Calibri"/>
                <a:sym typeface="Calibri"/>
              </a:rPr>
              <a:t>Several professors conduct research on cryptography and security:</a:t>
            </a:r>
            <a:endParaRPr/>
          </a:p>
        </p:txBody>
      </p:sp>
      <p:pic>
        <p:nvPicPr>
          <p:cNvPr id="719" name="Google Shape;719;p75"/>
          <p:cNvPicPr preferRelativeResize="0"/>
          <p:nvPr/>
        </p:nvPicPr>
        <p:blipFill rotWithShape="1">
          <a:blip r:embed="rId3">
            <a:alphaModFix/>
          </a:blip>
          <a:srcRect b="0" l="0" r="0" t="0"/>
          <a:stretch/>
        </p:blipFill>
        <p:spPr>
          <a:xfrm>
            <a:off x="3184525" y="2171700"/>
            <a:ext cx="2450757" cy="1842450"/>
          </a:xfrm>
          <a:prstGeom prst="rect">
            <a:avLst/>
          </a:prstGeom>
          <a:noFill/>
          <a:ln>
            <a:noFill/>
          </a:ln>
        </p:spPr>
      </p:pic>
      <p:pic>
        <p:nvPicPr>
          <p:cNvPr id="720" name="Google Shape;720;p75"/>
          <p:cNvPicPr preferRelativeResize="0"/>
          <p:nvPr/>
        </p:nvPicPr>
        <p:blipFill rotWithShape="1">
          <a:blip r:embed="rId4">
            <a:alphaModFix/>
          </a:blip>
          <a:srcRect b="0" l="0" r="0" t="0"/>
          <a:stretch/>
        </p:blipFill>
        <p:spPr>
          <a:xfrm>
            <a:off x="1031875" y="2171700"/>
            <a:ext cx="1335050" cy="1842450"/>
          </a:xfrm>
          <a:prstGeom prst="rect">
            <a:avLst/>
          </a:prstGeom>
          <a:noFill/>
          <a:ln>
            <a:noFill/>
          </a:ln>
        </p:spPr>
      </p:pic>
      <p:pic>
        <p:nvPicPr>
          <p:cNvPr id="721" name="Google Shape;721;p75"/>
          <p:cNvPicPr preferRelativeResize="0"/>
          <p:nvPr/>
        </p:nvPicPr>
        <p:blipFill rotWithShape="1">
          <a:blip r:embed="rId5">
            <a:alphaModFix/>
          </a:blip>
          <a:srcRect b="0" l="0" r="0" t="0"/>
          <a:stretch/>
        </p:blipFill>
        <p:spPr>
          <a:xfrm>
            <a:off x="6516672" y="2171700"/>
            <a:ext cx="1382204" cy="1842450"/>
          </a:xfrm>
          <a:prstGeom prst="rect">
            <a:avLst/>
          </a:prstGeom>
          <a:noFill/>
          <a:ln>
            <a:noFill/>
          </a:ln>
        </p:spPr>
      </p:pic>
      <p:sp>
        <p:nvSpPr>
          <p:cNvPr id="722" name="Google Shape;722;p75"/>
          <p:cNvSpPr txBox="1"/>
          <p:nvPr/>
        </p:nvSpPr>
        <p:spPr>
          <a:xfrm>
            <a:off x="457200" y="3949303"/>
            <a:ext cx="2727325" cy="322659"/>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200"/>
              <a:buFont typeface="Calibri"/>
              <a:buNone/>
            </a:pPr>
            <a:r>
              <a:rPr b="0" i="0" lang="en" sz="2200" u="none">
                <a:solidFill>
                  <a:schemeClr val="dk1"/>
                </a:solidFill>
                <a:latin typeface="Calibri"/>
                <a:ea typeface="Calibri"/>
                <a:cs typeface="Calibri"/>
                <a:sym typeface="Calibri"/>
              </a:rPr>
              <a:t>Prof. Allison Bishop</a:t>
            </a:r>
            <a:endParaRPr/>
          </a:p>
        </p:txBody>
      </p:sp>
      <p:sp>
        <p:nvSpPr>
          <p:cNvPr id="723" name="Google Shape;723;p75"/>
          <p:cNvSpPr txBox="1"/>
          <p:nvPr/>
        </p:nvSpPr>
        <p:spPr>
          <a:xfrm>
            <a:off x="3184525" y="3974306"/>
            <a:ext cx="2660650" cy="322659"/>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200"/>
              <a:buFont typeface="Calibri"/>
              <a:buNone/>
            </a:pPr>
            <a:r>
              <a:rPr b="0" i="0" lang="en" sz="2200" u="none">
                <a:solidFill>
                  <a:schemeClr val="dk1"/>
                </a:solidFill>
                <a:latin typeface="Calibri"/>
                <a:ea typeface="Calibri"/>
                <a:cs typeface="Calibri"/>
                <a:sym typeface="Calibri"/>
              </a:rPr>
              <a:t>Prof. Tal Malkin</a:t>
            </a:r>
            <a:endParaRPr/>
          </a:p>
        </p:txBody>
      </p:sp>
      <p:sp>
        <p:nvSpPr>
          <p:cNvPr id="724" name="Google Shape;724;p75"/>
          <p:cNvSpPr txBox="1"/>
          <p:nvPr/>
        </p:nvSpPr>
        <p:spPr>
          <a:xfrm>
            <a:off x="5997575" y="3950494"/>
            <a:ext cx="2662237" cy="322659"/>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200"/>
              <a:buFont typeface="Calibri"/>
              <a:buNone/>
            </a:pPr>
            <a:r>
              <a:rPr b="0" i="0" lang="en" sz="2200" u="none">
                <a:solidFill>
                  <a:schemeClr val="dk1"/>
                </a:solidFill>
                <a:latin typeface="Calibri"/>
                <a:ea typeface="Calibri"/>
                <a:cs typeface="Calibri"/>
                <a:sym typeface="Calibri"/>
              </a:rPr>
              <a:t>Prof. Steven Bellovin</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20"/>
          <p:cNvSpPr txBox="1"/>
          <p:nvPr>
            <p:ph type="title"/>
          </p:nvPr>
        </p:nvSpPr>
        <p:spPr>
          <a:xfrm>
            <a:off x="457200" y="205978"/>
            <a:ext cx="8229600" cy="85725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Calibri"/>
              <a:buNone/>
            </a:pPr>
            <a:r>
              <a:rPr b="0" i="0" lang="en" sz="4400" u="none">
                <a:solidFill>
                  <a:schemeClr val="dk1"/>
                </a:solidFill>
                <a:latin typeface="Calibri"/>
                <a:ea typeface="Calibri"/>
                <a:cs typeface="Calibri"/>
                <a:sym typeface="Calibri"/>
              </a:rPr>
              <a:t>Pre-modern Cryptography</a:t>
            </a:r>
            <a:endParaRPr/>
          </a:p>
        </p:txBody>
      </p:sp>
      <p:sp>
        <p:nvSpPr>
          <p:cNvPr id="171" name="Google Shape;171;p20"/>
          <p:cNvSpPr txBox="1"/>
          <p:nvPr>
            <p:ph idx="1" type="body"/>
          </p:nvPr>
        </p:nvSpPr>
        <p:spPr>
          <a:xfrm>
            <a:off x="175800" y="1482325"/>
            <a:ext cx="8792400" cy="32610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2400"/>
              <a:buFont typeface="Arial"/>
              <a:buChar char="•"/>
            </a:pPr>
            <a:r>
              <a:rPr b="0" i="0" lang="en" sz="2400" u="none">
                <a:solidFill>
                  <a:schemeClr val="dk1"/>
                </a:solidFill>
                <a:latin typeface="Calibri"/>
                <a:ea typeface="Calibri"/>
                <a:cs typeface="Calibri"/>
                <a:sym typeface="Calibri"/>
              </a:rPr>
              <a:t>New “scrambling” method created, often claimed “unbreakable”</a:t>
            </a:r>
            <a:endParaRPr/>
          </a:p>
          <a:p>
            <a:pPr indent="-342900" lvl="0" marL="342900" marR="0" rtl="0" algn="l">
              <a:lnSpc>
                <a:spcPct val="100000"/>
              </a:lnSpc>
              <a:spcBef>
                <a:spcPts val="480"/>
              </a:spcBef>
              <a:spcAft>
                <a:spcPts val="0"/>
              </a:spcAft>
              <a:buClr>
                <a:schemeClr val="dk1"/>
              </a:buClr>
              <a:buSzPts val="2400"/>
              <a:buFont typeface="Arial"/>
              <a:buChar char="•"/>
            </a:pPr>
            <a:r>
              <a:rPr b="0" i="0" lang="en" sz="2400" u="none">
                <a:solidFill>
                  <a:schemeClr val="dk1"/>
                </a:solidFill>
                <a:latin typeface="Calibri"/>
                <a:ea typeface="Calibri"/>
                <a:cs typeface="Calibri"/>
                <a:sym typeface="Calibri"/>
              </a:rPr>
              <a:t>Used for critical communications by governments, spies, kings, etc.</a:t>
            </a:r>
            <a:endParaRPr/>
          </a:p>
          <a:p>
            <a:pPr indent="-342900" lvl="0" marL="342900" marR="0" rtl="0" algn="l">
              <a:lnSpc>
                <a:spcPct val="100000"/>
              </a:lnSpc>
              <a:spcBef>
                <a:spcPts val="480"/>
              </a:spcBef>
              <a:spcAft>
                <a:spcPts val="0"/>
              </a:spcAft>
              <a:buClr>
                <a:schemeClr val="dk1"/>
              </a:buClr>
              <a:buSzPts val="2400"/>
              <a:buFont typeface="Arial"/>
              <a:buChar char="•"/>
            </a:pPr>
            <a:r>
              <a:rPr b="0" i="0" lang="en" sz="2400" u="none">
                <a:solidFill>
                  <a:schemeClr val="dk1"/>
                </a:solidFill>
                <a:latin typeface="Calibri"/>
                <a:ea typeface="Calibri"/>
                <a:cs typeface="Calibri"/>
                <a:sym typeface="Calibri"/>
              </a:rPr>
              <a:t>Eventually broken by enemy. Replaced with new scheme.</a:t>
            </a:r>
            <a:endParaRPr/>
          </a:p>
        </p:txBody>
      </p:sp>
      <p:pic>
        <p:nvPicPr>
          <p:cNvPr id="172" name="Google Shape;172;p20"/>
          <p:cNvPicPr preferRelativeResize="0"/>
          <p:nvPr/>
        </p:nvPicPr>
        <p:blipFill rotWithShape="1">
          <a:blip r:embed="rId3">
            <a:alphaModFix/>
          </a:blip>
          <a:srcRect b="0" l="0" r="0" t="0"/>
          <a:stretch/>
        </p:blipFill>
        <p:spPr>
          <a:xfrm>
            <a:off x="3448050" y="3218724"/>
            <a:ext cx="1665575" cy="1627125"/>
          </a:xfrm>
          <a:prstGeom prst="rect">
            <a:avLst/>
          </a:prstGeom>
          <a:noFill/>
          <a:ln>
            <a:noFill/>
          </a:ln>
        </p:spPr>
      </p:pic>
      <p:sp>
        <p:nvSpPr>
          <p:cNvPr id="173" name="Google Shape;173;p20"/>
          <p:cNvSpPr txBox="1"/>
          <p:nvPr/>
        </p:nvSpPr>
        <p:spPr>
          <a:xfrm>
            <a:off x="457200" y="1066800"/>
            <a:ext cx="3246437" cy="41552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0"/>
              <a:buFont typeface="Calibri"/>
              <a:buNone/>
            </a:pPr>
            <a:r>
              <a:rPr b="0" i="0" lang="en" sz="3000" u="none">
                <a:solidFill>
                  <a:schemeClr val="dk1"/>
                </a:solidFill>
                <a:latin typeface="Calibri"/>
                <a:ea typeface="Calibri"/>
                <a:cs typeface="Calibri"/>
                <a:sym typeface="Calibri"/>
              </a:rPr>
              <a:t>Typical Cycle: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21"/>
          <p:cNvSpPr txBox="1"/>
          <p:nvPr>
            <p:ph type="title"/>
          </p:nvPr>
        </p:nvSpPr>
        <p:spPr>
          <a:xfrm>
            <a:off x="457200" y="205978"/>
            <a:ext cx="8229600" cy="85725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Calibri"/>
              <a:buNone/>
            </a:pPr>
            <a:r>
              <a:rPr b="0" i="0" lang="en" sz="4400" u="none">
                <a:solidFill>
                  <a:schemeClr val="dk1"/>
                </a:solidFill>
                <a:latin typeface="Calibri"/>
                <a:ea typeface="Calibri"/>
                <a:cs typeface="Calibri"/>
                <a:sym typeface="Calibri"/>
              </a:rPr>
              <a:t>Can You Read This?</a:t>
            </a:r>
            <a:endParaRPr/>
          </a:p>
        </p:txBody>
      </p:sp>
      <p:sp>
        <p:nvSpPr>
          <p:cNvPr id="179" name="Google Shape;179;p21"/>
          <p:cNvSpPr txBox="1"/>
          <p:nvPr>
            <p:ph idx="1" type="body"/>
          </p:nvPr>
        </p:nvSpPr>
        <p:spPr>
          <a:xfrm>
            <a:off x="457200" y="1063225"/>
            <a:ext cx="8229600" cy="3758700"/>
          </a:xfrm>
          <a:prstGeom prst="rect">
            <a:avLst/>
          </a:prstGeom>
          <a:noFill/>
          <a:ln>
            <a:noFill/>
          </a:ln>
        </p:spPr>
        <p:txBody>
          <a:bodyPr anchorCtr="0" anchor="t" bIns="45700" lIns="91425" spcFirstLastPara="1" rIns="91425" wrap="square" tIns="45700">
            <a:noAutofit/>
          </a:bodyPr>
          <a:lstStyle/>
          <a:p>
            <a:pPr indent="-292100" lvl="0" marL="342900" marR="0" rtl="0" algn="l">
              <a:lnSpc>
                <a:spcPct val="100000"/>
              </a:lnSpc>
              <a:spcBef>
                <a:spcPts val="0"/>
              </a:spcBef>
              <a:spcAft>
                <a:spcPts val="0"/>
              </a:spcAft>
              <a:buClr>
                <a:schemeClr val="dk1"/>
              </a:buClr>
              <a:buSzPts val="2400"/>
              <a:buFont typeface="Arial"/>
              <a:buChar char="•"/>
            </a:pPr>
            <a:r>
              <a:rPr b="0" i="0" lang="en" sz="2400" u="none">
                <a:solidFill>
                  <a:schemeClr val="dk1"/>
                </a:solidFill>
                <a:latin typeface="Calibri"/>
                <a:ea typeface="Calibri"/>
                <a:cs typeface="Calibri"/>
                <a:sym typeface="Calibri"/>
              </a:rPr>
              <a:t>N fgngr, juvpu qjnesf vgf crbcyr, va beqre gung gurl znl or zber qbpvyr vafgehzragf va vgf unaqf rira sbe orarsvpvny checbfrf, jvyy svaq gung jvgu fznyy crbcyr ab terng guvat pna ernyyl or nppbzcyvfurq; naq gung gur cresrpgvba bs znpuvarel gb juvpu vg unf fnpevsvprq rirelguvat, jvyy va gur raq ninvy vg abguvat, sbe jnag bs gur ivgny cbjre juvpu, va beqre gung gur znpuvar zvtug jbex zber fzbbguyl, vg unf cersreerq gb onavfu.</a:t>
            </a:r>
            <a:endParaRPr sz="24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22"/>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Calibri"/>
              <a:buNone/>
            </a:pPr>
            <a:r>
              <a:rPr b="0" i="0" lang="en" sz="4400" u="none">
                <a:solidFill>
                  <a:schemeClr val="dk1"/>
                </a:solidFill>
                <a:latin typeface="Calibri"/>
                <a:ea typeface="Calibri"/>
                <a:cs typeface="Calibri"/>
                <a:sym typeface="Calibri"/>
              </a:rPr>
              <a:t>Can You Read This?</a:t>
            </a:r>
            <a:endParaRPr/>
          </a:p>
        </p:txBody>
      </p:sp>
      <p:sp>
        <p:nvSpPr>
          <p:cNvPr id="185" name="Google Shape;185;p22"/>
          <p:cNvSpPr txBox="1"/>
          <p:nvPr>
            <p:ph idx="1" type="body"/>
          </p:nvPr>
        </p:nvSpPr>
        <p:spPr>
          <a:xfrm>
            <a:off x="457200" y="1063225"/>
            <a:ext cx="8229600" cy="3758700"/>
          </a:xfrm>
          <a:prstGeom prst="rect">
            <a:avLst/>
          </a:prstGeom>
          <a:noFill/>
          <a:ln>
            <a:noFill/>
          </a:ln>
        </p:spPr>
        <p:txBody>
          <a:bodyPr anchorCtr="0" anchor="t" bIns="45700" lIns="91425" spcFirstLastPara="1" rIns="91425" wrap="square" tIns="45700">
            <a:noAutofit/>
          </a:bodyPr>
          <a:lstStyle/>
          <a:p>
            <a:pPr indent="-292100" lvl="0" marL="342900" marR="0" rtl="0" algn="l">
              <a:lnSpc>
                <a:spcPct val="100000"/>
              </a:lnSpc>
              <a:spcBef>
                <a:spcPts val="0"/>
              </a:spcBef>
              <a:spcAft>
                <a:spcPts val="0"/>
              </a:spcAft>
              <a:buClr>
                <a:schemeClr val="dk1"/>
              </a:buClr>
              <a:buSzPts val="2400"/>
              <a:buFont typeface="Arial"/>
              <a:buChar char="•"/>
            </a:pPr>
            <a:r>
              <a:rPr lang="en" sz="2400">
                <a:solidFill>
                  <a:schemeClr val="dk1"/>
                </a:solidFill>
                <a:latin typeface="Calibri"/>
                <a:ea typeface="Calibri"/>
                <a:cs typeface="Calibri"/>
                <a:sym typeface="Calibri"/>
              </a:rPr>
              <a:t>“A state, which dwarfs its men, in order that they may be more docile instruments in its hands even for beneficial purposes--will find that with small men no great thing can really be accomplished. ...” - J. S. Mill, </a:t>
            </a:r>
            <a:r>
              <a:rPr i="1" lang="en" sz="2400">
                <a:solidFill>
                  <a:schemeClr val="dk1"/>
                </a:solidFill>
                <a:latin typeface="Calibri"/>
                <a:ea typeface="Calibri"/>
                <a:cs typeface="Calibri"/>
                <a:sym typeface="Calibri"/>
              </a:rPr>
              <a:t>On Liberty</a:t>
            </a:r>
            <a:endParaRPr i="1" sz="240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