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5143500" cx="9144000"/>
  <p:notesSz cx="6858000" cy="9144000"/>
  <p:embeddedFontLst>
    <p:embeddedFont>
      <p:font typeface="Raleway"/>
      <p:regular r:id="rId37"/>
      <p:bold r:id="rId38"/>
      <p:italic r:id="rId39"/>
      <p:boldItalic r:id="rId40"/>
    </p:embeddedFont>
    <p:embeddedFont>
      <p:font typeface="Roboto"/>
      <p:regular r:id="rId41"/>
      <p:bold r:id="rId42"/>
      <p:italic r:id="rId43"/>
      <p:boldItalic r:id="rId44"/>
    </p:embeddedFont>
    <p:embeddedFont>
      <p:font typeface="Lato"/>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B8A78FB-6ECB-47A7-89F6-0254DECFE0F0}">
  <a:tblStyle styleId="{7B8A78FB-6ECB-47A7-89F6-0254DECFE0F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boldItalic.fntdata"/><Relationship Id="rId20" Type="http://schemas.openxmlformats.org/officeDocument/2006/relationships/slide" Target="slides/slide14.xml"/><Relationship Id="rId42" Type="http://schemas.openxmlformats.org/officeDocument/2006/relationships/font" Target="fonts/Roboto-bold.fntdata"/><Relationship Id="rId41" Type="http://schemas.openxmlformats.org/officeDocument/2006/relationships/font" Target="fonts/Roboto-regular.fntdata"/><Relationship Id="rId22" Type="http://schemas.openxmlformats.org/officeDocument/2006/relationships/slide" Target="slides/slide16.xml"/><Relationship Id="rId44" Type="http://schemas.openxmlformats.org/officeDocument/2006/relationships/font" Target="fonts/Roboto-boldItalic.fntdata"/><Relationship Id="rId21" Type="http://schemas.openxmlformats.org/officeDocument/2006/relationships/slide" Target="slides/slide15.xml"/><Relationship Id="rId43" Type="http://schemas.openxmlformats.org/officeDocument/2006/relationships/font" Target="fonts/Roboto-italic.fntdata"/><Relationship Id="rId24" Type="http://schemas.openxmlformats.org/officeDocument/2006/relationships/slide" Target="slides/slide18.xml"/><Relationship Id="rId46" Type="http://schemas.openxmlformats.org/officeDocument/2006/relationships/font" Target="fonts/Lato-bold.fntdata"/><Relationship Id="rId23" Type="http://schemas.openxmlformats.org/officeDocument/2006/relationships/slide" Target="slides/slide17.xml"/><Relationship Id="rId45" Type="http://schemas.openxmlformats.org/officeDocument/2006/relationships/font" Target="fonts/La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48" Type="http://schemas.openxmlformats.org/officeDocument/2006/relationships/font" Target="fonts/Lato-boldItalic.fntdata"/><Relationship Id="rId25" Type="http://schemas.openxmlformats.org/officeDocument/2006/relationships/slide" Target="slides/slide19.xml"/><Relationship Id="rId47" Type="http://schemas.openxmlformats.org/officeDocument/2006/relationships/font" Target="fonts/Lato-italic.fnt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Raleway-regular.fntdata"/><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Raleway-italic.fntdata"/><Relationship Id="rId16" Type="http://schemas.openxmlformats.org/officeDocument/2006/relationships/slide" Target="slides/slide10.xml"/><Relationship Id="rId38" Type="http://schemas.openxmlformats.org/officeDocument/2006/relationships/font" Target="fonts/Raleway-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guardian.com/science/2018/sep/24/did-you-solve-it-the-language-of-the-lake-puzzle"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nezero.medium.com/for-some-reason-im-covered-in-blood-gpt-3-contains-disturbing-bias-against-muslims-693d275552bf" TargetMode="External"/><Relationship Id="rId3" Type="http://schemas.openxmlformats.org/officeDocument/2006/relationships/hyperlink" Target="https://thenextweb.com/neural/2021/01/19/gpt-3-has-consistent-and-creative-anti-muslim-bias-study-finds/" TargetMode="External"/><Relationship Id="rId4" Type="http://schemas.openxmlformats.org/officeDocument/2006/relationships/hyperlink" Target="https://towardsdatascience.com/is-gpt-3-islamophobic-be13c2c6954f"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guardian.com/science/2018/sep/24/did-you-solve-it-the-language-of-the-lake-puzzle"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computational linguistics / NLP? Most students don’t have a ready answer. Split up and discuss. Examples: Siri, autocomplete, echo, google translate etc.</a:t>
            </a:r>
            <a:endParaRPr/>
          </a:p>
          <a:p>
            <a:pPr indent="0" lvl="0" marL="0" rtl="0" algn="l">
              <a:spcBef>
                <a:spcPts val="0"/>
              </a:spcBef>
              <a:spcAft>
                <a:spcPts val="0"/>
              </a:spcAft>
              <a:buNone/>
            </a:pPr>
            <a:r>
              <a:rPr lang="en"/>
              <a:t>Lotta overlap btw two- used </a:t>
            </a:r>
            <a:r>
              <a:rPr lang="en"/>
              <a:t>interchangeably</a:t>
            </a:r>
            <a:r>
              <a:rPr lang="en"/>
              <a:t>- nlp relatively newer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6eafcbe48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6eafcbe48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Can help to draw out basic CFGs on the whiteboard. Good example: addition of ones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6eafcbe481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6eafcbe481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Draw the tree on the board, or use tree generator</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6eafcbe481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6eafcbe481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Can help by starting with the first two or three in front of the class</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6eafcbe481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6eafcbe481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For next time - spacy package in Python for tree generation (see spacy.io). A rule like A -&gt; b c  | c d can form “b c” or “c d”</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7dcf26e72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7dcf26e72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https://www.theguardian.com/science/2018/sep/24/did-you-solve-it-the-language-of-the-lake-puzzle</a:t>
            </a:r>
            <a:endParaRPr/>
          </a:p>
          <a:p>
            <a:pPr indent="0" lvl="0" marL="0" rtl="0" algn="l">
              <a:spcBef>
                <a:spcPts val="0"/>
              </a:spcBef>
              <a:spcAft>
                <a:spcPts val="0"/>
              </a:spcAft>
              <a:buNone/>
            </a:pPr>
            <a:r>
              <a:rPr lang="en"/>
              <a:t>Never forget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7dcf26e72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7dcf26e72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7dcf26e728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7dcf26e728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7dcf26e72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7dcf26e72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7dcf26e728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7dcf26e72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6ef8a94651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6ef8a94651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ape -&gt; works, mets-&gt; good/well, Mi -&gt; man, Rats -&gt; big, “The big man works well”</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6e84a26e90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6e84a26e90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 traits of lang= vocab+grammar. In person, can probably do this in pairs. Usually, people come up with abstract answers for #1, ‘grammar’, ‘syntax’, etc for #2, </a:t>
            </a:r>
            <a:endParaRPr/>
          </a:p>
          <a:p>
            <a:pPr indent="0" lvl="0" marL="0" rtl="0" algn="l">
              <a:spcBef>
                <a:spcPts val="0"/>
              </a:spcBef>
              <a:spcAft>
                <a:spcPts val="0"/>
              </a:spcAft>
              <a:buNone/>
            </a:pPr>
            <a:r>
              <a:rPr lang="en"/>
              <a:t>Pair chats and then contribute? Or ask the group? Reading the room.</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6eafcbe481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6eafcbe481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Phrase based transition= better</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6eafcbe481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6eafcbe481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Idea: Go beyond word level- go to structure level</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ba0ff868f6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ba0ff868f6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Probably close to out of time at this point. What should we skip?</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6eafcbe481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6eafcbe481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6eafcbe481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6eafcbe481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 would you hear it in eng?</a:t>
            </a:r>
            <a:endParaRPr/>
          </a:p>
          <a:p>
            <a:pPr indent="0" lvl="0" marL="0" rtl="0" algn="l">
              <a:spcBef>
                <a:spcPts val="0"/>
              </a:spcBef>
              <a:spcAft>
                <a:spcPts val="0"/>
              </a:spcAft>
              <a:buNone/>
            </a:pPr>
            <a:r>
              <a:rPr lang="en"/>
              <a:t>p(f|e)= is dir translation of phrase heard in french? ‘Would the words une, fleur, and rouge appear in a translation of these three words?’ 1,2,3,6</a:t>
            </a:r>
            <a:endParaRPr/>
          </a:p>
          <a:p>
            <a:pPr indent="0" lvl="0" marL="0" rtl="0" algn="l">
              <a:spcBef>
                <a:spcPts val="0"/>
              </a:spcBef>
              <a:spcAft>
                <a:spcPts val="0"/>
              </a:spcAft>
              <a:buNone/>
            </a:pPr>
            <a:r>
              <a:rPr lang="en"/>
              <a:t>third column = 6 most likely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Second column doesn’t consider word order - it’s effectively saying, “what’s the chance you get {a, flower, red} given {une, fleur, rouge}?”</a:t>
            </a:r>
            <a:endParaRPr/>
          </a:p>
          <a:p>
            <a:pPr indent="0" lvl="0" marL="0" rtl="0" algn="l">
              <a:spcBef>
                <a:spcPts val="0"/>
              </a:spcBef>
              <a:spcAft>
                <a:spcPts val="0"/>
              </a:spcAft>
              <a:buNone/>
            </a:pPr>
            <a:r>
              <a:rPr lang="en">
                <a:solidFill>
                  <a:schemeClr val="accent3"/>
                </a:solidFill>
              </a:rPr>
              <a:t>Add a slide with the answers</a:t>
            </a:r>
            <a:endParaRPr>
              <a:solidFill>
                <a:schemeClr val="accent3"/>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efb87575d5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efb87575d5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 would you hear it in eng?</a:t>
            </a:r>
            <a:endParaRPr/>
          </a:p>
          <a:p>
            <a:pPr indent="0" lvl="0" marL="0" rtl="0" algn="l">
              <a:spcBef>
                <a:spcPts val="0"/>
              </a:spcBef>
              <a:spcAft>
                <a:spcPts val="0"/>
              </a:spcAft>
              <a:buNone/>
            </a:pPr>
            <a:r>
              <a:rPr lang="en"/>
              <a:t>p(f|e)= is dir translation of phrase heard in french? ‘Would the words une, fleur, and rouge appear in a translation of these three words?’ 1,2,3,6</a:t>
            </a:r>
            <a:endParaRPr/>
          </a:p>
          <a:p>
            <a:pPr indent="0" lvl="0" marL="0" rtl="0" algn="l">
              <a:spcBef>
                <a:spcPts val="0"/>
              </a:spcBef>
              <a:spcAft>
                <a:spcPts val="0"/>
              </a:spcAft>
              <a:buNone/>
            </a:pPr>
            <a:r>
              <a:rPr lang="en"/>
              <a:t>third column = 6 most likely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Second column doesn’t consider word order - it’s effectively saying, “what’s the chance you get {a, flower, red} given {une, fleur, rouge}?”</a:t>
            </a:r>
            <a:endParaRPr/>
          </a:p>
          <a:p>
            <a:pPr indent="0" lvl="0" marL="0" rtl="0" algn="l">
              <a:spcBef>
                <a:spcPts val="0"/>
              </a:spcBef>
              <a:spcAft>
                <a:spcPts val="0"/>
              </a:spcAft>
              <a:buNone/>
            </a:pPr>
            <a:r>
              <a:rPr lang="en">
                <a:solidFill>
                  <a:schemeClr val="accent3"/>
                </a:solidFill>
              </a:rPr>
              <a:t>Add a slide with the answers</a:t>
            </a:r>
            <a:endParaRPr>
              <a:solidFill>
                <a:schemeClr val="accent3"/>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6ef8a94651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6ef8a94651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ba0ff868f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ba0ff868f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https://onezero.medium.com/for-some-reason-im-covered-in-blood-gpt-3-contains-disturbing-bias-against-muslims-693d275552bf</a:t>
            </a:r>
            <a:endParaRPr/>
          </a:p>
          <a:p>
            <a:pPr indent="0" lvl="0" marL="0" rtl="0" algn="l">
              <a:spcBef>
                <a:spcPts val="0"/>
              </a:spcBef>
              <a:spcAft>
                <a:spcPts val="0"/>
              </a:spcAft>
              <a:buNone/>
            </a:pPr>
            <a:r>
              <a:rPr lang="en" u="sng">
                <a:solidFill>
                  <a:schemeClr val="hlink"/>
                </a:solidFill>
                <a:hlinkClick r:id="rId3"/>
              </a:rPr>
              <a:t>https://thenextweb.com/neural/2021/01/19/gpt-3-has-consistent-and-creative-anti-muslim-bias-study-finds/</a:t>
            </a:r>
            <a:endParaRPr/>
          </a:p>
          <a:p>
            <a:pPr indent="0" lvl="0" marL="0" rtl="0" algn="l">
              <a:spcBef>
                <a:spcPts val="0"/>
              </a:spcBef>
              <a:spcAft>
                <a:spcPts val="0"/>
              </a:spcAft>
              <a:buNone/>
            </a:pPr>
            <a:r>
              <a:rPr lang="en" u="sng">
                <a:solidFill>
                  <a:schemeClr val="hlink"/>
                </a:solidFill>
                <a:hlinkClick r:id="rId4"/>
              </a:rPr>
              <a:t>https://towardsdatascience.com/is-gpt-3-islamophobic-be13c2c6954f</a:t>
            </a:r>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cba201966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cba201966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Add this to the ethics slides</a:t>
            </a:r>
            <a:endParaRPr>
              <a:solidFill>
                <a:srgbClr val="FF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6eafcbe481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6eafcbe481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7dcf26e728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7dcf26e728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Instinctual gut rxn to the seeing these words/phrases in the English lang</a:t>
            </a:r>
            <a:endParaRPr/>
          </a:p>
          <a:p>
            <a:pPr indent="-298450" lvl="0" marL="457200" rtl="0" algn="l">
              <a:spcBef>
                <a:spcPts val="0"/>
              </a:spcBef>
              <a:spcAft>
                <a:spcPts val="0"/>
              </a:spcAft>
              <a:buSzPts val="1100"/>
              <a:buChar char="-"/>
            </a:pPr>
            <a:r>
              <a:rPr lang="en"/>
              <a:t>4. V common example from speech reco</a:t>
            </a:r>
            <a:endParaRPr/>
          </a:p>
          <a:p>
            <a:pPr indent="-298450" lvl="0" marL="457200" rtl="0" algn="l">
              <a:spcBef>
                <a:spcPts val="0"/>
              </a:spcBef>
              <a:spcAft>
                <a:spcPts val="0"/>
              </a:spcAft>
              <a:buSzPts val="1100"/>
              <a:buChar char="-"/>
            </a:pPr>
            <a:r>
              <a:rPr lang="en"/>
              <a:t>5a and 5b come from linguist Noam Chomsky’s critique of </a:t>
            </a:r>
            <a:r>
              <a:rPr lang="en"/>
              <a:t>probabilistic</a:t>
            </a:r>
            <a:r>
              <a:rPr lang="en"/>
              <a:t> models of natural language processing. He argued that although 5A makes sense syntactically (while in 5B the words are ordered randomly), a computer would rate the probabilities of the two statements to be the same because (most likely) neither would appear in a corpus.</a:t>
            </a:r>
            <a:endParaRPr/>
          </a:p>
          <a:p>
            <a:pPr indent="-298450" lvl="0" marL="457200" rtl="0" algn="l">
              <a:spcBef>
                <a:spcPts val="0"/>
              </a:spcBef>
              <a:spcAft>
                <a:spcPts val="0"/>
              </a:spcAft>
              <a:buSzPts val="1100"/>
              <a:buChar char="-"/>
            </a:pPr>
            <a:r>
              <a:rPr lang="en"/>
              <a:t>Instinctive adjective ordering. </a:t>
            </a:r>
            <a:r>
              <a:rPr lang="en" sz="1050">
                <a:solidFill>
                  <a:srgbClr val="202122"/>
                </a:solidFill>
                <a:highlight>
                  <a:srgbClr val="FFFFFF"/>
                </a:highlight>
              </a:rPr>
              <a:t>"One (quantity) nice (opinion) little (size) old (age) round (shape) [</a:t>
            </a:r>
            <a:r>
              <a:rPr i="1" lang="en" sz="1050">
                <a:solidFill>
                  <a:srgbClr val="202122"/>
                </a:solidFill>
                <a:highlight>
                  <a:srgbClr val="FFFFFF"/>
                </a:highlight>
              </a:rPr>
              <a:t>or</a:t>
            </a:r>
            <a:r>
              <a:rPr lang="en" sz="1050">
                <a:solidFill>
                  <a:srgbClr val="202122"/>
                </a:solidFill>
                <a:highlight>
                  <a:srgbClr val="FFFFFF"/>
                </a:highlight>
              </a:rPr>
              <a:t> round old] white (colour) brick (material) house." Activity: what order would you put these words in?</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ba856c8c7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ba856c8c7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Solution: </a:t>
            </a:r>
            <a:r>
              <a:rPr lang="en">
                <a:solidFill>
                  <a:schemeClr val="dk1"/>
                </a:solidFill>
              </a:rPr>
              <a:t>1</a:t>
            </a:r>
            <a:r>
              <a:rPr b="1" lang="en">
                <a:solidFill>
                  <a:schemeClr val="dk1"/>
                </a:solidFill>
              </a:rPr>
              <a:t>g</a:t>
            </a:r>
            <a:r>
              <a:rPr lang="en">
                <a:solidFill>
                  <a:schemeClr val="dk1"/>
                </a:solidFill>
              </a:rPr>
              <a:t>, 2</a:t>
            </a:r>
            <a:r>
              <a:rPr b="1" lang="en">
                <a:solidFill>
                  <a:schemeClr val="dk1"/>
                </a:solidFill>
              </a:rPr>
              <a:t>b</a:t>
            </a:r>
            <a:r>
              <a:rPr lang="en">
                <a:solidFill>
                  <a:schemeClr val="dk1"/>
                </a:solidFill>
              </a:rPr>
              <a:t> (LIE), 3</a:t>
            </a:r>
            <a:r>
              <a:rPr b="1" lang="en">
                <a:solidFill>
                  <a:schemeClr val="dk1"/>
                </a:solidFill>
              </a:rPr>
              <a:t>a,</a:t>
            </a:r>
            <a:r>
              <a:rPr lang="en">
                <a:solidFill>
                  <a:schemeClr val="dk1"/>
                </a:solidFill>
              </a:rPr>
              <a:t> 4</a:t>
            </a:r>
            <a:r>
              <a:rPr b="1" lang="en">
                <a:solidFill>
                  <a:schemeClr val="dk1"/>
                </a:solidFill>
              </a:rPr>
              <a:t>c,</a:t>
            </a:r>
            <a:r>
              <a:rPr lang="en">
                <a:solidFill>
                  <a:schemeClr val="dk1"/>
                </a:solidFill>
              </a:rPr>
              <a:t> 5</a:t>
            </a:r>
            <a:r>
              <a:rPr b="1" lang="en">
                <a:solidFill>
                  <a:schemeClr val="dk1"/>
                </a:solidFill>
              </a:rPr>
              <a:t>d,</a:t>
            </a:r>
            <a:r>
              <a:rPr lang="en">
                <a:solidFill>
                  <a:schemeClr val="dk1"/>
                </a:solidFill>
              </a:rPr>
              <a:t> 6</a:t>
            </a:r>
            <a:r>
              <a:rPr b="1" lang="en">
                <a:solidFill>
                  <a:schemeClr val="dk1"/>
                </a:solidFill>
              </a:rPr>
              <a:t>f,</a:t>
            </a:r>
            <a:r>
              <a:rPr lang="en">
                <a:solidFill>
                  <a:schemeClr val="dk1"/>
                </a:solidFill>
              </a:rPr>
              <a:t> 7</a:t>
            </a:r>
            <a:r>
              <a:rPr b="1" lang="en">
                <a:solidFill>
                  <a:schemeClr val="dk1"/>
                </a:solidFill>
              </a:rPr>
              <a:t>e</a:t>
            </a:r>
            <a:endParaRPr b="1">
              <a:solidFill>
                <a:schemeClr val="dk1"/>
              </a:solidFill>
            </a:endParaRPr>
          </a:p>
          <a:p>
            <a:pPr indent="0" lvl="0" marL="0" rtl="0" algn="l">
              <a:spcBef>
                <a:spcPts val="1200"/>
              </a:spcBef>
              <a:spcAft>
                <a:spcPts val="0"/>
              </a:spcAft>
              <a:buNone/>
            </a:pPr>
            <a:r>
              <a:rPr lang="en" u="sng">
                <a:solidFill>
                  <a:schemeClr val="hlink"/>
                </a:solidFill>
                <a:hlinkClick r:id="rId2"/>
              </a:rPr>
              <a:t>https://www.theguardian.com/science/2018/sep/24/did-you-solve-it-the-language-of-the-lake-puzzle</a:t>
            </a:r>
            <a:r>
              <a:rPr lang="en"/>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6e84a26e90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6e84a26e90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Feasible for whole sentence? Coz so many sentences never spoken may have 0 prob. The larger the </a:t>
            </a:r>
            <a:r>
              <a:rPr i="1" lang="en"/>
              <a:t>n</a:t>
            </a:r>
            <a:r>
              <a:rPr lang="en"/>
              <a:t>, the larger the corpus you need to get accurate probabilities</a:t>
            </a:r>
            <a:endParaRPr/>
          </a:p>
          <a:p>
            <a:pPr indent="0" lvl="0" marL="0" rtl="0" algn="l">
              <a:spcBef>
                <a:spcPts val="0"/>
              </a:spcBef>
              <a:spcAft>
                <a:spcPts val="0"/>
              </a:spcAft>
              <a:buNone/>
            </a:pPr>
            <a:r>
              <a:rPr lang="en"/>
              <a:t>Regular linguistics - morphemes. e.g. uni-task-er (3 units of meaning)</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6eafcbe48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6eafcbe48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Vocab: ‘A | B’ read as ‘A given B’- B has already occured. ‘A given the event B’, ‘A conditioned on B’. </a:t>
            </a:r>
            <a:endParaRPr/>
          </a:p>
          <a:p>
            <a:pPr indent="0" lvl="0" marL="0" rtl="0" algn="l">
              <a:spcBef>
                <a:spcPts val="0"/>
              </a:spcBef>
              <a:spcAft>
                <a:spcPts val="0"/>
              </a:spcAft>
              <a:buNone/>
            </a:pPr>
            <a:r>
              <a:rPr lang="en"/>
              <a:t>Makes prob more feasible coz we’re not looking at the whole sentence anymore</a:t>
            </a:r>
            <a:endParaRPr/>
          </a:p>
          <a:p>
            <a:pPr indent="0" lvl="0" marL="0" rtl="0" algn="l">
              <a:spcBef>
                <a:spcPts val="0"/>
              </a:spcBef>
              <a:spcAft>
                <a:spcPts val="0"/>
              </a:spcAft>
              <a:buNone/>
            </a:pPr>
            <a:r>
              <a:rPr lang="en"/>
              <a:t>Could write out a corpus that includes {“computers are useless”, “computers are useless”, “computers are great”, “computers are great”, “computers are interesting”}. Now fairly easy to see that the intuitive probability of useless given ‘computers are’ is ⅖.</a:t>
            </a:r>
            <a:endParaRPr/>
          </a:p>
          <a:p>
            <a:pPr indent="0" lvl="0" marL="0" rtl="0" algn="l">
              <a:spcBef>
                <a:spcPts val="0"/>
              </a:spcBef>
              <a:spcAft>
                <a:spcPts val="0"/>
              </a:spcAft>
              <a:buNone/>
            </a:pPr>
            <a:r>
              <a:rPr lang="en"/>
              <a:t>‘John Jacob Astor’ vs ‘John Jacob Jingleheimer-Schmidt’.</a:t>
            </a:r>
            <a:endParaRPr/>
          </a:p>
          <a:p>
            <a:pPr indent="0" lvl="0" marL="0" rtl="0" algn="l">
              <a:spcBef>
                <a:spcPts val="0"/>
              </a:spcBef>
              <a:spcAft>
                <a:spcPts val="0"/>
              </a:spcAft>
              <a:buNone/>
            </a:pPr>
            <a:r>
              <a:rPr lang="en"/>
              <a:t>Can relate this back to the previous decision tree example - this is a probabilistic decision tree!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7dcf26e728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7dcf26e728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Think of n as a window you’re sliding over the sentence. You simply pick a number (in this case two) and consider that number. Writing out the context window helps.</a:t>
            </a:r>
            <a:endParaRPr/>
          </a:p>
          <a:p>
            <a:pPr indent="0" lvl="0" marL="0" rtl="0" algn="l">
              <a:spcBef>
                <a:spcPts val="0"/>
              </a:spcBef>
              <a:spcAft>
                <a:spcPts val="0"/>
              </a:spcAft>
              <a:buNone/>
            </a:pPr>
            <a:r>
              <a:rPr lang="en"/>
              <a:t>Ask students whether they think the Markov assumption is a good model to use (consider long-term dependencies, etc). </a:t>
            </a:r>
            <a:endParaRPr/>
          </a:p>
          <a:p>
            <a:pPr indent="0" lvl="0" marL="0" rtl="0" algn="l">
              <a:spcBef>
                <a:spcPts val="0"/>
              </a:spcBef>
              <a:spcAft>
                <a:spcPts val="0"/>
              </a:spcAft>
              <a:buNone/>
            </a:pPr>
            <a:r>
              <a:rPr lang="en"/>
              <a:t>In support of the MA: the longer a sequence gets the less likely it is to appear in the corpus, which could diminish the probability. By looking at a smaller window of words we may more accurately capture the probability of those words appearing together. If we had an infinite corpus of English consisting of every valid combination of words then we could look at the whole sentence and make probabilistic predictions quite accurately. However, since that obviously doesn’t exist, we need to use tools like the Markov assumption.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6eafcbe481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6eafcbe481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Teaching virtually: use breakout rooms and/or annotations.</a:t>
            </a:r>
            <a:endParaRPr/>
          </a:p>
          <a:p>
            <a:pPr indent="0" lvl="0" marL="0" rtl="0" algn="l">
              <a:spcBef>
                <a:spcPts val="0"/>
              </a:spcBef>
              <a:spcAft>
                <a:spcPts val="0"/>
              </a:spcAft>
              <a:buNone/>
            </a:pPr>
            <a:r>
              <a:rPr lang="en"/>
              <a:t>P(end|food)?</a:t>
            </a:r>
            <a:endParaRPr/>
          </a:p>
          <a:p>
            <a:pPr indent="0" lvl="0" marL="0" rtl="0" algn="l">
              <a:spcBef>
                <a:spcPts val="0"/>
              </a:spcBef>
              <a:spcAft>
                <a:spcPts val="0"/>
              </a:spcAft>
              <a:buNone/>
            </a:pPr>
            <a:r>
              <a:rPr lang="en"/>
              <a:t>Numbers are probably very low - but remember, they’re over all words that start with ‘I want to eat British”... </a:t>
            </a:r>
            <a:endParaRPr/>
          </a:p>
          <a:p>
            <a:pPr indent="0" lvl="0" marL="0" rtl="0" algn="l">
              <a:spcBef>
                <a:spcPts val="0"/>
              </a:spcBef>
              <a:spcAft>
                <a:spcPts val="0"/>
              </a:spcAft>
              <a:buNone/>
            </a:pPr>
            <a:r>
              <a:rPr lang="en"/>
              <a:t>Can even try constructing a (likely) sentence based on probabilities here.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6ef8a9465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6ef8a9465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Greater n= higher quality generation</a:t>
            </a:r>
            <a:endParaRPr/>
          </a:p>
          <a:p>
            <a:pPr indent="0" lvl="0" marL="0" rtl="0" algn="l">
              <a:spcBef>
                <a:spcPts val="0"/>
              </a:spcBef>
              <a:spcAft>
                <a:spcPts val="0"/>
              </a:spcAft>
              <a:buNone/>
            </a:pPr>
            <a:r>
              <a:rPr lang="en"/>
              <a:t>Generative models for Prezbo’s emails? For Shakespeare? For other fun things? Almost </a:t>
            </a:r>
            <a:r>
              <a:rPr lang="en"/>
              <a:t>certainly for Trump twitter.</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6eafcbe481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6eafcbe481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 Smoothing methods</a:t>
            </a:r>
            <a:endParaRPr/>
          </a:p>
          <a:p>
            <a:pPr indent="0" lvl="0" marL="0" rtl="0" algn="l">
              <a:spcBef>
                <a:spcPts val="0"/>
              </a:spcBef>
              <a:spcAft>
                <a:spcPts val="0"/>
              </a:spcAft>
              <a:buNone/>
            </a:pPr>
            <a:r>
              <a:rPr lang="en"/>
              <a:t>3. Boiling down whole langs to ngrams encode lang meaning? What might it mean to ‘encode meaning’? Note - markov chains don’t encode grammar</a:t>
            </a:r>
            <a:endParaRPr/>
          </a:p>
          <a:p>
            <a:pPr indent="0" lvl="0" marL="0" rtl="0" algn="l">
              <a:spcBef>
                <a:spcPts val="0"/>
              </a:spcBef>
              <a:spcAft>
                <a:spcPts val="0"/>
              </a:spcAft>
              <a:buNone/>
            </a:pPr>
            <a:r>
              <a:rPr lang="en"/>
              <a:t>Chomsky argues: language may not be formed in a ‘linear’ way in your brain / this may be different from how humans produce language. Neuro: parallel processing</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8" name="Shape 68"/>
        <p:cNvGrpSpPr/>
        <p:nvPr/>
      </p:nvGrpSpPr>
      <p:grpSpPr>
        <a:xfrm>
          <a:off x="0" y="0"/>
          <a:ext cx="0" cy="0"/>
          <a:chOff x="0" y="0"/>
          <a:chExt cx="0" cy="0"/>
        </a:xfrm>
      </p:grpSpPr>
      <p:sp>
        <p:nvSpPr>
          <p:cNvPr id="69" name="Google Shape;69;p1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70" name="Google Shape;70;p13"/>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1600"/>
              </a:spcBef>
              <a:spcAft>
                <a:spcPts val="0"/>
              </a:spcAft>
              <a:buClr>
                <a:schemeClr val="dk1"/>
              </a:buClr>
              <a:buSzPts val="1800"/>
              <a:buChar char="●"/>
              <a:defRPr/>
            </a:lvl7pPr>
            <a:lvl8pPr indent="-342900" lvl="7" marL="3657600" rtl="0" algn="l">
              <a:spcBef>
                <a:spcPts val="1600"/>
              </a:spcBef>
              <a:spcAft>
                <a:spcPts val="0"/>
              </a:spcAft>
              <a:buClr>
                <a:schemeClr val="dk1"/>
              </a:buClr>
              <a:buSzPts val="1800"/>
              <a:buChar char="○"/>
              <a:defRPr/>
            </a:lvl8pPr>
            <a:lvl9pPr indent="-342900" lvl="8" marL="4114800" rtl="0" algn="l">
              <a:spcBef>
                <a:spcPts val="1600"/>
              </a:spcBef>
              <a:spcAft>
                <a:spcPts val="1600"/>
              </a:spcAft>
              <a:buClr>
                <a:schemeClr val="dk1"/>
              </a:buClr>
              <a:buSzPts val="1800"/>
              <a:buChar char="■"/>
              <a:defRPr/>
            </a:lvl9pPr>
          </a:lstStyle>
          <a:p/>
        </p:txBody>
      </p:sp>
      <p:sp>
        <p:nvSpPr>
          <p:cNvPr id="71" name="Google Shape;71;p1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2" name="Google Shape;72;p1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3" name="Google Shape;73;p1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gif"/><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mshang.ca/syntre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5.png"/><Relationship Id="rId4" Type="http://schemas.openxmlformats.org/officeDocument/2006/relationships/image" Target="../media/image21.png"/><Relationship Id="rId5"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twitter.com/abidlabs/status/1291165311329341440" TargetMode="Externa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5.png"/><Relationship Id="rId4" Type="http://schemas.openxmlformats.org/officeDocument/2006/relationships/image" Target="../media/image27.png"/><Relationship Id="rId5" Type="http://schemas.openxmlformats.org/officeDocument/2006/relationships/image" Target="../media/image30.png"/><Relationship Id="rId6" Type="http://schemas.openxmlformats.org/officeDocument/2006/relationships/image" Target="../media/image26.jpg"/><Relationship Id="rId7"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books.google.com/ngrams/graph?content=Albert+Einstein%2C+Sherlock+Holmes%2C+Nikola+Tesla&amp;year_start=1800&amp;year_end=2019&amp;corpus=26&amp;smoothing=3&amp;direct_url=t1%3B%2CAlbert%20Einstein%3B%2Cc0%3B.t1%3B%2CSherlock%20Holmes%3B%2Cc0%3B.t1%3B%2CNikola%20Tesla%3B%2Cc0" TargetMode="Externa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filiph.github.io/markov/"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FC5E8"/>
        </a:solidFill>
      </p:bgPr>
    </p:bg>
    <p:spTree>
      <p:nvGrpSpPr>
        <p:cNvPr id="77" name="Shape 77"/>
        <p:cNvGrpSpPr/>
        <p:nvPr/>
      </p:nvGrpSpPr>
      <p:grpSpPr>
        <a:xfrm>
          <a:off x="0" y="0"/>
          <a:ext cx="0" cy="0"/>
          <a:chOff x="0" y="0"/>
          <a:chExt cx="0" cy="0"/>
        </a:xfrm>
      </p:grpSpPr>
      <p:sp>
        <p:nvSpPr>
          <p:cNvPr id="78" name="Google Shape;78;p14"/>
          <p:cNvSpPr txBox="1"/>
          <p:nvPr>
            <p:ph type="ctrTitle"/>
          </p:nvPr>
        </p:nvSpPr>
        <p:spPr>
          <a:xfrm>
            <a:off x="585875" y="630225"/>
            <a:ext cx="8117400" cy="234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Computational Linguistics</a:t>
            </a:r>
            <a:endParaRPr/>
          </a:p>
          <a:p>
            <a:pPr indent="0" lvl="0" marL="0" rtl="0" algn="ctr">
              <a:spcBef>
                <a:spcPts val="0"/>
              </a:spcBef>
              <a:spcAft>
                <a:spcPts val="0"/>
              </a:spcAft>
              <a:buNone/>
            </a:pPr>
            <a:r>
              <a:rPr lang="en"/>
              <a:t>And Natural Language Processing</a:t>
            </a:r>
            <a:endParaRPr/>
          </a:p>
        </p:txBody>
      </p:sp>
      <p:pic>
        <p:nvPicPr>
          <p:cNvPr id="79" name="Google Shape;79;p14"/>
          <p:cNvPicPr preferRelativeResize="0"/>
          <p:nvPr/>
        </p:nvPicPr>
        <p:blipFill>
          <a:blip r:embed="rId3">
            <a:alphaModFix/>
          </a:blip>
          <a:stretch>
            <a:fillRect/>
          </a:stretch>
        </p:blipFill>
        <p:spPr>
          <a:xfrm>
            <a:off x="281925" y="3238450"/>
            <a:ext cx="1624425" cy="1624425"/>
          </a:xfrm>
          <a:prstGeom prst="rect">
            <a:avLst/>
          </a:prstGeom>
          <a:noFill/>
          <a:ln>
            <a:noFill/>
          </a:ln>
        </p:spPr>
      </p:pic>
      <p:pic>
        <p:nvPicPr>
          <p:cNvPr id="80" name="Google Shape;80;p14"/>
          <p:cNvPicPr preferRelativeResize="0"/>
          <p:nvPr/>
        </p:nvPicPr>
        <p:blipFill>
          <a:blip r:embed="rId4">
            <a:alphaModFix/>
          </a:blip>
          <a:stretch>
            <a:fillRect/>
          </a:stretch>
        </p:blipFill>
        <p:spPr>
          <a:xfrm>
            <a:off x="6461375" y="2970575"/>
            <a:ext cx="2473375" cy="1947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3"/>
          <p:cNvSpPr txBox="1"/>
          <p:nvPr>
            <p:ph type="title"/>
          </p:nvPr>
        </p:nvSpPr>
        <p:spPr>
          <a:xfrm>
            <a:off x="238960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Context Free Grammars</a:t>
            </a:r>
            <a:endParaRPr/>
          </a:p>
        </p:txBody>
      </p:sp>
      <p:sp>
        <p:nvSpPr>
          <p:cNvPr id="145" name="Google Shape;145;p23"/>
          <p:cNvSpPr txBox="1"/>
          <p:nvPr>
            <p:ph idx="1" type="body"/>
          </p:nvPr>
        </p:nvSpPr>
        <p:spPr>
          <a:xfrm>
            <a:off x="160750" y="1285900"/>
            <a:ext cx="7293600" cy="32664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In CS, a CFG is a model of computation that generalizes beyond the application in language. We will be using it to represent syntax. </a:t>
            </a:r>
            <a:endParaRPr/>
          </a:p>
          <a:p>
            <a:pPr indent="-342900" lvl="0" marL="457200" rtl="0" algn="l">
              <a:lnSpc>
                <a:spcPct val="115000"/>
              </a:lnSpc>
              <a:spcBef>
                <a:spcPts val="0"/>
              </a:spcBef>
              <a:spcAft>
                <a:spcPts val="0"/>
              </a:spcAft>
              <a:buSzPts val="1800"/>
              <a:buChar char="●"/>
            </a:pPr>
            <a:r>
              <a:rPr lang="en"/>
              <a:t>A CFG consists of:</a:t>
            </a:r>
            <a:endParaRPr/>
          </a:p>
          <a:p>
            <a:pPr indent="-317500" lvl="1" marL="914400" rtl="0" algn="l">
              <a:lnSpc>
                <a:spcPct val="115000"/>
              </a:lnSpc>
              <a:spcBef>
                <a:spcPts val="0"/>
              </a:spcBef>
              <a:spcAft>
                <a:spcPts val="0"/>
              </a:spcAft>
              <a:buSzPts val="1400"/>
              <a:buChar char="○"/>
            </a:pPr>
            <a:r>
              <a:rPr lang="en"/>
              <a:t>A start symbol (S = sentence)</a:t>
            </a:r>
            <a:endParaRPr/>
          </a:p>
          <a:p>
            <a:pPr indent="-317500" lvl="1" marL="914400" rtl="0" algn="l">
              <a:lnSpc>
                <a:spcPct val="115000"/>
              </a:lnSpc>
              <a:spcBef>
                <a:spcPts val="0"/>
              </a:spcBef>
              <a:spcAft>
                <a:spcPts val="0"/>
              </a:spcAft>
              <a:buSzPts val="1400"/>
              <a:buChar char="○"/>
            </a:pPr>
            <a:r>
              <a:rPr lang="en"/>
              <a:t>Nonterminal symbols (parts of speech and phrases)</a:t>
            </a:r>
            <a:endParaRPr/>
          </a:p>
          <a:p>
            <a:pPr indent="-317500" lvl="1" marL="914400" rtl="0" algn="l">
              <a:lnSpc>
                <a:spcPct val="115000"/>
              </a:lnSpc>
              <a:spcBef>
                <a:spcPts val="0"/>
              </a:spcBef>
              <a:spcAft>
                <a:spcPts val="0"/>
              </a:spcAft>
              <a:buSzPts val="1400"/>
              <a:buChar char="○"/>
            </a:pPr>
            <a:r>
              <a:rPr lang="en"/>
              <a:t>Terminal symbols (words)</a:t>
            </a:r>
            <a:endParaRPr/>
          </a:p>
          <a:p>
            <a:pPr indent="-317500" lvl="1" marL="914400" rtl="0" algn="l">
              <a:lnSpc>
                <a:spcPct val="115000"/>
              </a:lnSpc>
              <a:spcBef>
                <a:spcPts val="0"/>
              </a:spcBef>
              <a:spcAft>
                <a:spcPts val="0"/>
              </a:spcAft>
              <a:buSzPts val="1400"/>
              <a:buChar char="○"/>
            </a:pPr>
            <a:r>
              <a:rPr lang="en"/>
              <a:t>A list of rules, mapping the start symbol to the terminal                                        symbols.</a:t>
            </a:r>
            <a:endParaRPr/>
          </a:p>
          <a:p>
            <a:pPr indent="-342900" lvl="0" marL="457200" rtl="0" algn="l">
              <a:lnSpc>
                <a:spcPct val="115000"/>
              </a:lnSpc>
              <a:spcBef>
                <a:spcPts val="0"/>
              </a:spcBef>
              <a:spcAft>
                <a:spcPts val="0"/>
              </a:spcAft>
              <a:buSzPts val="1800"/>
              <a:buChar char="●"/>
            </a:pPr>
            <a:r>
              <a:rPr lang="en"/>
              <a:t>A few more rules:</a:t>
            </a:r>
            <a:endParaRPr/>
          </a:p>
          <a:p>
            <a:pPr indent="-317500" lvl="1" marL="914400" rtl="0" algn="l">
              <a:spcBef>
                <a:spcPts val="0"/>
              </a:spcBef>
              <a:spcAft>
                <a:spcPts val="0"/>
              </a:spcAft>
              <a:buSzPts val="1400"/>
              <a:buChar char="○"/>
            </a:pPr>
            <a:r>
              <a:rPr lang="en"/>
              <a:t>C -&gt;  A | B means that C can be replaced with A or B.</a:t>
            </a:r>
            <a:endParaRPr/>
          </a:p>
          <a:p>
            <a:pPr indent="-317500" lvl="1" marL="914400" rtl="0" algn="l">
              <a:spcBef>
                <a:spcPts val="0"/>
              </a:spcBef>
              <a:spcAft>
                <a:spcPts val="0"/>
              </a:spcAft>
              <a:buSzPts val="1400"/>
              <a:buChar char="○"/>
            </a:pPr>
            <a:r>
              <a:rPr lang="en"/>
              <a:t>A symbol can be replaced by nothing, denoted by C -&gt; ε</a:t>
            </a:r>
            <a:endParaRPr/>
          </a:p>
        </p:txBody>
      </p:sp>
      <p:sp>
        <p:nvSpPr>
          <p:cNvPr id="146" name="Google Shape;146;p23"/>
          <p:cNvSpPr txBox="1"/>
          <p:nvPr/>
        </p:nvSpPr>
        <p:spPr>
          <a:xfrm>
            <a:off x="5931700" y="2369150"/>
            <a:ext cx="2966100" cy="155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latin typeface="Lato"/>
                <a:ea typeface="Lato"/>
                <a:cs typeface="Lato"/>
                <a:sym typeface="Lato"/>
              </a:rPr>
              <a:t>An example CFG:</a:t>
            </a:r>
            <a:endParaRPr sz="1600">
              <a:latin typeface="Lato"/>
              <a:ea typeface="Lato"/>
              <a:cs typeface="Lato"/>
              <a:sym typeface="Lato"/>
            </a:endParaRPr>
          </a:p>
          <a:p>
            <a:pPr indent="0" lvl="0" marL="0" rtl="0" algn="l">
              <a:lnSpc>
                <a:spcPct val="115000"/>
              </a:lnSpc>
              <a:spcBef>
                <a:spcPts val="0"/>
              </a:spcBef>
              <a:spcAft>
                <a:spcPts val="0"/>
              </a:spcAft>
              <a:buNone/>
            </a:pPr>
            <a:r>
              <a:t/>
            </a:r>
            <a:endParaRPr sz="600">
              <a:latin typeface="Lato"/>
              <a:ea typeface="Lato"/>
              <a:cs typeface="Lato"/>
              <a:sym typeface="Lato"/>
            </a:endParaRPr>
          </a:p>
          <a:p>
            <a:pPr indent="-330200" lvl="0" marL="457200" rtl="0" algn="l">
              <a:lnSpc>
                <a:spcPct val="115000"/>
              </a:lnSpc>
              <a:spcBef>
                <a:spcPts val="0"/>
              </a:spcBef>
              <a:spcAft>
                <a:spcPts val="0"/>
              </a:spcAft>
              <a:buClr>
                <a:schemeClr val="dk2"/>
              </a:buClr>
              <a:buSzPts val="1600"/>
              <a:buFont typeface="Lato"/>
              <a:buChar char="●"/>
            </a:pPr>
            <a:r>
              <a:rPr lang="en" sz="1600">
                <a:solidFill>
                  <a:schemeClr val="dk2"/>
                </a:solidFill>
                <a:latin typeface="Lato"/>
                <a:ea typeface="Lato"/>
                <a:cs typeface="Lato"/>
                <a:sym typeface="Lato"/>
              </a:rPr>
              <a:t>S -&gt; ADJP</a:t>
            </a:r>
            <a:endParaRPr sz="1600">
              <a:solidFill>
                <a:schemeClr val="dk2"/>
              </a:solidFill>
              <a:latin typeface="Lato"/>
              <a:ea typeface="Lato"/>
              <a:cs typeface="Lato"/>
              <a:sym typeface="Lato"/>
            </a:endParaRPr>
          </a:p>
          <a:p>
            <a:pPr indent="-330200" lvl="0" marL="457200" rtl="0" algn="l">
              <a:lnSpc>
                <a:spcPct val="115000"/>
              </a:lnSpc>
              <a:spcBef>
                <a:spcPts val="0"/>
              </a:spcBef>
              <a:spcAft>
                <a:spcPts val="0"/>
              </a:spcAft>
              <a:buClr>
                <a:schemeClr val="dk2"/>
              </a:buClr>
              <a:buSzPts val="1600"/>
              <a:buFont typeface="Lato"/>
              <a:buChar char="●"/>
            </a:pPr>
            <a:r>
              <a:rPr lang="en" sz="1600">
                <a:solidFill>
                  <a:schemeClr val="dk2"/>
                </a:solidFill>
                <a:latin typeface="Lato"/>
                <a:ea typeface="Lato"/>
                <a:cs typeface="Lato"/>
                <a:sym typeface="Lato"/>
              </a:rPr>
              <a:t>ADJP -&gt; ADV ADJP | ADJ</a:t>
            </a:r>
            <a:endParaRPr sz="1600">
              <a:solidFill>
                <a:schemeClr val="dk2"/>
              </a:solidFill>
              <a:latin typeface="Lato"/>
              <a:ea typeface="Lato"/>
              <a:cs typeface="Lato"/>
              <a:sym typeface="Lato"/>
            </a:endParaRPr>
          </a:p>
          <a:p>
            <a:pPr indent="-330200" lvl="0" marL="457200" rtl="0" algn="l">
              <a:lnSpc>
                <a:spcPct val="115000"/>
              </a:lnSpc>
              <a:spcBef>
                <a:spcPts val="0"/>
              </a:spcBef>
              <a:spcAft>
                <a:spcPts val="0"/>
              </a:spcAft>
              <a:buClr>
                <a:schemeClr val="dk2"/>
              </a:buClr>
              <a:buSzPts val="1600"/>
              <a:buFont typeface="Lato"/>
              <a:buChar char="●"/>
            </a:pPr>
            <a:r>
              <a:rPr lang="en" sz="1600">
                <a:solidFill>
                  <a:schemeClr val="dk2"/>
                </a:solidFill>
                <a:latin typeface="Lato"/>
                <a:ea typeface="Lato"/>
                <a:cs typeface="Lato"/>
                <a:sym typeface="Lato"/>
              </a:rPr>
              <a:t>ADV -&gt; very</a:t>
            </a:r>
            <a:endParaRPr sz="1600">
              <a:solidFill>
                <a:schemeClr val="dk2"/>
              </a:solidFill>
              <a:latin typeface="Lato"/>
              <a:ea typeface="Lato"/>
              <a:cs typeface="Lato"/>
              <a:sym typeface="Lato"/>
            </a:endParaRPr>
          </a:p>
          <a:p>
            <a:pPr indent="-330200" lvl="0" marL="457200" rtl="0" algn="l">
              <a:lnSpc>
                <a:spcPct val="115000"/>
              </a:lnSpc>
              <a:spcBef>
                <a:spcPts val="0"/>
              </a:spcBef>
              <a:spcAft>
                <a:spcPts val="0"/>
              </a:spcAft>
              <a:buClr>
                <a:schemeClr val="dk2"/>
              </a:buClr>
              <a:buSzPts val="1600"/>
              <a:buFont typeface="Lato"/>
              <a:buChar char="●"/>
            </a:pPr>
            <a:r>
              <a:rPr lang="en" sz="1600">
                <a:solidFill>
                  <a:schemeClr val="dk2"/>
                </a:solidFill>
                <a:latin typeface="Lato"/>
                <a:ea typeface="Lato"/>
                <a:cs typeface="Lato"/>
                <a:sym typeface="Lato"/>
              </a:rPr>
              <a:t>ADJ -&gt; good | bad</a:t>
            </a:r>
            <a:endParaRPr sz="1600">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4"/>
          <p:cNvSpPr txBox="1"/>
          <p:nvPr>
            <p:ph type="title"/>
          </p:nvPr>
        </p:nvSpPr>
        <p:spPr>
          <a:xfrm>
            <a:off x="2400250" y="575950"/>
            <a:ext cx="4617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Context Free Grammars</a:t>
            </a:r>
            <a:endParaRPr/>
          </a:p>
        </p:txBody>
      </p:sp>
      <p:sp>
        <p:nvSpPr>
          <p:cNvPr id="152" name="Google Shape;152;p24"/>
          <p:cNvSpPr txBox="1"/>
          <p:nvPr>
            <p:ph idx="1" type="body"/>
          </p:nvPr>
        </p:nvSpPr>
        <p:spPr>
          <a:xfrm>
            <a:off x="119475" y="1323375"/>
            <a:ext cx="5893800" cy="32985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CFGs are used to derive valid strings, substituting nonterminal symbols until you end in only terminal symbols. Note that a terminal symbol may never be further substituted. </a:t>
            </a:r>
            <a:endParaRPr/>
          </a:p>
          <a:p>
            <a:pPr indent="-342900" lvl="0" marL="457200" rtl="0" algn="l">
              <a:lnSpc>
                <a:spcPct val="150000"/>
              </a:lnSpc>
              <a:spcBef>
                <a:spcPts val="1600"/>
              </a:spcBef>
              <a:spcAft>
                <a:spcPts val="0"/>
              </a:spcAft>
              <a:buSzPts val="1800"/>
              <a:buChar char="●"/>
            </a:pPr>
            <a:r>
              <a:rPr lang="en"/>
              <a:t>You can draw the derivation in the form of a tree.</a:t>
            </a:r>
            <a:endParaRPr/>
          </a:p>
          <a:p>
            <a:pPr indent="-342900" lvl="0" marL="457200" rtl="0" algn="l">
              <a:lnSpc>
                <a:spcPct val="150000"/>
              </a:lnSpc>
              <a:spcBef>
                <a:spcPts val="1600"/>
              </a:spcBef>
              <a:spcAft>
                <a:spcPts val="1600"/>
              </a:spcAft>
              <a:buSzPts val="1800"/>
              <a:buChar char="●"/>
            </a:pPr>
            <a:r>
              <a:rPr lang="en"/>
              <a:t>Try to use the example CFG to derive a string, and draw the tree.</a:t>
            </a:r>
            <a:endParaRPr/>
          </a:p>
        </p:txBody>
      </p:sp>
      <p:sp>
        <p:nvSpPr>
          <p:cNvPr id="153" name="Google Shape;153;p24"/>
          <p:cNvSpPr txBox="1"/>
          <p:nvPr/>
        </p:nvSpPr>
        <p:spPr>
          <a:xfrm>
            <a:off x="5782125" y="2571750"/>
            <a:ext cx="3249000" cy="1245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Lato"/>
              <a:buChar char="●"/>
            </a:pPr>
            <a:r>
              <a:rPr lang="en" sz="1800">
                <a:latin typeface="Lato"/>
                <a:ea typeface="Lato"/>
                <a:cs typeface="Lato"/>
                <a:sym typeface="Lato"/>
              </a:rPr>
              <a:t>S -&gt; </a:t>
            </a:r>
            <a:r>
              <a:rPr lang="en" sz="1800">
                <a:solidFill>
                  <a:schemeClr val="dk2"/>
                </a:solidFill>
                <a:latin typeface="Lato"/>
                <a:ea typeface="Lato"/>
                <a:cs typeface="Lato"/>
                <a:sym typeface="Lato"/>
              </a:rPr>
              <a:t>ADJP</a:t>
            </a:r>
            <a:endParaRPr sz="1800">
              <a:latin typeface="Lato"/>
              <a:ea typeface="Lato"/>
              <a:cs typeface="Lato"/>
              <a:sym typeface="Lato"/>
            </a:endParaRPr>
          </a:p>
          <a:p>
            <a:pPr indent="-342900" lvl="0" marL="457200" rtl="0" algn="l">
              <a:lnSpc>
                <a:spcPct val="115000"/>
              </a:lnSpc>
              <a:spcBef>
                <a:spcPts val="0"/>
              </a:spcBef>
              <a:spcAft>
                <a:spcPts val="0"/>
              </a:spcAft>
              <a:buSzPts val="1800"/>
              <a:buFont typeface="Lato"/>
              <a:buChar char="●"/>
            </a:pPr>
            <a:r>
              <a:rPr lang="en" sz="1800">
                <a:latin typeface="Lato"/>
                <a:ea typeface="Lato"/>
                <a:cs typeface="Lato"/>
                <a:sym typeface="Lato"/>
              </a:rPr>
              <a:t>ADJP -&gt; ADV ADJP | ADJ</a:t>
            </a:r>
            <a:endParaRPr sz="1800">
              <a:latin typeface="Lato"/>
              <a:ea typeface="Lato"/>
              <a:cs typeface="Lato"/>
              <a:sym typeface="Lato"/>
            </a:endParaRPr>
          </a:p>
          <a:p>
            <a:pPr indent="-342900" lvl="0" marL="457200" rtl="0" algn="l">
              <a:lnSpc>
                <a:spcPct val="115000"/>
              </a:lnSpc>
              <a:spcBef>
                <a:spcPts val="0"/>
              </a:spcBef>
              <a:spcAft>
                <a:spcPts val="0"/>
              </a:spcAft>
              <a:buSzPts val="1800"/>
              <a:buFont typeface="Lato"/>
              <a:buChar char="●"/>
            </a:pPr>
            <a:r>
              <a:rPr lang="en" sz="1800">
                <a:latin typeface="Lato"/>
                <a:ea typeface="Lato"/>
                <a:cs typeface="Lato"/>
                <a:sym typeface="Lato"/>
              </a:rPr>
              <a:t>ADV -&gt; very</a:t>
            </a:r>
            <a:endParaRPr sz="1800">
              <a:latin typeface="Lato"/>
              <a:ea typeface="Lato"/>
              <a:cs typeface="Lato"/>
              <a:sym typeface="Lato"/>
            </a:endParaRPr>
          </a:p>
          <a:p>
            <a:pPr indent="-342900" lvl="0" marL="457200" rtl="0" algn="l">
              <a:lnSpc>
                <a:spcPct val="115000"/>
              </a:lnSpc>
              <a:spcBef>
                <a:spcPts val="0"/>
              </a:spcBef>
              <a:spcAft>
                <a:spcPts val="0"/>
              </a:spcAft>
              <a:buSzPts val="1800"/>
              <a:buFont typeface="Lato"/>
              <a:buChar char="●"/>
            </a:pPr>
            <a:r>
              <a:rPr lang="en" sz="1800">
                <a:latin typeface="Lato"/>
                <a:ea typeface="Lato"/>
                <a:cs typeface="Lato"/>
                <a:sym typeface="Lato"/>
              </a:rPr>
              <a:t>ADJ -&gt; good | bad</a:t>
            </a:r>
            <a:endParaRPr sz="1800">
              <a:latin typeface="Lato"/>
              <a:ea typeface="Lato"/>
              <a:cs typeface="Lato"/>
              <a:sym typeface="Lato"/>
            </a:endParaRPr>
          </a:p>
        </p:txBody>
      </p:sp>
      <p:sp>
        <p:nvSpPr>
          <p:cNvPr id="154" name="Google Shape;154;p24"/>
          <p:cNvSpPr txBox="1"/>
          <p:nvPr/>
        </p:nvSpPr>
        <p:spPr>
          <a:xfrm>
            <a:off x="4408250" y="4363675"/>
            <a:ext cx="2234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latin typeface="Lato"/>
                <a:ea typeface="Lato"/>
                <a:cs typeface="Lato"/>
                <a:sym typeface="Lato"/>
                <a:hlinkClick r:id="rId3"/>
              </a:rPr>
              <a:t>Syntax Tree Generator</a:t>
            </a:r>
            <a:endParaRPr>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25"/>
          <p:cNvPicPr preferRelativeResize="0"/>
          <p:nvPr/>
        </p:nvPicPr>
        <p:blipFill rotWithShape="1">
          <a:blip r:embed="rId3">
            <a:alphaModFix/>
          </a:blip>
          <a:srcRect b="0" l="0" r="-1682531" t="0"/>
          <a:stretch/>
        </p:blipFill>
        <p:spPr>
          <a:xfrm>
            <a:off x="291400" y="249350"/>
            <a:ext cx="8561199" cy="257175"/>
          </a:xfrm>
          <a:prstGeom prst="rect">
            <a:avLst/>
          </a:prstGeom>
          <a:noFill/>
          <a:ln>
            <a:noFill/>
          </a:ln>
        </p:spPr>
      </p:pic>
      <p:sp>
        <p:nvSpPr>
          <p:cNvPr id="160" name="Google Shape;160;p25"/>
          <p:cNvSpPr txBox="1"/>
          <p:nvPr>
            <p:ph type="title"/>
          </p:nvPr>
        </p:nvSpPr>
        <p:spPr>
          <a:xfrm>
            <a:off x="4060900" y="607875"/>
            <a:ext cx="4617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Context Free Grammars</a:t>
            </a:r>
            <a:endParaRPr/>
          </a:p>
        </p:txBody>
      </p:sp>
      <p:sp>
        <p:nvSpPr>
          <p:cNvPr id="161" name="Google Shape;161;p25"/>
          <p:cNvSpPr txBox="1"/>
          <p:nvPr>
            <p:ph idx="1" type="body"/>
          </p:nvPr>
        </p:nvSpPr>
        <p:spPr>
          <a:xfrm>
            <a:off x="4153300" y="2388188"/>
            <a:ext cx="4525200" cy="170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Using this CFG, which is only a fragment for all of English, come up with a derivation for “The very small boy likes a girl.”</a:t>
            </a:r>
            <a:endParaRPr/>
          </a:p>
          <a:p>
            <a:pPr indent="0" lvl="0" marL="0" rtl="0" algn="l">
              <a:spcBef>
                <a:spcPts val="1600"/>
              </a:spcBef>
              <a:spcAft>
                <a:spcPts val="1600"/>
              </a:spcAft>
              <a:buNone/>
            </a:pPr>
            <a:r>
              <a:rPr lang="en"/>
              <a:t>Draw the tree.</a:t>
            </a:r>
            <a:endParaRPr/>
          </a:p>
        </p:txBody>
      </p:sp>
      <p:sp>
        <p:nvSpPr>
          <p:cNvPr id="162" name="Google Shape;162;p25"/>
          <p:cNvSpPr txBox="1"/>
          <p:nvPr/>
        </p:nvSpPr>
        <p:spPr>
          <a:xfrm>
            <a:off x="109875" y="61750"/>
            <a:ext cx="4144200" cy="4899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2"/>
              </a:buClr>
              <a:buSzPts val="1100"/>
              <a:buFont typeface="Arial"/>
              <a:buNone/>
            </a:pPr>
            <a:r>
              <a:rPr lang="en" sz="2400">
                <a:latin typeface="Lato"/>
                <a:ea typeface="Lato"/>
                <a:cs typeface="Lato"/>
                <a:sym typeface="Lato"/>
              </a:rPr>
              <a:t>• S → NP VP</a:t>
            </a:r>
            <a:endParaRPr sz="2400">
              <a:latin typeface="Lato"/>
              <a:ea typeface="Lato"/>
              <a:cs typeface="Lato"/>
              <a:sym typeface="Lato"/>
            </a:endParaRPr>
          </a:p>
          <a:p>
            <a:pPr indent="0" lvl="0" marL="0" rtl="0" algn="l">
              <a:lnSpc>
                <a:spcPct val="150000"/>
              </a:lnSpc>
              <a:spcBef>
                <a:spcPts val="0"/>
              </a:spcBef>
              <a:spcAft>
                <a:spcPts val="0"/>
              </a:spcAft>
              <a:buClr>
                <a:schemeClr val="dk2"/>
              </a:buClr>
              <a:buSzPts val="1100"/>
              <a:buFont typeface="Arial"/>
              <a:buNone/>
            </a:pPr>
            <a:r>
              <a:rPr lang="en" sz="2400">
                <a:latin typeface="Lato"/>
                <a:ea typeface="Lato"/>
                <a:cs typeface="Lato"/>
                <a:sym typeface="Lato"/>
              </a:rPr>
              <a:t>• VP → V NP</a:t>
            </a:r>
            <a:endParaRPr sz="2400">
              <a:latin typeface="Lato"/>
              <a:ea typeface="Lato"/>
              <a:cs typeface="Lato"/>
              <a:sym typeface="Lato"/>
            </a:endParaRPr>
          </a:p>
          <a:p>
            <a:pPr indent="0" lvl="0" marL="0" rtl="0" algn="l">
              <a:lnSpc>
                <a:spcPct val="150000"/>
              </a:lnSpc>
              <a:spcBef>
                <a:spcPts val="0"/>
              </a:spcBef>
              <a:spcAft>
                <a:spcPts val="0"/>
              </a:spcAft>
              <a:buClr>
                <a:schemeClr val="dk2"/>
              </a:buClr>
              <a:buSzPts val="1100"/>
              <a:buFont typeface="Arial"/>
              <a:buNone/>
            </a:pPr>
            <a:r>
              <a:rPr lang="en" sz="2400">
                <a:latin typeface="Lato"/>
                <a:ea typeface="Lato"/>
                <a:cs typeface="Lato"/>
                <a:sym typeface="Lato"/>
              </a:rPr>
              <a:t>• NP → DET N | DET ADJP N</a:t>
            </a:r>
            <a:endParaRPr sz="2400">
              <a:latin typeface="Lato"/>
              <a:ea typeface="Lato"/>
              <a:cs typeface="Lato"/>
              <a:sym typeface="Lato"/>
            </a:endParaRPr>
          </a:p>
          <a:p>
            <a:pPr indent="0" lvl="0" marL="0" rtl="0" algn="l">
              <a:lnSpc>
                <a:spcPct val="150000"/>
              </a:lnSpc>
              <a:spcBef>
                <a:spcPts val="0"/>
              </a:spcBef>
              <a:spcAft>
                <a:spcPts val="0"/>
              </a:spcAft>
              <a:buClr>
                <a:schemeClr val="dk2"/>
              </a:buClr>
              <a:buSzPts val="1100"/>
              <a:buFont typeface="Arial"/>
              <a:buNone/>
            </a:pPr>
            <a:r>
              <a:rPr lang="en" sz="2400">
                <a:latin typeface="Lato"/>
                <a:ea typeface="Lato"/>
                <a:cs typeface="Lato"/>
                <a:sym typeface="Lato"/>
              </a:rPr>
              <a:t>• ADJP → ADV ADJP | ADJ</a:t>
            </a:r>
            <a:endParaRPr sz="2400">
              <a:latin typeface="Lato"/>
              <a:ea typeface="Lato"/>
              <a:cs typeface="Lato"/>
              <a:sym typeface="Lato"/>
            </a:endParaRPr>
          </a:p>
          <a:p>
            <a:pPr indent="0" lvl="0" marL="0" rtl="0" algn="l">
              <a:lnSpc>
                <a:spcPct val="150000"/>
              </a:lnSpc>
              <a:spcBef>
                <a:spcPts val="0"/>
              </a:spcBef>
              <a:spcAft>
                <a:spcPts val="0"/>
              </a:spcAft>
              <a:buClr>
                <a:schemeClr val="dk2"/>
              </a:buClr>
              <a:buSzPts val="1100"/>
              <a:buFont typeface="Arial"/>
              <a:buNone/>
            </a:pPr>
            <a:r>
              <a:rPr lang="en" sz="2400">
                <a:latin typeface="Lato"/>
                <a:ea typeface="Lato"/>
                <a:cs typeface="Lato"/>
                <a:sym typeface="Lato"/>
              </a:rPr>
              <a:t>• N → boy | girl</a:t>
            </a:r>
            <a:endParaRPr sz="2400">
              <a:latin typeface="Lato"/>
              <a:ea typeface="Lato"/>
              <a:cs typeface="Lato"/>
              <a:sym typeface="Lato"/>
            </a:endParaRPr>
          </a:p>
          <a:p>
            <a:pPr indent="0" lvl="0" marL="0" rtl="0" algn="l">
              <a:lnSpc>
                <a:spcPct val="150000"/>
              </a:lnSpc>
              <a:spcBef>
                <a:spcPts val="0"/>
              </a:spcBef>
              <a:spcAft>
                <a:spcPts val="0"/>
              </a:spcAft>
              <a:buClr>
                <a:schemeClr val="dk2"/>
              </a:buClr>
              <a:buSzPts val="1100"/>
              <a:buFont typeface="Arial"/>
              <a:buNone/>
            </a:pPr>
            <a:r>
              <a:rPr lang="en" sz="2400">
                <a:latin typeface="Lato"/>
                <a:ea typeface="Lato"/>
                <a:cs typeface="Lato"/>
                <a:sym typeface="Lato"/>
              </a:rPr>
              <a:t>• V → sees | likes</a:t>
            </a:r>
            <a:endParaRPr sz="2400">
              <a:latin typeface="Lato"/>
              <a:ea typeface="Lato"/>
              <a:cs typeface="Lato"/>
              <a:sym typeface="Lato"/>
            </a:endParaRPr>
          </a:p>
          <a:p>
            <a:pPr indent="0" lvl="0" marL="0" rtl="0" algn="l">
              <a:lnSpc>
                <a:spcPct val="150000"/>
              </a:lnSpc>
              <a:spcBef>
                <a:spcPts val="0"/>
              </a:spcBef>
              <a:spcAft>
                <a:spcPts val="0"/>
              </a:spcAft>
              <a:buClr>
                <a:schemeClr val="dk2"/>
              </a:buClr>
              <a:buSzPts val="1100"/>
              <a:buFont typeface="Arial"/>
              <a:buNone/>
            </a:pPr>
            <a:r>
              <a:rPr lang="en" sz="2400">
                <a:latin typeface="Lato"/>
                <a:ea typeface="Lato"/>
                <a:cs typeface="Lato"/>
                <a:sym typeface="Lato"/>
              </a:rPr>
              <a:t>• ADJ → big | small</a:t>
            </a:r>
            <a:endParaRPr sz="2400">
              <a:latin typeface="Lato"/>
              <a:ea typeface="Lato"/>
              <a:cs typeface="Lato"/>
              <a:sym typeface="Lato"/>
            </a:endParaRPr>
          </a:p>
          <a:p>
            <a:pPr indent="0" lvl="0" marL="0" rtl="0" algn="l">
              <a:lnSpc>
                <a:spcPct val="150000"/>
              </a:lnSpc>
              <a:spcBef>
                <a:spcPts val="0"/>
              </a:spcBef>
              <a:spcAft>
                <a:spcPts val="0"/>
              </a:spcAft>
              <a:buClr>
                <a:schemeClr val="dk2"/>
              </a:buClr>
              <a:buSzPts val="1100"/>
              <a:buFont typeface="Arial"/>
              <a:buNone/>
            </a:pPr>
            <a:r>
              <a:rPr lang="en" sz="2400">
                <a:latin typeface="Lato"/>
                <a:ea typeface="Lato"/>
                <a:cs typeface="Lato"/>
                <a:sym typeface="Lato"/>
              </a:rPr>
              <a:t>• ADV → very</a:t>
            </a:r>
            <a:endParaRPr sz="2400">
              <a:latin typeface="Lato"/>
              <a:ea typeface="Lato"/>
              <a:cs typeface="Lato"/>
              <a:sym typeface="Lato"/>
            </a:endParaRPr>
          </a:p>
          <a:p>
            <a:pPr indent="0" lvl="0" marL="0" rtl="0" algn="l">
              <a:lnSpc>
                <a:spcPct val="150000"/>
              </a:lnSpc>
              <a:spcBef>
                <a:spcPts val="0"/>
              </a:spcBef>
              <a:spcAft>
                <a:spcPts val="0"/>
              </a:spcAft>
              <a:buClr>
                <a:schemeClr val="dk2"/>
              </a:buClr>
              <a:buSzPts val="1100"/>
              <a:buFont typeface="Arial"/>
              <a:buNone/>
            </a:pPr>
            <a:r>
              <a:rPr lang="en" sz="2400">
                <a:latin typeface="Lato"/>
                <a:ea typeface="Lato"/>
                <a:cs typeface="Lato"/>
                <a:sym typeface="Lato"/>
              </a:rPr>
              <a:t>• DET → a | the</a:t>
            </a:r>
            <a:endParaRPr sz="2400">
              <a:latin typeface="Lato"/>
              <a:ea typeface="Lato"/>
              <a:cs typeface="Lato"/>
              <a:sym typeface="Lato"/>
            </a:endParaRPr>
          </a:p>
          <a:p>
            <a:pPr indent="0" lvl="0" marL="0" rtl="0" algn="l">
              <a:spcBef>
                <a:spcPts val="0"/>
              </a:spcBef>
              <a:spcAft>
                <a:spcPts val="0"/>
              </a:spcAft>
              <a:buClr>
                <a:schemeClr val="dk2"/>
              </a:buClr>
              <a:buSzPts val="1100"/>
              <a:buFont typeface="Arial"/>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26"/>
          <p:cNvPicPr preferRelativeResize="0"/>
          <p:nvPr/>
        </p:nvPicPr>
        <p:blipFill>
          <a:blip r:embed="rId3">
            <a:alphaModFix/>
          </a:blip>
          <a:stretch>
            <a:fillRect/>
          </a:stretch>
        </p:blipFill>
        <p:spPr>
          <a:xfrm>
            <a:off x="324325" y="310275"/>
            <a:ext cx="8561199" cy="257175"/>
          </a:xfrm>
          <a:prstGeom prst="rect">
            <a:avLst/>
          </a:prstGeom>
          <a:noFill/>
          <a:ln>
            <a:noFill/>
          </a:ln>
        </p:spPr>
      </p:pic>
      <p:sp>
        <p:nvSpPr>
          <p:cNvPr id="168" name="Google Shape;168;p26"/>
          <p:cNvSpPr txBox="1"/>
          <p:nvPr/>
        </p:nvSpPr>
        <p:spPr>
          <a:xfrm>
            <a:off x="0" y="60925"/>
            <a:ext cx="4144200" cy="42537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2000">
                <a:latin typeface="Lato"/>
                <a:ea typeface="Lato"/>
                <a:cs typeface="Lato"/>
                <a:sym typeface="Lato"/>
              </a:rPr>
              <a:t>• S → NP VP</a:t>
            </a:r>
            <a:endParaRPr sz="2000">
              <a:latin typeface="Lato"/>
              <a:ea typeface="Lato"/>
              <a:cs typeface="Lato"/>
              <a:sym typeface="Lato"/>
            </a:endParaRPr>
          </a:p>
          <a:p>
            <a:pPr indent="0" lvl="0" marL="0" rtl="0" algn="l">
              <a:lnSpc>
                <a:spcPct val="150000"/>
              </a:lnSpc>
              <a:spcBef>
                <a:spcPts val="0"/>
              </a:spcBef>
              <a:spcAft>
                <a:spcPts val="0"/>
              </a:spcAft>
              <a:buNone/>
            </a:pPr>
            <a:r>
              <a:rPr lang="en" sz="2000">
                <a:latin typeface="Lato"/>
                <a:ea typeface="Lato"/>
                <a:cs typeface="Lato"/>
                <a:sym typeface="Lato"/>
              </a:rPr>
              <a:t>• VP → V NP</a:t>
            </a:r>
            <a:endParaRPr sz="2000">
              <a:latin typeface="Lato"/>
              <a:ea typeface="Lato"/>
              <a:cs typeface="Lato"/>
              <a:sym typeface="Lato"/>
            </a:endParaRPr>
          </a:p>
          <a:p>
            <a:pPr indent="0" lvl="0" marL="0" rtl="0" algn="l">
              <a:lnSpc>
                <a:spcPct val="150000"/>
              </a:lnSpc>
              <a:spcBef>
                <a:spcPts val="0"/>
              </a:spcBef>
              <a:spcAft>
                <a:spcPts val="0"/>
              </a:spcAft>
              <a:buNone/>
            </a:pPr>
            <a:r>
              <a:rPr lang="en" sz="2000">
                <a:latin typeface="Lato"/>
                <a:ea typeface="Lato"/>
                <a:cs typeface="Lato"/>
                <a:sym typeface="Lato"/>
              </a:rPr>
              <a:t>• NP → DET N  |  DET ADJP N</a:t>
            </a:r>
            <a:endParaRPr sz="2000">
              <a:latin typeface="Lato"/>
              <a:ea typeface="Lato"/>
              <a:cs typeface="Lato"/>
              <a:sym typeface="Lato"/>
            </a:endParaRPr>
          </a:p>
          <a:p>
            <a:pPr indent="0" lvl="0" marL="0" rtl="0" algn="l">
              <a:lnSpc>
                <a:spcPct val="150000"/>
              </a:lnSpc>
              <a:spcBef>
                <a:spcPts val="0"/>
              </a:spcBef>
              <a:spcAft>
                <a:spcPts val="0"/>
              </a:spcAft>
              <a:buNone/>
            </a:pPr>
            <a:r>
              <a:rPr lang="en" sz="2000">
                <a:latin typeface="Lato"/>
                <a:ea typeface="Lato"/>
                <a:cs typeface="Lato"/>
                <a:sym typeface="Lato"/>
              </a:rPr>
              <a:t>• ADJP → ADV ADJP  |  ADJ</a:t>
            </a:r>
            <a:endParaRPr sz="2000">
              <a:latin typeface="Lato"/>
              <a:ea typeface="Lato"/>
              <a:cs typeface="Lato"/>
              <a:sym typeface="Lato"/>
            </a:endParaRPr>
          </a:p>
          <a:p>
            <a:pPr indent="0" lvl="0" marL="0" rtl="0" algn="l">
              <a:lnSpc>
                <a:spcPct val="150000"/>
              </a:lnSpc>
              <a:spcBef>
                <a:spcPts val="0"/>
              </a:spcBef>
              <a:spcAft>
                <a:spcPts val="0"/>
              </a:spcAft>
              <a:buNone/>
            </a:pPr>
            <a:r>
              <a:rPr lang="en" sz="2000">
                <a:latin typeface="Lato"/>
                <a:ea typeface="Lato"/>
                <a:cs typeface="Lato"/>
                <a:sym typeface="Lato"/>
              </a:rPr>
              <a:t>• N → boy  |  girl</a:t>
            </a:r>
            <a:endParaRPr sz="2000">
              <a:latin typeface="Lato"/>
              <a:ea typeface="Lato"/>
              <a:cs typeface="Lato"/>
              <a:sym typeface="Lato"/>
            </a:endParaRPr>
          </a:p>
          <a:p>
            <a:pPr indent="0" lvl="0" marL="0" rtl="0" algn="l">
              <a:lnSpc>
                <a:spcPct val="150000"/>
              </a:lnSpc>
              <a:spcBef>
                <a:spcPts val="0"/>
              </a:spcBef>
              <a:spcAft>
                <a:spcPts val="0"/>
              </a:spcAft>
              <a:buNone/>
            </a:pPr>
            <a:r>
              <a:rPr lang="en" sz="2000">
                <a:latin typeface="Lato"/>
                <a:ea typeface="Lato"/>
                <a:cs typeface="Lato"/>
                <a:sym typeface="Lato"/>
              </a:rPr>
              <a:t>• V → sees  |  likes</a:t>
            </a:r>
            <a:endParaRPr sz="2000">
              <a:latin typeface="Lato"/>
              <a:ea typeface="Lato"/>
              <a:cs typeface="Lato"/>
              <a:sym typeface="Lato"/>
            </a:endParaRPr>
          </a:p>
          <a:p>
            <a:pPr indent="0" lvl="0" marL="0" rtl="0" algn="l">
              <a:lnSpc>
                <a:spcPct val="150000"/>
              </a:lnSpc>
              <a:spcBef>
                <a:spcPts val="0"/>
              </a:spcBef>
              <a:spcAft>
                <a:spcPts val="0"/>
              </a:spcAft>
              <a:buNone/>
            </a:pPr>
            <a:r>
              <a:rPr lang="en" sz="2000">
                <a:latin typeface="Lato"/>
                <a:ea typeface="Lato"/>
                <a:cs typeface="Lato"/>
                <a:sym typeface="Lato"/>
              </a:rPr>
              <a:t>• ADJ → big  |  small</a:t>
            </a:r>
            <a:endParaRPr sz="2000">
              <a:latin typeface="Lato"/>
              <a:ea typeface="Lato"/>
              <a:cs typeface="Lato"/>
              <a:sym typeface="Lato"/>
            </a:endParaRPr>
          </a:p>
          <a:p>
            <a:pPr indent="0" lvl="0" marL="0" rtl="0" algn="l">
              <a:lnSpc>
                <a:spcPct val="150000"/>
              </a:lnSpc>
              <a:spcBef>
                <a:spcPts val="0"/>
              </a:spcBef>
              <a:spcAft>
                <a:spcPts val="0"/>
              </a:spcAft>
              <a:buNone/>
            </a:pPr>
            <a:r>
              <a:rPr lang="en" sz="2000">
                <a:latin typeface="Lato"/>
                <a:ea typeface="Lato"/>
                <a:cs typeface="Lato"/>
                <a:sym typeface="Lato"/>
              </a:rPr>
              <a:t>• ADV → very</a:t>
            </a:r>
            <a:endParaRPr sz="2000">
              <a:latin typeface="Lato"/>
              <a:ea typeface="Lato"/>
              <a:cs typeface="Lato"/>
              <a:sym typeface="Lato"/>
            </a:endParaRPr>
          </a:p>
          <a:p>
            <a:pPr indent="0" lvl="0" marL="0" rtl="0" algn="l">
              <a:lnSpc>
                <a:spcPct val="150000"/>
              </a:lnSpc>
              <a:spcBef>
                <a:spcPts val="0"/>
              </a:spcBef>
              <a:spcAft>
                <a:spcPts val="0"/>
              </a:spcAft>
              <a:buNone/>
            </a:pPr>
            <a:r>
              <a:rPr lang="en" sz="2000">
                <a:latin typeface="Lato"/>
                <a:ea typeface="Lato"/>
                <a:cs typeface="Lato"/>
                <a:sym typeface="Lato"/>
              </a:rPr>
              <a:t>• DET → a  |  the</a:t>
            </a:r>
            <a:endParaRPr sz="2000">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pic>
        <p:nvPicPr>
          <p:cNvPr id="169" name="Google Shape;169;p26"/>
          <p:cNvPicPr preferRelativeResize="0"/>
          <p:nvPr/>
        </p:nvPicPr>
        <p:blipFill rotWithShape="1">
          <a:blip r:embed="rId4">
            <a:alphaModFix/>
          </a:blip>
          <a:srcRect b="0" l="7002" r="0" t="3110"/>
          <a:stretch/>
        </p:blipFill>
        <p:spPr>
          <a:xfrm>
            <a:off x="3615550" y="476500"/>
            <a:ext cx="5121551" cy="40810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7"/>
          <p:cNvSpPr txBox="1"/>
          <p:nvPr>
            <p:ph type="title"/>
          </p:nvPr>
        </p:nvSpPr>
        <p:spPr>
          <a:xfrm>
            <a:off x="2775450" y="768050"/>
            <a:ext cx="35931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Activity - Apinaye</a:t>
            </a:r>
            <a:endParaRPr/>
          </a:p>
        </p:txBody>
      </p:sp>
      <p:sp>
        <p:nvSpPr>
          <p:cNvPr id="175" name="Google Shape;175;p27"/>
          <p:cNvSpPr txBox="1"/>
          <p:nvPr>
            <p:ph idx="1" type="body"/>
          </p:nvPr>
        </p:nvSpPr>
        <p:spPr>
          <a:xfrm>
            <a:off x="502850" y="1595775"/>
            <a:ext cx="8228700" cy="3002400"/>
          </a:xfrm>
          <a:prstGeom prst="rect">
            <a:avLst/>
          </a:prstGeom>
        </p:spPr>
        <p:txBody>
          <a:bodyPr anchorCtr="0" anchor="t" bIns="91425" lIns="91425" spcFirstLastPara="1" rIns="91425" wrap="square" tIns="91425">
            <a:noAutofit/>
          </a:bodyPr>
          <a:lstStyle/>
          <a:p>
            <a:pPr indent="457200" lvl="0" marL="0" rtl="0" algn="l">
              <a:lnSpc>
                <a:spcPct val="150000"/>
              </a:lnSpc>
              <a:spcBef>
                <a:spcPts val="0"/>
              </a:spcBef>
              <a:spcAft>
                <a:spcPts val="0"/>
              </a:spcAft>
              <a:buNone/>
            </a:pPr>
            <a:r>
              <a:rPr lang="en"/>
              <a:t>Apinaye belongs to the Ge language family of Brazil. Currently it is spoken by less than 800 people, and therefore is seriously endangered. The following are some sentences in Apinaye, along with their English translations. </a:t>
            </a:r>
            <a:endParaRPr/>
          </a:p>
          <a:p>
            <a:pPr indent="457200" lvl="0" marL="0" rtl="0" algn="l">
              <a:lnSpc>
                <a:spcPct val="150000"/>
              </a:lnSpc>
              <a:spcBef>
                <a:spcPts val="1600"/>
              </a:spcBef>
              <a:spcAft>
                <a:spcPts val="0"/>
              </a:spcAft>
              <a:buClr>
                <a:schemeClr val="dk2"/>
              </a:buClr>
              <a:buSzPts val="1100"/>
              <a:buFont typeface="Arial"/>
              <a:buNone/>
            </a:pPr>
            <a:r>
              <a:rPr lang="en"/>
              <a:t>Start by trying to form a dictionary. Take note of characteristics of the language, such as syntax, and how that may affect meaning. Try to create a CFG. You will not only be translating, but also generating text in Apinaye.</a:t>
            </a:r>
            <a:endParaRPr/>
          </a:p>
          <a:p>
            <a:pPr indent="0" lvl="0" marL="0" rtl="0" algn="l">
              <a:spcBef>
                <a:spcPts val="1600"/>
              </a:spcBef>
              <a:spcAft>
                <a:spcPts val="16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28"/>
          <p:cNvPicPr preferRelativeResize="0"/>
          <p:nvPr/>
        </p:nvPicPr>
        <p:blipFill>
          <a:blip r:embed="rId3">
            <a:alphaModFix/>
          </a:blip>
          <a:stretch>
            <a:fillRect/>
          </a:stretch>
        </p:blipFill>
        <p:spPr>
          <a:xfrm>
            <a:off x="1148150" y="-52775"/>
            <a:ext cx="6847701" cy="5196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9"/>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9"/>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87" name="Google Shape;187;p29"/>
          <p:cNvPicPr preferRelativeResize="0"/>
          <p:nvPr/>
        </p:nvPicPr>
        <p:blipFill>
          <a:blip r:embed="rId3">
            <a:alphaModFix/>
          </a:blip>
          <a:stretch>
            <a:fillRect/>
          </a:stretch>
        </p:blipFill>
        <p:spPr>
          <a:xfrm>
            <a:off x="1143000" y="0"/>
            <a:ext cx="6857999" cy="51434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0"/>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0"/>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94" name="Google Shape;194;p30"/>
          <p:cNvPicPr preferRelativeResize="0"/>
          <p:nvPr/>
        </p:nvPicPr>
        <p:blipFill>
          <a:blip r:embed="rId3">
            <a:alphaModFix/>
          </a:blip>
          <a:stretch>
            <a:fillRect/>
          </a:stretch>
        </p:blipFill>
        <p:spPr>
          <a:xfrm>
            <a:off x="1149190" y="0"/>
            <a:ext cx="6845620" cy="51434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1"/>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1"/>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01" name="Google Shape;201;p31"/>
          <p:cNvPicPr preferRelativeResize="0"/>
          <p:nvPr/>
        </p:nvPicPr>
        <p:blipFill>
          <a:blip r:embed="rId3">
            <a:alphaModFix/>
          </a:blip>
          <a:stretch>
            <a:fillRect/>
          </a:stretch>
        </p:blipFill>
        <p:spPr>
          <a:xfrm>
            <a:off x="1137848" y="0"/>
            <a:ext cx="6868305" cy="51435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2"/>
          <p:cNvSpPr txBox="1"/>
          <p:nvPr/>
        </p:nvSpPr>
        <p:spPr>
          <a:xfrm>
            <a:off x="469275" y="1140600"/>
            <a:ext cx="2291700" cy="34824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2000">
                <a:latin typeface="Lato"/>
                <a:ea typeface="Lato"/>
                <a:cs typeface="Lato"/>
                <a:sym typeface="Lato"/>
              </a:rPr>
              <a:t>• S → VP NP</a:t>
            </a:r>
            <a:endParaRPr sz="2000">
              <a:latin typeface="Lato"/>
              <a:ea typeface="Lato"/>
              <a:cs typeface="Lato"/>
              <a:sym typeface="Lato"/>
            </a:endParaRPr>
          </a:p>
          <a:p>
            <a:pPr indent="0" lvl="0" marL="0" rtl="0" algn="l">
              <a:lnSpc>
                <a:spcPct val="150000"/>
              </a:lnSpc>
              <a:spcBef>
                <a:spcPts val="0"/>
              </a:spcBef>
              <a:spcAft>
                <a:spcPts val="0"/>
              </a:spcAft>
              <a:buNone/>
            </a:pPr>
            <a:r>
              <a:rPr lang="en" sz="2000">
                <a:latin typeface="Lato"/>
                <a:ea typeface="Lato"/>
                <a:cs typeface="Lato"/>
                <a:sym typeface="Lato"/>
              </a:rPr>
              <a:t>• VP → V ADV</a:t>
            </a:r>
            <a:endParaRPr sz="2000">
              <a:latin typeface="Lato"/>
              <a:ea typeface="Lato"/>
              <a:cs typeface="Lato"/>
              <a:sym typeface="Lato"/>
            </a:endParaRPr>
          </a:p>
          <a:p>
            <a:pPr indent="0" lvl="0" marL="0" rtl="0" algn="l">
              <a:lnSpc>
                <a:spcPct val="150000"/>
              </a:lnSpc>
              <a:spcBef>
                <a:spcPts val="0"/>
              </a:spcBef>
              <a:spcAft>
                <a:spcPts val="0"/>
              </a:spcAft>
              <a:buNone/>
            </a:pPr>
            <a:r>
              <a:rPr lang="en" sz="2000">
                <a:latin typeface="Lato"/>
                <a:ea typeface="Lato"/>
                <a:cs typeface="Lato"/>
                <a:sym typeface="Lato"/>
              </a:rPr>
              <a:t>• </a:t>
            </a:r>
            <a:r>
              <a:rPr lang="en" sz="2000">
                <a:latin typeface="Lato"/>
                <a:ea typeface="Lato"/>
                <a:cs typeface="Lato"/>
                <a:sym typeface="Lato"/>
              </a:rPr>
              <a:t>NP → N ADJ</a:t>
            </a:r>
            <a:endParaRPr sz="2000">
              <a:latin typeface="Lato"/>
              <a:ea typeface="Lato"/>
              <a:cs typeface="Lato"/>
              <a:sym typeface="Lato"/>
            </a:endParaRPr>
          </a:p>
          <a:p>
            <a:pPr indent="0" lvl="0" marL="0" rtl="0" algn="l">
              <a:lnSpc>
                <a:spcPct val="150000"/>
              </a:lnSpc>
              <a:spcBef>
                <a:spcPts val="0"/>
              </a:spcBef>
              <a:spcAft>
                <a:spcPts val="0"/>
              </a:spcAft>
              <a:buNone/>
            </a:pPr>
            <a:r>
              <a:rPr lang="en" sz="2000">
                <a:solidFill>
                  <a:schemeClr val="dk2"/>
                </a:solidFill>
                <a:latin typeface="Lato"/>
                <a:ea typeface="Lato"/>
                <a:cs typeface="Lato"/>
                <a:sym typeface="Lato"/>
              </a:rPr>
              <a:t>• N → mi</a:t>
            </a:r>
            <a:endParaRPr sz="2000">
              <a:solidFill>
                <a:schemeClr val="dk2"/>
              </a:solidFill>
              <a:latin typeface="Lato"/>
              <a:ea typeface="Lato"/>
              <a:cs typeface="Lato"/>
              <a:sym typeface="Lato"/>
            </a:endParaRPr>
          </a:p>
          <a:p>
            <a:pPr indent="0" lvl="0" marL="0" rtl="0" algn="l">
              <a:lnSpc>
                <a:spcPct val="150000"/>
              </a:lnSpc>
              <a:spcBef>
                <a:spcPts val="0"/>
              </a:spcBef>
              <a:spcAft>
                <a:spcPts val="0"/>
              </a:spcAft>
              <a:buClr>
                <a:schemeClr val="dk2"/>
              </a:buClr>
              <a:buSzPts val="1100"/>
              <a:buFont typeface="Arial"/>
              <a:buNone/>
            </a:pPr>
            <a:r>
              <a:rPr lang="en" sz="2000">
                <a:solidFill>
                  <a:schemeClr val="dk2"/>
                </a:solidFill>
                <a:latin typeface="Lato"/>
                <a:ea typeface="Lato"/>
                <a:cs typeface="Lato"/>
                <a:sym typeface="Lato"/>
              </a:rPr>
              <a:t>• V → ape</a:t>
            </a:r>
            <a:endParaRPr sz="2000">
              <a:solidFill>
                <a:schemeClr val="dk2"/>
              </a:solidFill>
              <a:latin typeface="Lato"/>
              <a:ea typeface="Lato"/>
              <a:cs typeface="Lato"/>
              <a:sym typeface="Lato"/>
            </a:endParaRPr>
          </a:p>
          <a:p>
            <a:pPr indent="0" lvl="0" marL="0" rtl="0" algn="l">
              <a:lnSpc>
                <a:spcPct val="150000"/>
              </a:lnSpc>
              <a:spcBef>
                <a:spcPts val="0"/>
              </a:spcBef>
              <a:spcAft>
                <a:spcPts val="0"/>
              </a:spcAft>
              <a:buNone/>
            </a:pPr>
            <a:r>
              <a:rPr lang="en" sz="2000">
                <a:latin typeface="Lato"/>
                <a:ea typeface="Lato"/>
                <a:cs typeface="Lato"/>
                <a:sym typeface="Lato"/>
              </a:rPr>
              <a:t>• ADJ → </a:t>
            </a:r>
            <a:r>
              <a:rPr lang="en" sz="2000">
                <a:solidFill>
                  <a:schemeClr val="dk2"/>
                </a:solidFill>
                <a:latin typeface="Lato"/>
                <a:ea typeface="Lato"/>
                <a:cs typeface="Lato"/>
                <a:sym typeface="Lato"/>
              </a:rPr>
              <a:t>rat</a:t>
            </a:r>
            <a:r>
              <a:rPr lang="en" sz="2400">
                <a:solidFill>
                  <a:srgbClr val="222222"/>
                </a:solidFill>
                <a:highlight>
                  <a:schemeClr val="lt1"/>
                </a:highlight>
                <a:latin typeface="Roboto"/>
                <a:ea typeface="Roboto"/>
                <a:cs typeface="Roboto"/>
                <a:sym typeface="Roboto"/>
              </a:rPr>
              <a:t>ʃ</a:t>
            </a:r>
            <a:endParaRPr sz="2000">
              <a:latin typeface="Lato"/>
              <a:ea typeface="Lato"/>
              <a:cs typeface="Lato"/>
              <a:sym typeface="Lato"/>
            </a:endParaRPr>
          </a:p>
          <a:p>
            <a:pPr indent="0" lvl="0" marL="0" rtl="0" algn="l">
              <a:lnSpc>
                <a:spcPct val="150000"/>
              </a:lnSpc>
              <a:spcBef>
                <a:spcPts val="0"/>
              </a:spcBef>
              <a:spcAft>
                <a:spcPts val="0"/>
              </a:spcAft>
              <a:buNone/>
            </a:pPr>
            <a:r>
              <a:rPr lang="en" sz="2000">
                <a:latin typeface="Lato"/>
                <a:ea typeface="Lato"/>
                <a:cs typeface="Lato"/>
                <a:sym typeface="Lato"/>
              </a:rPr>
              <a:t>• ADV → </a:t>
            </a:r>
            <a:r>
              <a:rPr lang="en" sz="2000">
                <a:solidFill>
                  <a:schemeClr val="dk2"/>
                </a:solidFill>
                <a:latin typeface="Lato"/>
                <a:ea typeface="Lato"/>
                <a:cs typeface="Lato"/>
                <a:sym typeface="Lato"/>
              </a:rPr>
              <a:t>mεt</a:t>
            </a:r>
            <a:r>
              <a:rPr lang="en" sz="2400">
                <a:solidFill>
                  <a:srgbClr val="222222"/>
                </a:solidFill>
                <a:highlight>
                  <a:schemeClr val="lt1"/>
                </a:highlight>
                <a:latin typeface="Roboto"/>
                <a:ea typeface="Roboto"/>
                <a:cs typeface="Roboto"/>
                <a:sym typeface="Roboto"/>
              </a:rPr>
              <a:t>ʃ</a:t>
            </a:r>
            <a:endParaRPr sz="2000">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
        <p:nvSpPr>
          <p:cNvPr id="207" name="Google Shape;207;p32"/>
          <p:cNvSpPr txBox="1"/>
          <p:nvPr/>
        </p:nvSpPr>
        <p:spPr>
          <a:xfrm>
            <a:off x="3461700" y="605925"/>
            <a:ext cx="5094900" cy="41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208" name="Google Shape;208;p32"/>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CFG and Parse Tree for Apinaye</a:t>
            </a:r>
            <a:endParaRPr/>
          </a:p>
        </p:txBody>
      </p:sp>
      <p:pic>
        <p:nvPicPr>
          <p:cNvPr id="209" name="Google Shape;209;p32"/>
          <p:cNvPicPr preferRelativeResize="0"/>
          <p:nvPr/>
        </p:nvPicPr>
        <p:blipFill>
          <a:blip r:embed="rId3">
            <a:alphaModFix/>
          </a:blip>
          <a:stretch>
            <a:fillRect/>
          </a:stretch>
        </p:blipFill>
        <p:spPr>
          <a:xfrm>
            <a:off x="4728375" y="3883625"/>
            <a:ext cx="696795" cy="333250"/>
          </a:xfrm>
          <a:prstGeom prst="rect">
            <a:avLst/>
          </a:prstGeom>
          <a:noFill/>
          <a:ln>
            <a:noFill/>
          </a:ln>
        </p:spPr>
      </p:pic>
      <p:pic>
        <p:nvPicPr>
          <p:cNvPr id="210" name="Google Shape;210;p32"/>
          <p:cNvPicPr preferRelativeResize="0"/>
          <p:nvPr/>
        </p:nvPicPr>
        <p:blipFill>
          <a:blip r:embed="rId4">
            <a:alphaModFix/>
          </a:blip>
          <a:stretch>
            <a:fillRect/>
          </a:stretch>
        </p:blipFill>
        <p:spPr>
          <a:xfrm>
            <a:off x="3647475" y="1318275"/>
            <a:ext cx="3827150" cy="3127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5"/>
          <p:cNvSpPr txBox="1"/>
          <p:nvPr>
            <p:ph type="title"/>
          </p:nvPr>
        </p:nvSpPr>
        <p:spPr>
          <a:xfrm>
            <a:off x="2518925" y="572450"/>
            <a:ext cx="38403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Focusing Questions</a:t>
            </a:r>
            <a:endParaRPr/>
          </a:p>
        </p:txBody>
      </p:sp>
      <p:sp>
        <p:nvSpPr>
          <p:cNvPr id="86" name="Google Shape;86;p15"/>
          <p:cNvSpPr txBox="1"/>
          <p:nvPr>
            <p:ph idx="1" type="body"/>
          </p:nvPr>
        </p:nvSpPr>
        <p:spPr>
          <a:xfrm>
            <a:off x="409650" y="1256625"/>
            <a:ext cx="8324700" cy="3002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What are some of the goals of NLP? Can you think of any applications?</a:t>
            </a:r>
            <a:endParaRPr/>
          </a:p>
          <a:p>
            <a:pPr indent="-342900" lvl="0" marL="457200" rtl="0" algn="l">
              <a:lnSpc>
                <a:spcPct val="150000"/>
              </a:lnSpc>
              <a:spcBef>
                <a:spcPts val="0"/>
              </a:spcBef>
              <a:spcAft>
                <a:spcPts val="0"/>
              </a:spcAft>
              <a:buSzPts val="1800"/>
              <a:buChar char="●"/>
            </a:pPr>
            <a:r>
              <a:rPr lang="en"/>
              <a:t>What are the most important traits of a language?</a:t>
            </a:r>
            <a:endParaRPr/>
          </a:p>
          <a:p>
            <a:pPr indent="-342900" lvl="0" marL="457200" rtl="0" algn="l">
              <a:lnSpc>
                <a:spcPct val="150000"/>
              </a:lnSpc>
              <a:spcBef>
                <a:spcPts val="0"/>
              </a:spcBef>
              <a:spcAft>
                <a:spcPts val="0"/>
              </a:spcAft>
              <a:buSzPts val="1800"/>
              <a:buChar char="●"/>
            </a:pPr>
            <a:r>
              <a:rPr lang="en"/>
              <a:t>How can we represent a language mathematically/computationally?</a:t>
            </a:r>
            <a:endParaRPr/>
          </a:p>
          <a:p>
            <a:pPr indent="-317500" lvl="1" marL="914400" rtl="0" algn="l">
              <a:lnSpc>
                <a:spcPct val="150000"/>
              </a:lnSpc>
              <a:spcBef>
                <a:spcPts val="0"/>
              </a:spcBef>
              <a:spcAft>
                <a:spcPts val="0"/>
              </a:spcAft>
              <a:buSzPts val="1400"/>
              <a:buChar char="○"/>
            </a:pPr>
            <a:r>
              <a:rPr lang="en"/>
              <a:t>On the level of a word? Sentence?</a:t>
            </a:r>
            <a:endParaRPr/>
          </a:p>
          <a:p>
            <a:pPr indent="-342900" lvl="0" marL="457200" rtl="0" algn="l">
              <a:lnSpc>
                <a:spcPct val="150000"/>
              </a:lnSpc>
              <a:spcBef>
                <a:spcPts val="0"/>
              </a:spcBef>
              <a:spcAft>
                <a:spcPts val="0"/>
              </a:spcAft>
              <a:buSzPts val="1800"/>
              <a:buChar char="●"/>
            </a:pPr>
            <a:r>
              <a:rPr lang="en"/>
              <a:t>We have a corpus, which is a collection of documents, from which to build our representation.</a:t>
            </a:r>
            <a:endParaRPr/>
          </a:p>
          <a:p>
            <a:pPr indent="-342900" lvl="0" marL="457200" rtl="0" algn="l">
              <a:lnSpc>
                <a:spcPct val="150000"/>
              </a:lnSpc>
              <a:spcBef>
                <a:spcPts val="0"/>
              </a:spcBef>
              <a:spcAft>
                <a:spcPts val="0"/>
              </a:spcAft>
              <a:buSzPts val="1800"/>
              <a:buChar char="●"/>
            </a:pPr>
            <a:r>
              <a:rPr lang="en"/>
              <a:t>A corpus is data drawn from a domain, which could be as specific as Twitter. For the following slides, assume our domain is all of English.</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3"/>
          <p:cNvSpPr txBox="1"/>
          <p:nvPr>
            <p:ph type="title"/>
          </p:nvPr>
        </p:nvSpPr>
        <p:spPr>
          <a:xfrm>
            <a:off x="2074800" y="708275"/>
            <a:ext cx="4994400" cy="87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 Machine Translation</a:t>
            </a:r>
            <a:endParaRPr sz="3600"/>
          </a:p>
        </p:txBody>
      </p:sp>
      <p:pic>
        <p:nvPicPr>
          <p:cNvPr id="216" name="Google Shape;216;p33"/>
          <p:cNvPicPr preferRelativeResize="0"/>
          <p:nvPr/>
        </p:nvPicPr>
        <p:blipFill rotWithShape="1">
          <a:blip r:embed="rId3">
            <a:alphaModFix/>
          </a:blip>
          <a:srcRect b="4219" l="0" r="0" t="-4220"/>
          <a:stretch/>
        </p:blipFill>
        <p:spPr>
          <a:xfrm>
            <a:off x="1241288" y="2010600"/>
            <a:ext cx="6661416" cy="2522625"/>
          </a:xfrm>
          <a:prstGeom prst="rect">
            <a:avLst/>
          </a:prstGeom>
          <a:noFill/>
          <a:ln>
            <a:noFill/>
          </a:ln>
        </p:spPr>
      </p:pic>
      <p:sp>
        <p:nvSpPr>
          <p:cNvPr id="217" name="Google Shape;217;p33"/>
          <p:cNvSpPr txBox="1"/>
          <p:nvPr/>
        </p:nvSpPr>
        <p:spPr>
          <a:xfrm>
            <a:off x="532625" y="1459650"/>
            <a:ext cx="7912200" cy="604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latin typeface="Lato"/>
                <a:ea typeface="Lato"/>
                <a:cs typeface="Lato"/>
                <a:sym typeface="Lato"/>
              </a:rPr>
              <a:t>Let’s assume we have a dictionary between the source and target languages. Does a 1-1 translation always work? Can you think of a better approach?</a:t>
            </a:r>
            <a:endParaRPr sz="1800">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4"/>
          <p:cNvSpPr txBox="1"/>
          <p:nvPr>
            <p:ph idx="1" type="body"/>
          </p:nvPr>
        </p:nvSpPr>
        <p:spPr>
          <a:xfrm>
            <a:off x="477750" y="493275"/>
            <a:ext cx="8188500" cy="628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You can reorder the nodes of the tree to fit the grammar of the target language.</a:t>
            </a:r>
            <a:endParaRPr/>
          </a:p>
        </p:txBody>
      </p:sp>
      <p:pic>
        <p:nvPicPr>
          <p:cNvPr id="223" name="Google Shape;223;p34"/>
          <p:cNvPicPr preferRelativeResize="0"/>
          <p:nvPr/>
        </p:nvPicPr>
        <p:blipFill>
          <a:blip r:embed="rId3">
            <a:alphaModFix/>
          </a:blip>
          <a:stretch>
            <a:fillRect/>
          </a:stretch>
        </p:blipFill>
        <p:spPr>
          <a:xfrm>
            <a:off x="826188" y="897099"/>
            <a:ext cx="7491624" cy="3490724"/>
          </a:xfrm>
          <a:prstGeom prst="rect">
            <a:avLst/>
          </a:prstGeom>
          <a:noFill/>
          <a:ln>
            <a:noFill/>
          </a:ln>
        </p:spPr>
      </p:pic>
      <p:sp>
        <p:nvSpPr>
          <p:cNvPr id="224" name="Google Shape;224;p34"/>
          <p:cNvSpPr txBox="1"/>
          <p:nvPr/>
        </p:nvSpPr>
        <p:spPr>
          <a:xfrm>
            <a:off x="2359800" y="4387825"/>
            <a:ext cx="44244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Lato"/>
                <a:ea typeface="Lato"/>
                <a:cs typeface="Lato"/>
                <a:sym typeface="Lato"/>
              </a:rPr>
              <a:t>Can you see how this would be done for Apinaye?</a:t>
            </a:r>
            <a:endParaRPr sz="1500">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35"/>
          <p:cNvPicPr preferRelativeResize="0"/>
          <p:nvPr/>
        </p:nvPicPr>
        <p:blipFill>
          <a:blip r:embed="rId3">
            <a:alphaModFix/>
          </a:blip>
          <a:stretch>
            <a:fillRect/>
          </a:stretch>
        </p:blipFill>
        <p:spPr>
          <a:xfrm>
            <a:off x="282300" y="2213500"/>
            <a:ext cx="2359025" cy="1784550"/>
          </a:xfrm>
          <a:prstGeom prst="rect">
            <a:avLst/>
          </a:prstGeom>
          <a:noFill/>
          <a:ln>
            <a:noFill/>
          </a:ln>
        </p:spPr>
      </p:pic>
      <p:pic>
        <p:nvPicPr>
          <p:cNvPr id="230" name="Google Shape;230;p35"/>
          <p:cNvPicPr preferRelativeResize="0"/>
          <p:nvPr/>
        </p:nvPicPr>
        <p:blipFill>
          <a:blip r:embed="rId4">
            <a:alphaModFix/>
          </a:blip>
          <a:stretch>
            <a:fillRect/>
          </a:stretch>
        </p:blipFill>
        <p:spPr>
          <a:xfrm>
            <a:off x="2890075" y="2154175"/>
            <a:ext cx="2493850" cy="1903200"/>
          </a:xfrm>
          <a:prstGeom prst="rect">
            <a:avLst/>
          </a:prstGeom>
          <a:noFill/>
          <a:ln>
            <a:noFill/>
          </a:ln>
        </p:spPr>
      </p:pic>
      <p:pic>
        <p:nvPicPr>
          <p:cNvPr id="231" name="Google Shape;231;p35"/>
          <p:cNvPicPr preferRelativeResize="0"/>
          <p:nvPr/>
        </p:nvPicPr>
        <p:blipFill>
          <a:blip r:embed="rId5">
            <a:alphaModFix/>
          </a:blip>
          <a:stretch>
            <a:fillRect/>
          </a:stretch>
        </p:blipFill>
        <p:spPr>
          <a:xfrm>
            <a:off x="5632675" y="2080650"/>
            <a:ext cx="3161725" cy="2050250"/>
          </a:xfrm>
          <a:prstGeom prst="rect">
            <a:avLst/>
          </a:prstGeom>
          <a:noFill/>
          <a:ln>
            <a:noFill/>
          </a:ln>
        </p:spPr>
      </p:pic>
      <p:sp>
        <p:nvSpPr>
          <p:cNvPr id="232" name="Google Shape;232;p35"/>
          <p:cNvSpPr/>
          <p:nvPr/>
        </p:nvSpPr>
        <p:spPr>
          <a:xfrm>
            <a:off x="2578550" y="2963950"/>
            <a:ext cx="489000" cy="210900"/>
          </a:xfrm>
          <a:prstGeom prst="rightArrow">
            <a:avLst>
              <a:gd fmla="val 50000"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5"/>
          <p:cNvSpPr/>
          <p:nvPr/>
        </p:nvSpPr>
        <p:spPr>
          <a:xfrm>
            <a:off x="5383925" y="2963950"/>
            <a:ext cx="489000" cy="210900"/>
          </a:xfrm>
          <a:prstGeom prst="rightArrow">
            <a:avLst>
              <a:gd fmla="val 50000"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5"/>
          <p:cNvSpPr txBox="1"/>
          <p:nvPr/>
        </p:nvSpPr>
        <p:spPr>
          <a:xfrm>
            <a:off x="1099263" y="1723075"/>
            <a:ext cx="7251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Lato"/>
                <a:ea typeface="Lato"/>
                <a:cs typeface="Lato"/>
                <a:sym typeface="Lato"/>
              </a:rPr>
              <a:t>Input</a:t>
            </a:r>
            <a:endParaRPr b="1" sz="1600">
              <a:latin typeface="Lato"/>
              <a:ea typeface="Lato"/>
              <a:cs typeface="Lato"/>
              <a:sym typeface="Lato"/>
            </a:endParaRPr>
          </a:p>
        </p:txBody>
      </p:sp>
      <p:sp>
        <p:nvSpPr>
          <p:cNvPr id="235" name="Google Shape;235;p35"/>
          <p:cNvSpPr txBox="1"/>
          <p:nvPr/>
        </p:nvSpPr>
        <p:spPr>
          <a:xfrm>
            <a:off x="3525598" y="1723075"/>
            <a:ext cx="1222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Lato"/>
                <a:ea typeface="Lato"/>
                <a:cs typeface="Lato"/>
                <a:sym typeface="Lato"/>
              </a:rPr>
              <a:t>Reordering</a:t>
            </a:r>
            <a:endParaRPr b="1" sz="1600">
              <a:latin typeface="Lato"/>
              <a:ea typeface="Lato"/>
              <a:cs typeface="Lato"/>
              <a:sym typeface="Lato"/>
            </a:endParaRPr>
          </a:p>
        </p:txBody>
      </p:sp>
      <p:sp>
        <p:nvSpPr>
          <p:cNvPr id="236" name="Google Shape;236;p35"/>
          <p:cNvSpPr txBox="1"/>
          <p:nvPr/>
        </p:nvSpPr>
        <p:spPr>
          <a:xfrm>
            <a:off x="6134287" y="1649550"/>
            <a:ext cx="2158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Lato"/>
                <a:ea typeface="Lato"/>
                <a:cs typeface="Lato"/>
                <a:sym typeface="Lato"/>
              </a:rPr>
              <a:t>Insertion/Translation</a:t>
            </a:r>
            <a:endParaRPr b="1" sz="1600">
              <a:latin typeface="Lato"/>
              <a:ea typeface="Lato"/>
              <a:cs typeface="Lato"/>
              <a:sym typeface="Lato"/>
            </a:endParaRPr>
          </a:p>
        </p:txBody>
      </p:sp>
      <p:sp>
        <p:nvSpPr>
          <p:cNvPr id="237" name="Google Shape;237;p35"/>
          <p:cNvSpPr txBox="1"/>
          <p:nvPr>
            <p:ph type="title"/>
          </p:nvPr>
        </p:nvSpPr>
        <p:spPr>
          <a:xfrm>
            <a:off x="646400" y="567525"/>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Apinaye Translation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6"/>
          <p:cNvSpPr txBox="1"/>
          <p:nvPr>
            <p:ph type="title"/>
          </p:nvPr>
        </p:nvSpPr>
        <p:spPr>
          <a:xfrm>
            <a:off x="1455625" y="588150"/>
            <a:ext cx="58149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Statistical Machine Translation</a:t>
            </a:r>
            <a:endParaRPr/>
          </a:p>
        </p:txBody>
      </p:sp>
      <p:sp>
        <p:nvSpPr>
          <p:cNvPr id="243" name="Google Shape;243;p36"/>
          <p:cNvSpPr txBox="1"/>
          <p:nvPr>
            <p:ph idx="1" type="body"/>
          </p:nvPr>
        </p:nvSpPr>
        <p:spPr>
          <a:xfrm>
            <a:off x="425725" y="1308875"/>
            <a:ext cx="7874700" cy="30975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We can use a language model like the one we saw before, along with our “dictionary”, for a statistical approach.</a:t>
            </a:r>
            <a:endParaRPr/>
          </a:p>
          <a:p>
            <a:pPr indent="-342900" lvl="0" marL="457200" rtl="0" algn="l">
              <a:lnSpc>
                <a:spcPct val="150000"/>
              </a:lnSpc>
              <a:spcBef>
                <a:spcPts val="0"/>
              </a:spcBef>
              <a:spcAft>
                <a:spcPts val="0"/>
              </a:spcAft>
              <a:buSzPts val="1800"/>
              <a:buChar char="●"/>
            </a:pPr>
            <a:r>
              <a:rPr lang="en"/>
              <a:t>Say we are translating from French to English:</a:t>
            </a:r>
            <a:endParaRPr/>
          </a:p>
          <a:p>
            <a:pPr indent="-342900" lvl="1" marL="914400" rtl="0" algn="l">
              <a:lnSpc>
                <a:spcPct val="150000"/>
              </a:lnSpc>
              <a:spcBef>
                <a:spcPts val="0"/>
              </a:spcBef>
              <a:spcAft>
                <a:spcPts val="0"/>
              </a:spcAft>
              <a:buSzPts val="1800"/>
              <a:buChar char="○"/>
            </a:pPr>
            <a:r>
              <a:rPr lang="en" sz="1800"/>
              <a:t>The language model for English is represented with p(e).</a:t>
            </a:r>
            <a:endParaRPr sz="1800"/>
          </a:p>
          <a:p>
            <a:pPr indent="-342900" lvl="1" marL="914400" rtl="0" algn="l">
              <a:lnSpc>
                <a:spcPct val="150000"/>
              </a:lnSpc>
              <a:spcBef>
                <a:spcPts val="0"/>
              </a:spcBef>
              <a:spcAft>
                <a:spcPts val="0"/>
              </a:spcAft>
              <a:buSzPts val="1800"/>
              <a:buChar char="○"/>
            </a:pPr>
            <a:r>
              <a:rPr lang="en" sz="1800"/>
              <a:t>Our “dictionary” is a model p(f|e): probability of the French word given an English word or words in any order. Assume we have this.</a:t>
            </a:r>
            <a:endParaRPr sz="1800"/>
          </a:p>
          <a:p>
            <a:pPr indent="-342900" lvl="1" marL="914400" rtl="0" algn="l">
              <a:lnSpc>
                <a:spcPct val="150000"/>
              </a:lnSpc>
              <a:spcBef>
                <a:spcPts val="0"/>
              </a:spcBef>
              <a:spcAft>
                <a:spcPts val="0"/>
              </a:spcAft>
              <a:buSzPts val="1800"/>
              <a:buChar char="○"/>
            </a:pPr>
            <a:r>
              <a:rPr lang="en" sz="1800"/>
              <a:t>Recall with Bayes’ rule, we can write p(e|f), the translation from French to English, as p(e|f) = p(e) * p(f|e).</a:t>
            </a: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7"/>
          <p:cNvSpPr txBox="1"/>
          <p:nvPr>
            <p:ph idx="1" type="body"/>
          </p:nvPr>
        </p:nvSpPr>
        <p:spPr>
          <a:xfrm>
            <a:off x="1959126" y="474451"/>
            <a:ext cx="5646600" cy="61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t>Translate from French “une fleur rouge”?</a:t>
            </a:r>
            <a:endParaRPr sz="2400"/>
          </a:p>
        </p:txBody>
      </p:sp>
      <p:pic>
        <p:nvPicPr>
          <p:cNvPr id="249" name="Google Shape;249;p37"/>
          <p:cNvPicPr preferRelativeResize="0"/>
          <p:nvPr/>
        </p:nvPicPr>
        <p:blipFill>
          <a:blip r:embed="rId3">
            <a:alphaModFix/>
          </a:blip>
          <a:stretch>
            <a:fillRect/>
          </a:stretch>
        </p:blipFill>
        <p:spPr>
          <a:xfrm>
            <a:off x="1384825" y="1000225"/>
            <a:ext cx="6795201" cy="3356250"/>
          </a:xfrm>
          <a:prstGeom prst="rect">
            <a:avLst/>
          </a:prstGeom>
          <a:noFill/>
          <a:ln>
            <a:noFill/>
          </a:ln>
        </p:spPr>
      </p:pic>
      <p:sp>
        <p:nvSpPr>
          <p:cNvPr id="250" name="Google Shape;250;p37"/>
          <p:cNvSpPr txBox="1"/>
          <p:nvPr/>
        </p:nvSpPr>
        <p:spPr>
          <a:xfrm>
            <a:off x="6143125" y="4295525"/>
            <a:ext cx="2291400" cy="34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Assign each box low/high.</a:t>
            </a:r>
            <a:endParaRPr>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8"/>
          <p:cNvSpPr txBox="1"/>
          <p:nvPr>
            <p:ph idx="1" type="body"/>
          </p:nvPr>
        </p:nvSpPr>
        <p:spPr>
          <a:xfrm>
            <a:off x="1959126" y="474451"/>
            <a:ext cx="5646600" cy="61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t>Translate from French “une fleur rouge”?</a:t>
            </a:r>
            <a:endParaRPr sz="2400"/>
          </a:p>
        </p:txBody>
      </p:sp>
      <p:pic>
        <p:nvPicPr>
          <p:cNvPr id="256" name="Google Shape;256;p38"/>
          <p:cNvPicPr preferRelativeResize="0"/>
          <p:nvPr/>
        </p:nvPicPr>
        <p:blipFill>
          <a:blip r:embed="rId3">
            <a:alphaModFix/>
          </a:blip>
          <a:stretch>
            <a:fillRect/>
          </a:stretch>
        </p:blipFill>
        <p:spPr>
          <a:xfrm>
            <a:off x="1384825" y="1000225"/>
            <a:ext cx="6795201" cy="3356250"/>
          </a:xfrm>
          <a:prstGeom prst="rect">
            <a:avLst/>
          </a:prstGeom>
          <a:noFill/>
          <a:ln>
            <a:noFill/>
          </a:ln>
        </p:spPr>
      </p:pic>
      <p:sp>
        <p:nvSpPr>
          <p:cNvPr id="257" name="Google Shape;257;p38"/>
          <p:cNvSpPr txBox="1"/>
          <p:nvPr/>
        </p:nvSpPr>
        <p:spPr>
          <a:xfrm>
            <a:off x="6143125" y="4295525"/>
            <a:ext cx="2291400" cy="34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Assign each box low/high.</a:t>
            </a:r>
            <a:endParaRPr>
              <a:latin typeface="Lato"/>
              <a:ea typeface="Lato"/>
              <a:cs typeface="Lato"/>
              <a:sym typeface="Lato"/>
            </a:endParaRPr>
          </a:p>
        </p:txBody>
      </p:sp>
      <p:sp>
        <p:nvSpPr>
          <p:cNvPr id="258" name="Google Shape;258;p38"/>
          <p:cNvSpPr txBox="1"/>
          <p:nvPr/>
        </p:nvSpPr>
        <p:spPr>
          <a:xfrm>
            <a:off x="3878025" y="3783500"/>
            <a:ext cx="998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high</a:t>
            </a:r>
            <a:endParaRPr>
              <a:latin typeface="Lato"/>
              <a:ea typeface="Lato"/>
              <a:cs typeface="Lato"/>
              <a:sym typeface="Lato"/>
            </a:endParaRPr>
          </a:p>
        </p:txBody>
      </p:sp>
      <p:sp>
        <p:nvSpPr>
          <p:cNvPr id="259" name="Google Shape;259;p38"/>
          <p:cNvSpPr txBox="1"/>
          <p:nvPr/>
        </p:nvSpPr>
        <p:spPr>
          <a:xfrm>
            <a:off x="3878025" y="2930325"/>
            <a:ext cx="109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high</a:t>
            </a:r>
            <a:endParaRPr>
              <a:latin typeface="Lato"/>
              <a:ea typeface="Lato"/>
              <a:cs typeface="Lato"/>
              <a:sym typeface="Lato"/>
            </a:endParaRPr>
          </a:p>
        </p:txBody>
      </p:sp>
      <p:sp>
        <p:nvSpPr>
          <p:cNvPr id="260" name="Google Shape;260;p38"/>
          <p:cNvSpPr txBox="1"/>
          <p:nvPr/>
        </p:nvSpPr>
        <p:spPr>
          <a:xfrm>
            <a:off x="3878025" y="3356913"/>
            <a:ext cx="998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low</a:t>
            </a:r>
            <a:endParaRPr>
              <a:latin typeface="Lato"/>
              <a:ea typeface="Lato"/>
              <a:cs typeface="Lato"/>
              <a:sym typeface="Lato"/>
            </a:endParaRPr>
          </a:p>
        </p:txBody>
      </p:sp>
      <p:sp>
        <p:nvSpPr>
          <p:cNvPr id="261" name="Google Shape;261;p38"/>
          <p:cNvSpPr txBox="1"/>
          <p:nvPr/>
        </p:nvSpPr>
        <p:spPr>
          <a:xfrm>
            <a:off x="3878025" y="2503713"/>
            <a:ext cx="998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low</a:t>
            </a:r>
            <a:endParaRPr>
              <a:latin typeface="Lato"/>
              <a:ea typeface="Lato"/>
              <a:cs typeface="Lato"/>
              <a:sym typeface="Lato"/>
            </a:endParaRPr>
          </a:p>
        </p:txBody>
      </p:sp>
      <p:sp>
        <p:nvSpPr>
          <p:cNvPr id="262" name="Google Shape;262;p38"/>
          <p:cNvSpPr txBox="1"/>
          <p:nvPr/>
        </p:nvSpPr>
        <p:spPr>
          <a:xfrm>
            <a:off x="3878025" y="2077113"/>
            <a:ext cx="998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low</a:t>
            </a:r>
            <a:endParaRPr>
              <a:latin typeface="Lato"/>
              <a:ea typeface="Lato"/>
              <a:cs typeface="Lato"/>
              <a:sym typeface="Lato"/>
            </a:endParaRPr>
          </a:p>
        </p:txBody>
      </p:sp>
      <p:sp>
        <p:nvSpPr>
          <p:cNvPr id="263" name="Google Shape;263;p38"/>
          <p:cNvSpPr txBox="1"/>
          <p:nvPr/>
        </p:nvSpPr>
        <p:spPr>
          <a:xfrm>
            <a:off x="3878025" y="1650513"/>
            <a:ext cx="998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low</a:t>
            </a:r>
            <a:endParaRPr>
              <a:latin typeface="Lato"/>
              <a:ea typeface="Lato"/>
              <a:cs typeface="Lato"/>
              <a:sym typeface="Lato"/>
            </a:endParaRPr>
          </a:p>
        </p:txBody>
      </p:sp>
      <p:sp>
        <p:nvSpPr>
          <p:cNvPr id="264" name="Google Shape;264;p38"/>
          <p:cNvSpPr txBox="1"/>
          <p:nvPr/>
        </p:nvSpPr>
        <p:spPr>
          <a:xfrm>
            <a:off x="4977225" y="3783500"/>
            <a:ext cx="998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high</a:t>
            </a:r>
            <a:endParaRPr>
              <a:latin typeface="Lato"/>
              <a:ea typeface="Lato"/>
              <a:cs typeface="Lato"/>
              <a:sym typeface="Lato"/>
            </a:endParaRPr>
          </a:p>
        </p:txBody>
      </p:sp>
      <p:sp>
        <p:nvSpPr>
          <p:cNvPr id="265" name="Google Shape;265;p38"/>
          <p:cNvSpPr txBox="1"/>
          <p:nvPr/>
        </p:nvSpPr>
        <p:spPr>
          <a:xfrm>
            <a:off x="4942400" y="1650525"/>
            <a:ext cx="998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high</a:t>
            </a:r>
            <a:endParaRPr>
              <a:latin typeface="Lato"/>
              <a:ea typeface="Lato"/>
              <a:cs typeface="Lato"/>
              <a:sym typeface="Lato"/>
            </a:endParaRPr>
          </a:p>
        </p:txBody>
      </p:sp>
      <p:sp>
        <p:nvSpPr>
          <p:cNvPr id="266" name="Google Shape;266;p38"/>
          <p:cNvSpPr txBox="1"/>
          <p:nvPr/>
        </p:nvSpPr>
        <p:spPr>
          <a:xfrm>
            <a:off x="4942400" y="2077150"/>
            <a:ext cx="998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high</a:t>
            </a:r>
            <a:endParaRPr>
              <a:latin typeface="Lato"/>
              <a:ea typeface="Lato"/>
              <a:cs typeface="Lato"/>
              <a:sym typeface="Lato"/>
            </a:endParaRPr>
          </a:p>
        </p:txBody>
      </p:sp>
      <p:sp>
        <p:nvSpPr>
          <p:cNvPr id="267" name="Google Shape;267;p38"/>
          <p:cNvSpPr txBox="1"/>
          <p:nvPr/>
        </p:nvSpPr>
        <p:spPr>
          <a:xfrm>
            <a:off x="4942400" y="2503738"/>
            <a:ext cx="998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high</a:t>
            </a:r>
            <a:endParaRPr>
              <a:latin typeface="Lato"/>
              <a:ea typeface="Lato"/>
              <a:cs typeface="Lato"/>
              <a:sym typeface="Lato"/>
            </a:endParaRPr>
          </a:p>
        </p:txBody>
      </p:sp>
      <p:sp>
        <p:nvSpPr>
          <p:cNvPr id="268" name="Google Shape;268;p38"/>
          <p:cNvSpPr txBox="1"/>
          <p:nvPr/>
        </p:nvSpPr>
        <p:spPr>
          <a:xfrm>
            <a:off x="4942400" y="2930325"/>
            <a:ext cx="998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med</a:t>
            </a:r>
            <a:endParaRPr>
              <a:latin typeface="Lato"/>
              <a:ea typeface="Lato"/>
              <a:cs typeface="Lato"/>
              <a:sym typeface="Lato"/>
            </a:endParaRPr>
          </a:p>
        </p:txBody>
      </p:sp>
      <p:sp>
        <p:nvSpPr>
          <p:cNvPr id="269" name="Google Shape;269;p38"/>
          <p:cNvSpPr txBox="1"/>
          <p:nvPr/>
        </p:nvSpPr>
        <p:spPr>
          <a:xfrm>
            <a:off x="4977225" y="3356900"/>
            <a:ext cx="998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low</a:t>
            </a:r>
            <a:endParaRPr>
              <a:latin typeface="Lato"/>
              <a:ea typeface="Lato"/>
              <a:cs typeface="Lato"/>
              <a:sym typeface="Lato"/>
            </a:endParaRPr>
          </a:p>
        </p:txBody>
      </p:sp>
      <p:sp>
        <p:nvSpPr>
          <p:cNvPr id="270" name="Google Shape;270;p38"/>
          <p:cNvSpPr txBox="1"/>
          <p:nvPr/>
        </p:nvSpPr>
        <p:spPr>
          <a:xfrm>
            <a:off x="6076425" y="3812925"/>
            <a:ext cx="998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high!</a:t>
            </a:r>
            <a:endParaRPr>
              <a:latin typeface="Lato"/>
              <a:ea typeface="Lato"/>
              <a:cs typeface="Lato"/>
              <a:sym typeface="Lato"/>
            </a:endParaRPr>
          </a:p>
        </p:txBody>
      </p:sp>
      <p:sp>
        <p:nvSpPr>
          <p:cNvPr id="271" name="Google Shape;271;p38"/>
          <p:cNvSpPr txBox="1"/>
          <p:nvPr/>
        </p:nvSpPr>
        <p:spPr>
          <a:xfrm>
            <a:off x="6143125" y="1650513"/>
            <a:ext cx="998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low</a:t>
            </a:r>
            <a:endParaRPr>
              <a:latin typeface="Lato"/>
              <a:ea typeface="Lato"/>
              <a:cs typeface="Lato"/>
              <a:sym typeface="Lato"/>
            </a:endParaRPr>
          </a:p>
        </p:txBody>
      </p:sp>
      <p:sp>
        <p:nvSpPr>
          <p:cNvPr id="272" name="Google Shape;272;p38"/>
          <p:cNvSpPr txBox="1"/>
          <p:nvPr/>
        </p:nvSpPr>
        <p:spPr>
          <a:xfrm>
            <a:off x="6143125" y="2077113"/>
            <a:ext cx="998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low</a:t>
            </a:r>
            <a:endParaRPr>
              <a:latin typeface="Lato"/>
              <a:ea typeface="Lato"/>
              <a:cs typeface="Lato"/>
              <a:sym typeface="Lato"/>
            </a:endParaRPr>
          </a:p>
        </p:txBody>
      </p:sp>
      <p:sp>
        <p:nvSpPr>
          <p:cNvPr id="273" name="Google Shape;273;p38"/>
          <p:cNvSpPr txBox="1"/>
          <p:nvPr/>
        </p:nvSpPr>
        <p:spPr>
          <a:xfrm>
            <a:off x="6143125" y="2530113"/>
            <a:ext cx="998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low</a:t>
            </a:r>
            <a:endParaRPr>
              <a:latin typeface="Lato"/>
              <a:ea typeface="Lato"/>
              <a:cs typeface="Lato"/>
              <a:sym typeface="Lato"/>
            </a:endParaRPr>
          </a:p>
        </p:txBody>
      </p:sp>
      <p:sp>
        <p:nvSpPr>
          <p:cNvPr id="274" name="Google Shape;274;p38"/>
          <p:cNvSpPr txBox="1"/>
          <p:nvPr/>
        </p:nvSpPr>
        <p:spPr>
          <a:xfrm>
            <a:off x="6143125" y="2945013"/>
            <a:ext cx="998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med/low</a:t>
            </a:r>
            <a:endParaRPr>
              <a:latin typeface="Lato"/>
              <a:ea typeface="Lato"/>
              <a:cs typeface="Lato"/>
              <a:sym typeface="Lato"/>
            </a:endParaRPr>
          </a:p>
        </p:txBody>
      </p:sp>
      <p:sp>
        <p:nvSpPr>
          <p:cNvPr id="275" name="Google Shape;275;p38"/>
          <p:cNvSpPr txBox="1"/>
          <p:nvPr/>
        </p:nvSpPr>
        <p:spPr>
          <a:xfrm>
            <a:off x="6143125" y="3378975"/>
            <a:ext cx="1257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very </a:t>
            </a:r>
            <a:r>
              <a:rPr lang="en">
                <a:latin typeface="Lato"/>
                <a:ea typeface="Lato"/>
                <a:cs typeface="Lato"/>
                <a:sym typeface="Lato"/>
              </a:rPr>
              <a:t>low</a:t>
            </a:r>
            <a:endParaRPr>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9"/>
          <p:cNvSpPr txBox="1"/>
          <p:nvPr>
            <p:ph type="title"/>
          </p:nvPr>
        </p:nvSpPr>
        <p:spPr>
          <a:xfrm>
            <a:off x="578300" y="551550"/>
            <a:ext cx="81000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NLP is very diverse - here’s a list of some active problems!</a:t>
            </a:r>
            <a:endParaRPr sz="2200"/>
          </a:p>
        </p:txBody>
      </p:sp>
      <p:sp>
        <p:nvSpPr>
          <p:cNvPr id="281" name="Google Shape;281;p39"/>
          <p:cNvSpPr txBox="1"/>
          <p:nvPr>
            <p:ph idx="1" type="body"/>
          </p:nvPr>
        </p:nvSpPr>
        <p:spPr>
          <a:xfrm>
            <a:off x="313699" y="1117200"/>
            <a:ext cx="4695900" cy="3002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Part-of-speech tagging</a:t>
            </a:r>
            <a:endParaRPr/>
          </a:p>
          <a:p>
            <a:pPr indent="-342900" lvl="0" marL="457200" rtl="0" algn="l">
              <a:spcBef>
                <a:spcPts val="0"/>
              </a:spcBef>
              <a:spcAft>
                <a:spcPts val="0"/>
              </a:spcAft>
              <a:buSzPts val="1800"/>
              <a:buChar char="●"/>
            </a:pPr>
            <a:r>
              <a:rPr lang="en"/>
              <a:t>Dependency parsing</a:t>
            </a:r>
            <a:endParaRPr/>
          </a:p>
          <a:p>
            <a:pPr indent="-342900" lvl="0" marL="457200" rtl="0" algn="l">
              <a:spcBef>
                <a:spcPts val="0"/>
              </a:spcBef>
              <a:spcAft>
                <a:spcPts val="0"/>
              </a:spcAft>
              <a:buSzPts val="1800"/>
              <a:buChar char="●"/>
            </a:pPr>
            <a:r>
              <a:rPr lang="en"/>
              <a:t>Semantic role labeling</a:t>
            </a:r>
            <a:endParaRPr/>
          </a:p>
          <a:p>
            <a:pPr indent="-342900" lvl="0" marL="457200" rtl="0" algn="l">
              <a:spcBef>
                <a:spcPts val="0"/>
              </a:spcBef>
              <a:spcAft>
                <a:spcPts val="0"/>
              </a:spcAft>
              <a:buSzPts val="1800"/>
              <a:buChar char="●"/>
            </a:pPr>
            <a:r>
              <a:rPr lang="en"/>
              <a:t>Sentiment analysis / opinion mining</a:t>
            </a:r>
            <a:endParaRPr/>
          </a:p>
          <a:p>
            <a:pPr indent="-342900" lvl="0" marL="457200" rtl="0" algn="l">
              <a:spcBef>
                <a:spcPts val="0"/>
              </a:spcBef>
              <a:spcAft>
                <a:spcPts val="0"/>
              </a:spcAft>
              <a:buSzPts val="1800"/>
              <a:buChar char="●"/>
            </a:pPr>
            <a:r>
              <a:rPr lang="en"/>
              <a:t>Word sense disambiguation/induction</a:t>
            </a:r>
            <a:endParaRPr/>
          </a:p>
          <a:p>
            <a:pPr indent="-342900" lvl="0" marL="457200" rtl="0" algn="l">
              <a:spcBef>
                <a:spcPts val="0"/>
              </a:spcBef>
              <a:spcAft>
                <a:spcPts val="0"/>
              </a:spcAft>
              <a:buSzPts val="1800"/>
              <a:buChar char="●"/>
            </a:pPr>
            <a:r>
              <a:rPr lang="en"/>
              <a:t>Named-entity recognition</a:t>
            </a:r>
            <a:endParaRPr/>
          </a:p>
          <a:p>
            <a:pPr indent="-342900" lvl="0" marL="457200" rtl="0" algn="l">
              <a:spcBef>
                <a:spcPts val="0"/>
              </a:spcBef>
              <a:spcAft>
                <a:spcPts val="0"/>
              </a:spcAft>
              <a:buSzPts val="1800"/>
              <a:buChar char="●"/>
            </a:pPr>
            <a:r>
              <a:rPr lang="en"/>
              <a:t>Information extraction</a:t>
            </a:r>
            <a:endParaRPr/>
          </a:p>
          <a:p>
            <a:pPr indent="-342900" lvl="0" marL="457200" rtl="0" algn="l">
              <a:spcBef>
                <a:spcPts val="0"/>
              </a:spcBef>
              <a:spcAft>
                <a:spcPts val="0"/>
              </a:spcAft>
              <a:buSzPts val="1800"/>
              <a:buChar char="●"/>
            </a:pPr>
            <a:r>
              <a:rPr lang="en"/>
              <a:t>Topic modeling</a:t>
            </a:r>
            <a:endParaRPr/>
          </a:p>
          <a:p>
            <a:pPr indent="-342900" lvl="0" marL="457200" rtl="0" algn="l">
              <a:spcBef>
                <a:spcPts val="0"/>
              </a:spcBef>
              <a:spcAft>
                <a:spcPts val="0"/>
              </a:spcAft>
              <a:buSzPts val="1800"/>
              <a:buChar char="●"/>
            </a:pPr>
            <a:r>
              <a:rPr lang="en"/>
              <a:t>Summarization</a:t>
            </a:r>
            <a:endParaRPr/>
          </a:p>
          <a:p>
            <a:pPr indent="0" lvl="0" marL="0" rtl="0" algn="l">
              <a:spcBef>
                <a:spcPts val="1600"/>
              </a:spcBef>
              <a:spcAft>
                <a:spcPts val="0"/>
              </a:spcAft>
              <a:buNone/>
            </a:pPr>
            <a:r>
              <a:t/>
            </a:r>
            <a:endParaRPr/>
          </a:p>
          <a:p>
            <a:pPr indent="0" lvl="0" marL="0" rtl="0" algn="l">
              <a:spcBef>
                <a:spcPts val="1600"/>
              </a:spcBef>
              <a:spcAft>
                <a:spcPts val="0"/>
              </a:spcAft>
              <a:buClr>
                <a:schemeClr val="dk2"/>
              </a:buClr>
              <a:buSzPts val="1100"/>
              <a:buFont typeface="Arial"/>
              <a:buNone/>
            </a:pPr>
            <a:r>
              <a:t/>
            </a:r>
            <a:endParaRPr/>
          </a:p>
          <a:p>
            <a:pPr indent="0" lvl="0" marL="0" rtl="0" algn="l">
              <a:spcBef>
                <a:spcPts val="1600"/>
              </a:spcBef>
              <a:spcAft>
                <a:spcPts val="1600"/>
              </a:spcAft>
              <a:buNone/>
            </a:pPr>
            <a:r>
              <a:t/>
            </a:r>
            <a:endParaRPr/>
          </a:p>
        </p:txBody>
      </p:sp>
      <p:sp>
        <p:nvSpPr>
          <p:cNvPr id="282" name="Google Shape;282;p39"/>
          <p:cNvSpPr txBox="1"/>
          <p:nvPr/>
        </p:nvSpPr>
        <p:spPr>
          <a:xfrm>
            <a:off x="5009600" y="1023900"/>
            <a:ext cx="3668700" cy="3095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2"/>
              </a:buClr>
              <a:buSzPts val="1800"/>
              <a:buFont typeface="Lato"/>
              <a:buChar char="●"/>
            </a:pPr>
            <a:r>
              <a:rPr lang="en" sz="1800">
                <a:solidFill>
                  <a:schemeClr val="dk2"/>
                </a:solidFill>
                <a:latin typeface="Lato"/>
                <a:ea typeface="Lato"/>
                <a:cs typeface="Lato"/>
                <a:sym typeface="Lato"/>
              </a:rPr>
              <a:t>Natural language generation</a:t>
            </a:r>
            <a:endParaRPr sz="1800">
              <a:solidFill>
                <a:schemeClr val="dk2"/>
              </a:solidFill>
              <a:latin typeface="Lato"/>
              <a:ea typeface="Lato"/>
              <a:cs typeface="Lato"/>
              <a:sym typeface="Lato"/>
            </a:endParaRPr>
          </a:p>
          <a:p>
            <a:pPr indent="-342900" lvl="0" marL="457200" rtl="0" algn="l">
              <a:lnSpc>
                <a:spcPct val="115000"/>
              </a:lnSpc>
              <a:spcBef>
                <a:spcPts val="0"/>
              </a:spcBef>
              <a:spcAft>
                <a:spcPts val="0"/>
              </a:spcAft>
              <a:buClr>
                <a:schemeClr val="dk2"/>
              </a:buClr>
              <a:buSzPts val="1800"/>
              <a:buFont typeface="Lato"/>
              <a:buChar char="●"/>
            </a:pPr>
            <a:r>
              <a:rPr lang="en" sz="1800">
                <a:solidFill>
                  <a:schemeClr val="dk2"/>
                </a:solidFill>
                <a:latin typeface="Lato"/>
                <a:ea typeface="Lato"/>
                <a:cs typeface="Lato"/>
                <a:sym typeface="Lato"/>
              </a:rPr>
              <a:t>Speech recognition</a:t>
            </a:r>
            <a:endParaRPr sz="1800">
              <a:solidFill>
                <a:schemeClr val="dk2"/>
              </a:solidFill>
              <a:latin typeface="Lato"/>
              <a:ea typeface="Lato"/>
              <a:cs typeface="Lato"/>
              <a:sym typeface="Lato"/>
            </a:endParaRPr>
          </a:p>
          <a:p>
            <a:pPr indent="-342900" lvl="0" marL="457200" rtl="0" algn="l">
              <a:lnSpc>
                <a:spcPct val="115000"/>
              </a:lnSpc>
              <a:spcBef>
                <a:spcPts val="0"/>
              </a:spcBef>
              <a:spcAft>
                <a:spcPts val="0"/>
              </a:spcAft>
              <a:buClr>
                <a:schemeClr val="dk2"/>
              </a:buClr>
              <a:buSzPts val="1800"/>
              <a:buFont typeface="Lato"/>
              <a:buChar char="●"/>
            </a:pPr>
            <a:r>
              <a:rPr lang="en" sz="1800">
                <a:solidFill>
                  <a:schemeClr val="dk2"/>
                </a:solidFill>
                <a:latin typeface="Lato"/>
                <a:ea typeface="Lato"/>
                <a:cs typeface="Lato"/>
                <a:sym typeface="Lato"/>
              </a:rPr>
              <a:t>Question answering</a:t>
            </a:r>
            <a:endParaRPr sz="1800">
              <a:solidFill>
                <a:schemeClr val="dk2"/>
              </a:solidFill>
              <a:latin typeface="Lato"/>
              <a:ea typeface="Lato"/>
              <a:cs typeface="Lato"/>
              <a:sym typeface="Lato"/>
            </a:endParaRPr>
          </a:p>
          <a:p>
            <a:pPr indent="-342900" lvl="0" marL="457200" rtl="0" algn="l">
              <a:lnSpc>
                <a:spcPct val="115000"/>
              </a:lnSpc>
              <a:spcBef>
                <a:spcPts val="0"/>
              </a:spcBef>
              <a:spcAft>
                <a:spcPts val="0"/>
              </a:spcAft>
              <a:buClr>
                <a:schemeClr val="dk2"/>
              </a:buClr>
              <a:buSzPts val="1800"/>
              <a:buFont typeface="Lato"/>
              <a:buChar char="●"/>
            </a:pPr>
            <a:r>
              <a:rPr lang="en" sz="1800">
                <a:solidFill>
                  <a:schemeClr val="dk2"/>
                </a:solidFill>
                <a:latin typeface="Lato"/>
                <a:ea typeface="Lato"/>
                <a:cs typeface="Lato"/>
                <a:sym typeface="Lato"/>
              </a:rPr>
              <a:t>Search engine</a:t>
            </a:r>
            <a:endParaRPr sz="1800">
              <a:solidFill>
                <a:schemeClr val="dk2"/>
              </a:solidFill>
              <a:latin typeface="Lato"/>
              <a:ea typeface="Lato"/>
              <a:cs typeface="Lato"/>
              <a:sym typeface="Lato"/>
            </a:endParaRPr>
          </a:p>
          <a:p>
            <a:pPr indent="-342900" lvl="0" marL="457200" rtl="0" algn="l">
              <a:lnSpc>
                <a:spcPct val="115000"/>
              </a:lnSpc>
              <a:spcBef>
                <a:spcPts val="0"/>
              </a:spcBef>
              <a:spcAft>
                <a:spcPts val="0"/>
              </a:spcAft>
              <a:buClr>
                <a:schemeClr val="dk2"/>
              </a:buClr>
              <a:buSzPts val="1800"/>
              <a:buFont typeface="Lato"/>
              <a:buChar char="●"/>
            </a:pPr>
            <a:r>
              <a:rPr lang="en" sz="1800">
                <a:solidFill>
                  <a:schemeClr val="dk2"/>
                </a:solidFill>
                <a:latin typeface="Lato"/>
                <a:ea typeface="Lato"/>
                <a:cs typeface="Lato"/>
                <a:sym typeface="Lato"/>
              </a:rPr>
              <a:t>Fake news detection</a:t>
            </a:r>
            <a:endParaRPr sz="1800">
              <a:solidFill>
                <a:schemeClr val="dk2"/>
              </a:solidFill>
              <a:latin typeface="Lato"/>
              <a:ea typeface="Lato"/>
              <a:cs typeface="Lato"/>
              <a:sym typeface="Lato"/>
            </a:endParaRPr>
          </a:p>
          <a:p>
            <a:pPr indent="-342900" lvl="0" marL="457200" rtl="0" algn="l">
              <a:lnSpc>
                <a:spcPct val="115000"/>
              </a:lnSpc>
              <a:spcBef>
                <a:spcPts val="0"/>
              </a:spcBef>
              <a:spcAft>
                <a:spcPts val="0"/>
              </a:spcAft>
              <a:buClr>
                <a:schemeClr val="dk2"/>
              </a:buClr>
              <a:buSzPts val="1800"/>
              <a:buFont typeface="Lato"/>
              <a:buChar char="●"/>
            </a:pPr>
            <a:r>
              <a:rPr lang="en" sz="1800">
                <a:solidFill>
                  <a:schemeClr val="dk2"/>
                </a:solidFill>
                <a:latin typeface="Lato"/>
                <a:ea typeface="Lato"/>
                <a:cs typeface="Lato"/>
                <a:sym typeface="Lato"/>
              </a:rPr>
              <a:t>Dialogue Systems</a:t>
            </a:r>
            <a:endParaRPr sz="1800">
              <a:solidFill>
                <a:schemeClr val="dk2"/>
              </a:solidFill>
              <a:latin typeface="Lato"/>
              <a:ea typeface="Lato"/>
              <a:cs typeface="Lato"/>
              <a:sym typeface="Lato"/>
            </a:endParaRPr>
          </a:p>
        </p:txBody>
      </p:sp>
      <p:pic>
        <p:nvPicPr>
          <p:cNvPr id="283" name="Google Shape;283;p39"/>
          <p:cNvPicPr preferRelativeResize="0"/>
          <p:nvPr/>
        </p:nvPicPr>
        <p:blipFill rotWithShape="1">
          <a:blip r:embed="rId3">
            <a:alphaModFix/>
          </a:blip>
          <a:srcRect b="0" l="0" r="0" t="30915"/>
          <a:stretch/>
        </p:blipFill>
        <p:spPr>
          <a:xfrm>
            <a:off x="3639025" y="3081346"/>
            <a:ext cx="5229000" cy="18062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0"/>
          <p:cNvSpPr txBox="1"/>
          <p:nvPr>
            <p:ph type="title"/>
          </p:nvPr>
        </p:nvSpPr>
        <p:spPr>
          <a:xfrm>
            <a:off x="469325" y="500075"/>
            <a:ext cx="29607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Ethics</a:t>
            </a:r>
            <a:endParaRPr/>
          </a:p>
        </p:txBody>
      </p:sp>
      <p:sp>
        <p:nvSpPr>
          <p:cNvPr id="289" name="Google Shape;289;p40"/>
          <p:cNvSpPr txBox="1"/>
          <p:nvPr>
            <p:ph idx="1" type="body"/>
          </p:nvPr>
        </p:nvSpPr>
        <p:spPr>
          <a:xfrm>
            <a:off x="563275" y="3073575"/>
            <a:ext cx="8168400" cy="152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Anti-Muslim bias in GPT 3</a:t>
            </a:r>
            <a:endParaRPr/>
          </a:p>
          <a:p>
            <a:pPr indent="0" lvl="0" marL="0" rtl="0" algn="l">
              <a:spcBef>
                <a:spcPts val="1600"/>
              </a:spcBef>
              <a:spcAft>
                <a:spcPts val="1600"/>
              </a:spcAft>
              <a:buNone/>
            </a:pPr>
            <a:r>
              <a:rPr lang="en"/>
              <a:t>What could be causing this bias? </a:t>
            </a:r>
            <a:endParaRPr/>
          </a:p>
        </p:txBody>
      </p:sp>
      <p:pic>
        <p:nvPicPr>
          <p:cNvPr id="290" name="Google Shape;290;p40"/>
          <p:cNvPicPr preferRelativeResize="0"/>
          <p:nvPr/>
        </p:nvPicPr>
        <p:blipFill rotWithShape="1">
          <a:blip r:embed="rId4">
            <a:alphaModFix/>
          </a:blip>
          <a:srcRect b="35350" l="0" r="15383" t="0"/>
          <a:stretch/>
        </p:blipFill>
        <p:spPr>
          <a:xfrm>
            <a:off x="1963138" y="1031275"/>
            <a:ext cx="5217725" cy="19411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1"/>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41"/>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97" name="Google Shape;297;p41"/>
          <p:cNvPicPr preferRelativeResize="0"/>
          <p:nvPr/>
        </p:nvPicPr>
        <p:blipFill>
          <a:blip r:embed="rId3">
            <a:alphaModFix/>
          </a:blip>
          <a:stretch>
            <a:fillRect/>
          </a:stretch>
        </p:blipFill>
        <p:spPr>
          <a:xfrm>
            <a:off x="454580" y="0"/>
            <a:ext cx="8234839" cy="5143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id="302" name="Google Shape;302;p42"/>
          <p:cNvPicPr preferRelativeResize="0"/>
          <p:nvPr/>
        </p:nvPicPr>
        <p:blipFill>
          <a:blip r:embed="rId3">
            <a:alphaModFix/>
          </a:blip>
          <a:stretch>
            <a:fillRect/>
          </a:stretch>
        </p:blipFill>
        <p:spPr>
          <a:xfrm>
            <a:off x="568775" y="1065100"/>
            <a:ext cx="1479525" cy="1972725"/>
          </a:xfrm>
          <a:prstGeom prst="rect">
            <a:avLst/>
          </a:prstGeom>
          <a:noFill/>
          <a:ln>
            <a:noFill/>
          </a:ln>
        </p:spPr>
      </p:pic>
      <p:pic>
        <p:nvPicPr>
          <p:cNvPr id="303" name="Google Shape;303;p42"/>
          <p:cNvPicPr preferRelativeResize="0"/>
          <p:nvPr/>
        </p:nvPicPr>
        <p:blipFill>
          <a:blip r:embed="rId4">
            <a:alphaModFix/>
          </a:blip>
          <a:stretch>
            <a:fillRect/>
          </a:stretch>
        </p:blipFill>
        <p:spPr>
          <a:xfrm>
            <a:off x="2268550" y="1065100"/>
            <a:ext cx="1479525" cy="1972721"/>
          </a:xfrm>
          <a:prstGeom prst="rect">
            <a:avLst/>
          </a:prstGeom>
          <a:noFill/>
          <a:ln>
            <a:noFill/>
          </a:ln>
        </p:spPr>
      </p:pic>
      <p:pic>
        <p:nvPicPr>
          <p:cNvPr id="304" name="Google Shape;304;p42"/>
          <p:cNvPicPr preferRelativeResize="0"/>
          <p:nvPr/>
        </p:nvPicPr>
        <p:blipFill>
          <a:blip r:embed="rId5">
            <a:alphaModFix/>
          </a:blip>
          <a:stretch>
            <a:fillRect/>
          </a:stretch>
        </p:blipFill>
        <p:spPr>
          <a:xfrm>
            <a:off x="4033800" y="1064288"/>
            <a:ext cx="1479526" cy="1974347"/>
          </a:xfrm>
          <a:prstGeom prst="rect">
            <a:avLst/>
          </a:prstGeom>
          <a:noFill/>
          <a:ln>
            <a:noFill/>
          </a:ln>
        </p:spPr>
      </p:pic>
      <p:sp>
        <p:nvSpPr>
          <p:cNvPr id="305" name="Google Shape;305;p42"/>
          <p:cNvSpPr txBox="1"/>
          <p:nvPr/>
        </p:nvSpPr>
        <p:spPr>
          <a:xfrm>
            <a:off x="434688" y="3104275"/>
            <a:ext cx="8354100" cy="52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Lato"/>
                <a:ea typeface="Lato"/>
                <a:cs typeface="Lato"/>
                <a:sym typeface="Lato"/>
              </a:rPr>
              <a:t> Julia </a:t>
            </a:r>
            <a:r>
              <a:rPr lang="en">
                <a:latin typeface="Lato"/>
                <a:ea typeface="Lato"/>
                <a:cs typeface="Lato"/>
                <a:sym typeface="Lato"/>
              </a:rPr>
              <a:t>Hirschberg </a:t>
            </a:r>
            <a:r>
              <a:rPr lang="en" sz="1500">
                <a:latin typeface="Lato"/>
                <a:ea typeface="Lato"/>
                <a:cs typeface="Lato"/>
                <a:sym typeface="Lato"/>
              </a:rPr>
              <a:t>             Kathy McKeown           Michael Collins                Dan Bauer                 Adam Poliak</a:t>
            </a:r>
            <a:endParaRPr sz="1500">
              <a:latin typeface="Lato"/>
              <a:ea typeface="Lato"/>
              <a:cs typeface="Lato"/>
              <a:sym typeface="Lato"/>
            </a:endParaRPr>
          </a:p>
        </p:txBody>
      </p:sp>
      <p:sp>
        <p:nvSpPr>
          <p:cNvPr id="306" name="Google Shape;306;p42"/>
          <p:cNvSpPr txBox="1"/>
          <p:nvPr>
            <p:ph type="title"/>
          </p:nvPr>
        </p:nvSpPr>
        <p:spPr>
          <a:xfrm>
            <a:off x="2649899" y="363250"/>
            <a:ext cx="39237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Faculty Members</a:t>
            </a:r>
            <a:endParaRPr/>
          </a:p>
        </p:txBody>
      </p:sp>
      <p:pic>
        <p:nvPicPr>
          <p:cNvPr id="307" name="Google Shape;307;p42"/>
          <p:cNvPicPr preferRelativeResize="0"/>
          <p:nvPr/>
        </p:nvPicPr>
        <p:blipFill>
          <a:blip r:embed="rId6">
            <a:alphaModFix/>
          </a:blip>
          <a:stretch>
            <a:fillRect/>
          </a:stretch>
        </p:blipFill>
        <p:spPr>
          <a:xfrm>
            <a:off x="5799050" y="1055425"/>
            <a:ext cx="1328070" cy="1992075"/>
          </a:xfrm>
          <a:prstGeom prst="rect">
            <a:avLst/>
          </a:prstGeom>
          <a:noFill/>
          <a:ln>
            <a:noFill/>
          </a:ln>
        </p:spPr>
      </p:pic>
      <p:pic>
        <p:nvPicPr>
          <p:cNvPr descr="Adam Poliak | Barnard Computer Science" id="308" name="Google Shape;308;p42"/>
          <p:cNvPicPr preferRelativeResize="0"/>
          <p:nvPr/>
        </p:nvPicPr>
        <p:blipFill>
          <a:blip r:embed="rId7">
            <a:alphaModFix/>
          </a:blip>
          <a:stretch>
            <a:fillRect/>
          </a:stretch>
        </p:blipFill>
        <p:spPr>
          <a:xfrm>
            <a:off x="7329675" y="1055425"/>
            <a:ext cx="1479525" cy="197950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6"/>
          <p:cNvSpPr txBox="1"/>
          <p:nvPr>
            <p:ph type="title"/>
          </p:nvPr>
        </p:nvSpPr>
        <p:spPr>
          <a:xfrm>
            <a:off x="788200" y="575950"/>
            <a:ext cx="78804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How would you compare these probabilities?</a:t>
            </a:r>
            <a:endParaRPr sz="2400"/>
          </a:p>
          <a:p>
            <a:pPr indent="0" lvl="0" marL="0" rtl="0" algn="l">
              <a:spcBef>
                <a:spcPts val="0"/>
              </a:spcBef>
              <a:spcAft>
                <a:spcPts val="0"/>
              </a:spcAft>
              <a:buNone/>
            </a:pPr>
            <a:r>
              <a:rPr lang="en" sz="2400"/>
              <a:t>(In an English corpus)</a:t>
            </a:r>
            <a:endParaRPr sz="2400"/>
          </a:p>
        </p:txBody>
      </p:sp>
      <p:sp>
        <p:nvSpPr>
          <p:cNvPr id="92" name="Google Shape;92;p16"/>
          <p:cNvSpPr txBox="1"/>
          <p:nvPr>
            <p:ph idx="1" type="body"/>
          </p:nvPr>
        </p:nvSpPr>
        <p:spPr>
          <a:xfrm>
            <a:off x="296700" y="1280650"/>
            <a:ext cx="4275300" cy="3144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A</a:t>
            </a:r>
            <a:endParaRPr sz="2400"/>
          </a:p>
          <a:p>
            <a:pPr indent="-330200" lvl="0" marL="457200" rtl="0" algn="l">
              <a:lnSpc>
                <a:spcPct val="150000"/>
              </a:lnSpc>
              <a:spcBef>
                <a:spcPts val="1600"/>
              </a:spcBef>
              <a:spcAft>
                <a:spcPts val="0"/>
              </a:spcAft>
              <a:buSzPts val="1600"/>
              <a:buAutoNum type="arabicPeriod"/>
            </a:pPr>
            <a:r>
              <a:rPr lang="en" sz="1600"/>
              <a:t>P(“ngotnge”)</a:t>
            </a:r>
            <a:endParaRPr sz="1600"/>
          </a:p>
          <a:p>
            <a:pPr indent="-330200" lvl="0" marL="457200" rtl="0" algn="l">
              <a:lnSpc>
                <a:spcPct val="150000"/>
              </a:lnSpc>
              <a:spcBef>
                <a:spcPts val="0"/>
              </a:spcBef>
              <a:spcAft>
                <a:spcPts val="0"/>
              </a:spcAft>
              <a:buSzPts val="1600"/>
              <a:buAutoNum type="arabicPeriod"/>
            </a:pPr>
            <a:r>
              <a:rPr lang="en" sz="1600"/>
              <a:t>P(“five chairs”)</a:t>
            </a:r>
            <a:endParaRPr sz="1600"/>
          </a:p>
          <a:p>
            <a:pPr indent="-330200" lvl="0" marL="457200" rtl="0" algn="l">
              <a:lnSpc>
                <a:spcPct val="150000"/>
              </a:lnSpc>
              <a:spcBef>
                <a:spcPts val="0"/>
              </a:spcBef>
              <a:spcAft>
                <a:spcPts val="0"/>
              </a:spcAft>
              <a:buSzPts val="1600"/>
              <a:buAutoNum type="arabicPeriod"/>
            </a:pPr>
            <a:r>
              <a:rPr lang="en" sz="1600"/>
              <a:t>P(“Times Square”)</a:t>
            </a:r>
            <a:endParaRPr sz="1600"/>
          </a:p>
          <a:p>
            <a:pPr indent="-330200" lvl="0" marL="457200" rtl="0" algn="l">
              <a:lnSpc>
                <a:spcPct val="150000"/>
              </a:lnSpc>
              <a:spcBef>
                <a:spcPts val="0"/>
              </a:spcBef>
              <a:spcAft>
                <a:spcPts val="0"/>
              </a:spcAft>
              <a:buSzPts val="1600"/>
              <a:buAutoNum type="arabicPeriod"/>
            </a:pPr>
            <a:r>
              <a:rPr lang="en" sz="1600"/>
              <a:t>P(“it’s hard to wreck a nice beach”)</a:t>
            </a:r>
            <a:endParaRPr sz="1600"/>
          </a:p>
          <a:p>
            <a:pPr indent="-330200" lvl="0" marL="457200" rtl="0" algn="l">
              <a:lnSpc>
                <a:spcPct val="150000"/>
              </a:lnSpc>
              <a:spcBef>
                <a:spcPts val="0"/>
              </a:spcBef>
              <a:spcAft>
                <a:spcPts val="0"/>
              </a:spcAft>
              <a:buSzPts val="1600"/>
              <a:buAutoNum type="arabicPeriod"/>
            </a:pPr>
            <a:r>
              <a:rPr lang="en" sz="1600"/>
              <a:t>P(“colorless green ideas sleep furiously”)</a:t>
            </a:r>
            <a:endParaRPr sz="1600"/>
          </a:p>
        </p:txBody>
      </p:sp>
      <p:sp>
        <p:nvSpPr>
          <p:cNvPr id="93" name="Google Shape;93;p16"/>
          <p:cNvSpPr txBox="1"/>
          <p:nvPr>
            <p:ph idx="2" type="body"/>
          </p:nvPr>
        </p:nvSpPr>
        <p:spPr>
          <a:xfrm>
            <a:off x="4664575" y="1280650"/>
            <a:ext cx="4275300" cy="300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B</a:t>
            </a:r>
            <a:endParaRPr sz="2400"/>
          </a:p>
          <a:p>
            <a:pPr indent="-330200" lvl="0" marL="457200" rtl="0" algn="l">
              <a:lnSpc>
                <a:spcPct val="150000"/>
              </a:lnSpc>
              <a:spcBef>
                <a:spcPts val="1600"/>
              </a:spcBef>
              <a:spcAft>
                <a:spcPts val="0"/>
              </a:spcAft>
              <a:buSzPts val="1600"/>
              <a:buAutoNum type="arabicPeriod"/>
            </a:pPr>
            <a:r>
              <a:rPr lang="en" sz="1600"/>
              <a:t>P(“apple”)</a:t>
            </a:r>
            <a:endParaRPr sz="1600"/>
          </a:p>
          <a:p>
            <a:pPr indent="-330200" lvl="0" marL="457200" rtl="0" algn="l">
              <a:lnSpc>
                <a:spcPct val="150000"/>
              </a:lnSpc>
              <a:spcBef>
                <a:spcPts val="0"/>
              </a:spcBef>
              <a:spcAft>
                <a:spcPts val="0"/>
              </a:spcAft>
              <a:buSzPts val="1600"/>
              <a:buAutoNum type="arabicPeriod"/>
            </a:pPr>
            <a:r>
              <a:rPr lang="en" sz="1600"/>
              <a:t>P(“five chair”)</a:t>
            </a:r>
            <a:endParaRPr sz="1600"/>
          </a:p>
          <a:p>
            <a:pPr indent="-330200" lvl="0" marL="457200" rtl="0" algn="l">
              <a:lnSpc>
                <a:spcPct val="150000"/>
              </a:lnSpc>
              <a:spcBef>
                <a:spcPts val="0"/>
              </a:spcBef>
              <a:spcAft>
                <a:spcPts val="0"/>
              </a:spcAft>
              <a:buSzPts val="1600"/>
              <a:buAutoNum type="arabicPeriod"/>
            </a:pPr>
            <a:r>
              <a:rPr lang="en" sz="1600"/>
              <a:t>P(“Times Quadrilateral”)</a:t>
            </a:r>
            <a:endParaRPr sz="1600"/>
          </a:p>
          <a:p>
            <a:pPr indent="-330200" lvl="0" marL="457200" rtl="0" algn="l">
              <a:lnSpc>
                <a:spcPct val="150000"/>
              </a:lnSpc>
              <a:spcBef>
                <a:spcPts val="0"/>
              </a:spcBef>
              <a:spcAft>
                <a:spcPts val="0"/>
              </a:spcAft>
              <a:buSzPts val="1600"/>
              <a:buAutoNum type="arabicPeriod"/>
            </a:pPr>
            <a:r>
              <a:rPr lang="en" sz="1600"/>
              <a:t>P(“it’s hard to recognize speech”)</a:t>
            </a:r>
            <a:endParaRPr sz="1600"/>
          </a:p>
          <a:p>
            <a:pPr indent="-330200" lvl="0" marL="457200" rtl="0" algn="l">
              <a:lnSpc>
                <a:spcPct val="150000"/>
              </a:lnSpc>
              <a:spcBef>
                <a:spcPts val="0"/>
              </a:spcBef>
              <a:spcAft>
                <a:spcPts val="0"/>
              </a:spcAft>
              <a:buSzPts val="1600"/>
              <a:buAutoNum type="arabicPeriod"/>
            </a:pPr>
            <a:r>
              <a:rPr lang="en" sz="1600"/>
              <a:t>P(“furiously sleep ideas green colorless”)</a:t>
            </a:r>
            <a:endParaRPr sz="1600"/>
          </a:p>
        </p:txBody>
      </p:sp>
      <p:sp>
        <p:nvSpPr>
          <p:cNvPr id="94" name="Google Shape;94;p16"/>
          <p:cNvSpPr txBox="1"/>
          <p:nvPr/>
        </p:nvSpPr>
        <p:spPr>
          <a:xfrm>
            <a:off x="3194900" y="4201750"/>
            <a:ext cx="5250300" cy="37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Can we use these observations to model English? </a:t>
            </a:r>
            <a:endParaRPr sz="1800">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pic>
        <p:nvPicPr>
          <p:cNvPr id="313" name="Google Shape;313;p43"/>
          <p:cNvPicPr preferRelativeResize="0"/>
          <p:nvPr/>
        </p:nvPicPr>
        <p:blipFill rotWithShape="1">
          <a:blip r:embed="rId3">
            <a:alphaModFix/>
          </a:blip>
          <a:srcRect b="35346" l="0" r="0" t="0"/>
          <a:stretch/>
        </p:blipFill>
        <p:spPr>
          <a:xfrm>
            <a:off x="222225" y="294125"/>
            <a:ext cx="7482574" cy="4640550"/>
          </a:xfrm>
          <a:prstGeom prst="rect">
            <a:avLst/>
          </a:prstGeom>
          <a:noFill/>
          <a:ln>
            <a:noFill/>
          </a:ln>
        </p:spPr>
      </p:pic>
      <p:pic>
        <p:nvPicPr>
          <p:cNvPr id="314" name="Google Shape;314;p43"/>
          <p:cNvPicPr preferRelativeResize="0"/>
          <p:nvPr/>
        </p:nvPicPr>
        <p:blipFill rotWithShape="1">
          <a:blip r:embed="rId3">
            <a:alphaModFix/>
          </a:blip>
          <a:srcRect b="0" l="0" r="0" t="65762"/>
          <a:stretch/>
        </p:blipFill>
        <p:spPr>
          <a:xfrm>
            <a:off x="4572000" y="3184700"/>
            <a:ext cx="4888749" cy="16055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7"/>
          <p:cNvSpPr txBox="1"/>
          <p:nvPr>
            <p:ph type="title"/>
          </p:nvPr>
        </p:nvSpPr>
        <p:spPr>
          <a:xfrm>
            <a:off x="1855950" y="515000"/>
            <a:ext cx="54321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Ngram Language Modeling</a:t>
            </a:r>
            <a:endParaRPr/>
          </a:p>
        </p:txBody>
      </p:sp>
      <p:sp>
        <p:nvSpPr>
          <p:cNvPr id="100" name="Google Shape;100;p17"/>
          <p:cNvSpPr txBox="1"/>
          <p:nvPr>
            <p:ph idx="1" type="body"/>
          </p:nvPr>
        </p:nvSpPr>
        <p:spPr>
          <a:xfrm>
            <a:off x="199625" y="1074200"/>
            <a:ext cx="8411400" cy="39999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Using a corpus (collection of documents), model a language by computing probabilities that a given sequence would occur in that domain.</a:t>
            </a:r>
            <a:endParaRPr/>
          </a:p>
          <a:p>
            <a:pPr indent="-342900" lvl="0" marL="457200" rtl="0" algn="l">
              <a:lnSpc>
                <a:spcPct val="150000"/>
              </a:lnSpc>
              <a:spcBef>
                <a:spcPts val="0"/>
              </a:spcBef>
              <a:spcAft>
                <a:spcPts val="0"/>
              </a:spcAft>
              <a:buSzPts val="1800"/>
              <a:buChar char="●"/>
            </a:pPr>
            <a:r>
              <a:rPr lang="en"/>
              <a:t>ngrams are phrases, of n-word length</a:t>
            </a:r>
            <a:endParaRPr/>
          </a:p>
          <a:p>
            <a:pPr indent="-317500" lvl="1" marL="914400" rtl="0" algn="l">
              <a:lnSpc>
                <a:spcPct val="150000"/>
              </a:lnSpc>
              <a:spcBef>
                <a:spcPts val="0"/>
              </a:spcBef>
              <a:spcAft>
                <a:spcPts val="0"/>
              </a:spcAft>
              <a:buSzPts val="1400"/>
              <a:buChar char="○"/>
            </a:pPr>
            <a:r>
              <a:rPr lang="en"/>
              <a:t>Words are unigrams, “computers are useless” is an example of a trigram</a:t>
            </a:r>
            <a:endParaRPr/>
          </a:p>
          <a:p>
            <a:pPr indent="-342900" lvl="0" marL="457200" rtl="0" algn="l">
              <a:lnSpc>
                <a:spcPct val="150000"/>
              </a:lnSpc>
              <a:spcBef>
                <a:spcPts val="0"/>
              </a:spcBef>
              <a:spcAft>
                <a:spcPts val="0"/>
              </a:spcAft>
              <a:buSzPts val="1800"/>
              <a:buChar char="●"/>
            </a:pPr>
            <a:r>
              <a:rPr lang="en"/>
              <a:t>The probability of an ngram is the number of times the phrase appears over the total number of phrases of that length</a:t>
            </a:r>
            <a:r>
              <a:rPr lang="en"/>
              <a:t>.</a:t>
            </a:r>
            <a:endParaRPr/>
          </a:p>
          <a:p>
            <a:pPr indent="0" lvl="0" marL="0" rtl="0" algn="l">
              <a:lnSpc>
                <a:spcPct val="150000"/>
              </a:lnSpc>
              <a:spcBef>
                <a:spcPts val="1600"/>
              </a:spcBef>
              <a:spcAft>
                <a:spcPts val="0"/>
              </a:spcAft>
              <a:buNone/>
            </a:pPr>
            <a:r>
              <a:t/>
            </a:r>
            <a:endParaRPr/>
          </a:p>
          <a:p>
            <a:pPr indent="-342900" lvl="0" marL="457200" rtl="0" algn="l">
              <a:lnSpc>
                <a:spcPct val="150000"/>
              </a:lnSpc>
              <a:spcBef>
                <a:spcPts val="1600"/>
              </a:spcBef>
              <a:spcAft>
                <a:spcPts val="0"/>
              </a:spcAft>
              <a:buSzPts val="1800"/>
              <a:buChar char="●"/>
            </a:pPr>
            <a:r>
              <a:rPr lang="en"/>
              <a:t>How feasible is this method for a whole sentence?</a:t>
            </a:r>
            <a:endParaRPr/>
          </a:p>
          <a:p>
            <a:pPr indent="-342900" lvl="0" marL="457200" rtl="0" algn="l">
              <a:lnSpc>
                <a:spcPct val="150000"/>
              </a:lnSpc>
              <a:spcBef>
                <a:spcPts val="0"/>
              </a:spcBef>
              <a:spcAft>
                <a:spcPts val="0"/>
              </a:spcAft>
              <a:buSzPts val="1800"/>
              <a:buChar char="●"/>
            </a:pPr>
            <a:r>
              <a:rPr lang="en" u="sng">
                <a:solidFill>
                  <a:schemeClr val="hlink"/>
                </a:solidFill>
                <a:hlinkClick r:id="rId3"/>
              </a:rPr>
              <a:t>Google Ngram Viewer</a:t>
            </a:r>
            <a:endParaRPr/>
          </a:p>
        </p:txBody>
      </p:sp>
      <p:pic>
        <p:nvPicPr>
          <p:cNvPr id="101" name="Google Shape;101;p17"/>
          <p:cNvPicPr preferRelativeResize="0"/>
          <p:nvPr/>
        </p:nvPicPr>
        <p:blipFill>
          <a:blip r:embed="rId4">
            <a:alphaModFix/>
          </a:blip>
          <a:stretch>
            <a:fillRect/>
          </a:stretch>
        </p:blipFill>
        <p:spPr>
          <a:xfrm>
            <a:off x="1533838" y="3433299"/>
            <a:ext cx="6076316" cy="777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8"/>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Language Modeling</a:t>
            </a:r>
            <a:endParaRPr/>
          </a:p>
        </p:txBody>
      </p:sp>
      <p:sp>
        <p:nvSpPr>
          <p:cNvPr id="107" name="Google Shape;107;p18"/>
          <p:cNvSpPr txBox="1"/>
          <p:nvPr>
            <p:ph idx="1" type="body"/>
          </p:nvPr>
        </p:nvSpPr>
        <p:spPr>
          <a:xfrm>
            <a:off x="3375450" y="1427674"/>
            <a:ext cx="5271300" cy="12771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1600"/>
              </a:spcAft>
              <a:buNone/>
            </a:pPr>
            <a:r>
              <a:rPr lang="en"/>
              <a:t>The probability of a word occuring in some context  is computed using Bayes’ rule for conditional probability.</a:t>
            </a:r>
            <a:endParaRPr sz="1200"/>
          </a:p>
        </p:txBody>
      </p:sp>
      <p:pic>
        <p:nvPicPr>
          <p:cNvPr id="108" name="Google Shape;108;p18"/>
          <p:cNvPicPr preferRelativeResize="0"/>
          <p:nvPr/>
        </p:nvPicPr>
        <p:blipFill>
          <a:blip r:embed="rId3">
            <a:alphaModFix/>
          </a:blip>
          <a:stretch>
            <a:fillRect/>
          </a:stretch>
        </p:blipFill>
        <p:spPr>
          <a:xfrm>
            <a:off x="99050" y="1427675"/>
            <a:ext cx="3157750" cy="3170574"/>
          </a:xfrm>
          <a:prstGeom prst="rect">
            <a:avLst/>
          </a:prstGeom>
          <a:noFill/>
          <a:ln>
            <a:noFill/>
          </a:ln>
        </p:spPr>
      </p:pic>
      <p:pic>
        <p:nvPicPr>
          <p:cNvPr id="109" name="Google Shape;109;p18"/>
          <p:cNvPicPr preferRelativeResize="0"/>
          <p:nvPr/>
        </p:nvPicPr>
        <p:blipFill>
          <a:blip r:embed="rId4">
            <a:alphaModFix/>
          </a:blip>
          <a:stretch>
            <a:fillRect/>
          </a:stretch>
        </p:blipFill>
        <p:spPr>
          <a:xfrm>
            <a:off x="3503450" y="3044273"/>
            <a:ext cx="5218400" cy="1277077"/>
          </a:xfrm>
          <a:prstGeom prst="rect">
            <a:avLst/>
          </a:prstGeom>
          <a:noFill/>
          <a:ln>
            <a:noFill/>
          </a:ln>
        </p:spPr>
      </p:pic>
      <p:sp>
        <p:nvSpPr>
          <p:cNvPr id="110" name="Google Shape;110;p18"/>
          <p:cNvSpPr txBox="1"/>
          <p:nvPr/>
        </p:nvSpPr>
        <p:spPr>
          <a:xfrm>
            <a:off x="3256800" y="2767375"/>
            <a:ext cx="5819400" cy="2769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1600"/>
              </a:spcAft>
              <a:buClr>
                <a:schemeClr val="dk2"/>
              </a:buClr>
              <a:buSzPts val="1100"/>
              <a:buFont typeface="Arial"/>
              <a:buNone/>
            </a:pPr>
            <a:r>
              <a:rPr lang="en" sz="1200">
                <a:solidFill>
                  <a:schemeClr val="dk2"/>
                </a:solidFill>
                <a:latin typeface="Lato"/>
                <a:ea typeface="Lato"/>
                <a:cs typeface="Lato"/>
                <a:sym typeface="Lato"/>
              </a:rPr>
              <a:t>If you observe “computers are”, what is the probability that the next word is “useless”?</a:t>
            </a:r>
            <a:endParaRPr sz="1200">
              <a:latin typeface="Lato"/>
              <a:ea typeface="Lato"/>
              <a:cs typeface="Lato"/>
              <a:sym typeface="Lato"/>
            </a:endParaRPr>
          </a:p>
        </p:txBody>
      </p:sp>
      <p:sp>
        <p:nvSpPr>
          <p:cNvPr id="111" name="Google Shape;111;p18"/>
          <p:cNvSpPr txBox="1"/>
          <p:nvPr/>
        </p:nvSpPr>
        <p:spPr>
          <a:xfrm>
            <a:off x="3375450" y="4321350"/>
            <a:ext cx="3876600" cy="27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Lato"/>
                <a:ea typeface="Lato"/>
                <a:cs typeface="Lato"/>
                <a:sym typeface="Lato"/>
              </a:rPr>
              <a:t>Note that the denominator from last slide drops out!</a:t>
            </a:r>
            <a:endParaRPr sz="1200">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9"/>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Language Modeling</a:t>
            </a:r>
            <a:endParaRPr/>
          </a:p>
        </p:txBody>
      </p:sp>
      <p:sp>
        <p:nvSpPr>
          <p:cNvPr id="117" name="Google Shape;117;p19"/>
          <p:cNvSpPr txBox="1"/>
          <p:nvPr>
            <p:ph idx="1" type="body"/>
          </p:nvPr>
        </p:nvSpPr>
        <p:spPr>
          <a:xfrm>
            <a:off x="264750" y="1158700"/>
            <a:ext cx="8457000" cy="34929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Let’s say we wanted to compute the probability of a sentence. Using the chain rule of probability, you could estimate the whole sentence, but each word would depend on all the previous words in the sentence.</a:t>
            </a:r>
            <a:endParaRPr/>
          </a:p>
          <a:p>
            <a:pPr indent="0" lvl="0" marL="457200" rtl="0" algn="l">
              <a:lnSpc>
                <a:spcPct val="150000"/>
              </a:lnSpc>
              <a:spcBef>
                <a:spcPts val="1600"/>
              </a:spcBef>
              <a:spcAft>
                <a:spcPts val="0"/>
              </a:spcAft>
              <a:buNone/>
            </a:pPr>
            <a:r>
              <a:t/>
            </a:r>
            <a:endParaRPr sz="600"/>
          </a:p>
          <a:p>
            <a:pPr indent="-342900" lvl="0" marL="457200" rtl="0" algn="l">
              <a:lnSpc>
                <a:spcPct val="150000"/>
              </a:lnSpc>
              <a:spcBef>
                <a:spcPts val="1600"/>
              </a:spcBef>
              <a:spcAft>
                <a:spcPts val="0"/>
              </a:spcAft>
              <a:buSzPts val="1800"/>
              <a:buChar char="●"/>
            </a:pPr>
            <a:r>
              <a:rPr lang="en"/>
              <a:t>Markov assumption: you only need the previous n-1 words in a sequence to predict the next word</a:t>
            </a:r>
            <a:endParaRPr/>
          </a:p>
          <a:p>
            <a:pPr indent="0" lvl="0" marL="0" rtl="0" algn="l">
              <a:lnSpc>
                <a:spcPct val="150000"/>
              </a:lnSpc>
              <a:spcBef>
                <a:spcPts val="1600"/>
              </a:spcBef>
              <a:spcAft>
                <a:spcPts val="1600"/>
              </a:spcAft>
              <a:buNone/>
            </a:pPr>
            <a:r>
              <a:t/>
            </a:r>
            <a:endParaRPr/>
          </a:p>
        </p:txBody>
      </p:sp>
      <p:pic>
        <p:nvPicPr>
          <p:cNvPr id="118" name="Google Shape;118;p19"/>
          <p:cNvPicPr preferRelativeResize="0"/>
          <p:nvPr/>
        </p:nvPicPr>
        <p:blipFill>
          <a:blip r:embed="rId3">
            <a:alphaModFix/>
          </a:blip>
          <a:stretch>
            <a:fillRect/>
          </a:stretch>
        </p:blipFill>
        <p:spPr>
          <a:xfrm>
            <a:off x="1071050" y="3881500"/>
            <a:ext cx="7048500" cy="219075"/>
          </a:xfrm>
          <a:prstGeom prst="rect">
            <a:avLst/>
          </a:prstGeom>
          <a:noFill/>
          <a:ln>
            <a:noFill/>
          </a:ln>
        </p:spPr>
      </p:pic>
      <p:pic>
        <p:nvPicPr>
          <p:cNvPr id="119" name="Google Shape;119;p19"/>
          <p:cNvPicPr preferRelativeResize="0"/>
          <p:nvPr/>
        </p:nvPicPr>
        <p:blipFill>
          <a:blip r:embed="rId4">
            <a:alphaModFix/>
          </a:blip>
          <a:stretch>
            <a:fillRect/>
          </a:stretch>
        </p:blipFill>
        <p:spPr>
          <a:xfrm>
            <a:off x="1550600" y="2451175"/>
            <a:ext cx="5885312" cy="553800"/>
          </a:xfrm>
          <a:prstGeom prst="rect">
            <a:avLst/>
          </a:prstGeom>
          <a:noFill/>
          <a:ln>
            <a:noFill/>
          </a:ln>
        </p:spPr>
      </p:pic>
      <p:sp>
        <p:nvSpPr>
          <p:cNvPr id="120" name="Google Shape;120;p19"/>
          <p:cNvSpPr txBox="1"/>
          <p:nvPr/>
        </p:nvSpPr>
        <p:spPr>
          <a:xfrm>
            <a:off x="804200" y="4244800"/>
            <a:ext cx="7582200" cy="454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1600"/>
              </a:spcAft>
              <a:buNone/>
            </a:pPr>
            <a:r>
              <a:rPr i="1" lang="en">
                <a:solidFill>
                  <a:schemeClr val="dk2"/>
                </a:solidFill>
                <a:latin typeface="Lato"/>
                <a:ea typeface="Lato"/>
                <a:cs typeface="Lato"/>
                <a:sym typeface="Lato"/>
              </a:rPr>
              <a:t>Think of n as the size of the context. In this example, we are using a bigram approximation, where n = 2.</a:t>
            </a:r>
            <a:endParaRPr i="1">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0"/>
          <p:cNvSpPr txBox="1"/>
          <p:nvPr>
            <p:ph idx="1" type="body"/>
          </p:nvPr>
        </p:nvSpPr>
        <p:spPr>
          <a:xfrm>
            <a:off x="220200" y="4628600"/>
            <a:ext cx="8923800" cy="555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400"/>
              <a:t>What are the bigram approximations for probability of “I want to eat Chinese food” vs “I want to eat British food?”</a:t>
            </a:r>
            <a:endParaRPr sz="1400"/>
          </a:p>
        </p:txBody>
      </p:sp>
      <p:graphicFrame>
        <p:nvGraphicFramePr>
          <p:cNvPr id="126" name="Google Shape;126;p20"/>
          <p:cNvGraphicFramePr/>
          <p:nvPr/>
        </p:nvGraphicFramePr>
        <p:xfrm>
          <a:off x="767925" y="666750"/>
          <a:ext cx="3000000" cy="3000000"/>
        </p:xfrm>
        <a:graphic>
          <a:graphicData uri="http://schemas.openxmlformats.org/drawingml/2006/table">
            <a:tbl>
              <a:tblPr>
                <a:noFill/>
                <a:tableStyleId>{7B8A78FB-6ECB-47A7-89F6-0254DECFE0F0}</a:tableStyleId>
              </a:tblPr>
              <a:tblGrid>
                <a:gridCol w="1809750"/>
                <a:gridCol w="1809750"/>
                <a:gridCol w="1809750"/>
                <a:gridCol w="1809750"/>
              </a:tblGrid>
              <a:tr h="381000">
                <a:tc>
                  <a:txBody>
                    <a:bodyPr/>
                    <a:lstStyle/>
                    <a:p>
                      <a:pPr indent="0" lvl="0" marL="0" rtl="0" algn="l">
                        <a:spcBef>
                          <a:spcPts val="0"/>
                        </a:spcBef>
                        <a:spcAft>
                          <a:spcPts val="0"/>
                        </a:spcAft>
                        <a:buNone/>
                      </a:pPr>
                      <a:r>
                        <a:rPr lang="en"/>
                        <a:t>P(I | &lt;start&gt;)</a:t>
                      </a:r>
                      <a:endParaRPr/>
                    </a:p>
                  </a:txBody>
                  <a:tcPr marT="91425" marB="91425" marR="91425" marL="91425"/>
                </a:tc>
                <a:tc>
                  <a:txBody>
                    <a:bodyPr/>
                    <a:lstStyle/>
                    <a:p>
                      <a:pPr indent="0" lvl="0" marL="0" rtl="0" algn="l">
                        <a:spcBef>
                          <a:spcPts val="0"/>
                        </a:spcBef>
                        <a:spcAft>
                          <a:spcPts val="0"/>
                        </a:spcAft>
                        <a:buNone/>
                      </a:pPr>
                      <a:r>
                        <a:rPr lang="en"/>
                        <a:t>.25</a:t>
                      </a:r>
                      <a:endParaRPr/>
                    </a:p>
                  </a:txBody>
                  <a:tcPr marT="91425" marB="91425" marR="91425" marL="91425"/>
                </a:tc>
                <a:tc>
                  <a:txBody>
                    <a:bodyPr/>
                    <a:lstStyle/>
                    <a:p>
                      <a:pPr indent="0" lvl="0" marL="0" rtl="0" algn="l">
                        <a:spcBef>
                          <a:spcPts val="0"/>
                        </a:spcBef>
                        <a:spcAft>
                          <a:spcPts val="0"/>
                        </a:spcAft>
                        <a:buNone/>
                      </a:pPr>
                      <a:r>
                        <a:rPr lang="en"/>
                        <a:t>P(some | want)</a:t>
                      </a:r>
                      <a:endParaRPr/>
                    </a:p>
                  </a:txBody>
                  <a:tcPr marT="91425" marB="91425" marR="91425" marL="91425"/>
                </a:tc>
                <a:tc>
                  <a:txBody>
                    <a:bodyPr/>
                    <a:lstStyle/>
                    <a:p>
                      <a:pPr indent="0" lvl="0" marL="0" rtl="0" algn="l">
                        <a:spcBef>
                          <a:spcPts val="0"/>
                        </a:spcBef>
                        <a:spcAft>
                          <a:spcPts val="0"/>
                        </a:spcAft>
                        <a:buNone/>
                      </a:pPr>
                      <a:r>
                        <a:rPr lang="en"/>
                        <a:t>.04</a:t>
                      </a:r>
                      <a:endParaRPr/>
                    </a:p>
                  </a:txBody>
                  <a:tcPr marT="91425" marB="91425" marR="91425" marL="91425"/>
                </a:tc>
              </a:tr>
              <a:tr h="381000">
                <a:tc>
                  <a:txBody>
                    <a:bodyPr/>
                    <a:lstStyle/>
                    <a:p>
                      <a:pPr indent="0" lvl="0" marL="0" rtl="0" algn="l">
                        <a:spcBef>
                          <a:spcPts val="0"/>
                        </a:spcBef>
                        <a:spcAft>
                          <a:spcPts val="0"/>
                        </a:spcAft>
                        <a:buClr>
                          <a:schemeClr val="dk2"/>
                        </a:buClr>
                        <a:buSzPts val="1100"/>
                        <a:buFont typeface="Arial"/>
                        <a:buNone/>
                      </a:pPr>
                      <a:r>
                        <a:rPr lang="en">
                          <a:solidFill>
                            <a:schemeClr val="dk2"/>
                          </a:solidFill>
                        </a:rPr>
                        <a:t>P(I’d | &lt;start&gt;)</a:t>
                      </a:r>
                      <a:endParaRPr/>
                    </a:p>
                  </a:txBody>
                  <a:tcPr marT="91425" marB="91425" marR="91425" marL="91425"/>
                </a:tc>
                <a:tc>
                  <a:txBody>
                    <a:bodyPr/>
                    <a:lstStyle/>
                    <a:p>
                      <a:pPr indent="0" lvl="0" marL="0" rtl="0" algn="l">
                        <a:spcBef>
                          <a:spcPts val="0"/>
                        </a:spcBef>
                        <a:spcAft>
                          <a:spcPts val="0"/>
                        </a:spcAft>
                        <a:buNone/>
                      </a:pPr>
                      <a:r>
                        <a:rPr lang="en"/>
                        <a:t>.06</a:t>
                      </a:r>
                      <a:endParaRPr/>
                    </a:p>
                  </a:txBody>
                  <a:tcPr marT="91425" marB="91425" marR="91425" marL="91425"/>
                </a:tc>
                <a:tc>
                  <a:txBody>
                    <a:bodyPr/>
                    <a:lstStyle/>
                    <a:p>
                      <a:pPr indent="0" lvl="0" marL="0" rtl="0" algn="l">
                        <a:spcBef>
                          <a:spcPts val="0"/>
                        </a:spcBef>
                        <a:spcAft>
                          <a:spcPts val="0"/>
                        </a:spcAft>
                        <a:buNone/>
                      </a:pPr>
                      <a:r>
                        <a:rPr lang="en"/>
                        <a:t>P(Thai | want)</a:t>
                      </a:r>
                      <a:endParaRPr/>
                    </a:p>
                  </a:txBody>
                  <a:tcPr marT="91425" marB="91425" marR="91425" marL="91425"/>
                </a:tc>
                <a:tc>
                  <a:txBody>
                    <a:bodyPr/>
                    <a:lstStyle/>
                    <a:p>
                      <a:pPr indent="0" lvl="0" marL="0" rtl="0" algn="l">
                        <a:spcBef>
                          <a:spcPts val="0"/>
                        </a:spcBef>
                        <a:spcAft>
                          <a:spcPts val="0"/>
                        </a:spcAft>
                        <a:buNone/>
                      </a:pPr>
                      <a:r>
                        <a:rPr lang="en"/>
                        <a:t>.01</a:t>
                      </a:r>
                      <a:endParaRPr/>
                    </a:p>
                  </a:txBody>
                  <a:tcPr marT="91425" marB="91425" marR="91425" marL="91425"/>
                </a:tc>
              </a:tr>
              <a:tr h="381000">
                <a:tc>
                  <a:txBody>
                    <a:bodyPr/>
                    <a:lstStyle/>
                    <a:p>
                      <a:pPr indent="0" lvl="0" marL="0" rtl="0" algn="l">
                        <a:spcBef>
                          <a:spcPts val="0"/>
                        </a:spcBef>
                        <a:spcAft>
                          <a:spcPts val="0"/>
                        </a:spcAft>
                        <a:buClr>
                          <a:schemeClr val="dk2"/>
                        </a:buClr>
                        <a:buSzPts val="1100"/>
                        <a:buFont typeface="Arial"/>
                        <a:buNone/>
                      </a:pPr>
                      <a:r>
                        <a:rPr lang="en">
                          <a:solidFill>
                            <a:schemeClr val="dk2"/>
                          </a:solidFill>
                        </a:rPr>
                        <a:t>P(Tell | &lt;start&gt;)</a:t>
                      </a:r>
                      <a:endParaRPr/>
                    </a:p>
                  </a:txBody>
                  <a:tcPr marT="91425" marB="91425" marR="91425" marL="91425"/>
                </a:tc>
                <a:tc>
                  <a:txBody>
                    <a:bodyPr/>
                    <a:lstStyle/>
                    <a:p>
                      <a:pPr indent="0" lvl="0" marL="0" rtl="0" algn="l">
                        <a:spcBef>
                          <a:spcPts val="0"/>
                        </a:spcBef>
                        <a:spcAft>
                          <a:spcPts val="0"/>
                        </a:spcAft>
                        <a:buNone/>
                      </a:pPr>
                      <a:r>
                        <a:rPr lang="en"/>
                        <a:t>.04</a:t>
                      </a:r>
                      <a:endParaRPr/>
                    </a:p>
                  </a:txBody>
                  <a:tcPr marT="91425" marB="91425" marR="91425" marL="91425"/>
                </a:tc>
                <a:tc>
                  <a:txBody>
                    <a:bodyPr/>
                    <a:lstStyle/>
                    <a:p>
                      <a:pPr indent="0" lvl="0" marL="0" rtl="0" algn="l">
                        <a:spcBef>
                          <a:spcPts val="0"/>
                        </a:spcBef>
                        <a:spcAft>
                          <a:spcPts val="0"/>
                        </a:spcAft>
                        <a:buNone/>
                      </a:pPr>
                      <a:r>
                        <a:rPr lang="en"/>
                        <a:t>P(eat | to)</a:t>
                      </a:r>
                      <a:endParaRPr/>
                    </a:p>
                  </a:txBody>
                  <a:tcPr marT="91425" marB="91425" marR="91425" marL="91425"/>
                </a:tc>
                <a:tc>
                  <a:txBody>
                    <a:bodyPr/>
                    <a:lstStyle/>
                    <a:p>
                      <a:pPr indent="0" lvl="0" marL="0" rtl="0" algn="l">
                        <a:spcBef>
                          <a:spcPts val="0"/>
                        </a:spcBef>
                        <a:spcAft>
                          <a:spcPts val="0"/>
                        </a:spcAft>
                        <a:buNone/>
                      </a:pPr>
                      <a:r>
                        <a:rPr lang="en"/>
                        <a:t>.26</a:t>
                      </a:r>
                      <a:endParaRPr/>
                    </a:p>
                  </a:txBody>
                  <a:tcPr marT="91425" marB="91425" marR="91425" marL="91425"/>
                </a:tc>
              </a:tr>
              <a:tr h="381000">
                <a:tc>
                  <a:txBody>
                    <a:bodyPr/>
                    <a:lstStyle/>
                    <a:p>
                      <a:pPr indent="0" lvl="0" marL="0" rtl="0" algn="l">
                        <a:spcBef>
                          <a:spcPts val="0"/>
                        </a:spcBef>
                        <a:spcAft>
                          <a:spcPts val="0"/>
                        </a:spcAft>
                        <a:buClr>
                          <a:schemeClr val="dk2"/>
                        </a:buClr>
                        <a:buSzPts val="1100"/>
                        <a:buFont typeface="Arial"/>
                        <a:buNone/>
                      </a:pPr>
                      <a:r>
                        <a:rPr lang="en">
                          <a:solidFill>
                            <a:schemeClr val="dk2"/>
                          </a:solidFill>
                        </a:rPr>
                        <a:t>P(I’m | &lt;start&gt;)</a:t>
                      </a:r>
                      <a:endParaRPr/>
                    </a:p>
                  </a:txBody>
                  <a:tcPr marT="91425" marB="91425" marR="91425" marL="91425"/>
                </a:tc>
                <a:tc>
                  <a:txBody>
                    <a:bodyPr/>
                    <a:lstStyle/>
                    <a:p>
                      <a:pPr indent="0" lvl="0" marL="0" rtl="0" algn="l">
                        <a:spcBef>
                          <a:spcPts val="0"/>
                        </a:spcBef>
                        <a:spcAft>
                          <a:spcPts val="0"/>
                        </a:spcAft>
                        <a:buNone/>
                      </a:pPr>
                      <a:r>
                        <a:rPr lang="en"/>
                        <a:t>.02</a:t>
                      </a:r>
                      <a:endParaRPr/>
                    </a:p>
                  </a:txBody>
                  <a:tcPr marT="91425" marB="91425" marR="91425" marL="91425"/>
                </a:tc>
                <a:tc>
                  <a:txBody>
                    <a:bodyPr/>
                    <a:lstStyle/>
                    <a:p>
                      <a:pPr indent="0" lvl="0" marL="0" rtl="0" algn="l">
                        <a:spcBef>
                          <a:spcPts val="0"/>
                        </a:spcBef>
                        <a:spcAft>
                          <a:spcPts val="0"/>
                        </a:spcAft>
                        <a:buNone/>
                      </a:pPr>
                      <a:r>
                        <a:rPr lang="en"/>
                        <a:t>P(have | to)</a:t>
                      </a:r>
                      <a:endParaRPr/>
                    </a:p>
                  </a:txBody>
                  <a:tcPr marT="91425" marB="91425" marR="91425" marL="91425"/>
                </a:tc>
                <a:tc>
                  <a:txBody>
                    <a:bodyPr/>
                    <a:lstStyle/>
                    <a:p>
                      <a:pPr indent="0" lvl="0" marL="0" rtl="0" algn="l">
                        <a:spcBef>
                          <a:spcPts val="0"/>
                        </a:spcBef>
                        <a:spcAft>
                          <a:spcPts val="0"/>
                        </a:spcAft>
                        <a:buNone/>
                      </a:pPr>
                      <a:r>
                        <a:rPr lang="en"/>
                        <a:t>.14</a:t>
                      </a:r>
                      <a:endParaRPr/>
                    </a:p>
                  </a:txBody>
                  <a:tcPr marT="91425" marB="91425" marR="91425" marL="91425"/>
                </a:tc>
              </a:tr>
              <a:tr h="381000">
                <a:tc>
                  <a:txBody>
                    <a:bodyPr/>
                    <a:lstStyle/>
                    <a:p>
                      <a:pPr indent="0" lvl="0" marL="0" rtl="0" algn="l">
                        <a:spcBef>
                          <a:spcPts val="0"/>
                        </a:spcBef>
                        <a:spcAft>
                          <a:spcPts val="0"/>
                        </a:spcAft>
                        <a:buClr>
                          <a:schemeClr val="dk2"/>
                        </a:buClr>
                        <a:buSzPts val="1100"/>
                        <a:buFont typeface="Arial"/>
                        <a:buNone/>
                      </a:pPr>
                      <a:r>
                        <a:rPr lang="en">
                          <a:solidFill>
                            <a:schemeClr val="dk2"/>
                          </a:solidFill>
                        </a:rPr>
                        <a:t>P(want | I)</a:t>
                      </a:r>
                      <a:endParaRPr/>
                    </a:p>
                  </a:txBody>
                  <a:tcPr marT="91425" marB="91425" marR="91425" marL="91425"/>
                </a:tc>
                <a:tc>
                  <a:txBody>
                    <a:bodyPr/>
                    <a:lstStyle/>
                    <a:p>
                      <a:pPr indent="0" lvl="0" marL="0" rtl="0" algn="l">
                        <a:spcBef>
                          <a:spcPts val="0"/>
                        </a:spcBef>
                        <a:spcAft>
                          <a:spcPts val="0"/>
                        </a:spcAft>
                        <a:buNone/>
                      </a:pPr>
                      <a:r>
                        <a:rPr lang="en"/>
                        <a:t>.32</a:t>
                      </a:r>
                      <a:endParaRPr/>
                    </a:p>
                  </a:txBody>
                  <a:tcPr marT="91425" marB="91425" marR="91425" marL="91425"/>
                </a:tc>
                <a:tc>
                  <a:txBody>
                    <a:bodyPr/>
                    <a:lstStyle/>
                    <a:p>
                      <a:pPr indent="0" lvl="0" marL="0" rtl="0" algn="l">
                        <a:spcBef>
                          <a:spcPts val="0"/>
                        </a:spcBef>
                        <a:spcAft>
                          <a:spcPts val="0"/>
                        </a:spcAft>
                        <a:buNone/>
                      </a:pPr>
                      <a:r>
                        <a:rPr lang="en"/>
                        <a:t>P(spend | to)</a:t>
                      </a:r>
                      <a:endParaRPr/>
                    </a:p>
                  </a:txBody>
                  <a:tcPr marT="91425" marB="91425" marR="91425" marL="91425"/>
                </a:tc>
                <a:tc>
                  <a:txBody>
                    <a:bodyPr/>
                    <a:lstStyle/>
                    <a:p>
                      <a:pPr indent="0" lvl="0" marL="0" rtl="0" algn="l">
                        <a:spcBef>
                          <a:spcPts val="0"/>
                        </a:spcBef>
                        <a:spcAft>
                          <a:spcPts val="0"/>
                        </a:spcAft>
                        <a:buNone/>
                      </a:pPr>
                      <a:r>
                        <a:rPr lang="en"/>
                        <a:t>.09</a:t>
                      </a:r>
                      <a:endParaRPr/>
                    </a:p>
                  </a:txBody>
                  <a:tcPr marT="91425" marB="91425" marR="91425" marL="91425"/>
                </a:tc>
              </a:tr>
              <a:tr h="381000">
                <a:tc>
                  <a:txBody>
                    <a:bodyPr/>
                    <a:lstStyle/>
                    <a:p>
                      <a:pPr indent="0" lvl="0" marL="0" rtl="0" algn="l">
                        <a:spcBef>
                          <a:spcPts val="0"/>
                        </a:spcBef>
                        <a:spcAft>
                          <a:spcPts val="0"/>
                        </a:spcAft>
                        <a:buClr>
                          <a:schemeClr val="dk2"/>
                        </a:buClr>
                        <a:buSzPts val="1100"/>
                        <a:buFont typeface="Arial"/>
                        <a:buNone/>
                      </a:pPr>
                      <a:r>
                        <a:rPr lang="en">
                          <a:solidFill>
                            <a:schemeClr val="dk2"/>
                          </a:solidFill>
                        </a:rPr>
                        <a:t>P(would | I)</a:t>
                      </a:r>
                      <a:endParaRPr/>
                    </a:p>
                  </a:txBody>
                  <a:tcPr marT="91425" marB="91425" marR="91425" marL="91425"/>
                </a:tc>
                <a:tc>
                  <a:txBody>
                    <a:bodyPr/>
                    <a:lstStyle/>
                    <a:p>
                      <a:pPr indent="0" lvl="0" marL="0" rtl="0" algn="l">
                        <a:spcBef>
                          <a:spcPts val="0"/>
                        </a:spcBef>
                        <a:spcAft>
                          <a:spcPts val="0"/>
                        </a:spcAft>
                        <a:buNone/>
                      </a:pPr>
                      <a:r>
                        <a:rPr lang="en"/>
                        <a:t>.29</a:t>
                      </a:r>
                      <a:endParaRPr/>
                    </a:p>
                  </a:txBody>
                  <a:tcPr marT="91425" marB="91425" marR="91425" marL="91425"/>
                </a:tc>
                <a:tc>
                  <a:txBody>
                    <a:bodyPr/>
                    <a:lstStyle/>
                    <a:p>
                      <a:pPr indent="0" lvl="0" marL="0" rtl="0" algn="l">
                        <a:spcBef>
                          <a:spcPts val="0"/>
                        </a:spcBef>
                        <a:spcAft>
                          <a:spcPts val="0"/>
                        </a:spcAft>
                        <a:buNone/>
                      </a:pPr>
                      <a:r>
                        <a:rPr lang="en"/>
                        <a:t>P(be | to)</a:t>
                      </a:r>
                      <a:endParaRPr/>
                    </a:p>
                  </a:txBody>
                  <a:tcPr marT="91425" marB="91425" marR="91425" marL="91425"/>
                </a:tc>
                <a:tc>
                  <a:txBody>
                    <a:bodyPr/>
                    <a:lstStyle/>
                    <a:p>
                      <a:pPr indent="0" lvl="0" marL="0" rtl="0" algn="l">
                        <a:spcBef>
                          <a:spcPts val="0"/>
                        </a:spcBef>
                        <a:spcAft>
                          <a:spcPts val="0"/>
                        </a:spcAft>
                        <a:buNone/>
                      </a:pPr>
                      <a:r>
                        <a:rPr lang="en"/>
                        <a:t>.02</a:t>
                      </a:r>
                      <a:endParaRPr/>
                    </a:p>
                  </a:txBody>
                  <a:tcPr marT="91425" marB="91425" marR="91425" marL="91425"/>
                </a:tc>
              </a:tr>
              <a:tr h="381000">
                <a:tc>
                  <a:txBody>
                    <a:bodyPr/>
                    <a:lstStyle/>
                    <a:p>
                      <a:pPr indent="0" lvl="0" marL="0" rtl="0" algn="l">
                        <a:spcBef>
                          <a:spcPts val="0"/>
                        </a:spcBef>
                        <a:spcAft>
                          <a:spcPts val="0"/>
                        </a:spcAft>
                        <a:buClr>
                          <a:schemeClr val="dk2"/>
                        </a:buClr>
                        <a:buSzPts val="1100"/>
                        <a:buFont typeface="Arial"/>
                        <a:buNone/>
                      </a:pPr>
                      <a:r>
                        <a:rPr lang="en">
                          <a:solidFill>
                            <a:schemeClr val="dk2"/>
                          </a:solidFill>
                        </a:rPr>
                        <a:t>P(don’t | I)</a:t>
                      </a:r>
                      <a:endParaRPr/>
                    </a:p>
                  </a:txBody>
                  <a:tcPr marT="91425" marB="91425" marR="91425" marL="91425"/>
                </a:tc>
                <a:tc>
                  <a:txBody>
                    <a:bodyPr/>
                    <a:lstStyle/>
                    <a:p>
                      <a:pPr indent="0" lvl="0" marL="0" rtl="0" algn="l">
                        <a:spcBef>
                          <a:spcPts val="0"/>
                        </a:spcBef>
                        <a:spcAft>
                          <a:spcPts val="0"/>
                        </a:spcAft>
                        <a:buNone/>
                      </a:pPr>
                      <a:r>
                        <a:rPr lang="en"/>
                        <a:t>.08</a:t>
                      </a:r>
                      <a:endParaRPr/>
                    </a:p>
                  </a:txBody>
                  <a:tcPr marT="91425" marB="91425" marR="91425" marL="91425"/>
                </a:tc>
                <a:tc>
                  <a:txBody>
                    <a:bodyPr/>
                    <a:lstStyle/>
                    <a:p>
                      <a:pPr indent="0" lvl="0" marL="0" rtl="0" algn="l">
                        <a:spcBef>
                          <a:spcPts val="0"/>
                        </a:spcBef>
                        <a:spcAft>
                          <a:spcPts val="0"/>
                        </a:spcAft>
                        <a:buNone/>
                      </a:pPr>
                      <a:r>
                        <a:rPr lang="en"/>
                        <a:t>P(Chinese | eat)</a:t>
                      </a:r>
                      <a:endParaRPr/>
                    </a:p>
                  </a:txBody>
                  <a:tcPr marT="91425" marB="91425" marR="91425" marL="91425"/>
                </a:tc>
                <a:tc>
                  <a:txBody>
                    <a:bodyPr/>
                    <a:lstStyle/>
                    <a:p>
                      <a:pPr indent="0" lvl="0" marL="0" rtl="0" algn="l">
                        <a:spcBef>
                          <a:spcPts val="0"/>
                        </a:spcBef>
                        <a:spcAft>
                          <a:spcPts val="0"/>
                        </a:spcAft>
                        <a:buNone/>
                      </a:pPr>
                      <a:r>
                        <a:rPr lang="en"/>
                        <a:t>.16</a:t>
                      </a:r>
                      <a:endParaRPr/>
                    </a:p>
                  </a:txBody>
                  <a:tcPr marT="91425" marB="91425" marR="91425" marL="91425"/>
                </a:tc>
              </a:tr>
              <a:tr h="381000">
                <a:tc>
                  <a:txBody>
                    <a:bodyPr/>
                    <a:lstStyle/>
                    <a:p>
                      <a:pPr indent="0" lvl="0" marL="0" rtl="0" algn="l">
                        <a:spcBef>
                          <a:spcPts val="0"/>
                        </a:spcBef>
                        <a:spcAft>
                          <a:spcPts val="0"/>
                        </a:spcAft>
                        <a:buClr>
                          <a:schemeClr val="dk2"/>
                        </a:buClr>
                        <a:buSzPts val="1100"/>
                        <a:buFont typeface="Arial"/>
                        <a:buNone/>
                      </a:pPr>
                      <a:r>
                        <a:rPr lang="en">
                          <a:solidFill>
                            <a:schemeClr val="dk2"/>
                          </a:solidFill>
                        </a:rPr>
                        <a:t>P(have | I)</a:t>
                      </a:r>
                      <a:endParaRPr/>
                    </a:p>
                  </a:txBody>
                  <a:tcPr marT="91425" marB="91425" marR="91425" marL="91425"/>
                </a:tc>
                <a:tc>
                  <a:txBody>
                    <a:bodyPr/>
                    <a:lstStyle/>
                    <a:p>
                      <a:pPr indent="0" lvl="0" marL="0" rtl="0" algn="l">
                        <a:spcBef>
                          <a:spcPts val="0"/>
                        </a:spcBef>
                        <a:spcAft>
                          <a:spcPts val="0"/>
                        </a:spcAft>
                        <a:buNone/>
                      </a:pPr>
                      <a:r>
                        <a:rPr lang="en"/>
                        <a:t>.04</a:t>
                      </a:r>
                      <a:endParaRPr/>
                    </a:p>
                  </a:txBody>
                  <a:tcPr marT="91425" marB="91425" marR="91425" marL="91425"/>
                </a:tc>
                <a:tc>
                  <a:txBody>
                    <a:bodyPr/>
                    <a:lstStyle/>
                    <a:p>
                      <a:pPr indent="0" lvl="0" marL="0" rtl="0" algn="l">
                        <a:spcBef>
                          <a:spcPts val="0"/>
                        </a:spcBef>
                        <a:spcAft>
                          <a:spcPts val="0"/>
                        </a:spcAft>
                        <a:buNone/>
                      </a:pPr>
                      <a:r>
                        <a:rPr lang="en"/>
                        <a:t>P(British | eat)</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.03</a:t>
                      </a:r>
                      <a:endParaRPr/>
                    </a:p>
                  </a:txBody>
                  <a:tcPr marT="91425" marB="91425" marR="91425" marL="91425">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P(to | want)</a:t>
                      </a:r>
                      <a:endParaRPr/>
                    </a:p>
                  </a:txBody>
                  <a:tcPr marT="91425" marB="91425" marR="91425" marL="91425"/>
                </a:tc>
                <a:tc>
                  <a:txBody>
                    <a:bodyPr/>
                    <a:lstStyle/>
                    <a:p>
                      <a:pPr indent="0" lvl="0" marL="0" rtl="0" algn="l">
                        <a:spcBef>
                          <a:spcPts val="0"/>
                        </a:spcBef>
                        <a:spcAft>
                          <a:spcPts val="0"/>
                        </a:spcAft>
                        <a:buNone/>
                      </a:pPr>
                      <a:r>
                        <a:rPr lang="en"/>
                        <a:t>.65</a:t>
                      </a:r>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
                        <a:t>P(food | British)</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.60</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P(a | want)</a:t>
                      </a:r>
                      <a:endParaRPr/>
                    </a:p>
                  </a:txBody>
                  <a:tcPr marT="91425" marB="91425" marR="91425" marL="91425"/>
                </a:tc>
                <a:tc>
                  <a:txBody>
                    <a:bodyPr/>
                    <a:lstStyle/>
                    <a:p>
                      <a:pPr indent="0" lvl="0" marL="0" rtl="0" algn="l">
                        <a:spcBef>
                          <a:spcPts val="0"/>
                        </a:spcBef>
                        <a:spcAft>
                          <a:spcPts val="0"/>
                        </a:spcAft>
                        <a:buNone/>
                      </a:pPr>
                      <a:r>
                        <a:rPr lang="en"/>
                        <a:t>.05</a:t>
                      </a:r>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
                        <a:t>P(food | Chinese)</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.75</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1"/>
          <p:cNvSpPr txBox="1"/>
          <p:nvPr>
            <p:ph type="title"/>
          </p:nvPr>
        </p:nvSpPr>
        <p:spPr>
          <a:xfrm>
            <a:off x="2778125" y="661250"/>
            <a:ext cx="4437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Language Generation</a:t>
            </a:r>
            <a:endParaRPr/>
          </a:p>
        </p:txBody>
      </p:sp>
      <p:sp>
        <p:nvSpPr>
          <p:cNvPr id="132" name="Google Shape;132;p21"/>
          <p:cNvSpPr txBox="1"/>
          <p:nvPr>
            <p:ph idx="1" type="body"/>
          </p:nvPr>
        </p:nvSpPr>
        <p:spPr>
          <a:xfrm>
            <a:off x="303746" y="1455900"/>
            <a:ext cx="8536500" cy="30024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Your phone uses a language model when it suggests new words.</a:t>
            </a:r>
            <a:endParaRPr/>
          </a:p>
          <a:p>
            <a:pPr indent="-342900" lvl="0" marL="457200" rtl="0" algn="l">
              <a:lnSpc>
                <a:spcPct val="115000"/>
              </a:lnSpc>
              <a:spcBef>
                <a:spcPts val="0"/>
              </a:spcBef>
              <a:spcAft>
                <a:spcPts val="0"/>
              </a:spcAft>
              <a:buSzPts val="1800"/>
              <a:buChar char="●"/>
            </a:pPr>
            <a:r>
              <a:rPr lang="en"/>
              <a:t>The quality of the generated text increases as you increase n. Here’s text generated from a language model trained on a corpus of Shakespeare:</a:t>
            </a:r>
            <a:endParaRPr/>
          </a:p>
          <a:p>
            <a:pPr indent="-317500" lvl="1" marL="914400" rtl="0" algn="l">
              <a:lnSpc>
                <a:spcPct val="115000"/>
              </a:lnSpc>
              <a:spcBef>
                <a:spcPts val="0"/>
              </a:spcBef>
              <a:spcAft>
                <a:spcPts val="0"/>
              </a:spcAft>
              <a:buSzPts val="1400"/>
              <a:buChar char="○"/>
            </a:pPr>
            <a:r>
              <a:rPr lang="en"/>
              <a:t>Unigram: Hill he late speaks; or! a more to leg less first you enter</a:t>
            </a:r>
            <a:endParaRPr/>
          </a:p>
          <a:p>
            <a:pPr indent="-317500" lvl="1" marL="914400" rtl="0" algn="l">
              <a:lnSpc>
                <a:spcPct val="115000"/>
              </a:lnSpc>
              <a:spcBef>
                <a:spcPts val="0"/>
              </a:spcBef>
              <a:spcAft>
                <a:spcPts val="0"/>
              </a:spcAft>
              <a:buSzPts val="1400"/>
              <a:buChar char="○"/>
            </a:pPr>
            <a:r>
              <a:rPr lang="en"/>
              <a:t>Bigram: Why dost stand forth thy canopy, forsooth; he is this palpable hit the King Henry.</a:t>
            </a:r>
            <a:endParaRPr/>
          </a:p>
          <a:p>
            <a:pPr indent="-317500" lvl="1" marL="914400" rtl="0" algn="l">
              <a:lnSpc>
                <a:spcPct val="115000"/>
              </a:lnSpc>
              <a:spcBef>
                <a:spcPts val="0"/>
              </a:spcBef>
              <a:spcAft>
                <a:spcPts val="0"/>
              </a:spcAft>
              <a:buSzPts val="1400"/>
              <a:buChar char="○"/>
            </a:pPr>
            <a:r>
              <a:rPr lang="en"/>
              <a:t>Trigram: This shall forbid it should be branded, if renown made it empty.</a:t>
            </a:r>
            <a:endParaRPr/>
          </a:p>
          <a:p>
            <a:pPr indent="-317500" lvl="1" marL="914400" rtl="0" algn="l">
              <a:lnSpc>
                <a:spcPct val="115000"/>
              </a:lnSpc>
              <a:spcBef>
                <a:spcPts val="0"/>
              </a:spcBef>
              <a:spcAft>
                <a:spcPts val="0"/>
              </a:spcAft>
              <a:buSzPts val="1400"/>
              <a:buChar char="○"/>
            </a:pPr>
            <a:r>
              <a:rPr lang="en"/>
              <a:t>Quadrigram: What! I will go seek the traitor Gloucester.</a:t>
            </a:r>
            <a:endParaRPr/>
          </a:p>
          <a:p>
            <a:pPr indent="-342900" lvl="0" marL="457200" rtl="0" algn="l">
              <a:lnSpc>
                <a:spcPct val="115000"/>
              </a:lnSpc>
              <a:spcBef>
                <a:spcPts val="0"/>
              </a:spcBef>
              <a:spcAft>
                <a:spcPts val="0"/>
              </a:spcAft>
              <a:buSzPts val="1800"/>
              <a:buChar char="●"/>
            </a:pPr>
            <a:r>
              <a:rPr lang="en"/>
              <a:t>However, as you increase n, you require much more data to make quality predictions. There are far more possible 4grams than unigrams (|4grams| = (|unigrams|)^4, can you see why?), but few occur in our data.</a:t>
            </a:r>
            <a:endParaRPr/>
          </a:p>
        </p:txBody>
      </p:sp>
      <p:pic>
        <p:nvPicPr>
          <p:cNvPr id="133" name="Google Shape;133;p21"/>
          <p:cNvPicPr preferRelativeResize="0"/>
          <p:nvPr/>
        </p:nvPicPr>
        <p:blipFill rotWithShape="1">
          <a:blip r:embed="rId3">
            <a:alphaModFix/>
          </a:blip>
          <a:srcRect b="32813" l="10049" r="8906" t="0"/>
          <a:stretch/>
        </p:blipFill>
        <p:spPr>
          <a:xfrm>
            <a:off x="242800" y="63263"/>
            <a:ext cx="2083151" cy="129511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2"/>
          <p:cNvSpPr txBox="1"/>
          <p:nvPr>
            <p:ph type="title"/>
          </p:nvPr>
        </p:nvSpPr>
        <p:spPr>
          <a:xfrm>
            <a:off x="1448450" y="597250"/>
            <a:ext cx="7017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Reflections on Language Modeling</a:t>
            </a:r>
            <a:endParaRPr/>
          </a:p>
        </p:txBody>
      </p:sp>
      <p:sp>
        <p:nvSpPr>
          <p:cNvPr id="139" name="Google Shape;139;p22"/>
          <p:cNvSpPr txBox="1"/>
          <p:nvPr>
            <p:ph idx="1" type="body"/>
          </p:nvPr>
        </p:nvSpPr>
        <p:spPr>
          <a:xfrm>
            <a:off x="445350" y="1296150"/>
            <a:ext cx="8487600" cy="31422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Language modeling is often used as a measure of fluency, or to generate text.</a:t>
            </a:r>
            <a:endParaRPr/>
          </a:p>
          <a:p>
            <a:pPr indent="-342900" lvl="0" marL="457200" rtl="0" algn="l">
              <a:lnSpc>
                <a:spcPct val="150000"/>
              </a:lnSpc>
              <a:spcBef>
                <a:spcPts val="0"/>
              </a:spcBef>
              <a:spcAft>
                <a:spcPts val="0"/>
              </a:spcAft>
              <a:buSzPts val="1800"/>
              <a:buChar char="●"/>
            </a:pPr>
            <a:r>
              <a:rPr lang="en"/>
              <a:t>What would happen if a word didn’t occur in our corpus, or in a certain context?</a:t>
            </a:r>
            <a:endParaRPr/>
          </a:p>
          <a:p>
            <a:pPr indent="-342900" lvl="0" marL="457200" rtl="0" algn="l">
              <a:lnSpc>
                <a:spcPct val="150000"/>
              </a:lnSpc>
              <a:spcBef>
                <a:spcPts val="0"/>
              </a:spcBef>
              <a:spcAft>
                <a:spcPts val="0"/>
              </a:spcAft>
              <a:buSzPts val="1800"/>
              <a:buChar char="●"/>
            </a:pPr>
            <a:r>
              <a:rPr lang="en"/>
              <a:t>Does this method encode any meaning?</a:t>
            </a:r>
            <a:endParaRPr/>
          </a:p>
          <a:p>
            <a:pPr indent="-342900" lvl="0" marL="457200" rtl="0" algn="l">
              <a:lnSpc>
                <a:spcPct val="115000"/>
              </a:lnSpc>
              <a:spcBef>
                <a:spcPts val="0"/>
              </a:spcBef>
              <a:spcAft>
                <a:spcPts val="0"/>
              </a:spcAft>
              <a:buSzPts val="1800"/>
              <a:buChar char="●"/>
            </a:pPr>
            <a:r>
              <a:rPr lang="en"/>
              <a:t>What do you think of the Markov assumption?  </a:t>
            </a:r>
            <a:endParaRPr/>
          </a:p>
          <a:p>
            <a:pPr indent="0" lvl="0" marL="914400" rtl="0" algn="l">
              <a:lnSpc>
                <a:spcPct val="115000"/>
              </a:lnSpc>
              <a:spcBef>
                <a:spcPts val="1600"/>
              </a:spcBef>
              <a:spcAft>
                <a:spcPts val="0"/>
              </a:spcAft>
              <a:buNone/>
            </a:pPr>
            <a:r>
              <a:rPr i="1" lang="en" sz="1600"/>
              <a:t>Noam Chomsky famously argued against probabilistic language models: no such model could distinguish the grammatical sentence “colorless green ideas sleep furiously” from  the ungrammatical permutation “furiously sleep ideas green colorless.”</a:t>
            </a:r>
            <a:endParaRPr i="1" sz="1600"/>
          </a:p>
          <a:p>
            <a:pPr indent="-342900" lvl="0" marL="457200" rtl="0" algn="l">
              <a:spcBef>
                <a:spcPts val="1000"/>
              </a:spcBef>
              <a:spcAft>
                <a:spcPts val="1000"/>
              </a:spcAft>
              <a:buSzPts val="1800"/>
              <a:buChar char="●"/>
            </a:pPr>
            <a:r>
              <a:rPr lang="en" u="sng">
                <a:solidFill>
                  <a:schemeClr val="hlink"/>
                </a:solidFill>
                <a:hlinkClick r:id="rId3"/>
              </a:rPr>
              <a:t>Trump tweet generator</a:t>
            </a:r>
            <a:endParaRPr i="1" sz="16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