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740" r:id="rId2"/>
    <p:sldId id="872" r:id="rId3"/>
    <p:sldId id="723" r:id="rId4"/>
    <p:sldId id="720" r:id="rId5"/>
    <p:sldId id="822" r:id="rId6"/>
    <p:sldId id="865" r:id="rId7"/>
    <p:sldId id="873" r:id="rId8"/>
    <p:sldId id="823" r:id="rId9"/>
    <p:sldId id="825" r:id="rId10"/>
    <p:sldId id="824" r:id="rId11"/>
    <p:sldId id="889" r:id="rId12"/>
    <p:sldId id="877" r:id="rId13"/>
    <p:sldId id="878" r:id="rId14"/>
    <p:sldId id="875" r:id="rId15"/>
    <p:sldId id="837" r:id="rId16"/>
    <p:sldId id="839" r:id="rId17"/>
    <p:sldId id="890" r:id="rId18"/>
    <p:sldId id="874" r:id="rId19"/>
    <p:sldId id="739" r:id="rId20"/>
    <p:sldId id="826" r:id="rId21"/>
    <p:sldId id="827" r:id="rId22"/>
    <p:sldId id="830" r:id="rId23"/>
    <p:sldId id="777" r:id="rId24"/>
    <p:sldId id="776" r:id="rId25"/>
    <p:sldId id="775" r:id="rId26"/>
    <p:sldId id="888" r:id="rId27"/>
    <p:sldId id="870" r:id="rId28"/>
    <p:sldId id="855" r:id="rId29"/>
    <p:sldId id="857" r:id="rId30"/>
    <p:sldId id="852" r:id="rId31"/>
    <p:sldId id="859" r:id="rId32"/>
    <p:sldId id="861" r:id="rId33"/>
    <p:sldId id="842" r:id="rId34"/>
    <p:sldId id="879" r:id="rId35"/>
    <p:sldId id="847" r:id="rId36"/>
    <p:sldId id="844" r:id="rId37"/>
    <p:sldId id="676" r:id="rId38"/>
    <p:sldId id="771" r:id="rId39"/>
    <p:sldId id="677" r:id="rId40"/>
    <p:sldId id="683" r:id="rId41"/>
    <p:sldId id="684" r:id="rId42"/>
    <p:sldId id="693" r:id="rId43"/>
    <p:sldId id="694" r:id="rId44"/>
    <p:sldId id="698" r:id="rId45"/>
    <p:sldId id="699" r:id="rId46"/>
    <p:sldId id="700" r:id="rId47"/>
    <p:sldId id="702" r:id="rId48"/>
    <p:sldId id="703" r:id="rId49"/>
    <p:sldId id="841" r:id="rId50"/>
    <p:sldId id="741" r:id="rId51"/>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407"/>
    <a:srgbClr val="FF9933"/>
    <a:srgbClr val="FFFFCC"/>
    <a:srgbClr val="66CCFF"/>
    <a:srgbClr val="FFFF00"/>
    <a:srgbClr val="FF9900"/>
    <a:srgbClr val="FFFF66"/>
    <a:srgbClr val="FF822D"/>
    <a:srgbClr val="D2D2F4"/>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035" autoAdjust="0"/>
    <p:restoredTop sz="81151" autoAdjust="0"/>
  </p:normalViewPr>
  <p:slideViewPr>
    <p:cSldViewPr snapToObjects="1">
      <p:cViewPr>
        <p:scale>
          <a:sx n="64" d="100"/>
          <a:sy n="64" d="100"/>
        </p:scale>
        <p:origin x="-1980" y="-318"/>
      </p:cViewPr>
      <p:guideLst>
        <p:guide orient="horz" pos="1440"/>
        <p:guide pos="2880"/>
      </p:guideLst>
    </p:cSldViewPr>
  </p:slideViewPr>
  <p:outlineViewPr>
    <p:cViewPr>
      <p:scale>
        <a:sx n="33" d="100"/>
        <a:sy n="33" d="100"/>
      </p:scale>
      <p:origin x="36" y="1386"/>
    </p:cViewPr>
  </p:outlineViewPr>
  <p:notesTextViewPr>
    <p:cViewPr>
      <p:scale>
        <a:sx n="150" d="100"/>
        <a:sy n="15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wrap="square" lIns="99048" tIns="49524" rIns="99048" bIns="49524" numCol="1" anchor="t" anchorCtr="0" compatLnSpc="1">
            <a:prstTxWarp prst="textNoShape">
              <a:avLst/>
            </a:prstTxWarp>
          </a:bodyPr>
          <a:lstStyle>
            <a:lvl1pPr>
              <a:defRPr sz="1300">
                <a:latin typeface="Calibri" pitchFamily="34" charset="0"/>
              </a:defRPr>
            </a:lvl1pPr>
          </a:lstStyle>
          <a:p>
            <a:endParaRPr lang="zh-CN" altLang="en-US"/>
          </a:p>
        </p:txBody>
      </p:sp>
      <p:sp>
        <p:nvSpPr>
          <p:cNvPr id="3" name="Date Placeholder 2"/>
          <p:cNvSpPr>
            <a:spLocks noGrp="1"/>
          </p:cNvSpPr>
          <p:nvPr>
            <p:ph type="dt" idx="1"/>
          </p:nvPr>
        </p:nvSpPr>
        <p:spPr>
          <a:xfrm>
            <a:off x="4021294" y="0"/>
            <a:ext cx="3076363" cy="511731"/>
          </a:xfrm>
          <a:prstGeom prst="rect">
            <a:avLst/>
          </a:prstGeom>
        </p:spPr>
        <p:txBody>
          <a:bodyPr vert="horz" wrap="square" lIns="99048" tIns="49524" rIns="99048" bIns="49524" numCol="1" anchor="t" anchorCtr="0" compatLnSpc="1">
            <a:prstTxWarp prst="textNoShape">
              <a:avLst/>
            </a:prstTxWarp>
          </a:bodyPr>
          <a:lstStyle>
            <a:lvl1pPr algn="r">
              <a:defRPr sz="1300">
                <a:latin typeface="Calibri" pitchFamily="34" charset="0"/>
              </a:defRPr>
            </a:lvl1pPr>
          </a:lstStyle>
          <a:p>
            <a:fld id="{D616978D-69A4-4D43-BF97-B113B004EF64}" type="datetimeFigureOut">
              <a:rPr lang="zh-CN" altLang="en-US"/>
              <a:pPr/>
              <a:t>2012/6/20</a:t>
            </a:fld>
            <a:endParaRPr lang="en-US" altLang="zh-CN"/>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US" noProof="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721106"/>
            <a:ext cx="3076363" cy="511731"/>
          </a:xfrm>
          <a:prstGeom prst="rect">
            <a:avLst/>
          </a:prstGeom>
        </p:spPr>
        <p:txBody>
          <a:bodyPr vert="horz" wrap="square" lIns="99048" tIns="49524" rIns="99048" bIns="49524" numCol="1" anchor="b" anchorCtr="0" compatLnSpc="1">
            <a:prstTxWarp prst="textNoShape">
              <a:avLst/>
            </a:prstTxWarp>
          </a:bodyPr>
          <a:lstStyle>
            <a:lvl1pPr>
              <a:defRPr sz="1300">
                <a:latin typeface="Calibri" pitchFamily="34" charset="0"/>
              </a:defRPr>
            </a:lvl1pPr>
          </a:lstStyle>
          <a:p>
            <a:endParaRPr lang="zh-CN" alt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wrap="square" lIns="99048" tIns="49524" rIns="99048" bIns="49524" numCol="1" anchor="b" anchorCtr="0" compatLnSpc="1">
            <a:prstTxWarp prst="textNoShape">
              <a:avLst/>
            </a:prstTxWarp>
          </a:bodyPr>
          <a:lstStyle>
            <a:lvl1pPr algn="r">
              <a:defRPr sz="1300">
                <a:latin typeface="Calibri" pitchFamily="34" charset="0"/>
              </a:defRPr>
            </a:lvl1pPr>
          </a:lstStyle>
          <a:p>
            <a:fld id="{F4BD7834-B150-4000-BF09-F66791E50568}" type="slidenum">
              <a:rPr lang="zh-CN" altLang="en-US"/>
              <a:pPr/>
              <a:t>‹#›</a:t>
            </a:fld>
            <a:endParaRPr lang="en-US" altLang="zh-CN"/>
          </a:p>
        </p:txBody>
      </p:sp>
    </p:spTree>
    <p:extLst>
      <p:ext uri="{BB962C8B-B14F-4D97-AF65-F5344CB8AC3E}">
        <p14:creationId xmlns:p14="http://schemas.microsoft.com/office/powerpoint/2010/main" val="1484672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n.wikipedia.org/wiki/Aryabhata"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5BFFA4-1075-45EC-82B8-7E1945FC5270}" type="slidenum">
              <a:rPr lang="en-US" smtClean="0"/>
              <a:pPr>
                <a:defRPr/>
              </a:pPr>
              <a:t>1</a:t>
            </a:fld>
            <a:endParaRPr lang="en-US"/>
          </a:p>
        </p:txBody>
      </p:sp>
    </p:spTree>
    <p:extLst>
      <p:ext uri="{BB962C8B-B14F-4D97-AF65-F5344CB8AC3E}">
        <p14:creationId xmlns:p14="http://schemas.microsoft.com/office/powerpoint/2010/main" val="3683590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CC00"/>
                </a:solidFill>
                <a:latin typeface="Verdana" pitchFamily="34" charset="0"/>
                <a:ea typeface="Verdana" pitchFamily="34" charset="0"/>
                <a:cs typeface="Verdana" pitchFamily="34" charset="0"/>
              </a:rPr>
              <a:t>Cite Shree’s paper here. </a:t>
            </a:r>
            <a:endParaRPr lang="en-US" sz="1200" dirty="0" smtClean="0">
              <a:solidFill>
                <a:srgbClr val="FFFFCC"/>
              </a:solidFill>
              <a:latin typeface="Verdana" pitchFamily="34" charset="0"/>
              <a:ea typeface="Verdana" pitchFamily="34" charset="0"/>
              <a:cs typeface="Verdana" pitchFamily="34" charset="0"/>
            </a:endParaRP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Global illumination invariant.</a:t>
            </a: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Captured image is a dot product between the light-transport coefficients and illumination. In frequency domain, it is a multiplication. In natural scenes, the frequency response of light transport falls. If  illumination is high-frequency, then the contribution due to global illumination is zeroed out, or becomes constant. This is a nice and easy explanation. </a:t>
            </a: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13</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CC00"/>
                </a:solidFill>
                <a:latin typeface="Verdana" pitchFamily="34" charset="0"/>
                <a:ea typeface="Verdana" pitchFamily="34" charset="0"/>
                <a:cs typeface="Verdana" pitchFamily="34" charset="0"/>
              </a:rPr>
              <a:t>Cite Shree’s paper here. </a:t>
            </a:r>
            <a:endParaRPr lang="en-US" sz="1200" dirty="0" smtClean="0">
              <a:solidFill>
                <a:srgbClr val="FFFFCC"/>
              </a:solidFill>
              <a:latin typeface="Verdana" pitchFamily="34" charset="0"/>
              <a:ea typeface="Verdana" pitchFamily="34" charset="0"/>
              <a:cs typeface="Verdana" pitchFamily="34" charset="0"/>
            </a:endParaRP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Global illumination invariant.</a:t>
            </a: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Captured image is a dot product between the light-transport coefficients and illumination. In frequency domain, it is a multiplication. In natural scenes, the frequency response of light transport falls. If  illumination is high-frequency, then the contribution due to global illumination is zeroed out, or becomes constant. This is a nice and easy explanation. </a:t>
            </a: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14</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CC00"/>
                </a:solidFill>
                <a:latin typeface="Verdana" pitchFamily="34" charset="0"/>
                <a:ea typeface="Verdana" pitchFamily="34" charset="0"/>
                <a:cs typeface="Verdana" pitchFamily="34" charset="0"/>
              </a:rPr>
              <a:t>Cite Shree’s paper here. </a:t>
            </a:r>
            <a:endParaRPr lang="en-US" sz="1200" dirty="0" smtClean="0">
              <a:solidFill>
                <a:srgbClr val="FFFFCC"/>
              </a:solidFill>
              <a:latin typeface="Verdana" pitchFamily="34" charset="0"/>
              <a:ea typeface="Verdana" pitchFamily="34" charset="0"/>
              <a:cs typeface="Verdana" pitchFamily="34" charset="0"/>
            </a:endParaRP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Global illumination invariant.</a:t>
            </a: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Captured image is a dot product between the light-transport coefficients and illumination. In frequency domain, it is a multiplication. In natural scenes, the frequency response of light transport falls. If  illumination is high-frequency, then the contribution due to global illumination is zeroed out, or becomes constant. This is a nice and easy explanation. </a:t>
            </a: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15</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FFFFCC"/>
              </a:solidFill>
              <a:latin typeface="Palatino Linotype" pitchFamily="18" charset="0"/>
            </a:endParaRP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16</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FFFFCC"/>
              </a:solidFill>
              <a:latin typeface="Palatino Linotype" pitchFamily="18" charset="0"/>
            </a:endParaRP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17</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Now, let’s take the same scene and illuminate it with a limited depth of field device, such as a projector. For example this projector here. Projectors are designed to project a focused image on a single flat screen. However, if the projector focal plane is not on the scene, the image will be blurred or defocused. This is called defocused illumination.</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Now these are two completely different physical effects – global illumination is an intrinsic property of the scene, and depends on material properties and scene geometry. On the other hand, defocused illumination is a property of the illumination device. So, one is a property of the scene, the other a property of illumination. Then why is it that we are interested in studying them together?</a:t>
            </a: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4BA9B-7DFF-4F7F-A18B-1236CF7956A1}"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So far, we have talked about global illumination. There is another optical effect which is a problem – defocus. Now briefly discuss defocus. </a:t>
            </a:r>
          </a:p>
          <a:p>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19</a:t>
            </a:fld>
            <a:endParaRPr lang="en-US" altLang="zh-CN"/>
          </a:p>
        </p:txBody>
      </p:sp>
    </p:spTree>
    <p:extLst>
      <p:ext uri="{BB962C8B-B14F-4D97-AF65-F5344CB8AC3E}">
        <p14:creationId xmlns:p14="http://schemas.microsoft.com/office/powerpoint/2010/main" val="93480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So far, we have talked about global illumination. There is another optical effect which is a problem – defocus. Now briefly discuss defocus. </a:t>
            </a:r>
          </a:p>
          <a:p>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20</a:t>
            </a:fld>
            <a:endParaRPr lang="en-US" altLang="zh-CN"/>
          </a:p>
        </p:txBody>
      </p:sp>
    </p:spTree>
    <p:extLst>
      <p:ext uri="{BB962C8B-B14F-4D97-AF65-F5344CB8AC3E}">
        <p14:creationId xmlns:p14="http://schemas.microsoft.com/office/powerpoint/2010/main" val="93480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So far, we have talked about global illumination. There is another optical effect which is a problem – defocus. Now briefly discuss defocus. </a:t>
            </a:r>
          </a:p>
          <a:p>
            <a:endParaRPr lang="en-US" dirty="0" smtClean="0"/>
          </a:p>
          <a:p>
            <a:r>
              <a:rPr lang="en-US" dirty="0" smtClean="0"/>
              <a:t>Amplitude is one of the unknown of the sinusoid.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21</a:t>
            </a:fld>
            <a:endParaRPr lang="en-US" altLang="zh-CN"/>
          </a:p>
        </p:txBody>
      </p:sp>
    </p:spTree>
    <p:extLst>
      <p:ext uri="{BB962C8B-B14F-4D97-AF65-F5344CB8AC3E}">
        <p14:creationId xmlns:p14="http://schemas.microsoft.com/office/powerpoint/2010/main" val="93480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CC"/>
                </a:solidFill>
                <a:latin typeface="Palatino Linotype" pitchFamily="18" charset="0"/>
              </a:rPr>
              <a:t>Invariance to defocus is simpler – since the effect of defocus is a function of frequency, we can make it nearly invariant by projecting frequencies that are very close to each other. </a:t>
            </a:r>
          </a:p>
          <a:p>
            <a:endParaRPr lang="en-US" sz="1200" dirty="0" smtClean="0">
              <a:solidFill>
                <a:srgbClr val="FFFFCC"/>
              </a:solidFill>
              <a:latin typeface="Palatino Linotype" pitchFamily="18" charset="0"/>
            </a:endParaRPr>
          </a:p>
          <a:p>
            <a:endParaRPr lang="en-US" sz="1200" dirty="0" smtClean="0">
              <a:solidFill>
                <a:srgbClr val="FFFFCC"/>
              </a:solidFill>
              <a:latin typeface="Palatino Linotype" pitchFamily="18" charset="0"/>
            </a:endParaRPr>
          </a:p>
          <a:p>
            <a:r>
              <a:rPr lang="en-US" sz="1200" dirty="0" smtClean="0">
                <a:solidFill>
                  <a:srgbClr val="FFFFCC"/>
                </a:solidFill>
                <a:latin typeface="Palatino Linotype" pitchFamily="18" charset="0"/>
              </a:rPr>
              <a:t>Make slides 19-24 nicer, more consistent. One way versus both ways of the frequency</a:t>
            </a:r>
            <a:r>
              <a:rPr lang="en-US" sz="1200" baseline="0" dirty="0" smtClean="0">
                <a:solidFill>
                  <a:srgbClr val="FFFFCC"/>
                </a:solidFill>
                <a:latin typeface="Palatino Linotype" pitchFamily="18" charset="0"/>
              </a:rPr>
              <a:t> plots. Can I make these slides look nicer, more illustrative, more consistent?</a:t>
            </a:r>
            <a:endParaRPr lang="en-US" sz="1200" dirty="0">
              <a:solidFill>
                <a:srgbClr val="FFFFCC"/>
              </a:solidFill>
              <a:latin typeface="Palatino Linotype" pitchFamily="18" charset="0"/>
            </a:endParaRP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22</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It has now</a:t>
            </a:r>
            <a:r>
              <a:rPr lang="en-US" baseline="0" dirty="0" smtClean="0"/>
              <a:t> matured into something very reliable, and very accurate. In today’s world, it forms the workhorse in several industries, including manufacturing. It has been used for digital archiving, used in biometrics. Kinect, the fastest selling electronic device ever, is a structured light system.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a:t>
            </a:fld>
            <a:endParaRPr lang="en-US" altLang="zh-CN"/>
          </a:p>
        </p:txBody>
      </p:sp>
    </p:spTree>
    <p:extLst>
      <p:ext uri="{BB962C8B-B14F-4D97-AF65-F5344CB8AC3E}">
        <p14:creationId xmlns:p14="http://schemas.microsoft.com/office/powerpoint/2010/main" val="3560692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2800" baseline="0" dirty="0" smtClean="0">
                <a:solidFill>
                  <a:srgbClr val="FF6600"/>
                </a:solidFill>
              </a:rPr>
              <a:t>Why is it called micro? Show the micro range, and show the micro periods. </a:t>
            </a:r>
          </a:p>
          <a:p>
            <a:endParaRPr lang="en-US" dirty="0" smtClean="0"/>
          </a:p>
          <a:p>
            <a:endParaRPr lang="en-US" dirty="0" smtClean="0"/>
          </a:p>
          <a:p>
            <a:r>
              <a:rPr lang="en-US" dirty="0" smtClean="0"/>
              <a:t>Using these two invariants, we propose a new phase shifting technique called Micro Phase Shifting. Define it.</a:t>
            </a:r>
            <a:r>
              <a:rPr lang="en-US" baseline="0" dirty="0" smtClean="0"/>
              <a:t> All the frequencies are chosen to be in a narrow high-frequency band. The width is chosen to be narrow enough…</a:t>
            </a:r>
          </a:p>
          <a:p>
            <a:endParaRPr lang="en-US" baseline="0" dirty="0" smtClean="0"/>
          </a:p>
          <a:p>
            <a:endParaRPr lang="en-US" baseline="0" dirty="0" smtClean="0"/>
          </a:p>
          <a:p>
            <a:r>
              <a:rPr lang="en-US" baseline="0" dirty="0" smtClean="0"/>
              <a:t>Might have to show the frequency plot on both sides. </a:t>
            </a:r>
            <a:endParaRPr lang="en-US"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23</a:t>
            </a:fld>
            <a:endParaRPr lang="en-US" altLang="zh-CN"/>
          </a:p>
        </p:txBody>
      </p:sp>
    </p:spTree>
    <p:extLst>
      <p:ext uri="{BB962C8B-B14F-4D97-AF65-F5344CB8AC3E}">
        <p14:creationId xmlns:p14="http://schemas.microsoft.com/office/powerpoint/2010/main" val="4072139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Show light transport</a:t>
            </a:r>
            <a:r>
              <a:rPr lang="en-US" baseline="0" dirty="0" smtClean="0"/>
              <a:t> bandwidth here. </a:t>
            </a:r>
            <a:endParaRPr lang="en-US" dirty="0" smtClean="0"/>
          </a:p>
          <a:p>
            <a:endParaRPr lang="en-US" dirty="0" smtClean="0"/>
          </a:p>
          <a:p>
            <a:endParaRPr lang="en-US" dirty="0" smtClean="0"/>
          </a:p>
          <a:p>
            <a:r>
              <a:rPr lang="en-US" baseline="0" dirty="0" smtClean="0"/>
              <a:t>The mean frequency is chosen to be high enough so that the captured images are resistant to global illumination. </a:t>
            </a:r>
          </a:p>
          <a:p>
            <a:endParaRPr lang="en-US" baseline="0"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24</a:t>
            </a:fld>
            <a:endParaRPr lang="en-US" altLang="zh-CN"/>
          </a:p>
        </p:txBody>
      </p:sp>
    </p:spTree>
    <p:extLst>
      <p:ext uri="{BB962C8B-B14F-4D97-AF65-F5344CB8AC3E}">
        <p14:creationId xmlns:p14="http://schemas.microsoft.com/office/powerpoint/2010/main" val="4072139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Show the defocus kernel here. And show the attenuation. </a:t>
            </a:r>
          </a:p>
          <a:p>
            <a:endParaRPr lang="en-US" baseline="0" dirty="0" smtClean="0"/>
          </a:p>
          <a:p>
            <a:r>
              <a:rPr lang="en-US" baseline="0" dirty="0" smtClean="0"/>
              <a:t>The key idea is to project patterns </a:t>
            </a:r>
            <a:r>
              <a:rPr lang="en-US" b="1" baseline="0" dirty="0" smtClean="0"/>
              <a:t>limited</a:t>
            </a:r>
            <a:r>
              <a:rPr lang="en-US" baseline="0" dirty="0" smtClean="0"/>
              <a:t> to a narrow, high frequency band. </a:t>
            </a:r>
          </a:p>
          <a:p>
            <a:endParaRPr lang="en-US" baseline="0"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25</a:t>
            </a:fld>
            <a:endParaRPr lang="en-US" altLang="zh-CN"/>
          </a:p>
        </p:txBody>
      </p:sp>
    </p:spTree>
    <p:extLst>
      <p:ext uri="{BB962C8B-B14F-4D97-AF65-F5344CB8AC3E}">
        <p14:creationId xmlns:p14="http://schemas.microsoft.com/office/powerpoint/2010/main" val="4072139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Show the defocus kernel here. And show the attenuation. </a:t>
            </a:r>
          </a:p>
          <a:p>
            <a:endParaRPr lang="en-US" baseline="0" dirty="0" smtClean="0"/>
          </a:p>
          <a:p>
            <a:r>
              <a:rPr lang="en-US" baseline="0" dirty="0" smtClean="0"/>
              <a:t>The key idea is to project patterns </a:t>
            </a:r>
            <a:r>
              <a:rPr lang="en-US" b="1" baseline="0" dirty="0" smtClean="0"/>
              <a:t>limited</a:t>
            </a:r>
            <a:r>
              <a:rPr lang="en-US" baseline="0" dirty="0" smtClean="0"/>
              <a:t> to a narrow, high frequency band. </a:t>
            </a:r>
          </a:p>
          <a:p>
            <a:endParaRPr lang="en-US" baseline="0"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26</a:t>
            </a:fld>
            <a:endParaRPr lang="en-US" altLang="zh-CN"/>
          </a:p>
        </p:txBody>
      </p:sp>
    </p:spTree>
    <p:extLst>
      <p:ext uri="{BB962C8B-B14F-4D97-AF65-F5344CB8AC3E}">
        <p14:creationId xmlns:p14="http://schemas.microsoft.com/office/powerpoint/2010/main" val="4072139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Let’s look at the problem in 1D. </a:t>
            </a:r>
          </a:p>
          <a:p>
            <a:endParaRPr lang="en-US" dirty="0" smtClean="0"/>
          </a:p>
          <a:p>
            <a:r>
              <a:rPr lang="en-US" dirty="0" smtClean="0"/>
              <a:t>Suppose we have two high frequencies. It</a:t>
            </a:r>
            <a:r>
              <a:rPr lang="en-US" baseline="0" dirty="0" smtClean="0"/>
              <a:t> turns out that if the frequencies are very close to each other, their combination can emulate a low frequency. &lt;Nice graphic&gt;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called beat frequency, and is frequently encountered in acoustics and music. </a:t>
            </a:r>
          </a:p>
          <a:p>
            <a:endParaRPr lang="en-US" baseline="0" dirty="0" smtClean="0"/>
          </a:p>
          <a:p>
            <a:r>
              <a:rPr lang="en-US" baseline="0" dirty="0" smtClean="0"/>
              <a:t>In particular, if the frequencies are f1 and f1+delta, the resulting frequency is delta/2. For example, if f1 is 49Hz., and f2 is 51Hz., the beat frequency is a very low 1Hz.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27</a:t>
            </a:fld>
            <a:endParaRPr lang="en-US" altLang="zh-CN"/>
          </a:p>
        </p:txBody>
      </p:sp>
    </p:spTree>
    <p:extLst>
      <p:ext uri="{BB962C8B-B14F-4D97-AF65-F5344CB8AC3E}">
        <p14:creationId xmlns:p14="http://schemas.microsoft.com/office/powerpoint/2010/main" val="1843063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There is another, more formal way of looking at this problem. </a:t>
            </a:r>
          </a:p>
          <a:p>
            <a:endParaRPr lang="en-US" dirty="0" smtClean="0"/>
          </a:p>
          <a:p>
            <a:r>
              <a:rPr lang="en-US" dirty="0" smtClean="0"/>
              <a:t>Consider this…</a:t>
            </a:r>
          </a:p>
          <a:p>
            <a:endParaRPr lang="en-US" dirty="0" smtClean="0"/>
          </a:p>
          <a:p>
            <a:r>
              <a:rPr lang="en-US" dirty="0" smtClean="0"/>
              <a:t>This is a combinatorial problem. How can we solve</a:t>
            </a:r>
            <a:r>
              <a:rPr lang="en-US" baseline="0" dirty="0" smtClean="0"/>
              <a:t> this? Give more intuition as to why is this hard?</a:t>
            </a:r>
          </a:p>
          <a:p>
            <a:endParaRPr lang="en-US" baseline="0" dirty="0" smtClean="0"/>
          </a:p>
          <a:p>
            <a:endParaRPr lang="en-US" baseline="0" dirty="0" smtClean="0"/>
          </a:p>
          <a:p>
            <a:r>
              <a:rPr lang="en-US" baseline="0" dirty="0" smtClean="0"/>
              <a:t>&lt;&lt;Change the correspondence color to red everywhere. Make colors consistent. &gt;&gt;</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28</a:t>
            </a:fld>
            <a:endParaRPr lang="en-US" altLang="zh-CN"/>
          </a:p>
        </p:txBody>
      </p:sp>
    </p:spTree>
    <p:extLst>
      <p:ext uri="{BB962C8B-B14F-4D97-AF65-F5344CB8AC3E}">
        <p14:creationId xmlns:p14="http://schemas.microsoft.com/office/powerpoint/2010/main" val="1984276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These are combinatorial / integral</a:t>
            </a:r>
            <a:r>
              <a:rPr lang="en-US" baseline="0" dirty="0" smtClean="0"/>
              <a:t> equations. </a:t>
            </a:r>
            <a:endParaRPr lang="en-US" dirty="0" smtClean="0"/>
          </a:p>
          <a:p>
            <a:endParaRPr lang="en-US" dirty="0" smtClean="0"/>
          </a:p>
          <a:p>
            <a:r>
              <a:rPr lang="en-US" dirty="0" smtClean="0"/>
              <a:t>This just says that if C is divided by p, it leaves a remainder of q.</a:t>
            </a:r>
          </a:p>
          <a:p>
            <a:endParaRPr lang="en-US" dirty="0" smtClean="0"/>
          </a:p>
          <a:p>
            <a:endParaRPr lang="en-US" dirty="0" smtClean="0"/>
          </a:p>
          <a:p>
            <a:endParaRPr lang="en-US" dirty="0" smtClean="0"/>
          </a:p>
          <a:p>
            <a:r>
              <a:rPr lang="en-US" dirty="0" smtClean="0"/>
              <a:t>This is a combinatorial problem. How can we solve</a:t>
            </a:r>
            <a:r>
              <a:rPr lang="en-US" baseline="0" dirty="0" smtClean="0"/>
              <a:t> this? Give more intuition as to why is this hard?</a:t>
            </a:r>
          </a:p>
          <a:p>
            <a:endParaRPr lang="en-US" baseline="0" dirty="0" smtClean="0"/>
          </a:p>
          <a:p>
            <a:endParaRPr lang="en-US" baseline="0" dirty="0" smtClean="0"/>
          </a:p>
          <a:p>
            <a:r>
              <a:rPr lang="en-US" baseline="0" dirty="0" smtClean="0"/>
              <a:t>&lt;&lt;Change the correspondence color to red everywhere. Make colors consistent. &gt;&gt;</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29</a:t>
            </a:fld>
            <a:endParaRPr lang="en-US" altLang="zh-CN"/>
          </a:p>
        </p:txBody>
      </p:sp>
    </p:spTree>
    <p:extLst>
      <p:ext uri="{BB962C8B-B14F-4D97-AF65-F5344CB8AC3E}">
        <p14:creationId xmlns:p14="http://schemas.microsoft.com/office/powerpoint/2010/main" val="1984276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a:t>
            </a:r>
            <a:r>
              <a:rPr lang="en-US" baseline="0" dirty="0" smtClean="0"/>
              <a:t>his is a well-studied problem in number theory. </a:t>
            </a:r>
          </a:p>
          <a:p>
            <a:endParaRPr lang="en-US" baseline="0" dirty="0" smtClean="0"/>
          </a:p>
          <a:p>
            <a:r>
              <a:rPr lang="en-US" baseline="0" dirty="0" smtClean="0"/>
              <a:t>There is a result called the Chinese remainder theorem which says that a solution exists to this set of </a:t>
            </a:r>
            <a:r>
              <a:rPr lang="en-US" baseline="0" dirty="0" err="1" smtClean="0"/>
              <a:t>congruences</a:t>
            </a:r>
            <a:r>
              <a:rPr lang="en-US" baseline="0" dirty="0" smtClean="0"/>
              <a:t>, if the periods are pairwise </a:t>
            </a:r>
            <a:r>
              <a:rPr lang="en-US" baseline="0" dirty="0" err="1" smtClean="0"/>
              <a:t>coprime</a:t>
            </a:r>
            <a:r>
              <a:rPr lang="en-US" baseline="0" dirty="0" smtClean="0"/>
              <a:t>. It is called Chinese remainder theorem because it deals with remainders and was first proposed by a Chinese mathematician in 3</a:t>
            </a:r>
            <a:r>
              <a:rPr lang="en-US" baseline="30000" dirty="0" smtClean="0"/>
              <a:t>rd</a:t>
            </a:r>
            <a:r>
              <a:rPr lang="en-US" baseline="0" dirty="0" smtClean="0"/>
              <a:t> century AD. </a:t>
            </a:r>
          </a:p>
          <a:p>
            <a:endParaRPr lang="en-US" baseline="0" dirty="0" smtClean="0"/>
          </a:p>
          <a:p>
            <a:r>
              <a:rPr lang="en-US" baseline="0" dirty="0" smtClean="0"/>
              <a:t>Later, an algorithm to find the solution </a:t>
            </a:r>
            <a:r>
              <a:rPr lang="en-US" dirty="0" smtClean="0"/>
              <a:t>was described by </a:t>
            </a:r>
            <a:r>
              <a:rPr lang="en-US" dirty="0" err="1" smtClean="0">
                <a:hlinkClick r:id="rId3" tooltip="Aryabhata"/>
              </a:rPr>
              <a:t>Aryabhata</a:t>
            </a:r>
            <a:r>
              <a:rPr lang="en-US" dirty="0" smtClean="0"/>
              <a:t>, an Indian mathematician, in 6th century. Derivation and the algorithm can be found</a:t>
            </a:r>
            <a:r>
              <a:rPr lang="en-US" baseline="0" dirty="0" smtClean="0"/>
              <a:t> in </a:t>
            </a:r>
            <a:r>
              <a:rPr lang="en-US" dirty="0" smtClean="0"/>
              <a:t>almost any contemporary number theory book</a:t>
            </a:r>
            <a:r>
              <a:rPr lang="en-US" baseline="0" dirty="0" smtClean="0"/>
              <a:t>. </a:t>
            </a:r>
          </a:p>
          <a:p>
            <a:endParaRPr lang="en-US" baseline="0" dirty="0" smtClean="0"/>
          </a:p>
          <a:p>
            <a:r>
              <a:rPr lang="en-US" baseline="0" dirty="0" smtClean="0"/>
              <a:t>This theorem finds wide uses in cryptography, polynomial interpolation, and fast </a:t>
            </a:r>
            <a:r>
              <a:rPr lang="en-US" baseline="0" dirty="0" err="1" smtClean="0"/>
              <a:t>fourier</a:t>
            </a:r>
            <a:r>
              <a:rPr lang="en-US" baseline="0" dirty="0" smtClean="0"/>
              <a:t> transform. </a:t>
            </a:r>
          </a:p>
          <a:p>
            <a:endParaRPr lang="en-US" baseline="0" dirty="0" smtClean="0"/>
          </a:p>
          <a:p>
            <a:r>
              <a:rPr lang="en-US" baseline="0" dirty="0" smtClean="0"/>
              <a:t>One very related application is in interferometry…</a:t>
            </a:r>
          </a:p>
          <a:p>
            <a:endParaRPr lang="en-US" baseline="0" dirty="0" smtClean="0"/>
          </a:p>
          <a:p>
            <a:r>
              <a:rPr lang="en-US" baseline="0" dirty="0" smtClean="0"/>
              <a:t>Say something about linear time algorithm.</a:t>
            </a: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30</a:t>
            </a:fld>
            <a:endParaRPr lang="en-US" altLang="zh-CN"/>
          </a:p>
        </p:txBody>
      </p:sp>
    </p:spTree>
    <p:extLst>
      <p:ext uri="{BB962C8B-B14F-4D97-AF65-F5344CB8AC3E}">
        <p14:creationId xmlns:p14="http://schemas.microsoft.com/office/powerpoint/2010/main" val="3101475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a:t>
            </a:r>
            <a:r>
              <a:rPr lang="en-US" baseline="0" dirty="0" smtClean="0"/>
              <a:t> how many high-frequencies do we need?</a:t>
            </a:r>
            <a:endParaRPr lang="en-US" dirty="0" smtClean="0"/>
          </a:p>
          <a:p>
            <a:endParaRPr lang="en-US" dirty="0" smtClean="0"/>
          </a:p>
          <a:p>
            <a:r>
              <a:rPr lang="en-US" dirty="0" smtClean="0"/>
              <a:t>The period of the emulated low frequency is the product of the</a:t>
            </a:r>
            <a:r>
              <a:rPr lang="en-US" baseline="0" dirty="0" smtClean="0"/>
              <a:t> periods of all the high-frequencies. </a:t>
            </a:r>
          </a:p>
          <a:p>
            <a:r>
              <a:rPr lang="en-US" baseline="0" dirty="0" smtClean="0"/>
              <a:t>Show the formula. </a:t>
            </a:r>
          </a:p>
          <a:p>
            <a:endParaRPr lang="en-US" baseline="0" dirty="0" smtClean="0"/>
          </a:p>
          <a:p>
            <a:r>
              <a:rPr lang="en-US" baseline="0" dirty="0" smtClean="0"/>
              <a:t>For recovering the phase unambiguously, at least one of the periods – either original, or emulated, should be greater than the number of projector columns. </a:t>
            </a:r>
          </a:p>
          <a:p>
            <a:endParaRPr lang="en-US" baseline="0" dirty="0" smtClean="0"/>
          </a:p>
          <a:p>
            <a:r>
              <a:rPr lang="en-US" baseline="0" dirty="0" smtClean="0"/>
              <a:t>Since none of the original frequencies have a large period, one frequency is not sufficient. At least two are required. </a:t>
            </a:r>
          </a:p>
          <a:p>
            <a:endParaRPr lang="en-US" baseline="0"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31</a:t>
            </a:fld>
            <a:endParaRPr lang="en-US" altLang="zh-CN"/>
          </a:p>
        </p:txBody>
      </p:sp>
    </p:spTree>
    <p:extLst>
      <p:ext uri="{BB962C8B-B14F-4D97-AF65-F5344CB8AC3E}">
        <p14:creationId xmlns:p14="http://schemas.microsoft.com/office/powerpoint/2010/main" val="83085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If we choose the frequencies so that </a:t>
            </a:r>
            <a:r>
              <a:rPr lang="en-US" baseline="0" dirty="0" smtClean="0"/>
              <a:t>the product of the periods is greater than the number of columns, two are sufficient as well. </a:t>
            </a:r>
          </a:p>
          <a:p>
            <a:endParaRPr lang="en-US" baseline="0" dirty="0" smtClean="0"/>
          </a:p>
          <a:p>
            <a:r>
              <a:rPr lang="en-US" baseline="0" dirty="0" smtClean="0"/>
              <a:t>So, with only two high-frequencies, we can recover unambiguous phase. </a:t>
            </a:r>
            <a:endParaRPr lang="en-US"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32</a:t>
            </a:fld>
            <a:endParaRPr lang="en-US" altLang="zh-CN"/>
          </a:p>
        </p:txBody>
      </p:sp>
    </p:spTree>
    <p:extLst>
      <p:ext uri="{BB962C8B-B14F-4D97-AF65-F5344CB8AC3E}">
        <p14:creationId xmlns:p14="http://schemas.microsoft.com/office/powerpoint/2010/main" val="83085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lgn="l"/>
            <a:endParaRPr lang="en-US" sz="1200" dirty="0" smtClean="0">
              <a:solidFill>
                <a:srgbClr val="FFFFCC"/>
              </a:solidFill>
              <a:latin typeface="Palatino Linotype" pitchFamily="18" charset="0"/>
            </a:endParaRPr>
          </a:p>
          <a:p>
            <a:pPr algn="l"/>
            <a:endParaRPr lang="en-US" sz="1200" dirty="0" smtClean="0">
              <a:solidFill>
                <a:srgbClr val="FFFFCC"/>
              </a:solidFill>
              <a:latin typeface="Palatino Linotype" pitchFamily="18" charset="0"/>
            </a:endParaRP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Explain Structured Light very briefly. You code the scene to get correspondences. This has a long history. Show single stripes, binary, phase-shifting. </a:t>
            </a: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One of the most popular is phase-shifting because it is fast, and it gives high, sub-pixel resolution. </a:t>
            </a:r>
          </a:p>
        </p:txBody>
      </p:sp>
      <p:sp>
        <p:nvSpPr>
          <p:cNvPr id="4" name="Slide Number Placeholder 3"/>
          <p:cNvSpPr>
            <a:spLocks noGrp="1"/>
          </p:cNvSpPr>
          <p:nvPr>
            <p:ph type="sldNum" sz="quarter" idx="5"/>
          </p:nvPr>
        </p:nvSpPr>
        <p:spPr/>
        <p:txBody>
          <a:bodyPr/>
          <a:lstStyle/>
          <a:p>
            <a:pPr>
              <a:defRPr/>
            </a:pPr>
            <a:fld id="{B83C9BC8-996A-4429-A0EC-6AC34E2106AD}"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practitioner might ask – frequencies are fine, but tell me what</a:t>
            </a:r>
            <a:r>
              <a:rPr lang="en-US" baseline="0" dirty="0" smtClean="0"/>
              <a:t> is the number of images required?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Let’s look at the image formation model for this.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Number of unknowns</a:t>
            </a:r>
            <a:r>
              <a:rPr lang="en-US" baseline="0" dirty="0" smtClean="0"/>
              <a:t> becomes F+2 – a function of the number of frequencies. With F+2 equations, this system of equations can be solved jointly. We show in the paper that the minimum number of unknowns is F+2 – so this algorithm is theoretically optimal in terms of the number of measurements. Proof and details of the algorithm are in the paper.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Because this is a linear system, the number of images is equal to the number of unknowns.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Since the minimum F is 2, the minimum number of images required is four.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with only four images, micro phase shifting makes it possible to recover unambiguous shape. </a:t>
            </a: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33</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practitioner might ask – frequencies are fine, but tell me what</a:t>
            </a:r>
            <a:r>
              <a:rPr lang="en-US" baseline="0" dirty="0" smtClean="0"/>
              <a:t> is the number of images required?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Let’s look at the image formation model for this.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Number of unknowns</a:t>
            </a:r>
            <a:r>
              <a:rPr lang="en-US" baseline="0" dirty="0" smtClean="0"/>
              <a:t> becomes F+2 – a function of the number of frequencies. With F+2 equations, this system of equations can be solved jointly. We show in the paper that the minimum number of unknowns is F+2 – so this algorithm is theoretically optimal in terms of the number of measurements. Proof and details of the algorithm are in the paper.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Because this is a linear system, the number of images is equal to the number of unknowns.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Since the minimum F is 2, the minimum number of images required is four.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with only four images, micro phase shifting makes it possible to recover unambiguous shape. </a:t>
            </a: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34</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Conventional phase shifting requires at least three images. With only one</a:t>
            </a:r>
            <a:r>
              <a:rPr lang="en-US" baseline="0" dirty="0" smtClean="0"/>
              <a:t> extra image</a:t>
            </a:r>
            <a:r>
              <a:rPr lang="en-US" dirty="0" smtClean="0"/>
              <a:t>, micro</a:t>
            </a:r>
            <a:r>
              <a:rPr lang="en-US" baseline="0" dirty="0" smtClean="0"/>
              <a:t> phase shifting provides invariance to both interreflections and defocus. Of course, 4 is the theoretical minimum. To account for noise and finite projector resolution, more can be acquired. </a:t>
            </a:r>
            <a:endParaRPr lang="en-US" dirty="0" smtClean="0"/>
          </a:p>
          <a:p>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35</a:t>
            </a:fld>
            <a:endParaRPr lang="en-US" altLang="zh-CN"/>
          </a:p>
        </p:txBody>
      </p:sp>
    </p:spTree>
    <p:extLst>
      <p:ext uri="{BB962C8B-B14F-4D97-AF65-F5344CB8AC3E}">
        <p14:creationId xmlns:p14="http://schemas.microsoft.com/office/powerpoint/2010/main" val="2314891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Before</a:t>
            </a:r>
            <a:r>
              <a:rPr lang="en-US" baseline="0" dirty="0" smtClean="0"/>
              <a:t> we go on to results, I will briefly discuss the current techniques which handle these two problems. </a:t>
            </a:r>
            <a:endParaRPr lang="en-US"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36</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a ceramic bowl.</a:t>
            </a:r>
            <a:r>
              <a:rPr lang="en-US" baseline="0" dirty="0" smtClean="0"/>
              <a:t> There are strong </a:t>
            </a:r>
            <a:r>
              <a:rPr lang="en-US" baseline="0" dirty="0" err="1" smtClean="0"/>
              <a:t>interreflections</a:t>
            </a:r>
            <a:r>
              <a:rPr lang="en-US" baseline="0" dirty="0" smtClean="0"/>
              <a:t> inside the bowl.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37</a:t>
            </a:fld>
            <a:endParaRPr lang="en-US" altLang="zh-CN"/>
          </a:p>
        </p:txBody>
      </p:sp>
    </p:spTree>
    <p:extLst>
      <p:ext uri="{BB962C8B-B14F-4D97-AF65-F5344CB8AC3E}">
        <p14:creationId xmlns:p14="http://schemas.microsoft.com/office/powerpoint/2010/main" val="4186164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Replace modulated images.</a:t>
            </a:r>
            <a:r>
              <a:rPr lang="en-US" baseline="0" dirty="0" smtClean="0"/>
              <a:t> </a:t>
            </a:r>
            <a:endParaRPr lang="en-US" dirty="0" smtClean="0"/>
          </a:p>
          <a:p>
            <a:endParaRPr lang="en-US" dirty="0" smtClean="0"/>
          </a:p>
          <a:p>
            <a:endParaRPr lang="en-US" dirty="0" smtClean="0"/>
          </a:p>
          <a:p>
            <a:r>
              <a:rPr lang="en-US" dirty="0" smtClean="0"/>
              <a:t>Show input images for modulated phase shifting as well. </a:t>
            </a:r>
          </a:p>
          <a:p>
            <a:endParaRPr lang="en-US" dirty="0" smtClean="0"/>
          </a:p>
          <a:p>
            <a:r>
              <a:rPr lang="en-US" dirty="0" smtClean="0"/>
              <a:t>First, we consider</a:t>
            </a:r>
            <a:r>
              <a:rPr lang="en-US" baseline="0" dirty="0" smtClean="0"/>
              <a:t> </a:t>
            </a:r>
            <a:r>
              <a:rPr lang="en-US" baseline="0" dirty="0" err="1" smtClean="0"/>
              <a:t>interreflections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38</a:t>
            </a:fld>
            <a:endParaRPr lang="en-US" altLang="zh-CN"/>
          </a:p>
        </p:txBody>
      </p:sp>
    </p:spTree>
    <p:extLst>
      <p:ext uri="{BB962C8B-B14F-4D97-AF65-F5344CB8AC3E}">
        <p14:creationId xmlns:p14="http://schemas.microsoft.com/office/powerpoint/2010/main" val="2782354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Citations, our method. </a:t>
            </a:r>
          </a:p>
          <a:p>
            <a:endParaRPr lang="en-US" dirty="0" smtClean="0"/>
          </a:p>
          <a:p>
            <a:r>
              <a:rPr lang="en-US" dirty="0" smtClean="0"/>
              <a:t>With only</a:t>
            </a:r>
            <a:r>
              <a:rPr lang="en-US" baseline="0" dirty="0" smtClean="0"/>
              <a:t> 7 input images, Micro phase shifting produces a high quality reconstruction.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39</a:t>
            </a:fld>
            <a:endParaRPr lang="en-US" altLang="zh-CN"/>
          </a:p>
        </p:txBody>
      </p:sp>
    </p:spTree>
    <p:extLst>
      <p:ext uri="{BB962C8B-B14F-4D97-AF65-F5344CB8AC3E}">
        <p14:creationId xmlns:p14="http://schemas.microsoft.com/office/powerpoint/2010/main" val="3129863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a lemon. Lemon skin is translucent,</a:t>
            </a:r>
            <a:r>
              <a:rPr lang="en-US" baseline="0" dirty="0" smtClean="0"/>
              <a:t> resulting in sub-surface scattering.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40</a:t>
            </a:fld>
            <a:endParaRPr lang="en-US" altLang="zh-CN"/>
          </a:p>
        </p:txBody>
      </p:sp>
    </p:spTree>
    <p:extLst>
      <p:ext uri="{BB962C8B-B14F-4D97-AF65-F5344CB8AC3E}">
        <p14:creationId xmlns:p14="http://schemas.microsoft.com/office/powerpoint/2010/main" val="3930549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Here is a comparison of the recovered</a:t>
            </a:r>
            <a:r>
              <a:rPr lang="en-US" baseline="0" dirty="0" smtClean="0"/>
              <a:t> shapes using 7 input images.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41</a:t>
            </a:fld>
            <a:endParaRPr lang="en-US" altLang="zh-CN"/>
          </a:p>
        </p:txBody>
      </p:sp>
    </p:spTree>
    <p:extLst>
      <p:ext uri="{BB962C8B-B14F-4D97-AF65-F5344CB8AC3E}">
        <p14:creationId xmlns:p14="http://schemas.microsoft.com/office/powerpoint/2010/main" val="1608853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a bunch of Russian dolls.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42</a:t>
            </a:fld>
            <a:endParaRPr lang="en-US" altLang="zh-CN"/>
          </a:p>
        </p:txBody>
      </p:sp>
    </p:spTree>
    <p:extLst>
      <p:ext uri="{BB962C8B-B14F-4D97-AF65-F5344CB8AC3E}">
        <p14:creationId xmlns:p14="http://schemas.microsoft.com/office/powerpoint/2010/main" val="3802639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itchFamily="34" charset="0"/>
              <a:buChar char="•"/>
            </a:pPr>
            <a:r>
              <a:rPr lang="en-US" sz="1200" dirty="0" smtClean="0">
                <a:solidFill>
                  <a:srgbClr val="FFFFCC"/>
                </a:solidFill>
                <a:latin typeface="Palatino Linotype" pitchFamily="18" charset="0"/>
              </a:rPr>
              <a:t>Then, talk about phase-shifting. Start this with a single point. Show how a spatially shifting sinusoid produces a temporal sinusoid. Then, say that if we look at the sinusoid at a different point, it will have the same frequency, but the phase will be shifted. By measuring this phase, we get the depth. </a:t>
            </a:r>
          </a:p>
          <a:p>
            <a:pPr marL="342900" indent="-342900" algn="l">
              <a:buFont typeface="Arial" pitchFamily="34" charset="0"/>
              <a:buChar char="•"/>
            </a:pPr>
            <a:r>
              <a:rPr lang="en-US" sz="1200" dirty="0" smtClean="0">
                <a:solidFill>
                  <a:srgbClr val="FFFFCC"/>
                </a:solidFill>
                <a:latin typeface="Palatino Linotype" pitchFamily="18" charset="0"/>
              </a:rPr>
              <a:t>In conventional phase-shifting, we use a low-frequency pattern to get depths. The high-frequency patterns are used to refine the results. </a:t>
            </a:r>
          </a:p>
          <a:p>
            <a:pPr marL="342900" indent="-342900" algn="l">
              <a:buFont typeface="Arial" pitchFamily="34" charset="0"/>
              <a:buChar char="•"/>
            </a:pPr>
            <a:r>
              <a:rPr lang="en-US" sz="1200" dirty="0" smtClean="0">
                <a:solidFill>
                  <a:srgbClr val="FFFFCC"/>
                </a:solidFill>
                <a:latin typeface="Palatino Linotype" pitchFamily="18" charset="0"/>
              </a:rPr>
              <a:t>Show how with high-frequency patterns, there are ambiguities since many points have the same phase. </a:t>
            </a: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a:t>
            </a:fld>
            <a:endParaRPr lang="en-US" altLang="zh-CN"/>
          </a:p>
        </p:txBody>
      </p:sp>
    </p:spTree>
    <p:extLst>
      <p:ext uri="{BB962C8B-B14F-4D97-AF65-F5344CB8AC3E}">
        <p14:creationId xmlns:p14="http://schemas.microsoft.com/office/powerpoint/2010/main" val="934803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Shapes recovered using both conventional</a:t>
            </a:r>
            <a:r>
              <a:rPr lang="en-US" baseline="0" dirty="0" smtClean="0"/>
              <a:t> and modulated phase shifting have holes in regions with low albedo. Conventional techniques need to capture a large number of images to account for the effects of defocus. </a:t>
            </a:r>
          </a:p>
          <a:p>
            <a:endParaRPr lang="en-US" baseline="0" dirty="0" smtClean="0"/>
          </a:p>
          <a:p>
            <a:r>
              <a:rPr lang="en-US" baseline="0" dirty="0" smtClean="0"/>
              <a:t>In contrast, given a budget of 7 images, Micro phase shifting can capture 5 different frequencies. This helps recovering shape reliably even in low light and high noise conditions.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43</a:t>
            </a:fld>
            <a:endParaRPr lang="en-US" altLang="zh-CN"/>
          </a:p>
        </p:txBody>
      </p:sp>
    </p:spTree>
    <p:extLst>
      <p:ext uri="{BB962C8B-B14F-4D97-AF65-F5344CB8AC3E}">
        <p14:creationId xmlns:p14="http://schemas.microsoft.com/office/powerpoint/2010/main" val="917504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a wax bowl. This is a challenging scene</a:t>
            </a:r>
            <a:r>
              <a:rPr lang="en-US" baseline="0" dirty="0" smtClean="0"/>
              <a:t> because it has both </a:t>
            </a:r>
            <a:r>
              <a:rPr lang="en-US" baseline="0" dirty="0" err="1" smtClean="0"/>
              <a:t>interreflect</a:t>
            </a:r>
            <a:r>
              <a:rPr lang="en-US" i="0" baseline="0" dirty="0" err="1" smtClean="0"/>
              <a:t>ions</a:t>
            </a:r>
            <a:r>
              <a:rPr lang="en-US" i="0" baseline="0" dirty="0" smtClean="0"/>
              <a:t> and strong subsurface scattering.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44</a:t>
            </a:fld>
            <a:endParaRPr lang="en-US" altLang="zh-CN"/>
          </a:p>
        </p:txBody>
      </p:sp>
    </p:spTree>
    <p:extLst>
      <p:ext uri="{BB962C8B-B14F-4D97-AF65-F5344CB8AC3E}">
        <p14:creationId xmlns:p14="http://schemas.microsoft.com/office/powerpoint/2010/main" val="1714811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Shape reconstructed</a:t>
            </a:r>
            <a:r>
              <a:rPr lang="en-US" baseline="0" dirty="0" smtClean="0"/>
              <a:t> using conventional phase shifting has large errors due to </a:t>
            </a:r>
            <a:r>
              <a:rPr lang="en-US" baseline="0" dirty="0" err="1" smtClean="0"/>
              <a:t>interreflections</a:t>
            </a:r>
            <a:r>
              <a:rPr lang="en-US" baseline="0" dirty="0" smtClean="0"/>
              <a:t>. </a:t>
            </a:r>
          </a:p>
          <a:p>
            <a:endParaRPr lang="en-US" baseline="0" dirty="0" smtClean="0"/>
          </a:p>
          <a:p>
            <a:r>
              <a:rPr lang="en-US" baseline="0" dirty="0" smtClean="0"/>
              <a:t>Modulated phase shifting relies on explicitly separating the direct component. Due to low direct component for translucent materials, the shape is extremely noisy. </a:t>
            </a:r>
          </a:p>
          <a:p>
            <a:endParaRPr lang="en-US" baseline="0" dirty="0" smtClean="0"/>
          </a:p>
          <a:p>
            <a:r>
              <a:rPr lang="en-US" baseline="0" dirty="0" smtClean="0"/>
              <a:t>With only 7 input images, micro phase shifting achieves a high quality reconstruction.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45</a:t>
            </a:fld>
            <a:endParaRPr lang="en-US" altLang="zh-CN"/>
          </a:p>
        </p:txBody>
      </p:sp>
    </p:spTree>
    <p:extLst>
      <p:ext uri="{BB962C8B-B14F-4D97-AF65-F5344CB8AC3E}">
        <p14:creationId xmlns:p14="http://schemas.microsoft.com/office/powerpoint/2010/main" val="2155463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46</a:t>
            </a:fld>
            <a:endParaRPr lang="en-US" altLang="zh-CN"/>
          </a:p>
        </p:txBody>
      </p:sp>
    </p:spTree>
    <p:extLst>
      <p:ext uri="{BB962C8B-B14F-4D97-AF65-F5344CB8AC3E}">
        <p14:creationId xmlns:p14="http://schemas.microsoft.com/office/powerpoint/2010/main" val="3723182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a shiny metal bowl. There</a:t>
            </a:r>
            <a:r>
              <a:rPr lang="en-US" baseline="0" dirty="0" smtClean="0"/>
              <a:t> are </a:t>
            </a:r>
            <a:r>
              <a:rPr lang="en-US" dirty="0" smtClean="0"/>
              <a:t>high-frequency</a:t>
            </a:r>
            <a:r>
              <a:rPr lang="en-US" baseline="0" dirty="0" smtClean="0"/>
              <a:t> specular </a:t>
            </a:r>
            <a:r>
              <a:rPr lang="en-US" baseline="0" dirty="0" err="1" smtClean="0"/>
              <a:t>interreflections</a:t>
            </a:r>
            <a:r>
              <a:rPr lang="en-US" baseline="0" dirty="0" smtClean="0"/>
              <a:t> inside the bowl.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47</a:t>
            </a:fld>
            <a:endParaRPr lang="en-US" altLang="zh-CN"/>
          </a:p>
        </p:txBody>
      </p:sp>
    </p:spTree>
    <p:extLst>
      <p:ext uri="{BB962C8B-B14F-4D97-AF65-F5344CB8AC3E}">
        <p14:creationId xmlns:p14="http://schemas.microsoft.com/office/powerpoint/2010/main" val="1854774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 this case, the light transport </a:t>
            </a:r>
            <a:r>
              <a:rPr lang="en-US" baseline="0" dirty="0" smtClean="0"/>
              <a:t>in the scene is not low frequency. As a result, </a:t>
            </a:r>
            <a:r>
              <a:rPr lang="en-US" dirty="0" smtClean="0"/>
              <a:t>shapes reconstructed using all the techniques have large holes and errors. </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48</a:t>
            </a:fld>
            <a:endParaRPr lang="en-US" altLang="zh-CN"/>
          </a:p>
        </p:txBody>
      </p:sp>
    </p:spTree>
    <p:extLst>
      <p:ext uri="{BB962C8B-B14F-4D97-AF65-F5344CB8AC3E}">
        <p14:creationId xmlns:p14="http://schemas.microsoft.com/office/powerpoint/2010/main" val="233686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Let’s</a:t>
            </a:r>
            <a:r>
              <a:rPr lang="en-US" baseline="0" dirty="0" smtClean="0"/>
              <a:t> talk about how we select our frequencies. </a:t>
            </a:r>
          </a:p>
          <a:p>
            <a:endParaRPr lang="en-US" baseline="0" dirty="0" smtClean="0"/>
          </a:p>
          <a:p>
            <a:r>
              <a:rPr lang="en-US" baseline="0" dirty="0" smtClean="0"/>
              <a:t>Higher are better, but there is a problem too. So, there is a tradeoff. </a:t>
            </a:r>
          </a:p>
          <a:p>
            <a:endParaRPr lang="en-US" baseline="0" dirty="0" smtClean="0"/>
          </a:p>
          <a:p>
            <a:r>
              <a:rPr lang="en-US" baseline="0" dirty="0" smtClean="0"/>
              <a:t>Similarly, while choosing the bandwidth, narrow is better, but there is a problem too. </a:t>
            </a:r>
          </a:p>
          <a:p>
            <a:endParaRPr lang="en-US" baseline="0" dirty="0" smtClean="0"/>
          </a:p>
          <a:p>
            <a:r>
              <a:rPr lang="en-US" baseline="0" dirty="0" smtClean="0"/>
              <a:t>So, there are these tradeoffs. </a:t>
            </a:r>
          </a:p>
          <a:p>
            <a:endParaRPr lang="en-US" baseline="0" dirty="0" smtClean="0"/>
          </a:p>
          <a:p>
            <a:endParaRPr lang="en-US" baseline="0" dirty="0" smtClean="0"/>
          </a:p>
          <a:p>
            <a:r>
              <a:rPr lang="en-US" baseline="0" dirty="0" smtClean="0"/>
              <a:t>To handle the first tradeoff optimally, we need to know the light transport characteristics of the scene a priori, which may or may not be available. The second one is accounted for in our frequency selection algorithm. More details and code are in the paper and on the project webpage. </a:t>
            </a:r>
            <a:endParaRPr lang="en-US"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49</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With only a small number of images,</a:t>
            </a:r>
            <a:r>
              <a:rPr lang="en-US" baseline="0" dirty="0" smtClean="0"/>
              <a:t> </a:t>
            </a:r>
            <a:r>
              <a:rPr lang="en-US" dirty="0" smtClean="0"/>
              <a:t>Micro phase shifting makes it possible to recover the structure of complex</a:t>
            </a:r>
            <a:r>
              <a:rPr lang="en-US" baseline="0" dirty="0" smtClean="0"/>
              <a:t> scenes that are traditionally considered hard.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For high resolution results, please look at the attached </a:t>
            </a:r>
            <a:r>
              <a:rPr lang="en-US" sz="1200" kern="1200" dirty="0" err="1" smtClean="0">
                <a:solidFill>
                  <a:schemeClr val="tx1"/>
                </a:solidFill>
                <a:effectLst/>
                <a:latin typeface="+mn-lt"/>
                <a:ea typeface="+mn-ea"/>
                <a:cs typeface="+mn-cs"/>
              </a:rPr>
              <a:t>powerpoint</a:t>
            </a:r>
            <a:r>
              <a:rPr lang="en-US" sz="1200" kern="1200" baseline="0" dirty="0" smtClean="0">
                <a:solidFill>
                  <a:schemeClr val="tx1"/>
                </a:solidFill>
                <a:effectLst/>
                <a:latin typeface="+mn-lt"/>
                <a:ea typeface="+mn-ea"/>
                <a:cs typeface="+mn-cs"/>
              </a:rPr>
              <a:t> file. </a:t>
            </a:r>
            <a:endParaRPr lang="en-US" sz="1200" kern="1200" dirty="0" smtClean="0">
              <a:solidFill>
                <a:schemeClr val="tx1"/>
              </a:solidFill>
              <a:effectLst/>
              <a:latin typeface="+mn-lt"/>
              <a:ea typeface="+mn-ea"/>
              <a:cs typeface="+mn-cs"/>
            </a:endParaRPr>
          </a:p>
          <a:p>
            <a:endParaRPr lang="en-US" baseline="0" dirty="0" smtClean="0"/>
          </a:p>
          <a:p>
            <a:r>
              <a:rPr lang="en-US" baseline="0" dirty="0" smtClean="0"/>
              <a:t>For further details, please refer to the paper and the supplementary technical reports. </a:t>
            </a:r>
            <a:endParaRPr lang="en-US"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50</a:t>
            </a:fld>
            <a:endParaRPr lang="en-US" altLang="zh-CN"/>
          </a:p>
        </p:txBody>
      </p:sp>
    </p:spTree>
    <p:extLst>
      <p:ext uri="{BB962C8B-B14F-4D97-AF65-F5344CB8AC3E}">
        <p14:creationId xmlns:p14="http://schemas.microsoft.com/office/powerpoint/2010/main" val="6099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a:t>
            </a:r>
            <a:r>
              <a:rPr lang="en-US" baseline="0" dirty="0" smtClean="0"/>
              <a:t> is different than conventional phase shifting, where the patterns have a broad band of spatial frequencies. </a:t>
            </a:r>
            <a:endParaRPr lang="en-US" dirty="0" smtClean="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5</a:t>
            </a:fld>
            <a:endParaRPr lang="en-US" altLang="zh-CN"/>
          </a:p>
        </p:txBody>
      </p:sp>
    </p:spTree>
    <p:extLst>
      <p:ext uri="{BB962C8B-B14F-4D97-AF65-F5344CB8AC3E}">
        <p14:creationId xmlns:p14="http://schemas.microsoft.com/office/powerpoint/2010/main" val="407213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Now, let’s take the same scene and illuminate it with a limited depth of field device, such as a projector. For example this projector here. Projectors are designed to project a focused image on a single flat screen. However, if the projector focal plane is not on the scene, the image will be blurred or defocused. This is called defocused illumination.</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Now these are two completely different physical effects – global illumination is an intrinsic property of the scene, and depends on material properties and scene geometry. On the other hand, defocused illumination is a property of the illumination device. So, one is a property of the scene, the other a property of illumination. Then why is it that we are interested in studying them together?</a:t>
            </a: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4BA9B-7DFF-4F7F-A18B-1236CF7956A1}"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Now, let’s take the same scene and illuminate it with a limited depth of field device, such as a projector. For example this projector here. Projectors are designed to project a focused image on a single flat screen. However, if the projector focal plane is not on the scene, the image will be blurred or defocused. This is called defocused illumination.</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Now these are two completely different physical effects – global illumination is an intrinsic property of the scene, and depends on material properties and scene geometry. On the other hand, defocused illumination is a property of the illumination device. So, one is a property of the scene, the other a property of illumination. Then why is it that we are interested in studying them together?</a:t>
            </a: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4BA9B-7DFF-4F7F-A18B-1236CF7956A1}"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Label </a:t>
            </a:r>
            <a:r>
              <a:rPr lang="en-US" dirty="0" err="1" smtClean="0"/>
              <a:t>interreflections</a:t>
            </a:r>
            <a:r>
              <a:rPr lang="en-US" dirty="0" smtClean="0"/>
              <a:t>.</a:t>
            </a:r>
            <a:endParaRPr lang="en-US" dirty="0"/>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8</a:t>
            </a:fld>
            <a:endParaRPr lang="en-US" altLang="zh-CN"/>
          </a:p>
        </p:txBody>
      </p:sp>
    </p:spTree>
    <p:extLst>
      <p:ext uri="{BB962C8B-B14F-4D97-AF65-F5344CB8AC3E}">
        <p14:creationId xmlns:p14="http://schemas.microsoft.com/office/powerpoint/2010/main" val="22171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CC00"/>
                </a:solidFill>
                <a:latin typeface="Verdana" pitchFamily="34" charset="0"/>
                <a:ea typeface="Verdana" pitchFamily="34" charset="0"/>
                <a:cs typeface="Verdana" pitchFamily="34" charset="0"/>
              </a:rPr>
              <a:t>Cite Shree’s paper here. </a:t>
            </a:r>
            <a:endParaRPr lang="en-US" sz="1200" dirty="0" smtClean="0">
              <a:solidFill>
                <a:srgbClr val="FFFFCC"/>
              </a:solidFill>
              <a:latin typeface="Verdana" pitchFamily="34" charset="0"/>
              <a:ea typeface="Verdana" pitchFamily="34" charset="0"/>
              <a:cs typeface="Verdana" pitchFamily="34" charset="0"/>
            </a:endParaRP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Global illumination invariant.</a:t>
            </a:r>
          </a:p>
          <a:p>
            <a:pPr algn="l"/>
            <a:endParaRPr lang="en-US" sz="1200" dirty="0" smtClean="0">
              <a:solidFill>
                <a:srgbClr val="FFFFCC"/>
              </a:solidFill>
              <a:latin typeface="Palatino Linotype" pitchFamily="18" charset="0"/>
            </a:endParaRPr>
          </a:p>
          <a:p>
            <a:pPr algn="l"/>
            <a:r>
              <a:rPr lang="en-US" sz="1200" dirty="0" smtClean="0">
                <a:solidFill>
                  <a:srgbClr val="FFFFCC"/>
                </a:solidFill>
                <a:latin typeface="Palatino Linotype" pitchFamily="18" charset="0"/>
              </a:rPr>
              <a:t>Captured image is a dot product between the light-transport coefficients and illumination. In frequency domain, it is a multiplication. In natural scenes, the frequency response of light transport falls. If  illumination is high-frequency, then the contribution due to global illumination is zeroed out, or becomes constant. This is a nice and easy explanation. </a:t>
            </a:r>
          </a:p>
        </p:txBody>
      </p:sp>
      <p:sp>
        <p:nvSpPr>
          <p:cNvPr id="4" name="Slide Number Placeholder 3"/>
          <p:cNvSpPr>
            <a:spLocks noGrp="1"/>
          </p:cNvSpPr>
          <p:nvPr>
            <p:ph type="sldNum" sz="quarter" idx="10"/>
          </p:nvPr>
        </p:nvSpPr>
        <p:spPr/>
        <p:txBody>
          <a:bodyPr/>
          <a:lstStyle/>
          <a:p>
            <a:fld id="{F4BD7834-B150-4000-BF09-F66791E50568}" type="slidenum">
              <a:rPr lang="zh-CN" altLang="en-US" smtClean="0"/>
              <a:pPr/>
              <a:t>12</a:t>
            </a:fld>
            <a:endParaRPr lang="en-US" altLang="zh-CN"/>
          </a:p>
        </p:txBody>
      </p:sp>
    </p:spTree>
    <p:extLst>
      <p:ext uri="{BB962C8B-B14F-4D97-AF65-F5344CB8AC3E}">
        <p14:creationId xmlns:p14="http://schemas.microsoft.com/office/powerpoint/2010/main" val="60990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2C0F67F-76C8-4F9B-813E-DCB3653B44B6}" type="slidenum">
              <a:rPr lang="zh-CN" altLang="en-US"/>
              <a:pPr>
                <a:defRPr/>
              </a:pPr>
              <a:t>‹#›</a:t>
            </a:fld>
            <a:endParaRPr lang="en-US" altLang="zh-CN"/>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0E5432D9-F437-489B-B5C6-963D5571DEC9}" type="slidenum">
              <a:rPr lang="zh-CN" altLang="en-US"/>
              <a:pPr>
                <a:defRPr/>
              </a:pPr>
              <a:t>‹#›</a:t>
            </a:fld>
            <a:endParaRPr lang="en-US" altLang="zh-CN"/>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1C1C1C">
              <a:alpha val="74902"/>
            </a:srgbClr>
          </a:solidFill>
        </p:spPr>
        <p:txBody>
          <a:bodyPr>
            <a:normAutofit/>
          </a:bodyPr>
          <a:lstStyle>
            <a:lvl1pPr>
              <a:defRPr>
                <a:solidFill>
                  <a:srgbClr val="DDDDDD"/>
                </a:solidFill>
              </a:defRPr>
            </a:lvl1pPr>
            <a:lvl2pPr>
              <a:defRPr>
                <a:solidFill>
                  <a:srgbClr val="DDDDDD"/>
                </a:solidFill>
              </a:defRPr>
            </a:lvl2pPr>
            <a:lvl3pPr>
              <a:defRPr>
                <a:solidFill>
                  <a:srgbClr val="DDDDDD"/>
                </a:solidFill>
              </a:defRPr>
            </a:lvl3pPr>
            <a:lvl4pPr>
              <a:defRPr>
                <a:solidFill>
                  <a:srgbClr val="DDDDDD"/>
                </a:solidFill>
              </a:defRPr>
            </a:lvl4pPr>
            <a:lvl5pPr>
              <a:defRPr>
                <a:solidFill>
                  <a:srgbClr val="DDDDD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4" name="Rectangle 6"/>
          <p:cNvSpPr>
            <a:spLocks noGrp="1" noChangeArrowheads="1"/>
          </p:cNvSpPr>
          <p:nvPr>
            <p:ph type="sldNum" sz="quarter" idx="12"/>
          </p:nvPr>
        </p:nvSpPr>
        <p:spPr>
          <a:xfrm>
            <a:off x="7239000" y="6553200"/>
            <a:ext cx="1905000" cy="304800"/>
          </a:xfrm>
          <a:ln/>
        </p:spPr>
        <p:txBody>
          <a:bodyPr/>
          <a:lstStyle>
            <a:lvl1pPr>
              <a:defRPr/>
            </a:lvl1pPr>
          </a:lstStyle>
          <a:p>
            <a:pPr>
              <a:defRPr/>
            </a:pPr>
            <a:fld id="{02C0F67F-76C8-4F9B-813E-DCB3653B44B6}" type="slidenum">
              <a:rPr lang="zh-CN" altLang="en-US"/>
              <a:pPr>
                <a:defRPr/>
              </a:pPr>
              <a:t>‹#›</a:t>
            </a:fld>
            <a:endParaRPr lang="en-US" altLang="zh-CN"/>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343F490-B697-41AE-A6D9-D94927264436}" type="slidenum">
              <a:rPr lang="zh-CN" altLang="en-US"/>
              <a:pPr>
                <a:defRPr/>
              </a:pPr>
              <a:t>‹#›</a:t>
            </a:fld>
            <a:endParaRPr lang="en-US" altLang="zh-CN"/>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pPr>
              <a:defRPr/>
            </a:pPr>
            <a:endParaRPr lang="en-US" altLang="zh-CN"/>
          </a:p>
        </p:txBody>
      </p:sp>
      <p:sp>
        <p:nvSpPr>
          <p:cNvPr id="4" name="フッター プレースホルダ 3"/>
          <p:cNvSpPr>
            <a:spLocks noGrp="1"/>
          </p:cNvSpPr>
          <p:nvPr>
            <p:ph type="ftr" sz="quarter" idx="11"/>
          </p:nvPr>
        </p:nvSpPr>
        <p:spPr/>
        <p:txBody>
          <a:bodyPr/>
          <a:lstStyle/>
          <a:p>
            <a:pPr>
              <a:defRPr/>
            </a:pPr>
            <a:endParaRPr lang="en-US" altLang="zh-CN"/>
          </a:p>
        </p:txBody>
      </p:sp>
      <p:sp>
        <p:nvSpPr>
          <p:cNvPr id="5" name="スライド番号プレースホルダ 4"/>
          <p:cNvSpPr>
            <a:spLocks noGrp="1"/>
          </p:cNvSpPr>
          <p:nvPr>
            <p:ph type="sldNum" sz="quarter" idx="12"/>
          </p:nvPr>
        </p:nvSpPr>
        <p:spPr/>
        <p:txBody>
          <a:bodyPr/>
          <a:lstStyle/>
          <a:p>
            <a:pPr>
              <a:defRPr/>
            </a:pPr>
            <a:fld id="{F3DB0C02-232D-41E5-8BD6-3DA8802B83D0}" type="slidenum">
              <a:rPr lang="zh-CN" altLang="en-US" smtClean="0"/>
              <a:pPr>
                <a:defRPr/>
              </a:pPr>
              <a:t>‹#›</a:t>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0E024A-2218-4690-9BE3-F176CE0E9308}" type="datetime1">
              <a:rPr lang="en-US">
                <a:solidFill>
                  <a:prstClr val="black">
                    <a:tint val="75000"/>
                  </a:prstClr>
                </a:solidFill>
              </a:rPr>
              <a:pPr>
                <a:defRPr/>
              </a:pPr>
              <a:t>6/20/2012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E50FFB0-C6B4-47B9-9202-9E5E3B95292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98943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7620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smtClean="0"/>
              <a:t>Click to edit Master title style</a:t>
            </a:r>
          </a:p>
        </p:txBody>
      </p:sp>
      <p:sp>
        <p:nvSpPr>
          <p:cNvPr id="12291" name="Rectangle 3"/>
          <p:cNvSpPr>
            <a:spLocks noGrp="1" noChangeArrowheads="1"/>
          </p:cNvSpPr>
          <p:nvPr>
            <p:ph type="body" idx="1"/>
          </p:nvPr>
        </p:nvSpPr>
        <p:spPr bwMode="auto">
          <a:xfrm>
            <a:off x="838800" y="1143000"/>
            <a:ext cx="7466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Times New Roman" pitchFamily="18" charset="0"/>
                <a:ea typeface="宋体" pitchFamily="2" charset="-122"/>
                <a:cs typeface="Times New Roman" pitchFamily="18" charset="0"/>
              </a:defRPr>
            </a:lvl1pPr>
          </a:lstStyle>
          <a:p>
            <a:pPr>
              <a:defRPr/>
            </a:pPr>
            <a:endParaRPr lang="en-US" altLang="zh-CN"/>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Times New Roman" pitchFamily="18" charset="0"/>
                <a:ea typeface="宋体" pitchFamily="2" charset="-122"/>
                <a:cs typeface="Times New Roman" pitchFamily="18" charset="0"/>
              </a:defRPr>
            </a:lvl1pPr>
          </a:lstStyle>
          <a:p>
            <a:pPr>
              <a:defRPr/>
            </a:pPr>
            <a:endParaRPr lang="en-US" altLang="zh-CN"/>
          </a:p>
        </p:txBody>
      </p:sp>
      <p:sp>
        <p:nvSpPr>
          <p:cNvPr id="9222"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solidFill>
                  <a:schemeClr val="bg1">
                    <a:lumMod val="50000"/>
                  </a:schemeClr>
                </a:solidFill>
                <a:latin typeface="Times New Roman" pitchFamily="18" charset="0"/>
                <a:ea typeface="宋体" pitchFamily="2" charset="-122"/>
                <a:cs typeface="Times New Roman" pitchFamily="18" charset="0"/>
              </a:defRPr>
            </a:lvl1pPr>
          </a:lstStyle>
          <a:p>
            <a:pPr>
              <a:defRPr/>
            </a:pPr>
            <a:fld id="{F3DB0C02-232D-41E5-8BD6-3DA8802B83D0}" type="slidenum">
              <a:rPr lang="zh-CN" altLang="en-US"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88" r:id="rId1"/>
    <p:sldLayoutId id="2147483693" r:id="rId2"/>
    <p:sldLayoutId id="2147483689" r:id="rId3"/>
    <p:sldLayoutId id="2147483691" r:id="rId4"/>
    <p:sldLayoutId id="2147483694" r:id="rId5"/>
    <p:sldLayoutId id="2147483695" r:id="rId6"/>
  </p:sldLayoutIdLst>
  <p:timing>
    <p:tnLst>
      <p:par>
        <p:cTn id="1" dur="indefinite" restart="never" nodeType="tmRoot"/>
      </p:par>
    </p:tnLst>
  </p:timing>
  <p:hf hdr="0" ftr="0" dt="0"/>
  <p:txStyles>
    <p:title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p:titleStyle>
    <p:body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00.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33.png"/><Relationship Id="rId2" Type="http://schemas.openxmlformats.org/officeDocument/2006/relationships/notesSlide" Target="../notesSlides/notesSlide26.xml"/><Relationship Id="rId16" Type="http://schemas.openxmlformats.org/officeDocument/2006/relationships/image" Target="../media/image44.png"/><Relationship Id="rId1" Type="http://schemas.openxmlformats.org/officeDocument/2006/relationships/slideLayout" Target="../slideLayouts/slideLayout2.xml"/><Relationship Id="rId11" Type="http://schemas.openxmlformats.org/officeDocument/2006/relationships/image" Target="../media/image39.png"/><Relationship Id="rId5" Type="http://schemas.openxmlformats.org/officeDocument/2006/relationships/image" Target="../media/image24.png"/><Relationship Id="rId15" Type="http://schemas.openxmlformats.org/officeDocument/2006/relationships/image" Target="../media/image43.png"/><Relationship Id="rId19"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500.png"/><Relationship Id="rId13"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24.png"/><Relationship Id="rId12"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53.png"/><Relationship Id="rId5" Type="http://schemas.openxmlformats.org/officeDocument/2006/relationships/image" Target="../media/image560.png"/><Relationship Id="rId10" Type="http://schemas.openxmlformats.org/officeDocument/2006/relationships/image" Target="../media/image570.png"/><Relationship Id="rId4" Type="http://schemas.openxmlformats.org/officeDocument/2006/relationships/image" Target="../media/image550.png"/><Relationship Id="rId9" Type="http://schemas.openxmlformats.org/officeDocument/2006/relationships/image" Target="../media/image51.png"/><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500.png"/><Relationship Id="rId13"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24.png"/><Relationship Id="rId12" Type="http://schemas.openxmlformats.org/officeDocument/2006/relationships/image" Target="../media/image19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53.png"/><Relationship Id="rId5" Type="http://schemas.openxmlformats.org/officeDocument/2006/relationships/image" Target="../media/image560.png"/><Relationship Id="rId10" Type="http://schemas.openxmlformats.org/officeDocument/2006/relationships/image" Target="../media/image170.png"/><Relationship Id="rId4" Type="http://schemas.openxmlformats.org/officeDocument/2006/relationships/image" Target="../media/image550.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4.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video" Target="../media/media7.mov"/><Relationship Id="rId13" Type="http://schemas.openxmlformats.org/officeDocument/2006/relationships/image" Target="../media/image64.png"/><Relationship Id="rId3" Type="http://schemas.microsoft.com/office/2007/relationships/media" Target="../media/media5.mov"/><Relationship Id="rId7" Type="http://schemas.microsoft.com/office/2007/relationships/media" Target="../media/media7.mov"/><Relationship Id="rId12" Type="http://schemas.openxmlformats.org/officeDocument/2006/relationships/image" Target="../media/image63.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video" Target="../media/media6.mov"/><Relationship Id="rId11" Type="http://schemas.openxmlformats.org/officeDocument/2006/relationships/image" Target="../media/image62.png"/><Relationship Id="rId5" Type="http://schemas.microsoft.com/office/2007/relationships/media" Target="../media/media6.mov"/><Relationship Id="rId10" Type="http://schemas.openxmlformats.org/officeDocument/2006/relationships/notesSlide" Target="../notesSlides/notesSlide35.xml"/><Relationship Id="rId4" Type="http://schemas.openxmlformats.org/officeDocument/2006/relationships/video" Target="../media/media5.mov"/><Relationship Id="rId9" Type="http://schemas.openxmlformats.org/officeDocument/2006/relationships/slideLayout" Target="../slideLayouts/slideLayout2.xml"/><Relationship Id="rId1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2.mov"/><Relationship Id="rId7"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11" Type="http://schemas.openxmlformats.org/officeDocument/2006/relationships/image" Target="../media/image9.png"/><Relationship Id="rId5" Type="http://schemas.microsoft.com/office/2007/relationships/media" Target="../media/media3.mov"/><Relationship Id="rId10" Type="http://schemas.openxmlformats.org/officeDocument/2006/relationships/image" Target="../media/image8.png"/><Relationship Id="rId4" Type="http://schemas.openxmlformats.org/officeDocument/2006/relationships/video" Target="../media/media2.mov"/><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9.tiff"/><Relationship Id="rId4" Type="http://schemas.openxmlformats.org/officeDocument/2006/relationships/image" Target="../media/image78.tiff"/></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1.jpe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91.tiff"/><Relationship Id="rId13" Type="http://schemas.openxmlformats.org/officeDocument/2006/relationships/image" Target="../media/image95.png"/><Relationship Id="rId3" Type="http://schemas.openxmlformats.org/officeDocument/2006/relationships/image" Target="../media/image86.tiff"/><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72.png"/><Relationship Id="rId4" Type="http://schemas.openxmlformats.org/officeDocument/2006/relationships/image" Target="../media/image87.tiff"/><Relationship Id="rId9"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685800"/>
            <a:ext cx="7772400" cy="1143000"/>
          </a:xfrm>
        </p:spPr>
        <p:txBody>
          <a:bodyPr/>
          <a:lstStyle/>
          <a:p>
            <a:pPr eaLnBrk="1" hangingPunct="1">
              <a:lnSpc>
                <a:spcPct val="150000"/>
              </a:lnSpc>
            </a:pPr>
            <a:r>
              <a:rPr lang="en-US" sz="3600" dirty="0" smtClean="0">
                <a:solidFill>
                  <a:srgbClr val="FFCC00"/>
                </a:solidFill>
                <a:latin typeface="Verdana" pitchFamily="34" charset="0"/>
                <a:ea typeface="Arial Unicode MS" pitchFamily="34" charset="-128"/>
                <a:cs typeface="Arial Unicode MS" pitchFamily="34" charset="-128"/>
              </a:rPr>
              <a:t>Micro Phase Shifting</a:t>
            </a:r>
            <a:endParaRPr lang="en-US" sz="2000" dirty="0" smtClean="0">
              <a:solidFill>
                <a:srgbClr val="FFCC00"/>
              </a:solidFill>
              <a:latin typeface="Verdana" pitchFamily="34" charset="0"/>
              <a:ea typeface="Arial Unicode MS" pitchFamily="34" charset="-128"/>
              <a:cs typeface="Arial Unicode MS" pitchFamily="34" charset="-128"/>
            </a:endParaRPr>
          </a:p>
        </p:txBody>
      </p:sp>
      <p:sp>
        <p:nvSpPr>
          <p:cNvPr id="28675" name="Rectangle 3"/>
          <p:cNvSpPr>
            <a:spLocks noGrp="1" noChangeArrowheads="1"/>
          </p:cNvSpPr>
          <p:nvPr>
            <p:ph type="subTitle" idx="1"/>
          </p:nvPr>
        </p:nvSpPr>
        <p:spPr>
          <a:xfrm>
            <a:off x="1377950" y="2819400"/>
            <a:ext cx="6400800" cy="895350"/>
          </a:xfrm>
        </p:spPr>
        <p:txBody>
          <a:bodyPr/>
          <a:lstStyle/>
          <a:p>
            <a:pPr eaLnBrk="1" hangingPunct="1">
              <a:lnSpc>
                <a:spcPct val="160000"/>
              </a:lnSpc>
            </a:pPr>
            <a:r>
              <a:rPr lang="en-US" sz="2800" dirty="0" smtClean="0">
                <a:solidFill>
                  <a:srgbClr val="FFFFCC"/>
                </a:solidFill>
                <a:latin typeface="Verdana" pitchFamily="34" charset="0"/>
                <a:ea typeface="Arial Unicode MS" pitchFamily="34" charset="-128"/>
                <a:cs typeface="Arial Unicode MS" pitchFamily="34" charset="-128"/>
              </a:rPr>
              <a:t>Mohit Gupta and Shree K. Nayar</a:t>
            </a:r>
          </a:p>
        </p:txBody>
      </p:sp>
      <p:sp>
        <p:nvSpPr>
          <p:cNvPr id="28676" name="Rectangle 4"/>
          <p:cNvSpPr>
            <a:spLocks noChangeArrowheads="1"/>
          </p:cNvSpPr>
          <p:nvPr/>
        </p:nvSpPr>
        <p:spPr bwMode="auto">
          <a:xfrm>
            <a:off x="1371600" y="39624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20000"/>
              </a:lnSpc>
              <a:spcBef>
                <a:spcPct val="20000"/>
              </a:spcBef>
            </a:pPr>
            <a:r>
              <a:rPr lang="en-US" sz="2200" dirty="0">
                <a:solidFill>
                  <a:srgbClr val="FFFFCC"/>
                </a:solidFill>
                <a:latin typeface="Verdana" pitchFamily="34" charset="0"/>
                <a:ea typeface="Arial Unicode MS" pitchFamily="34" charset="-128"/>
                <a:cs typeface="Arial Unicode MS" pitchFamily="34" charset="-128"/>
              </a:rPr>
              <a:t>Computer Science</a:t>
            </a:r>
          </a:p>
          <a:p>
            <a:pPr algn="ctr">
              <a:lnSpc>
                <a:spcPct val="120000"/>
              </a:lnSpc>
              <a:spcBef>
                <a:spcPct val="20000"/>
              </a:spcBef>
            </a:pPr>
            <a:r>
              <a:rPr lang="en-US" sz="2200" dirty="0">
                <a:solidFill>
                  <a:srgbClr val="FFFFCC"/>
                </a:solidFill>
                <a:latin typeface="Verdana" pitchFamily="34" charset="0"/>
                <a:ea typeface="Arial Unicode MS" pitchFamily="34" charset="-128"/>
                <a:cs typeface="Arial Unicode MS" pitchFamily="34" charset="-128"/>
              </a:rPr>
              <a:t>Columbia University</a:t>
            </a:r>
          </a:p>
        </p:txBody>
      </p:sp>
      <p:sp>
        <p:nvSpPr>
          <p:cNvPr id="28677" name="Rectangle 6"/>
          <p:cNvSpPr>
            <a:spLocks noChangeArrowheads="1"/>
          </p:cNvSpPr>
          <p:nvPr/>
        </p:nvSpPr>
        <p:spPr bwMode="auto">
          <a:xfrm>
            <a:off x="1143000" y="6038850"/>
            <a:ext cx="68580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60000"/>
              </a:lnSpc>
              <a:spcBef>
                <a:spcPct val="20000"/>
              </a:spcBef>
            </a:pPr>
            <a:r>
              <a:rPr lang="en-US" sz="1600" dirty="0">
                <a:solidFill>
                  <a:srgbClr val="FFFFCC"/>
                </a:solidFill>
                <a:latin typeface="Verdana" pitchFamily="34" charset="0"/>
                <a:ea typeface="Arial Unicode MS" pitchFamily="34" charset="-128"/>
                <a:cs typeface="Arial Unicode MS" pitchFamily="34" charset="-128"/>
              </a:rPr>
              <a:t> Supported by</a:t>
            </a:r>
            <a:r>
              <a:rPr lang="en-US" sz="1600">
                <a:solidFill>
                  <a:srgbClr val="FFFFCC"/>
                </a:solidFill>
                <a:latin typeface="Verdana" pitchFamily="34" charset="0"/>
                <a:ea typeface="Arial Unicode MS" pitchFamily="34" charset="-128"/>
                <a:cs typeface="Arial Unicode MS" pitchFamily="34" charset="-128"/>
              </a:rPr>
              <a:t>: </a:t>
            </a:r>
            <a:r>
              <a:rPr lang="en-US" sz="1600" smtClean="0">
                <a:solidFill>
                  <a:srgbClr val="FFFFCC"/>
                </a:solidFill>
                <a:latin typeface="Verdana" pitchFamily="34" charset="0"/>
                <a:ea typeface="Arial Unicode MS" pitchFamily="34" charset="-128"/>
                <a:cs typeface="Arial Unicode MS" pitchFamily="34" charset="-128"/>
              </a:rPr>
              <a:t>NSF</a:t>
            </a:r>
            <a:r>
              <a:rPr lang="en-US" sz="1600">
                <a:solidFill>
                  <a:srgbClr val="FFFFCC"/>
                </a:solidFill>
                <a:latin typeface="Verdana" pitchFamily="34" charset="0"/>
                <a:ea typeface="Arial Unicode MS" pitchFamily="34" charset="-128"/>
                <a:cs typeface="Arial Unicode MS" pitchFamily="34" charset="-128"/>
              </a:rPr>
              <a:t> </a:t>
            </a:r>
            <a:r>
              <a:rPr lang="en-US" sz="1600" smtClean="0">
                <a:solidFill>
                  <a:srgbClr val="FFFFCC"/>
                </a:solidFill>
                <a:latin typeface="Verdana" pitchFamily="34" charset="0"/>
                <a:ea typeface="Arial Unicode MS" pitchFamily="34" charset="-128"/>
                <a:cs typeface="Arial Unicode MS" pitchFamily="34" charset="-128"/>
              </a:rPr>
              <a:t>and ONR</a:t>
            </a:r>
            <a:endParaRPr lang="en-US" dirty="0">
              <a:solidFill>
                <a:srgbClr val="FFFFCC"/>
              </a:solidFill>
              <a:latin typeface="Verdana" pitchFamily="34" charset="0"/>
              <a:ea typeface="Arial Unicode MS" pitchFamily="34" charset="-128"/>
              <a:cs typeface="Arial Unicode MS" pitchFamily="34" charset="-128"/>
            </a:endParaRPr>
          </a:p>
          <a:p>
            <a:pPr algn="ctr">
              <a:lnSpc>
                <a:spcPct val="160000"/>
              </a:lnSpc>
              <a:spcBef>
                <a:spcPct val="20000"/>
              </a:spcBef>
            </a:pPr>
            <a:endParaRPr lang="en-US" sz="1400" dirty="0">
              <a:solidFill>
                <a:srgbClr val="FFFFCC"/>
              </a:solidFill>
              <a:latin typeface="Verdana"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1971297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2" descr="K:\Experiments Data\Research\Optimal Phase Shifting\09-27-2011\Data\WhiteBowl\Results\Image\Process\01-Masked.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24814" y="1923738"/>
            <a:ext cx="3522945" cy="342900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147"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48" name="Rectangle 2"/>
          <p:cNvSpPr txBox="1">
            <a:spLocks noChangeArrowheads="1"/>
          </p:cNvSpPr>
          <p:nvPr/>
        </p:nvSpPr>
        <p:spPr>
          <a:xfrm>
            <a:off x="2802329" y="5334000"/>
            <a:ext cx="3538185"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800" dirty="0" smtClean="0">
                <a:solidFill>
                  <a:srgbClr val="FFFFCC"/>
                </a:solidFill>
                <a:latin typeface="Verdana" pitchFamily="34" charset="0"/>
                <a:ea typeface="Verdana" pitchFamily="34" charset="0"/>
                <a:cs typeface="Verdana" pitchFamily="34" charset="0"/>
              </a:rPr>
              <a:t>Concave Bowl</a:t>
            </a:r>
          </a:p>
        </p:txBody>
      </p:sp>
      <p:sp>
        <p:nvSpPr>
          <p:cNvPr id="11"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Interreflections</a:t>
            </a:r>
          </a:p>
        </p:txBody>
      </p:sp>
      <p:grpSp>
        <p:nvGrpSpPr>
          <p:cNvPr id="12" name="Group 11"/>
          <p:cNvGrpSpPr/>
          <p:nvPr/>
        </p:nvGrpSpPr>
        <p:grpSpPr>
          <a:xfrm rot="9864183">
            <a:off x="6786483" y="3941930"/>
            <a:ext cx="479945" cy="613194"/>
            <a:chOff x="1227142" y="1913106"/>
            <a:chExt cx="449988" cy="574921"/>
          </a:xfrm>
        </p:grpSpPr>
        <p:sp>
          <p:nvSpPr>
            <p:cNvPr id="13"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14"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5" name="Oval 4"/>
          <p:cNvSpPr/>
          <p:nvPr/>
        </p:nvSpPr>
        <p:spPr>
          <a:xfrm>
            <a:off x="4525448" y="2459737"/>
            <a:ext cx="109728" cy="1097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2400">
              <a:solidFill>
                <a:schemeClr val="tx1">
                  <a:lumMod val="95000"/>
                  <a:lumOff val="5000"/>
                </a:schemeClr>
              </a:solidFill>
            </a:endParaRPr>
          </a:p>
        </p:txBody>
      </p:sp>
      <p:cxnSp>
        <p:nvCxnSpPr>
          <p:cNvPr id="15" name="Straight Arrow Connector 14"/>
          <p:cNvCxnSpPr>
            <a:stCxn id="14" idx="1"/>
          </p:cNvCxnSpPr>
          <p:nvPr/>
        </p:nvCxnSpPr>
        <p:spPr>
          <a:xfrm flipH="1" flipV="1">
            <a:off x="4563288" y="2516399"/>
            <a:ext cx="2188103" cy="1510183"/>
          </a:xfrm>
          <a:prstGeom prst="straightConnector1">
            <a:avLst/>
          </a:prstGeom>
          <a:ln w="254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276600" y="3733800"/>
            <a:ext cx="3457970" cy="292782"/>
          </a:xfrm>
          <a:prstGeom prst="straightConnector1">
            <a:avLst/>
          </a:prstGeom>
          <a:ln w="254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276600" y="2517390"/>
            <a:ext cx="1298760" cy="1216410"/>
          </a:xfrm>
          <a:prstGeom prst="straightConnector1">
            <a:avLst/>
          </a:prstGeom>
          <a:ln w="254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1"/>
          </p:cNvCxnSpPr>
          <p:nvPr/>
        </p:nvCxnSpPr>
        <p:spPr>
          <a:xfrm flipH="1">
            <a:off x="3733800" y="4026582"/>
            <a:ext cx="3017591" cy="621618"/>
          </a:xfrm>
          <a:prstGeom prst="straightConnector1">
            <a:avLst/>
          </a:prstGeom>
          <a:ln w="254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276600" y="3733800"/>
            <a:ext cx="459119" cy="914400"/>
          </a:xfrm>
          <a:prstGeom prst="straightConnector1">
            <a:avLst/>
          </a:prstGeom>
          <a:ln w="254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0" name="Rectangle 2"/>
          <p:cNvSpPr txBox="1">
            <a:spLocks noChangeArrowheads="1"/>
          </p:cNvSpPr>
          <p:nvPr/>
        </p:nvSpPr>
        <p:spPr bwMode="auto">
          <a:xfrm>
            <a:off x="3352800" y="23284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800" b="1" dirty="0" smtClean="0">
                <a:solidFill>
                  <a:srgbClr val="FFFF00"/>
                </a:solidFill>
                <a:latin typeface="Verdana" pitchFamily="34" charset="0"/>
                <a:ea typeface="Verdana" pitchFamily="34" charset="0"/>
                <a:cs typeface="Verdana" pitchFamily="34" charset="0"/>
              </a:rPr>
              <a:t>point</a:t>
            </a:r>
          </a:p>
        </p:txBody>
      </p:sp>
      <p:sp>
        <p:nvSpPr>
          <p:cNvPr id="41" name="Rectangle 2"/>
          <p:cNvSpPr txBox="1">
            <a:spLocks noChangeArrowheads="1"/>
          </p:cNvSpPr>
          <p:nvPr/>
        </p:nvSpPr>
        <p:spPr bwMode="auto">
          <a:xfrm>
            <a:off x="6324600" y="4419600"/>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sp>
        <p:nvSpPr>
          <p:cNvPr id="45" name="Rectangle 2"/>
          <p:cNvSpPr txBox="1">
            <a:spLocks noChangeArrowheads="1"/>
          </p:cNvSpPr>
          <p:nvPr/>
        </p:nvSpPr>
        <p:spPr bwMode="auto">
          <a:xfrm>
            <a:off x="1274715" y="34714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66CCFF"/>
                </a:solidFill>
                <a:latin typeface="Verdana" pitchFamily="34" charset="0"/>
                <a:ea typeface="Verdana" pitchFamily="34" charset="0"/>
                <a:cs typeface="Verdana" pitchFamily="34" charset="0"/>
              </a:rPr>
              <a:t>interreflections</a:t>
            </a:r>
            <a:endParaRPr lang="en-US" sz="1400" dirty="0" smtClean="0">
              <a:solidFill>
                <a:srgbClr val="66CCFF"/>
              </a:solidFill>
              <a:latin typeface="Verdana" pitchFamily="34" charset="0"/>
              <a:ea typeface="Verdana" pitchFamily="34" charset="0"/>
              <a:cs typeface="Verdana" pitchFamily="34" charset="0"/>
            </a:endParaRPr>
          </a:p>
        </p:txBody>
      </p:sp>
      <p:cxnSp>
        <p:nvCxnSpPr>
          <p:cNvPr id="46" name="Straight Arrow Connector 45"/>
          <p:cNvCxnSpPr/>
          <p:nvPr/>
        </p:nvCxnSpPr>
        <p:spPr>
          <a:xfrm>
            <a:off x="2802329" y="3742588"/>
            <a:ext cx="474271" cy="0"/>
          </a:xfrm>
          <a:prstGeom prst="straightConnector1">
            <a:avLst/>
          </a:prstGeom>
          <a:ln w="22225">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0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2" descr="K:\Experiments Data\Research\Optimal Phase Shifting\09-27-2011\Data\WhiteBowl\Results\Image\Process\01-Mask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56" y="1905000"/>
            <a:ext cx="3522945" cy="342900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45" name="Picture 3" descr="K:\Experiments Data\Research\Optimal Phase Shifting\09-27-2011\Data\WhiteBowl\Results\3DVis\WhieBowl3DVis-Conv00-Processed.tif"/>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905000"/>
            <a:ext cx="3519538" cy="343348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147"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48" name="Rectangle 2"/>
          <p:cNvSpPr txBox="1">
            <a:spLocks noChangeArrowheads="1"/>
          </p:cNvSpPr>
          <p:nvPr/>
        </p:nvSpPr>
        <p:spPr>
          <a:xfrm>
            <a:off x="729016" y="5334000"/>
            <a:ext cx="3538185"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800" dirty="0" smtClean="0">
                <a:solidFill>
                  <a:srgbClr val="FFFFCC"/>
                </a:solidFill>
                <a:latin typeface="Verdana" pitchFamily="34" charset="0"/>
                <a:ea typeface="Verdana" pitchFamily="34" charset="0"/>
                <a:cs typeface="Verdana" pitchFamily="34" charset="0"/>
              </a:rPr>
              <a:t>Concave Bowl</a:t>
            </a:r>
          </a:p>
        </p:txBody>
      </p:sp>
      <p:sp>
        <p:nvSpPr>
          <p:cNvPr id="149" name="Rectangle 2"/>
          <p:cNvSpPr txBox="1">
            <a:spLocks noChangeArrowheads="1"/>
          </p:cNvSpPr>
          <p:nvPr/>
        </p:nvSpPr>
        <p:spPr>
          <a:xfrm>
            <a:off x="4843780" y="5334000"/>
            <a:ext cx="3552558"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800" dirty="0" smtClean="0">
                <a:solidFill>
                  <a:srgbClr val="FFFFCC"/>
                </a:solidFill>
                <a:latin typeface="Verdana" pitchFamily="34" charset="0"/>
                <a:ea typeface="Verdana" pitchFamily="34" charset="0"/>
                <a:cs typeface="Verdana" pitchFamily="34" charset="0"/>
              </a:rPr>
              <a:t>Reconstructed Shape</a:t>
            </a:r>
          </a:p>
        </p:txBody>
      </p:sp>
      <p:sp>
        <p:nvSpPr>
          <p:cNvPr id="150" name="Rectangle 2"/>
          <p:cNvSpPr txBox="1">
            <a:spLocks noChangeArrowheads="1"/>
          </p:cNvSpPr>
          <p:nvPr/>
        </p:nvSpPr>
        <p:spPr>
          <a:xfrm>
            <a:off x="4829442" y="1447800"/>
            <a:ext cx="3552558"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800" dirty="0" smtClean="0">
                <a:solidFill>
                  <a:srgbClr val="FFFF00"/>
                </a:solidFill>
                <a:latin typeface="Verdana" pitchFamily="34" charset="0"/>
                <a:ea typeface="Verdana" pitchFamily="34" charset="0"/>
                <a:cs typeface="Verdana" pitchFamily="34" charset="0"/>
              </a:rPr>
              <a:t>Errors due to </a:t>
            </a:r>
            <a:r>
              <a:rPr lang="en-US" sz="1800" dirty="0" err="1" smtClean="0">
                <a:solidFill>
                  <a:srgbClr val="FFFF00"/>
                </a:solidFill>
                <a:latin typeface="Verdana" pitchFamily="34" charset="0"/>
                <a:ea typeface="Verdana" pitchFamily="34" charset="0"/>
                <a:cs typeface="Verdana" pitchFamily="34" charset="0"/>
              </a:rPr>
              <a:t>interreflections</a:t>
            </a:r>
            <a:endParaRPr lang="en-US" sz="1800" dirty="0" smtClean="0">
              <a:solidFill>
                <a:srgbClr val="FFFF00"/>
              </a:solidFill>
              <a:latin typeface="Verdana" pitchFamily="34" charset="0"/>
              <a:ea typeface="Verdana" pitchFamily="34" charset="0"/>
              <a:cs typeface="Verdana" pitchFamily="34" charset="0"/>
            </a:endParaRPr>
          </a:p>
        </p:txBody>
      </p:sp>
      <p:cxnSp>
        <p:nvCxnSpPr>
          <p:cNvPr id="6257" name="Straight Arrow Connector 6256"/>
          <p:cNvCxnSpPr/>
          <p:nvPr/>
        </p:nvCxnSpPr>
        <p:spPr>
          <a:xfrm flipH="1">
            <a:off x="5410200" y="1905000"/>
            <a:ext cx="762000" cy="533400"/>
          </a:xfrm>
          <a:prstGeom prst="straightConnector1">
            <a:avLst/>
          </a:prstGeom>
          <a:ln w="25400">
            <a:solidFill>
              <a:srgbClr val="FFFF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a:off x="6096000" y="1866900"/>
            <a:ext cx="569779" cy="1181100"/>
          </a:xfrm>
          <a:prstGeom prst="straightConnector1">
            <a:avLst/>
          </a:prstGeom>
          <a:ln w="25400">
            <a:solidFill>
              <a:srgbClr val="FFFF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Interreflections</a:t>
            </a:r>
          </a:p>
        </p:txBody>
      </p:sp>
    </p:spTree>
    <p:extLst>
      <p:ext uri="{BB962C8B-B14F-4D97-AF65-F5344CB8AC3E}">
        <p14:creationId xmlns:p14="http://schemas.microsoft.com/office/powerpoint/2010/main" val="2542109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8" name="Rectangle 2"/>
          <p:cNvSpPr txBox="1">
            <a:spLocks noChangeArrowheads="1"/>
          </p:cNvSpPr>
          <p:nvPr/>
        </p:nvSpPr>
        <p:spPr bwMode="auto">
          <a:xfrm>
            <a:off x="304800" y="1437999"/>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66"/>
                </a:solidFill>
                <a:latin typeface="Verdana" pitchFamily="34" charset="0"/>
                <a:ea typeface="Verdana" pitchFamily="34" charset="0"/>
                <a:cs typeface="Verdana" pitchFamily="34" charset="0"/>
              </a:rPr>
              <a:t>camera</a:t>
            </a:r>
          </a:p>
        </p:txBody>
      </p:sp>
      <p:sp>
        <p:nvSpPr>
          <p:cNvPr id="9" name="Rectangle 2"/>
          <p:cNvSpPr txBox="1">
            <a:spLocks noChangeArrowheads="1"/>
          </p:cNvSpPr>
          <p:nvPr/>
        </p:nvSpPr>
        <p:spPr bwMode="auto">
          <a:xfrm>
            <a:off x="396704" y="45382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66"/>
                </a:solidFill>
                <a:latin typeface="Verdana" pitchFamily="34" charset="0"/>
                <a:ea typeface="Verdana" pitchFamily="34" charset="0"/>
                <a:cs typeface="Verdana" pitchFamily="34" charset="0"/>
              </a:rPr>
              <a:t>p</a:t>
            </a:r>
            <a:r>
              <a:rPr lang="en-US" sz="1400" dirty="0" smtClean="0">
                <a:solidFill>
                  <a:srgbClr val="FFFF66"/>
                </a:solidFill>
                <a:latin typeface="Verdana" pitchFamily="34" charset="0"/>
                <a:ea typeface="Verdana" pitchFamily="34" charset="0"/>
                <a:cs typeface="Verdana" pitchFamily="34" charset="0"/>
              </a:rPr>
              <a:t>rojector</a:t>
            </a:r>
          </a:p>
        </p:txBody>
      </p:sp>
      <p:grpSp>
        <p:nvGrpSpPr>
          <p:cNvPr id="10" name="Group 9"/>
          <p:cNvGrpSpPr/>
          <p:nvPr/>
        </p:nvGrpSpPr>
        <p:grpSpPr>
          <a:xfrm rot="20055911">
            <a:off x="948084" y="1848605"/>
            <a:ext cx="479944" cy="613193"/>
            <a:chOff x="1227142" y="1913106"/>
            <a:chExt cx="449988" cy="574921"/>
          </a:xfrm>
        </p:grpSpPr>
        <p:sp>
          <p:nvSpPr>
            <p:cNvPr id="11"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12"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grpSp>
        <p:nvGrpSpPr>
          <p:cNvPr id="13" name="Group 12"/>
          <p:cNvGrpSpPr/>
          <p:nvPr/>
        </p:nvGrpSpPr>
        <p:grpSpPr>
          <a:xfrm rot="17448337">
            <a:off x="948084" y="4017164"/>
            <a:ext cx="479945" cy="613194"/>
            <a:chOff x="1227142" y="1913106"/>
            <a:chExt cx="449988" cy="574921"/>
          </a:xfrm>
        </p:grpSpPr>
        <p:sp>
          <p:nvSpPr>
            <p:cNvPr id="14"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15"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16" name="Rectangle 2"/>
          <p:cNvSpPr txBox="1">
            <a:spLocks noChangeArrowheads="1"/>
          </p:cNvSpPr>
          <p:nvPr/>
        </p:nvSpPr>
        <p:spPr bwMode="auto">
          <a:xfrm>
            <a:off x="2246557" y="4047388"/>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66"/>
                </a:solidFill>
                <a:latin typeface="Verdana" pitchFamily="34" charset="0"/>
                <a:ea typeface="Verdana" pitchFamily="34" charset="0"/>
                <a:cs typeface="Verdana" pitchFamily="34" charset="0"/>
              </a:rPr>
              <a:t>scene</a:t>
            </a:r>
          </a:p>
        </p:txBody>
      </p:sp>
      <p:grpSp>
        <p:nvGrpSpPr>
          <p:cNvPr id="17" name="Group 16"/>
          <p:cNvGrpSpPr/>
          <p:nvPr/>
        </p:nvGrpSpPr>
        <p:grpSpPr>
          <a:xfrm rot="6660000">
            <a:off x="1511275" y="2420723"/>
            <a:ext cx="557865" cy="73159"/>
            <a:chOff x="5770349" y="1600200"/>
            <a:chExt cx="2776751" cy="364147"/>
          </a:xfrm>
        </p:grpSpPr>
        <p:sp>
          <p:nvSpPr>
            <p:cNvPr id="18" name="Rectangle 17"/>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9" name="Straight Connector 18"/>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4094592">
            <a:off x="1508020" y="4135744"/>
            <a:ext cx="557865" cy="73159"/>
            <a:chOff x="5770349" y="1600200"/>
            <a:chExt cx="2776751" cy="364147"/>
          </a:xfrm>
        </p:grpSpPr>
        <p:sp>
          <p:nvSpPr>
            <p:cNvPr id="30" name="Rectangle 29"/>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31" name="Straight Connector 30"/>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rot="1215415">
            <a:off x="1754313" y="2434061"/>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43" name="Straight Arrow Connector 42"/>
          <p:cNvCxnSpPr/>
          <p:nvPr/>
        </p:nvCxnSpPr>
        <p:spPr>
          <a:xfrm>
            <a:off x="1497891" y="2333621"/>
            <a:ext cx="1713251" cy="790463"/>
          </a:xfrm>
          <a:prstGeom prst="straightConnector1">
            <a:avLst/>
          </a:prstGeom>
          <a:ln w="19050">
            <a:solidFill>
              <a:srgbClr val="FFFF66"/>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rot="1252191">
            <a:off x="2090682" y="2838060"/>
            <a:ext cx="1219200" cy="1427766"/>
          </a:xfrm>
          <a:prstGeom prst="arc">
            <a:avLst>
              <a:gd name="adj1" fmla="val 16200000"/>
              <a:gd name="adj2" fmla="val 2609122"/>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2"/>
          <p:cNvSpPr txBox="1">
            <a:spLocks noChangeArrowheads="1"/>
          </p:cNvSpPr>
          <p:nvPr/>
        </p:nvSpPr>
        <p:spPr bwMode="auto">
          <a:xfrm>
            <a:off x="2819665" y="2993408"/>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P</a:t>
            </a:r>
          </a:p>
        </p:txBody>
      </p:sp>
      <p:grpSp>
        <p:nvGrpSpPr>
          <p:cNvPr id="47" name="Group 46"/>
          <p:cNvGrpSpPr/>
          <p:nvPr/>
        </p:nvGrpSpPr>
        <p:grpSpPr>
          <a:xfrm>
            <a:off x="1561565" y="3124085"/>
            <a:ext cx="2030470" cy="1121034"/>
            <a:chOff x="4416794" y="2505697"/>
            <a:chExt cx="2030470" cy="1121034"/>
          </a:xfrm>
        </p:grpSpPr>
        <p:cxnSp>
          <p:nvCxnSpPr>
            <p:cNvPr id="48" name="Straight Arrow Connector 47"/>
            <p:cNvCxnSpPr>
              <a:endCxn id="50" idx="1"/>
            </p:cNvCxnSpPr>
            <p:nvPr/>
          </p:nvCxnSpPr>
          <p:spPr>
            <a:xfrm flipV="1">
              <a:off x="4416794" y="3077674"/>
              <a:ext cx="1702438" cy="54905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0" idx="1"/>
            </p:cNvCxnSpPr>
            <p:nvPr/>
          </p:nvCxnSpPr>
          <p:spPr>
            <a:xfrm flipH="1" flipV="1">
              <a:off x="6066264" y="2505697"/>
              <a:ext cx="52968" cy="57197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0" name="Rectangle 2"/>
            <p:cNvSpPr txBox="1">
              <a:spLocks noChangeArrowheads="1"/>
            </p:cNvSpPr>
            <p:nvPr/>
          </p:nvSpPr>
          <p:spPr bwMode="auto">
            <a:xfrm>
              <a:off x="6119232" y="2954947"/>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Q</a:t>
              </a:r>
            </a:p>
          </p:txBody>
        </p:sp>
      </p:grpSp>
      <p:grpSp>
        <p:nvGrpSpPr>
          <p:cNvPr id="51" name="Group 50"/>
          <p:cNvGrpSpPr/>
          <p:nvPr/>
        </p:nvGrpSpPr>
        <p:grpSpPr>
          <a:xfrm>
            <a:off x="1561565" y="3124085"/>
            <a:ext cx="1828968" cy="1121033"/>
            <a:chOff x="4416794" y="2505697"/>
            <a:chExt cx="1828968" cy="1121033"/>
          </a:xfrm>
        </p:grpSpPr>
        <p:cxnSp>
          <p:nvCxnSpPr>
            <p:cNvPr id="52" name="Straight Arrow Connector 51"/>
            <p:cNvCxnSpPr/>
            <p:nvPr/>
          </p:nvCxnSpPr>
          <p:spPr>
            <a:xfrm flipV="1">
              <a:off x="4416794" y="3429000"/>
              <a:ext cx="1526806" cy="197730"/>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943580" y="2505697"/>
              <a:ext cx="122684" cy="93460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4" name="Rectangle 2"/>
            <p:cNvSpPr txBox="1">
              <a:spLocks noChangeArrowheads="1"/>
            </p:cNvSpPr>
            <p:nvPr/>
          </p:nvSpPr>
          <p:spPr bwMode="auto">
            <a:xfrm>
              <a:off x="5917730" y="3320486"/>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R</a:t>
              </a:r>
            </a:p>
          </p:txBody>
        </p:sp>
      </p:grpSp>
      <mc:AlternateContent xmlns:mc="http://schemas.openxmlformats.org/markup-compatibility/2006" xmlns:a14="http://schemas.microsoft.com/office/drawing/2010/main">
        <mc:Choice Requires="a14">
          <p:sp>
            <p:nvSpPr>
              <p:cNvPr id="2" name="TextBox 1"/>
              <p:cNvSpPr txBox="1"/>
              <p:nvPr/>
            </p:nvSpPr>
            <p:spPr>
              <a:xfrm>
                <a:off x="4052885" y="3101166"/>
                <a:ext cx="1497237" cy="556434"/>
              </a:xfrm>
              <a:prstGeom prst="rect">
                <a:avLst/>
              </a:prstGeom>
              <a:noFill/>
            </p:spPr>
            <p:txBody>
              <a:bodyPr wrap="square" rtlCol="0">
                <a:spAutoFit/>
              </a:bodyPr>
              <a:lstStyle/>
              <a:p>
                <a:pPr algn="ctr" fontAlgn="auto">
                  <a:spcBef>
                    <a:spcPts val="0"/>
                  </a:spcBef>
                  <a:spcAft>
                    <a:spcPts val="0"/>
                  </a:spcAft>
                </a:pPr>
                <a14:m>
                  <m:oMath xmlns:m="http://schemas.openxmlformats.org/officeDocument/2006/math">
                    <m:sSub>
                      <m:sSubPr>
                        <m:ctrlPr>
                          <a:rPr kumimoji="1" lang="en-US" sz="2800" b="0" i="1" smtClean="0">
                            <a:solidFill>
                              <a:srgbClr val="FFFFCC"/>
                            </a:solidFill>
                            <a:latin typeface="Cambria Math"/>
                          </a:rPr>
                        </m:ctrlPr>
                      </m:sSubPr>
                      <m:e>
                        <m:r>
                          <a:rPr kumimoji="1" lang="en-US" sz="2800" b="0" i="1" smtClean="0">
                            <a:solidFill>
                              <a:srgbClr val="FFFFCC"/>
                            </a:solidFill>
                            <a:latin typeface="Cambria Math"/>
                          </a:rPr>
                          <m:t>𝑖</m:t>
                        </m:r>
                      </m:e>
                      <m:sub>
                        <m:r>
                          <a:rPr kumimoji="1" lang="en-US" sz="2800" b="0" i="1" smtClean="0">
                            <a:solidFill>
                              <a:srgbClr val="FFFFCC"/>
                            </a:solidFill>
                            <a:latin typeface="Cambria Math"/>
                          </a:rPr>
                          <m:t>𝑝</m:t>
                        </m:r>
                      </m:sub>
                    </m:sSub>
                  </m:oMath>
                </a14:m>
                <a:r>
                  <a:rPr kumimoji="1" lang="en-US" sz="2800" dirty="0" smtClean="0">
                    <a:solidFill>
                      <a:srgbClr val="FFFFCC"/>
                    </a:solidFill>
                    <a:latin typeface="Times New Roman" pitchFamily="18" charset="0"/>
                  </a:rPr>
                  <a:t>   = </a:t>
                </a:r>
              </a:p>
            </p:txBody>
          </p:sp>
        </mc:Choice>
        <mc:Fallback xmlns="">
          <p:sp>
            <p:nvSpPr>
              <p:cNvPr id="2" name="TextBox 1"/>
              <p:cNvSpPr txBox="1">
                <a:spLocks noRot="1" noChangeAspect="1" noMove="1" noResize="1" noEditPoints="1" noAdjustHandles="1" noChangeArrowheads="1" noChangeShapeType="1" noTextEdit="1"/>
              </p:cNvSpPr>
              <p:nvPr/>
            </p:nvSpPr>
            <p:spPr>
              <a:xfrm>
                <a:off x="4052885" y="3101166"/>
                <a:ext cx="1497237" cy="556434"/>
              </a:xfrm>
              <a:prstGeom prst="rect">
                <a:avLst/>
              </a:prstGeom>
              <a:blipFill rotWithShape="1">
                <a:blip r:embed="rId3"/>
                <a:stretch>
                  <a:fillRect t="-10989" b="-24176"/>
                </a:stretch>
              </a:blipFill>
            </p:spPr>
            <p:txBody>
              <a:bodyPr/>
              <a:lstStyle/>
              <a:p>
                <a:r>
                  <a:rPr lang="en-US">
                    <a:noFill/>
                  </a:rPr>
                  <a:t> </a:t>
                </a:r>
              </a:p>
            </p:txBody>
          </p:sp>
        </mc:Fallback>
      </mc:AlternateContent>
      <p:sp>
        <p:nvSpPr>
          <p:cNvPr id="95" name="Rectangle 2"/>
          <p:cNvSpPr txBox="1">
            <a:spLocks noChangeArrowheads="1"/>
          </p:cNvSpPr>
          <p:nvPr/>
        </p:nvSpPr>
        <p:spPr bwMode="auto">
          <a:xfrm>
            <a:off x="3733800" y="2514600"/>
            <a:ext cx="1600200"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FFFFCC"/>
                </a:solidFill>
                <a:latin typeface="Verdana" pitchFamily="34" charset="0"/>
                <a:ea typeface="Verdana" pitchFamily="34" charset="0"/>
                <a:cs typeface="Verdana" pitchFamily="34" charset="0"/>
              </a:rPr>
              <a:t>interreflection</a:t>
            </a:r>
            <a:endParaRPr lang="en-US" sz="1400" dirty="0" smtClean="0">
              <a:solidFill>
                <a:srgbClr val="FFFFCC"/>
              </a:solidFill>
              <a:latin typeface="Verdana" pitchFamily="34" charset="0"/>
              <a:ea typeface="Verdana" pitchFamily="34" charset="0"/>
              <a:cs typeface="Verdana" pitchFamily="34" charset="0"/>
            </a:endParaRPr>
          </a:p>
        </p:txBody>
      </p:sp>
      <p:grpSp>
        <p:nvGrpSpPr>
          <p:cNvPr id="82" name="Group 81"/>
          <p:cNvGrpSpPr/>
          <p:nvPr/>
        </p:nvGrpSpPr>
        <p:grpSpPr>
          <a:xfrm rot="10800000">
            <a:off x="5953130" y="3068644"/>
            <a:ext cx="1377631" cy="180664"/>
            <a:chOff x="5770349" y="1600200"/>
            <a:chExt cx="2776751" cy="364147"/>
          </a:xfrm>
          <a:solidFill>
            <a:srgbClr val="FFFF66">
              <a:alpha val="14000"/>
            </a:srgbClr>
          </a:solidFill>
        </p:grpSpPr>
        <p:sp>
          <p:nvSpPr>
            <p:cNvPr id="83" name="Rectangle 82"/>
            <p:cNvSpPr/>
            <p:nvPr/>
          </p:nvSpPr>
          <p:spPr>
            <a:xfrm>
              <a:off x="5770349" y="1600200"/>
              <a:ext cx="2776751" cy="364147"/>
            </a:xfrm>
            <a:prstGeom prst="rect">
              <a:avLst/>
            </a:prstGeom>
            <a:grpFill/>
            <a:ln w="190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84" name="Straight Connector 83"/>
            <p:cNvCxnSpPr/>
            <p:nvPr/>
          </p:nvCxnSpPr>
          <p:spPr>
            <a:xfrm>
              <a:off x="5770349"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547100"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078877"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387405"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695933"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004461"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312989"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621517"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930045"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238573"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rot="16200000">
            <a:off x="7229059" y="4180332"/>
            <a:ext cx="1380744" cy="182880"/>
            <a:chOff x="5770349" y="1600200"/>
            <a:chExt cx="2776751" cy="364147"/>
          </a:xfrm>
          <a:solidFill>
            <a:srgbClr val="FFFF66">
              <a:alpha val="14000"/>
            </a:srgbClr>
          </a:solidFill>
        </p:grpSpPr>
        <p:sp>
          <p:nvSpPr>
            <p:cNvPr id="97" name="Rectangle 96"/>
            <p:cNvSpPr/>
            <p:nvPr/>
          </p:nvSpPr>
          <p:spPr>
            <a:xfrm>
              <a:off x="5770349" y="1600200"/>
              <a:ext cx="2776751" cy="364147"/>
            </a:xfrm>
            <a:prstGeom prst="rect">
              <a:avLst/>
            </a:prstGeom>
            <a:grpFill/>
            <a:ln w="190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98" name="Straight Connector 97"/>
            <p:cNvCxnSpPr/>
            <p:nvPr/>
          </p:nvCxnSpPr>
          <p:spPr>
            <a:xfrm>
              <a:off x="5770349"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547100"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078877"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387405"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695933"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004461"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312989"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621517"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930045"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8238573"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grpSp>
      <p:sp>
        <p:nvSpPr>
          <p:cNvPr id="135" name="Rectangle 2"/>
          <p:cNvSpPr txBox="1">
            <a:spLocks noChangeArrowheads="1"/>
          </p:cNvSpPr>
          <p:nvPr/>
        </p:nvSpPr>
        <p:spPr bwMode="auto">
          <a:xfrm>
            <a:off x="5873398" y="3319094"/>
            <a:ext cx="1600200"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CC"/>
                </a:solidFill>
                <a:latin typeface="Verdana" pitchFamily="34" charset="0"/>
                <a:ea typeface="Verdana" pitchFamily="34" charset="0"/>
                <a:cs typeface="Verdana" pitchFamily="34" charset="0"/>
              </a:rPr>
              <a:t>i</a:t>
            </a:r>
            <a:r>
              <a:rPr lang="en-US" sz="1400" dirty="0" smtClean="0">
                <a:solidFill>
                  <a:srgbClr val="FFFFCC"/>
                </a:solidFill>
                <a:latin typeface="Verdana" pitchFamily="34" charset="0"/>
                <a:ea typeface="Verdana" pitchFamily="34" charset="0"/>
                <a:cs typeface="Verdana" pitchFamily="34" charset="0"/>
              </a:rPr>
              <a:t>llumination pattern</a:t>
            </a:r>
          </a:p>
        </p:txBody>
      </p:sp>
      <p:sp>
        <p:nvSpPr>
          <p:cNvPr id="136" name="Rectangle 2"/>
          <p:cNvSpPr txBox="1">
            <a:spLocks noChangeArrowheads="1"/>
          </p:cNvSpPr>
          <p:nvPr/>
        </p:nvSpPr>
        <p:spPr bwMode="auto">
          <a:xfrm>
            <a:off x="7086600" y="5038958"/>
            <a:ext cx="1600200"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CC"/>
                </a:solidFill>
                <a:latin typeface="Verdana" pitchFamily="34" charset="0"/>
                <a:ea typeface="Verdana" pitchFamily="34" charset="0"/>
                <a:cs typeface="Verdana" pitchFamily="34" charset="0"/>
              </a:rPr>
              <a:t>light transport coefficients</a:t>
            </a:r>
          </a:p>
        </p:txBody>
      </p:sp>
      <mc:AlternateContent xmlns:mc="http://schemas.openxmlformats.org/markup-compatibility/2006" xmlns:a14="http://schemas.microsoft.com/office/drawing/2010/main">
        <mc:Choice Requires="a14">
          <p:sp>
            <p:nvSpPr>
              <p:cNvPr id="137" name="TextBox 136"/>
              <p:cNvSpPr txBox="1"/>
              <p:nvPr/>
            </p:nvSpPr>
            <p:spPr>
              <a:xfrm>
                <a:off x="7162800" y="2895600"/>
                <a:ext cx="1189399" cy="523220"/>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800" i="1" smtClean="0">
                          <a:solidFill>
                            <a:srgbClr val="FFFF66"/>
                          </a:solidFill>
                          <a:latin typeface="Cambria Math"/>
                          <a:ea typeface="Cambria Math"/>
                        </a:rPr>
                        <m:t>×</m:t>
                      </m:r>
                    </m:oMath>
                  </m:oMathPara>
                </a14:m>
                <a:endParaRPr kumimoji="1" lang="en-US" sz="2800" dirty="0" smtClean="0">
                  <a:solidFill>
                    <a:srgbClr val="FFFF66"/>
                  </a:solidFill>
                  <a:latin typeface="Times New Roman" pitchFamily="18" charset="0"/>
                </a:endParaRPr>
              </a:p>
            </p:txBody>
          </p:sp>
        </mc:Choice>
        <mc:Fallback xmlns="">
          <p:sp>
            <p:nvSpPr>
              <p:cNvPr id="137" name="TextBox 136"/>
              <p:cNvSpPr txBox="1">
                <a:spLocks noRot="1" noChangeAspect="1" noMove="1" noResize="1" noEditPoints="1" noAdjustHandles="1" noChangeArrowheads="1" noChangeShapeType="1" noTextEdit="1"/>
              </p:cNvSpPr>
              <p:nvPr/>
            </p:nvSpPr>
            <p:spPr>
              <a:xfrm>
                <a:off x="7162800" y="2895600"/>
                <a:ext cx="1189399" cy="523220"/>
              </a:xfrm>
              <a:prstGeom prst="rect">
                <a:avLst/>
              </a:prstGeom>
              <a:blipFill rotWithShape="1">
                <a:blip r:embed="rId4"/>
                <a:stretch>
                  <a:fillRect/>
                </a:stretch>
              </a:blipFill>
            </p:spPr>
            <p:txBody>
              <a:bodyPr/>
              <a:lstStyle/>
              <a:p>
                <a:r>
                  <a:rPr lang="en-US">
                    <a:noFill/>
                  </a:rPr>
                  <a:t> </a:t>
                </a:r>
              </a:p>
            </p:txBody>
          </p:sp>
        </mc:Fallback>
      </mc:AlternateContent>
      <p:grpSp>
        <p:nvGrpSpPr>
          <p:cNvPr id="138" name="Group 137"/>
          <p:cNvGrpSpPr/>
          <p:nvPr/>
        </p:nvGrpSpPr>
        <p:grpSpPr>
          <a:xfrm>
            <a:off x="5973530" y="2412211"/>
            <a:ext cx="1341670" cy="457200"/>
            <a:chOff x="3201490" y="5399818"/>
            <a:chExt cx="3154464" cy="445851"/>
          </a:xfrm>
        </p:grpSpPr>
        <p:grpSp>
          <p:nvGrpSpPr>
            <p:cNvPr id="139" name="Group 138"/>
            <p:cNvGrpSpPr/>
            <p:nvPr/>
          </p:nvGrpSpPr>
          <p:grpSpPr>
            <a:xfrm>
              <a:off x="3201490" y="5399818"/>
              <a:ext cx="1054217" cy="445851"/>
              <a:chOff x="2420938" y="1676400"/>
              <a:chExt cx="3305175" cy="3248025"/>
            </a:xfrm>
          </p:grpSpPr>
          <p:sp>
            <p:nvSpPr>
              <p:cNvPr id="146"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7"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40" name="Group 139"/>
            <p:cNvGrpSpPr/>
            <p:nvPr/>
          </p:nvGrpSpPr>
          <p:grpSpPr>
            <a:xfrm>
              <a:off x="4255709" y="5399818"/>
              <a:ext cx="1049187" cy="445851"/>
              <a:chOff x="2436710" y="1676400"/>
              <a:chExt cx="3289403" cy="3248025"/>
            </a:xfrm>
          </p:grpSpPr>
          <p:sp>
            <p:nvSpPr>
              <p:cNvPr id="144" name="Freeform 224"/>
              <p:cNvSpPr>
                <a:spLocks/>
              </p:cNvSpPr>
              <p:nvPr/>
            </p:nvSpPr>
            <p:spPr bwMode="auto">
              <a:xfrm>
                <a:off x="2436710" y="2552699"/>
                <a:ext cx="2105021" cy="2371726"/>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5"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41" name="Group 140"/>
            <p:cNvGrpSpPr/>
            <p:nvPr/>
          </p:nvGrpSpPr>
          <p:grpSpPr>
            <a:xfrm>
              <a:off x="5301737" y="5399818"/>
              <a:ext cx="1054217" cy="445851"/>
              <a:chOff x="2420938" y="1676400"/>
              <a:chExt cx="3305175" cy="3248025"/>
            </a:xfrm>
          </p:grpSpPr>
          <p:sp>
            <p:nvSpPr>
              <p:cNvPr id="142"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3"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sp>
        <p:nvSpPr>
          <p:cNvPr id="102" name="Rectangle 2"/>
          <p:cNvSpPr txBox="1">
            <a:spLocks noChangeArrowheads="1"/>
          </p:cNvSpPr>
          <p:nvPr/>
        </p:nvSpPr>
        <p:spPr bwMode="auto">
          <a:xfrm>
            <a:off x="1448312" y="2269147"/>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a:solidFill>
                  <a:srgbClr val="FFFF66"/>
                </a:solidFill>
                <a:latin typeface="Verdana" pitchFamily="34" charset="0"/>
                <a:ea typeface="Verdana" pitchFamily="34" charset="0"/>
                <a:cs typeface="Verdana" pitchFamily="34" charset="0"/>
              </a:rPr>
              <a:t>p</a:t>
            </a:r>
            <a:endParaRPr lang="en-US" sz="1400" b="1" dirty="0" smtClean="0">
              <a:solidFill>
                <a:srgbClr val="FFFF66"/>
              </a:solidFill>
              <a:latin typeface="Verdana" pitchFamily="34" charset="0"/>
              <a:ea typeface="Verdana" pitchFamily="34" charset="0"/>
              <a:cs typeface="Verdana" pitchFamily="34" charset="0"/>
            </a:endParaRPr>
          </a:p>
        </p:txBody>
      </p:sp>
      <p:sp>
        <p:nvSpPr>
          <p:cNvPr id="10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Interreflections</a:t>
            </a:r>
          </a:p>
        </p:txBody>
      </p:sp>
    </p:spTree>
    <p:extLst>
      <p:ext uri="{BB962C8B-B14F-4D97-AF65-F5344CB8AC3E}">
        <p14:creationId xmlns:p14="http://schemas.microsoft.com/office/powerpoint/2010/main" val="466380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5" grpId="0"/>
      <p:bldP spid="135" grpId="0"/>
      <p:bldP spid="136" grpId="0"/>
      <p:bldP spid="1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5953130" y="3080155"/>
            <a:ext cx="153070" cy="158706"/>
          </a:xfrm>
          <a:prstGeom prst="rect">
            <a:avLst/>
          </a:prstGeom>
          <a:solidFill>
            <a:srgbClr val="66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04" name="Rectangle 103"/>
          <p:cNvSpPr/>
          <p:nvPr/>
        </p:nvSpPr>
        <p:spPr>
          <a:xfrm rot="5400000">
            <a:off x="7847157" y="3562579"/>
            <a:ext cx="153070" cy="191403"/>
          </a:xfrm>
          <a:prstGeom prst="rect">
            <a:avLst/>
          </a:prstGeom>
          <a:solidFill>
            <a:srgbClr val="66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8" name="Rectangle 2"/>
          <p:cNvSpPr txBox="1">
            <a:spLocks noChangeArrowheads="1"/>
          </p:cNvSpPr>
          <p:nvPr/>
        </p:nvSpPr>
        <p:spPr bwMode="auto">
          <a:xfrm>
            <a:off x="304800" y="1437999"/>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66"/>
                </a:solidFill>
                <a:latin typeface="Verdana" pitchFamily="34" charset="0"/>
                <a:ea typeface="Verdana" pitchFamily="34" charset="0"/>
                <a:cs typeface="Verdana" pitchFamily="34" charset="0"/>
              </a:rPr>
              <a:t>camera</a:t>
            </a:r>
          </a:p>
        </p:txBody>
      </p:sp>
      <p:sp>
        <p:nvSpPr>
          <p:cNvPr id="9" name="Rectangle 2"/>
          <p:cNvSpPr txBox="1">
            <a:spLocks noChangeArrowheads="1"/>
          </p:cNvSpPr>
          <p:nvPr/>
        </p:nvSpPr>
        <p:spPr bwMode="auto">
          <a:xfrm>
            <a:off x="396704" y="45382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66"/>
                </a:solidFill>
                <a:latin typeface="Verdana" pitchFamily="34" charset="0"/>
                <a:ea typeface="Verdana" pitchFamily="34" charset="0"/>
                <a:cs typeface="Verdana" pitchFamily="34" charset="0"/>
              </a:rPr>
              <a:t>p</a:t>
            </a:r>
            <a:r>
              <a:rPr lang="en-US" sz="1400" dirty="0" smtClean="0">
                <a:solidFill>
                  <a:srgbClr val="FFFF66"/>
                </a:solidFill>
                <a:latin typeface="Verdana" pitchFamily="34" charset="0"/>
                <a:ea typeface="Verdana" pitchFamily="34" charset="0"/>
                <a:cs typeface="Verdana" pitchFamily="34" charset="0"/>
              </a:rPr>
              <a:t>rojector</a:t>
            </a:r>
          </a:p>
        </p:txBody>
      </p:sp>
      <p:grpSp>
        <p:nvGrpSpPr>
          <p:cNvPr id="10" name="Group 9"/>
          <p:cNvGrpSpPr/>
          <p:nvPr/>
        </p:nvGrpSpPr>
        <p:grpSpPr>
          <a:xfrm rot="20055911">
            <a:off x="948084" y="1848605"/>
            <a:ext cx="479944" cy="613193"/>
            <a:chOff x="1227142" y="1913106"/>
            <a:chExt cx="449988" cy="574921"/>
          </a:xfrm>
        </p:grpSpPr>
        <p:sp>
          <p:nvSpPr>
            <p:cNvPr id="11"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12"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grpSp>
        <p:nvGrpSpPr>
          <p:cNvPr id="13" name="Group 12"/>
          <p:cNvGrpSpPr/>
          <p:nvPr/>
        </p:nvGrpSpPr>
        <p:grpSpPr>
          <a:xfrm rot="17448337">
            <a:off x="948084" y="4017164"/>
            <a:ext cx="479945" cy="613194"/>
            <a:chOff x="1227142" y="1913106"/>
            <a:chExt cx="449988" cy="574921"/>
          </a:xfrm>
        </p:grpSpPr>
        <p:sp>
          <p:nvSpPr>
            <p:cNvPr id="14"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15"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16" name="Rectangle 2"/>
          <p:cNvSpPr txBox="1">
            <a:spLocks noChangeArrowheads="1"/>
          </p:cNvSpPr>
          <p:nvPr/>
        </p:nvSpPr>
        <p:spPr bwMode="auto">
          <a:xfrm>
            <a:off x="2246557" y="4047388"/>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66"/>
                </a:solidFill>
                <a:latin typeface="Verdana" pitchFamily="34" charset="0"/>
                <a:ea typeface="Verdana" pitchFamily="34" charset="0"/>
                <a:cs typeface="Verdana" pitchFamily="34" charset="0"/>
              </a:rPr>
              <a:t>scene</a:t>
            </a:r>
          </a:p>
        </p:txBody>
      </p:sp>
      <p:grpSp>
        <p:nvGrpSpPr>
          <p:cNvPr id="17" name="Group 16"/>
          <p:cNvGrpSpPr/>
          <p:nvPr/>
        </p:nvGrpSpPr>
        <p:grpSpPr>
          <a:xfrm rot="6660000">
            <a:off x="1511275" y="2420723"/>
            <a:ext cx="557865" cy="73159"/>
            <a:chOff x="5770349" y="1600200"/>
            <a:chExt cx="2776751" cy="364147"/>
          </a:xfrm>
        </p:grpSpPr>
        <p:sp>
          <p:nvSpPr>
            <p:cNvPr id="18" name="Rectangle 17"/>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9" name="Straight Connector 18"/>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4094592">
            <a:off x="1508020" y="4135744"/>
            <a:ext cx="557865" cy="73159"/>
            <a:chOff x="5770349" y="1600200"/>
            <a:chExt cx="2776751" cy="364147"/>
          </a:xfrm>
        </p:grpSpPr>
        <p:sp>
          <p:nvSpPr>
            <p:cNvPr id="30" name="Rectangle 29"/>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31" name="Straight Connector 30"/>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rot="1215415">
            <a:off x="1754313" y="2434061"/>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43" name="Straight Arrow Connector 42"/>
          <p:cNvCxnSpPr/>
          <p:nvPr/>
        </p:nvCxnSpPr>
        <p:spPr>
          <a:xfrm>
            <a:off x="1497891" y="2333621"/>
            <a:ext cx="1713251" cy="790463"/>
          </a:xfrm>
          <a:prstGeom prst="straightConnector1">
            <a:avLst/>
          </a:prstGeom>
          <a:ln w="19050">
            <a:solidFill>
              <a:srgbClr val="FFFF66"/>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rot="1252191">
            <a:off x="2090682" y="2838060"/>
            <a:ext cx="1219200" cy="1427766"/>
          </a:xfrm>
          <a:prstGeom prst="arc">
            <a:avLst>
              <a:gd name="adj1" fmla="val 16200000"/>
              <a:gd name="adj2" fmla="val 2609122"/>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2"/>
          <p:cNvSpPr txBox="1">
            <a:spLocks noChangeArrowheads="1"/>
          </p:cNvSpPr>
          <p:nvPr/>
        </p:nvSpPr>
        <p:spPr bwMode="auto">
          <a:xfrm>
            <a:off x="2819665" y="2993408"/>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P</a:t>
            </a:r>
          </a:p>
        </p:txBody>
      </p:sp>
      <p:grpSp>
        <p:nvGrpSpPr>
          <p:cNvPr id="47" name="Group 46"/>
          <p:cNvGrpSpPr/>
          <p:nvPr/>
        </p:nvGrpSpPr>
        <p:grpSpPr>
          <a:xfrm>
            <a:off x="1561565" y="3124085"/>
            <a:ext cx="2030470" cy="1121034"/>
            <a:chOff x="4416794" y="2505697"/>
            <a:chExt cx="2030470" cy="1121034"/>
          </a:xfrm>
        </p:grpSpPr>
        <p:cxnSp>
          <p:nvCxnSpPr>
            <p:cNvPr id="48" name="Straight Arrow Connector 47"/>
            <p:cNvCxnSpPr>
              <a:endCxn id="50" idx="1"/>
            </p:cNvCxnSpPr>
            <p:nvPr/>
          </p:nvCxnSpPr>
          <p:spPr>
            <a:xfrm flipV="1">
              <a:off x="4416794" y="3077674"/>
              <a:ext cx="1702438" cy="549057"/>
            </a:xfrm>
            <a:prstGeom prst="straightConnector1">
              <a:avLst/>
            </a:prstGeom>
            <a:ln w="4445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0" idx="1"/>
            </p:cNvCxnSpPr>
            <p:nvPr/>
          </p:nvCxnSpPr>
          <p:spPr>
            <a:xfrm flipH="1" flipV="1">
              <a:off x="6066264" y="2505697"/>
              <a:ext cx="52968" cy="571977"/>
            </a:xfrm>
            <a:prstGeom prst="straightConnector1">
              <a:avLst/>
            </a:prstGeom>
            <a:ln w="4445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0" name="Rectangle 2"/>
            <p:cNvSpPr txBox="1">
              <a:spLocks noChangeArrowheads="1"/>
            </p:cNvSpPr>
            <p:nvPr/>
          </p:nvSpPr>
          <p:spPr bwMode="auto">
            <a:xfrm>
              <a:off x="6119232" y="2954947"/>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Q</a:t>
              </a:r>
            </a:p>
          </p:txBody>
        </p:sp>
      </p:grpSp>
      <p:grpSp>
        <p:nvGrpSpPr>
          <p:cNvPr id="51" name="Group 50"/>
          <p:cNvGrpSpPr/>
          <p:nvPr/>
        </p:nvGrpSpPr>
        <p:grpSpPr>
          <a:xfrm>
            <a:off x="1561565" y="3124085"/>
            <a:ext cx="1828968" cy="1121033"/>
            <a:chOff x="4416794" y="2505697"/>
            <a:chExt cx="1828968" cy="1121033"/>
          </a:xfrm>
        </p:grpSpPr>
        <p:cxnSp>
          <p:nvCxnSpPr>
            <p:cNvPr id="52" name="Straight Arrow Connector 51"/>
            <p:cNvCxnSpPr/>
            <p:nvPr/>
          </p:nvCxnSpPr>
          <p:spPr>
            <a:xfrm flipV="1">
              <a:off x="4416794" y="3429000"/>
              <a:ext cx="1526806" cy="197730"/>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943580" y="2505697"/>
              <a:ext cx="122684" cy="93460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4" name="Rectangle 2"/>
            <p:cNvSpPr txBox="1">
              <a:spLocks noChangeArrowheads="1"/>
            </p:cNvSpPr>
            <p:nvPr/>
          </p:nvSpPr>
          <p:spPr bwMode="auto">
            <a:xfrm>
              <a:off x="5917730" y="3320486"/>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R</a:t>
              </a:r>
            </a:p>
          </p:txBody>
        </p:sp>
      </p:grpSp>
      <mc:AlternateContent xmlns:mc="http://schemas.openxmlformats.org/markup-compatibility/2006" xmlns:a14="http://schemas.microsoft.com/office/drawing/2010/main">
        <mc:Choice Requires="a14">
          <p:sp>
            <p:nvSpPr>
              <p:cNvPr id="2" name="TextBox 1"/>
              <p:cNvSpPr txBox="1"/>
              <p:nvPr/>
            </p:nvSpPr>
            <p:spPr>
              <a:xfrm>
                <a:off x="4052885" y="3101166"/>
                <a:ext cx="1497237" cy="556434"/>
              </a:xfrm>
              <a:prstGeom prst="rect">
                <a:avLst/>
              </a:prstGeom>
              <a:noFill/>
            </p:spPr>
            <p:txBody>
              <a:bodyPr wrap="square" rtlCol="0">
                <a:spAutoFit/>
              </a:bodyPr>
              <a:lstStyle/>
              <a:p>
                <a:pPr algn="ctr" fontAlgn="auto">
                  <a:spcBef>
                    <a:spcPts val="0"/>
                  </a:spcBef>
                  <a:spcAft>
                    <a:spcPts val="0"/>
                  </a:spcAft>
                </a:pPr>
                <a14:m>
                  <m:oMath xmlns:m="http://schemas.openxmlformats.org/officeDocument/2006/math">
                    <m:sSub>
                      <m:sSubPr>
                        <m:ctrlPr>
                          <a:rPr kumimoji="1" lang="en-US" sz="2800" b="0" i="1" smtClean="0">
                            <a:solidFill>
                              <a:srgbClr val="FFFFCC"/>
                            </a:solidFill>
                            <a:latin typeface="Cambria Math"/>
                          </a:rPr>
                        </m:ctrlPr>
                      </m:sSubPr>
                      <m:e>
                        <m:r>
                          <a:rPr kumimoji="1" lang="en-US" sz="2800" b="0" i="1" smtClean="0">
                            <a:solidFill>
                              <a:srgbClr val="FFFFCC"/>
                            </a:solidFill>
                            <a:latin typeface="Cambria Math"/>
                          </a:rPr>
                          <m:t>𝑖</m:t>
                        </m:r>
                      </m:e>
                      <m:sub>
                        <m:r>
                          <a:rPr kumimoji="1" lang="en-US" sz="2800" b="0" i="1" smtClean="0">
                            <a:solidFill>
                              <a:srgbClr val="FFFFCC"/>
                            </a:solidFill>
                            <a:latin typeface="Cambria Math"/>
                          </a:rPr>
                          <m:t>𝑝</m:t>
                        </m:r>
                      </m:sub>
                    </m:sSub>
                  </m:oMath>
                </a14:m>
                <a:r>
                  <a:rPr kumimoji="1" lang="en-US" sz="2800" dirty="0" smtClean="0">
                    <a:solidFill>
                      <a:srgbClr val="FFFFCC"/>
                    </a:solidFill>
                    <a:latin typeface="Times New Roman" pitchFamily="18" charset="0"/>
                  </a:rPr>
                  <a:t>   = </a:t>
                </a:r>
              </a:p>
            </p:txBody>
          </p:sp>
        </mc:Choice>
        <mc:Fallback xmlns="">
          <p:sp>
            <p:nvSpPr>
              <p:cNvPr id="2" name="TextBox 1"/>
              <p:cNvSpPr txBox="1">
                <a:spLocks noRot="1" noChangeAspect="1" noMove="1" noResize="1" noEditPoints="1" noAdjustHandles="1" noChangeArrowheads="1" noChangeShapeType="1" noTextEdit="1"/>
              </p:cNvSpPr>
              <p:nvPr/>
            </p:nvSpPr>
            <p:spPr>
              <a:xfrm>
                <a:off x="4052885" y="3101166"/>
                <a:ext cx="1497237" cy="556434"/>
              </a:xfrm>
              <a:prstGeom prst="rect">
                <a:avLst/>
              </a:prstGeom>
              <a:blipFill rotWithShape="1">
                <a:blip r:embed="rId3"/>
                <a:stretch>
                  <a:fillRect t="-10989" b="-24176"/>
                </a:stretch>
              </a:blipFill>
            </p:spPr>
            <p:txBody>
              <a:bodyPr/>
              <a:lstStyle/>
              <a:p>
                <a:r>
                  <a:rPr lang="en-US">
                    <a:noFill/>
                  </a:rPr>
                  <a:t> </a:t>
                </a:r>
              </a:p>
            </p:txBody>
          </p:sp>
        </mc:Fallback>
      </mc:AlternateContent>
      <p:sp>
        <p:nvSpPr>
          <p:cNvPr id="95" name="Rectangle 2"/>
          <p:cNvSpPr txBox="1">
            <a:spLocks noChangeArrowheads="1"/>
          </p:cNvSpPr>
          <p:nvPr/>
        </p:nvSpPr>
        <p:spPr bwMode="auto">
          <a:xfrm>
            <a:off x="3733800" y="2514600"/>
            <a:ext cx="1600200"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FFFFCC"/>
                </a:solidFill>
                <a:latin typeface="Verdana" pitchFamily="34" charset="0"/>
                <a:ea typeface="Verdana" pitchFamily="34" charset="0"/>
                <a:cs typeface="Verdana" pitchFamily="34" charset="0"/>
              </a:rPr>
              <a:t>interreflection</a:t>
            </a:r>
            <a:endParaRPr lang="en-US" sz="1400" dirty="0" smtClean="0">
              <a:solidFill>
                <a:srgbClr val="FFFFCC"/>
              </a:solidFill>
              <a:latin typeface="Verdana" pitchFamily="34" charset="0"/>
              <a:ea typeface="Verdana" pitchFamily="34" charset="0"/>
              <a:cs typeface="Verdana" pitchFamily="34" charset="0"/>
            </a:endParaRPr>
          </a:p>
        </p:txBody>
      </p:sp>
      <p:grpSp>
        <p:nvGrpSpPr>
          <p:cNvPr id="82" name="Group 81"/>
          <p:cNvGrpSpPr/>
          <p:nvPr/>
        </p:nvGrpSpPr>
        <p:grpSpPr>
          <a:xfrm rot="10800000">
            <a:off x="5953130" y="3068644"/>
            <a:ext cx="1377631" cy="180664"/>
            <a:chOff x="5770349" y="1600200"/>
            <a:chExt cx="2776751" cy="364147"/>
          </a:xfrm>
          <a:solidFill>
            <a:srgbClr val="FFFF66">
              <a:alpha val="14000"/>
            </a:srgbClr>
          </a:solidFill>
        </p:grpSpPr>
        <p:sp>
          <p:nvSpPr>
            <p:cNvPr id="83" name="Rectangle 82"/>
            <p:cNvSpPr/>
            <p:nvPr/>
          </p:nvSpPr>
          <p:spPr>
            <a:xfrm>
              <a:off x="5770349" y="1600200"/>
              <a:ext cx="2776751" cy="364147"/>
            </a:xfrm>
            <a:prstGeom prst="rect">
              <a:avLst/>
            </a:prstGeom>
            <a:grpFill/>
            <a:ln w="190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84" name="Straight Connector 83"/>
            <p:cNvCxnSpPr/>
            <p:nvPr/>
          </p:nvCxnSpPr>
          <p:spPr>
            <a:xfrm>
              <a:off x="5770349"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547100"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078877"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387405"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695933"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004461"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312989"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621517"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930045"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238573"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rot="16200000">
            <a:off x="7229059" y="4180332"/>
            <a:ext cx="1380744" cy="182880"/>
            <a:chOff x="5770349" y="1600200"/>
            <a:chExt cx="2776751" cy="364147"/>
          </a:xfrm>
          <a:solidFill>
            <a:srgbClr val="FFFF66">
              <a:alpha val="14000"/>
            </a:srgbClr>
          </a:solidFill>
        </p:grpSpPr>
        <p:sp>
          <p:nvSpPr>
            <p:cNvPr id="97" name="Rectangle 96"/>
            <p:cNvSpPr/>
            <p:nvPr/>
          </p:nvSpPr>
          <p:spPr>
            <a:xfrm>
              <a:off x="5770349" y="1600200"/>
              <a:ext cx="2776751" cy="364147"/>
            </a:xfrm>
            <a:prstGeom prst="rect">
              <a:avLst/>
            </a:prstGeom>
            <a:grpFill/>
            <a:ln w="190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98" name="Straight Connector 97"/>
            <p:cNvCxnSpPr/>
            <p:nvPr/>
          </p:nvCxnSpPr>
          <p:spPr>
            <a:xfrm>
              <a:off x="5770349"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547100"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078877"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387405"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695933"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004461"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312989"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621517"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930045"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8238573" y="1600200"/>
              <a:ext cx="0" cy="364147"/>
            </a:xfrm>
            <a:prstGeom prst="line">
              <a:avLst/>
            </a:prstGeom>
            <a:grpFill/>
            <a:ln w="19050">
              <a:solidFill>
                <a:srgbClr val="FFFF66"/>
              </a:solidFill>
              <a:prstDash val="soli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7" name="TextBox 136"/>
              <p:cNvSpPr txBox="1"/>
              <p:nvPr/>
            </p:nvSpPr>
            <p:spPr>
              <a:xfrm>
                <a:off x="7162800" y="2895600"/>
                <a:ext cx="1189399" cy="523220"/>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800" i="1" smtClean="0">
                          <a:solidFill>
                            <a:srgbClr val="FFFF66"/>
                          </a:solidFill>
                          <a:latin typeface="Cambria Math"/>
                          <a:ea typeface="Cambria Math"/>
                        </a:rPr>
                        <m:t>×</m:t>
                      </m:r>
                    </m:oMath>
                  </m:oMathPara>
                </a14:m>
                <a:endParaRPr kumimoji="1" lang="en-US" sz="2800" dirty="0" smtClean="0">
                  <a:solidFill>
                    <a:srgbClr val="FFFF66"/>
                  </a:solidFill>
                  <a:latin typeface="Times New Roman" pitchFamily="18" charset="0"/>
                </a:endParaRPr>
              </a:p>
            </p:txBody>
          </p:sp>
        </mc:Choice>
        <mc:Fallback xmlns="">
          <p:sp>
            <p:nvSpPr>
              <p:cNvPr id="137" name="TextBox 136"/>
              <p:cNvSpPr txBox="1">
                <a:spLocks noRot="1" noChangeAspect="1" noMove="1" noResize="1" noEditPoints="1" noAdjustHandles="1" noChangeArrowheads="1" noChangeShapeType="1" noTextEdit="1"/>
              </p:cNvSpPr>
              <p:nvPr/>
            </p:nvSpPr>
            <p:spPr>
              <a:xfrm>
                <a:off x="7162800" y="2895600"/>
                <a:ext cx="1189399" cy="523220"/>
              </a:xfrm>
              <a:prstGeom prst="rect">
                <a:avLst/>
              </a:prstGeom>
              <a:blipFill rotWithShape="1">
                <a:blip r:embed="rId4"/>
                <a:stretch>
                  <a:fillRect/>
                </a:stretch>
              </a:blipFill>
            </p:spPr>
            <p:txBody>
              <a:bodyPr/>
              <a:lstStyle/>
              <a:p>
                <a:r>
                  <a:rPr lang="en-US">
                    <a:noFill/>
                  </a:rPr>
                  <a:t> </a:t>
                </a:r>
              </a:p>
            </p:txBody>
          </p:sp>
        </mc:Fallback>
      </mc:AlternateContent>
      <p:sp>
        <p:nvSpPr>
          <p:cNvPr id="102" name="Rectangle 2"/>
          <p:cNvSpPr txBox="1">
            <a:spLocks noChangeArrowheads="1"/>
          </p:cNvSpPr>
          <p:nvPr/>
        </p:nvSpPr>
        <p:spPr bwMode="auto">
          <a:xfrm>
            <a:off x="1448312" y="2269147"/>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a:solidFill>
                  <a:srgbClr val="FFFF66"/>
                </a:solidFill>
                <a:latin typeface="Verdana" pitchFamily="34" charset="0"/>
                <a:ea typeface="Verdana" pitchFamily="34" charset="0"/>
                <a:cs typeface="Verdana" pitchFamily="34" charset="0"/>
              </a:rPr>
              <a:t>p</a:t>
            </a:r>
            <a:endParaRPr lang="en-US" sz="1400" b="1" dirty="0" smtClean="0">
              <a:solidFill>
                <a:srgbClr val="FFFF66"/>
              </a:solidFill>
              <a:latin typeface="Verdana" pitchFamily="34" charset="0"/>
              <a:ea typeface="Verdana" pitchFamily="34" charset="0"/>
              <a:cs typeface="Verdana" pitchFamily="34" charset="0"/>
            </a:endParaRPr>
          </a:p>
        </p:txBody>
      </p:sp>
      <p:sp>
        <p:nvSpPr>
          <p:cNvPr id="106" name="Rectangle 2"/>
          <p:cNvSpPr txBox="1">
            <a:spLocks noChangeArrowheads="1"/>
          </p:cNvSpPr>
          <p:nvPr/>
        </p:nvSpPr>
        <p:spPr bwMode="auto">
          <a:xfrm>
            <a:off x="5873398" y="3319094"/>
            <a:ext cx="1600200"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CC"/>
                </a:solidFill>
                <a:latin typeface="Verdana" pitchFamily="34" charset="0"/>
                <a:ea typeface="Verdana" pitchFamily="34" charset="0"/>
                <a:cs typeface="Verdana" pitchFamily="34" charset="0"/>
              </a:rPr>
              <a:t>i</a:t>
            </a:r>
            <a:r>
              <a:rPr lang="en-US" sz="1400" dirty="0" smtClean="0">
                <a:solidFill>
                  <a:srgbClr val="FFFFCC"/>
                </a:solidFill>
                <a:latin typeface="Verdana" pitchFamily="34" charset="0"/>
                <a:ea typeface="Verdana" pitchFamily="34" charset="0"/>
                <a:cs typeface="Verdana" pitchFamily="34" charset="0"/>
              </a:rPr>
              <a:t>llumination pattern</a:t>
            </a:r>
          </a:p>
        </p:txBody>
      </p:sp>
      <p:sp>
        <p:nvSpPr>
          <p:cNvPr id="107" name="Rectangle 2"/>
          <p:cNvSpPr txBox="1">
            <a:spLocks noChangeArrowheads="1"/>
          </p:cNvSpPr>
          <p:nvPr/>
        </p:nvSpPr>
        <p:spPr bwMode="auto">
          <a:xfrm>
            <a:off x="7086600" y="5038958"/>
            <a:ext cx="1600200"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CC"/>
                </a:solidFill>
                <a:latin typeface="Verdana" pitchFamily="34" charset="0"/>
                <a:ea typeface="Verdana" pitchFamily="34" charset="0"/>
                <a:cs typeface="Verdana" pitchFamily="34" charset="0"/>
              </a:rPr>
              <a:t>light transport coefficients</a:t>
            </a:r>
          </a:p>
        </p:txBody>
      </p:sp>
      <p:grpSp>
        <p:nvGrpSpPr>
          <p:cNvPr id="108" name="Group 107"/>
          <p:cNvGrpSpPr/>
          <p:nvPr/>
        </p:nvGrpSpPr>
        <p:grpSpPr>
          <a:xfrm>
            <a:off x="5973530" y="2412211"/>
            <a:ext cx="1341670" cy="457200"/>
            <a:chOff x="3201490" y="5399818"/>
            <a:chExt cx="3154464" cy="445851"/>
          </a:xfrm>
        </p:grpSpPr>
        <p:grpSp>
          <p:nvGrpSpPr>
            <p:cNvPr id="109" name="Group 108"/>
            <p:cNvGrpSpPr/>
            <p:nvPr/>
          </p:nvGrpSpPr>
          <p:grpSpPr>
            <a:xfrm>
              <a:off x="3201490" y="5399818"/>
              <a:ext cx="1054217" cy="445851"/>
              <a:chOff x="2420938" y="1676400"/>
              <a:chExt cx="3305175" cy="3248025"/>
            </a:xfrm>
          </p:grpSpPr>
          <p:sp>
            <p:nvSpPr>
              <p:cNvPr id="119"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1"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10" name="Group 109"/>
            <p:cNvGrpSpPr/>
            <p:nvPr/>
          </p:nvGrpSpPr>
          <p:grpSpPr>
            <a:xfrm>
              <a:off x="4255709" y="5399818"/>
              <a:ext cx="1049187" cy="445851"/>
              <a:chOff x="2436710" y="1676400"/>
              <a:chExt cx="3289403" cy="3248025"/>
            </a:xfrm>
          </p:grpSpPr>
          <p:sp>
            <p:nvSpPr>
              <p:cNvPr id="116" name="Freeform 224"/>
              <p:cNvSpPr>
                <a:spLocks/>
              </p:cNvSpPr>
              <p:nvPr/>
            </p:nvSpPr>
            <p:spPr bwMode="auto">
              <a:xfrm>
                <a:off x="2436710" y="2552699"/>
                <a:ext cx="2105021" cy="2371726"/>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18"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11" name="Group 110"/>
            <p:cNvGrpSpPr/>
            <p:nvPr/>
          </p:nvGrpSpPr>
          <p:grpSpPr>
            <a:xfrm>
              <a:off x="5301737" y="5399818"/>
              <a:ext cx="1054217" cy="445851"/>
              <a:chOff x="2420938" y="1676400"/>
              <a:chExt cx="3305175" cy="3248025"/>
            </a:xfrm>
          </p:grpSpPr>
          <p:sp>
            <p:nvSpPr>
              <p:cNvPr id="112"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15"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sp>
        <p:nvSpPr>
          <p:cNvPr id="105"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Interreflections</a:t>
            </a:r>
          </a:p>
        </p:txBody>
      </p:sp>
    </p:spTree>
    <p:extLst>
      <p:ext uri="{BB962C8B-B14F-4D97-AF65-F5344CB8AC3E}">
        <p14:creationId xmlns:p14="http://schemas.microsoft.com/office/powerpoint/2010/main" val="14728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8" name="Rectangle 2"/>
          <p:cNvSpPr txBox="1">
            <a:spLocks noChangeArrowheads="1"/>
          </p:cNvSpPr>
          <p:nvPr/>
        </p:nvSpPr>
        <p:spPr bwMode="auto">
          <a:xfrm>
            <a:off x="304800" y="1437999"/>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66"/>
                </a:solidFill>
                <a:latin typeface="Verdana" pitchFamily="34" charset="0"/>
                <a:ea typeface="Verdana" pitchFamily="34" charset="0"/>
                <a:cs typeface="Verdana" pitchFamily="34" charset="0"/>
              </a:rPr>
              <a:t>camera</a:t>
            </a:r>
          </a:p>
        </p:txBody>
      </p:sp>
      <p:sp>
        <p:nvSpPr>
          <p:cNvPr id="9" name="Rectangle 2"/>
          <p:cNvSpPr txBox="1">
            <a:spLocks noChangeArrowheads="1"/>
          </p:cNvSpPr>
          <p:nvPr/>
        </p:nvSpPr>
        <p:spPr bwMode="auto">
          <a:xfrm>
            <a:off x="396704" y="45382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66"/>
                </a:solidFill>
                <a:latin typeface="Verdana" pitchFamily="34" charset="0"/>
                <a:ea typeface="Verdana" pitchFamily="34" charset="0"/>
                <a:cs typeface="Verdana" pitchFamily="34" charset="0"/>
              </a:rPr>
              <a:t>p</a:t>
            </a:r>
            <a:r>
              <a:rPr lang="en-US" sz="1400" dirty="0" smtClean="0">
                <a:solidFill>
                  <a:srgbClr val="FFFF66"/>
                </a:solidFill>
                <a:latin typeface="Verdana" pitchFamily="34" charset="0"/>
                <a:ea typeface="Verdana" pitchFamily="34" charset="0"/>
                <a:cs typeface="Verdana" pitchFamily="34" charset="0"/>
              </a:rPr>
              <a:t>rojector</a:t>
            </a:r>
          </a:p>
        </p:txBody>
      </p:sp>
      <p:grpSp>
        <p:nvGrpSpPr>
          <p:cNvPr id="10" name="Group 9"/>
          <p:cNvGrpSpPr/>
          <p:nvPr/>
        </p:nvGrpSpPr>
        <p:grpSpPr>
          <a:xfrm rot="20055911">
            <a:off x="948084" y="1848605"/>
            <a:ext cx="479944" cy="613193"/>
            <a:chOff x="1227142" y="1913106"/>
            <a:chExt cx="449988" cy="574921"/>
          </a:xfrm>
        </p:grpSpPr>
        <p:sp>
          <p:nvSpPr>
            <p:cNvPr id="11"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12"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grpSp>
        <p:nvGrpSpPr>
          <p:cNvPr id="13" name="Group 12"/>
          <p:cNvGrpSpPr/>
          <p:nvPr/>
        </p:nvGrpSpPr>
        <p:grpSpPr>
          <a:xfrm rot="17448337">
            <a:off x="948084" y="4017164"/>
            <a:ext cx="479945" cy="613194"/>
            <a:chOff x="1227142" y="1913106"/>
            <a:chExt cx="449988" cy="574921"/>
          </a:xfrm>
        </p:grpSpPr>
        <p:sp>
          <p:nvSpPr>
            <p:cNvPr id="14"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15"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16" name="Rectangle 2"/>
          <p:cNvSpPr txBox="1">
            <a:spLocks noChangeArrowheads="1"/>
          </p:cNvSpPr>
          <p:nvPr/>
        </p:nvSpPr>
        <p:spPr bwMode="auto">
          <a:xfrm>
            <a:off x="2246557" y="4047388"/>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66"/>
                </a:solidFill>
                <a:latin typeface="Verdana" pitchFamily="34" charset="0"/>
                <a:ea typeface="Verdana" pitchFamily="34" charset="0"/>
                <a:cs typeface="Verdana" pitchFamily="34" charset="0"/>
              </a:rPr>
              <a:t>scene</a:t>
            </a:r>
          </a:p>
        </p:txBody>
      </p:sp>
      <p:grpSp>
        <p:nvGrpSpPr>
          <p:cNvPr id="17" name="Group 16"/>
          <p:cNvGrpSpPr/>
          <p:nvPr/>
        </p:nvGrpSpPr>
        <p:grpSpPr>
          <a:xfrm rot="6660000">
            <a:off x="1511275" y="2420723"/>
            <a:ext cx="557865" cy="73159"/>
            <a:chOff x="5770349" y="1600200"/>
            <a:chExt cx="2776751" cy="364147"/>
          </a:xfrm>
        </p:grpSpPr>
        <p:sp>
          <p:nvSpPr>
            <p:cNvPr id="18" name="Rectangle 17"/>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9" name="Straight Connector 18"/>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4094592">
            <a:off x="1508020" y="4135744"/>
            <a:ext cx="557865" cy="73159"/>
            <a:chOff x="5770349" y="1600200"/>
            <a:chExt cx="2776751" cy="364147"/>
          </a:xfrm>
        </p:grpSpPr>
        <p:sp>
          <p:nvSpPr>
            <p:cNvPr id="30" name="Rectangle 29"/>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31" name="Straight Connector 30"/>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rot="1215415">
            <a:off x="1754313" y="2434061"/>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43" name="Straight Arrow Connector 42"/>
          <p:cNvCxnSpPr/>
          <p:nvPr/>
        </p:nvCxnSpPr>
        <p:spPr>
          <a:xfrm>
            <a:off x="1497891" y="2333621"/>
            <a:ext cx="1713251" cy="790463"/>
          </a:xfrm>
          <a:prstGeom prst="straightConnector1">
            <a:avLst/>
          </a:prstGeom>
          <a:ln w="19050">
            <a:solidFill>
              <a:srgbClr val="FFFF66"/>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rot="1252191">
            <a:off x="2090682" y="2838060"/>
            <a:ext cx="1219200" cy="1427766"/>
          </a:xfrm>
          <a:prstGeom prst="arc">
            <a:avLst>
              <a:gd name="adj1" fmla="val 16200000"/>
              <a:gd name="adj2" fmla="val 2609122"/>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2"/>
          <p:cNvSpPr txBox="1">
            <a:spLocks noChangeArrowheads="1"/>
          </p:cNvSpPr>
          <p:nvPr/>
        </p:nvSpPr>
        <p:spPr bwMode="auto">
          <a:xfrm>
            <a:off x="2819665" y="2993408"/>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P</a:t>
            </a:r>
          </a:p>
        </p:txBody>
      </p:sp>
      <p:grpSp>
        <p:nvGrpSpPr>
          <p:cNvPr id="47" name="Group 46"/>
          <p:cNvGrpSpPr/>
          <p:nvPr/>
        </p:nvGrpSpPr>
        <p:grpSpPr>
          <a:xfrm>
            <a:off x="1561565" y="3124085"/>
            <a:ext cx="2030470" cy="1121034"/>
            <a:chOff x="4416794" y="2505697"/>
            <a:chExt cx="2030470" cy="1121034"/>
          </a:xfrm>
        </p:grpSpPr>
        <p:cxnSp>
          <p:nvCxnSpPr>
            <p:cNvPr id="48" name="Straight Arrow Connector 47"/>
            <p:cNvCxnSpPr>
              <a:endCxn id="50" idx="1"/>
            </p:cNvCxnSpPr>
            <p:nvPr/>
          </p:nvCxnSpPr>
          <p:spPr>
            <a:xfrm flipV="1">
              <a:off x="4416794" y="3077674"/>
              <a:ext cx="1702438" cy="54905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0" idx="1"/>
            </p:cNvCxnSpPr>
            <p:nvPr/>
          </p:nvCxnSpPr>
          <p:spPr>
            <a:xfrm flipH="1" flipV="1">
              <a:off x="6066264" y="2505697"/>
              <a:ext cx="52968" cy="57197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0" name="Rectangle 2"/>
            <p:cNvSpPr txBox="1">
              <a:spLocks noChangeArrowheads="1"/>
            </p:cNvSpPr>
            <p:nvPr/>
          </p:nvSpPr>
          <p:spPr bwMode="auto">
            <a:xfrm>
              <a:off x="6119232" y="2954947"/>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Q</a:t>
              </a:r>
            </a:p>
          </p:txBody>
        </p:sp>
      </p:grpSp>
      <p:grpSp>
        <p:nvGrpSpPr>
          <p:cNvPr id="51" name="Group 50"/>
          <p:cNvGrpSpPr/>
          <p:nvPr/>
        </p:nvGrpSpPr>
        <p:grpSpPr>
          <a:xfrm>
            <a:off x="1561565" y="3124085"/>
            <a:ext cx="1828968" cy="1121033"/>
            <a:chOff x="4416794" y="2505697"/>
            <a:chExt cx="1828968" cy="1121033"/>
          </a:xfrm>
        </p:grpSpPr>
        <p:cxnSp>
          <p:nvCxnSpPr>
            <p:cNvPr id="52" name="Straight Arrow Connector 51"/>
            <p:cNvCxnSpPr/>
            <p:nvPr/>
          </p:nvCxnSpPr>
          <p:spPr>
            <a:xfrm flipV="1">
              <a:off x="4416794" y="3429000"/>
              <a:ext cx="1526806" cy="197730"/>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943580" y="2505697"/>
              <a:ext cx="122684" cy="93460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4" name="Rectangle 2"/>
            <p:cNvSpPr txBox="1">
              <a:spLocks noChangeArrowheads="1"/>
            </p:cNvSpPr>
            <p:nvPr/>
          </p:nvSpPr>
          <p:spPr bwMode="auto">
            <a:xfrm>
              <a:off x="5917730" y="3320486"/>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R</a:t>
              </a:r>
            </a:p>
          </p:txBody>
        </p:sp>
      </p:grpSp>
      <mc:AlternateContent xmlns:mc="http://schemas.openxmlformats.org/markup-compatibility/2006" xmlns:a14="http://schemas.microsoft.com/office/drawing/2010/main">
        <mc:Choice Requires="a14">
          <p:sp>
            <p:nvSpPr>
              <p:cNvPr id="2" name="TextBox 1"/>
              <p:cNvSpPr txBox="1"/>
              <p:nvPr/>
            </p:nvSpPr>
            <p:spPr>
              <a:xfrm>
                <a:off x="4052885" y="3101166"/>
                <a:ext cx="1497237" cy="556434"/>
              </a:xfrm>
              <a:prstGeom prst="rect">
                <a:avLst/>
              </a:prstGeom>
              <a:noFill/>
            </p:spPr>
            <p:txBody>
              <a:bodyPr wrap="square" rtlCol="0">
                <a:spAutoFit/>
              </a:bodyPr>
              <a:lstStyle/>
              <a:p>
                <a:pPr algn="ctr" fontAlgn="auto">
                  <a:spcBef>
                    <a:spcPts val="0"/>
                  </a:spcBef>
                  <a:spcAft>
                    <a:spcPts val="0"/>
                  </a:spcAft>
                </a:pPr>
                <a14:m>
                  <m:oMath xmlns:m="http://schemas.openxmlformats.org/officeDocument/2006/math">
                    <m:sSub>
                      <m:sSubPr>
                        <m:ctrlPr>
                          <a:rPr kumimoji="1" lang="en-US" sz="2800" b="0" i="1" smtClean="0">
                            <a:solidFill>
                              <a:srgbClr val="FFFFCC"/>
                            </a:solidFill>
                            <a:latin typeface="Cambria Math"/>
                          </a:rPr>
                        </m:ctrlPr>
                      </m:sSubPr>
                      <m:e>
                        <m:r>
                          <a:rPr kumimoji="1" lang="en-US" sz="2800" b="0" i="1" smtClean="0">
                            <a:solidFill>
                              <a:srgbClr val="FFFFCC"/>
                            </a:solidFill>
                            <a:latin typeface="Cambria Math"/>
                          </a:rPr>
                          <m:t>𝑖</m:t>
                        </m:r>
                      </m:e>
                      <m:sub>
                        <m:r>
                          <a:rPr kumimoji="1" lang="en-US" sz="2800" b="0" i="1" smtClean="0">
                            <a:solidFill>
                              <a:srgbClr val="FFFFCC"/>
                            </a:solidFill>
                            <a:latin typeface="Cambria Math"/>
                          </a:rPr>
                          <m:t>𝑝</m:t>
                        </m:r>
                      </m:sub>
                    </m:sSub>
                  </m:oMath>
                </a14:m>
                <a:r>
                  <a:rPr kumimoji="1" lang="en-US" sz="2800" dirty="0" smtClean="0">
                    <a:solidFill>
                      <a:srgbClr val="FFFFCC"/>
                    </a:solidFill>
                    <a:latin typeface="Times New Roman" pitchFamily="18" charset="0"/>
                  </a:rPr>
                  <a:t>   = </a:t>
                </a:r>
              </a:p>
            </p:txBody>
          </p:sp>
        </mc:Choice>
        <mc:Fallback xmlns="">
          <p:sp>
            <p:nvSpPr>
              <p:cNvPr id="2" name="TextBox 1"/>
              <p:cNvSpPr txBox="1">
                <a:spLocks noRot="1" noChangeAspect="1" noMove="1" noResize="1" noEditPoints="1" noAdjustHandles="1" noChangeArrowheads="1" noChangeShapeType="1" noTextEdit="1"/>
              </p:cNvSpPr>
              <p:nvPr/>
            </p:nvSpPr>
            <p:spPr>
              <a:xfrm>
                <a:off x="4052885" y="3101166"/>
                <a:ext cx="1497237" cy="556434"/>
              </a:xfrm>
              <a:prstGeom prst="rect">
                <a:avLst/>
              </a:prstGeom>
              <a:blipFill rotWithShape="1">
                <a:blip r:embed="rId3"/>
                <a:stretch>
                  <a:fillRect t="-10989" b="-24176"/>
                </a:stretch>
              </a:blipFill>
            </p:spPr>
            <p:txBody>
              <a:bodyPr/>
              <a:lstStyle/>
              <a:p>
                <a:r>
                  <a:rPr lang="en-US">
                    <a:noFill/>
                  </a:rPr>
                  <a:t> </a:t>
                </a:r>
              </a:p>
            </p:txBody>
          </p:sp>
        </mc:Fallback>
      </mc:AlternateContent>
      <p:sp>
        <p:nvSpPr>
          <p:cNvPr id="95" name="Rectangle 2"/>
          <p:cNvSpPr txBox="1">
            <a:spLocks noChangeArrowheads="1"/>
          </p:cNvSpPr>
          <p:nvPr/>
        </p:nvSpPr>
        <p:spPr bwMode="auto">
          <a:xfrm>
            <a:off x="3733800" y="2514600"/>
            <a:ext cx="1600200"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FFFFCC"/>
                </a:solidFill>
                <a:latin typeface="Verdana" pitchFamily="34" charset="0"/>
                <a:ea typeface="Verdana" pitchFamily="34" charset="0"/>
                <a:cs typeface="Verdana" pitchFamily="34" charset="0"/>
              </a:rPr>
              <a:t>interreflection</a:t>
            </a:r>
            <a:endParaRPr lang="en-US" sz="1400" dirty="0" smtClean="0">
              <a:solidFill>
                <a:srgbClr val="FFFFCC"/>
              </a:solidFill>
              <a:latin typeface="Verdana" pitchFamily="34" charset="0"/>
              <a:ea typeface="Verdana" pitchFamily="34" charset="0"/>
              <a:cs typeface="Verdana" pitchFamily="34" charset="0"/>
            </a:endParaRPr>
          </a:p>
        </p:txBody>
      </p:sp>
      <p:cxnSp>
        <p:nvCxnSpPr>
          <p:cNvPr id="105" name="Straight Arrow Connector 104"/>
          <p:cNvCxnSpPr/>
          <p:nvPr/>
        </p:nvCxnSpPr>
        <p:spPr>
          <a:xfrm>
            <a:off x="7580555" y="37511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7581199" y="29164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578340" y="37511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5578984" y="29164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6637921" y="3149025"/>
            <a:ext cx="982079" cy="584775"/>
          </a:xfrm>
          <a:prstGeom prst="rect">
            <a:avLst/>
          </a:prstGeom>
          <a:noFill/>
        </p:spPr>
        <p:txBody>
          <a:bodyPr wrap="square" rtlCol="0">
            <a:spAutoFit/>
          </a:bodyPr>
          <a:lstStyle/>
          <a:p>
            <a:pPr algn="ctr" fontAlgn="auto">
              <a:spcBef>
                <a:spcPts val="0"/>
              </a:spcBef>
              <a:spcAft>
                <a:spcPts val="0"/>
              </a:spcAft>
            </a:pPr>
            <a:r>
              <a:rPr kumimoji="1" lang="en-US" sz="3200" dirty="0" smtClean="0">
                <a:solidFill>
                  <a:srgbClr val="FFFFCC"/>
                </a:solidFill>
                <a:latin typeface="Times New Roman" pitchFamily="18" charset="0"/>
              </a:rPr>
              <a:t>*</a:t>
            </a:r>
          </a:p>
        </p:txBody>
      </p:sp>
      <p:sp>
        <p:nvSpPr>
          <p:cNvPr id="115" name="TextBox 114"/>
          <p:cNvSpPr txBox="1"/>
          <p:nvPr/>
        </p:nvSpPr>
        <p:spPr>
          <a:xfrm>
            <a:off x="5410200" y="2413337"/>
            <a:ext cx="1524000"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illumination pattern</a:t>
            </a:r>
          </a:p>
        </p:txBody>
      </p:sp>
      <p:sp>
        <p:nvSpPr>
          <p:cNvPr id="116" name="TextBox 115"/>
          <p:cNvSpPr txBox="1"/>
          <p:nvPr/>
        </p:nvSpPr>
        <p:spPr>
          <a:xfrm>
            <a:off x="7162799" y="2413337"/>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light transport coefficients</a:t>
            </a:r>
          </a:p>
        </p:txBody>
      </p:sp>
      <p:sp>
        <p:nvSpPr>
          <p:cNvPr id="118" name="TextBox 117"/>
          <p:cNvSpPr txBox="1"/>
          <p:nvPr/>
        </p:nvSpPr>
        <p:spPr>
          <a:xfrm>
            <a:off x="5554685" y="37308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pixels</a:t>
            </a:r>
          </a:p>
        </p:txBody>
      </p:sp>
      <p:sp>
        <p:nvSpPr>
          <p:cNvPr id="119" name="TextBox 118"/>
          <p:cNvSpPr txBox="1"/>
          <p:nvPr/>
        </p:nvSpPr>
        <p:spPr>
          <a:xfrm>
            <a:off x="7538668" y="37308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pixels</a:t>
            </a:r>
          </a:p>
        </p:txBody>
      </p:sp>
      <p:grpSp>
        <p:nvGrpSpPr>
          <p:cNvPr id="7" name="Group 6"/>
          <p:cNvGrpSpPr/>
          <p:nvPr/>
        </p:nvGrpSpPr>
        <p:grpSpPr>
          <a:xfrm>
            <a:off x="7581199" y="3274659"/>
            <a:ext cx="1055013" cy="456164"/>
            <a:chOff x="4662099" y="5030236"/>
            <a:chExt cx="1880518" cy="731520"/>
          </a:xfrm>
        </p:grpSpPr>
        <p:grpSp>
          <p:nvGrpSpPr>
            <p:cNvPr id="109" name="Group 108"/>
            <p:cNvGrpSpPr/>
            <p:nvPr/>
          </p:nvGrpSpPr>
          <p:grpSpPr>
            <a:xfrm>
              <a:off x="4662099" y="5030236"/>
              <a:ext cx="516971" cy="731520"/>
              <a:chOff x="5493223" y="3215640"/>
              <a:chExt cx="2368296" cy="1280160"/>
            </a:xfrm>
          </p:grpSpPr>
          <p:sp>
            <p:nvSpPr>
              <p:cNvPr id="110"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11"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121" name="Freeform 70"/>
            <p:cNvSpPr>
              <a:spLocks/>
            </p:cNvSpPr>
            <p:nvPr/>
          </p:nvSpPr>
          <p:spPr bwMode="auto">
            <a:xfrm>
              <a:off x="5179070" y="5394960"/>
              <a:ext cx="328306" cy="3657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23" name="Freeform 70"/>
            <p:cNvSpPr>
              <a:spLocks/>
            </p:cNvSpPr>
            <p:nvPr/>
          </p:nvSpPr>
          <p:spPr bwMode="auto">
            <a:xfrm>
              <a:off x="5507376" y="5086064"/>
              <a:ext cx="328306" cy="3657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24" name="Freeform 71"/>
            <p:cNvSpPr>
              <a:spLocks/>
            </p:cNvSpPr>
            <p:nvPr/>
          </p:nvSpPr>
          <p:spPr bwMode="auto">
            <a:xfrm>
              <a:off x="5835682" y="5141892"/>
              <a:ext cx="188665" cy="619864"/>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nvGrpSpPr>
            <p:cNvPr id="125" name="Group 124"/>
            <p:cNvGrpSpPr/>
            <p:nvPr/>
          </p:nvGrpSpPr>
          <p:grpSpPr>
            <a:xfrm>
              <a:off x="6025646" y="5486400"/>
              <a:ext cx="516971" cy="275356"/>
              <a:chOff x="5493223" y="3215640"/>
              <a:chExt cx="2368296" cy="1280160"/>
            </a:xfrm>
          </p:grpSpPr>
          <p:sp>
            <p:nvSpPr>
              <p:cNvPr id="126"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27"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grpSp>
      <p:grpSp>
        <p:nvGrpSpPr>
          <p:cNvPr id="44" name="Group 43"/>
          <p:cNvGrpSpPr/>
          <p:nvPr/>
        </p:nvGrpSpPr>
        <p:grpSpPr>
          <a:xfrm>
            <a:off x="5597727" y="3273623"/>
            <a:ext cx="1051560" cy="457200"/>
            <a:chOff x="3201490" y="5399818"/>
            <a:chExt cx="3154464" cy="445851"/>
          </a:xfrm>
        </p:grpSpPr>
        <p:grpSp>
          <p:nvGrpSpPr>
            <p:cNvPr id="102" name="Group 101"/>
            <p:cNvGrpSpPr/>
            <p:nvPr/>
          </p:nvGrpSpPr>
          <p:grpSpPr>
            <a:xfrm>
              <a:off x="3201490" y="5399818"/>
              <a:ext cx="1054217" cy="445851"/>
              <a:chOff x="2420938" y="1676400"/>
              <a:chExt cx="3305175" cy="3248025"/>
            </a:xfrm>
          </p:grpSpPr>
          <p:sp>
            <p:nvSpPr>
              <p:cNvPr id="103"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4"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28" name="Group 127"/>
            <p:cNvGrpSpPr/>
            <p:nvPr/>
          </p:nvGrpSpPr>
          <p:grpSpPr>
            <a:xfrm>
              <a:off x="4255709" y="5399818"/>
              <a:ext cx="1049187" cy="445851"/>
              <a:chOff x="2436710" y="1676400"/>
              <a:chExt cx="3289403" cy="3248025"/>
            </a:xfrm>
          </p:grpSpPr>
          <p:sp>
            <p:nvSpPr>
              <p:cNvPr id="129" name="Freeform 224"/>
              <p:cNvSpPr>
                <a:spLocks/>
              </p:cNvSpPr>
              <p:nvPr/>
            </p:nvSpPr>
            <p:spPr bwMode="auto">
              <a:xfrm>
                <a:off x="2436710" y="2552699"/>
                <a:ext cx="2105021" cy="2371726"/>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30"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31" name="Group 130"/>
            <p:cNvGrpSpPr/>
            <p:nvPr/>
          </p:nvGrpSpPr>
          <p:grpSpPr>
            <a:xfrm>
              <a:off x="5301737" y="5399818"/>
              <a:ext cx="1054217" cy="445851"/>
              <a:chOff x="2420938" y="1676400"/>
              <a:chExt cx="3305175" cy="3248025"/>
            </a:xfrm>
          </p:grpSpPr>
          <p:sp>
            <p:nvSpPr>
              <p:cNvPr id="132"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33"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sp>
        <p:nvSpPr>
          <p:cNvPr id="83" name="Rectangle 2"/>
          <p:cNvSpPr txBox="1">
            <a:spLocks noChangeArrowheads="1"/>
          </p:cNvSpPr>
          <p:nvPr/>
        </p:nvSpPr>
        <p:spPr bwMode="auto">
          <a:xfrm>
            <a:off x="1448312" y="2269147"/>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a:solidFill>
                  <a:srgbClr val="FFFF66"/>
                </a:solidFill>
                <a:latin typeface="Verdana" pitchFamily="34" charset="0"/>
                <a:ea typeface="Verdana" pitchFamily="34" charset="0"/>
                <a:cs typeface="Verdana" pitchFamily="34" charset="0"/>
              </a:rPr>
              <a:t>p</a:t>
            </a:r>
            <a:endParaRPr lang="en-US" sz="1400" b="1" dirty="0" smtClean="0">
              <a:solidFill>
                <a:srgbClr val="FFFF66"/>
              </a:solidFill>
              <a:latin typeface="Verdana" pitchFamily="34" charset="0"/>
              <a:ea typeface="Verdana" pitchFamily="34" charset="0"/>
              <a:cs typeface="Verdana" pitchFamily="34" charset="0"/>
            </a:endParaRPr>
          </a:p>
        </p:txBody>
      </p:sp>
      <p:sp>
        <p:nvSpPr>
          <p:cNvPr id="81"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Interreflections</a:t>
            </a:r>
          </a:p>
        </p:txBody>
      </p:sp>
    </p:spTree>
    <p:extLst>
      <p:ext uri="{BB962C8B-B14F-4D97-AF65-F5344CB8AC3E}">
        <p14:creationId xmlns:p14="http://schemas.microsoft.com/office/powerpoint/2010/main" val="452878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413413" y="3299507"/>
                <a:ext cx="2736170" cy="622735"/>
              </a:xfrm>
              <a:prstGeom prst="rect">
                <a:avLst/>
              </a:prstGeom>
              <a:noFill/>
            </p:spPr>
            <p:txBody>
              <a:bodyPr wrap="square" rtlCol="0">
                <a:spAutoFit/>
              </a:bodyPr>
              <a:lstStyle/>
              <a:p>
                <a:pPr algn="ctr" fontAlgn="auto">
                  <a:spcBef>
                    <a:spcPts val="0"/>
                  </a:spcBef>
                  <a:spcAft>
                    <a:spcPts val="0"/>
                  </a:spcAft>
                </a:pPr>
                <a14:m>
                  <m:oMath xmlns:m="http://schemas.openxmlformats.org/officeDocument/2006/math">
                    <m:sSub>
                      <m:sSubPr>
                        <m:ctrlPr>
                          <a:rPr kumimoji="1" lang="en-US" sz="3200" b="0" i="1" smtClean="0">
                            <a:solidFill>
                              <a:srgbClr val="FFFFCC"/>
                            </a:solidFill>
                            <a:latin typeface="Cambria Math"/>
                          </a:rPr>
                        </m:ctrlPr>
                      </m:sSubPr>
                      <m:e>
                        <m:r>
                          <a:rPr kumimoji="1" lang="en-US" sz="3200" b="0" i="1" smtClean="0">
                            <a:solidFill>
                              <a:srgbClr val="FFFFCC"/>
                            </a:solidFill>
                            <a:latin typeface="Cambria Math"/>
                          </a:rPr>
                          <m:t>𝑖</m:t>
                        </m:r>
                      </m:e>
                      <m:sub>
                        <m:r>
                          <a:rPr kumimoji="1" lang="en-US" sz="3200" b="0" i="1" smtClean="0">
                            <a:solidFill>
                              <a:srgbClr val="FFFFCC"/>
                            </a:solidFill>
                            <a:latin typeface="Cambria Math"/>
                          </a:rPr>
                          <m:t>𝑝</m:t>
                        </m:r>
                      </m:sub>
                    </m:sSub>
                  </m:oMath>
                </a14:m>
                <a:r>
                  <a:rPr kumimoji="1" lang="en-US" sz="3200" dirty="0" smtClean="0">
                    <a:solidFill>
                      <a:srgbClr val="FFFFCC"/>
                    </a:solidFill>
                    <a:latin typeface="Times New Roman" pitchFamily="18" charset="0"/>
                  </a:rPr>
                  <a:t>    = </a:t>
                </a:r>
              </a:p>
            </p:txBody>
          </p:sp>
        </mc:Choice>
        <mc:Fallback xmlns="">
          <p:sp>
            <p:nvSpPr>
              <p:cNvPr id="2" name="TextBox 1"/>
              <p:cNvSpPr txBox="1">
                <a:spLocks noRot="1" noChangeAspect="1" noMove="1" noResize="1" noEditPoints="1" noAdjustHandles="1" noChangeArrowheads="1" noChangeShapeType="1" noTextEdit="1"/>
              </p:cNvSpPr>
              <p:nvPr/>
            </p:nvSpPr>
            <p:spPr>
              <a:xfrm>
                <a:off x="413413" y="3299507"/>
                <a:ext cx="2736170" cy="622735"/>
              </a:xfrm>
              <a:prstGeom prst="rect">
                <a:avLst/>
              </a:prstGeom>
              <a:blipFill rotWithShape="1">
                <a:blip r:embed="rId3"/>
                <a:stretch>
                  <a:fillRect t="-13725" b="-24510"/>
                </a:stretch>
              </a:blipFill>
            </p:spPr>
            <p:txBody>
              <a:bodyPr/>
              <a:lstStyle/>
              <a:p>
                <a:r>
                  <a:rPr lang="en-US">
                    <a:noFill/>
                  </a:rPr>
                  <a:t> </a:t>
                </a:r>
              </a:p>
            </p:txBody>
          </p:sp>
        </mc:Fallback>
      </mc:AlternateContent>
      <p:sp>
        <p:nvSpPr>
          <p:cNvPr id="95" name="Rectangle 2"/>
          <p:cNvSpPr txBox="1">
            <a:spLocks noChangeArrowheads="1"/>
          </p:cNvSpPr>
          <p:nvPr/>
        </p:nvSpPr>
        <p:spPr bwMode="auto">
          <a:xfrm>
            <a:off x="381000" y="2910662"/>
            <a:ext cx="1938008" cy="59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FFFFCC"/>
                </a:solidFill>
                <a:latin typeface="Verdana" pitchFamily="34" charset="0"/>
                <a:ea typeface="Verdana" pitchFamily="34" charset="0"/>
                <a:cs typeface="Verdana" pitchFamily="34" charset="0"/>
              </a:rPr>
              <a:t>interreflection</a:t>
            </a:r>
            <a:endParaRPr lang="en-US" sz="1400" dirty="0" smtClean="0">
              <a:solidFill>
                <a:srgbClr val="FFFFCC"/>
              </a:solidFill>
              <a:latin typeface="Verdana" pitchFamily="34" charset="0"/>
              <a:ea typeface="Verdana" pitchFamily="34" charset="0"/>
              <a:cs typeface="Verdana" pitchFamily="34" charset="0"/>
            </a:endParaRPr>
          </a:p>
        </p:txBody>
      </p:sp>
      <p:sp>
        <p:nvSpPr>
          <p:cNvPr id="112" name="TextBox 111"/>
          <p:cNvSpPr txBox="1"/>
          <p:nvPr/>
        </p:nvSpPr>
        <p:spPr>
          <a:xfrm>
            <a:off x="4995305" y="3315415"/>
            <a:ext cx="1189399" cy="782774"/>
          </a:xfrm>
          <a:prstGeom prst="rect">
            <a:avLst/>
          </a:prstGeom>
          <a:noFill/>
        </p:spPr>
        <p:txBody>
          <a:bodyPr wrap="square" rtlCol="0">
            <a:spAutoFit/>
          </a:bodyPr>
          <a:lstStyle/>
          <a:p>
            <a:pPr algn="ctr" fontAlgn="auto">
              <a:spcBef>
                <a:spcPts val="0"/>
              </a:spcBef>
              <a:spcAft>
                <a:spcPts val="0"/>
              </a:spcAft>
            </a:pPr>
            <a:r>
              <a:rPr kumimoji="1" lang="en-US" sz="3600" dirty="0" smtClean="0">
                <a:solidFill>
                  <a:srgbClr val="FFFFCC"/>
                </a:solidFill>
                <a:latin typeface="Times New Roman" pitchFamily="18" charset="0"/>
              </a:rPr>
              <a:t>*</a:t>
            </a:r>
          </a:p>
        </p:txBody>
      </p:sp>
      <p:sp>
        <p:nvSpPr>
          <p:cNvPr id="115" name="TextBox 114"/>
          <p:cNvSpPr txBox="1"/>
          <p:nvPr/>
        </p:nvSpPr>
        <p:spPr>
          <a:xfrm>
            <a:off x="3139997" y="2551985"/>
            <a:ext cx="189343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illumination pattern</a:t>
            </a:r>
          </a:p>
        </p:txBody>
      </p:sp>
      <p:sp>
        <p:nvSpPr>
          <p:cNvPr id="116" name="TextBox 115"/>
          <p:cNvSpPr txBox="1"/>
          <p:nvPr/>
        </p:nvSpPr>
        <p:spPr>
          <a:xfrm>
            <a:off x="6345604" y="2551985"/>
            <a:ext cx="1879715"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light transport coefficients</a:t>
            </a:r>
          </a:p>
        </p:txBody>
      </p:sp>
      <p:cxnSp>
        <p:nvCxnSpPr>
          <p:cNvPr id="107" name="Straight Arrow Connector 106"/>
          <p:cNvCxnSpPr/>
          <p:nvPr/>
        </p:nvCxnSpPr>
        <p:spPr>
          <a:xfrm>
            <a:off x="3176427" y="4257077"/>
            <a:ext cx="1857001"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3184195" y="2974969"/>
            <a:ext cx="0" cy="128955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3139997" y="4225713"/>
            <a:ext cx="189343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pixels</a:t>
            </a:r>
          </a:p>
        </p:txBody>
      </p:sp>
      <p:grpSp>
        <p:nvGrpSpPr>
          <p:cNvPr id="7" name="Group 6"/>
          <p:cNvGrpSpPr/>
          <p:nvPr/>
        </p:nvGrpSpPr>
        <p:grpSpPr>
          <a:xfrm>
            <a:off x="6355281" y="3519031"/>
            <a:ext cx="1624775" cy="702516"/>
            <a:chOff x="4662099" y="5030236"/>
            <a:chExt cx="1880518" cy="731520"/>
          </a:xfrm>
        </p:grpSpPr>
        <p:grpSp>
          <p:nvGrpSpPr>
            <p:cNvPr id="109" name="Group 108"/>
            <p:cNvGrpSpPr/>
            <p:nvPr/>
          </p:nvGrpSpPr>
          <p:grpSpPr>
            <a:xfrm>
              <a:off x="4662099" y="5030236"/>
              <a:ext cx="516971" cy="731520"/>
              <a:chOff x="5493223" y="3215640"/>
              <a:chExt cx="2368296" cy="1280160"/>
            </a:xfrm>
          </p:grpSpPr>
          <p:sp>
            <p:nvSpPr>
              <p:cNvPr id="110"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11"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121" name="Freeform 70"/>
            <p:cNvSpPr>
              <a:spLocks/>
            </p:cNvSpPr>
            <p:nvPr/>
          </p:nvSpPr>
          <p:spPr bwMode="auto">
            <a:xfrm>
              <a:off x="5179070" y="5394960"/>
              <a:ext cx="328306" cy="3657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23" name="Freeform 70"/>
            <p:cNvSpPr>
              <a:spLocks/>
            </p:cNvSpPr>
            <p:nvPr/>
          </p:nvSpPr>
          <p:spPr bwMode="auto">
            <a:xfrm>
              <a:off x="5507376" y="5086064"/>
              <a:ext cx="328306" cy="3657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24" name="Freeform 71"/>
            <p:cNvSpPr>
              <a:spLocks/>
            </p:cNvSpPr>
            <p:nvPr/>
          </p:nvSpPr>
          <p:spPr bwMode="auto">
            <a:xfrm>
              <a:off x="5835682" y="5141892"/>
              <a:ext cx="188665" cy="619864"/>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nvGrpSpPr>
            <p:cNvPr id="125" name="Group 124"/>
            <p:cNvGrpSpPr/>
            <p:nvPr/>
          </p:nvGrpSpPr>
          <p:grpSpPr>
            <a:xfrm>
              <a:off x="6025646" y="5486400"/>
              <a:ext cx="516971" cy="275356"/>
              <a:chOff x="5493223" y="3215640"/>
              <a:chExt cx="2368296" cy="1280160"/>
            </a:xfrm>
          </p:grpSpPr>
          <p:sp>
            <p:nvSpPr>
              <p:cNvPr id="126"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27"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grpSp>
      <p:cxnSp>
        <p:nvCxnSpPr>
          <p:cNvPr id="105" name="Straight Arrow Connector 104"/>
          <p:cNvCxnSpPr/>
          <p:nvPr/>
        </p:nvCxnSpPr>
        <p:spPr>
          <a:xfrm>
            <a:off x="6345604" y="4257077"/>
            <a:ext cx="1857001"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6355281" y="2971469"/>
            <a:ext cx="0" cy="128955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6281096" y="4225713"/>
            <a:ext cx="189343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pixels</a:t>
            </a:r>
          </a:p>
        </p:txBody>
      </p:sp>
      <p:grpSp>
        <p:nvGrpSpPr>
          <p:cNvPr id="59" name="Group 58"/>
          <p:cNvGrpSpPr/>
          <p:nvPr/>
        </p:nvGrpSpPr>
        <p:grpSpPr>
          <a:xfrm>
            <a:off x="3204330" y="3517436"/>
            <a:ext cx="1623661" cy="704111"/>
            <a:chOff x="6203979" y="2364131"/>
            <a:chExt cx="1340646" cy="581380"/>
          </a:xfrm>
        </p:grpSpPr>
        <p:grpSp>
          <p:nvGrpSpPr>
            <p:cNvPr id="102" name="Group 101"/>
            <p:cNvGrpSpPr/>
            <p:nvPr/>
          </p:nvGrpSpPr>
          <p:grpSpPr>
            <a:xfrm>
              <a:off x="6203979" y="2364131"/>
              <a:ext cx="446882" cy="581380"/>
              <a:chOff x="2420938" y="1676400"/>
              <a:chExt cx="3305175" cy="3248025"/>
            </a:xfrm>
          </p:grpSpPr>
          <p:sp>
            <p:nvSpPr>
              <p:cNvPr id="103"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4"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28" name="Group 127"/>
            <p:cNvGrpSpPr/>
            <p:nvPr/>
          </p:nvGrpSpPr>
          <p:grpSpPr>
            <a:xfrm>
              <a:off x="6650861" y="2364131"/>
              <a:ext cx="446882" cy="581380"/>
              <a:chOff x="2420938" y="1676400"/>
              <a:chExt cx="3305175" cy="3248025"/>
            </a:xfrm>
          </p:grpSpPr>
          <p:sp>
            <p:nvSpPr>
              <p:cNvPr id="129"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30"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31" name="Group 130"/>
            <p:cNvGrpSpPr/>
            <p:nvPr/>
          </p:nvGrpSpPr>
          <p:grpSpPr>
            <a:xfrm>
              <a:off x="7097743" y="2364131"/>
              <a:ext cx="446882" cy="581380"/>
              <a:chOff x="2420938" y="1676400"/>
              <a:chExt cx="3305175" cy="3248025"/>
            </a:xfrm>
          </p:grpSpPr>
          <p:sp>
            <p:nvSpPr>
              <p:cNvPr id="132"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33"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grpSp>
      <p:sp>
        <p:nvSpPr>
          <p:cNvPr id="37"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Interreflections</a:t>
            </a:r>
          </a:p>
        </p:txBody>
      </p:sp>
    </p:spTree>
    <p:extLst>
      <p:ext uri="{BB962C8B-B14F-4D97-AF65-F5344CB8AC3E}">
        <p14:creationId xmlns:p14="http://schemas.microsoft.com/office/powerpoint/2010/main" val="2729047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18" name="TextBox 117"/>
          <p:cNvSpPr txBox="1"/>
          <p:nvPr/>
        </p:nvSpPr>
        <p:spPr>
          <a:xfrm>
            <a:off x="3139997" y="4224528"/>
            <a:ext cx="189343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119" name="TextBox 118"/>
          <p:cNvSpPr txBox="1"/>
          <p:nvPr/>
        </p:nvSpPr>
        <p:spPr>
          <a:xfrm>
            <a:off x="6281096" y="4224528"/>
            <a:ext cx="189343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cxnSp>
        <p:nvCxnSpPr>
          <p:cNvPr id="38" name="Straight Arrow Connector 37"/>
          <p:cNvCxnSpPr/>
          <p:nvPr/>
        </p:nvCxnSpPr>
        <p:spPr>
          <a:xfrm flipV="1">
            <a:off x="7170282" y="3196326"/>
            <a:ext cx="0" cy="1064778"/>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049592" y="3196326"/>
            <a:ext cx="0" cy="1064778"/>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4366888" y="3439091"/>
                <a:ext cx="2736170" cy="58477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3200" b="0" i="1" smtClean="0">
                          <a:solidFill>
                            <a:srgbClr val="FFFFCC"/>
                          </a:solidFill>
                          <a:latin typeface="Cambria Math"/>
                          <a:ea typeface="Cambria Math"/>
                        </a:rPr>
                        <m:t>×</m:t>
                      </m:r>
                    </m:oMath>
                  </m:oMathPara>
                </a14:m>
                <a:endParaRPr kumimoji="1" lang="en-US" sz="3200" dirty="0" smtClean="0">
                  <a:solidFill>
                    <a:srgbClr val="FFFFCC"/>
                  </a:solidFill>
                  <a:latin typeface="Times New Roman"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4366888" y="3439091"/>
                <a:ext cx="2736170" cy="584775"/>
              </a:xfrm>
              <a:prstGeom prst="rect">
                <a:avLst/>
              </a:prstGeom>
              <a:blipFill rotWithShape="1">
                <a:blip r:embed="rId3"/>
                <a:stretch>
                  <a:fillRect/>
                </a:stretch>
              </a:blipFill>
            </p:spPr>
            <p:txBody>
              <a:bodyPr/>
              <a:lstStyle/>
              <a:p>
                <a:r>
                  <a:rPr lang="en-US">
                    <a:noFill/>
                  </a:rPr>
                  <a:t> </a:t>
                </a:r>
              </a:p>
            </p:txBody>
          </p:sp>
        </mc:Fallback>
      </mc:AlternateContent>
      <p:grpSp>
        <p:nvGrpSpPr>
          <p:cNvPr id="41" name="Group 40"/>
          <p:cNvGrpSpPr/>
          <p:nvPr/>
        </p:nvGrpSpPr>
        <p:grpSpPr>
          <a:xfrm>
            <a:off x="6647688" y="3457974"/>
            <a:ext cx="1036183" cy="803130"/>
            <a:chOff x="5493223" y="3215640"/>
            <a:chExt cx="2368296" cy="1280160"/>
          </a:xfrm>
        </p:grpSpPr>
        <p:sp>
          <p:nvSpPr>
            <p:cNvPr id="42"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43"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cxnSp>
        <p:nvCxnSpPr>
          <p:cNvPr id="44" name="Straight Connector 43"/>
          <p:cNvCxnSpPr/>
          <p:nvPr/>
        </p:nvCxnSpPr>
        <p:spPr>
          <a:xfrm>
            <a:off x="4123944"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977640"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162800" y="3330100"/>
            <a:ext cx="1930784" cy="307777"/>
          </a:xfrm>
          <a:prstGeom prst="rect">
            <a:avLst/>
          </a:prstGeom>
          <a:noFill/>
        </p:spPr>
        <p:txBody>
          <a:bodyPr wrap="square" rtlCol="0">
            <a:spAutoFit/>
          </a:bodyPr>
          <a:lstStyle/>
          <a:p>
            <a:pPr algn="ctr"/>
            <a:r>
              <a:rPr lang="en-US" sz="1400" dirty="0" err="1" smtClean="0">
                <a:solidFill>
                  <a:srgbClr val="66CCFF"/>
                </a:solidFill>
                <a:latin typeface="Verdana" pitchFamily="34" charset="0"/>
                <a:ea typeface="Verdana" pitchFamily="34" charset="0"/>
                <a:cs typeface="Verdana" pitchFamily="34" charset="0"/>
              </a:rPr>
              <a:t>bandlimit</a:t>
            </a:r>
            <a:endParaRPr lang="en-US" sz="1400" dirty="0" smtClean="0">
              <a:solidFill>
                <a:srgbClr val="66CCFF"/>
              </a:solidFill>
              <a:latin typeface="Verdana" pitchFamily="34" charset="0"/>
              <a:ea typeface="Verdana" pitchFamily="34" charset="0"/>
              <a:cs typeface="Verdana" pitchFamily="34" charset="0"/>
            </a:endParaRPr>
          </a:p>
        </p:txBody>
      </p:sp>
      <p:grpSp>
        <p:nvGrpSpPr>
          <p:cNvPr id="10" name="Group 9"/>
          <p:cNvGrpSpPr/>
          <p:nvPr/>
        </p:nvGrpSpPr>
        <p:grpSpPr>
          <a:xfrm>
            <a:off x="3572692" y="3443726"/>
            <a:ext cx="953589" cy="828650"/>
            <a:chOff x="6965892" y="2604409"/>
            <a:chExt cx="953589" cy="900589"/>
          </a:xfrm>
        </p:grpSpPr>
        <p:cxnSp>
          <p:nvCxnSpPr>
            <p:cNvPr id="56" name="Straight Connector 55"/>
            <p:cNvCxnSpPr/>
            <p:nvPr/>
          </p:nvCxnSpPr>
          <p:spPr>
            <a:xfrm>
              <a:off x="6965892" y="2604409"/>
              <a:ext cx="1" cy="900589"/>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919480" y="2604409"/>
              <a:ext cx="1" cy="900589"/>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sp>
        <p:nvSpPr>
          <p:cNvPr id="32" name="Rectangle 2"/>
          <p:cNvSpPr txBox="1">
            <a:spLocks noChangeArrowheads="1"/>
          </p:cNvSpPr>
          <p:nvPr/>
        </p:nvSpPr>
        <p:spPr bwMode="auto">
          <a:xfrm>
            <a:off x="15109" y="5715000"/>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000" dirty="0" smtClean="0">
                <a:solidFill>
                  <a:srgbClr val="FFFFCC"/>
                </a:solidFill>
                <a:latin typeface="Verdana" pitchFamily="34" charset="0"/>
                <a:ea typeface="Verdana" pitchFamily="34" charset="0"/>
                <a:cs typeface="Verdana" pitchFamily="34" charset="0"/>
              </a:rPr>
              <a:t>Interreflections corrupt phase for low frequency sinusoids</a:t>
            </a:r>
          </a:p>
        </p:txBody>
      </p:sp>
      <p:pic>
        <p:nvPicPr>
          <p:cNvPr id="34" name="Picture 3" descr="D:\Current\Optimal Phase Shifting\ProjectedImages\1024x768\PhaseShifting\Period-005900-Shift-0012-09.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204527"/>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5" name="Picture 4" descr="D:\Current\Optimal Phase Shifting\ProjectedImages\1024x768\PhaseShifting\Period-026900-Shift-0012-05.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545" y="1360361"/>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6" name="Picture 4" descr="D:\Current\Optimal Phase Shifting\ProjectedImages\1024x768\PhaseShifting\Period-102400-Shift-0012-09.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90" y="1515655"/>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905000" y="1600200"/>
            <a:ext cx="2620707" cy="307777"/>
          </a:xfrm>
          <a:prstGeom prst="rect">
            <a:avLst/>
          </a:prstGeom>
          <a:noFill/>
        </p:spPr>
        <p:txBody>
          <a:bodyPr wrap="square" rtlCol="0">
            <a:spAutoFit/>
          </a:bodyPr>
          <a:lstStyle/>
          <a:p>
            <a:pPr algn="ctr"/>
            <a:r>
              <a:rPr lang="en-US" sz="1400" dirty="0" smtClean="0">
                <a:solidFill>
                  <a:srgbClr val="FFFF66"/>
                </a:solidFill>
                <a:latin typeface="Verdana" pitchFamily="34" charset="0"/>
                <a:ea typeface="Verdana" pitchFamily="34" charset="0"/>
                <a:cs typeface="Verdana" pitchFamily="34" charset="0"/>
              </a:rPr>
              <a:t>projected patterns</a:t>
            </a:r>
          </a:p>
        </p:txBody>
      </p:sp>
      <p:sp>
        <p:nvSpPr>
          <p:cNvPr id="46"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Interreflections</a:t>
            </a:r>
          </a:p>
        </p:txBody>
      </p:sp>
      <p:cxnSp>
        <p:nvCxnSpPr>
          <p:cNvPr id="107" name="Straight Arrow Connector 106"/>
          <p:cNvCxnSpPr/>
          <p:nvPr/>
        </p:nvCxnSpPr>
        <p:spPr>
          <a:xfrm>
            <a:off x="3124200" y="4261104"/>
            <a:ext cx="1857001" cy="0"/>
          </a:xfrm>
          <a:prstGeom prst="straightConnector1">
            <a:avLst/>
          </a:prstGeom>
          <a:ln w="19050">
            <a:solidFill>
              <a:srgbClr val="FFFF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6345604" y="4261104"/>
            <a:ext cx="1857001" cy="0"/>
          </a:xfrm>
          <a:prstGeom prst="straightConnector1">
            <a:avLst/>
          </a:prstGeom>
          <a:ln w="19050">
            <a:solidFill>
              <a:srgbClr val="FFFF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799433"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352800"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674982" y="3426653"/>
            <a:ext cx="1" cy="82865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665582" y="3426653"/>
            <a:ext cx="1" cy="82865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39312"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461688"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413413" y="3299507"/>
                <a:ext cx="2736170" cy="622735"/>
              </a:xfrm>
              <a:prstGeom prst="rect">
                <a:avLst/>
              </a:prstGeom>
              <a:noFill/>
            </p:spPr>
            <p:txBody>
              <a:bodyPr wrap="square" rtlCol="0">
                <a:spAutoFit/>
              </a:bodyPr>
              <a:lstStyle/>
              <a:p>
                <a:pPr algn="ctr" fontAlgn="auto">
                  <a:spcBef>
                    <a:spcPts val="0"/>
                  </a:spcBef>
                  <a:spcAft>
                    <a:spcPts val="0"/>
                  </a:spcAft>
                </a:pPr>
                <a14:m>
                  <m:oMath xmlns:m="http://schemas.openxmlformats.org/officeDocument/2006/math">
                    <m:sSub>
                      <m:sSubPr>
                        <m:ctrlPr>
                          <a:rPr kumimoji="1" lang="en-US" sz="3200" b="0" i="1" smtClean="0">
                            <a:solidFill>
                              <a:srgbClr val="FFFFCC"/>
                            </a:solidFill>
                            <a:latin typeface="Cambria Math"/>
                          </a:rPr>
                        </m:ctrlPr>
                      </m:sSubPr>
                      <m:e>
                        <m:r>
                          <a:rPr kumimoji="1" lang="en-US" sz="3200" b="0" i="1" smtClean="0">
                            <a:solidFill>
                              <a:srgbClr val="FFFFCC"/>
                            </a:solidFill>
                            <a:latin typeface="Cambria Math"/>
                          </a:rPr>
                          <m:t>𝐼</m:t>
                        </m:r>
                      </m:e>
                      <m:sub>
                        <m:r>
                          <a:rPr kumimoji="1" lang="en-US" sz="3200" b="0" i="1" smtClean="0">
                            <a:solidFill>
                              <a:srgbClr val="FFFFCC"/>
                            </a:solidFill>
                            <a:latin typeface="Cambria Math"/>
                          </a:rPr>
                          <m:t>𝑝</m:t>
                        </m:r>
                      </m:sub>
                    </m:sSub>
                  </m:oMath>
                </a14:m>
                <a:r>
                  <a:rPr kumimoji="1" lang="en-US" sz="3200" dirty="0" smtClean="0">
                    <a:solidFill>
                      <a:srgbClr val="FFFFCC"/>
                    </a:solidFill>
                    <a:latin typeface="Times New Roman" pitchFamily="18" charset="0"/>
                  </a:rPr>
                  <a:t>    = </a:t>
                </a:r>
              </a:p>
            </p:txBody>
          </p:sp>
        </mc:Choice>
        <mc:Fallback xmlns="">
          <p:sp>
            <p:nvSpPr>
              <p:cNvPr id="61" name="TextBox 60"/>
              <p:cNvSpPr txBox="1">
                <a:spLocks noRot="1" noChangeAspect="1" noMove="1" noResize="1" noEditPoints="1" noAdjustHandles="1" noChangeArrowheads="1" noChangeShapeType="1" noTextEdit="1"/>
              </p:cNvSpPr>
              <p:nvPr/>
            </p:nvSpPr>
            <p:spPr>
              <a:xfrm>
                <a:off x="413413" y="3299507"/>
                <a:ext cx="2736170" cy="622735"/>
              </a:xfrm>
              <a:prstGeom prst="rect">
                <a:avLst/>
              </a:prstGeom>
              <a:blipFill rotWithShape="1">
                <a:blip r:embed="rId7"/>
                <a:stretch>
                  <a:fillRect t="-13725" b="-24510"/>
                </a:stretch>
              </a:blipFill>
            </p:spPr>
            <p:txBody>
              <a:bodyPr/>
              <a:lstStyle/>
              <a:p>
                <a:r>
                  <a:rPr lang="en-US">
                    <a:noFill/>
                  </a:rPr>
                  <a:t> </a:t>
                </a:r>
              </a:p>
            </p:txBody>
          </p:sp>
        </mc:Fallback>
      </mc:AlternateContent>
      <p:sp>
        <p:nvSpPr>
          <p:cNvPr id="68" name="Rectangle 2"/>
          <p:cNvSpPr txBox="1">
            <a:spLocks noChangeArrowheads="1"/>
          </p:cNvSpPr>
          <p:nvPr/>
        </p:nvSpPr>
        <p:spPr bwMode="auto">
          <a:xfrm>
            <a:off x="381000" y="2910662"/>
            <a:ext cx="1938008" cy="59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FFFFCC"/>
                </a:solidFill>
                <a:latin typeface="Verdana" pitchFamily="34" charset="0"/>
                <a:ea typeface="Verdana" pitchFamily="34" charset="0"/>
                <a:cs typeface="Verdana" pitchFamily="34" charset="0"/>
              </a:rPr>
              <a:t>interreflection</a:t>
            </a:r>
            <a:endParaRPr lang="en-US" sz="1400" dirty="0" smtClean="0">
              <a:solidFill>
                <a:srgbClr val="FFFFCC"/>
              </a:solidFill>
              <a:latin typeface="Verdana" pitchFamily="34" charset="0"/>
              <a:ea typeface="Verdana" pitchFamily="34" charset="0"/>
              <a:cs typeface="Verdana" pitchFamily="34" charset="0"/>
            </a:endParaRPr>
          </a:p>
        </p:txBody>
      </p:sp>
      <p:sp>
        <p:nvSpPr>
          <p:cNvPr id="69" name="TextBox 68"/>
          <p:cNvSpPr txBox="1"/>
          <p:nvPr/>
        </p:nvSpPr>
        <p:spPr>
          <a:xfrm>
            <a:off x="3139997" y="2551985"/>
            <a:ext cx="189343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illumination pattern</a:t>
            </a:r>
          </a:p>
        </p:txBody>
      </p:sp>
      <p:sp>
        <p:nvSpPr>
          <p:cNvPr id="70" name="TextBox 69"/>
          <p:cNvSpPr txBox="1"/>
          <p:nvPr/>
        </p:nvSpPr>
        <p:spPr>
          <a:xfrm>
            <a:off x="6345604" y="2551985"/>
            <a:ext cx="1879715"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light transport coefficients</a:t>
            </a:r>
          </a:p>
        </p:txBody>
      </p:sp>
    </p:spTree>
    <p:extLst>
      <p:ext uri="{BB962C8B-B14F-4D97-AF65-F5344CB8AC3E}">
        <p14:creationId xmlns:p14="http://schemas.microsoft.com/office/powerpoint/2010/main" val="1677945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1"/>
      <p:bldP spid="32"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18" name="TextBox 117"/>
          <p:cNvSpPr txBox="1"/>
          <p:nvPr/>
        </p:nvSpPr>
        <p:spPr>
          <a:xfrm>
            <a:off x="3139997" y="4224528"/>
            <a:ext cx="189343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119" name="TextBox 118"/>
          <p:cNvSpPr txBox="1"/>
          <p:nvPr/>
        </p:nvSpPr>
        <p:spPr>
          <a:xfrm>
            <a:off x="6281096" y="4224528"/>
            <a:ext cx="189343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cxnSp>
        <p:nvCxnSpPr>
          <p:cNvPr id="38" name="Straight Arrow Connector 37"/>
          <p:cNvCxnSpPr/>
          <p:nvPr/>
        </p:nvCxnSpPr>
        <p:spPr>
          <a:xfrm flipV="1">
            <a:off x="7170282" y="3196326"/>
            <a:ext cx="0" cy="1064778"/>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049592" y="3196326"/>
            <a:ext cx="0" cy="1064778"/>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4366888" y="3439091"/>
                <a:ext cx="2736170" cy="58477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3200" b="0" i="1" smtClean="0">
                          <a:solidFill>
                            <a:srgbClr val="FFFFCC"/>
                          </a:solidFill>
                          <a:latin typeface="Cambria Math"/>
                          <a:ea typeface="Cambria Math"/>
                        </a:rPr>
                        <m:t>×</m:t>
                      </m:r>
                    </m:oMath>
                  </m:oMathPara>
                </a14:m>
                <a:endParaRPr kumimoji="1" lang="en-US" sz="3200" dirty="0" smtClean="0">
                  <a:solidFill>
                    <a:srgbClr val="FFFFCC"/>
                  </a:solidFill>
                  <a:latin typeface="Times New Roman"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4366888" y="3439091"/>
                <a:ext cx="2736170" cy="584775"/>
              </a:xfrm>
              <a:prstGeom prst="rect">
                <a:avLst/>
              </a:prstGeom>
              <a:blipFill rotWithShape="1">
                <a:blip r:embed="rId3"/>
                <a:stretch>
                  <a:fillRect/>
                </a:stretch>
              </a:blipFill>
            </p:spPr>
            <p:txBody>
              <a:bodyPr/>
              <a:lstStyle/>
              <a:p>
                <a:r>
                  <a:rPr lang="en-US">
                    <a:noFill/>
                  </a:rPr>
                  <a:t> </a:t>
                </a:r>
              </a:p>
            </p:txBody>
          </p:sp>
        </mc:Fallback>
      </mc:AlternateContent>
      <p:grpSp>
        <p:nvGrpSpPr>
          <p:cNvPr id="41" name="Group 40"/>
          <p:cNvGrpSpPr/>
          <p:nvPr/>
        </p:nvGrpSpPr>
        <p:grpSpPr>
          <a:xfrm>
            <a:off x="6647688" y="3457974"/>
            <a:ext cx="1036183" cy="803130"/>
            <a:chOff x="5493223" y="3215640"/>
            <a:chExt cx="2368296" cy="1280160"/>
          </a:xfrm>
        </p:grpSpPr>
        <p:sp>
          <p:nvSpPr>
            <p:cNvPr id="42"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43"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cxnSp>
        <p:nvCxnSpPr>
          <p:cNvPr id="44" name="Straight Connector 43"/>
          <p:cNvCxnSpPr/>
          <p:nvPr/>
        </p:nvCxnSpPr>
        <p:spPr>
          <a:xfrm>
            <a:off x="4123944"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977640"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162800" y="3330100"/>
            <a:ext cx="1930784" cy="307777"/>
          </a:xfrm>
          <a:prstGeom prst="rect">
            <a:avLst/>
          </a:prstGeom>
          <a:noFill/>
        </p:spPr>
        <p:txBody>
          <a:bodyPr wrap="square" rtlCol="0">
            <a:spAutoFit/>
          </a:bodyPr>
          <a:lstStyle/>
          <a:p>
            <a:pPr algn="ctr"/>
            <a:r>
              <a:rPr lang="en-US" sz="1400" dirty="0" err="1" smtClean="0">
                <a:solidFill>
                  <a:srgbClr val="66CCFF"/>
                </a:solidFill>
                <a:latin typeface="Verdana" pitchFamily="34" charset="0"/>
                <a:ea typeface="Verdana" pitchFamily="34" charset="0"/>
                <a:cs typeface="Verdana" pitchFamily="34" charset="0"/>
              </a:rPr>
              <a:t>bandlimit</a:t>
            </a:r>
            <a:endParaRPr lang="en-US" sz="1400" dirty="0" smtClean="0">
              <a:solidFill>
                <a:srgbClr val="66CCFF"/>
              </a:solidFill>
              <a:latin typeface="Verdana" pitchFamily="34" charset="0"/>
              <a:ea typeface="Verdana" pitchFamily="34" charset="0"/>
              <a:cs typeface="Verdana" pitchFamily="34" charset="0"/>
            </a:endParaRPr>
          </a:p>
        </p:txBody>
      </p:sp>
      <p:grpSp>
        <p:nvGrpSpPr>
          <p:cNvPr id="10" name="Group 9"/>
          <p:cNvGrpSpPr/>
          <p:nvPr/>
        </p:nvGrpSpPr>
        <p:grpSpPr>
          <a:xfrm>
            <a:off x="3572692" y="3443726"/>
            <a:ext cx="953589" cy="828650"/>
            <a:chOff x="6965892" y="2604409"/>
            <a:chExt cx="953589" cy="900589"/>
          </a:xfrm>
        </p:grpSpPr>
        <p:cxnSp>
          <p:nvCxnSpPr>
            <p:cNvPr id="56" name="Straight Connector 55"/>
            <p:cNvCxnSpPr/>
            <p:nvPr/>
          </p:nvCxnSpPr>
          <p:spPr>
            <a:xfrm>
              <a:off x="6965892" y="2604409"/>
              <a:ext cx="1" cy="900589"/>
            </a:xfrm>
            <a:prstGeom prst="line">
              <a:avLst/>
            </a:prstGeom>
            <a:ln w="28575">
              <a:solidFill>
                <a:srgbClr val="66CCFF"/>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919480" y="2604409"/>
              <a:ext cx="1" cy="900589"/>
            </a:xfrm>
            <a:prstGeom prst="line">
              <a:avLst/>
            </a:prstGeom>
            <a:ln w="28575">
              <a:solidFill>
                <a:srgbClr val="66CCFF"/>
              </a:solidFill>
              <a:prstDash val="sysDot"/>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3962400" y="2895600"/>
            <a:ext cx="1930784" cy="523220"/>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high</a:t>
            </a:r>
          </a:p>
          <a:p>
            <a:pPr algn="ctr"/>
            <a:r>
              <a:rPr lang="en-US" sz="1400" dirty="0" smtClean="0">
                <a:solidFill>
                  <a:srgbClr val="66CCFF"/>
                </a:solidFill>
                <a:latin typeface="Verdana" pitchFamily="34" charset="0"/>
                <a:ea typeface="Verdana" pitchFamily="34" charset="0"/>
                <a:cs typeface="Verdana" pitchFamily="34" charset="0"/>
              </a:rPr>
              <a:t>frequencies</a:t>
            </a:r>
          </a:p>
        </p:txBody>
      </p:sp>
      <p:pic>
        <p:nvPicPr>
          <p:cNvPr id="34" name="Picture 3" descr="D:\Current\Optimal Phase Shifting\ProjectedImages\1024x768\PhaseShifting\Period-005900-Shift-0012-09.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204527"/>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5" name="Picture 4" descr="D:\Current\Optimal Phase Shifting\ProjectedImages\1024x768\PhaseShifting\Period-026900-Shift-0012-05.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545" y="1360361"/>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6" name="Picture 4" descr="D:\Current\Optimal Phase Shifting\ProjectedImages\1024x768\PhaseShifting\Period-102400-Shift-0012-09.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90" y="1515655"/>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905000" y="1600200"/>
            <a:ext cx="2620707" cy="307777"/>
          </a:xfrm>
          <a:prstGeom prst="rect">
            <a:avLst/>
          </a:prstGeom>
          <a:noFill/>
        </p:spPr>
        <p:txBody>
          <a:bodyPr wrap="square" rtlCol="0">
            <a:spAutoFit/>
          </a:bodyPr>
          <a:lstStyle/>
          <a:p>
            <a:pPr algn="ctr"/>
            <a:r>
              <a:rPr lang="en-US" sz="1400" dirty="0" smtClean="0">
                <a:solidFill>
                  <a:srgbClr val="FFFF66"/>
                </a:solidFill>
                <a:latin typeface="Verdana" pitchFamily="34" charset="0"/>
                <a:ea typeface="Verdana" pitchFamily="34" charset="0"/>
                <a:cs typeface="Verdana" pitchFamily="34" charset="0"/>
              </a:rPr>
              <a:t>projected patterns</a:t>
            </a:r>
          </a:p>
        </p:txBody>
      </p:sp>
      <p:sp>
        <p:nvSpPr>
          <p:cNvPr id="46"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Achieving Invariance to </a:t>
            </a:r>
            <a:r>
              <a:rPr lang="en-US" sz="3200" dirty="0" smtClean="0">
                <a:solidFill>
                  <a:srgbClr val="FFFFCC"/>
                </a:solidFill>
                <a:latin typeface="Verdana" pitchFamily="34" charset="0"/>
                <a:ea typeface="Verdana" pitchFamily="34" charset="0"/>
                <a:cs typeface="Verdana" pitchFamily="34" charset="0"/>
              </a:rPr>
              <a:t>Interreflections</a:t>
            </a:r>
          </a:p>
        </p:txBody>
      </p:sp>
      <p:cxnSp>
        <p:nvCxnSpPr>
          <p:cNvPr id="107" name="Straight Arrow Connector 106"/>
          <p:cNvCxnSpPr/>
          <p:nvPr/>
        </p:nvCxnSpPr>
        <p:spPr>
          <a:xfrm>
            <a:off x="3124200" y="4261104"/>
            <a:ext cx="1857001" cy="0"/>
          </a:xfrm>
          <a:prstGeom prst="straightConnector1">
            <a:avLst/>
          </a:prstGeom>
          <a:ln w="19050">
            <a:solidFill>
              <a:srgbClr val="FFFF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6345604" y="4261104"/>
            <a:ext cx="1857001" cy="0"/>
          </a:xfrm>
          <a:prstGeom prst="straightConnector1">
            <a:avLst/>
          </a:prstGeom>
          <a:ln w="19050">
            <a:solidFill>
              <a:srgbClr val="FFFF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799433"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352800"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674982" y="3426653"/>
            <a:ext cx="1" cy="828650"/>
          </a:xfrm>
          <a:prstGeom prst="line">
            <a:avLst/>
          </a:prstGeom>
          <a:ln w="28575">
            <a:solidFill>
              <a:srgbClr val="66CCFF"/>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665582" y="3426653"/>
            <a:ext cx="1" cy="828650"/>
          </a:xfrm>
          <a:prstGeom prst="line">
            <a:avLst/>
          </a:prstGeom>
          <a:ln w="28575">
            <a:solidFill>
              <a:srgbClr val="66CCFF"/>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39312"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461688" y="3447288"/>
            <a:ext cx="1167" cy="813816"/>
          </a:xfrm>
          <a:prstGeom prst="line">
            <a:avLst/>
          </a:prstGeom>
          <a:ln w="25400">
            <a:solidFill>
              <a:srgbClr val="FFFF00"/>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413413" y="3299507"/>
                <a:ext cx="2736170" cy="622735"/>
              </a:xfrm>
              <a:prstGeom prst="rect">
                <a:avLst/>
              </a:prstGeom>
              <a:noFill/>
            </p:spPr>
            <p:txBody>
              <a:bodyPr wrap="square" rtlCol="0">
                <a:spAutoFit/>
              </a:bodyPr>
              <a:lstStyle/>
              <a:p>
                <a:pPr algn="ctr" fontAlgn="auto">
                  <a:spcBef>
                    <a:spcPts val="0"/>
                  </a:spcBef>
                  <a:spcAft>
                    <a:spcPts val="0"/>
                  </a:spcAft>
                </a:pPr>
                <a14:m>
                  <m:oMath xmlns:m="http://schemas.openxmlformats.org/officeDocument/2006/math">
                    <m:sSub>
                      <m:sSubPr>
                        <m:ctrlPr>
                          <a:rPr kumimoji="1" lang="en-US" sz="3200" b="0" i="1" smtClean="0">
                            <a:solidFill>
                              <a:srgbClr val="FFFFCC"/>
                            </a:solidFill>
                            <a:latin typeface="Cambria Math"/>
                          </a:rPr>
                        </m:ctrlPr>
                      </m:sSubPr>
                      <m:e>
                        <m:r>
                          <a:rPr kumimoji="1" lang="en-US" sz="3200" b="0" i="1" smtClean="0">
                            <a:solidFill>
                              <a:srgbClr val="FFFFCC"/>
                            </a:solidFill>
                            <a:latin typeface="Cambria Math"/>
                          </a:rPr>
                          <m:t>𝐼</m:t>
                        </m:r>
                      </m:e>
                      <m:sub>
                        <m:r>
                          <a:rPr kumimoji="1" lang="en-US" sz="3200" b="0" i="1" smtClean="0">
                            <a:solidFill>
                              <a:srgbClr val="FFFFCC"/>
                            </a:solidFill>
                            <a:latin typeface="Cambria Math"/>
                          </a:rPr>
                          <m:t>𝑝</m:t>
                        </m:r>
                      </m:sub>
                    </m:sSub>
                  </m:oMath>
                </a14:m>
                <a:r>
                  <a:rPr kumimoji="1" lang="en-US" sz="3200" dirty="0" smtClean="0">
                    <a:solidFill>
                      <a:srgbClr val="FFFFCC"/>
                    </a:solidFill>
                    <a:latin typeface="Times New Roman" pitchFamily="18" charset="0"/>
                  </a:rPr>
                  <a:t>    = </a:t>
                </a:r>
              </a:p>
            </p:txBody>
          </p:sp>
        </mc:Choice>
        <mc:Fallback xmlns="">
          <p:sp>
            <p:nvSpPr>
              <p:cNvPr id="61" name="TextBox 60"/>
              <p:cNvSpPr txBox="1">
                <a:spLocks noRot="1" noChangeAspect="1" noMove="1" noResize="1" noEditPoints="1" noAdjustHandles="1" noChangeArrowheads="1" noChangeShapeType="1" noTextEdit="1"/>
              </p:cNvSpPr>
              <p:nvPr/>
            </p:nvSpPr>
            <p:spPr>
              <a:xfrm>
                <a:off x="413413" y="3299507"/>
                <a:ext cx="2736170" cy="622735"/>
              </a:xfrm>
              <a:prstGeom prst="rect">
                <a:avLst/>
              </a:prstGeom>
              <a:blipFill rotWithShape="1">
                <a:blip r:embed="rId7"/>
                <a:stretch>
                  <a:fillRect t="-13725" b="-24510"/>
                </a:stretch>
              </a:blipFill>
            </p:spPr>
            <p:txBody>
              <a:bodyPr/>
              <a:lstStyle/>
              <a:p>
                <a:r>
                  <a:rPr lang="en-US">
                    <a:noFill/>
                  </a:rPr>
                  <a:t> </a:t>
                </a:r>
              </a:p>
            </p:txBody>
          </p:sp>
        </mc:Fallback>
      </mc:AlternateContent>
      <p:pic>
        <p:nvPicPr>
          <p:cNvPr id="62" name="Picture 3" descr="D:\Current\Optimal Phase Shifting\ProjectedImages\1024x768\PhaseShifting\Period-005900-Shift-0012-09.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545" y="1360361"/>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63" name="Picture 3" descr="D:\Current\Optimal Phase Shifting\ProjectedImages\1024x768\PhaseShifting\Period-005900-Shift-0012-09.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890" y="1515655"/>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64" name="Rectangle 2"/>
          <p:cNvSpPr txBox="1">
            <a:spLocks noChangeArrowheads="1"/>
          </p:cNvSpPr>
          <p:nvPr/>
        </p:nvSpPr>
        <p:spPr bwMode="auto">
          <a:xfrm>
            <a:off x="-8055" y="5257800"/>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000" dirty="0" smtClean="0">
                <a:solidFill>
                  <a:srgbClr val="FFFF00"/>
                </a:solidFill>
                <a:latin typeface="Verdana" pitchFamily="34" charset="0"/>
                <a:ea typeface="Verdana" pitchFamily="34" charset="0"/>
                <a:cs typeface="Verdana" pitchFamily="34" charset="0"/>
              </a:rPr>
              <a:t>High Frequency Illumination        Invariance to Interreflections</a:t>
            </a:r>
          </a:p>
        </p:txBody>
      </p:sp>
      <p:cxnSp>
        <p:nvCxnSpPr>
          <p:cNvPr id="66" name="Straight Arrow Connector 65"/>
          <p:cNvCxnSpPr/>
          <p:nvPr/>
        </p:nvCxnSpPr>
        <p:spPr>
          <a:xfrm>
            <a:off x="4306824" y="5678424"/>
            <a:ext cx="381001" cy="0"/>
          </a:xfrm>
          <a:prstGeom prst="straightConnector1">
            <a:avLst/>
          </a:prstGeom>
          <a:ln w="19050">
            <a:solidFill>
              <a:srgbClr val="FFFF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241844" y="5329049"/>
            <a:ext cx="8628093" cy="67445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Verdana" pitchFamily="34" charset="0"/>
              <a:ea typeface="Verdana" pitchFamily="34" charset="0"/>
              <a:cs typeface="Verdana" pitchFamily="34" charset="0"/>
            </a:endParaRPr>
          </a:p>
        </p:txBody>
      </p:sp>
      <p:sp>
        <p:nvSpPr>
          <p:cNvPr id="68" name="Rectangle 2"/>
          <p:cNvSpPr txBox="1">
            <a:spLocks noChangeArrowheads="1"/>
          </p:cNvSpPr>
          <p:nvPr/>
        </p:nvSpPr>
        <p:spPr bwMode="auto">
          <a:xfrm>
            <a:off x="381000" y="2910662"/>
            <a:ext cx="1938008" cy="59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FFFFCC"/>
                </a:solidFill>
                <a:latin typeface="Verdana" pitchFamily="34" charset="0"/>
                <a:ea typeface="Verdana" pitchFamily="34" charset="0"/>
                <a:cs typeface="Verdana" pitchFamily="34" charset="0"/>
              </a:rPr>
              <a:t>interreflection</a:t>
            </a:r>
            <a:endParaRPr lang="en-US" sz="1400" dirty="0" smtClean="0">
              <a:solidFill>
                <a:srgbClr val="FFFFCC"/>
              </a:solidFill>
              <a:latin typeface="Verdana" pitchFamily="34" charset="0"/>
              <a:ea typeface="Verdana" pitchFamily="34" charset="0"/>
              <a:cs typeface="Verdana" pitchFamily="34" charset="0"/>
            </a:endParaRPr>
          </a:p>
        </p:txBody>
      </p:sp>
      <p:sp>
        <p:nvSpPr>
          <p:cNvPr id="69" name="TextBox 68"/>
          <p:cNvSpPr txBox="1"/>
          <p:nvPr/>
        </p:nvSpPr>
        <p:spPr>
          <a:xfrm>
            <a:off x="3139997" y="2551985"/>
            <a:ext cx="189343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illumination pattern</a:t>
            </a:r>
          </a:p>
        </p:txBody>
      </p:sp>
      <p:sp>
        <p:nvSpPr>
          <p:cNvPr id="70" name="TextBox 69"/>
          <p:cNvSpPr txBox="1"/>
          <p:nvPr/>
        </p:nvSpPr>
        <p:spPr>
          <a:xfrm>
            <a:off x="6345604" y="2551985"/>
            <a:ext cx="1879715"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light transport coefficients</a:t>
            </a:r>
          </a:p>
        </p:txBody>
      </p:sp>
    </p:spTree>
    <p:extLst>
      <p:ext uri="{BB962C8B-B14F-4D97-AF65-F5344CB8AC3E}">
        <p14:creationId xmlns:p14="http://schemas.microsoft.com/office/powerpoint/2010/main" val="3725388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66667E-6 2.96296E-6 L 0.05729 2.96296E-6 " pathEditMode="relative" rAng="0" ptsTypes="AA">
                                      <p:cBhvr>
                                        <p:cTn id="12" dur="2000" fill="hold"/>
                                        <p:tgtEl>
                                          <p:spTgt spid="44"/>
                                        </p:tgtEl>
                                        <p:attrNameLst>
                                          <p:attrName>ppt_x</p:attrName>
                                          <p:attrName>ppt_y</p:attrName>
                                        </p:attrNameLst>
                                      </p:cBhvr>
                                      <p:rCtr x="2865" y="0"/>
                                    </p:animMotion>
                                  </p:childTnLst>
                                </p:cTn>
                              </p:par>
                              <p:par>
                                <p:cTn id="13" presetID="42" presetClass="path" presetSubtype="0" accel="50000" decel="50000" fill="hold" nodeType="withEffect">
                                  <p:stCondLst>
                                    <p:cond delay="0"/>
                                  </p:stCondLst>
                                  <p:childTnLst>
                                    <p:animMotion origin="layout" path="M 5.55556E-7 2.96296E-6 L -0.05174 2.96296E-6 " pathEditMode="relative" rAng="0" ptsTypes="AA">
                                      <p:cBhvr>
                                        <p:cTn id="14" dur="2000" fill="hold"/>
                                        <p:tgtEl>
                                          <p:spTgt spid="45"/>
                                        </p:tgtEl>
                                        <p:attrNameLst>
                                          <p:attrName>ppt_x</p:attrName>
                                          <p:attrName>ppt_y</p:attrName>
                                        </p:attrNameLst>
                                      </p:cBhvr>
                                      <p:rCtr x="-2587" y="0"/>
                                    </p:animMotion>
                                  </p:childTnLst>
                                </p:cTn>
                              </p:par>
                              <p:par>
                                <p:cTn id="15" presetID="42" presetClass="path" presetSubtype="0" accel="50000" decel="50000" fill="hold" nodeType="withEffect">
                                  <p:stCondLst>
                                    <p:cond delay="0"/>
                                  </p:stCondLst>
                                  <p:childTnLst>
                                    <p:animMotion origin="layout" path="M 3.33333E-6 2.96296E-6 L -0.02292 2.96296E-6 " pathEditMode="relative" rAng="0" ptsTypes="AA">
                                      <p:cBhvr>
                                        <p:cTn id="16" dur="2000" fill="hold"/>
                                        <p:tgtEl>
                                          <p:spTgt spid="59"/>
                                        </p:tgtEl>
                                        <p:attrNameLst>
                                          <p:attrName>ppt_x</p:attrName>
                                          <p:attrName>ppt_y</p:attrName>
                                        </p:attrNameLst>
                                      </p:cBhvr>
                                      <p:rCtr x="-1146" y="0"/>
                                    </p:animMotion>
                                  </p:childTnLst>
                                </p:cTn>
                              </p:par>
                              <p:par>
                                <p:cTn id="17" presetID="42" presetClass="path" presetSubtype="0" accel="50000" decel="50000" fill="hold" nodeType="withEffect">
                                  <p:stCondLst>
                                    <p:cond delay="0"/>
                                  </p:stCondLst>
                                  <p:childTnLst>
                                    <p:animMotion origin="layout" path="M -8.33333E-7 2.96296E-6 L 0.02865 2.96296E-6 " pathEditMode="relative" rAng="0" ptsTypes="AA">
                                      <p:cBhvr>
                                        <p:cTn id="18" dur="2000" fill="hold"/>
                                        <p:tgtEl>
                                          <p:spTgt spid="60"/>
                                        </p:tgtEl>
                                        <p:attrNameLst>
                                          <p:attrName>ppt_x</p:attrName>
                                          <p:attrName>ppt_y</p:attrName>
                                        </p:attrNameLst>
                                      </p:cBhvr>
                                      <p:rCtr x="1424" y="0"/>
                                    </p:animMotion>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4" grpId="0"/>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4" descr="C:\Users\Mohit\Desktop\modBlur.png"/>
          <p:cNvPicPr preferRelativeResize="0">
            <a:picLocks noChangeAspect="1" noChangeArrowheads="1"/>
          </p:cNvPicPr>
          <p:nvPr/>
        </p:nvPicPr>
        <p:blipFill rotWithShape="1">
          <a:blip r:embed="rId3" cstate="email">
            <a:extLst>
              <a:ext uri="{28A0092B-C50C-407E-A947-70E740481C1C}">
                <a14:useLocalDpi xmlns:a14="http://schemas.microsoft.com/office/drawing/2010/main"/>
              </a:ext>
            </a:extLst>
          </a:blip>
          <a:stretch/>
        </p:blipFill>
        <p:spPr bwMode="auto">
          <a:xfrm>
            <a:off x="7622938" y="4077467"/>
            <a:ext cx="783172" cy="814493"/>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64"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57"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Issues</a:t>
            </a:r>
            <a:endParaRPr lang="en-US" sz="3200" dirty="0" smtClean="0">
              <a:solidFill>
                <a:srgbClr val="FFFFCC"/>
              </a:solidFill>
              <a:latin typeface="Verdana" pitchFamily="34" charset="0"/>
              <a:ea typeface="Verdana" pitchFamily="34" charset="0"/>
              <a:cs typeface="Verdana" pitchFamily="34" charset="0"/>
            </a:endParaRPr>
          </a:p>
        </p:txBody>
      </p:sp>
      <p:sp>
        <p:nvSpPr>
          <p:cNvPr id="31" name="Rectangle 2"/>
          <p:cNvSpPr txBox="1">
            <a:spLocks noChangeArrowheads="1"/>
          </p:cNvSpPr>
          <p:nvPr/>
        </p:nvSpPr>
        <p:spPr bwMode="auto">
          <a:xfrm>
            <a:off x="288660" y="2199999"/>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camera</a:t>
            </a:r>
          </a:p>
        </p:txBody>
      </p:sp>
      <p:sp>
        <p:nvSpPr>
          <p:cNvPr id="32" name="Rectangle 2"/>
          <p:cNvSpPr txBox="1">
            <a:spLocks noChangeArrowheads="1"/>
          </p:cNvSpPr>
          <p:nvPr/>
        </p:nvSpPr>
        <p:spPr bwMode="auto">
          <a:xfrm>
            <a:off x="380564" y="53002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grpSp>
        <p:nvGrpSpPr>
          <p:cNvPr id="33" name="Group 32"/>
          <p:cNvGrpSpPr/>
          <p:nvPr/>
        </p:nvGrpSpPr>
        <p:grpSpPr>
          <a:xfrm rot="20055911">
            <a:off x="931944" y="2610605"/>
            <a:ext cx="479944" cy="613193"/>
            <a:chOff x="1227142" y="1913106"/>
            <a:chExt cx="449988" cy="574921"/>
          </a:xfrm>
        </p:grpSpPr>
        <p:sp>
          <p:nvSpPr>
            <p:cNvPr id="34"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35"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grpSp>
        <p:nvGrpSpPr>
          <p:cNvPr id="36" name="Group 35"/>
          <p:cNvGrpSpPr/>
          <p:nvPr/>
        </p:nvGrpSpPr>
        <p:grpSpPr>
          <a:xfrm rot="17448337">
            <a:off x="931944" y="4779164"/>
            <a:ext cx="479945" cy="613194"/>
            <a:chOff x="1227142" y="1913106"/>
            <a:chExt cx="449988" cy="574921"/>
          </a:xfrm>
        </p:grpSpPr>
        <p:sp>
          <p:nvSpPr>
            <p:cNvPr id="37"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38"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39" name="Rectangle 2"/>
          <p:cNvSpPr txBox="1">
            <a:spLocks noChangeArrowheads="1"/>
          </p:cNvSpPr>
          <p:nvPr/>
        </p:nvSpPr>
        <p:spPr bwMode="auto">
          <a:xfrm>
            <a:off x="1893874" y="4916465"/>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66CCFF"/>
                </a:solidFill>
                <a:latin typeface="Verdana" pitchFamily="34" charset="0"/>
                <a:ea typeface="Verdana" pitchFamily="34" charset="0"/>
                <a:cs typeface="Verdana" pitchFamily="34" charset="0"/>
              </a:rPr>
              <a:t>interreflections</a:t>
            </a:r>
            <a:endParaRPr lang="en-US" sz="1400" dirty="0" smtClean="0">
              <a:solidFill>
                <a:srgbClr val="66CCFF"/>
              </a:solidFill>
              <a:latin typeface="Verdana" pitchFamily="34" charset="0"/>
              <a:ea typeface="Verdana" pitchFamily="34" charset="0"/>
              <a:cs typeface="Verdana" pitchFamily="34" charset="0"/>
            </a:endParaRPr>
          </a:p>
        </p:txBody>
      </p:sp>
      <p:grpSp>
        <p:nvGrpSpPr>
          <p:cNvPr id="40" name="Group 39"/>
          <p:cNvGrpSpPr/>
          <p:nvPr/>
        </p:nvGrpSpPr>
        <p:grpSpPr>
          <a:xfrm rot="6660000">
            <a:off x="1495135" y="3182723"/>
            <a:ext cx="557865" cy="73159"/>
            <a:chOff x="5770349" y="1600200"/>
            <a:chExt cx="2776751" cy="364147"/>
          </a:xfrm>
        </p:grpSpPr>
        <p:sp>
          <p:nvSpPr>
            <p:cNvPr id="41" name="Rectangle 40"/>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42" name="Straight Connector 41"/>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4094592">
            <a:off x="1491880" y="4897744"/>
            <a:ext cx="557865" cy="73159"/>
            <a:chOff x="5770349" y="1600200"/>
            <a:chExt cx="2776751" cy="364147"/>
          </a:xfrm>
        </p:grpSpPr>
        <p:sp>
          <p:nvSpPr>
            <p:cNvPr id="53" name="Rectangle 52"/>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54" name="Straight Connector 53"/>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rot="1215415">
            <a:off x="1738173" y="3196061"/>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9" name="Rectangle 68"/>
          <p:cNvSpPr/>
          <p:nvPr/>
        </p:nvSpPr>
        <p:spPr>
          <a:xfrm rot="20287822">
            <a:off x="1710624" y="4847588"/>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70" name="Straight Arrow Connector 69"/>
          <p:cNvCxnSpPr/>
          <p:nvPr/>
        </p:nvCxnSpPr>
        <p:spPr>
          <a:xfrm>
            <a:off x="1481751" y="3095621"/>
            <a:ext cx="1713251" cy="790463"/>
          </a:xfrm>
          <a:prstGeom prst="straightConnector1">
            <a:avLst/>
          </a:prstGeom>
          <a:ln w="19050">
            <a:solidFill>
              <a:srgbClr val="FFFF66"/>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1532889" y="3886084"/>
            <a:ext cx="1662113" cy="112103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Arc 71"/>
          <p:cNvSpPr/>
          <p:nvPr/>
        </p:nvSpPr>
        <p:spPr>
          <a:xfrm rot="1252191">
            <a:off x="2074542" y="3600060"/>
            <a:ext cx="1219200" cy="1427766"/>
          </a:xfrm>
          <a:prstGeom prst="arc">
            <a:avLst>
              <a:gd name="adj1" fmla="val 16200000"/>
              <a:gd name="adj2" fmla="val 2609122"/>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ectangle 2"/>
          <p:cNvSpPr txBox="1">
            <a:spLocks noChangeArrowheads="1"/>
          </p:cNvSpPr>
          <p:nvPr/>
        </p:nvSpPr>
        <p:spPr bwMode="auto">
          <a:xfrm>
            <a:off x="2803525" y="3755408"/>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P</a:t>
            </a:r>
          </a:p>
        </p:txBody>
      </p:sp>
      <p:grpSp>
        <p:nvGrpSpPr>
          <p:cNvPr id="74" name="Group 73"/>
          <p:cNvGrpSpPr/>
          <p:nvPr/>
        </p:nvGrpSpPr>
        <p:grpSpPr>
          <a:xfrm>
            <a:off x="1545425" y="3886085"/>
            <a:ext cx="2030470" cy="1121034"/>
            <a:chOff x="4416794" y="2505697"/>
            <a:chExt cx="2030470" cy="1121034"/>
          </a:xfrm>
        </p:grpSpPr>
        <p:cxnSp>
          <p:nvCxnSpPr>
            <p:cNvPr id="75" name="Straight Arrow Connector 74"/>
            <p:cNvCxnSpPr>
              <a:endCxn id="77" idx="1"/>
            </p:cNvCxnSpPr>
            <p:nvPr/>
          </p:nvCxnSpPr>
          <p:spPr>
            <a:xfrm flipV="1">
              <a:off x="4416794" y="3077674"/>
              <a:ext cx="1702438" cy="54905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7" idx="1"/>
            </p:cNvCxnSpPr>
            <p:nvPr/>
          </p:nvCxnSpPr>
          <p:spPr>
            <a:xfrm flipH="1" flipV="1">
              <a:off x="6066264" y="2505697"/>
              <a:ext cx="52968" cy="57197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7" name="Rectangle 2"/>
            <p:cNvSpPr txBox="1">
              <a:spLocks noChangeArrowheads="1"/>
            </p:cNvSpPr>
            <p:nvPr/>
          </p:nvSpPr>
          <p:spPr bwMode="auto">
            <a:xfrm>
              <a:off x="6119232" y="2954947"/>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Q</a:t>
              </a:r>
            </a:p>
          </p:txBody>
        </p:sp>
      </p:grpSp>
      <p:sp>
        <p:nvSpPr>
          <p:cNvPr id="82" name="Rectangle 2"/>
          <p:cNvSpPr txBox="1">
            <a:spLocks noChangeArrowheads="1"/>
          </p:cNvSpPr>
          <p:nvPr/>
        </p:nvSpPr>
        <p:spPr bwMode="auto">
          <a:xfrm>
            <a:off x="2308828" y="32428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scene</a:t>
            </a:r>
          </a:p>
        </p:txBody>
      </p:sp>
      <p:cxnSp>
        <p:nvCxnSpPr>
          <p:cNvPr id="83" name="Straight Arrow Connector 82"/>
          <p:cNvCxnSpPr/>
          <p:nvPr/>
        </p:nvCxnSpPr>
        <p:spPr>
          <a:xfrm flipV="1">
            <a:off x="2657681" y="4729379"/>
            <a:ext cx="0" cy="287847"/>
          </a:xfrm>
          <a:prstGeom prst="straightConnector1">
            <a:avLst/>
          </a:prstGeom>
          <a:ln w="15875">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4" name="Rectangle 2"/>
          <p:cNvSpPr txBox="1">
            <a:spLocks noChangeArrowheads="1"/>
          </p:cNvSpPr>
          <p:nvPr/>
        </p:nvSpPr>
        <p:spPr>
          <a:xfrm>
            <a:off x="153988" y="1361799"/>
            <a:ext cx="3960812"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rgbClr val="FFFF00"/>
                </a:solidFill>
                <a:latin typeface="Verdana" pitchFamily="34" charset="0"/>
                <a:ea typeface="Verdana" pitchFamily="34" charset="0"/>
                <a:cs typeface="Verdana" pitchFamily="34" charset="0"/>
              </a:rPr>
              <a:t>Interreflections</a:t>
            </a:r>
          </a:p>
        </p:txBody>
      </p:sp>
      <p:sp>
        <p:nvSpPr>
          <p:cNvPr id="85" name="Rectangle 2"/>
          <p:cNvSpPr txBox="1">
            <a:spLocks noChangeArrowheads="1"/>
          </p:cNvSpPr>
          <p:nvPr/>
        </p:nvSpPr>
        <p:spPr>
          <a:xfrm>
            <a:off x="5030788" y="1361799"/>
            <a:ext cx="3960812"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rgbClr val="FFFF00"/>
                </a:solidFill>
                <a:latin typeface="Verdana" pitchFamily="34" charset="0"/>
                <a:ea typeface="Verdana" pitchFamily="34" charset="0"/>
                <a:cs typeface="Verdana" pitchFamily="34" charset="0"/>
              </a:rPr>
              <a:t>Defocus</a:t>
            </a:r>
          </a:p>
        </p:txBody>
      </p:sp>
      <p:sp>
        <p:nvSpPr>
          <p:cNvPr id="86" name="Text Box 28"/>
          <p:cNvSpPr txBox="1">
            <a:spLocks noChangeArrowheads="1"/>
          </p:cNvSpPr>
          <p:nvPr/>
        </p:nvSpPr>
        <p:spPr bwMode="auto">
          <a:xfrm>
            <a:off x="7681611" y="2590800"/>
            <a:ext cx="871681" cy="277851"/>
          </a:xfrm>
          <a:prstGeom prst="rect">
            <a:avLst/>
          </a:prstGeom>
          <a:noFill/>
          <a:ln w="9525">
            <a:noFill/>
            <a:miter lim="800000"/>
            <a:headEnd/>
            <a:tailEnd/>
          </a:ln>
        </p:spPr>
        <p:txBody>
          <a:bodyPr wrap="square">
            <a:spAutoFit/>
          </a:bodyPr>
          <a:lstStyle/>
          <a:p>
            <a:r>
              <a:rPr lang="en-US" altLang="zh-CN" sz="1400" dirty="0" smtClean="0">
                <a:solidFill>
                  <a:srgbClr val="FFFF99"/>
                </a:solidFill>
                <a:latin typeface="Verdana" pitchFamily="34" charset="0"/>
                <a:ea typeface="Verdana" pitchFamily="34" charset="0"/>
                <a:cs typeface="Verdana" pitchFamily="34" charset="0"/>
              </a:rPr>
              <a:t>scene</a:t>
            </a:r>
            <a:endParaRPr lang="en-US" altLang="zh-CN" sz="1400" dirty="0">
              <a:solidFill>
                <a:srgbClr val="FFFF99"/>
              </a:solidFill>
              <a:latin typeface="Verdana" pitchFamily="34" charset="0"/>
              <a:ea typeface="Verdana" pitchFamily="34" charset="0"/>
              <a:cs typeface="Verdana" pitchFamily="34" charset="0"/>
            </a:endParaRPr>
          </a:p>
        </p:txBody>
      </p:sp>
      <p:sp>
        <p:nvSpPr>
          <p:cNvPr id="87" name="Rectangle 2"/>
          <p:cNvSpPr txBox="1">
            <a:spLocks noChangeArrowheads="1"/>
          </p:cNvSpPr>
          <p:nvPr/>
        </p:nvSpPr>
        <p:spPr bwMode="auto">
          <a:xfrm>
            <a:off x="5148539" y="2854549"/>
            <a:ext cx="1379081" cy="4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grpSp>
        <p:nvGrpSpPr>
          <p:cNvPr id="88" name="Group 87"/>
          <p:cNvGrpSpPr>
            <a:grpSpLocks noChangeAspect="1"/>
          </p:cNvGrpSpPr>
          <p:nvPr/>
        </p:nvGrpSpPr>
        <p:grpSpPr>
          <a:xfrm rot="18778722">
            <a:off x="5672234" y="3081167"/>
            <a:ext cx="479518" cy="612648"/>
            <a:chOff x="1227142" y="1913106"/>
            <a:chExt cx="449988" cy="574921"/>
          </a:xfrm>
        </p:grpSpPr>
        <p:sp>
          <p:nvSpPr>
            <p:cNvPr id="89"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90"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cxnSp>
        <p:nvCxnSpPr>
          <p:cNvPr id="91" name="Straight Arrow Connector 90"/>
          <p:cNvCxnSpPr>
            <a:stCxn id="90" idx="1"/>
          </p:cNvCxnSpPr>
          <p:nvPr/>
        </p:nvCxnSpPr>
        <p:spPr>
          <a:xfrm flipV="1">
            <a:off x="6262118" y="3163946"/>
            <a:ext cx="1733832" cy="269485"/>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rot="7822">
            <a:off x="6466572" y="3368099"/>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07" name="Straight Connector 106"/>
          <p:cNvCxnSpPr/>
          <p:nvPr/>
        </p:nvCxnSpPr>
        <p:spPr>
          <a:xfrm>
            <a:off x="8000996" y="2872815"/>
            <a:ext cx="0" cy="808120"/>
          </a:xfrm>
          <a:prstGeom prst="line">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cxnSp>
      <p:pic>
        <p:nvPicPr>
          <p:cNvPr id="108" name="Picture 3" descr="C:\Users\Mohit\Desktop\mo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185"/>
          <a:stretch/>
        </p:blipFill>
        <p:spPr bwMode="auto">
          <a:xfrm>
            <a:off x="5515784" y="4077467"/>
            <a:ext cx="784827" cy="814512"/>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cxnSp>
        <p:nvCxnSpPr>
          <p:cNvPr id="113" name="Straight Arrow Connector 112"/>
          <p:cNvCxnSpPr/>
          <p:nvPr/>
        </p:nvCxnSpPr>
        <p:spPr>
          <a:xfrm flipV="1">
            <a:off x="5908198" y="3771729"/>
            <a:ext cx="0" cy="231515"/>
          </a:xfrm>
          <a:prstGeom prst="straightConnector1">
            <a:avLst/>
          </a:prstGeom>
          <a:ln w="15875">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7996925" y="3771729"/>
            <a:ext cx="0" cy="231515"/>
          </a:xfrm>
          <a:prstGeom prst="straightConnector1">
            <a:avLst/>
          </a:prstGeom>
          <a:ln w="15875">
            <a:solidFill>
              <a:srgbClr val="FFFFCC"/>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80" name="TextBox 77"/>
          <p:cNvSpPr txBox="1">
            <a:spLocks noChangeArrowheads="1"/>
          </p:cNvSpPr>
          <p:nvPr/>
        </p:nvSpPr>
        <p:spPr bwMode="auto">
          <a:xfrm>
            <a:off x="4800600" y="4886980"/>
            <a:ext cx="2210594" cy="307777"/>
          </a:xfrm>
          <a:prstGeom prst="rect">
            <a:avLst/>
          </a:prstGeom>
          <a:noFill/>
          <a:ln w="9525">
            <a:noFill/>
            <a:miter lim="800000"/>
            <a:headEnd/>
            <a:tailEnd/>
          </a:ln>
        </p:spPr>
        <p:txBody>
          <a:bodyPr wrap="square">
            <a:spAutoFit/>
          </a:bodyPr>
          <a:lstStyle/>
          <a:p>
            <a:pPr algn="ctr"/>
            <a:r>
              <a:rPr lang="en-US" sz="1400" dirty="0" smtClean="0">
                <a:solidFill>
                  <a:srgbClr val="FFFF99"/>
                </a:solidFill>
                <a:latin typeface="Verdana" pitchFamily="34" charset="0"/>
                <a:ea typeface="Verdana" pitchFamily="34" charset="0"/>
                <a:cs typeface="Verdana" pitchFamily="34" charset="0"/>
              </a:rPr>
              <a:t>projected image</a:t>
            </a:r>
            <a:endParaRPr lang="en-US" sz="1400" dirty="0">
              <a:solidFill>
                <a:srgbClr val="FFFF99"/>
              </a:solidFill>
              <a:latin typeface="Verdana" pitchFamily="34" charset="0"/>
              <a:ea typeface="Verdana" pitchFamily="34" charset="0"/>
              <a:cs typeface="Verdana" pitchFamily="34" charset="0"/>
            </a:endParaRPr>
          </a:p>
        </p:txBody>
      </p:sp>
      <p:sp>
        <p:nvSpPr>
          <p:cNvPr id="81" name="TextBox 77"/>
          <p:cNvSpPr txBox="1">
            <a:spLocks noChangeArrowheads="1"/>
          </p:cNvSpPr>
          <p:nvPr/>
        </p:nvSpPr>
        <p:spPr bwMode="auto">
          <a:xfrm>
            <a:off x="7189849" y="4886980"/>
            <a:ext cx="1649351" cy="523220"/>
          </a:xfrm>
          <a:prstGeom prst="rect">
            <a:avLst/>
          </a:prstGeom>
          <a:noFill/>
          <a:ln w="9525">
            <a:noFill/>
            <a:miter lim="800000"/>
            <a:headEnd/>
            <a:tailEnd/>
          </a:ln>
        </p:spPr>
        <p:txBody>
          <a:bodyPr wrap="square">
            <a:spAutoFit/>
          </a:bodyPr>
          <a:lstStyle/>
          <a:p>
            <a:pPr algn="ctr"/>
            <a:r>
              <a:rPr lang="en-US" sz="1400" dirty="0" smtClean="0">
                <a:solidFill>
                  <a:srgbClr val="FFFF99"/>
                </a:solidFill>
                <a:latin typeface="Verdana" pitchFamily="34" charset="0"/>
                <a:ea typeface="Verdana" pitchFamily="34" charset="0"/>
                <a:cs typeface="Verdana" pitchFamily="34" charset="0"/>
              </a:rPr>
              <a:t>received image</a:t>
            </a:r>
          </a:p>
          <a:p>
            <a:pPr algn="ctr"/>
            <a:r>
              <a:rPr lang="en-US" sz="1400" dirty="0" smtClean="0">
                <a:solidFill>
                  <a:srgbClr val="FFFF00"/>
                </a:solidFill>
                <a:latin typeface="Verdana" pitchFamily="34" charset="0"/>
                <a:ea typeface="Verdana" pitchFamily="34" charset="0"/>
                <a:cs typeface="Verdana" pitchFamily="34" charset="0"/>
              </a:rPr>
              <a:t>blurred</a:t>
            </a:r>
            <a:endParaRPr lang="en-US" sz="1400" dirty="0">
              <a:solidFill>
                <a:srgbClr val="FFFF00"/>
              </a:solidFill>
              <a:latin typeface="Verdana" pitchFamily="34" charset="0"/>
              <a:ea typeface="Verdana" pitchFamily="34" charset="0"/>
              <a:cs typeface="Verdana" pitchFamily="34" charset="0"/>
            </a:endParaRPr>
          </a:p>
        </p:txBody>
      </p:sp>
      <p:sp>
        <p:nvSpPr>
          <p:cNvPr id="100" name="Rectangle 99"/>
          <p:cNvSpPr/>
          <p:nvPr/>
        </p:nvSpPr>
        <p:spPr>
          <a:xfrm rot="7822">
            <a:off x="6464780" y="3308683"/>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5" name="Rectangle 114"/>
          <p:cNvSpPr/>
          <p:nvPr/>
        </p:nvSpPr>
        <p:spPr>
          <a:xfrm rot="7822">
            <a:off x="6464780" y="3429803"/>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92" name="Group 91"/>
          <p:cNvGrpSpPr>
            <a:grpSpLocks noChangeAspect="1"/>
          </p:cNvGrpSpPr>
          <p:nvPr/>
        </p:nvGrpSpPr>
        <p:grpSpPr>
          <a:xfrm rot="5414592">
            <a:off x="6221211" y="3418162"/>
            <a:ext cx="557817" cy="73152"/>
            <a:chOff x="5770349" y="1600200"/>
            <a:chExt cx="2776751" cy="364147"/>
          </a:xfrm>
        </p:grpSpPr>
        <p:cxnSp>
          <p:nvCxnSpPr>
            <p:cNvPr id="94" name="Straight Connector 93"/>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sp>
        <p:nvSpPr>
          <p:cNvPr id="118" name="Rectangle 2"/>
          <p:cNvSpPr txBox="1">
            <a:spLocks noChangeArrowheads="1"/>
          </p:cNvSpPr>
          <p:nvPr/>
        </p:nvSpPr>
        <p:spPr bwMode="auto">
          <a:xfrm>
            <a:off x="5852738" y="2690905"/>
            <a:ext cx="1906400"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66CCFF"/>
                </a:solidFill>
                <a:latin typeface="Verdana" pitchFamily="34" charset="0"/>
                <a:ea typeface="Verdana" pitchFamily="34" charset="0"/>
                <a:cs typeface="Verdana" pitchFamily="34" charset="0"/>
              </a:rPr>
              <a:t>d</a:t>
            </a:r>
            <a:r>
              <a:rPr lang="en-US" sz="1400" dirty="0" smtClean="0">
                <a:solidFill>
                  <a:srgbClr val="66CCFF"/>
                </a:solidFill>
                <a:latin typeface="Verdana" pitchFamily="34" charset="0"/>
                <a:ea typeface="Verdana" pitchFamily="34" charset="0"/>
                <a:cs typeface="Verdana" pitchFamily="34" charset="0"/>
              </a:rPr>
              <a:t>efocus blur</a:t>
            </a:r>
          </a:p>
        </p:txBody>
      </p:sp>
      <p:cxnSp>
        <p:nvCxnSpPr>
          <p:cNvPr id="119" name="Straight Arrow Connector 118"/>
          <p:cNvCxnSpPr/>
          <p:nvPr/>
        </p:nvCxnSpPr>
        <p:spPr>
          <a:xfrm flipH="1">
            <a:off x="6553161" y="2972192"/>
            <a:ext cx="154514" cy="277375"/>
          </a:xfrm>
          <a:prstGeom prst="straightConnector1">
            <a:avLst/>
          </a:prstGeom>
          <a:ln w="15875">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32904" y="1104729"/>
            <a:ext cx="4291705" cy="5334000"/>
          </a:xfrm>
          <a:prstGeom prst="rect">
            <a:avLst/>
          </a:prstGeom>
          <a:solidFill>
            <a:schemeClr val="tx1">
              <a:lumMod val="85000"/>
              <a:lumOff val="1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93" name="Rectangle 92"/>
          <p:cNvSpPr/>
          <p:nvPr/>
        </p:nvSpPr>
        <p:spPr>
          <a:xfrm rot="7822">
            <a:off x="6466572" y="3368099"/>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09" name="Rectangle 108"/>
          <p:cNvSpPr/>
          <p:nvPr/>
        </p:nvSpPr>
        <p:spPr>
          <a:xfrm rot="7822">
            <a:off x="6464780" y="3308683"/>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0" name="Rectangle 109"/>
          <p:cNvSpPr/>
          <p:nvPr/>
        </p:nvSpPr>
        <p:spPr>
          <a:xfrm rot="7822">
            <a:off x="6464780" y="3429803"/>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1" name="Rectangle 110"/>
          <p:cNvSpPr/>
          <p:nvPr/>
        </p:nvSpPr>
        <p:spPr>
          <a:xfrm rot="7822">
            <a:off x="6464780" y="3493324"/>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2" name="Rectangle 111"/>
          <p:cNvSpPr/>
          <p:nvPr/>
        </p:nvSpPr>
        <p:spPr>
          <a:xfrm rot="7822">
            <a:off x="6462939" y="3246120"/>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6" name="Freeform 115"/>
          <p:cNvSpPr/>
          <p:nvPr/>
        </p:nvSpPr>
        <p:spPr>
          <a:xfrm>
            <a:off x="6262914" y="3160486"/>
            <a:ext cx="1723572" cy="362857"/>
          </a:xfrm>
          <a:custGeom>
            <a:avLst/>
            <a:gdLst>
              <a:gd name="connsiteX0" fmla="*/ 1723572 w 1723572"/>
              <a:gd name="connsiteY0" fmla="*/ 0 h 362857"/>
              <a:gd name="connsiteX1" fmla="*/ 224972 w 1723572"/>
              <a:gd name="connsiteY1" fmla="*/ 101600 h 362857"/>
              <a:gd name="connsiteX2" fmla="*/ 0 w 1723572"/>
              <a:gd name="connsiteY2" fmla="*/ 275771 h 362857"/>
              <a:gd name="connsiteX3" fmla="*/ 239486 w 1723572"/>
              <a:gd name="connsiteY3" fmla="*/ 362857 h 362857"/>
              <a:gd name="connsiteX4" fmla="*/ 1723572 w 1723572"/>
              <a:gd name="connsiteY4" fmla="*/ 0 h 36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572" h="362857">
                <a:moveTo>
                  <a:pt x="1723572" y="0"/>
                </a:moveTo>
                <a:lnTo>
                  <a:pt x="224972" y="101600"/>
                </a:lnTo>
                <a:lnTo>
                  <a:pt x="0" y="275771"/>
                </a:lnTo>
                <a:lnTo>
                  <a:pt x="239486" y="362857"/>
                </a:lnTo>
                <a:lnTo>
                  <a:pt x="1723572" y="0"/>
                </a:lnTo>
                <a:close/>
              </a:path>
            </a:pathLst>
          </a:custGeom>
          <a:solidFill>
            <a:srgbClr val="FFFF66">
              <a:alpha val="8000"/>
            </a:srgbClr>
          </a:solidFill>
          <a:ln w="190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Tree>
    <p:extLst>
      <p:ext uri="{BB962C8B-B14F-4D97-AF65-F5344CB8AC3E}">
        <p14:creationId xmlns:p14="http://schemas.microsoft.com/office/powerpoint/2010/main" val="358073698"/>
      </p:ext>
    </p:extLst>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grpSp>
        <p:nvGrpSpPr>
          <p:cNvPr id="93" name="Group 92"/>
          <p:cNvGrpSpPr/>
          <p:nvPr/>
        </p:nvGrpSpPr>
        <p:grpSpPr>
          <a:xfrm>
            <a:off x="3130606" y="1772271"/>
            <a:ext cx="1054218" cy="726733"/>
            <a:chOff x="2420938" y="1676400"/>
            <a:chExt cx="3305175" cy="3248025"/>
          </a:xfrm>
        </p:grpSpPr>
        <p:sp>
          <p:nvSpPr>
            <p:cNvPr id="94"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95"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cxnSp>
        <p:nvCxnSpPr>
          <p:cNvPr id="96" name="Straight Arrow Connector 95"/>
          <p:cNvCxnSpPr/>
          <p:nvPr/>
        </p:nvCxnSpPr>
        <p:spPr>
          <a:xfrm>
            <a:off x="3084756"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3085400"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25"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060" y="1580693"/>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grpSp>
        <p:nvGrpSpPr>
          <p:cNvPr id="151" name="Group 150"/>
          <p:cNvGrpSpPr/>
          <p:nvPr/>
        </p:nvGrpSpPr>
        <p:grpSpPr>
          <a:xfrm>
            <a:off x="7169206" y="1912712"/>
            <a:ext cx="1054217" cy="445851"/>
            <a:chOff x="2420938" y="1676400"/>
            <a:chExt cx="3305175" cy="3248025"/>
          </a:xfrm>
        </p:grpSpPr>
        <p:sp>
          <p:nvSpPr>
            <p:cNvPr id="156"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7"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cxnSp>
        <p:nvCxnSpPr>
          <p:cNvPr id="152" name="Straight Arrow Connector 151"/>
          <p:cNvCxnSpPr/>
          <p:nvPr/>
        </p:nvCxnSpPr>
        <p:spPr>
          <a:xfrm>
            <a:off x="7123356"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V="1">
            <a:off x="7124000"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493956" y="1194137"/>
            <a:ext cx="1981201" cy="307777"/>
          </a:xfrm>
          <a:prstGeom prst="rect">
            <a:avLst/>
          </a:prstGeom>
          <a:noFill/>
        </p:spPr>
        <p:txBody>
          <a:bodyPr wrap="square" rtlCol="0">
            <a:spAutoFit/>
          </a:bodyPr>
          <a:lstStyle/>
          <a:p>
            <a:pPr algn="ctr"/>
            <a:r>
              <a:rPr lang="en-US" sz="1400" dirty="0">
                <a:solidFill>
                  <a:srgbClr val="FFFFCC"/>
                </a:solidFill>
                <a:latin typeface="Verdana" pitchFamily="34" charset="0"/>
                <a:ea typeface="Verdana" pitchFamily="34" charset="0"/>
                <a:cs typeface="Verdana" pitchFamily="34" charset="0"/>
              </a:rPr>
              <a:t>p</a:t>
            </a:r>
            <a:r>
              <a:rPr lang="en-US" sz="1400" dirty="0" smtClean="0">
                <a:solidFill>
                  <a:srgbClr val="FFFFCC"/>
                </a:solidFill>
                <a:latin typeface="Verdana" pitchFamily="34" charset="0"/>
                <a:ea typeface="Verdana" pitchFamily="34" charset="0"/>
                <a:cs typeface="Verdana" pitchFamily="34" charset="0"/>
              </a:rPr>
              <a:t>rojected patterns</a:t>
            </a:r>
          </a:p>
        </p:txBody>
      </p:sp>
      <p:cxnSp>
        <p:nvCxnSpPr>
          <p:cNvPr id="144" name="Straight Arrow Connector 143"/>
          <p:cNvCxnSpPr/>
          <p:nvPr/>
        </p:nvCxnSpPr>
        <p:spPr>
          <a:xfrm>
            <a:off x="5121141"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5121785"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5425941" y="1769877"/>
            <a:ext cx="516971" cy="731520"/>
            <a:chOff x="5493223" y="3215640"/>
            <a:chExt cx="2368296" cy="1280160"/>
          </a:xfrm>
        </p:grpSpPr>
        <p:sp>
          <p:nvSpPr>
            <p:cNvPr id="159"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60"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163" name="TextBox 162"/>
          <p:cNvSpPr txBox="1"/>
          <p:nvPr/>
        </p:nvSpPr>
        <p:spPr>
          <a:xfrm>
            <a:off x="4201866" y="1919406"/>
            <a:ext cx="982079" cy="646331"/>
          </a:xfrm>
          <a:prstGeom prst="rect">
            <a:avLst/>
          </a:prstGeom>
          <a:noFill/>
        </p:spPr>
        <p:txBody>
          <a:bodyPr wrap="square" rtlCol="0">
            <a:spAutoFit/>
          </a:bodyPr>
          <a:lstStyle/>
          <a:p>
            <a:pPr algn="ctr" fontAlgn="auto">
              <a:spcBef>
                <a:spcPts val="0"/>
              </a:spcBef>
              <a:spcAft>
                <a:spcPts val="0"/>
              </a:spcAft>
            </a:pPr>
            <a:r>
              <a:rPr kumimoji="1" lang="en-US" sz="3600" dirty="0" smtClean="0">
                <a:solidFill>
                  <a:schemeClr val="bg1"/>
                </a:solidFill>
                <a:latin typeface="Times New Roman" pitchFamily="18" charset="0"/>
              </a:rPr>
              <a:t>*</a:t>
            </a:r>
          </a:p>
        </p:txBody>
      </p:sp>
      <p:sp>
        <p:nvSpPr>
          <p:cNvPr id="164" name="TextBox 163"/>
          <p:cNvSpPr txBox="1"/>
          <p:nvPr/>
        </p:nvSpPr>
        <p:spPr>
          <a:xfrm>
            <a:off x="6177983" y="1803737"/>
            <a:ext cx="982079" cy="707886"/>
          </a:xfrm>
          <a:prstGeom prst="rect">
            <a:avLst/>
          </a:prstGeom>
          <a:noFill/>
        </p:spPr>
        <p:txBody>
          <a:bodyPr wrap="square" rtlCol="0">
            <a:spAutoFit/>
          </a:bodyPr>
          <a:lstStyle/>
          <a:p>
            <a:pPr algn="ctr" fontAlgn="auto">
              <a:spcBef>
                <a:spcPts val="0"/>
              </a:spcBef>
              <a:spcAft>
                <a:spcPts val="0"/>
              </a:spcAft>
            </a:pPr>
            <a:r>
              <a:rPr kumimoji="1" lang="en-US" sz="4000" dirty="0" smtClean="0">
                <a:solidFill>
                  <a:schemeClr val="bg1"/>
                </a:solidFill>
                <a:latin typeface="Times New Roman" pitchFamily="18" charset="0"/>
              </a:rPr>
              <a:t>=</a:t>
            </a:r>
          </a:p>
        </p:txBody>
      </p:sp>
      <p:sp>
        <p:nvSpPr>
          <p:cNvPr id="165" name="TextBox 164"/>
          <p:cNvSpPr txBox="1"/>
          <p:nvPr/>
        </p:nvSpPr>
        <p:spPr>
          <a:xfrm>
            <a:off x="2711704" y="1194137"/>
            <a:ext cx="1981201" cy="523220"/>
          </a:xfrm>
          <a:prstGeom prst="rect">
            <a:avLst/>
          </a:prstGeom>
          <a:noFill/>
        </p:spPr>
        <p:txBody>
          <a:bodyPr wrap="square" rtlCol="0">
            <a:spAutoFit/>
          </a:bodyPr>
          <a:lstStyle/>
          <a:p>
            <a:pPr algn="ctr"/>
            <a:r>
              <a:rPr lang="en-US" sz="1400" dirty="0">
                <a:solidFill>
                  <a:srgbClr val="FFFFCC"/>
                </a:solidFill>
                <a:latin typeface="Verdana" pitchFamily="34" charset="0"/>
                <a:ea typeface="Verdana" pitchFamily="34" charset="0"/>
                <a:cs typeface="Verdana" pitchFamily="34" charset="0"/>
              </a:rPr>
              <a:t>i</a:t>
            </a:r>
            <a:r>
              <a:rPr lang="en-US" sz="1400" dirty="0" smtClean="0">
                <a:solidFill>
                  <a:srgbClr val="FFFFCC"/>
                </a:solidFill>
                <a:latin typeface="Verdana" pitchFamily="34" charset="0"/>
                <a:ea typeface="Verdana" pitchFamily="34" charset="0"/>
                <a:cs typeface="Verdana" pitchFamily="34" charset="0"/>
              </a:rPr>
              <a:t>deal</a:t>
            </a:r>
          </a:p>
          <a:p>
            <a:pPr algn="ctr"/>
            <a:r>
              <a:rPr lang="en-US" sz="1400" dirty="0">
                <a:solidFill>
                  <a:srgbClr val="FFFFCC"/>
                </a:solidFill>
                <a:latin typeface="Verdana" pitchFamily="34" charset="0"/>
                <a:ea typeface="Verdana" pitchFamily="34" charset="0"/>
                <a:cs typeface="Verdana" pitchFamily="34" charset="0"/>
              </a:rPr>
              <a:t>i</a:t>
            </a:r>
            <a:r>
              <a:rPr lang="en-US" sz="1400" dirty="0" smtClean="0">
                <a:solidFill>
                  <a:srgbClr val="FFFFCC"/>
                </a:solidFill>
                <a:latin typeface="Verdana" pitchFamily="34" charset="0"/>
                <a:ea typeface="Verdana" pitchFamily="34" charset="0"/>
                <a:cs typeface="Verdana" pitchFamily="34" charset="0"/>
              </a:rPr>
              <a:t>rradiance </a:t>
            </a:r>
            <a:r>
              <a:rPr lang="en-US" sz="1400" dirty="0">
                <a:solidFill>
                  <a:srgbClr val="FFFFCC"/>
                </a:solidFill>
                <a:latin typeface="Verdana" pitchFamily="34" charset="0"/>
                <a:ea typeface="Verdana" pitchFamily="34" charset="0"/>
                <a:cs typeface="Verdana" pitchFamily="34" charset="0"/>
              </a:rPr>
              <a:t>p</a:t>
            </a:r>
            <a:r>
              <a:rPr lang="en-US" sz="1400" dirty="0" smtClean="0">
                <a:solidFill>
                  <a:srgbClr val="FFFFCC"/>
                </a:solidFill>
                <a:latin typeface="Verdana" pitchFamily="34" charset="0"/>
                <a:ea typeface="Verdana" pitchFamily="34" charset="0"/>
                <a:cs typeface="Verdana" pitchFamily="34" charset="0"/>
              </a:rPr>
              <a:t>rofile</a:t>
            </a:r>
          </a:p>
        </p:txBody>
      </p:sp>
      <p:sp>
        <p:nvSpPr>
          <p:cNvPr id="166" name="TextBox 165"/>
          <p:cNvSpPr txBox="1"/>
          <p:nvPr/>
        </p:nvSpPr>
        <p:spPr>
          <a:xfrm>
            <a:off x="4281486" y="1194137"/>
            <a:ext cx="2805114" cy="523220"/>
          </a:xfrm>
          <a:prstGeom prst="rect">
            <a:avLst/>
          </a:prstGeom>
          <a:noFill/>
        </p:spPr>
        <p:txBody>
          <a:bodyPr wrap="square" rtlCol="0">
            <a:spAutoFit/>
          </a:bodyPr>
          <a:lstStyle/>
          <a:p>
            <a:pPr algn="ctr"/>
            <a:r>
              <a:rPr lang="en-US" sz="1400" dirty="0">
                <a:solidFill>
                  <a:srgbClr val="FFFFCC"/>
                </a:solidFill>
                <a:latin typeface="Verdana" pitchFamily="34" charset="0"/>
                <a:ea typeface="Verdana" pitchFamily="34" charset="0"/>
                <a:cs typeface="Verdana" pitchFamily="34" charset="0"/>
              </a:rPr>
              <a:t>p</a:t>
            </a:r>
            <a:r>
              <a:rPr lang="en-US" sz="1400" dirty="0" smtClean="0">
                <a:solidFill>
                  <a:srgbClr val="FFFFCC"/>
                </a:solidFill>
                <a:latin typeface="Verdana" pitchFamily="34" charset="0"/>
                <a:ea typeface="Verdana" pitchFamily="34" charset="0"/>
                <a:cs typeface="Verdana" pitchFamily="34" charset="0"/>
              </a:rPr>
              <a:t>rojector  </a:t>
            </a:r>
          </a:p>
          <a:p>
            <a:pPr algn="ctr"/>
            <a:r>
              <a:rPr lang="en-US" sz="1400" dirty="0">
                <a:solidFill>
                  <a:srgbClr val="FFFFCC"/>
                </a:solidFill>
                <a:latin typeface="Verdana" pitchFamily="34" charset="0"/>
                <a:ea typeface="Verdana" pitchFamily="34" charset="0"/>
                <a:cs typeface="Verdana" pitchFamily="34" charset="0"/>
              </a:rPr>
              <a:t>d</a:t>
            </a:r>
            <a:r>
              <a:rPr lang="en-US" sz="1400" dirty="0" smtClean="0">
                <a:solidFill>
                  <a:srgbClr val="FFFFCC"/>
                </a:solidFill>
                <a:latin typeface="Verdana" pitchFamily="34" charset="0"/>
                <a:ea typeface="Verdana" pitchFamily="34" charset="0"/>
                <a:cs typeface="Verdana" pitchFamily="34" charset="0"/>
              </a:rPr>
              <a:t>efocus </a:t>
            </a:r>
            <a:r>
              <a:rPr lang="en-US" sz="1400" dirty="0">
                <a:solidFill>
                  <a:srgbClr val="FFFFCC"/>
                </a:solidFill>
                <a:latin typeface="Verdana" pitchFamily="34" charset="0"/>
                <a:ea typeface="Verdana" pitchFamily="34" charset="0"/>
                <a:cs typeface="Verdana" pitchFamily="34" charset="0"/>
              </a:rPr>
              <a:t>k</a:t>
            </a:r>
            <a:r>
              <a:rPr lang="en-US" sz="1400" dirty="0" smtClean="0">
                <a:solidFill>
                  <a:srgbClr val="FFFFCC"/>
                </a:solidFill>
                <a:latin typeface="Verdana" pitchFamily="34" charset="0"/>
                <a:ea typeface="Verdana" pitchFamily="34" charset="0"/>
                <a:cs typeface="Verdana" pitchFamily="34" charset="0"/>
              </a:rPr>
              <a:t>ernel </a:t>
            </a:r>
          </a:p>
        </p:txBody>
      </p:sp>
      <p:sp>
        <p:nvSpPr>
          <p:cNvPr id="167" name="TextBox 166"/>
          <p:cNvSpPr txBox="1"/>
          <p:nvPr/>
        </p:nvSpPr>
        <p:spPr>
          <a:xfrm>
            <a:off x="6705600" y="1194137"/>
            <a:ext cx="1981201" cy="523220"/>
          </a:xfrm>
          <a:prstGeom prst="rect">
            <a:avLst/>
          </a:prstGeom>
          <a:noFill/>
        </p:spPr>
        <p:txBody>
          <a:bodyPr wrap="square" rtlCol="0">
            <a:spAutoFit/>
          </a:bodyPr>
          <a:lstStyle/>
          <a:p>
            <a:pPr algn="ctr"/>
            <a:r>
              <a:rPr lang="en-US" sz="1400" dirty="0">
                <a:solidFill>
                  <a:srgbClr val="FFFFCC"/>
                </a:solidFill>
                <a:latin typeface="Verdana" pitchFamily="34" charset="0"/>
                <a:ea typeface="Verdana" pitchFamily="34" charset="0"/>
                <a:cs typeface="Verdana" pitchFamily="34" charset="0"/>
              </a:rPr>
              <a:t>a</a:t>
            </a:r>
            <a:r>
              <a:rPr lang="en-US" sz="1400" dirty="0" smtClean="0">
                <a:solidFill>
                  <a:srgbClr val="FFFFCC"/>
                </a:solidFill>
                <a:latin typeface="Verdana" pitchFamily="34" charset="0"/>
                <a:ea typeface="Verdana" pitchFamily="34" charset="0"/>
                <a:cs typeface="Verdana" pitchFamily="34" charset="0"/>
              </a:rPr>
              <a:t>ctual </a:t>
            </a:r>
          </a:p>
          <a:p>
            <a:pPr algn="ctr"/>
            <a:r>
              <a:rPr lang="en-US" sz="1400" dirty="0">
                <a:solidFill>
                  <a:srgbClr val="FFFFCC"/>
                </a:solidFill>
                <a:latin typeface="Verdana" pitchFamily="34" charset="0"/>
                <a:ea typeface="Verdana" pitchFamily="34" charset="0"/>
                <a:cs typeface="Verdana" pitchFamily="34" charset="0"/>
              </a:rPr>
              <a:t>i</a:t>
            </a:r>
            <a:r>
              <a:rPr lang="en-US" sz="1400" dirty="0" smtClean="0">
                <a:solidFill>
                  <a:srgbClr val="FFFFCC"/>
                </a:solidFill>
                <a:latin typeface="Verdana" pitchFamily="34" charset="0"/>
                <a:ea typeface="Verdana" pitchFamily="34" charset="0"/>
                <a:cs typeface="Verdana" pitchFamily="34" charset="0"/>
              </a:rPr>
              <a:t>rradiance </a:t>
            </a:r>
            <a:r>
              <a:rPr lang="en-US" sz="1400" dirty="0">
                <a:solidFill>
                  <a:srgbClr val="FFFFCC"/>
                </a:solidFill>
                <a:latin typeface="Verdana" pitchFamily="34" charset="0"/>
                <a:ea typeface="Verdana" pitchFamily="34" charset="0"/>
                <a:cs typeface="Verdana" pitchFamily="34" charset="0"/>
              </a:rPr>
              <a:t>p</a:t>
            </a:r>
            <a:r>
              <a:rPr lang="en-US" sz="1400" dirty="0" smtClean="0">
                <a:solidFill>
                  <a:srgbClr val="FFFFCC"/>
                </a:solidFill>
                <a:latin typeface="Verdana" pitchFamily="34" charset="0"/>
                <a:ea typeface="Verdana" pitchFamily="34" charset="0"/>
                <a:cs typeface="Verdana" pitchFamily="34" charset="0"/>
              </a:rPr>
              <a:t>rofile</a:t>
            </a:r>
          </a:p>
        </p:txBody>
      </p:sp>
      <p:sp>
        <p:nvSpPr>
          <p:cNvPr id="168" name="TextBox 167"/>
          <p:cNvSpPr txBox="1"/>
          <p:nvPr/>
        </p:nvSpPr>
        <p:spPr>
          <a:xfrm>
            <a:off x="3061101"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time</a:t>
            </a:r>
          </a:p>
        </p:txBody>
      </p:sp>
      <p:sp>
        <p:nvSpPr>
          <p:cNvPr id="169" name="TextBox 168"/>
          <p:cNvSpPr txBox="1"/>
          <p:nvPr/>
        </p:nvSpPr>
        <p:spPr>
          <a:xfrm>
            <a:off x="5097486"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time</a:t>
            </a:r>
          </a:p>
        </p:txBody>
      </p:sp>
      <p:sp>
        <p:nvSpPr>
          <p:cNvPr id="170" name="TextBox 169"/>
          <p:cNvSpPr txBox="1"/>
          <p:nvPr/>
        </p:nvSpPr>
        <p:spPr>
          <a:xfrm>
            <a:off x="7081469"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time</a:t>
            </a:r>
          </a:p>
        </p:txBody>
      </p:sp>
      <p:sp>
        <p:nvSpPr>
          <p:cNvPr id="29"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Defocus</a:t>
            </a:r>
          </a:p>
        </p:txBody>
      </p:sp>
    </p:spTree>
    <p:extLst>
      <p:ext uri="{BB962C8B-B14F-4D97-AF65-F5344CB8AC3E}">
        <p14:creationId xmlns:p14="http://schemas.microsoft.com/office/powerpoint/2010/main" val="25747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164" grpId="0"/>
      <p:bldP spid="166" grpId="0"/>
      <p:bldP spid="167" grpId="0"/>
      <p:bldP spid="169" grpId="0"/>
      <p:bldP spid="1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2400"/>
            <a:ext cx="914399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800" dirty="0" smtClean="0">
                <a:solidFill>
                  <a:srgbClr val="FFCC00"/>
                </a:solidFill>
                <a:latin typeface="Verdana" pitchFamily="34" charset="0"/>
                <a:ea typeface="Verdana" pitchFamily="34" charset="0"/>
                <a:cs typeface="Verdana" pitchFamily="34" charset="0"/>
              </a:rPr>
              <a:t>Structured Light 3D Scanning</a:t>
            </a:r>
            <a:endParaRPr lang="en-US" sz="2800" dirty="0" smtClean="0">
              <a:solidFill>
                <a:srgbClr val="FFFFCC"/>
              </a:solidFill>
              <a:latin typeface="Verdana" pitchFamily="34" charset="0"/>
              <a:ea typeface="Verdana" pitchFamily="34" charset="0"/>
              <a:cs typeface="Verdana" pitchFamily="34" charset="0"/>
            </a:endParaRP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grpSp>
        <p:nvGrpSpPr>
          <p:cNvPr id="6" name="Group 5"/>
          <p:cNvGrpSpPr/>
          <p:nvPr/>
        </p:nvGrpSpPr>
        <p:grpSpPr>
          <a:xfrm>
            <a:off x="5703021" y="1443085"/>
            <a:ext cx="2362200" cy="1755649"/>
            <a:chOff x="5896249" y="1337242"/>
            <a:chExt cx="2209800" cy="2219106"/>
          </a:xfrm>
        </p:grpSpPr>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6249" y="1337242"/>
              <a:ext cx="2209800" cy="690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6249" y="2080689"/>
              <a:ext cx="2209800" cy="14756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14" descr="http://images.pennnet.com/article_images/sst/org/entegriswu_fig1.jpg"/>
          <p:cNvPicPr>
            <a:picLocks noChangeArrowheads="1"/>
          </p:cNvPicPr>
          <p:nvPr/>
        </p:nvPicPr>
        <p:blipFill rotWithShape="1">
          <a:blip r:embed="rId5">
            <a:extLst>
              <a:ext uri="{28A0092B-C50C-407E-A947-70E740481C1C}">
                <a14:useLocalDpi xmlns:a14="http://schemas.microsoft.com/office/drawing/2010/main" val="0"/>
              </a:ext>
            </a:extLst>
          </a:blip>
          <a:srcRect r="55103"/>
          <a:stretch/>
        </p:blipFill>
        <p:spPr bwMode="auto">
          <a:xfrm>
            <a:off x="5703021" y="4107954"/>
            <a:ext cx="2359152" cy="175564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p:cNvSpPr txBox="1">
            <a:spLocks noChangeArrowheads="1"/>
          </p:cNvSpPr>
          <p:nvPr/>
        </p:nvSpPr>
        <p:spPr bwMode="auto">
          <a:xfrm>
            <a:off x="5703022" y="5863602"/>
            <a:ext cx="2362200" cy="38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800" dirty="0" smtClean="0">
                <a:solidFill>
                  <a:srgbClr val="FFFF85"/>
                </a:solidFill>
                <a:latin typeface="Verdana" pitchFamily="34" charset="0"/>
                <a:ea typeface="Verdana" pitchFamily="34" charset="0"/>
                <a:cs typeface="Verdana" pitchFamily="34" charset="0"/>
              </a:rPr>
              <a:t>Defect Inspection</a:t>
            </a:r>
          </a:p>
        </p:txBody>
      </p:sp>
      <p:sp>
        <p:nvSpPr>
          <p:cNvPr id="16" name="Rectangle 2"/>
          <p:cNvSpPr txBox="1">
            <a:spLocks noChangeArrowheads="1"/>
          </p:cNvSpPr>
          <p:nvPr/>
        </p:nvSpPr>
        <p:spPr bwMode="auto">
          <a:xfrm>
            <a:off x="4419600" y="4820312"/>
            <a:ext cx="1331133" cy="38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800" dirty="0" smtClean="0">
                <a:solidFill>
                  <a:srgbClr val="F9B407"/>
                </a:solidFill>
                <a:latin typeface="Verdana" pitchFamily="34" charset="0"/>
                <a:ea typeface="Verdana" pitchFamily="34" charset="0"/>
                <a:cs typeface="Verdana" pitchFamily="34" charset="0"/>
              </a:rPr>
              <a:t>Wafer defect</a:t>
            </a:r>
          </a:p>
        </p:txBody>
      </p:sp>
      <p:cxnSp>
        <p:nvCxnSpPr>
          <p:cNvPr id="17" name="Straight Arrow Connector 16"/>
          <p:cNvCxnSpPr/>
          <p:nvPr/>
        </p:nvCxnSpPr>
        <p:spPr>
          <a:xfrm>
            <a:off x="5562600" y="5037116"/>
            <a:ext cx="1319998" cy="0"/>
          </a:xfrm>
          <a:prstGeom prst="straightConnector1">
            <a:avLst/>
          </a:prstGeom>
          <a:ln w="25400">
            <a:solidFill>
              <a:srgbClr val="F9B407"/>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Rectangle 2"/>
          <p:cNvSpPr txBox="1">
            <a:spLocks noChangeArrowheads="1"/>
          </p:cNvSpPr>
          <p:nvPr/>
        </p:nvSpPr>
        <p:spPr bwMode="auto">
          <a:xfrm>
            <a:off x="5703021" y="3212223"/>
            <a:ext cx="2359152" cy="26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800" dirty="0" smtClean="0">
                <a:solidFill>
                  <a:srgbClr val="FFFF85"/>
                </a:solidFill>
                <a:latin typeface="Verdana" pitchFamily="34" charset="0"/>
                <a:ea typeface="Verdana" pitchFamily="34" charset="0"/>
                <a:cs typeface="Verdana" pitchFamily="34" charset="0"/>
              </a:rPr>
              <a:t>Gaming</a:t>
            </a:r>
          </a:p>
        </p:txBody>
      </p:sp>
      <p:pic>
        <p:nvPicPr>
          <p:cNvPr id="7170" name="Picture 2" descr="http://illumin.usc.edu/assets/media/556/Levoy%20Scanner.jpg"/>
          <p:cNvPicPr>
            <a:picLocks noChangeArrowheads="1"/>
          </p:cNvPicPr>
          <p:nvPr/>
        </p:nvPicPr>
        <p:blipFill rotWithShape="1">
          <a:blip r:embed="rId6">
            <a:extLst>
              <a:ext uri="{28A0092B-C50C-407E-A947-70E740481C1C}">
                <a14:useLocalDpi xmlns:a14="http://schemas.microsoft.com/office/drawing/2010/main" val="0"/>
              </a:ext>
            </a:extLst>
          </a:blip>
          <a:srcRect l="6293" r="6244"/>
          <a:stretch/>
        </p:blipFill>
        <p:spPr bwMode="auto">
          <a:xfrm>
            <a:off x="990599" y="4107954"/>
            <a:ext cx="2460812" cy="1755648"/>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0" name="Rectangle 2"/>
          <p:cNvSpPr txBox="1">
            <a:spLocks noChangeArrowheads="1"/>
          </p:cNvSpPr>
          <p:nvPr/>
        </p:nvSpPr>
        <p:spPr bwMode="auto">
          <a:xfrm>
            <a:off x="990600" y="5863602"/>
            <a:ext cx="2460813" cy="38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800" dirty="0" smtClean="0">
                <a:solidFill>
                  <a:srgbClr val="FFFF85"/>
                </a:solidFill>
                <a:latin typeface="Verdana" pitchFamily="34" charset="0"/>
                <a:ea typeface="Verdana" pitchFamily="34" charset="0"/>
                <a:cs typeface="Verdana" pitchFamily="34" charset="0"/>
              </a:rPr>
              <a:t>Archiving Heritage</a:t>
            </a:r>
          </a:p>
        </p:txBody>
      </p:sp>
      <p:pic>
        <p:nvPicPr>
          <p:cNvPr id="7172" name="Picture 4" descr="Flashscan's fingerprinting uses stripes of light to capture a 3D image."/>
          <p:cNvPicPr>
            <a:picLocks noChangeArrowheads="1"/>
          </p:cNvPicPr>
          <p:nvPr/>
        </p:nvPicPr>
        <p:blipFill rotWithShape="1">
          <a:blip r:embed="rId7">
            <a:extLst>
              <a:ext uri="{28A0092B-C50C-407E-A947-70E740481C1C}">
                <a14:useLocalDpi xmlns:a14="http://schemas.microsoft.com/office/drawing/2010/main" val="0"/>
              </a:ext>
            </a:extLst>
          </a:blip>
          <a:srcRect l="26006"/>
          <a:stretch/>
        </p:blipFill>
        <p:spPr bwMode="auto">
          <a:xfrm>
            <a:off x="990599" y="1443085"/>
            <a:ext cx="2459736" cy="1755648"/>
          </a:xfrm>
          <a:prstGeom prst="rect">
            <a:avLst/>
          </a:prstGeom>
          <a:noFill/>
          <a:ln w="6350">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19" name="Rectangle 2"/>
          <p:cNvSpPr txBox="1">
            <a:spLocks noChangeArrowheads="1"/>
          </p:cNvSpPr>
          <p:nvPr/>
        </p:nvSpPr>
        <p:spPr bwMode="auto">
          <a:xfrm>
            <a:off x="990601" y="3212223"/>
            <a:ext cx="2459734" cy="29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800" dirty="0" smtClean="0">
                <a:solidFill>
                  <a:srgbClr val="FFFF85"/>
                </a:solidFill>
                <a:latin typeface="Verdana" pitchFamily="34" charset="0"/>
                <a:ea typeface="Verdana" pitchFamily="34" charset="0"/>
                <a:cs typeface="Verdana" pitchFamily="34" charset="0"/>
              </a:rPr>
              <a:t>Biometrics</a:t>
            </a:r>
          </a:p>
        </p:txBody>
      </p:sp>
    </p:spTree>
    <p:extLst>
      <p:ext uri="{BB962C8B-B14F-4D97-AF65-F5344CB8AC3E}">
        <p14:creationId xmlns:p14="http://schemas.microsoft.com/office/powerpoint/2010/main" val="3269212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cxnSp>
        <p:nvCxnSpPr>
          <p:cNvPr id="96" name="Straight Arrow Connector 95"/>
          <p:cNvCxnSpPr/>
          <p:nvPr/>
        </p:nvCxnSpPr>
        <p:spPr>
          <a:xfrm>
            <a:off x="3084756" y="2531988"/>
            <a:ext cx="1205804" cy="0"/>
          </a:xfrm>
          <a:prstGeom prst="straightConnector1">
            <a:avLst/>
          </a:prstGeom>
          <a:ln w="19050">
            <a:solidFill>
              <a:srgbClr val="FFFFCC"/>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3084756"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25"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060" y="1580693"/>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152" name="Straight Arrow Connector 151"/>
          <p:cNvCxnSpPr/>
          <p:nvPr/>
        </p:nvCxnSpPr>
        <p:spPr>
          <a:xfrm>
            <a:off x="7123356"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V="1">
            <a:off x="7124000"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5121141" y="2531988"/>
            <a:ext cx="1205804" cy="0"/>
          </a:xfrm>
          <a:prstGeom prst="straightConnector1">
            <a:avLst/>
          </a:prstGeom>
          <a:ln w="19050">
            <a:solidFill>
              <a:srgbClr val="FFFFCC"/>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5121141"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5167904" y="1983969"/>
            <a:ext cx="1080496" cy="532737"/>
            <a:chOff x="5493223" y="3215640"/>
            <a:chExt cx="2368296" cy="1280160"/>
          </a:xfrm>
        </p:grpSpPr>
        <p:sp>
          <p:nvSpPr>
            <p:cNvPr id="159"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60"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164" name="TextBox 163"/>
          <p:cNvSpPr txBox="1"/>
          <p:nvPr/>
        </p:nvSpPr>
        <p:spPr>
          <a:xfrm>
            <a:off x="6177983" y="1803737"/>
            <a:ext cx="982079" cy="707886"/>
          </a:xfrm>
          <a:prstGeom prst="rect">
            <a:avLst/>
          </a:prstGeom>
          <a:noFill/>
        </p:spPr>
        <p:txBody>
          <a:bodyPr wrap="square" rtlCol="0">
            <a:spAutoFit/>
          </a:bodyPr>
          <a:lstStyle/>
          <a:p>
            <a:pPr algn="ctr" fontAlgn="auto">
              <a:spcBef>
                <a:spcPts val="0"/>
              </a:spcBef>
              <a:spcAft>
                <a:spcPts val="0"/>
              </a:spcAft>
            </a:pPr>
            <a:r>
              <a:rPr kumimoji="1" lang="en-US" sz="4000" dirty="0" smtClean="0">
                <a:solidFill>
                  <a:schemeClr val="bg1"/>
                </a:solidFill>
                <a:latin typeface="Times New Roman" pitchFamily="18" charset="0"/>
              </a:rPr>
              <a:t>=</a:t>
            </a:r>
          </a:p>
        </p:txBody>
      </p:sp>
      <p:sp>
        <p:nvSpPr>
          <p:cNvPr id="168" name="TextBox 167"/>
          <p:cNvSpPr txBox="1"/>
          <p:nvPr/>
        </p:nvSpPr>
        <p:spPr>
          <a:xfrm>
            <a:off x="3061101"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169" name="TextBox 168"/>
          <p:cNvSpPr txBox="1"/>
          <p:nvPr/>
        </p:nvSpPr>
        <p:spPr>
          <a:xfrm>
            <a:off x="5097486"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170" name="TextBox 169"/>
          <p:cNvSpPr txBox="1"/>
          <p:nvPr/>
        </p:nvSpPr>
        <p:spPr>
          <a:xfrm>
            <a:off x="7081469"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cxnSp>
        <p:nvCxnSpPr>
          <p:cNvPr id="3" name="Straight Connector 2"/>
          <p:cNvCxnSpPr/>
          <p:nvPr/>
        </p:nvCxnSpPr>
        <p:spPr>
          <a:xfrm>
            <a:off x="4038600" y="1803737"/>
            <a:ext cx="0" cy="730815"/>
          </a:xfrm>
          <a:prstGeom prst="line">
            <a:avLst/>
          </a:prstGeom>
          <a:ln w="25400">
            <a:solidFill>
              <a:srgbClr val="FFFF00"/>
            </a:solidFill>
            <a:prstDash val="solid"/>
            <a:headEnd type="triangle" w="sm" len="sm"/>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711704" y="1194137"/>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ideal</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sp>
        <p:nvSpPr>
          <p:cNvPr id="37" name="TextBox 36"/>
          <p:cNvSpPr txBox="1"/>
          <p:nvPr/>
        </p:nvSpPr>
        <p:spPr>
          <a:xfrm>
            <a:off x="4281486" y="1194137"/>
            <a:ext cx="2805114"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projector  </a:t>
            </a:r>
          </a:p>
          <a:p>
            <a:pPr algn="ctr"/>
            <a:r>
              <a:rPr lang="en-US" sz="1400" dirty="0" smtClean="0">
                <a:solidFill>
                  <a:srgbClr val="FFFFCC"/>
                </a:solidFill>
                <a:latin typeface="Verdana" pitchFamily="34" charset="0"/>
                <a:ea typeface="Verdana" pitchFamily="34" charset="0"/>
                <a:cs typeface="Verdana" pitchFamily="34" charset="0"/>
              </a:rPr>
              <a:t>defocus kernel </a:t>
            </a:r>
          </a:p>
        </p:txBody>
      </p:sp>
      <p:sp>
        <p:nvSpPr>
          <p:cNvPr id="38" name="TextBox 37"/>
          <p:cNvSpPr txBox="1"/>
          <p:nvPr/>
        </p:nvSpPr>
        <p:spPr>
          <a:xfrm>
            <a:off x="6705600" y="1194137"/>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actual </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sp>
        <p:nvSpPr>
          <p:cNvPr id="39" name="TextBox 38"/>
          <p:cNvSpPr txBox="1"/>
          <p:nvPr/>
        </p:nvSpPr>
        <p:spPr>
          <a:xfrm>
            <a:off x="493956" y="1194137"/>
            <a:ext cx="1981201" cy="307777"/>
          </a:xfrm>
          <a:prstGeom prst="rect">
            <a:avLst/>
          </a:prstGeom>
          <a:noFill/>
        </p:spPr>
        <p:txBody>
          <a:bodyPr wrap="square" rtlCol="0">
            <a:spAutoFit/>
          </a:bodyPr>
          <a:lstStyle/>
          <a:p>
            <a:pPr algn="ctr"/>
            <a:r>
              <a:rPr lang="en-US" sz="1400" dirty="0">
                <a:solidFill>
                  <a:srgbClr val="FFFFCC"/>
                </a:solidFill>
                <a:latin typeface="Verdana" pitchFamily="34" charset="0"/>
                <a:ea typeface="Verdana" pitchFamily="34" charset="0"/>
                <a:cs typeface="Verdana" pitchFamily="34" charset="0"/>
              </a:rPr>
              <a:t>p</a:t>
            </a:r>
            <a:r>
              <a:rPr lang="en-US" sz="1400" dirty="0" smtClean="0">
                <a:solidFill>
                  <a:srgbClr val="FFFFCC"/>
                </a:solidFill>
                <a:latin typeface="Verdana" pitchFamily="34" charset="0"/>
                <a:ea typeface="Verdana" pitchFamily="34" charset="0"/>
                <a:cs typeface="Verdana" pitchFamily="34" charset="0"/>
              </a:rPr>
              <a:t>rojected patterns</a:t>
            </a:r>
          </a:p>
        </p:txBody>
      </p:sp>
      <mc:AlternateContent xmlns:mc="http://schemas.openxmlformats.org/markup-compatibility/2006" xmlns:a14="http://schemas.microsoft.com/office/drawing/2010/main">
        <mc:Choice Requires="a14">
          <p:sp>
            <p:nvSpPr>
              <p:cNvPr id="25" name="TextBox 24"/>
              <p:cNvSpPr txBox="1"/>
              <p:nvPr/>
            </p:nvSpPr>
            <p:spPr>
              <a:xfrm>
                <a:off x="3276600" y="1900535"/>
                <a:ext cx="2736170"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b="0" i="1" smtClean="0">
                          <a:solidFill>
                            <a:srgbClr val="FFFFCC"/>
                          </a:solidFill>
                          <a:latin typeface="Cambria Math"/>
                          <a:ea typeface="Cambria Math"/>
                        </a:rPr>
                        <m:t>×</m:t>
                      </m:r>
                    </m:oMath>
                  </m:oMathPara>
                </a14:m>
                <a:endParaRPr kumimoji="1" lang="en-US" sz="2400" dirty="0" smtClean="0">
                  <a:solidFill>
                    <a:srgbClr val="FFFFCC"/>
                  </a:solidFill>
                  <a:latin typeface="Times New Roman"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276600" y="1900535"/>
                <a:ext cx="2736170" cy="461665"/>
              </a:xfrm>
              <a:prstGeom prst="rect">
                <a:avLst/>
              </a:prstGeom>
              <a:blipFill rotWithShape="1">
                <a:blip r:embed="rId4"/>
                <a:stretch>
                  <a:fillRect/>
                </a:stretch>
              </a:blipFill>
            </p:spPr>
            <p:txBody>
              <a:bodyPr/>
              <a:lstStyle/>
              <a:p>
                <a:r>
                  <a:rPr lang="en-US">
                    <a:noFill/>
                  </a:rPr>
                  <a:t> </a:t>
                </a:r>
              </a:p>
            </p:txBody>
          </p:sp>
        </mc:Fallback>
      </mc:AlternateContent>
      <p:sp>
        <p:nvSpPr>
          <p:cNvPr id="26"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Defocus</a:t>
            </a:r>
          </a:p>
        </p:txBody>
      </p:sp>
      <p:cxnSp>
        <p:nvCxnSpPr>
          <p:cNvPr id="27" name="Straight Connector 26"/>
          <p:cNvCxnSpPr/>
          <p:nvPr/>
        </p:nvCxnSpPr>
        <p:spPr>
          <a:xfrm flipH="1">
            <a:off x="8057367" y="2363924"/>
            <a:ext cx="0" cy="177716"/>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29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cxnSp>
        <p:nvCxnSpPr>
          <p:cNvPr id="96" name="Straight Arrow Connector 95"/>
          <p:cNvCxnSpPr/>
          <p:nvPr/>
        </p:nvCxnSpPr>
        <p:spPr>
          <a:xfrm>
            <a:off x="3084756"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3085400"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25"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060" y="1580693"/>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152" name="Straight Arrow Connector 151"/>
          <p:cNvCxnSpPr/>
          <p:nvPr/>
        </p:nvCxnSpPr>
        <p:spPr>
          <a:xfrm>
            <a:off x="7123356"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V="1">
            <a:off x="7124000"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5121141"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5121785"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5167904" y="1983969"/>
            <a:ext cx="1080496" cy="532737"/>
            <a:chOff x="5493223" y="3215640"/>
            <a:chExt cx="2368296" cy="1280160"/>
          </a:xfrm>
        </p:grpSpPr>
        <p:sp>
          <p:nvSpPr>
            <p:cNvPr id="159"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60"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164" name="TextBox 163"/>
          <p:cNvSpPr txBox="1"/>
          <p:nvPr/>
        </p:nvSpPr>
        <p:spPr>
          <a:xfrm>
            <a:off x="6177983" y="1803737"/>
            <a:ext cx="982079" cy="707886"/>
          </a:xfrm>
          <a:prstGeom prst="rect">
            <a:avLst/>
          </a:prstGeom>
          <a:noFill/>
        </p:spPr>
        <p:txBody>
          <a:bodyPr wrap="square" rtlCol="0">
            <a:spAutoFit/>
          </a:bodyPr>
          <a:lstStyle/>
          <a:p>
            <a:pPr algn="ctr" fontAlgn="auto">
              <a:spcBef>
                <a:spcPts val="0"/>
              </a:spcBef>
              <a:spcAft>
                <a:spcPts val="0"/>
              </a:spcAft>
            </a:pPr>
            <a:r>
              <a:rPr kumimoji="1" lang="en-US" sz="4000" dirty="0" smtClean="0">
                <a:solidFill>
                  <a:schemeClr val="bg1"/>
                </a:solidFill>
                <a:latin typeface="Times New Roman" pitchFamily="18" charset="0"/>
              </a:rPr>
              <a:t>=</a:t>
            </a:r>
          </a:p>
        </p:txBody>
      </p:sp>
      <p:sp>
        <p:nvSpPr>
          <p:cNvPr id="168" name="TextBox 167"/>
          <p:cNvSpPr txBox="1"/>
          <p:nvPr/>
        </p:nvSpPr>
        <p:spPr>
          <a:xfrm>
            <a:off x="3061101"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169" name="TextBox 168"/>
          <p:cNvSpPr txBox="1"/>
          <p:nvPr/>
        </p:nvSpPr>
        <p:spPr>
          <a:xfrm>
            <a:off x="5097486"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170" name="TextBox 169"/>
          <p:cNvSpPr txBox="1"/>
          <p:nvPr/>
        </p:nvSpPr>
        <p:spPr>
          <a:xfrm>
            <a:off x="7081469"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cxnSp>
        <p:nvCxnSpPr>
          <p:cNvPr id="3" name="Straight Connector 2"/>
          <p:cNvCxnSpPr/>
          <p:nvPr/>
        </p:nvCxnSpPr>
        <p:spPr>
          <a:xfrm>
            <a:off x="4038600" y="1803737"/>
            <a:ext cx="0" cy="730815"/>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057367" y="2363924"/>
            <a:ext cx="0" cy="177716"/>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711704" y="1194137"/>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ideal</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sp>
        <p:nvSpPr>
          <p:cNvPr id="37" name="TextBox 36"/>
          <p:cNvSpPr txBox="1"/>
          <p:nvPr/>
        </p:nvSpPr>
        <p:spPr>
          <a:xfrm>
            <a:off x="4281486" y="1194137"/>
            <a:ext cx="2805114"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projector  </a:t>
            </a:r>
          </a:p>
          <a:p>
            <a:pPr algn="ctr"/>
            <a:r>
              <a:rPr lang="en-US" sz="1400" dirty="0" smtClean="0">
                <a:solidFill>
                  <a:srgbClr val="FFFFCC"/>
                </a:solidFill>
                <a:latin typeface="Verdana" pitchFamily="34" charset="0"/>
                <a:ea typeface="Verdana" pitchFamily="34" charset="0"/>
                <a:cs typeface="Verdana" pitchFamily="34" charset="0"/>
              </a:rPr>
              <a:t>defocus kernel </a:t>
            </a:r>
          </a:p>
        </p:txBody>
      </p:sp>
      <p:sp>
        <p:nvSpPr>
          <p:cNvPr id="38" name="TextBox 37"/>
          <p:cNvSpPr txBox="1"/>
          <p:nvPr/>
        </p:nvSpPr>
        <p:spPr>
          <a:xfrm>
            <a:off x="6705600" y="1194137"/>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actual </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pic>
        <p:nvPicPr>
          <p:cNvPr id="25" name="Picture 4" descr="D:\Current\Optimal Phase Shifting\ProjectedImages\1024x768\PhaseShifting\Period-026900-Shift-0012-05.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993" y="1708065"/>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6" name="Picture 4" descr="D:\Current\Optimal Phase Shifting\ProjectedImages\1024x768\PhaseShifting\Period-102400-Shift-0012-09.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927" y="1834896"/>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27" name="Straight Connector 26"/>
          <p:cNvCxnSpPr/>
          <p:nvPr/>
        </p:nvCxnSpPr>
        <p:spPr>
          <a:xfrm>
            <a:off x="3657600" y="1803737"/>
            <a:ext cx="0" cy="730815"/>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76600" y="1803737"/>
            <a:ext cx="0" cy="730815"/>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687357" y="2212966"/>
            <a:ext cx="0" cy="328674"/>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315200" y="1987449"/>
            <a:ext cx="2147" cy="554191"/>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93956" y="3429000"/>
            <a:ext cx="8192845" cy="1701463"/>
            <a:chOff x="493956" y="3556337"/>
            <a:chExt cx="8192845" cy="1701463"/>
          </a:xfrm>
        </p:grpSpPr>
        <p:cxnSp>
          <p:nvCxnSpPr>
            <p:cNvPr id="34" name="Straight Arrow Connector 33"/>
            <p:cNvCxnSpPr/>
            <p:nvPr/>
          </p:nvCxnSpPr>
          <p:spPr>
            <a:xfrm>
              <a:off x="3084756" y="48941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085400" y="40594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9"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060" y="3942893"/>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41" name="Straight Arrow Connector 40"/>
            <p:cNvCxnSpPr/>
            <p:nvPr/>
          </p:nvCxnSpPr>
          <p:spPr>
            <a:xfrm flipV="1">
              <a:off x="7124000" y="40594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93956" y="3556337"/>
              <a:ext cx="198120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projected patterns</a:t>
              </a:r>
            </a:p>
          </p:txBody>
        </p:sp>
        <p:cxnSp>
          <p:nvCxnSpPr>
            <p:cNvPr id="45" name="Straight Arrow Connector 44"/>
            <p:cNvCxnSpPr/>
            <p:nvPr/>
          </p:nvCxnSpPr>
          <p:spPr>
            <a:xfrm>
              <a:off x="5121141" y="48941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5121785" y="40594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5510992" y="4197095"/>
              <a:ext cx="343089" cy="681811"/>
              <a:chOff x="5493223" y="3215640"/>
              <a:chExt cx="2368296" cy="1280160"/>
            </a:xfrm>
          </p:grpSpPr>
          <p:sp>
            <p:nvSpPr>
              <p:cNvPr id="64"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65"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49" name="TextBox 48"/>
            <p:cNvSpPr txBox="1"/>
            <p:nvPr/>
          </p:nvSpPr>
          <p:spPr>
            <a:xfrm>
              <a:off x="6177983" y="4165937"/>
              <a:ext cx="982079" cy="707886"/>
            </a:xfrm>
            <a:prstGeom prst="rect">
              <a:avLst/>
            </a:prstGeom>
            <a:noFill/>
          </p:spPr>
          <p:txBody>
            <a:bodyPr wrap="square" rtlCol="0">
              <a:spAutoFit/>
            </a:bodyPr>
            <a:lstStyle/>
            <a:p>
              <a:pPr algn="ctr" fontAlgn="auto">
                <a:spcBef>
                  <a:spcPts val="0"/>
                </a:spcBef>
                <a:spcAft>
                  <a:spcPts val="0"/>
                </a:spcAft>
              </a:pPr>
              <a:r>
                <a:rPr kumimoji="1" lang="en-US" sz="4000" dirty="0" smtClean="0">
                  <a:solidFill>
                    <a:schemeClr val="bg1"/>
                  </a:solidFill>
                  <a:latin typeface="Times New Roman" pitchFamily="18" charset="0"/>
                </a:rPr>
                <a:t>=</a:t>
              </a:r>
            </a:p>
          </p:txBody>
        </p:sp>
        <p:sp>
          <p:nvSpPr>
            <p:cNvPr id="50" name="TextBox 49"/>
            <p:cNvSpPr txBox="1"/>
            <p:nvPr/>
          </p:nvSpPr>
          <p:spPr>
            <a:xfrm>
              <a:off x="3061101" y="48738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51" name="TextBox 50"/>
            <p:cNvSpPr txBox="1"/>
            <p:nvPr/>
          </p:nvSpPr>
          <p:spPr>
            <a:xfrm>
              <a:off x="5097486" y="48738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52" name="TextBox 51"/>
            <p:cNvSpPr txBox="1"/>
            <p:nvPr/>
          </p:nvSpPr>
          <p:spPr>
            <a:xfrm>
              <a:off x="7081469" y="48738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cxnSp>
          <p:nvCxnSpPr>
            <p:cNvPr id="53" name="Straight Connector 52"/>
            <p:cNvCxnSpPr/>
            <p:nvPr/>
          </p:nvCxnSpPr>
          <p:spPr>
            <a:xfrm>
              <a:off x="4038600" y="4165937"/>
              <a:ext cx="0" cy="730815"/>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8057367" y="4809065"/>
              <a:ext cx="0" cy="91440"/>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711704" y="3556337"/>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ideal</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sp>
          <p:nvSpPr>
            <p:cNvPr id="56" name="TextBox 55"/>
            <p:cNvSpPr txBox="1"/>
            <p:nvPr/>
          </p:nvSpPr>
          <p:spPr>
            <a:xfrm>
              <a:off x="4281486" y="3556337"/>
              <a:ext cx="2805114"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projector  </a:t>
              </a:r>
            </a:p>
            <a:p>
              <a:pPr algn="ctr"/>
              <a:r>
                <a:rPr lang="en-US" sz="1400" dirty="0" smtClean="0">
                  <a:solidFill>
                    <a:srgbClr val="FFFFCC"/>
                  </a:solidFill>
                  <a:latin typeface="Verdana" pitchFamily="34" charset="0"/>
                  <a:ea typeface="Verdana" pitchFamily="34" charset="0"/>
                  <a:cs typeface="Verdana" pitchFamily="34" charset="0"/>
                </a:rPr>
                <a:t>defocus kernel </a:t>
              </a:r>
            </a:p>
          </p:txBody>
        </p:sp>
        <p:sp>
          <p:nvSpPr>
            <p:cNvPr id="57" name="TextBox 56"/>
            <p:cNvSpPr txBox="1"/>
            <p:nvPr/>
          </p:nvSpPr>
          <p:spPr>
            <a:xfrm>
              <a:off x="6705600" y="3556337"/>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actual </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pic>
          <p:nvPicPr>
            <p:cNvPr id="58" name="Picture 4" descr="D:\Current\Optimal Phase Shifting\ProjectedImages\1024x768\PhaseShifting\Period-026900-Shift-0012-05.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993" y="4070265"/>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9" name="Picture 4" descr="D:\Current\Optimal Phase Shifting\ProjectedImages\1024x768\PhaseShifting\Period-102400-Shift-0012-09.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927" y="4197096"/>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60" name="Straight Connector 59"/>
            <p:cNvCxnSpPr/>
            <p:nvPr/>
          </p:nvCxnSpPr>
          <p:spPr>
            <a:xfrm>
              <a:off x="3657600" y="4165937"/>
              <a:ext cx="0" cy="730815"/>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76600" y="4165937"/>
              <a:ext cx="0" cy="730815"/>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7687357" y="4763345"/>
              <a:ext cx="0" cy="137160"/>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315200" y="4626185"/>
              <a:ext cx="2147" cy="274320"/>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123356" y="48941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66" name="Rectangle 2"/>
          <p:cNvSpPr txBox="1">
            <a:spLocks noChangeArrowheads="1"/>
          </p:cNvSpPr>
          <p:nvPr/>
        </p:nvSpPr>
        <p:spPr bwMode="auto">
          <a:xfrm>
            <a:off x="14287" y="5802024"/>
            <a:ext cx="9143999"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000" dirty="0" smtClean="0">
                <a:solidFill>
                  <a:srgbClr val="FFFFCC"/>
                </a:solidFill>
                <a:latin typeface="Verdana" pitchFamily="34" charset="0"/>
                <a:ea typeface="Verdana" pitchFamily="34" charset="0"/>
                <a:cs typeface="Verdana" pitchFamily="34" charset="0"/>
              </a:rPr>
              <a:t>Large Number of Unknowns</a:t>
            </a:r>
          </a:p>
        </p:txBody>
      </p:sp>
      <p:sp>
        <p:nvSpPr>
          <p:cNvPr id="68" name="TextBox 67"/>
          <p:cNvSpPr txBox="1"/>
          <p:nvPr/>
        </p:nvSpPr>
        <p:spPr>
          <a:xfrm>
            <a:off x="493956" y="1194137"/>
            <a:ext cx="198120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projected patterns</a:t>
            </a:r>
          </a:p>
        </p:txBody>
      </p:sp>
      <mc:AlternateContent xmlns:mc="http://schemas.openxmlformats.org/markup-compatibility/2006" xmlns:a14="http://schemas.microsoft.com/office/drawing/2010/main">
        <mc:Choice Requires="a14">
          <p:sp>
            <p:nvSpPr>
              <p:cNvPr id="75" name="TextBox 74"/>
              <p:cNvSpPr txBox="1"/>
              <p:nvPr/>
            </p:nvSpPr>
            <p:spPr>
              <a:xfrm>
                <a:off x="3276600" y="1900535"/>
                <a:ext cx="2736170"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b="0" i="1" smtClean="0">
                          <a:solidFill>
                            <a:srgbClr val="FFFFCC"/>
                          </a:solidFill>
                          <a:latin typeface="Cambria Math"/>
                          <a:ea typeface="Cambria Math"/>
                        </a:rPr>
                        <m:t>×</m:t>
                      </m:r>
                    </m:oMath>
                  </m:oMathPara>
                </a14:m>
                <a:endParaRPr kumimoji="1" lang="en-US" sz="2400" dirty="0" smtClean="0">
                  <a:solidFill>
                    <a:srgbClr val="FFFFCC"/>
                  </a:solidFill>
                  <a:latin typeface="Times New Roman" pitchFamily="18" charset="0"/>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3276600" y="1900535"/>
                <a:ext cx="2736170" cy="46166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3276600" y="4186535"/>
                <a:ext cx="2736170"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b="0" i="1" smtClean="0">
                          <a:solidFill>
                            <a:srgbClr val="FFFFCC"/>
                          </a:solidFill>
                          <a:latin typeface="Cambria Math"/>
                          <a:ea typeface="Cambria Math"/>
                        </a:rPr>
                        <m:t>×</m:t>
                      </m:r>
                    </m:oMath>
                  </m:oMathPara>
                </a14:m>
                <a:endParaRPr kumimoji="1" lang="en-US" sz="2400" dirty="0" smtClean="0">
                  <a:solidFill>
                    <a:srgbClr val="FFFFCC"/>
                  </a:solidFill>
                  <a:latin typeface="Times New Roman" pitchFamily="18" charset="0"/>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3276600" y="4186535"/>
                <a:ext cx="2736170" cy="461665"/>
              </a:xfrm>
              <a:prstGeom prst="rect">
                <a:avLst/>
              </a:prstGeom>
              <a:blipFill rotWithShape="1">
                <a:blip r:embed="rId6"/>
                <a:stretch>
                  <a:fillRect/>
                </a:stretch>
              </a:blipFill>
            </p:spPr>
            <p:txBody>
              <a:bodyPr/>
              <a:lstStyle/>
              <a:p>
                <a:r>
                  <a:rPr lang="en-US">
                    <a:noFill/>
                  </a:rPr>
                  <a:t> </a:t>
                </a:r>
              </a:p>
            </p:txBody>
          </p:sp>
        </mc:Fallback>
      </mc:AlternateContent>
      <p:sp>
        <p:nvSpPr>
          <p:cNvPr id="69"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Defocus</a:t>
            </a:r>
          </a:p>
        </p:txBody>
      </p:sp>
    </p:spTree>
    <p:extLst>
      <p:ext uri="{BB962C8B-B14F-4D97-AF65-F5344CB8AC3E}">
        <p14:creationId xmlns:p14="http://schemas.microsoft.com/office/powerpoint/2010/main" val="3144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p:cNvGrpSpPr/>
          <p:nvPr/>
        </p:nvGrpSpPr>
        <p:grpSpPr>
          <a:xfrm>
            <a:off x="566567" y="3815556"/>
            <a:ext cx="1625124" cy="1315447"/>
            <a:chOff x="-2667000" y="2094396"/>
            <a:chExt cx="1625124" cy="1315447"/>
          </a:xfrm>
        </p:grpSpPr>
        <p:pic>
          <p:nvPicPr>
            <p:cNvPr id="84"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867" y="2094396"/>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85"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1933" y="2221497"/>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86"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348599"/>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grpSp>
      <p:sp>
        <p:nvSpPr>
          <p:cNvPr id="88" name="Title 8"/>
          <p:cNvSpPr txBox="1">
            <a:spLocks/>
          </p:cNvSpPr>
          <p:nvPr/>
        </p:nvSpPr>
        <p:spPr bwMode="auto">
          <a:xfrm>
            <a:off x="0" y="0"/>
            <a:ext cx="9144000" cy="9143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endParaRPr lang="en-US" sz="4000" dirty="0">
              <a:solidFill>
                <a:srgbClr val="FFFFCC"/>
              </a:solidFill>
              <a:latin typeface="Palatino Linotype" pitchFamily="18" charset="0"/>
            </a:endParaRPr>
          </a:p>
        </p:txBody>
      </p:sp>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cxnSp>
        <p:nvCxnSpPr>
          <p:cNvPr id="7" name="Straight Arrow Connector 6"/>
          <p:cNvCxnSpPr/>
          <p:nvPr/>
        </p:nvCxnSpPr>
        <p:spPr>
          <a:xfrm>
            <a:off x="3084756"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085400"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9"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060" y="1580693"/>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7123356"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124000"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21141" y="2531988"/>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21785" y="1697206"/>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167904" y="1983969"/>
            <a:ext cx="1080496" cy="532737"/>
            <a:chOff x="5493223" y="3215640"/>
            <a:chExt cx="2368296" cy="1280160"/>
          </a:xfrm>
        </p:grpSpPr>
        <p:sp>
          <p:nvSpPr>
            <p:cNvPr id="15"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6"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18" name="TextBox 17"/>
          <p:cNvSpPr txBox="1"/>
          <p:nvPr/>
        </p:nvSpPr>
        <p:spPr>
          <a:xfrm>
            <a:off x="6177983" y="1803737"/>
            <a:ext cx="982079" cy="707886"/>
          </a:xfrm>
          <a:prstGeom prst="rect">
            <a:avLst/>
          </a:prstGeom>
          <a:noFill/>
        </p:spPr>
        <p:txBody>
          <a:bodyPr wrap="square" rtlCol="0">
            <a:spAutoFit/>
          </a:bodyPr>
          <a:lstStyle/>
          <a:p>
            <a:pPr algn="ctr" fontAlgn="auto">
              <a:spcBef>
                <a:spcPts val="0"/>
              </a:spcBef>
              <a:spcAft>
                <a:spcPts val="0"/>
              </a:spcAft>
            </a:pPr>
            <a:r>
              <a:rPr kumimoji="1" lang="en-US" sz="4000" dirty="0" smtClean="0">
                <a:solidFill>
                  <a:schemeClr val="bg1"/>
                </a:solidFill>
                <a:latin typeface="Times New Roman" pitchFamily="18" charset="0"/>
              </a:rPr>
              <a:t>=</a:t>
            </a:r>
          </a:p>
        </p:txBody>
      </p:sp>
      <p:sp>
        <p:nvSpPr>
          <p:cNvPr id="19" name="TextBox 18"/>
          <p:cNvSpPr txBox="1"/>
          <p:nvPr/>
        </p:nvSpPr>
        <p:spPr>
          <a:xfrm>
            <a:off x="3061101"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20" name="TextBox 19"/>
          <p:cNvSpPr txBox="1"/>
          <p:nvPr/>
        </p:nvSpPr>
        <p:spPr>
          <a:xfrm>
            <a:off x="5097486"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21" name="TextBox 20"/>
          <p:cNvSpPr txBox="1"/>
          <p:nvPr/>
        </p:nvSpPr>
        <p:spPr>
          <a:xfrm>
            <a:off x="7081469" y="2511623"/>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24" name="TextBox 23"/>
          <p:cNvSpPr txBox="1"/>
          <p:nvPr/>
        </p:nvSpPr>
        <p:spPr>
          <a:xfrm>
            <a:off x="2711704" y="1194137"/>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ideal</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sp>
        <p:nvSpPr>
          <p:cNvPr id="25" name="TextBox 24"/>
          <p:cNvSpPr txBox="1"/>
          <p:nvPr/>
        </p:nvSpPr>
        <p:spPr>
          <a:xfrm>
            <a:off x="4281486" y="1194137"/>
            <a:ext cx="2805114"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projector  </a:t>
            </a:r>
          </a:p>
          <a:p>
            <a:pPr algn="ctr"/>
            <a:r>
              <a:rPr lang="en-US" sz="1400" dirty="0" smtClean="0">
                <a:solidFill>
                  <a:srgbClr val="FFFFCC"/>
                </a:solidFill>
                <a:latin typeface="Verdana" pitchFamily="34" charset="0"/>
                <a:ea typeface="Verdana" pitchFamily="34" charset="0"/>
                <a:cs typeface="Verdana" pitchFamily="34" charset="0"/>
              </a:rPr>
              <a:t>defocus kernel </a:t>
            </a:r>
          </a:p>
        </p:txBody>
      </p:sp>
      <p:sp>
        <p:nvSpPr>
          <p:cNvPr id="26" name="TextBox 25"/>
          <p:cNvSpPr txBox="1"/>
          <p:nvPr/>
        </p:nvSpPr>
        <p:spPr>
          <a:xfrm>
            <a:off x="6705600" y="1194137"/>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actual </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cxnSp>
        <p:nvCxnSpPr>
          <p:cNvPr id="29" name="Straight Connector 28"/>
          <p:cNvCxnSpPr/>
          <p:nvPr/>
        </p:nvCxnSpPr>
        <p:spPr>
          <a:xfrm>
            <a:off x="3852548" y="1803737"/>
            <a:ext cx="0" cy="730815"/>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810000" y="1803737"/>
            <a:ext cx="0" cy="730815"/>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084756" y="4766851"/>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085400" y="3932069"/>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123356" y="4766851"/>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124000" y="3932069"/>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93956" y="3429000"/>
            <a:ext cx="198120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projected patterns</a:t>
            </a:r>
          </a:p>
        </p:txBody>
      </p:sp>
      <p:cxnSp>
        <p:nvCxnSpPr>
          <p:cNvPr id="40" name="Straight Arrow Connector 39"/>
          <p:cNvCxnSpPr/>
          <p:nvPr/>
        </p:nvCxnSpPr>
        <p:spPr>
          <a:xfrm>
            <a:off x="5121141" y="4766851"/>
            <a:ext cx="120580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121785" y="3932069"/>
            <a:ext cx="0" cy="837346"/>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5410200" y="4069758"/>
            <a:ext cx="540248" cy="681811"/>
            <a:chOff x="5493223" y="3215640"/>
            <a:chExt cx="2368296" cy="1280160"/>
          </a:xfrm>
        </p:grpSpPr>
        <p:sp>
          <p:nvSpPr>
            <p:cNvPr id="59"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60"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222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44" name="TextBox 43"/>
          <p:cNvSpPr txBox="1"/>
          <p:nvPr/>
        </p:nvSpPr>
        <p:spPr>
          <a:xfrm>
            <a:off x="6177983" y="4038600"/>
            <a:ext cx="982079" cy="707886"/>
          </a:xfrm>
          <a:prstGeom prst="rect">
            <a:avLst/>
          </a:prstGeom>
          <a:noFill/>
        </p:spPr>
        <p:txBody>
          <a:bodyPr wrap="square" rtlCol="0">
            <a:spAutoFit/>
          </a:bodyPr>
          <a:lstStyle/>
          <a:p>
            <a:pPr algn="ctr" fontAlgn="auto">
              <a:spcBef>
                <a:spcPts val="0"/>
              </a:spcBef>
              <a:spcAft>
                <a:spcPts val="0"/>
              </a:spcAft>
            </a:pPr>
            <a:r>
              <a:rPr kumimoji="1" lang="en-US" sz="4000" dirty="0" smtClean="0">
                <a:solidFill>
                  <a:schemeClr val="bg1"/>
                </a:solidFill>
                <a:latin typeface="Times New Roman" pitchFamily="18" charset="0"/>
              </a:rPr>
              <a:t>=</a:t>
            </a:r>
          </a:p>
        </p:txBody>
      </p:sp>
      <p:sp>
        <p:nvSpPr>
          <p:cNvPr id="45" name="TextBox 44"/>
          <p:cNvSpPr txBox="1"/>
          <p:nvPr/>
        </p:nvSpPr>
        <p:spPr>
          <a:xfrm>
            <a:off x="3061101" y="4746486"/>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46" name="TextBox 45"/>
          <p:cNvSpPr txBox="1"/>
          <p:nvPr/>
        </p:nvSpPr>
        <p:spPr>
          <a:xfrm>
            <a:off x="5097486" y="4746486"/>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47" name="TextBox 46"/>
          <p:cNvSpPr txBox="1"/>
          <p:nvPr/>
        </p:nvSpPr>
        <p:spPr>
          <a:xfrm>
            <a:off x="7081469" y="4746486"/>
            <a:ext cx="1229459"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50" name="TextBox 49"/>
          <p:cNvSpPr txBox="1"/>
          <p:nvPr/>
        </p:nvSpPr>
        <p:spPr>
          <a:xfrm>
            <a:off x="2711704" y="3429000"/>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ideal</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sp>
        <p:nvSpPr>
          <p:cNvPr id="51" name="TextBox 50"/>
          <p:cNvSpPr txBox="1"/>
          <p:nvPr/>
        </p:nvSpPr>
        <p:spPr>
          <a:xfrm>
            <a:off x="4281486" y="3429000"/>
            <a:ext cx="2805114"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projector  </a:t>
            </a:r>
          </a:p>
          <a:p>
            <a:pPr algn="ctr"/>
            <a:r>
              <a:rPr lang="en-US" sz="1400" dirty="0" smtClean="0">
                <a:solidFill>
                  <a:srgbClr val="FFFFCC"/>
                </a:solidFill>
                <a:latin typeface="Verdana" pitchFamily="34" charset="0"/>
                <a:ea typeface="Verdana" pitchFamily="34" charset="0"/>
                <a:cs typeface="Verdana" pitchFamily="34" charset="0"/>
              </a:rPr>
              <a:t>defocus kernel </a:t>
            </a:r>
          </a:p>
        </p:txBody>
      </p:sp>
      <p:sp>
        <p:nvSpPr>
          <p:cNvPr id="52" name="TextBox 51"/>
          <p:cNvSpPr txBox="1"/>
          <p:nvPr/>
        </p:nvSpPr>
        <p:spPr>
          <a:xfrm>
            <a:off x="6705600" y="3429000"/>
            <a:ext cx="1981201"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actual </a:t>
            </a:r>
          </a:p>
          <a:p>
            <a:pPr algn="ctr"/>
            <a:r>
              <a:rPr lang="en-US" sz="1400" dirty="0" smtClean="0">
                <a:solidFill>
                  <a:srgbClr val="FFFFCC"/>
                </a:solidFill>
                <a:latin typeface="Verdana" pitchFamily="34" charset="0"/>
                <a:ea typeface="Verdana" pitchFamily="34" charset="0"/>
                <a:cs typeface="Verdana" pitchFamily="34" charset="0"/>
              </a:rPr>
              <a:t>irradiance profile</a:t>
            </a:r>
          </a:p>
        </p:txBody>
      </p:sp>
      <p:sp>
        <p:nvSpPr>
          <p:cNvPr id="63" name="TextBox 62"/>
          <p:cNvSpPr txBox="1"/>
          <p:nvPr/>
        </p:nvSpPr>
        <p:spPr>
          <a:xfrm>
            <a:off x="493956" y="1194137"/>
            <a:ext cx="1981201"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projected patterns</a:t>
            </a:r>
          </a:p>
        </p:txBody>
      </p:sp>
      <p:pic>
        <p:nvPicPr>
          <p:cNvPr id="83"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994" y="1707794"/>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82"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927" y="1834896"/>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90" name="Rectangle 2"/>
          <p:cNvSpPr txBox="1">
            <a:spLocks noChangeArrowheads="1"/>
          </p:cNvSpPr>
          <p:nvPr/>
        </p:nvSpPr>
        <p:spPr bwMode="auto">
          <a:xfrm>
            <a:off x="0" y="5638800"/>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400" dirty="0" smtClean="0">
                <a:solidFill>
                  <a:srgbClr val="FFFF00"/>
                </a:solidFill>
                <a:latin typeface="Verdana" pitchFamily="34" charset="0"/>
                <a:ea typeface="Verdana" pitchFamily="34" charset="0"/>
                <a:cs typeface="Verdana" pitchFamily="34" charset="0"/>
              </a:rPr>
              <a:t>Narrow Frequency Band      Invariance to Defocus</a:t>
            </a:r>
          </a:p>
        </p:txBody>
      </p:sp>
      <p:cxnSp>
        <p:nvCxnSpPr>
          <p:cNvPr id="92" name="Straight Arrow Connector 91"/>
          <p:cNvCxnSpPr/>
          <p:nvPr/>
        </p:nvCxnSpPr>
        <p:spPr>
          <a:xfrm>
            <a:off x="4571999" y="6047276"/>
            <a:ext cx="381001" cy="0"/>
          </a:xfrm>
          <a:prstGeom prst="straightConnector1">
            <a:avLst/>
          </a:prstGeom>
          <a:ln w="19050">
            <a:solidFill>
              <a:srgbClr val="FFFF00"/>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p:cNvSpPr txBox="1"/>
              <p:nvPr/>
            </p:nvSpPr>
            <p:spPr>
              <a:xfrm>
                <a:off x="3276600" y="1828800"/>
                <a:ext cx="2736170"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b="0" i="1" smtClean="0">
                          <a:solidFill>
                            <a:srgbClr val="FFFFCC"/>
                          </a:solidFill>
                          <a:latin typeface="Cambria Math"/>
                          <a:ea typeface="Cambria Math"/>
                        </a:rPr>
                        <m:t>×</m:t>
                      </m:r>
                    </m:oMath>
                  </m:oMathPara>
                </a14:m>
                <a:endParaRPr kumimoji="1" lang="en-US" sz="2400" dirty="0" smtClean="0">
                  <a:solidFill>
                    <a:srgbClr val="FFFFCC"/>
                  </a:solidFill>
                  <a:latin typeface="Times New Roman" pitchFamily="18"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3276600" y="1828800"/>
                <a:ext cx="2736170" cy="46166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3276600" y="4110335"/>
                <a:ext cx="2736170"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b="0" i="1" smtClean="0">
                          <a:solidFill>
                            <a:srgbClr val="FFFFCC"/>
                          </a:solidFill>
                          <a:latin typeface="Cambria Math"/>
                          <a:ea typeface="Cambria Math"/>
                        </a:rPr>
                        <m:t>×</m:t>
                      </m:r>
                    </m:oMath>
                  </m:oMathPara>
                </a14:m>
                <a:endParaRPr kumimoji="1" lang="en-US" sz="2400" dirty="0" smtClean="0">
                  <a:solidFill>
                    <a:srgbClr val="FFFFCC"/>
                  </a:solidFill>
                  <a:latin typeface="Times New Roman" pitchFamily="18" charset="0"/>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3276600" y="4110335"/>
                <a:ext cx="2736170" cy="461665"/>
              </a:xfrm>
              <a:prstGeom prst="rect">
                <a:avLst/>
              </a:prstGeom>
              <a:blipFill rotWithShape="1">
                <a:blip r:embed="rId5"/>
                <a:stretch>
                  <a:fillRect/>
                </a:stretch>
              </a:blipFill>
            </p:spPr>
            <p:txBody>
              <a:bodyPr/>
              <a:lstStyle/>
              <a:p>
                <a:r>
                  <a:rPr lang="en-US">
                    <a:noFill/>
                  </a:rPr>
                  <a:t> </a:t>
                </a:r>
              </a:p>
            </p:txBody>
          </p:sp>
        </mc:Fallback>
      </mc:AlternateContent>
      <p:sp>
        <p:nvSpPr>
          <p:cNvPr id="2" name="Rectangle 1"/>
          <p:cNvSpPr/>
          <p:nvPr/>
        </p:nvSpPr>
        <p:spPr>
          <a:xfrm>
            <a:off x="7696200" y="1797519"/>
            <a:ext cx="228600" cy="280983"/>
          </a:xfrm>
          <a:prstGeom prst="rect">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6" name="TextBox 65"/>
          <p:cNvSpPr txBox="1"/>
          <p:nvPr/>
        </p:nvSpPr>
        <p:spPr>
          <a:xfrm>
            <a:off x="7848600" y="1676400"/>
            <a:ext cx="1219200" cy="523220"/>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Similar amplitudes</a:t>
            </a:r>
          </a:p>
        </p:txBody>
      </p:sp>
      <p:sp>
        <p:nvSpPr>
          <p:cNvPr id="73" name="Rectangle 72"/>
          <p:cNvSpPr/>
          <p:nvPr/>
        </p:nvSpPr>
        <p:spPr>
          <a:xfrm>
            <a:off x="7751988" y="4315464"/>
            <a:ext cx="228600" cy="280983"/>
          </a:xfrm>
          <a:prstGeom prst="rect">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5" name="TextBox 74"/>
          <p:cNvSpPr txBox="1"/>
          <p:nvPr/>
        </p:nvSpPr>
        <p:spPr>
          <a:xfrm>
            <a:off x="7904388" y="4194345"/>
            <a:ext cx="1219200" cy="523220"/>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Similar amplitudes</a:t>
            </a:r>
          </a:p>
        </p:txBody>
      </p:sp>
      <p:sp>
        <p:nvSpPr>
          <p:cNvPr id="79" name="TextBox 78"/>
          <p:cNvSpPr txBox="1"/>
          <p:nvPr/>
        </p:nvSpPr>
        <p:spPr>
          <a:xfrm>
            <a:off x="2656840" y="1905000"/>
            <a:ext cx="1610360" cy="523220"/>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Narrow  </a:t>
            </a:r>
          </a:p>
          <a:p>
            <a:pPr algn="ctr"/>
            <a:r>
              <a:rPr lang="en-US" sz="1400" dirty="0" smtClean="0">
                <a:solidFill>
                  <a:srgbClr val="66CCFF"/>
                </a:solidFill>
                <a:latin typeface="Verdana" pitchFamily="34" charset="0"/>
                <a:ea typeface="Verdana" pitchFamily="34" charset="0"/>
                <a:cs typeface="Verdana" pitchFamily="34" charset="0"/>
              </a:rPr>
              <a:t>Band</a:t>
            </a:r>
          </a:p>
        </p:txBody>
      </p:sp>
      <p:cxnSp>
        <p:nvCxnSpPr>
          <p:cNvPr id="80" name="Straight Connector 79"/>
          <p:cNvCxnSpPr/>
          <p:nvPr/>
        </p:nvCxnSpPr>
        <p:spPr>
          <a:xfrm>
            <a:off x="3895097" y="1803737"/>
            <a:ext cx="0" cy="730815"/>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656840" y="4032504"/>
            <a:ext cx="1610360" cy="730815"/>
            <a:chOff x="2809240" y="1956137"/>
            <a:chExt cx="1610360" cy="730815"/>
          </a:xfrm>
        </p:grpSpPr>
        <p:cxnSp>
          <p:nvCxnSpPr>
            <p:cNvPr id="81" name="Straight Connector 80"/>
            <p:cNvCxnSpPr/>
            <p:nvPr/>
          </p:nvCxnSpPr>
          <p:spPr>
            <a:xfrm>
              <a:off x="4004949" y="1956137"/>
              <a:ext cx="0" cy="730815"/>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62400" y="1956137"/>
              <a:ext cx="0" cy="730815"/>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2809240" y="2057400"/>
              <a:ext cx="1610360" cy="523220"/>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Narrow  </a:t>
              </a:r>
            </a:p>
            <a:p>
              <a:pPr algn="ctr"/>
              <a:r>
                <a:rPr lang="en-US" sz="1400" dirty="0" smtClean="0">
                  <a:solidFill>
                    <a:srgbClr val="66CCFF"/>
                  </a:solidFill>
                  <a:latin typeface="Verdana" pitchFamily="34" charset="0"/>
                  <a:ea typeface="Verdana" pitchFamily="34" charset="0"/>
                  <a:cs typeface="Verdana" pitchFamily="34" charset="0"/>
                </a:rPr>
                <a:t>Band</a:t>
              </a:r>
            </a:p>
          </p:txBody>
        </p:sp>
        <p:cxnSp>
          <p:nvCxnSpPr>
            <p:cNvPr id="93" name="Straight Connector 92"/>
            <p:cNvCxnSpPr/>
            <p:nvPr/>
          </p:nvCxnSpPr>
          <p:spPr>
            <a:xfrm>
              <a:off x="4047497" y="1956137"/>
              <a:ext cx="0" cy="730815"/>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p:nvCxnSpPr>
        <p:spPr>
          <a:xfrm>
            <a:off x="7812434" y="1983348"/>
            <a:ext cx="0" cy="548640"/>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769885" y="1983348"/>
            <a:ext cx="0" cy="548640"/>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854982" y="1983348"/>
            <a:ext cx="0" cy="548640"/>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7866288" y="4488999"/>
            <a:ext cx="0" cy="274320"/>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823739" y="4488999"/>
            <a:ext cx="0" cy="274320"/>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908836" y="4488999"/>
            <a:ext cx="0" cy="274320"/>
          </a:xfrm>
          <a:prstGeom prst="line">
            <a:avLst/>
          </a:prstGeom>
          <a:ln w="1905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566927" y="5710049"/>
            <a:ext cx="7947061" cy="67445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Verdana" pitchFamily="34" charset="0"/>
              <a:ea typeface="Verdana" pitchFamily="34" charset="0"/>
              <a:cs typeface="Verdana" pitchFamily="34" charset="0"/>
            </a:endParaRPr>
          </a:p>
        </p:txBody>
      </p:sp>
      <p:sp>
        <p:nvSpPr>
          <p:cNvPr id="70"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Achieving Invariance to </a:t>
            </a:r>
            <a:r>
              <a:rPr lang="en-US" sz="3200" dirty="0" smtClean="0">
                <a:solidFill>
                  <a:srgbClr val="FFFFCC"/>
                </a:solidFill>
                <a:latin typeface="Verdana" pitchFamily="34" charset="0"/>
                <a:ea typeface="Verdana" pitchFamily="34" charset="0"/>
                <a:cs typeface="Verdana" pitchFamily="34" charset="0"/>
              </a:rPr>
              <a:t>Defocus</a:t>
            </a:r>
          </a:p>
        </p:txBody>
      </p:sp>
    </p:spTree>
    <p:extLst>
      <p:ext uri="{BB962C8B-B14F-4D97-AF65-F5344CB8AC3E}">
        <p14:creationId xmlns:p14="http://schemas.microsoft.com/office/powerpoint/2010/main" val="251061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P spid="45" grpId="0"/>
      <p:bldP spid="46" grpId="0"/>
      <p:bldP spid="47" grpId="0"/>
      <p:bldP spid="50" grpId="0"/>
      <p:bldP spid="51" grpId="0"/>
      <p:bldP spid="52" grpId="0"/>
      <p:bldP spid="90" grpId="0"/>
      <p:bldP spid="64" grpId="0"/>
      <p:bldP spid="73" grpId="0" animBg="1"/>
      <p:bldP spid="75" grpId="0"/>
      <p:bldP spid="1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Micro Phase Shifting</a:t>
            </a:r>
            <a:endParaRPr lang="en-US" sz="3200" dirty="0" smtClean="0">
              <a:solidFill>
                <a:srgbClr val="FFFFCC"/>
              </a:solidFill>
              <a:latin typeface="Verdana" pitchFamily="34" charset="0"/>
              <a:ea typeface="Verdana" pitchFamily="34" charset="0"/>
              <a:cs typeface="Verdana" pitchFamily="34" charset="0"/>
            </a:endParaRPr>
          </a:p>
        </p:txBody>
      </p:sp>
      <p:sp>
        <p:nvSpPr>
          <p:cNvPr id="23"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35"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38" name="Straight Arrow Connector 37"/>
          <p:cNvCxnSpPr/>
          <p:nvPr/>
        </p:nvCxnSpPr>
        <p:spPr>
          <a:xfrm flipV="1">
            <a:off x="2113818" y="3993424"/>
            <a:ext cx="0" cy="1676400"/>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3818" y="5669824"/>
            <a:ext cx="5091156" cy="0"/>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sp>
        <p:nvSpPr>
          <p:cNvPr id="45" name="Subtitle 2"/>
          <p:cNvSpPr txBox="1">
            <a:spLocks/>
          </p:cNvSpPr>
          <p:nvPr/>
        </p:nvSpPr>
        <p:spPr>
          <a:xfrm>
            <a:off x="2113818" y="5669824"/>
            <a:ext cx="5091156"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FFFFCC"/>
                </a:solidFill>
                <a:latin typeface="Verdana" pitchFamily="34" charset="0"/>
                <a:ea typeface="Verdana" pitchFamily="34" charset="0"/>
                <a:cs typeface="Verdana" pitchFamily="34" charset="0"/>
              </a:rPr>
              <a:t>frequency</a:t>
            </a:r>
            <a:r>
              <a:rPr lang="en-US" sz="1800" dirty="0" smtClean="0">
                <a:solidFill>
                  <a:srgbClr val="FFFFCC"/>
                </a:solidFill>
              </a:rPr>
              <a:t> (</a:t>
            </a:r>
            <a:r>
              <a:rPr lang="en-US" sz="1800" dirty="0" smtClean="0">
                <a:solidFill>
                  <a:srgbClr val="FFFFCC"/>
                </a:solidFill>
                <a:latin typeface="Symbol" pitchFamily="18" charset="2"/>
              </a:rPr>
              <a:t>w</a:t>
            </a:r>
            <a:r>
              <a:rPr lang="en-US" sz="1800" dirty="0" smtClean="0">
                <a:solidFill>
                  <a:srgbClr val="FFFFCC"/>
                </a:solidFill>
              </a:rPr>
              <a:t>)</a:t>
            </a:r>
            <a:endParaRPr lang="en-US" sz="1800" dirty="0">
              <a:solidFill>
                <a:srgbClr val="FFFFCC"/>
              </a:solidFill>
            </a:endParaRPr>
          </a:p>
        </p:txBody>
      </p:sp>
      <p:sp>
        <p:nvSpPr>
          <p:cNvPr id="46" name="Subtitle 2"/>
          <p:cNvSpPr txBox="1">
            <a:spLocks/>
          </p:cNvSpPr>
          <p:nvPr/>
        </p:nvSpPr>
        <p:spPr>
          <a:xfrm rot="16200000">
            <a:off x="1082312" y="4618536"/>
            <a:ext cx="1676400"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FFFFCC"/>
                </a:solidFill>
                <a:latin typeface="Verdana" pitchFamily="34" charset="0"/>
                <a:ea typeface="Verdana" pitchFamily="34" charset="0"/>
                <a:cs typeface="Verdana" pitchFamily="34" charset="0"/>
              </a:rPr>
              <a:t>amplitude</a:t>
            </a:r>
            <a:endParaRPr lang="en-US" sz="1600" dirty="0">
              <a:solidFill>
                <a:srgbClr val="FFFFCC"/>
              </a:solidFill>
              <a:latin typeface="Verdana" pitchFamily="34" charset="0"/>
              <a:ea typeface="Verdana" pitchFamily="34" charset="0"/>
              <a:cs typeface="Verdana" pitchFamily="34" charset="0"/>
            </a:endParaRPr>
          </a:p>
        </p:txBody>
      </p:sp>
      <p:cxnSp>
        <p:nvCxnSpPr>
          <p:cNvPr id="47" name="Straight Connector 46"/>
          <p:cNvCxnSpPr/>
          <p:nvPr/>
        </p:nvCxnSpPr>
        <p:spPr>
          <a:xfrm>
            <a:off x="2973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640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Subtitle 2"/>
          <p:cNvSpPr txBox="1">
            <a:spLocks/>
          </p:cNvSpPr>
          <p:nvPr/>
        </p:nvSpPr>
        <p:spPr>
          <a:xfrm>
            <a:off x="4194881" y="3764824"/>
            <a:ext cx="4568119"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FFFF00"/>
                </a:solidFill>
                <a:latin typeface="Verdana" pitchFamily="34" charset="0"/>
                <a:ea typeface="Verdana" pitchFamily="34" charset="0"/>
                <a:cs typeface="Verdana" pitchFamily="34" charset="0"/>
              </a:rPr>
              <a:t>Narrow, </a:t>
            </a:r>
          </a:p>
          <a:p>
            <a:pPr marL="0" indent="0" algn="ctr">
              <a:buNone/>
            </a:pPr>
            <a:r>
              <a:rPr lang="en-US" sz="1600" dirty="0" smtClean="0">
                <a:solidFill>
                  <a:srgbClr val="FFFF00"/>
                </a:solidFill>
                <a:latin typeface="Verdana" pitchFamily="34" charset="0"/>
                <a:ea typeface="Verdana" pitchFamily="34" charset="0"/>
                <a:cs typeface="Verdana" pitchFamily="34" charset="0"/>
              </a:rPr>
              <a:t>High-Frequency Band</a:t>
            </a:r>
            <a:endParaRPr lang="en-US" sz="1800" baseline="-25000" dirty="0">
              <a:solidFill>
                <a:srgbClr val="FFFF00"/>
              </a:solidFill>
            </a:endParaRPr>
          </a:p>
        </p:txBody>
      </p:sp>
      <p:sp>
        <p:nvSpPr>
          <p:cNvPr id="51" name="Subtitle 2"/>
          <p:cNvSpPr txBox="1">
            <a:spLocks/>
          </p:cNvSpPr>
          <p:nvPr/>
        </p:nvSpPr>
        <p:spPr>
          <a:xfrm>
            <a:off x="1219200"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max</a:t>
            </a:r>
            <a:endParaRPr lang="en-US" sz="2400" baseline="-25000" dirty="0">
              <a:solidFill>
                <a:srgbClr val="FFFFCC"/>
              </a:solidFill>
              <a:latin typeface="Verdana" pitchFamily="34" charset="0"/>
              <a:ea typeface="Verdana" pitchFamily="34" charset="0"/>
              <a:cs typeface="Verdana" pitchFamily="34" charset="0"/>
            </a:endParaRPr>
          </a:p>
        </p:txBody>
      </p:sp>
      <p:sp>
        <p:nvSpPr>
          <p:cNvPr id="52" name="Subtitle 2"/>
          <p:cNvSpPr txBox="1">
            <a:spLocks/>
          </p:cNvSpPr>
          <p:nvPr/>
        </p:nvSpPr>
        <p:spPr>
          <a:xfrm>
            <a:off x="3896535"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mean</a:t>
            </a:r>
            <a:endParaRPr lang="en-US" sz="2400" baseline="-25000" dirty="0">
              <a:solidFill>
                <a:srgbClr val="FFFFCC"/>
              </a:solidFill>
              <a:latin typeface="Verdana" pitchFamily="34" charset="0"/>
              <a:ea typeface="Verdana" pitchFamily="34" charset="0"/>
              <a:cs typeface="Verdana" pitchFamily="34" charset="0"/>
            </a:endParaRPr>
          </a:p>
        </p:txBody>
      </p:sp>
      <p:sp>
        <p:nvSpPr>
          <p:cNvPr id="53" name="Subtitle 2"/>
          <p:cNvSpPr txBox="1">
            <a:spLocks/>
          </p:cNvSpPr>
          <p:nvPr/>
        </p:nvSpPr>
        <p:spPr>
          <a:xfrm>
            <a:off x="6570964"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min</a:t>
            </a:r>
            <a:endParaRPr lang="en-US" sz="2400" baseline="-25000" dirty="0">
              <a:solidFill>
                <a:srgbClr val="FFFFCC"/>
              </a:solidFill>
              <a:latin typeface="Verdana" pitchFamily="34" charset="0"/>
              <a:ea typeface="Verdana" pitchFamily="34" charset="0"/>
              <a:cs typeface="Verdana" pitchFamily="34" charset="0"/>
            </a:endParaRPr>
          </a:p>
        </p:txBody>
      </p:sp>
      <p:cxnSp>
        <p:nvCxnSpPr>
          <p:cNvPr id="56" name="Straight Arrow Connector 55"/>
          <p:cNvCxnSpPr/>
          <p:nvPr/>
        </p:nvCxnSpPr>
        <p:spPr>
          <a:xfrm flipV="1">
            <a:off x="6400800" y="4495800"/>
            <a:ext cx="0" cy="1174024"/>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6553200" y="4495800"/>
            <a:ext cx="0" cy="1170432"/>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6477000" y="4495800"/>
            <a:ext cx="0" cy="1174024"/>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pic>
        <p:nvPicPr>
          <p:cNvPr id="60" name="Picture 2" descr="D:\Current\Optimal Phase Shifting\ProjectedImages\1024x768\PhaseShifting\Period-005900-Shift-0012-0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6535" y="1605269"/>
            <a:ext cx="1413999" cy="1060499"/>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61" name="Picture 2" descr="D:\Current\Optimal Phase Shifting\ProjectedImages\1024x768\PhaseShifting\Period-006340-Shift-0012-01.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878" y="1600200"/>
            <a:ext cx="1427515" cy="1070637"/>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84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Invariance to </a:t>
            </a:r>
            <a:r>
              <a:rPr lang="en-US" sz="3200" dirty="0" smtClean="0">
                <a:solidFill>
                  <a:srgbClr val="FFFFCC"/>
                </a:solidFill>
                <a:latin typeface="Verdana" pitchFamily="34" charset="0"/>
                <a:ea typeface="Verdana" pitchFamily="34" charset="0"/>
                <a:cs typeface="Verdana" pitchFamily="34" charset="0"/>
              </a:rPr>
              <a:t>Interreflections</a:t>
            </a:r>
          </a:p>
        </p:txBody>
      </p:sp>
      <p:sp>
        <p:nvSpPr>
          <p:cNvPr id="22"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32"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33" name="Straight Connector 32"/>
          <p:cNvCxnSpPr/>
          <p:nvPr/>
        </p:nvCxnSpPr>
        <p:spPr>
          <a:xfrm>
            <a:off x="2973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640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Subtitle 2"/>
          <p:cNvSpPr txBox="1">
            <a:spLocks/>
          </p:cNvSpPr>
          <p:nvPr/>
        </p:nvSpPr>
        <p:spPr>
          <a:xfrm>
            <a:off x="1219200"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max</a:t>
            </a:r>
            <a:endParaRPr lang="en-US" sz="2400" baseline="-25000" dirty="0">
              <a:solidFill>
                <a:srgbClr val="FFFFCC"/>
              </a:solidFill>
              <a:latin typeface="Verdana" pitchFamily="34" charset="0"/>
              <a:ea typeface="Verdana" pitchFamily="34" charset="0"/>
              <a:cs typeface="Verdana" pitchFamily="34" charset="0"/>
            </a:endParaRPr>
          </a:p>
        </p:txBody>
      </p:sp>
      <p:sp>
        <p:nvSpPr>
          <p:cNvPr id="38" name="Subtitle 2"/>
          <p:cNvSpPr txBox="1">
            <a:spLocks/>
          </p:cNvSpPr>
          <p:nvPr/>
        </p:nvSpPr>
        <p:spPr>
          <a:xfrm>
            <a:off x="3896535"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mean</a:t>
            </a:r>
            <a:endParaRPr lang="en-US" sz="2400" baseline="-25000" dirty="0">
              <a:solidFill>
                <a:srgbClr val="FFFFCC"/>
              </a:solidFill>
              <a:latin typeface="Verdana" pitchFamily="34" charset="0"/>
              <a:ea typeface="Verdana" pitchFamily="34" charset="0"/>
              <a:cs typeface="Verdana" pitchFamily="34" charset="0"/>
            </a:endParaRPr>
          </a:p>
        </p:txBody>
      </p:sp>
      <p:sp>
        <p:nvSpPr>
          <p:cNvPr id="41" name="Subtitle 2"/>
          <p:cNvSpPr txBox="1">
            <a:spLocks/>
          </p:cNvSpPr>
          <p:nvPr/>
        </p:nvSpPr>
        <p:spPr>
          <a:xfrm>
            <a:off x="6570964"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min</a:t>
            </a:r>
            <a:endParaRPr lang="en-US" sz="2400" baseline="-25000" dirty="0">
              <a:solidFill>
                <a:srgbClr val="FFFFCC"/>
              </a:solidFill>
              <a:latin typeface="Verdana" pitchFamily="34" charset="0"/>
              <a:ea typeface="Verdana" pitchFamily="34" charset="0"/>
              <a:cs typeface="Verdana" pitchFamily="34" charset="0"/>
            </a:endParaRPr>
          </a:p>
        </p:txBody>
      </p:sp>
      <p:pic>
        <p:nvPicPr>
          <p:cNvPr id="42" name="Picture 2" descr="D:\Current\Optimal Phase Shifting\ProjectedImages\1024x768\PhaseShifting\Period-005900-Shift-0012-0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6535" y="1605269"/>
            <a:ext cx="1413999" cy="1060499"/>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43" name="Picture 2" descr="D:\Current\Optimal Phase Shifting\ProjectedImages\1024x768\PhaseShifting\Period-006340-Shift-0012-01.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878" y="1600200"/>
            <a:ext cx="1427515" cy="1070637"/>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flipV="1">
            <a:off x="2113818" y="3993424"/>
            <a:ext cx="0" cy="1676400"/>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113818" y="5669824"/>
            <a:ext cx="5091156" cy="0"/>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sp>
        <p:nvSpPr>
          <p:cNvPr id="48" name="Subtitle 2"/>
          <p:cNvSpPr txBox="1">
            <a:spLocks/>
          </p:cNvSpPr>
          <p:nvPr/>
        </p:nvSpPr>
        <p:spPr>
          <a:xfrm>
            <a:off x="4114800" y="3764824"/>
            <a:ext cx="4834127"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lvl="0" indent="0" algn="ctr" eaLnBrk="1" hangingPunct="1">
              <a:spcBef>
                <a:spcPct val="0"/>
              </a:spcBef>
              <a:buNone/>
            </a:pPr>
            <a:r>
              <a:rPr lang="en-US" sz="1600" dirty="0" smtClean="0">
                <a:solidFill>
                  <a:srgbClr val="FFFF00"/>
                </a:solidFill>
                <a:latin typeface="Verdana" pitchFamily="34" charset="0"/>
                <a:ea typeface="Verdana" pitchFamily="34" charset="0"/>
                <a:cs typeface="Verdana" pitchFamily="34" charset="0"/>
              </a:rPr>
              <a:t>High Mean Frequency </a:t>
            </a:r>
          </a:p>
          <a:p>
            <a:pPr marL="0" lvl="0" indent="0" algn="ctr" eaLnBrk="1" hangingPunct="1">
              <a:spcBef>
                <a:spcPct val="0"/>
              </a:spcBef>
              <a:buNone/>
            </a:pPr>
            <a:r>
              <a:rPr lang="en-US" sz="1600" dirty="0" smtClean="0">
                <a:solidFill>
                  <a:srgbClr val="FFFF00"/>
                </a:solidFill>
                <a:latin typeface="Verdana" pitchFamily="34" charset="0"/>
                <a:ea typeface="Verdana" pitchFamily="34" charset="0"/>
                <a:cs typeface="Verdana" pitchFamily="34" charset="0"/>
              </a:rPr>
              <a:t>(</a:t>
            </a:r>
            <a:r>
              <a:rPr lang="en-US" sz="1800" dirty="0" err="1" smtClean="0">
                <a:solidFill>
                  <a:srgbClr val="FFFF00"/>
                </a:solidFill>
                <a:latin typeface="Symbol" pitchFamily="18" charset="2"/>
                <a:ea typeface="Verdana" pitchFamily="34" charset="0"/>
                <a:cs typeface="Verdana" pitchFamily="34" charset="0"/>
              </a:rPr>
              <a:t>w</a:t>
            </a:r>
            <a:r>
              <a:rPr lang="en-US" sz="1800" baseline="-25000" dirty="0" err="1" smtClean="0">
                <a:solidFill>
                  <a:srgbClr val="FFFF00"/>
                </a:solidFill>
                <a:latin typeface="Verdana" pitchFamily="34" charset="0"/>
                <a:ea typeface="Verdana" pitchFamily="34" charset="0"/>
                <a:cs typeface="Verdana" pitchFamily="34" charset="0"/>
              </a:rPr>
              <a:t>mean</a:t>
            </a:r>
            <a:r>
              <a:rPr lang="en-US" sz="1600" dirty="0" smtClean="0">
                <a:solidFill>
                  <a:srgbClr val="FFFF00"/>
                </a:solidFill>
                <a:latin typeface="Verdana" pitchFamily="34" charset="0"/>
                <a:ea typeface="Verdana" pitchFamily="34" charset="0"/>
                <a:cs typeface="Verdana" pitchFamily="34" charset="0"/>
              </a:rPr>
              <a:t>)</a:t>
            </a:r>
            <a:endParaRPr lang="en-US" sz="1800" baseline="-25000" dirty="0">
              <a:solidFill>
                <a:srgbClr val="FFFF00"/>
              </a:solidFill>
            </a:endParaRPr>
          </a:p>
        </p:txBody>
      </p:sp>
      <p:sp>
        <p:nvSpPr>
          <p:cNvPr id="53" name="Subtitle 2"/>
          <p:cNvSpPr txBox="1">
            <a:spLocks/>
          </p:cNvSpPr>
          <p:nvPr/>
        </p:nvSpPr>
        <p:spPr>
          <a:xfrm>
            <a:off x="2113818" y="5669824"/>
            <a:ext cx="5091156"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FFFFCC"/>
                </a:solidFill>
                <a:latin typeface="Verdana" pitchFamily="34" charset="0"/>
                <a:ea typeface="Verdana" pitchFamily="34" charset="0"/>
                <a:cs typeface="Verdana" pitchFamily="34" charset="0"/>
              </a:rPr>
              <a:t>frequency</a:t>
            </a:r>
            <a:r>
              <a:rPr lang="en-US" sz="1800" dirty="0" smtClean="0">
                <a:solidFill>
                  <a:srgbClr val="FFFFCC"/>
                </a:solidFill>
              </a:rPr>
              <a:t> (</a:t>
            </a:r>
            <a:r>
              <a:rPr lang="en-US" sz="1800" dirty="0" smtClean="0">
                <a:solidFill>
                  <a:srgbClr val="FFFFCC"/>
                </a:solidFill>
                <a:latin typeface="Symbol" pitchFamily="18" charset="2"/>
              </a:rPr>
              <a:t>w</a:t>
            </a:r>
            <a:r>
              <a:rPr lang="en-US" sz="1800" dirty="0" smtClean="0">
                <a:solidFill>
                  <a:srgbClr val="FFFFCC"/>
                </a:solidFill>
              </a:rPr>
              <a:t>)</a:t>
            </a:r>
            <a:endParaRPr lang="en-US" sz="1800" dirty="0">
              <a:solidFill>
                <a:srgbClr val="FFFFCC"/>
              </a:solidFill>
            </a:endParaRPr>
          </a:p>
        </p:txBody>
      </p:sp>
      <p:sp>
        <p:nvSpPr>
          <p:cNvPr id="54" name="Subtitle 2"/>
          <p:cNvSpPr txBox="1">
            <a:spLocks/>
          </p:cNvSpPr>
          <p:nvPr/>
        </p:nvSpPr>
        <p:spPr>
          <a:xfrm rot="16200000">
            <a:off x="1082312" y="4618536"/>
            <a:ext cx="1676400"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FFFFCC"/>
                </a:solidFill>
                <a:latin typeface="Verdana" pitchFamily="34" charset="0"/>
                <a:ea typeface="Verdana" pitchFamily="34" charset="0"/>
                <a:cs typeface="Verdana" pitchFamily="34" charset="0"/>
              </a:rPr>
              <a:t>amplitude</a:t>
            </a:r>
            <a:endParaRPr lang="en-US" sz="1600" dirty="0">
              <a:solidFill>
                <a:srgbClr val="FFFFCC"/>
              </a:solidFill>
              <a:latin typeface="Verdana" pitchFamily="34" charset="0"/>
              <a:ea typeface="Verdana" pitchFamily="34" charset="0"/>
              <a:cs typeface="Verdana" pitchFamily="34" charset="0"/>
            </a:endParaRPr>
          </a:p>
        </p:txBody>
      </p:sp>
      <p:cxnSp>
        <p:nvCxnSpPr>
          <p:cNvPr id="21" name="Straight Arrow Connector 20"/>
          <p:cNvCxnSpPr/>
          <p:nvPr/>
        </p:nvCxnSpPr>
        <p:spPr>
          <a:xfrm flipV="1">
            <a:off x="6400800" y="4495800"/>
            <a:ext cx="0" cy="1174024"/>
          </a:xfrm>
          <a:prstGeom prst="straightConnector1">
            <a:avLst/>
          </a:prstGeom>
          <a:ln w="31750">
            <a:solidFill>
              <a:srgbClr val="FFFF00">
                <a:alpha val="15000"/>
              </a:srgbClr>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553200" y="4495800"/>
            <a:ext cx="0" cy="1170432"/>
          </a:xfrm>
          <a:prstGeom prst="straightConnector1">
            <a:avLst/>
          </a:prstGeom>
          <a:ln w="31750">
            <a:solidFill>
              <a:srgbClr val="FFFF00">
                <a:alpha val="15000"/>
              </a:srgbClr>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477000" y="4495800"/>
            <a:ext cx="0" cy="1174024"/>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54112" y="4530049"/>
            <a:ext cx="0" cy="1139775"/>
          </a:xfrm>
          <a:prstGeom prst="line">
            <a:avLst/>
          </a:prstGeom>
          <a:ln w="28575">
            <a:solidFill>
              <a:srgbClr val="66CCFF"/>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470016" y="4800600"/>
            <a:ext cx="1930784" cy="523220"/>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light-transport</a:t>
            </a:r>
          </a:p>
          <a:p>
            <a:pPr algn="ctr"/>
            <a:r>
              <a:rPr lang="en-US" sz="1400" dirty="0" err="1" smtClean="0">
                <a:solidFill>
                  <a:srgbClr val="66CCFF"/>
                </a:solidFill>
                <a:latin typeface="Verdana" pitchFamily="34" charset="0"/>
                <a:ea typeface="Verdana" pitchFamily="34" charset="0"/>
                <a:cs typeface="Verdana" pitchFamily="34" charset="0"/>
              </a:rPr>
              <a:t>bandlimit</a:t>
            </a:r>
            <a:endParaRPr lang="en-US" sz="1400" dirty="0" smtClean="0">
              <a:solidFill>
                <a:srgbClr val="66CCFF"/>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2445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Invariance to </a:t>
            </a:r>
            <a:r>
              <a:rPr lang="en-US" sz="3200" dirty="0" smtClean="0">
                <a:solidFill>
                  <a:srgbClr val="FFFFCC"/>
                </a:solidFill>
                <a:latin typeface="Verdana" pitchFamily="34" charset="0"/>
                <a:ea typeface="Verdana" pitchFamily="34" charset="0"/>
                <a:cs typeface="Verdana" pitchFamily="34" charset="0"/>
              </a:rPr>
              <a:t>Defocus</a:t>
            </a:r>
          </a:p>
        </p:txBody>
      </p:sp>
      <p:sp>
        <p:nvSpPr>
          <p:cNvPr id="23"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24"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2973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40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Subtitle 2"/>
          <p:cNvSpPr txBox="1">
            <a:spLocks/>
          </p:cNvSpPr>
          <p:nvPr/>
        </p:nvSpPr>
        <p:spPr>
          <a:xfrm>
            <a:off x="1219200"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max</a:t>
            </a:r>
            <a:endParaRPr lang="en-US" sz="2400" baseline="-25000" dirty="0">
              <a:solidFill>
                <a:srgbClr val="FFFFCC"/>
              </a:solidFill>
              <a:latin typeface="Verdana" pitchFamily="34" charset="0"/>
              <a:ea typeface="Verdana" pitchFamily="34" charset="0"/>
              <a:cs typeface="Verdana" pitchFamily="34" charset="0"/>
            </a:endParaRPr>
          </a:p>
        </p:txBody>
      </p:sp>
      <p:sp>
        <p:nvSpPr>
          <p:cNvPr id="30" name="Subtitle 2"/>
          <p:cNvSpPr txBox="1">
            <a:spLocks/>
          </p:cNvSpPr>
          <p:nvPr/>
        </p:nvSpPr>
        <p:spPr>
          <a:xfrm>
            <a:off x="3896535"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mean</a:t>
            </a:r>
            <a:endParaRPr lang="en-US" sz="2400" baseline="-25000" dirty="0">
              <a:solidFill>
                <a:srgbClr val="FFFFCC"/>
              </a:solidFill>
              <a:latin typeface="Verdana" pitchFamily="34" charset="0"/>
              <a:ea typeface="Verdana" pitchFamily="34" charset="0"/>
              <a:cs typeface="Verdana" pitchFamily="34" charset="0"/>
            </a:endParaRPr>
          </a:p>
        </p:txBody>
      </p:sp>
      <p:sp>
        <p:nvSpPr>
          <p:cNvPr id="33" name="Subtitle 2"/>
          <p:cNvSpPr txBox="1">
            <a:spLocks/>
          </p:cNvSpPr>
          <p:nvPr/>
        </p:nvSpPr>
        <p:spPr>
          <a:xfrm>
            <a:off x="6570964"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min</a:t>
            </a:r>
            <a:endParaRPr lang="en-US" sz="2400" baseline="-25000" dirty="0">
              <a:solidFill>
                <a:srgbClr val="FFFFCC"/>
              </a:solidFill>
              <a:latin typeface="Verdana" pitchFamily="34" charset="0"/>
              <a:ea typeface="Verdana" pitchFamily="34" charset="0"/>
              <a:cs typeface="Verdana" pitchFamily="34" charset="0"/>
            </a:endParaRPr>
          </a:p>
        </p:txBody>
      </p:sp>
      <p:pic>
        <p:nvPicPr>
          <p:cNvPr id="34" name="Picture 2" descr="D:\Current\Optimal Phase Shifting\ProjectedImages\1024x768\PhaseShifting\Period-005900-Shift-0012-0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6535" y="1605269"/>
            <a:ext cx="1413999" cy="1060499"/>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8" name="Picture 2" descr="D:\Current\Optimal Phase Shifting\ProjectedImages\1024x768\PhaseShifting\Period-006340-Shift-0012-01.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878" y="1600200"/>
            <a:ext cx="1427515" cy="1070637"/>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flipV="1">
            <a:off x="2113818" y="3993424"/>
            <a:ext cx="0" cy="1676400"/>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113818" y="5669824"/>
            <a:ext cx="5091156" cy="0"/>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sp>
        <p:nvSpPr>
          <p:cNvPr id="48" name="Subtitle 2"/>
          <p:cNvSpPr txBox="1">
            <a:spLocks/>
          </p:cNvSpPr>
          <p:nvPr/>
        </p:nvSpPr>
        <p:spPr>
          <a:xfrm>
            <a:off x="4194881" y="3764824"/>
            <a:ext cx="4568119"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FFFF00"/>
                </a:solidFill>
                <a:latin typeface="Verdana" pitchFamily="34" charset="0"/>
                <a:ea typeface="Verdana" pitchFamily="34" charset="0"/>
                <a:cs typeface="Verdana" pitchFamily="34" charset="0"/>
              </a:rPr>
              <a:t>Narrow</a:t>
            </a:r>
          </a:p>
          <a:p>
            <a:pPr marL="0" indent="0" algn="ctr">
              <a:buNone/>
            </a:pPr>
            <a:r>
              <a:rPr lang="en-US" sz="1600" dirty="0" smtClean="0">
                <a:solidFill>
                  <a:srgbClr val="FFFF00"/>
                </a:solidFill>
                <a:latin typeface="Verdana" pitchFamily="34" charset="0"/>
                <a:ea typeface="Verdana" pitchFamily="34" charset="0"/>
                <a:cs typeface="Verdana" pitchFamily="34" charset="0"/>
              </a:rPr>
              <a:t>Bandwidth (</a:t>
            </a:r>
            <a:r>
              <a:rPr lang="en-US" sz="1600" dirty="0" smtClean="0">
                <a:solidFill>
                  <a:srgbClr val="FFFF00"/>
                </a:solidFill>
                <a:latin typeface="Symbol" pitchFamily="18" charset="2"/>
                <a:ea typeface="Verdana" pitchFamily="34" charset="0"/>
                <a:cs typeface="Verdana" pitchFamily="34" charset="0"/>
              </a:rPr>
              <a:t>d</a:t>
            </a:r>
            <a:r>
              <a:rPr lang="en-US" sz="1600" dirty="0" smtClean="0">
                <a:solidFill>
                  <a:srgbClr val="FFFF00"/>
                </a:solidFill>
                <a:latin typeface="Verdana" pitchFamily="34" charset="0"/>
                <a:ea typeface="Verdana" pitchFamily="34" charset="0"/>
                <a:cs typeface="Verdana" pitchFamily="34" charset="0"/>
              </a:rPr>
              <a:t>)</a:t>
            </a:r>
            <a:endParaRPr lang="en-US" sz="1800" baseline="-25000" dirty="0">
              <a:solidFill>
                <a:srgbClr val="FFFF00"/>
              </a:solidFill>
            </a:endParaRPr>
          </a:p>
        </p:txBody>
      </p:sp>
      <p:sp>
        <p:nvSpPr>
          <p:cNvPr id="53" name="Subtitle 2"/>
          <p:cNvSpPr txBox="1">
            <a:spLocks/>
          </p:cNvSpPr>
          <p:nvPr/>
        </p:nvSpPr>
        <p:spPr>
          <a:xfrm>
            <a:off x="2113818" y="5669824"/>
            <a:ext cx="5091156"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FFFFCC"/>
                </a:solidFill>
                <a:latin typeface="Verdana" pitchFamily="34" charset="0"/>
                <a:ea typeface="Verdana" pitchFamily="34" charset="0"/>
                <a:cs typeface="Verdana" pitchFamily="34" charset="0"/>
              </a:rPr>
              <a:t>frequency</a:t>
            </a:r>
            <a:r>
              <a:rPr lang="en-US" sz="1800" dirty="0" smtClean="0">
                <a:solidFill>
                  <a:srgbClr val="FFFFCC"/>
                </a:solidFill>
              </a:rPr>
              <a:t> (</a:t>
            </a:r>
            <a:r>
              <a:rPr lang="en-US" sz="1800" dirty="0" smtClean="0">
                <a:solidFill>
                  <a:srgbClr val="FFFFCC"/>
                </a:solidFill>
                <a:latin typeface="Symbol" pitchFamily="18" charset="2"/>
              </a:rPr>
              <a:t>w</a:t>
            </a:r>
            <a:r>
              <a:rPr lang="en-US" sz="1800" dirty="0" smtClean="0">
                <a:solidFill>
                  <a:srgbClr val="FFFFCC"/>
                </a:solidFill>
              </a:rPr>
              <a:t>)</a:t>
            </a:r>
            <a:endParaRPr lang="en-US" sz="1800" dirty="0">
              <a:solidFill>
                <a:srgbClr val="FFFFCC"/>
              </a:solidFill>
            </a:endParaRPr>
          </a:p>
        </p:txBody>
      </p:sp>
      <p:sp>
        <p:nvSpPr>
          <p:cNvPr id="54" name="Subtitle 2"/>
          <p:cNvSpPr txBox="1">
            <a:spLocks/>
          </p:cNvSpPr>
          <p:nvPr/>
        </p:nvSpPr>
        <p:spPr>
          <a:xfrm rot="16200000">
            <a:off x="1082312" y="4618536"/>
            <a:ext cx="1676400"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FFFFCC"/>
                </a:solidFill>
                <a:latin typeface="Verdana" pitchFamily="34" charset="0"/>
                <a:ea typeface="Verdana" pitchFamily="34" charset="0"/>
                <a:cs typeface="Verdana" pitchFamily="34" charset="0"/>
              </a:rPr>
              <a:t>amplitude</a:t>
            </a:r>
            <a:endParaRPr lang="en-US" sz="1600" dirty="0">
              <a:solidFill>
                <a:srgbClr val="FFFFCC"/>
              </a:solidFill>
              <a:latin typeface="Verdana" pitchFamily="34" charset="0"/>
              <a:ea typeface="Verdana" pitchFamily="34" charset="0"/>
              <a:cs typeface="Verdana" pitchFamily="34" charset="0"/>
            </a:endParaRPr>
          </a:p>
        </p:txBody>
      </p:sp>
      <p:cxnSp>
        <p:nvCxnSpPr>
          <p:cNvPr id="20" name="Straight Arrow Connector 19"/>
          <p:cNvCxnSpPr/>
          <p:nvPr/>
        </p:nvCxnSpPr>
        <p:spPr>
          <a:xfrm flipV="1">
            <a:off x="6400800" y="5082812"/>
            <a:ext cx="0" cy="587012"/>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553200" y="5084608"/>
            <a:ext cx="0" cy="585216"/>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324600" y="4975115"/>
            <a:ext cx="304800" cy="280983"/>
          </a:xfrm>
          <a:prstGeom prst="rect">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1" name="TextBox 30"/>
          <p:cNvSpPr txBox="1"/>
          <p:nvPr/>
        </p:nvSpPr>
        <p:spPr>
          <a:xfrm>
            <a:off x="6553200" y="4853996"/>
            <a:ext cx="1219200" cy="523220"/>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Similar amplitudes</a:t>
            </a:r>
          </a:p>
        </p:txBody>
      </p:sp>
      <p:cxnSp>
        <p:nvCxnSpPr>
          <p:cNvPr id="32" name="Straight Arrow Connector 31"/>
          <p:cNvCxnSpPr/>
          <p:nvPr/>
        </p:nvCxnSpPr>
        <p:spPr>
          <a:xfrm flipV="1">
            <a:off x="6477000" y="5084608"/>
            <a:ext cx="0" cy="585216"/>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072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How to Disambiguate Phase? </a:t>
            </a:r>
            <a:endParaRPr lang="en-US" sz="3200" dirty="0" smtClean="0">
              <a:solidFill>
                <a:srgbClr val="FFFFCC"/>
              </a:solidFill>
              <a:latin typeface="Verdana" pitchFamily="34" charset="0"/>
              <a:ea typeface="Verdana" pitchFamily="34" charset="0"/>
              <a:cs typeface="Verdana" pitchFamily="34" charset="0"/>
            </a:endParaRPr>
          </a:p>
        </p:txBody>
      </p:sp>
      <p:sp>
        <p:nvSpPr>
          <p:cNvPr id="23"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24" name="Picture 3" descr="D:\Current\Optimal Phase Shifting\ProjectedImages\1024x768\PhaseShifting\Period-0059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2973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40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Subtitle 2"/>
          <p:cNvSpPr txBox="1">
            <a:spLocks/>
          </p:cNvSpPr>
          <p:nvPr/>
        </p:nvSpPr>
        <p:spPr>
          <a:xfrm>
            <a:off x="1219200"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max</a:t>
            </a:r>
            <a:endParaRPr lang="en-US" sz="2400" baseline="-25000" dirty="0">
              <a:solidFill>
                <a:srgbClr val="FFFFCC"/>
              </a:solidFill>
              <a:latin typeface="Verdana" pitchFamily="34" charset="0"/>
              <a:ea typeface="Verdana" pitchFamily="34" charset="0"/>
              <a:cs typeface="Verdana" pitchFamily="34" charset="0"/>
            </a:endParaRPr>
          </a:p>
        </p:txBody>
      </p:sp>
      <p:sp>
        <p:nvSpPr>
          <p:cNvPr id="30" name="Subtitle 2"/>
          <p:cNvSpPr txBox="1">
            <a:spLocks/>
          </p:cNvSpPr>
          <p:nvPr/>
        </p:nvSpPr>
        <p:spPr>
          <a:xfrm>
            <a:off x="3896535"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mean</a:t>
            </a:r>
            <a:endParaRPr lang="en-US" sz="2400" baseline="-25000" dirty="0">
              <a:solidFill>
                <a:srgbClr val="FFFFCC"/>
              </a:solidFill>
              <a:latin typeface="Verdana" pitchFamily="34" charset="0"/>
              <a:ea typeface="Verdana" pitchFamily="34" charset="0"/>
              <a:cs typeface="Verdana" pitchFamily="34" charset="0"/>
            </a:endParaRPr>
          </a:p>
        </p:txBody>
      </p:sp>
      <p:sp>
        <p:nvSpPr>
          <p:cNvPr id="33" name="Subtitle 2"/>
          <p:cNvSpPr txBox="1">
            <a:spLocks/>
          </p:cNvSpPr>
          <p:nvPr/>
        </p:nvSpPr>
        <p:spPr>
          <a:xfrm>
            <a:off x="6570964"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min</a:t>
            </a:r>
            <a:endParaRPr lang="en-US" sz="2400" baseline="-25000" dirty="0">
              <a:solidFill>
                <a:srgbClr val="FFFFCC"/>
              </a:solidFill>
              <a:latin typeface="Verdana" pitchFamily="34" charset="0"/>
              <a:ea typeface="Verdana" pitchFamily="34" charset="0"/>
              <a:cs typeface="Verdana" pitchFamily="34" charset="0"/>
            </a:endParaRPr>
          </a:p>
        </p:txBody>
      </p:sp>
      <p:pic>
        <p:nvPicPr>
          <p:cNvPr id="34" name="Picture 2" descr="D:\Current\Optimal Phase Shifting\ProjectedImages\1024x768\PhaseShifting\Period-005900-Shift-0012-0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6535" y="1605269"/>
            <a:ext cx="1413999" cy="1060499"/>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8" name="Picture 2" descr="D:\Current\Optimal Phase Shifting\ProjectedImages\1024x768\PhaseShifting\Period-006340-Shift-0012-01.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878" y="1600200"/>
            <a:ext cx="1427515" cy="1070637"/>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Title 8"/>
          <p:cNvSpPr txBox="1">
            <a:spLocks/>
          </p:cNvSpPr>
          <p:nvPr/>
        </p:nvSpPr>
        <p:spPr bwMode="auto">
          <a:xfrm>
            <a:off x="0" y="4267200"/>
            <a:ext cx="9144000" cy="9143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400" dirty="0" smtClean="0">
                <a:solidFill>
                  <a:srgbClr val="FFFFCC"/>
                </a:solidFill>
                <a:latin typeface="Verdana" pitchFamily="34" charset="0"/>
                <a:ea typeface="Verdana" pitchFamily="34" charset="0"/>
                <a:cs typeface="Verdana" pitchFamily="34" charset="0"/>
              </a:rPr>
              <a:t>How Can We Disambiguate Phase </a:t>
            </a:r>
          </a:p>
          <a:p>
            <a:r>
              <a:rPr lang="en-US" sz="2400" dirty="0" smtClean="0">
                <a:latin typeface="Verdana" pitchFamily="34" charset="0"/>
                <a:ea typeface="Verdana" pitchFamily="34" charset="0"/>
                <a:cs typeface="Verdana" pitchFamily="34" charset="0"/>
              </a:rPr>
              <a:t>Without</a:t>
            </a:r>
            <a:r>
              <a:rPr lang="en-US" sz="2400" dirty="0" smtClean="0">
                <a:solidFill>
                  <a:srgbClr val="FFFFCC"/>
                </a:solidFill>
                <a:latin typeface="Verdana" pitchFamily="34" charset="0"/>
                <a:ea typeface="Verdana" pitchFamily="34" charset="0"/>
                <a:cs typeface="Verdana" pitchFamily="34" charset="0"/>
              </a:rPr>
              <a:t> </a:t>
            </a:r>
            <a:r>
              <a:rPr lang="en-US" sz="2400" dirty="0" smtClean="0">
                <a:solidFill>
                  <a:srgbClr val="FFCC00"/>
                </a:solidFill>
                <a:latin typeface="Verdana" pitchFamily="34" charset="0"/>
                <a:ea typeface="Verdana" pitchFamily="34" charset="0"/>
                <a:cs typeface="Verdana" pitchFamily="34" charset="0"/>
              </a:rPr>
              <a:t>Low Frequency</a:t>
            </a:r>
            <a:r>
              <a:rPr lang="en-US" sz="2400" dirty="0" smtClean="0">
                <a:solidFill>
                  <a:srgbClr val="FFFFCC"/>
                </a:solidFill>
                <a:latin typeface="Verdana" pitchFamily="34" charset="0"/>
                <a:ea typeface="Verdana" pitchFamily="34" charset="0"/>
                <a:cs typeface="Verdana" pitchFamily="34" charset="0"/>
              </a:rPr>
              <a:t> Patterns?</a:t>
            </a:r>
            <a:endParaRPr lang="en-US" sz="2400" dirty="0">
              <a:solidFill>
                <a:srgbClr val="FF99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716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How to Disambiguate Phase?</a:t>
            </a:r>
            <a:endParaRPr lang="en-US" sz="3200" dirty="0" smtClean="0">
              <a:solidFill>
                <a:srgbClr val="FFFFCC"/>
              </a:solidFill>
              <a:latin typeface="Verdana" pitchFamily="34" charset="0"/>
              <a:ea typeface="Verdana" pitchFamily="34" charset="0"/>
              <a:cs typeface="Verdana" pitchFamily="34" charset="0"/>
            </a:endParaRP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grpSp>
        <p:nvGrpSpPr>
          <p:cNvPr id="8254" name="Group 8253"/>
          <p:cNvGrpSpPr/>
          <p:nvPr/>
        </p:nvGrpSpPr>
        <p:grpSpPr>
          <a:xfrm>
            <a:off x="1143000" y="1631224"/>
            <a:ext cx="2476500" cy="1341928"/>
            <a:chOff x="1320800" y="1676400"/>
            <a:chExt cx="4133850" cy="3257550"/>
          </a:xfrm>
        </p:grpSpPr>
        <p:sp>
          <p:nvSpPr>
            <p:cNvPr id="8247" name="Freeform 86"/>
            <p:cNvSpPr>
              <a:spLocks/>
            </p:cNvSpPr>
            <p:nvPr/>
          </p:nvSpPr>
          <p:spPr bwMode="auto">
            <a:xfrm>
              <a:off x="1320800" y="1676400"/>
              <a:ext cx="609600" cy="3248025"/>
            </a:xfrm>
            <a:custGeom>
              <a:avLst/>
              <a:gdLst>
                <a:gd name="T0" fmla="*/ 6 w 384"/>
                <a:gd name="T1" fmla="*/ 60 h 2046"/>
                <a:gd name="T2" fmla="*/ 12 w 384"/>
                <a:gd name="T3" fmla="*/ 252 h 2046"/>
                <a:gd name="T4" fmla="*/ 24 w 384"/>
                <a:gd name="T5" fmla="*/ 648 h 2046"/>
                <a:gd name="T6" fmla="*/ 30 w 384"/>
                <a:gd name="T7" fmla="*/ 1002 h 2046"/>
                <a:gd name="T8" fmla="*/ 42 w 384"/>
                <a:gd name="T9" fmla="*/ 1476 h 2046"/>
                <a:gd name="T10" fmla="*/ 48 w 384"/>
                <a:gd name="T11" fmla="*/ 1770 h 2046"/>
                <a:gd name="T12" fmla="*/ 60 w 384"/>
                <a:gd name="T13" fmla="*/ 2010 h 2046"/>
                <a:gd name="T14" fmla="*/ 72 w 384"/>
                <a:gd name="T15" fmla="*/ 2028 h 2046"/>
                <a:gd name="T16" fmla="*/ 78 w 384"/>
                <a:gd name="T17" fmla="*/ 1824 h 2046"/>
                <a:gd name="T18" fmla="*/ 90 w 384"/>
                <a:gd name="T19" fmla="*/ 1548 h 2046"/>
                <a:gd name="T20" fmla="*/ 96 w 384"/>
                <a:gd name="T21" fmla="*/ 1080 h 2046"/>
                <a:gd name="T22" fmla="*/ 108 w 384"/>
                <a:gd name="T23" fmla="*/ 720 h 2046"/>
                <a:gd name="T24" fmla="*/ 114 w 384"/>
                <a:gd name="T25" fmla="*/ 300 h 2046"/>
                <a:gd name="T26" fmla="*/ 126 w 384"/>
                <a:gd name="T27" fmla="*/ 90 h 2046"/>
                <a:gd name="T28" fmla="*/ 132 w 384"/>
                <a:gd name="T29" fmla="*/ 0 h 2046"/>
                <a:gd name="T30" fmla="*/ 144 w 384"/>
                <a:gd name="T31" fmla="*/ 78 h 2046"/>
                <a:gd name="T32" fmla="*/ 150 w 384"/>
                <a:gd name="T33" fmla="*/ 282 h 2046"/>
                <a:gd name="T34" fmla="*/ 162 w 384"/>
                <a:gd name="T35" fmla="*/ 690 h 2046"/>
                <a:gd name="T36" fmla="*/ 168 w 384"/>
                <a:gd name="T37" fmla="*/ 1050 h 2046"/>
                <a:gd name="T38" fmla="*/ 180 w 384"/>
                <a:gd name="T39" fmla="*/ 1518 h 2046"/>
                <a:gd name="T40" fmla="*/ 186 w 384"/>
                <a:gd name="T41" fmla="*/ 1800 h 2046"/>
                <a:gd name="T42" fmla="*/ 198 w 384"/>
                <a:gd name="T43" fmla="*/ 2022 h 2046"/>
                <a:gd name="T44" fmla="*/ 204 w 384"/>
                <a:gd name="T45" fmla="*/ 2040 h 2046"/>
                <a:gd name="T46" fmla="*/ 216 w 384"/>
                <a:gd name="T47" fmla="*/ 1932 h 2046"/>
                <a:gd name="T48" fmla="*/ 222 w 384"/>
                <a:gd name="T49" fmla="*/ 1608 h 2046"/>
                <a:gd name="T50" fmla="*/ 234 w 384"/>
                <a:gd name="T51" fmla="*/ 1278 h 2046"/>
                <a:gd name="T52" fmla="*/ 240 w 384"/>
                <a:gd name="T53" fmla="*/ 792 h 2046"/>
                <a:gd name="T54" fmla="*/ 252 w 384"/>
                <a:gd name="T55" fmla="*/ 456 h 2046"/>
                <a:gd name="T56" fmla="*/ 258 w 384"/>
                <a:gd name="T57" fmla="*/ 126 h 2046"/>
                <a:gd name="T58" fmla="*/ 276 w 384"/>
                <a:gd name="T59" fmla="*/ 0 h 2046"/>
                <a:gd name="T60" fmla="*/ 282 w 384"/>
                <a:gd name="T61" fmla="*/ 96 h 2046"/>
                <a:gd name="T62" fmla="*/ 288 w 384"/>
                <a:gd name="T63" fmla="*/ 312 h 2046"/>
                <a:gd name="T64" fmla="*/ 300 w 384"/>
                <a:gd name="T65" fmla="*/ 732 h 2046"/>
                <a:gd name="T66" fmla="*/ 306 w 384"/>
                <a:gd name="T67" fmla="*/ 1092 h 2046"/>
                <a:gd name="T68" fmla="*/ 318 w 384"/>
                <a:gd name="T69" fmla="*/ 1554 h 2046"/>
                <a:gd name="T70" fmla="*/ 324 w 384"/>
                <a:gd name="T71" fmla="*/ 1830 h 2046"/>
                <a:gd name="T72" fmla="*/ 336 w 384"/>
                <a:gd name="T73" fmla="*/ 2028 h 2046"/>
                <a:gd name="T74" fmla="*/ 342 w 384"/>
                <a:gd name="T75" fmla="*/ 2034 h 2046"/>
                <a:gd name="T76" fmla="*/ 354 w 384"/>
                <a:gd name="T77" fmla="*/ 1908 h 2046"/>
                <a:gd name="T78" fmla="*/ 360 w 384"/>
                <a:gd name="T79" fmla="*/ 1572 h 2046"/>
                <a:gd name="T80" fmla="*/ 372 w 384"/>
                <a:gd name="T81" fmla="*/ 1236 h 2046"/>
                <a:gd name="T82" fmla="*/ 378 w 384"/>
                <a:gd name="T83" fmla="*/ 750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046">
                  <a:moveTo>
                    <a:pt x="0" y="6"/>
                  </a:moveTo>
                  <a:lnTo>
                    <a:pt x="0" y="24"/>
                  </a:lnTo>
                  <a:lnTo>
                    <a:pt x="6" y="60"/>
                  </a:lnTo>
                  <a:lnTo>
                    <a:pt x="6" y="114"/>
                  </a:lnTo>
                  <a:lnTo>
                    <a:pt x="12" y="174"/>
                  </a:lnTo>
                  <a:lnTo>
                    <a:pt x="12" y="252"/>
                  </a:lnTo>
                  <a:lnTo>
                    <a:pt x="18" y="336"/>
                  </a:lnTo>
                  <a:lnTo>
                    <a:pt x="18" y="534"/>
                  </a:lnTo>
                  <a:lnTo>
                    <a:pt x="24" y="648"/>
                  </a:lnTo>
                  <a:lnTo>
                    <a:pt x="24" y="762"/>
                  </a:lnTo>
                  <a:lnTo>
                    <a:pt x="30" y="882"/>
                  </a:lnTo>
                  <a:lnTo>
                    <a:pt x="30" y="1002"/>
                  </a:lnTo>
                  <a:lnTo>
                    <a:pt x="36" y="1128"/>
                  </a:lnTo>
                  <a:lnTo>
                    <a:pt x="36" y="1362"/>
                  </a:lnTo>
                  <a:lnTo>
                    <a:pt x="42" y="1476"/>
                  </a:lnTo>
                  <a:lnTo>
                    <a:pt x="42" y="1584"/>
                  </a:lnTo>
                  <a:lnTo>
                    <a:pt x="48" y="1680"/>
                  </a:lnTo>
                  <a:lnTo>
                    <a:pt x="48" y="1770"/>
                  </a:lnTo>
                  <a:lnTo>
                    <a:pt x="54" y="1848"/>
                  </a:lnTo>
                  <a:lnTo>
                    <a:pt x="54" y="1968"/>
                  </a:lnTo>
                  <a:lnTo>
                    <a:pt x="60" y="2010"/>
                  </a:lnTo>
                  <a:lnTo>
                    <a:pt x="60" y="2034"/>
                  </a:lnTo>
                  <a:lnTo>
                    <a:pt x="66" y="2046"/>
                  </a:lnTo>
                  <a:lnTo>
                    <a:pt x="72" y="2028"/>
                  </a:lnTo>
                  <a:lnTo>
                    <a:pt x="72" y="1998"/>
                  </a:lnTo>
                  <a:lnTo>
                    <a:pt x="78" y="1950"/>
                  </a:lnTo>
                  <a:lnTo>
                    <a:pt x="78" y="1824"/>
                  </a:lnTo>
                  <a:lnTo>
                    <a:pt x="84" y="1740"/>
                  </a:lnTo>
                  <a:lnTo>
                    <a:pt x="84" y="1644"/>
                  </a:lnTo>
                  <a:lnTo>
                    <a:pt x="90" y="1548"/>
                  </a:lnTo>
                  <a:lnTo>
                    <a:pt x="90" y="1434"/>
                  </a:lnTo>
                  <a:lnTo>
                    <a:pt x="96" y="1320"/>
                  </a:lnTo>
                  <a:lnTo>
                    <a:pt x="96" y="1080"/>
                  </a:lnTo>
                  <a:lnTo>
                    <a:pt x="102" y="960"/>
                  </a:lnTo>
                  <a:lnTo>
                    <a:pt x="102" y="840"/>
                  </a:lnTo>
                  <a:lnTo>
                    <a:pt x="108" y="720"/>
                  </a:lnTo>
                  <a:lnTo>
                    <a:pt x="108" y="606"/>
                  </a:lnTo>
                  <a:lnTo>
                    <a:pt x="114" y="498"/>
                  </a:lnTo>
                  <a:lnTo>
                    <a:pt x="114" y="300"/>
                  </a:lnTo>
                  <a:lnTo>
                    <a:pt x="120" y="222"/>
                  </a:lnTo>
                  <a:lnTo>
                    <a:pt x="120" y="150"/>
                  </a:lnTo>
                  <a:lnTo>
                    <a:pt x="126" y="90"/>
                  </a:lnTo>
                  <a:lnTo>
                    <a:pt x="126" y="48"/>
                  </a:lnTo>
                  <a:lnTo>
                    <a:pt x="132" y="18"/>
                  </a:lnTo>
                  <a:lnTo>
                    <a:pt x="132" y="0"/>
                  </a:lnTo>
                  <a:lnTo>
                    <a:pt x="138" y="0"/>
                  </a:lnTo>
                  <a:lnTo>
                    <a:pt x="138" y="36"/>
                  </a:lnTo>
                  <a:lnTo>
                    <a:pt x="144" y="78"/>
                  </a:lnTo>
                  <a:lnTo>
                    <a:pt x="144" y="132"/>
                  </a:lnTo>
                  <a:lnTo>
                    <a:pt x="150" y="198"/>
                  </a:lnTo>
                  <a:lnTo>
                    <a:pt x="150" y="282"/>
                  </a:lnTo>
                  <a:lnTo>
                    <a:pt x="156" y="372"/>
                  </a:lnTo>
                  <a:lnTo>
                    <a:pt x="156" y="576"/>
                  </a:lnTo>
                  <a:lnTo>
                    <a:pt x="162" y="690"/>
                  </a:lnTo>
                  <a:lnTo>
                    <a:pt x="162" y="804"/>
                  </a:lnTo>
                  <a:lnTo>
                    <a:pt x="168" y="924"/>
                  </a:lnTo>
                  <a:lnTo>
                    <a:pt x="168" y="1050"/>
                  </a:lnTo>
                  <a:lnTo>
                    <a:pt x="174" y="1170"/>
                  </a:lnTo>
                  <a:lnTo>
                    <a:pt x="174" y="1404"/>
                  </a:lnTo>
                  <a:lnTo>
                    <a:pt x="180" y="1518"/>
                  </a:lnTo>
                  <a:lnTo>
                    <a:pt x="180" y="1620"/>
                  </a:lnTo>
                  <a:lnTo>
                    <a:pt x="186" y="1716"/>
                  </a:lnTo>
                  <a:lnTo>
                    <a:pt x="186" y="1800"/>
                  </a:lnTo>
                  <a:lnTo>
                    <a:pt x="192" y="1878"/>
                  </a:lnTo>
                  <a:lnTo>
                    <a:pt x="192" y="1986"/>
                  </a:lnTo>
                  <a:lnTo>
                    <a:pt x="198" y="2022"/>
                  </a:lnTo>
                  <a:lnTo>
                    <a:pt x="198" y="2040"/>
                  </a:lnTo>
                  <a:lnTo>
                    <a:pt x="204" y="2046"/>
                  </a:lnTo>
                  <a:lnTo>
                    <a:pt x="204" y="2040"/>
                  </a:lnTo>
                  <a:lnTo>
                    <a:pt x="210" y="2016"/>
                  </a:lnTo>
                  <a:lnTo>
                    <a:pt x="210" y="1980"/>
                  </a:lnTo>
                  <a:lnTo>
                    <a:pt x="216" y="1932"/>
                  </a:lnTo>
                  <a:lnTo>
                    <a:pt x="216" y="1794"/>
                  </a:lnTo>
                  <a:lnTo>
                    <a:pt x="222" y="1704"/>
                  </a:lnTo>
                  <a:lnTo>
                    <a:pt x="222" y="1608"/>
                  </a:lnTo>
                  <a:lnTo>
                    <a:pt x="228" y="1506"/>
                  </a:lnTo>
                  <a:lnTo>
                    <a:pt x="228" y="1392"/>
                  </a:lnTo>
                  <a:lnTo>
                    <a:pt x="234" y="1278"/>
                  </a:lnTo>
                  <a:lnTo>
                    <a:pt x="234" y="1038"/>
                  </a:lnTo>
                  <a:lnTo>
                    <a:pt x="240" y="912"/>
                  </a:lnTo>
                  <a:lnTo>
                    <a:pt x="240" y="792"/>
                  </a:lnTo>
                  <a:lnTo>
                    <a:pt x="246" y="678"/>
                  </a:lnTo>
                  <a:lnTo>
                    <a:pt x="246" y="564"/>
                  </a:lnTo>
                  <a:lnTo>
                    <a:pt x="252" y="456"/>
                  </a:lnTo>
                  <a:lnTo>
                    <a:pt x="252" y="270"/>
                  </a:lnTo>
                  <a:lnTo>
                    <a:pt x="258" y="192"/>
                  </a:lnTo>
                  <a:lnTo>
                    <a:pt x="258" y="126"/>
                  </a:lnTo>
                  <a:lnTo>
                    <a:pt x="264" y="72"/>
                  </a:lnTo>
                  <a:lnTo>
                    <a:pt x="264" y="36"/>
                  </a:lnTo>
                  <a:lnTo>
                    <a:pt x="276" y="0"/>
                  </a:lnTo>
                  <a:lnTo>
                    <a:pt x="270" y="0"/>
                  </a:lnTo>
                  <a:lnTo>
                    <a:pt x="276" y="54"/>
                  </a:lnTo>
                  <a:lnTo>
                    <a:pt x="282" y="96"/>
                  </a:lnTo>
                  <a:lnTo>
                    <a:pt x="282" y="156"/>
                  </a:lnTo>
                  <a:lnTo>
                    <a:pt x="288" y="228"/>
                  </a:lnTo>
                  <a:lnTo>
                    <a:pt x="288" y="312"/>
                  </a:lnTo>
                  <a:lnTo>
                    <a:pt x="294" y="402"/>
                  </a:lnTo>
                  <a:lnTo>
                    <a:pt x="294" y="618"/>
                  </a:lnTo>
                  <a:lnTo>
                    <a:pt x="300" y="732"/>
                  </a:lnTo>
                  <a:lnTo>
                    <a:pt x="300" y="852"/>
                  </a:lnTo>
                  <a:lnTo>
                    <a:pt x="306" y="972"/>
                  </a:lnTo>
                  <a:lnTo>
                    <a:pt x="306" y="1092"/>
                  </a:lnTo>
                  <a:lnTo>
                    <a:pt x="312" y="1218"/>
                  </a:lnTo>
                  <a:lnTo>
                    <a:pt x="312" y="1446"/>
                  </a:lnTo>
                  <a:lnTo>
                    <a:pt x="318" y="1554"/>
                  </a:lnTo>
                  <a:lnTo>
                    <a:pt x="318" y="1656"/>
                  </a:lnTo>
                  <a:lnTo>
                    <a:pt x="324" y="1746"/>
                  </a:lnTo>
                  <a:lnTo>
                    <a:pt x="324" y="1830"/>
                  </a:lnTo>
                  <a:lnTo>
                    <a:pt x="330" y="1902"/>
                  </a:lnTo>
                  <a:lnTo>
                    <a:pt x="330" y="1998"/>
                  </a:lnTo>
                  <a:lnTo>
                    <a:pt x="336" y="2028"/>
                  </a:lnTo>
                  <a:lnTo>
                    <a:pt x="336" y="2046"/>
                  </a:lnTo>
                  <a:lnTo>
                    <a:pt x="342" y="2046"/>
                  </a:lnTo>
                  <a:lnTo>
                    <a:pt x="342" y="2034"/>
                  </a:lnTo>
                  <a:lnTo>
                    <a:pt x="348" y="2004"/>
                  </a:lnTo>
                  <a:lnTo>
                    <a:pt x="348" y="1962"/>
                  </a:lnTo>
                  <a:lnTo>
                    <a:pt x="354" y="1908"/>
                  </a:lnTo>
                  <a:lnTo>
                    <a:pt x="354" y="1764"/>
                  </a:lnTo>
                  <a:lnTo>
                    <a:pt x="360" y="1674"/>
                  </a:lnTo>
                  <a:lnTo>
                    <a:pt x="360" y="1572"/>
                  </a:lnTo>
                  <a:lnTo>
                    <a:pt x="366" y="1464"/>
                  </a:lnTo>
                  <a:lnTo>
                    <a:pt x="366" y="1350"/>
                  </a:lnTo>
                  <a:lnTo>
                    <a:pt x="372" y="1236"/>
                  </a:lnTo>
                  <a:lnTo>
                    <a:pt x="372" y="990"/>
                  </a:lnTo>
                  <a:lnTo>
                    <a:pt x="378" y="870"/>
                  </a:lnTo>
                  <a:lnTo>
                    <a:pt x="378" y="750"/>
                  </a:lnTo>
                  <a:lnTo>
                    <a:pt x="384" y="636"/>
                  </a:lnTo>
                  <a:lnTo>
                    <a:pt x="384" y="522"/>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48" name="Freeform 87"/>
            <p:cNvSpPr>
              <a:spLocks/>
            </p:cNvSpPr>
            <p:nvPr/>
          </p:nvSpPr>
          <p:spPr bwMode="auto">
            <a:xfrm>
              <a:off x="1930400" y="1676400"/>
              <a:ext cx="638175" cy="3248025"/>
            </a:xfrm>
            <a:custGeom>
              <a:avLst/>
              <a:gdLst>
                <a:gd name="T0" fmla="*/ 6 w 402"/>
                <a:gd name="T1" fmla="*/ 240 h 2046"/>
                <a:gd name="T2" fmla="*/ 18 w 402"/>
                <a:gd name="T3" fmla="*/ 60 h 2046"/>
                <a:gd name="T4" fmla="*/ 30 w 402"/>
                <a:gd name="T5" fmla="*/ 6 h 2046"/>
                <a:gd name="T6" fmla="*/ 36 w 402"/>
                <a:gd name="T7" fmla="*/ 180 h 2046"/>
                <a:gd name="T8" fmla="*/ 48 w 402"/>
                <a:gd name="T9" fmla="*/ 438 h 2046"/>
                <a:gd name="T10" fmla="*/ 54 w 402"/>
                <a:gd name="T11" fmla="*/ 894 h 2046"/>
                <a:gd name="T12" fmla="*/ 66 w 402"/>
                <a:gd name="T13" fmla="*/ 1260 h 2046"/>
                <a:gd name="T14" fmla="*/ 72 w 402"/>
                <a:gd name="T15" fmla="*/ 1692 h 2046"/>
                <a:gd name="T16" fmla="*/ 84 w 402"/>
                <a:gd name="T17" fmla="*/ 1920 h 2046"/>
                <a:gd name="T18" fmla="*/ 90 w 402"/>
                <a:gd name="T19" fmla="*/ 2046 h 2046"/>
                <a:gd name="T20" fmla="*/ 102 w 402"/>
                <a:gd name="T21" fmla="*/ 1944 h 2046"/>
                <a:gd name="T22" fmla="*/ 114 w 402"/>
                <a:gd name="T23" fmla="*/ 1638 h 2046"/>
                <a:gd name="T24" fmla="*/ 120 w 402"/>
                <a:gd name="T25" fmla="*/ 1308 h 2046"/>
                <a:gd name="T26" fmla="*/ 132 w 402"/>
                <a:gd name="T27" fmla="*/ 822 h 2046"/>
                <a:gd name="T28" fmla="*/ 138 w 402"/>
                <a:gd name="T29" fmla="*/ 486 h 2046"/>
                <a:gd name="T30" fmla="*/ 150 w 402"/>
                <a:gd name="T31" fmla="*/ 144 h 2046"/>
                <a:gd name="T32" fmla="*/ 156 w 402"/>
                <a:gd name="T33" fmla="*/ 12 h 2046"/>
                <a:gd name="T34" fmla="*/ 168 w 402"/>
                <a:gd name="T35" fmla="*/ 84 h 2046"/>
                <a:gd name="T36" fmla="*/ 180 w 402"/>
                <a:gd name="T37" fmla="*/ 288 h 2046"/>
                <a:gd name="T38" fmla="*/ 186 w 402"/>
                <a:gd name="T39" fmla="*/ 702 h 2046"/>
                <a:gd name="T40" fmla="*/ 198 w 402"/>
                <a:gd name="T41" fmla="*/ 1062 h 2046"/>
                <a:gd name="T42" fmla="*/ 204 w 402"/>
                <a:gd name="T43" fmla="*/ 1530 h 2046"/>
                <a:gd name="T44" fmla="*/ 216 w 402"/>
                <a:gd name="T45" fmla="*/ 1812 h 2046"/>
                <a:gd name="T46" fmla="*/ 222 w 402"/>
                <a:gd name="T47" fmla="*/ 2022 h 2046"/>
                <a:gd name="T48" fmla="*/ 234 w 402"/>
                <a:gd name="T49" fmla="*/ 2016 h 2046"/>
                <a:gd name="T50" fmla="*/ 246 w 402"/>
                <a:gd name="T51" fmla="*/ 1860 h 2046"/>
                <a:gd name="T52" fmla="*/ 252 w 402"/>
                <a:gd name="T53" fmla="*/ 1494 h 2046"/>
                <a:gd name="T54" fmla="*/ 264 w 402"/>
                <a:gd name="T55" fmla="*/ 1146 h 2046"/>
                <a:gd name="T56" fmla="*/ 270 w 402"/>
                <a:gd name="T57" fmla="*/ 666 h 2046"/>
                <a:gd name="T58" fmla="*/ 282 w 402"/>
                <a:gd name="T59" fmla="*/ 348 h 2046"/>
                <a:gd name="T60" fmla="*/ 288 w 402"/>
                <a:gd name="T61" fmla="*/ 72 h 2046"/>
                <a:gd name="T62" fmla="*/ 300 w 402"/>
                <a:gd name="T63" fmla="*/ 0 h 2046"/>
                <a:gd name="T64" fmla="*/ 312 w 402"/>
                <a:gd name="T65" fmla="*/ 162 h 2046"/>
                <a:gd name="T66" fmla="*/ 318 w 402"/>
                <a:gd name="T67" fmla="*/ 414 h 2046"/>
                <a:gd name="T68" fmla="*/ 330 w 402"/>
                <a:gd name="T69" fmla="*/ 864 h 2046"/>
                <a:gd name="T70" fmla="*/ 336 w 402"/>
                <a:gd name="T71" fmla="*/ 1230 h 2046"/>
                <a:gd name="T72" fmla="*/ 348 w 402"/>
                <a:gd name="T73" fmla="*/ 1668 h 2046"/>
                <a:gd name="T74" fmla="*/ 354 w 402"/>
                <a:gd name="T75" fmla="*/ 1908 h 2046"/>
                <a:gd name="T76" fmla="*/ 366 w 402"/>
                <a:gd name="T77" fmla="*/ 2046 h 2046"/>
                <a:gd name="T78" fmla="*/ 378 w 402"/>
                <a:gd name="T79" fmla="*/ 1962 h 2046"/>
                <a:gd name="T80" fmla="*/ 384 w 402"/>
                <a:gd name="T81" fmla="*/ 1662 h 2046"/>
                <a:gd name="T82" fmla="*/ 396 w 402"/>
                <a:gd name="T83" fmla="*/ 1338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2046">
                  <a:moveTo>
                    <a:pt x="0" y="522"/>
                  </a:moveTo>
                  <a:lnTo>
                    <a:pt x="6" y="420"/>
                  </a:lnTo>
                  <a:lnTo>
                    <a:pt x="6" y="240"/>
                  </a:lnTo>
                  <a:lnTo>
                    <a:pt x="12" y="168"/>
                  </a:lnTo>
                  <a:lnTo>
                    <a:pt x="12" y="108"/>
                  </a:lnTo>
                  <a:lnTo>
                    <a:pt x="18" y="60"/>
                  </a:lnTo>
                  <a:lnTo>
                    <a:pt x="18" y="24"/>
                  </a:lnTo>
                  <a:lnTo>
                    <a:pt x="24" y="0"/>
                  </a:lnTo>
                  <a:lnTo>
                    <a:pt x="30" y="6"/>
                  </a:lnTo>
                  <a:lnTo>
                    <a:pt x="30" y="66"/>
                  </a:lnTo>
                  <a:lnTo>
                    <a:pt x="36" y="120"/>
                  </a:lnTo>
                  <a:lnTo>
                    <a:pt x="36" y="180"/>
                  </a:lnTo>
                  <a:lnTo>
                    <a:pt x="42" y="258"/>
                  </a:lnTo>
                  <a:lnTo>
                    <a:pt x="42" y="342"/>
                  </a:lnTo>
                  <a:lnTo>
                    <a:pt x="48" y="438"/>
                  </a:lnTo>
                  <a:lnTo>
                    <a:pt x="48" y="660"/>
                  </a:lnTo>
                  <a:lnTo>
                    <a:pt x="54" y="774"/>
                  </a:lnTo>
                  <a:lnTo>
                    <a:pt x="54" y="894"/>
                  </a:lnTo>
                  <a:lnTo>
                    <a:pt x="60" y="1014"/>
                  </a:lnTo>
                  <a:lnTo>
                    <a:pt x="60" y="1140"/>
                  </a:lnTo>
                  <a:lnTo>
                    <a:pt x="66" y="1260"/>
                  </a:lnTo>
                  <a:lnTo>
                    <a:pt x="66" y="1488"/>
                  </a:lnTo>
                  <a:lnTo>
                    <a:pt x="72" y="1596"/>
                  </a:lnTo>
                  <a:lnTo>
                    <a:pt x="72" y="1692"/>
                  </a:lnTo>
                  <a:lnTo>
                    <a:pt x="78" y="1782"/>
                  </a:lnTo>
                  <a:lnTo>
                    <a:pt x="78" y="1854"/>
                  </a:lnTo>
                  <a:lnTo>
                    <a:pt x="84" y="1920"/>
                  </a:lnTo>
                  <a:lnTo>
                    <a:pt x="84" y="2016"/>
                  </a:lnTo>
                  <a:lnTo>
                    <a:pt x="96" y="2046"/>
                  </a:lnTo>
                  <a:lnTo>
                    <a:pt x="90" y="2046"/>
                  </a:lnTo>
                  <a:lnTo>
                    <a:pt x="96" y="2028"/>
                  </a:lnTo>
                  <a:lnTo>
                    <a:pt x="102" y="1992"/>
                  </a:lnTo>
                  <a:lnTo>
                    <a:pt x="102" y="1944"/>
                  </a:lnTo>
                  <a:lnTo>
                    <a:pt x="108" y="1884"/>
                  </a:lnTo>
                  <a:lnTo>
                    <a:pt x="108" y="1728"/>
                  </a:lnTo>
                  <a:lnTo>
                    <a:pt x="114" y="1638"/>
                  </a:lnTo>
                  <a:lnTo>
                    <a:pt x="114" y="1536"/>
                  </a:lnTo>
                  <a:lnTo>
                    <a:pt x="120" y="1422"/>
                  </a:lnTo>
                  <a:lnTo>
                    <a:pt x="120" y="1308"/>
                  </a:lnTo>
                  <a:lnTo>
                    <a:pt x="126" y="1188"/>
                  </a:lnTo>
                  <a:lnTo>
                    <a:pt x="126" y="948"/>
                  </a:lnTo>
                  <a:lnTo>
                    <a:pt x="132" y="822"/>
                  </a:lnTo>
                  <a:lnTo>
                    <a:pt x="132" y="708"/>
                  </a:lnTo>
                  <a:lnTo>
                    <a:pt x="138" y="594"/>
                  </a:lnTo>
                  <a:lnTo>
                    <a:pt x="138" y="486"/>
                  </a:lnTo>
                  <a:lnTo>
                    <a:pt x="144" y="384"/>
                  </a:lnTo>
                  <a:lnTo>
                    <a:pt x="144" y="210"/>
                  </a:lnTo>
                  <a:lnTo>
                    <a:pt x="150" y="144"/>
                  </a:lnTo>
                  <a:lnTo>
                    <a:pt x="150" y="84"/>
                  </a:lnTo>
                  <a:lnTo>
                    <a:pt x="156" y="42"/>
                  </a:lnTo>
                  <a:lnTo>
                    <a:pt x="156" y="12"/>
                  </a:lnTo>
                  <a:lnTo>
                    <a:pt x="162" y="0"/>
                  </a:lnTo>
                  <a:lnTo>
                    <a:pt x="168" y="12"/>
                  </a:lnTo>
                  <a:lnTo>
                    <a:pt x="168" y="84"/>
                  </a:lnTo>
                  <a:lnTo>
                    <a:pt x="174" y="138"/>
                  </a:lnTo>
                  <a:lnTo>
                    <a:pt x="174" y="210"/>
                  </a:lnTo>
                  <a:lnTo>
                    <a:pt x="180" y="288"/>
                  </a:lnTo>
                  <a:lnTo>
                    <a:pt x="180" y="378"/>
                  </a:lnTo>
                  <a:lnTo>
                    <a:pt x="186" y="480"/>
                  </a:lnTo>
                  <a:lnTo>
                    <a:pt x="186" y="702"/>
                  </a:lnTo>
                  <a:lnTo>
                    <a:pt x="192" y="816"/>
                  </a:lnTo>
                  <a:lnTo>
                    <a:pt x="192" y="942"/>
                  </a:lnTo>
                  <a:lnTo>
                    <a:pt x="198" y="1062"/>
                  </a:lnTo>
                  <a:lnTo>
                    <a:pt x="198" y="1182"/>
                  </a:lnTo>
                  <a:lnTo>
                    <a:pt x="204" y="1302"/>
                  </a:lnTo>
                  <a:lnTo>
                    <a:pt x="204" y="1530"/>
                  </a:lnTo>
                  <a:lnTo>
                    <a:pt x="210" y="1632"/>
                  </a:lnTo>
                  <a:lnTo>
                    <a:pt x="210" y="1728"/>
                  </a:lnTo>
                  <a:lnTo>
                    <a:pt x="216" y="1812"/>
                  </a:lnTo>
                  <a:lnTo>
                    <a:pt x="216" y="1884"/>
                  </a:lnTo>
                  <a:lnTo>
                    <a:pt x="222" y="1944"/>
                  </a:lnTo>
                  <a:lnTo>
                    <a:pt x="222" y="2022"/>
                  </a:lnTo>
                  <a:lnTo>
                    <a:pt x="228" y="2046"/>
                  </a:lnTo>
                  <a:lnTo>
                    <a:pt x="234" y="2040"/>
                  </a:lnTo>
                  <a:lnTo>
                    <a:pt x="234" y="2016"/>
                  </a:lnTo>
                  <a:lnTo>
                    <a:pt x="240" y="1974"/>
                  </a:lnTo>
                  <a:lnTo>
                    <a:pt x="240" y="1926"/>
                  </a:lnTo>
                  <a:lnTo>
                    <a:pt x="246" y="1860"/>
                  </a:lnTo>
                  <a:lnTo>
                    <a:pt x="246" y="1698"/>
                  </a:lnTo>
                  <a:lnTo>
                    <a:pt x="252" y="1602"/>
                  </a:lnTo>
                  <a:lnTo>
                    <a:pt x="252" y="1494"/>
                  </a:lnTo>
                  <a:lnTo>
                    <a:pt x="258" y="1380"/>
                  </a:lnTo>
                  <a:lnTo>
                    <a:pt x="258" y="1266"/>
                  </a:lnTo>
                  <a:lnTo>
                    <a:pt x="264" y="1146"/>
                  </a:lnTo>
                  <a:lnTo>
                    <a:pt x="264" y="900"/>
                  </a:lnTo>
                  <a:lnTo>
                    <a:pt x="270" y="780"/>
                  </a:lnTo>
                  <a:lnTo>
                    <a:pt x="270" y="666"/>
                  </a:lnTo>
                  <a:lnTo>
                    <a:pt x="276" y="552"/>
                  </a:lnTo>
                  <a:lnTo>
                    <a:pt x="276" y="444"/>
                  </a:lnTo>
                  <a:lnTo>
                    <a:pt x="282" y="348"/>
                  </a:lnTo>
                  <a:lnTo>
                    <a:pt x="282" y="186"/>
                  </a:lnTo>
                  <a:lnTo>
                    <a:pt x="288" y="120"/>
                  </a:lnTo>
                  <a:lnTo>
                    <a:pt x="288" y="72"/>
                  </a:lnTo>
                  <a:lnTo>
                    <a:pt x="294" y="30"/>
                  </a:lnTo>
                  <a:lnTo>
                    <a:pt x="294" y="6"/>
                  </a:lnTo>
                  <a:lnTo>
                    <a:pt x="300" y="0"/>
                  </a:lnTo>
                  <a:lnTo>
                    <a:pt x="306" y="24"/>
                  </a:lnTo>
                  <a:lnTo>
                    <a:pt x="306" y="102"/>
                  </a:lnTo>
                  <a:lnTo>
                    <a:pt x="312" y="162"/>
                  </a:lnTo>
                  <a:lnTo>
                    <a:pt x="312" y="234"/>
                  </a:lnTo>
                  <a:lnTo>
                    <a:pt x="318" y="318"/>
                  </a:lnTo>
                  <a:lnTo>
                    <a:pt x="318" y="414"/>
                  </a:lnTo>
                  <a:lnTo>
                    <a:pt x="324" y="516"/>
                  </a:lnTo>
                  <a:lnTo>
                    <a:pt x="324" y="744"/>
                  </a:lnTo>
                  <a:lnTo>
                    <a:pt x="330" y="864"/>
                  </a:lnTo>
                  <a:lnTo>
                    <a:pt x="330" y="984"/>
                  </a:lnTo>
                  <a:lnTo>
                    <a:pt x="336" y="1104"/>
                  </a:lnTo>
                  <a:lnTo>
                    <a:pt x="336" y="1230"/>
                  </a:lnTo>
                  <a:lnTo>
                    <a:pt x="342" y="1344"/>
                  </a:lnTo>
                  <a:lnTo>
                    <a:pt x="342" y="1566"/>
                  </a:lnTo>
                  <a:lnTo>
                    <a:pt x="348" y="1668"/>
                  </a:lnTo>
                  <a:lnTo>
                    <a:pt x="348" y="1758"/>
                  </a:lnTo>
                  <a:lnTo>
                    <a:pt x="354" y="1836"/>
                  </a:lnTo>
                  <a:lnTo>
                    <a:pt x="354" y="1908"/>
                  </a:lnTo>
                  <a:lnTo>
                    <a:pt x="360" y="1962"/>
                  </a:lnTo>
                  <a:lnTo>
                    <a:pt x="360" y="2034"/>
                  </a:lnTo>
                  <a:lnTo>
                    <a:pt x="366" y="2046"/>
                  </a:lnTo>
                  <a:lnTo>
                    <a:pt x="372" y="2034"/>
                  </a:lnTo>
                  <a:lnTo>
                    <a:pt x="372" y="2004"/>
                  </a:lnTo>
                  <a:lnTo>
                    <a:pt x="378" y="1962"/>
                  </a:lnTo>
                  <a:lnTo>
                    <a:pt x="378" y="1902"/>
                  </a:lnTo>
                  <a:lnTo>
                    <a:pt x="384" y="1836"/>
                  </a:lnTo>
                  <a:lnTo>
                    <a:pt x="384" y="1662"/>
                  </a:lnTo>
                  <a:lnTo>
                    <a:pt x="390" y="1560"/>
                  </a:lnTo>
                  <a:lnTo>
                    <a:pt x="390" y="1452"/>
                  </a:lnTo>
                  <a:lnTo>
                    <a:pt x="396" y="1338"/>
                  </a:lnTo>
                  <a:lnTo>
                    <a:pt x="396" y="1224"/>
                  </a:lnTo>
                  <a:lnTo>
                    <a:pt x="402" y="1098"/>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49" name="Freeform 88"/>
            <p:cNvSpPr>
              <a:spLocks/>
            </p:cNvSpPr>
            <p:nvPr/>
          </p:nvSpPr>
          <p:spPr bwMode="auto">
            <a:xfrm>
              <a:off x="2568575" y="1676400"/>
              <a:ext cx="619125" cy="3248025"/>
            </a:xfrm>
            <a:custGeom>
              <a:avLst/>
              <a:gdLst>
                <a:gd name="T0" fmla="*/ 6 w 390"/>
                <a:gd name="T1" fmla="*/ 738 h 2046"/>
                <a:gd name="T2" fmla="*/ 12 w 390"/>
                <a:gd name="T3" fmla="*/ 408 h 2046"/>
                <a:gd name="T4" fmla="*/ 24 w 390"/>
                <a:gd name="T5" fmla="*/ 102 h 2046"/>
                <a:gd name="T6" fmla="*/ 30 w 390"/>
                <a:gd name="T7" fmla="*/ 0 h 2046"/>
                <a:gd name="T8" fmla="*/ 42 w 390"/>
                <a:gd name="T9" fmla="*/ 126 h 2046"/>
                <a:gd name="T10" fmla="*/ 54 w 390"/>
                <a:gd name="T11" fmla="*/ 354 h 2046"/>
                <a:gd name="T12" fmla="*/ 60 w 390"/>
                <a:gd name="T13" fmla="*/ 786 h 2046"/>
                <a:gd name="T14" fmla="*/ 72 w 390"/>
                <a:gd name="T15" fmla="*/ 1152 h 2046"/>
                <a:gd name="T16" fmla="*/ 78 w 390"/>
                <a:gd name="T17" fmla="*/ 1608 h 2046"/>
                <a:gd name="T18" fmla="*/ 90 w 390"/>
                <a:gd name="T19" fmla="*/ 1866 h 2046"/>
                <a:gd name="T20" fmla="*/ 96 w 390"/>
                <a:gd name="T21" fmla="*/ 2040 h 2046"/>
                <a:gd name="T22" fmla="*/ 108 w 390"/>
                <a:gd name="T23" fmla="*/ 1986 h 2046"/>
                <a:gd name="T24" fmla="*/ 120 w 390"/>
                <a:gd name="T25" fmla="*/ 1806 h 2046"/>
                <a:gd name="T26" fmla="*/ 126 w 390"/>
                <a:gd name="T27" fmla="*/ 1410 h 2046"/>
                <a:gd name="T28" fmla="*/ 138 w 390"/>
                <a:gd name="T29" fmla="*/ 1056 h 2046"/>
                <a:gd name="T30" fmla="*/ 144 w 390"/>
                <a:gd name="T31" fmla="*/ 582 h 2046"/>
                <a:gd name="T32" fmla="*/ 156 w 390"/>
                <a:gd name="T33" fmla="*/ 282 h 2046"/>
                <a:gd name="T34" fmla="*/ 162 w 390"/>
                <a:gd name="T35" fmla="*/ 42 h 2046"/>
                <a:gd name="T36" fmla="*/ 174 w 390"/>
                <a:gd name="T37" fmla="*/ 0 h 2046"/>
                <a:gd name="T38" fmla="*/ 180 w 390"/>
                <a:gd name="T39" fmla="*/ 144 h 2046"/>
                <a:gd name="T40" fmla="*/ 192 w 390"/>
                <a:gd name="T41" fmla="*/ 390 h 2046"/>
                <a:gd name="T42" fmla="*/ 198 w 390"/>
                <a:gd name="T43" fmla="*/ 828 h 2046"/>
                <a:gd name="T44" fmla="*/ 210 w 390"/>
                <a:gd name="T45" fmla="*/ 1194 h 2046"/>
                <a:gd name="T46" fmla="*/ 216 w 390"/>
                <a:gd name="T47" fmla="*/ 1644 h 2046"/>
                <a:gd name="T48" fmla="*/ 228 w 390"/>
                <a:gd name="T49" fmla="*/ 1890 h 2046"/>
                <a:gd name="T50" fmla="*/ 234 w 390"/>
                <a:gd name="T51" fmla="*/ 2046 h 2046"/>
                <a:gd name="T52" fmla="*/ 246 w 390"/>
                <a:gd name="T53" fmla="*/ 1974 h 2046"/>
                <a:gd name="T54" fmla="*/ 258 w 390"/>
                <a:gd name="T55" fmla="*/ 1776 h 2046"/>
                <a:gd name="T56" fmla="*/ 264 w 390"/>
                <a:gd name="T57" fmla="*/ 1368 h 2046"/>
                <a:gd name="T58" fmla="*/ 276 w 390"/>
                <a:gd name="T59" fmla="*/ 1008 h 2046"/>
                <a:gd name="T60" fmla="*/ 282 w 390"/>
                <a:gd name="T61" fmla="*/ 540 h 2046"/>
                <a:gd name="T62" fmla="*/ 294 w 390"/>
                <a:gd name="T63" fmla="*/ 252 h 2046"/>
                <a:gd name="T64" fmla="*/ 300 w 390"/>
                <a:gd name="T65" fmla="*/ 30 h 2046"/>
                <a:gd name="T66" fmla="*/ 312 w 390"/>
                <a:gd name="T67" fmla="*/ 6 h 2046"/>
                <a:gd name="T68" fmla="*/ 318 w 390"/>
                <a:gd name="T69" fmla="*/ 168 h 2046"/>
                <a:gd name="T70" fmla="*/ 330 w 390"/>
                <a:gd name="T71" fmla="*/ 426 h 2046"/>
                <a:gd name="T72" fmla="*/ 336 w 390"/>
                <a:gd name="T73" fmla="*/ 876 h 2046"/>
                <a:gd name="T74" fmla="*/ 348 w 390"/>
                <a:gd name="T75" fmla="*/ 1242 h 2046"/>
                <a:gd name="T76" fmla="*/ 354 w 390"/>
                <a:gd name="T77" fmla="*/ 1674 h 2046"/>
                <a:gd name="T78" fmla="*/ 366 w 390"/>
                <a:gd name="T79" fmla="*/ 1914 h 2046"/>
                <a:gd name="T80" fmla="*/ 372 w 390"/>
                <a:gd name="T81" fmla="*/ 2046 h 2046"/>
                <a:gd name="T82" fmla="*/ 384 w 390"/>
                <a:gd name="T83" fmla="*/ 1998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2046">
                  <a:moveTo>
                    <a:pt x="0" y="1098"/>
                  </a:moveTo>
                  <a:lnTo>
                    <a:pt x="0" y="858"/>
                  </a:lnTo>
                  <a:lnTo>
                    <a:pt x="6" y="738"/>
                  </a:lnTo>
                  <a:lnTo>
                    <a:pt x="6" y="624"/>
                  </a:lnTo>
                  <a:lnTo>
                    <a:pt x="12" y="510"/>
                  </a:lnTo>
                  <a:lnTo>
                    <a:pt x="12" y="408"/>
                  </a:lnTo>
                  <a:lnTo>
                    <a:pt x="18" y="318"/>
                  </a:lnTo>
                  <a:lnTo>
                    <a:pt x="18" y="162"/>
                  </a:lnTo>
                  <a:lnTo>
                    <a:pt x="24" y="102"/>
                  </a:lnTo>
                  <a:lnTo>
                    <a:pt x="24" y="54"/>
                  </a:lnTo>
                  <a:lnTo>
                    <a:pt x="30" y="18"/>
                  </a:lnTo>
                  <a:lnTo>
                    <a:pt x="30" y="0"/>
                  </a:lnTo>
                  <a:lnTo>
                    <a:pt x="36" y="6"/>
                  </a:lnTo>
                  <a:lnTo>
                    <a:pt x="42" y="30"/>
                  </a:lnTo>
                  <a:lnTo>
                    <a:pt x="42" y="126"/>
                  </a:lnTo>
                  <a:lnTo>
                    <a:pt x="48" y="192"/>
                  </a:lnTo>
                  <a:lnTo>
                    <a:pt x="48" y="264"/>
                  </a:lnTo>
                  <a:lnTo>
                    <a:pt x="54" y="354"/>
                  </a:lnTo>
                  <a:lnTo>
                    <a:pt x="54" y="450"/>
                  </a:lnTo>
                  <a:lnTo>
                    <a:pt x="60" y="558"/>
                  </a:lnTo>
                  <a:lnTo>
                    <a:pt x="60" y="786"/>
                  </a:lnTo>
                  <a:lnTo>
                    <a:pt x="66" y="906"/>
                  </a:lnTo>
                  <a:lnTo>
                    <a:pt x="66" y="1032"/>
                  </a:lnTo>
                  <a:lnTo>
                    <a:pt x="72" y="1152"/>
                  </a:lnTo>
                  <a:lnTo>
                    <a:pt x="72" y="1272"/>
                  </a:lnTo>
                  <a:lnTo>
                    <a:pt x="78" y="1386"/>
                  </a:lnTo>
                  <a:lnTo>
                    <a:pt x="78" y="1608"/>
                  </a:lnTo>
                  <a:lnTo>
                    <a:pt x="84" y="1704"/>
                  </a:lnTo>
                  <a:lnTo>
                    <a:pt x="84" y="1788"/>
                  </a:lnTo>
                  <a:lnTo>
                    <a:pt x="90" y="1866"/>
                  </a:lnTo>
                  <a:lnTo>
                    <a:pt x="90" y="1926"/>
                  </a:lnTo>
                  <a:lnTo>
                    <a:pt x="96" y="1980"/>
                  </a:lnTo>
                  <a:lnTo>
                    <a:pt x="96" y="2040"/>
                  </a:lnTo>
                  <a:lnTo>
                    <a:pt x="102" y="2046"/>
                  </a:lnTo>
                  <a:lnTo>
                    <a:pt x="108" y="2022"/>
                  </a:lnTo>
                  <a:lnTo>
                    <a:pt x="108" y="1986"/>
                  </a:lnTo>
                  <a:lnTo>
                    <a:pt x="114" y="1938"/>
                  </a:lnTo>
                  <a:lnTo>
                    <a:pt x="114" y="1878"/>
                  </a:lnTo>
                  <a:lnTo>
                    <a:pt x="120" y="1806"/>
                  </a:lnTo>
                  <a:lnTo>
                    <a:pt x="120" y="1626"/>
                  </a:lnTo>
                  <a:lnTo>
                    <a:pt x="126" y="1524"/>
                  </a:lnTo>
                  <a:lnTo>
                    <a:pt x="126" y="1410"/>
                  </a:lnTo>
                  <a:lnTo>
                    <a:pt x="132" y="1296"/>
                  </a:lnTo>
                  <a:lnTo>
                    <a:pt x="132" y="1176"/>
                  </a:lnTo>
                  <a:lnTo>
                    <a:pt x="138" y="1056"/>
                  </a:lnTo>
                  <a:lnTo>
                    <a:pt x="138" y="810"/>
                  </a:lnTo>
                  <a:lnTo>
                    <a:pt x="144" y="696"/>
                  </a:lnTo>
                  <a:lnTo>
                    <a:pt x="144" y="582"/>
                  </a:lnTo>
                  <a:lnTo>
                    <a:pt x="150" y="474"/>
                  </a:lnTo>
                  <a:lnTo>
                    <a:pt x="150" y="372"/>
                  </a:lnTo>
                  <a:lnTo>
                    <a:pt x="156" y="282"/>
                  </a:lnTo>
                  <a:lnTo>
                    <a:pt x="156" y="138"/>
                  </a:lnTo>
                  <a:lnTo>
                    <a:pt x="162" y="84"/>
                  </a:lnTo>
                  <a:lnTo>
                    <a:pt x="162" y="42"/>
                  </a:lnTo>
                  <a:lnTo>
                    <a:pt x="168" y="12"/>
                  </a:lnTo>
                  <a:lnTo>
                    <a:pt x="168" y="0"/>
                  </a:lnTo>
                  <a:lnTo>
                    <a:pt x="174" y="0"/>
                  </a:lnTo>
                  <a:lnTo>
                    <a:pt x="174" y="18"/>
                  </a:lnTo>
                  <a:lnTo>
                    <a:pt x="180" y="48"/>
                  </a:lnTo>
                  <a:lnTo>
                    <a:pt x="180" y="144"/>
                  </a:lnTo>
                  <a:lnTo>
                    <a:pt x="186" y="216"/>
                  </a:lnTo>
                  <a:lnTo>
                    <a:pt x="186" y="300"/>
                  </a:lnTo>
                  <a:lnTo>
                    <a:pt x="192" y="390"/>
                  </a:lnTo>
                  <a:lnTo>
                    <a:pt x="192" y="492"/>
                  </a:lnTo>
                  <a:lnTo>
                    <a:pt x="198" y="600"/>
                  </a:lnTo>
                  <a:lnTo>
                    <a:pt x="198" y="828"/>
                  </a:lnTo>
                  <a:lnTo>
                    <a:pt x="204" y="954"/>
                  </a:lnTo>
                  <a:lnTo>
                    <a:pt x="204" y="1074"/>
                  </a:lnTo>
                  <a:lnTo>
                    <a:pt x="210" y="1194"/>
                  </a:lnTo>
                  <a:lnTo>
                    <a:pt x="210" y="1314"/>
                  </a:lnTo>
                  <a:lnTo>
                    <a:pt x="216" y="1428"/>
                  </a:lnTo>
                  <a:lnTo>
                    <a:pt x="216" y="1644"/>
                  </a:lnTo>
                  <a:lnTo>
                    <a:pt x="222" y="1734"/>
                  </a:lnTo>
                  <a:lnTo>
                    <a:pt x="222" y="1818"/>
                  </a:lnTo>
                  <a:lnTo>
                    <a:pt x="228" y="1890"/>
                  </a:lnTo>
                  <a:lnTo>
                    <a:pt x="228" y="1950"/>
                  </a:lnTo>
                  <a:lnTo>
                    <a:pt x="234" y="1992"/>
                  </a:lnTo>
                  <a:lnTo>
                    <a:pt x="234" y="2046"/>
                  </a:lnTo>
                  <a:lnTo>
                    <a:pt x="240" y="2040"/>
                  </a:lnTo>
                  <a:lnTo>
                    <a:pt x="246" y="2010"/>
                  </a:lnTo>
                  <a:lnTo>
                    <a:pt x="246" y="1974"/>
                  </a:lnTo>
                  <a:lnTo>
                    <a:pt x="252" y="1920"/>
                  </a:lnTo>
                  <a:lnTo>
                    <a:pt x="252" y="1854"/>
                  </a:lnTo>
                  <a:lnTo>
                    <a:pt x="258" y="1776"/>
                  </a:lnTo>
                  <a:lnTo>
                    <a:pt x="258" y="1590"/>
                  </a:lnTo>
                  <a:lnTo>
                    <a:pt x="264" y="1482"/>
                  </a:lnTo>
                  <a:lnTo>
                    <a:pt x="264" y="1368"/>
                  </a:lnTo>
                  <a:lnTo>
                    <a:pt x="270" y="1254"/>
                  </a:lnTo>
                  <a:lnTo>
                    <a:pt x="270" y="1134"/>
                  </a:lnTo>
                  <a:lnTo>
                    <a:pt x="276" y="1008"/>
                  </a:lnTo>
                  <a:lnTo>
                    <a:pt x="276" y="768"/>
                  </a:lnTo>
                  <a:lnTo>
                    <a:pt x="282" y="654"/>
                  </a:lnTo>
                  <a:lnTo>
                    <a:pt x="282" y="540"/>
                  </a:lnTo>
                  <a:lnTo>
                    <a:pt x="288" y="438"/>
                  </a:lnTo>
                  <a:lnTo>
                    <a:pt x="288" y="342"/>
                  </a:lnTo>
                  <a:lnTo>
                    <a:pt x="294" y="252"/>
                  </a:lnTo>
                  <a:lnTo>
                    <a:pt x="294" y="114"/>
                  </a:lnTo>
                  <a:lnTo>
                    <a:pt x="300" y="66"/>
                  </a:lnTo>
                  <a:lnTo>
                    <a:pt x="300" y="30"/>
                  </a:lnTo>
                  <a:lnTo>
                    <a:pt x="306" y="6"/>
                  </a:lnTo>
                  <a:lnTo>
                    <a:pt x="306" y="0"/>
                  </a:lnTo>
                  <a:lnTo>
                    <a:pt x="312" y="6"/>
                  </a:lnTo>
                  <a:lnTo>
                    <a:pt x="312" y="24"/>
                  </a:lnTo>
                  <a:lnTo>
                    <a:pt x="318" y="60"/>
                  </a:lnTo>
                  <a:lnTo>
                    <a:pt x="318" y="168"/>
                  </a:lnTo>
                  <a:lnTo>
                    <a:pt x="324" y="246"/>
                  </a:lnTo>
                  <a:lnTo>
                    <a:pt x="324" y="330"/>
                  </a:lnTo>
                  <a:lnTo>
                    <a:pt x="330" y="426"/>
                  </a:lnTo>
                  <a:lnTo>
                    <a:pt x="330" y="528"/>
                  </a:lnTo>
                  <a:lnTo>
                    <a:pt x="336" y="642"/>
                  </a:lnTo>
                  <a:lnTo>
                    <a:pt x="336" y="876"/>
                  </a:lnTo>
                  <a:lnTo>
                    <a:pt x="342" y="996"/>
                  </a:lnTo>
                  <a:lnTo>
                    <a:pt x="342" y="1122"/>
                  </a:lnTo>
                  <a:lnTo>
                    <a:pt x="348" y="1242"/>
                  </a:lnTo>
                  <a:lnTo>
                    <a:pt x="348" y="1356"/>
                  </a:lnTo>
                  <a:lnTo>
                    <a:pt x="354" y="1470"/>
                  </a:lnTo>
                  <a:lnTo>
                    <a:pt x="354" y="1674"/>
                  </a:lnTo>
                  <a:lnTo>
                    <a:pt x="360" y="1764"/>
                  </a:lnTo>
                  <a:lnTo>
                    <a:pt x="360" y="1848"/>
                  </a:lnTo>
                  <a:lnTo>
                    <a:pt x="366" y="1914"/>
                  </a:lnTo>
                  <a:lnTo>
                    <a:pt x="366" y="1968"/>
                  </a:lnTo>
                  <a:lnTo>
                    <a:pt x="372" y="2010"/>
                  </a:lnTo>
                  <a:lnTo>
                    <a:pt x="372" y="2046"/>
                  </a:lnTo>
                  <a:lnTo>
                    <a:pt x="378" y="2046"/>
                  </a:lnTo>
                  <a:lnTo>
                    <a:pt x="378" y="2028"/>
                  </a:lnTo>
                  <a:lnTo>
                    <a:pt x="384" y="1998"/>
                  </a:lnTo>
                  <a:lnTo>
                    <a:pt x="384" y="1956"/>
                  </a:lnTo>
                  <a:lnTo>
                    <a:pt x="390" y="1896"/>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50" name="Freeform 89"/>
            <p:cNvSpPr>
              <a:spLocks/>
            </p:cNvSpPr>
            <p:nvPr/>
          </p:nvSpPr>
          <p:spPr bwMode="auto">
            <a:xfrm>
              <a:off x="3187700" y="1676400"/>
              <a:ext cx="609600" cy="3257550"/>
            </a:xfrm>
            <a:custGeom>
              <a:avLst/>
              <a:gdLst>
                <a:gd name="T0" fmla="*/ 6 w 384"/>
                <a:gd name="T1" fmla="*/ 1746 h 2052"/>
                <a:gd name="T2" fmla="*/ 12 w 384"/>
                <a:gd name="T3" fmla="*/ 1326 h 2052"/>
                <a:gd name="T4" fmla="*/ 24 w 384"/>
                <a:gd name="T5" fmla="*/ 966 h 2052"/>
                <a:gd name="T6" fmla="*/ 30 w 384"/>
                <a:gd name="T7" fmla="*/ 498 h 2052"/>
                <a:gd name="T8" fmla="*/ 42 w 384"/>
                <a:gd name="T9" fmla="*/ 222 h 2052"/>
                <a:gd name="T10" fmla="*/ 48 w 384"/>
                <a:gd name="T11" fmla="*/ 18 h 2052"/>
                <a:gd name="T12" fmla="*/ 60 w 384"/>
                <a:gd name="T13" fmla="*/ 36 h 2052"/>
                <a:gd name="T14" fmla="*/ 72 w 384"/>
                <a:gd name="T15" fmla="*/ 276 h 2052"/>
                <a:gd name="T16" fmla="*/ 78 w 384"/>
                <a:gd name="T17" fmla="*/ 570 h 2052"/>
                <a:gd name="T18" fmla="*/ 90 w 384"/>
                <a:gd name="T19" fmla="*/ 1044 h 2052"/>
                <a:gd name="T20" fmla="*/ 96 w 384"/>
                <a:gd name="T21" fmla="*/ 1398 h 2052"/>
                <a:gd name="T22" fmla="*/ 108 w 384"/>
                <a:gd name="T23" fmla="*/ 1794 h 2052"/>
                <a:gd name="T24" fmla="*/ 114 w 384"/>
                <a:gd name="T25" fmla="*/ 1986 h 2052"/>
                <a:gd name="T26" fmla="*/ 126 w 384"/>
                <a:gd name="T27" fmla="*/ 2052 h 2052"/>
                <a:gd name="T28" fmla="*/ 132 w 384"/>
                <a:gd name="T29" fmla="*/ 1932 h 2052"/>
                <a:gd name="T30" fmla="*/ 144 w 384"/>
                <a:gd name="T31" fmla="*/ 1710 h 2052"/>
                <a:gd name="T32" fmla="*/ 150 w 384"/>
                <a:gd name="T33" fmla="*/ 1284 h 2052"/>
                <a:gd name="T34" fmla="*/ 162 w 384"/>
                <a:gd name="T35" fmla="*/ 918 h 2052"/>
                <a:gd name="T36" fmla="*/ 168 w 384"/>
                <a:gd name="T37" fmla="*/ 462 h 2052"/>
                <a:gd name="T38" fmla="*/ 180 w 384"/>
                <a:gd name="T39" fmla="*/ 198 h 2052"/>
                <a:gd name="T40" fmla="*/ 186 w 384"/>
                <a:gd name="T41" fmla="*/ 12 h 2052"/>
                <a:gd name="T42" fmla="*/ 198 w 384"/>
                <a:gd name="T43" fmla="*/ 48 h 2052"/>
                <a:gd name="T44" fmla="*/ 210 w 384"/>
                <a:gd name="T45" fmla="*/ 306 h 2052"/>
                <a:gd name="T46" fmla="*/ 216 w 384"/>
                <a:gd name="T47" fmla="*/ 612 h 2052"/>
                <a:gd name="T48" fmla="*/ 228 w 384"/>
                <a:gd name="T49" fmla="*/ 1086 h 2052"/>
                <a:gd name="T50" fmla="*/ 234 w 384"/>
                <a:gd name="T51" fmla="*/ 1440 h 2052"/>
                <a:gd name="T52" fmla="*/ 246 w 384"/>
                <a:gd name="T53" fmla="*/ 1824 h 2052"/>
                <a:gd name="T54" fmla="*/ 252 w 384"/>
                <a:gd name="T55" fmla="*/ 1998 h 2052"/>
                <a:gd name="T56" fmla="*/ 264 w 384"/>
                <a:gd name="T57" fmla="*/ 2046 h 2052"/>
                <a:gd name="T58" fmla="*/ 270 w 384"/>
                <a:gd name="T59" fmla="*/ 1914 h 2052"/>
                <a:gd name="T60" fmla="*/ 282 w 384"/>
                <a:gd name="T61" fmla="*/ 1674 h 2052"/>
                <a:gd name="T62" fmla="*/ 288 w 384"/>
                <a:gd name="T63" fmla="*/ 1242 h 2052"/>
                <a:gd name="T64" fmla="*/ 300 w 384"/>
                <a:gd name="T65" fmla="*/ 876 h 2052"/>
                <a:gd name="T66" fmla="*/ 306 w 384"/>
                <a:gd name="T67" fmla="*/ 426 h 2052"/>
                <a:gd name="T68" fmla="*/ 318 w 384"/>
                <a:gd name="T69" fmla="*/ 168 h 2052"/>
                <a:gd name="T70" fmla="*/ 324 w 384"/>
                <a:gd name="T71" fmla="*/ 6 h 2052"/>
                <a:gd name="T72" fmla="*/ 336 w 384"/>
                <a:gd name="T73" fmla="*/ 30 h 2052"/>
                <a:gd name="T74" fmla="*/ 342 w 384"/>
                <a:gd name="T75" fmla="*/ 252 h 2052"/>
                <a:gd name="T76" fmla="*/ 354 w 384"/>
                <a:gd name="T77" fmla="*/ 540 h 2052"/>
                <a:gd name="T78" fmla="*/ 360 w 384"/>
                <a:gd name="T79" fmla="*/ 1008 h 2052"/>
                <a:gd name="T80" fmla="*/ 372 w 384"/>
                <a:gd name="T81" fmla="*/ 1368 h 2052"/>
                <a:gd name="T82" fmla="*/ 378 w 384"/>
                <a:gd name="T83" fmla="*/ 1776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052">
                  <a:moveTo>
                    <a:pt x="0" y="1896"/>
                  </a:moveTo>
                  <a:lnTo>
                    <a:pt x="0" y="1824"/>
                  </a:lnTo>
                  <a:lnTo>
                    <a:pt x="6" y="1746"/>
                  </a:lnTo>
                  <a:lnTo>
                    <a:pt x="6" y="1548"/>
                  </a:lnTo>
                  <a:lnTo>
                    <a:pt x="12" y="1440"/>
                  </a:lnTo>
                  <a:lnTo>
                    <a:pt x="12" y="1326"/>
                  </a:lnTo>
                  <a:lnTo>
                    <a:pt x="18" y="1206"/>
                  </a:lnTo>
                  <a:lnTo>
                    <a:pt x="18" y="1086"/>
                  </a:lnTo>
                  <a:lnTo>
                    <a:pt x="24" y="966"/>
                  </a:lnTo>
                  <a:lnTo>
                    <a:pt x="24" y="726"/>
                  </a:lnTo>
                  <a:lnTo>
                    <a:pt x="30" y="612"/>
                  </a:lnTo>
                  <a:lnTo>
                    <a:pt x="30" y="498"/>
                  </a:lnTo>
                  <a:lnTo>
                    <a:pt x="36" y="402"/>
                  </a:lnTo>
                  <a:lnTo>
                    <a:pt x="36" y="306"/>
                  </a:lnTo>
                  <a:lnTo>
                    <a:pt x="42" y="222"/>
                  </a:lnTo>
                  <a:lnTo>
                    <a:pt x="42" y="96"/>
                  </a:lnTo>
                  <a:lnTo>
                    <a:pt x="48" y="48"/>
                  </a:lnTo>
                  <a:lnTo>
                    <a:pt x="48" y="18"/>
                  </a:lnTo>
                  <a:lnTo>
                    <a:pt x="54" y="0"/>
                  </a:lnTo>
                  <a:lnTo>
                    <a:pt x="60" y="12"/>
                  </a:lnTo>
                  <a:lnTo>
                    <a:pt x="60" y="36"/>
                  </a:lnTo>
                  <a:lnTo>
                    <a:pt x="66" y="78"/>
                  </a:lnTo>
                  <a:lnTo>
                    <a:pt x="66" y="198"/>
                  </a:lnTo>
                  <a:lnTo>
                    <a:pt x="72" y="276"/>
                  </a:lnTo>
                  <a:lnTo>
                    <a:pt x="72" y="366"/>
                  </a:lnTo>
                  <a:lnTo>
                    <a:pt x="78" y="462"/>
                  </a:lnTo>
                  <a:lnTo>
                    <a:pt x="78" y="570"/>
                  </a:lnTo>
                  <a:lnTo>
                    <a:pt x="84" y="684"/>
                  </a:lnTo>
                  <a:lnTo>
                    <a:pt x="84" y="918"/>
                  </a:lnTo>
                  <a:lnTo>
                    <a:pt x="90" y="1044"/>
                  </a:lnTo>
                  <a:lnTo>
                    <a:pt x="90" y="1164"/>
                  </a:lnTo>
                  <a:lnTo>
                    <a:pt x="96" y="1284"/>
                  </a:lnTo>
                  <a:lnTo>
                    <a:pt x="96" y="1398"/>
                  </a:lnTo>
                  <a:lnTo>
                    <a:pt x="102" y="1512"/>
                  </a:lnTo>
                  <a:lnTo>
                    <a:pt x="102" y="1710"/>
                  </a:lnTo>
                  <a:lnTo>
                    <a:pt x="108" y="1794"/>
                  </a:lnTo>
                  <a:lnTo>
                    <a:pt x="108" y="1872"/>
                  </a:lnTo>
                  <a:lnTo>
                    <a:pt x="114" y="1932"/>
                  </a:lnTo>
                  <a:lnTo>
                    <a:pt x="114" y="1986"/>
                  </a:lnTo>
                  <a:lnTo>
                    <a:pt x="120" y="2022"/>
                  </a:lnTo>
                  <a:lnTo>
                    <a:pt x="120" y="2040"/>
                  </a:lnTo>
                  <a:lnTo>
                    <a:pt x="126" y="2052"/>
                  </a:lnTo>
                  <a:lnTo>
                    <a:pt x="126" y="2022"/>
                  </a:lnTo>
                  <a:lnTo>
                    <a:pt x="132" y="1986"/>
                  </a:lnTo>
                  <a:lnTo>
                    <a:pt x="132" y="1932"/>
                  </a:lnTo>
                  <a:lnTo>
                    <a:pt x="138" y="1872"/>
                  </a:lnTo>
                  <a:lnTo>
                    <a:pt x="138" y="1794"/>
                  </a:lnTo>
                  <a:lnTo>
                    <a:pt x="144" y="1710"/>
                  </a:lnTo>
                  <a:lnTo>
                    <a:pt x="144" y="1512"/>
                  </a:lnTo>
                  <a:lnTo>
                    <a:pt x="150" y="1398"/>
                  </a:lnTo>
                  <a:lnTo>
                    <a:pt x="150" y="1284"/>
                  </a:lnTo>
                  <a:lnTo>
                    <a:pt x="156" y="1164"/>
                  </a:lnTo>
                  <a:lnTo>
                    <a:pt x="156" y="1044"/>
                  </a:lnTo>
                  <a:lnTo>
                    <a:pt x="162" y="918"/>
                  </a:lnTo>
                  <a:lnTo>
                    <a:pt x="162" y="684"/>
                  </a:lnTo>
                  <a:lnTo>
                    <a:pt x="168" y="570"/>
                  </a:lnTo>
                  <a:lnTo>
                    <a:pt x="168" y="462"/>
                  </a:lnTo>
                  <a:lnTo>
                    <a:pt x="174" y="366"/>
                  </a:lnTo>
                  <a:lnTo>
                    <a:pt x="174" y="276"/>
                  </a:lnTo>
                  <a:lnTo>
                    <a:pt x="180" y="198"/>
                  </a:lnTo>
                  <a:lnTo>
                    <a:pt x="180" y="78"/>
                  </a:lnTo>
                  <a:lnTo>
                    <a:pt x="186" y="36"/>
                  </a:lnTo>
                  <a:lnTo>
                    <a:pt x="186" y="12"/>
                  </a:lnTo>
                  <a:lnTo>
                    <a:pt x="192" y="0"/>
                  </a:lnTo>
                  <a:lnTo>
                    <a:pt x="198" y="18"/>
                  </a:lnTo>
                  <a:lnTo>
                    <a:pt x="198" y="48"/>
                  </a:lnTo>
                  <a:lnTo>
                    <a:pt x="204" y="96"/>
                  </a:lnTo>
                  <a:lnTo>
                    <a:pt x="204" y="222"/>
                  </a:lnTo>
                  <a:lnTo>
                    <a:pt x="210" y="306"/>
                  </a:lnTo>
                  <a:lnTo>
                    <a:pt x="210" y="402"/>
                  </a:lnTo>
                  <a:lnTo>
                    <a:pt x="216" y="498"/>
                  </a:lnTo>
                  <a:lnTo>
                    <a:pt x="216" y="612"/>
                  </a:lnTo>
                  <a:lnTo>
                    <a:pt x="222" y="726"/>
                  </a:lnTo>
                  <a:lnTo>
                    <a:pt x="222" y="966"/>
                  </a:lnTo>
                  <a:lnTo>
                    <a:pt x="228" y="1086"/>
                  </a:lnTo>
                  <a:lnTo>
                    <a:pt x="228" y="1206"/>
                  </a:lnTo>
                  <a:lnTo>
                    <a:pt x="234" y="1326"/>
                  </a:lnTo>
                  <a:lnTo>
                    <a:pt x="234" y="1440"/>
                  </a:lnTo>
                  <a:lnTo>
                    <a:pt x="240" y="1548"/>
                  </a:lnTo>
                  <a:lnTo>
                    <a:pt x="240" y="1746"/>
                  </a:lnTo>
                  <a:lnTo>
                    <a:pt x="246" y="1824"/>
                  </a:lnTo>
                  <a:lnTo>
                    <a:pt x="246" y="1896"/>
                  </a:lnTo>
                  <a:lnTo>
                    <a:pt x="252" y="1956"/>
                  </a:lnTo>
                  <a:lnTo>
                    <a:pt x="252" y="1998"/>
                  </a:lnTo>
                  <a:lnTo>
                    <a:pt x="258" y="2028"/>
                  </a:lnTo>
                  <a:lnTo>
                    <a:pt x="258" y="2046"/>
                  </a:lnTo>
                  <a:lnTo>
                    <a:pt x="264" y="2046"/>
                  </a:lnTo>
                  <a:lnTo>
                    <a:pt x="264" y="2010"/>
                  </a:lnTo>
                  <a:lnTo>
                    <a:pt x="270" y="1968"/>
                  </a:lnTo>
                  <a:lnTo>
                    <a:pt x="270" y="1914"/>
                  </a:lnTo>
                  <a:lnTo>
                    <a:pt x="276" y="1848"/>
                  </a:lnTo>
                  <a:lnTo>
                    <a:pt x="276" y="1764"/>
                  </a:lnTo>
                  <a:lnTo>
                    <a:pt x="282" y="1674"/>
                  </a:lnTo>
                  <a:lnTo>
                    <a:pt x="282" y="1470"/>
                  </a:lnTo>
                  <a:lnTo>
                    <a:pt x="288" y="1356"/>
                  </a:lnTo>
                  <a:lnTo>
                    <a:pt x="288" y="1242"/>
                  </a:lnTo>
                  <a:lnTo>
                    <a:pt x="294" y="1122"/>
                  </a:lnTo>
                  <a:lnTo>
                    <a:pt x="294" y="996"/>
                  </a:lnTo>
                  <a:lnTo>
                    <a:pt x="300" y="876"/>
                  </a:lnTo>
                  <a:lnTo>
                    <a:pt x="300" y="642"/>
                  </a:lnTo>
                  <a:lnTo>
                    <a:pt x="306" y="528"/>
                  </a:lnTo>
                  <a:lnTo>
                    <a:pt x="306" y="426"/>
                  </a:lnTo>
                  <a:lnTo>
                    <a:pt x="312" y="330"/>
                  </a:lnTo>
                  <a:lnTo>
                    <a:pt x="312" y="246"/>
                  </a:lnTo>
                  <a:lnTo>
                    <a:pt x="318" y="168"/>
                  </a:lnTo>
                  <a:lnTo>
                    <a:pt x="318" y="60"/>
                  </a:lnTo>
                  <a:lnTo>
                    <a:pt x="324" y="24"/>
                  </a:lnTo>
                  <a:lnTo>
                    <a:pt x="324" y="6"/>
                  </a:lnTo>
                  <a:lnTo>
                    <a:pt x="330" y="0"/>
                  </a:lnTo>
                  <a:lnTo>
                    <a:pt x="330" y="6"/>
                  </a:lnTo>
                  <a:lnTo>
                    <a:pt x="336" y="30"/>
                  </a:lnTo>
                  <a:lnTo>
                    <a:pt x="336" y="66"/>
                  </a:lnTo>
                  <a:lnTo>
                    <a:pt x="342" y="114"/>
                  </a:lnTo>
                  <a:lnTo>
                    <a:pt x="342" y="252"/>
                  </a:lnTo>
                  <a:lnTo>
                    <a:pt x="348" y="342"/>
                  </a:lnTo>
                  <a:lnTo>
                    <a:pt x="348" y="438"/>
                  </a:lnTo>
                  <a:lnTo>
                    <a:pt x="354" y="540"/>
                  </a:lnTo>
                  <a:lnTo>
                    <a:pt x="354" y="654"/>
                  </a:lnTo>
                  <a:lnTo>
                    <a:pt x="360" y="768"/>
                  </a:lnTo>
                  <a:lnTo>
                    <a:pt x="360" y="1008"/>
                  </a:lnTo>
                  <a:lnTo>
                    <a:pt x="366" y="1134"/>
                  </a:lnTo>
                  <a:lnTo>
                    <a:pt x="366" y="1254"/>
                  </a:lnTo>
                  <a:lnTo>
                    <a:pt x="372" y="1368"/>
                  </a:lnTo>
                  <a:lnTo>
                    <a:pt x="372" y="1482"/>
                  </a:lnTo>
                  <a:lnTo>
                    <a:pt x="378" y="1590"/>
                  </a:lnTo>
                  <a:lnTo>
                    <a:pt x="378" y="1776"/>
                  </a:lnTo>
                  <a:lnTo>
                    <a:pt x="384" y="1854"/>
                  </a:lnTo>
                  <a:lnTo>
                    <a:pt x="384" y="1920"/>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51" name="Freeform 90"/>
            <p:cNvSpPr>
              <a:spLocks/>
            </p:cNvSpPr>
            <p:nvPr/>
          </p:nvSpPr>
          <p:spPr bwMode="auto">
            <a:xfrm>
              <a:off x="3797300" y="1676400"/>
              <a:ext cx="628650" cy="3248025"/>
            </a:xfrm>
            <a:custGeom>
              <a:avLst/>
              <a:gdLst>
                <a:gd name="T0" fmla="*/ 6 w 396"/>
                <a:gd name="T1" fmla="*/ 2010 h 2046"/>
                <a:gd name="T2" fmla="*/ 18 w 396"/>
                <a:gd name="T3" fmla="*/ 1992 h 2046"/>
                <a:gd name="T4" fmla="*/ 30 w 396"/>
                <a:gd name="T5" fmla="*/ 1818 h 2046"/>
                <a:gd name="T6" fmla="*/ 36 w 396"/>
                <a:gd name="T7" fmla="*/ 1428 h 2046"/>
                <a:gd name="T8" fmla="*/ 48 w 396"/>
                <a:gd name="T9" fmla="*/ 1074 h 2046"/>
                <a:gd name="T10" fmla="*/ 54 w 396"/>
                <a:gd name="T11" fmla="*/ 600 h 2046"/>
                <a:gd name="T12" fmla="*/ 66 w 396"/>
                <a:gd name="T13" fmla="*/ 300 h 2046"/>
                <a:gd name="T14" fmla="*/ 72 w 396"/>
                <a:gd name="T15" fmla="*/ 48 h 2046"/>
                <a:gd name="T16" fmla="*/ 84 w 396"/>
                <a:gd name="T17" fmla="*/ 0 h 2046"/>
                <a:gd name="T18" fmla="*/ 90 w 396"/>
                <a:gd name="T19" fmla="*/ 84 h 2046"/>
                <a:gd name="T20" fmla="*/ 102 w 396"/>
                <a:gd name="T21" fmla="*/ 372 h 2046"/>
                <a:gd name="T22" fmla="*/ 108 w 396"/>
                <a:gd name="T23" fmla="*/ 696 h 2046"/>
                <a:gd name="T24" fmla="*/ 120 w 396"/>
                <a:gd name="T25" fmla="*/ 1176 h 2046"/>
                <a:gd name="T26" fmla="*/ 126 w 396"/>
                <a:gd name="T27" fmla="*/ 1524 h 2046"/>
                <a:gd name="T28" fmla="*/ 138 w 396"/>
                <a:gd name="T29" fmla="*/ 1878 h 2046"/>
                <a:gd name="T30" fmla="*/ 144 w 396"/>
                <a:gd name="T31" fmla="*/ 2022 h 2046"/>
                <a:gd name="T32" fmla="*/ 156 w 396"/>
                <a:gd name="T33" fmla="*/ 1980 h 2046"/>
                <a:gd name="T34" fmla="*/ 168 w 396"/>
                <a:gd name="T35" fmla="*/ 1788 h 2046"/>
                <a:gd name="T36" fmla="*/ 174 w 396"/>
                <a:gd name="T37" fmla="*/ 1386 h 2046"/>
                <a:gd name="T38" fmla="*/ 186 w 396"/>
                <a:gd name="T39" fmla="*/ 1032 h 2046"/>
                <a:gd name="T40" fmla="*/ 192 w 396"/>
                <a:gd name="T41" fmla="*/ 558 h 2046"/>
                <a:gd name="T42" fmla="*/ 204 w 396"/>
                <a:gd name="T43" fmla="*/ 264 h 2046"/>
                <a:gd name="T44" fmla="*/ 210 w 396"/>
                <a:gd name="T45" fmla="*/ 30 h 2046"/>
                <a:gd name="T46" fmla="*/ 222 w 396"/>
                <a:gd name="T47" fmla="*/ 18 h 2046"/>
                <a:gd name="T48" fmla="*/ 234 w 396"/>
                <a:gd name="T49" fmla="*/ 162 h 2046"/>
                <a:gd name="T50" fmla="*/ 240 w 396"/>
                <a:gd name="T51" fmla="*/ 510 h 2046"/>
                <a:gd name="T52" fmla="*/ 252 w 396"/>
                <a:gd name="T53" fmla="*/ 858 h 2046"/>
                <a:gd name="T54" fmla="*/ 258 w 396"/>
                <a:gd name="T55" fmla="*/ 1338 h 2046"/>
                <a:gd name="T56" fmla="*/ 270 w 396"/>
                <a:gd name="T57" fmla="*/ 1662 h 2046"/>
                <a:gd name="T58" fmla="*/ 276 w 396"/>
                <a:gd name="T59" fmla="*/ 1962 h 2046"/>
                <a:gd name="T60" fmla="*/ 288 w 396"/>
                <a:gd name="T61" fmla="*/ 2046 h 2046"/>
                <a:gd name="T62" fmla="*/ 300 w 396"/>
                <a:gd name="T63" fmla="*/ 1908 h 2046"/>
                <a:gd name="T64" fmla="*/ 306 w 396"/>
                <a:gd name="T65" fmla="*/ 1668 h 2046"/>
                <a:gd name="T66" fmla="*/ 318 w 396"/>
                <a:gd name="T67" fmla="*/ 1230 h 2046"/>
                <a:gd name="T68" fmla="*/ 324 w 396"/>
                <a:gd name="T69" fmla="*/ 864 h 2046"/>
                <a:gd name="T70" fmla="*/ 336 w 396"/>
                <a:gd name="T71" fmla="*/ 414 h 2046"/>
                <a:gd name="T72" fmla="*/ 342 w 396"/>
                <a:gd name="T73" fmla="*/ 162 h 2046"/>
                <a:gd name="T74" fmla="*/ 354 w 396"/>
                <a:gd name="T75" fmla="*/ 0 h 2046"/>
                <a:gd name="T76" fmla="*/ 366 w 396"/>
                <a:gd name="T77" fmla="*/ 72 h 2046"/>
                <a:gd name="T78" fmla="*/ 372 w 396"/>
                <a:gd name="T79" fmla="*/ 348 h 2046"/>
                <a:gd name="T80" fmla="*/ 384 w 396"/>
                <a:gd name="T81" fmla="*/ 666 h 2046"/>
                <a:gd name="T82" fmla="*/ 390 w 396"/>
                <a:gd name="T83" fmla="*/ 1146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6" h="2046">
                  <a:moveTo>
                    <a:pt x="0" y="1920"/>
                  </a:moveTo>
                  <a:lnTo>
                    <a:pt x="6" y="1974"/>
                  </a:lnTo>
                  <a:lnTo>
                    <a:pt x="6" y="2010"/>
                  </a:lnTo>
                  <a:lnTo>
                    <a:pt x="18" y="2046"/>
                  </a:lnTo>
                  <a:lnTo>
                    <a:pt x="12" y="2046"/>
                  </a:lnTo>
                  <a:lnTo>
                    <a:pt x="18" y="1992"/>
                  </a:lnTo>
                  <a:lnTo>
                    <a:pt x="24" y="1950"/>
                  </a:lnTo>
                  <a:lnTo>
                    <a:pt x="24" y="1890"/>
                  </a:lnTo>
                  <a:lnTo>
                    <a:pt x="30" y="1818"/>
                  </a:lnTo>
                  <a:lnTo>
                    <a:pt x="30" y="1734"/>
                  </a:lnTo>
                  <a:lnTo>
                    <a:pt x="36" y="1644"/>
                  </a:lnTo>
                  <a:lnTo>
                    <a:pt x="36" y="1428"/>
                  </a:lnTo>
                  <a:lnTo>
                    <a:pt x="42" y="1314"/>
                  </a:lnTo>
                  <a:lnTo>
                    <a:pt x="42" y="1194"/>
                  </a:lnTo>
                  <a:lnTo>
                    <a:pt x="48" y="1074"/>
                  </a:lnTo>
                  <a:lnTo>
                    <a:pt x="48" y="954"/>
                  </a:lnTo>
                  <a:lnTo>
                    <a:pt x="54" y="828"/>
                  </a:lnTo>
                  <a:lnTo>
                    <a:pt x="54" y="600"/>
                  </a:lnTo>
                  <a:lnTo>
                    <a:pt x="60" y="492"/>
                  </a:lnTo>
                  <a:lnTo>
                    <a:pt x="60" y="390"/>
                  </a:lnTo>
                  <a:lnTo>
                    <a:pt x="66" y="300"/>
                  </a:lnTo>
                  <a:lnTo>
                    <a:pt x="66" y="216"/>
                  </a:lnTo>
                  <a:lnTo>
                    <a:pt x="72" y="144"/>
                  </a:lnTo>
                  <a:lnTo>
                    <a:pt x="72" y="48"/>
                  </a:lnTo>
                  <a:lnTo>
                    <a:pt x="78" y="18"/>
                  </a:lnTo>
                  <a:lnTo>
                    <a:pt x="78" y="0"/>
                  </a:lnTo>
                  <a:lnTo>
                    <a:pt x="84" y="0"/>
                  </a:lnTo>
                  <a:lnTo>
                    <a:pt x="84" y="12"/>
                  </a:lnTo>
                  <a:lnTo>
                    <a:pt x="90" y="42"/>
                  </a:lnTo>
                  <a:lnTo>
                    <a:pt x="90" y="84"/>
                  </a:lnTo>
                  <a:lnTo>
                    <a:pt x="96" y="138"/>
                  </a:lnTo>
                  <a:lnTo>
                    <a:pt x="96" y="282"/>
                  </a:lnTo>
                  <a:lnTo>
                    <a:pt x="102" y="372"/>
                  </a:lnTo>
                  <a:lnTo>
                    <a:pt x="102" y="474"/>
                  </a:lnTo>
                  <a:lnTo>
                    <a:pt x="108" y="582"/>
                  </a:lnTo>
                  <a:lnTo>
                    <a:pt x="108" y="696"/>
                  </a:lnTo>
                  <a:lnTo>
                    <a:pt x="114" y="810"/>
                  </a:lnTo>
                  <a:lnTo>
                    <a:pt x="114" y="1056"/>
                  </a:lnTo>
                  <a:lnTo>
                    <a:pt x="120" y="1176"/>
                  </a:lnTo>
                  <a:lnTo>
                    <a:pt x="120" y="1296"/>
                  </a:lnTo>
                  <a:lnTo>
                    <a:pt x="126" y="1410"/>
                  </a:lnTo>
                  <a:lnTo>
                    <a:pt x="126" y="1524"/>
                  </a:lnTo>
                  <a:lnTo>
                    <a:pt x="132" y="1626"/>
                  </a:lnTo>
                  <a:lnTo>
                    <a:pt x="132" y="1806"/>
                  </a:lnTo>
                  <a:lnTo>
                    <a:pt x="138" y="1878"/>
                  </a:lnTo>
                  <a:lnTo>
                    <a:pt x="138" y="1938"/>
                  </a:lnTo>
                  <a:lnTo>
                    <a:pt x="144" y="1986"/>
                  </a:lnTo>
                  <a:lnTo>
                    <a:pt x="144" y="2022"/>
                  </a:lnTo>
                  <a:lnTo>
                    <a:pt x="150" y="2046"/>
                  </a:lnTo>
                  <a:lnTo>
                    <a:pt x="156" y="2040"/>
                  </a:lnTo>
                  <a:lnTo>
                    <a:pt x="156" y="1980"/>
                  </a:lnTo>
                  <a:lnTo>
                    <a:pt x="162" y="1926"/>
                  </a:lnTo>
                  <a:lnTo>
                    <a:pt x="162" y="1866"/>
                  </a:lnTo>
                  <a:lnTo>
                    <a:pt x="168" y="1788"/>
                  </a:lnTo>
                  <a:lnTo>
                    <a:pt x="168" y="1704"/>
                  </a:lnTo>
                  <a:lnTo>
                    <a:pt x="174" y="1608"/>
                  </a:lnTo>
                  <a:lnTo>
                    <a:pt x="174" y="1386"/>
                  </a:lnTo>
                  <a:lnTo>
                    <a:pt x="180" y="1272"/>
                  </a:lnTo>
                  <a:lnTo>
                    <a:pt x="180" y="1152"/>
                  </a:lnTo>
                  <a:lnTo>
                    <a:pt x="186" y="1032"/>
                  </a:lnTo>
                  <a:lnTo>
                    <a:pt x="186" y="906"/>
                  </a:lnTo>
                  <a:lnTo>
                    <a:pt x="192" y="786"/>
                  </a:lnTo>
                  <a:lnTo>
                    <a:pt x="192" y="558"/>
                  </a:lnTo>
                  <a:lnTo>
                    <a:pt x="198" y="450"/>
                  </a:lnTo>
                  <a:lnTo>
                    <a:pt x="198" y="354"/>
                  </a:lnTo>
                  <a:lnTo>
                    <a:pt x="204" y="264"/>
                  </a:lnTo>
                  <a:lnTo>
                    <a:pt x="204" y="192"/>
                  </a:lnTo>
                  <a:lnTo>
                    <a:pt x="210" y="126"/>
                  </a:lnTo>
                  <a:lnTo>
                    <a:pt x="210" y="30"/>
                  </a:lnTo>
                  <a:lnTo>
                    <a:pt x="222" y="0"/>
                  </a:lnTo>
                  <a:lnTo>
                    <a:pt x="216" y="0"/>
                  </a:lnTo>
                  <a:lnTo>
                    <a:pt x="222" y="18"/>
                  </a:lnTo>
                  <a:lnTo>
                    <a:pt x="228" y="54"/>
                  </a:lnTo>
                  <a:lnTo>
                    <a:pt x="228" y="102"/>
                  </a:lnTo>
                  <a:lnTo>
                    <a:pt x="234" y="162"/>
                  </a:lnTo>
                  <a:lnTo>
                    <a:pt x="234" y="318"/>
                  </a:lnTo>
                  <a:lnTo>
                    <a:pt x="240" y="408"/>
                  </a:lnTo>
                  <a:lnTo>
                    <a:pt x="240" y="510"/>
                  </a:lnTo>
                  <a:lnTo>
                    <a:pt x="246" y="624"/>
                  </a:lnTo>
                  <a:lnTo>
                    <a:pt x="246" y="738"/>
                  </a:lnTo>
                  <a:lnTo>
                    <a:pt x="252" y="858"/>
                  </a:lnTo>
                  <a:lnTo>
                    <a:pt x="252" y="1098"/>
                  </a:lnTo>
                  <a:lnTo>
                    <a:pt x="258" y="1224"/>
                  </a:lnTo>
                  <a:lnTo>
                    <a:pt x="258" y="1338"/>
                  </a:lnTo>
                  <a:lnTo>
                    <a:pt x="264" y="1452"/>
                  </a:lnTo>
                  <a:lnTo>
                    <a:pt x="264" y="1560"/>
                  </a:lnTo>
                  <a:lnTo>
                    <a:pt x="270" y="1662"/>
                  </a:lnTo>
                  <a:lnTo>
                    <a:pt x="270" y="1836"/>
                  </a:lnTo>
                  <a:lnTo>
                    <a:pt x="276" y="1902"/>
                  </a:lnTo>
                  <a:lnTo>
                    <a:pt x="276" y="1962"/>
                  </a:lnTo>
                  <a:lnTo>
                    <a:pt x="282" y="2004"/>
                  </a:lnTo>
                  <a:lnTo>
                    <a:pt x="282" y="2034"/>
                  </a:lnTo>
                  <a:lnTo>
                    <a:pt x="288" y="2046"/>
                  </a:lnTo>
                  <a:lnTo>
                    <a:pt x="294" y="2034"/>
                  </a:lnTo>
                  <a:lnTo>
                    <a:pt x="294" y="1962"/>
                  </a:lnTo>
                  <a:lnTo>
                    <a:pt x="300" y="1908"/>
                  </a:lnTo>
                  <a:lnTo>
                    <a:pt x="300" y="1836"/>
                  </a:lnTo>
                  <a:lnTo>
                    <a:pt x="306" y="1758"/>
                  </a:lnTo>
                  <a:lnTo>
                    <a:pt x="306" y="1668"/>
                  </a:lnTo>
                  <a:lnTo>
                    <a:pt x="312" y="1566"/>
                  </a:lnTo>
                  <a:lnTo>
                    <a:pt x="312" y="1344"/>
                  </a:lnTo>
                  <a:lnTo>
                    <a:pt x="318" y="1230"/>
                  </a:lnTo>
                  <a:lnTo>
                    <a:pt x="318" y="1104"/>
                  </a:lnTo>
                  <a:lnTo>
                    <a:pt x="324" y="984"/>
                  </a:lnTo>
                  <a:lnTo>
                    <a:pt x="324" y="864"/>
                  </a:lnTo>
                  <a:lnTo>
                    <a:pt x="330" y="744"/>
                  </a:lnTo>
                  <a:lnTo>
                    <a:pt x="330" y="516"/>
                  </a:lnTo>
                  <a:lnTo>
                    <a:pt x="336" y="414"/>
                  </a:lnTo>
                  <a:lnTo>
                    <a:pt x="336" y="318"/>
                  </a:lnTo>
                  <a:lnTo>
                    <a:pt x="342" y="234"/>
                  </a:lnTo>
                  <a:lnTo>
                    <a:pt x="342" y="162"/>
                  </a:lnTo>
                  <a:lnTo>
                    <a:pt x="348" y="102"/>
                  </a:lnTo>
                  <a:lnTo>
                    <a:pt x="348" y="24"/>
                  </a:lnTo>
                  <a:lnTo>
                    <a:pt x="354" y="0"/>
                  </a:lnTo>
                  <a:lnTo>
                    <a:pt x="360" y="6"/>
                  </a:lnTo>
                  <a:lnTo>
                    <a:pt x="360" y="30"/>
                  </a:lnTo>
                  <a:lnTo>
                    <a:pt x="366" y="72"/>
                  </a:lnTo>
                  <a:lnTo>
                    <a:pt x="366" y="120"/>
                  </a:lnTo>
                  <a:lnTo>
                    <a:pt x="372" y="186"/>
                  </a:lnTo>
                  <a:lnTo>
                    <a:pt x="372" y="348"/>
                  </a:lnTo>
                  <a:lnTo>
                    <a:pt x="378" y="444"/>
                  </a:lnTo>
                  <a:lnTo>
                    <a:pt x="378" y="552"/>
                  </a:lnTo>
                  <a:lnTo>
                    <a:pt x="384" y="666"/>
                  </a:lnTo>
                  <a:lnTo>
                    <a:pt x="384" y="780"/>
                  </a:lnTo>
                  <a:lnTo>
                    <a:pt x="390" y="900"/>
                  </a:lnTo>
                  <a:lnTo>
                    <a:pt x="390" y="1146"/>
                  </a:lnTo>
                  <a:lnTo>
                    <a:pt x="396" y="1266"/>
                  </a:lnTo>
                  <a:lnTo>
                    <a:pt x="396" y="1380"/>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52" name="Freeform 91"/>
            <p:cNvSpPr>
              <a:spLocks/>
            </p:cNvSpPr>
            <p:nvPr/>
          </p:nvSpPr>
          <p:spPr bwMode="auto">
            <a:xfrm>
              <a:off x="4425950" y="1676400"/>
              <a:ext cx="628650" cy="3248025"/>
            </a:xfrm>
            <a:custGeom>
              <a:avLst/>
              <a:gdLst>
                <a:gd name="T0" fmla="*/ 6 w 396"/>
                <a:gd name="T1" fmla="*/ 1602 h 2046"/>
                <a:gd name="T2" fmla="*/ 18 w 396"/>
                <a:gd name="T3" fmla="*/ 1926 h 2046"/>
                <a:gd name="T4" fmla="*/ 24 w 396"/>
                <a:gd name="T5" fmla="*/ 2040 h 2046"/>
                <a:gd name="T6" fmla="*/ 36 w 396"/>
                <a:gd name="T7" fmla="*/ 1944 h 2046"/>
                <a:gd name="T8" fmla="*/ 48 w 396"/>
                <a:gd name="T9" fmla="*/ 1728 h 2046"/>
                <a:gd name="T10" fmla="*/ 54 w 396"/>
                <a:gd name="T11" fmla="*/ 1302 h 2046"/>
                <a:gd name="T12" fmla="*/ 66 w 396"/>
                <a:gd name="T13" fmla="*/ 942 h 2046"/>
                <a:gd name="T14" fmla="*/ 72 w 396"/>
                <a:gd name="T15" fmla="*/ 480 h 2046"/>
                <a:gd name="T16" fmla="*/ 84 w 396"/>
                <a:gd name="T17" fmla="*/ 210 h 2046"/>
                <a:gd name="T18" fmla="*/ 90 w 396"/>
                <a:gd name="T19" fmla="*/ 12 h 2046"/>
                <a:gd name="T20" fmla="*/ 102 w 396"/>
                <a:gd name="T21" fmla="*/ 42 h 2046"/>
                <a:gd name="T22" fmla="*/ 114 w 396"/>
                <a:gd name="T23" fmla="*/ 210 h 2046"/>
                <a:gd name="T24" fmla="*/ 120 w 396"/>
                <a:gd name="T25" fmla="*/ 594 h 2046"/>
                <a:gd name="T26" fmla="*/ 132 w 396"/>
                <a:gd name="T27" fmla="*/ 948 h 2046"/>
                <a:gd name="T28" fmla="*/ 138 w 396"/>
                <a:gd name="T29" fmla="*/ 1422 h 2046"/>
                <a:gd name="T30" fmla="*/ 150 w 396"/>
                <a:gd name="T31" fmla="*/ 1728 h 2046"/>
                <a:gd name="T32" fmla="*/ 156 w 396"/>
                <a:gd name="T33" fmla="*/ 1992 h 2046"/>
                <a:gd name="T34" fmla="*/ 168 w 396"/>
                <a:gd name="T35" fmla="*/ 2040 h 2046"/>
                <a:gd name="T36" fmla="*/ 180 w 396"/>
                <a:gd name="T37" fmla="*/ 1854 h 2046"/>
                <a:gd name="T38" fmla="*/ 186 w 396"/>
                <a:gd name="T39" fmla="*/ 1596 h 2046"/>
                <a:gd name="T40" fmla="*/ 198 w 396"/>
                <a:gd name="T41" fmla="*/ 1140 h 2046"/>
                <a:gd name="T42" fmla="*/ 204 w 396"/>
                <a:gd name="T43" fmla="*/ 774 h 2046"/>
                <a:gd name="T44" fmla="*/ 216 w 396"/>
                <a:gd name="T45" fmla="*/ 342 h 2046"/>
                <a:gd name="T46" fmla="*/ 222 w 396"/>
                <a:gd name="T47" fmla="*/ 120 h 2046"/>
                <a:gd name="T48" fmla="*/ 234 w 396"/>
                <a:gd name="T49" fmla="*/ 0 h 2046"/>
                <a:gd name="T50" fmla="*/ 246 w 396"/>
                <a:gd name="T51" fmla="*/ 108 h 2046"/>
                <a:gd name="T52" fmla="*/ 252 w 396"/>
                <a:gd name="T53" fmla="*/ 420 h 2046"/>
                <a:gd name="T54" fmla="*/ 264 w 396"/>
                <a:gd name="T55" fmla="*/ 750 h 2046"/>
                <a:gd name="T56" fmla="*/ 270 w 396"/>
                <a:gd name="T57" fmla="*/ 1236 h 2046"/>
                <a:gd name="T58" fmla="*/ 282 w 396"/>
                <a:gd name="T59" fmla="*/ 1572 h 2046"/>
                <a:gd name="T60" fmla="*/ 288 w 396"/>
                <a:gd name="T61" fmla="*/ 1908 h 2046"/>
                <a:gd name="T62" fmla="*/ 300 w 396"/>
                <a:gd name="T63" fmla="*/ 2034 h 2046"/>
                <a:gd name="T64" fmla="*/ 306 w 396"/>
                <a:gd name="T65" fmla="*/ 2028 h 2046"/>
                <a:gd name="T66" fmla="*/ 318 w 396"/>
                <a:gd name="T67" fmla="*/ 1830 h 2046"/>
                <a:gd name="T68" fmla="*/ 324 w 396"/>
                <a:gd name="T69" fmla="*/ 1554 h 2046"/>
                <a:gd name="T70" fmla="*/ 336 w 396"/>
                <a:gd name="T71" fmla="*/ 1092 h 2046"/>
                <a:gd name="T72" fmla="*/ 342 w 396"/>
                <a:gd name="T73" fmla="*/ 732 h 2046"/>
                <a:gd name="T74" fmla="*/ 354 w 396"/>
                <a:gd name="T75" fmla="*/ 312 h 2046"/>
                <a:gd name="T76" fmla="*/ 360 w 396"/>
                <a:gd name="T77" fmla="*/ 96 h 2046"/>
                <a:gd name="T78" fmla="*/ 372 w 396"/>
                <a:gd name="T79" fmla="*/ 6 h 2046"/>
                <a:gd name="T80" fmla="*/ 384 w 396"/>
                <a:gd name="T81" fmla="*/ 126 h 2046"/>
                <a:gd name="T82" fmla="*/ 390 w 396"/>
                <a:gd name="T83" fmla="*/ 456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6" h="2046">
                  <a:moveTo>
                    <a:pt x="0" y="1380"/>
                  </a:moveTo>
                  <a:lnTo>
                    <a:pt x="6" y="1494"/>
                  </a:lnTo>
                  <a:lnTo>
                    <a:pt x="6" y="1602"/>
                  </a:lnTo>
                  <a:lnTo>
                    <a:pt x="12" y="1698"/>
                  </a:lnTo>
                  <a:lnTo>
                    <a:pt x="12" y="1860"/>
                  </a:lnTo>
                  <a:lnTo>
                    <a:pt x="18" y="1926"/>
                  </a:lnTo>
                  <a:lnTo>
                    <a:pt x="18" y="1974"/>
                  </a:lnTo>
                  <a:lnTo>
                    <a:pt x="24" y="2016"/>
                  </a:lnTo>
                  <a:lnTo>
                    <a:pt x="24" y="2040"/>
                  </a:lnTo>
                  <a:lnTo>
                    <a:pt x="30" y="2046"/>
                  </a:lnTo>
                  <a:lnTo>
                    <a:pt x="36" y="2022"/>
                  </a:lnTo>
                  <a:lnTo>
                    <a:pt x="36" y="1944"/>
                  </a:lnTo>
                  <a:lnTo>
                    <a:pt x="42" y="1884"/>
                  </a:lnTo>
                  <a:lnTo>
                    <a:pt x="42" y="1812"/>
                  </a:lnTo>
                  <a:lnTo>
                    <a:pt x="48" y="1728"/>
                  </a:lnTo>
                  <a:lnTo>
                    <a:pt x="48" y="1632"/>
                  </a:lnTo>
                  <a:lnTo>
                    <a:pt x="54" y="1530"/>
                  </a:lnTo>
                  <a:lnTo>
                    <a:pt x="54" y="1302"/>
                  </a:lnTo>
                  <a:lnTo>
                    <a:pt x="60" y="1182"/>
                  </a:lnTo>
                  <a:lnTo>
                    <a:pt x="60" y="1062"/>
                  </a:lnTo>
                  <a:lnTo>
                    <a:pt x="66" y="942"/>
                  </a:lnTo>
                  <a:lnTo>
                    <a:pt x="66" y="816"/>
                  </a:lnTo>
                  <a:lnTo>
                    <a:pt x="72" y="702"/>
                  </a:lnTo>
                  <a:lnTo>
                    <a:pt x="72" y="480"/>
                  </a:lnTo>
                  <a:lnTo>
                    <a:pt x="78" y="378"/>
                  </a:lnTo>
                  <a:lnTo>
                    <a:pt x="78" y="288"/>
                  </a:lnTo>
                  <a:lnTo>
                    <a:pt x="84" y="210"/>
                  </a:lnTo>
                  <a:lnTo>
                    <a:pt x="84" y="138"/>
                  </a:lnTo>
                  <a:lnTo>
                    <a:pt x="90" y="84"/>
                  </a:lnTo>
                  <a:lnTo>
                    <a:pt x="90" y="12"/>
                  </a:lnTo>
                  <a:lnTo>
                    <a:pt x="96" y="0"/>
                  </a:lnTo>
                  <a:lnTo>
                    <a:pt x="102" y="12"/>
                  </a:lnTo>
                  <a:lnTo>
                    <a:pt x="102" y="42"/>
                  </a:lnTo>
                  <a:lnTo>
                    <a:pt x="108" y="84"/>
                  </a:lnTo>
                  <a:lnTo>
                    <a:pt x="108" y="144"/>
                  </a:lnTo>
                  <a:lnTo>
                    <a:pt x="114" y="210"/>
                  </a:lnTo>
                  <a:lnTo>
                    <a:pt x="114" y="384"/>
                  </a:lnTo>
                  <a:lnTo>
                    <a:pt x="120" y="486"/>
                  </a:lnTo>
                  <a:lnTo>
                    <a:pt x="120" y="594"/>
                  </a:lnTo>
                  <a:lnTo>
                    <a:pt x="126" y="708"/>
                  </a:lnTo>
                  <a:lnTo>
                    <a:pt x="126" y="822"/>
                  </a:lnTo>
                  <a:lnTo>
                    <a:pt x="132" y="948"/>
                  </a:lnTo>
                  <a:lnTo>
                    <a:pt x="132" y="1188"/>
                  </a:lnTo>
                  <a:lnTo>
                    <a:pt x="138" y="1308"/>
                  </a:lnTo>
                  <a:lnTo>
                    <a:pt x="138" y="1422"/>
                  </a:lnTo>
                  <a:lnTo>
                    <a:pt x="144" y="1536"/>
                  </a:lnTo>
                  <a:lnTo>
                    <a:pt x="144" y="1638"/>
                  </a:lnTo>
                  <a:lnTo>
                    <a:pt x="150" y="1728"/>
                  </a:lnTo>
                  <a:lnTo>
                    <a:pt x="150" y="1884"/>
                  </a:lnTo>
                  <a:lnTo>
                    <a:pt x="156" y="1944"/>
                  </a:lnTo>
                  <a:lnTo>
                    <a:pt x="156" y="1992"/>
                  </a:lnTo>
                  <a:lnTo>
                    <a:pt x="162" y="2028"/>
                  </a:lnTo>
                  <a:lnTo>
                    <a:pt x="162" y="2046"/>
                  </a:lnTo>
                  <a:lnTo>
                    <a:pt x="168" y="2040"/>
                  </a:lnTo>
                  <a:lnTo>
                    <a:pt x="174" y="2016"/>
                  </a:lnTo>
                  <a:lnTo>
                    <a:pt x="174" y="1920"/>
                  </a:lnTo>
                  <a:lnTo>
                    <a:pt x="180" y="1854"/>
                  </a:lnTo>
                  <a:lnTo>
                    <a:pt x="180" y="1782"/>
                  </a:lnTo>
                  <a:lnTo>
                    <a:pt x="186" y="1692"/>
                  </a:lnTo>
                  <a:lnTo>
                    <a:pt x="186" y="1596"/>
                  </a:lnTo>
                  <a:lnTo>
                    <a:pt x="192" y="1488"/>
                  </a:lnTo>
                  <a:lnTo>
                    <a:pt x="192" y="1260"/>
                  </a:lnTo>
                  <a:lnTo>
                    <a:pt x="198" y="1140"/>
                  </a:lnTo>
                  <a:lnTo>
                    <a:pt x="198" y="1014"/>
                  </a:lnTo>
                  <a:lnTo>
                    <a:pt x="204" y="894"/>
                  </a:lnTo>
                  <a:lnTo>
                    <a:pt x="204" y="774"/>
                  </a:lnTo>
                  <a:lnTo>
                    <a:pt x="210" y="660"/>
                  </a:lnTo>
                  <a:lnTo>
                    <a:pt x="210" y="438"/>
                  </a:lnTo>
                  <a:lnTo>
                    <a:pt x="216" y="342"/>
                  </a:lnTo>
                  <a:lnTo>
                    <a:pt x="216" y="258"/>
                  </a:lnTo>
                  <a:lnTo>
                    <a:pt x="222" y="180"/>
                  </a:lnTo>
                  <a:lnTo>
                    <a:pt x="222" y="120"/>
                  </a:lnTo>
                  <a:lnTo>
                    <a:pt x="228" y="66"/>
                  </a:lnTo>
                  <a:lnTo>
                    <a:pt x="228" y="6"/>
                  </a:lnTo>
                  <a:lnTo>
                    <a:pt x="234" y="0"/>
                  </a:lnTo>
                  <a:lnTo>
                    <a:pt x="240" y="24"/>
                  </a:lnTo>
                  <a:lnTo>
                    <a:pt x="240" y="60"/>
                  </a:lnTo>
                  <a:lnTo>
                    <a:pt x="246" y="108"/>
                  </a:lnTo>
                  <a:lnTo>
                    <a:pt x="246" y="168"/>
                  </a:lnTo>
                  <a:lnTo>
                    <a:pt x="252" y="240"/>
                  </a:lnTo>
                  <a:lnTo>
                    <a:pt x="252" y="420"/>
                  </a:lnTo>
                  <a:lnTo>
                    <a:pt x="258" y="522"/>
                  </a:lnTo>
                  <a:lnTo>
                    <a:pt x="258" y="636"/>
                  </a:lnTo>
                  <a:lnTo>
                    <a:pt x="264" y="750"/>
                  </a:lnTo>
                  <a:lnTo>
                    <a:pt x="264" y="870"/>
                  </a:lnTo>
                  <a:lnTo>
                    <a:pt x="270" y="990"/>
                  </a:lnTo>
                  <a:lnTo>
                    <a:pt x="270" y="1236"/>
                  </a:lnTo>
                  <a:lnTo>
                    <a:pt x="276" y="1350"/>
                  </a:lnTo>
                  <a:lnTo>
                    <a:pt x="276" y="1464"/>
                  </a:lnTo>
                  <a:lnTo>
                    <a:pt x="282" y="1572"/>
                  </a:lnTo>
                  <a:lnTo>
                    <a:pt x="282" y="1674"/>
                  </a:lnTo>
                  <a:lnTo>
                    <a:pt x="288" y="1764"/>
                  </a:lnTo>
                  <a:lnTo>
                    <a:pt x="288" y="1908"/>
                  </a:lnTo>
                  <a:lnTo>
                    <a:pt x="294" y="1962"/>
                  </a:lnTo>
                  <a:lnTo>
                    <a:pt x="294" y="2004"/>
                  </a:lnTo>
                  <a:lnTo>
                    <a:pt x="300" y="2034"/>
                  </a:lnTo>
                  <a:lnTo>
                    <a:pt x="300" y="2046"/>
                  </a:lnTo>
                  <a:lnTo>
                    <a:pt x="306" y="2046"/>
                  </a:lnTo>
                  <a:lnTo>
                    <a:pt x="306" y="2028"/>
                  </a:lnTo>
                  <a:lnTo>
                    <a:pt x="312" y="1998"/>
                  </a:lnTo>
                  <a:lnTo>
                    <a:pt x="312" y="1902"/>
                  </a:lnTo>
                  <a:lnTo>
                    <a:pt x="318" y="1830"/>
                  </a:lnTo>
                  <a:lnTo>
                    <a:pt x="318" y="1746"/>
                  </a:lnTo>
                  <a:lnTo>
                    <a:pt x="324" y="1656"/>
                  </a:lnTo>
                  <a:lnTo>
                    <a:pt x="324" y="1554"/>
                  </a:lnTo>
                  <a:lnTo>
                    <a:pt x="330" y="1446"/>
                  </a:lnTo>
                  <a:lnTo>
                    <a:pt x="330" y="1218"/>
                  </a:lnTo>
                  <a:lnTo>
                    <a:pt x="336" y="1092"/>
                  </a:lnTo>
                  <a:lnTo>
                    <a:pt x="336" y="972"/>
                  </a:lnTo>
                  <a:lnTo>
                    <a:pt x="342" y="852"/>
                  </a:lnTo>
                  <a:lnTo>
                    <a:pt x="342" y="732"/>
                  </a:lnTo>
                  <a:lnTo>
                    <a:pt x="348" y="618"/>
                  </a:lnTo>
                  <a:lnTo>
                    <a:pt x="348" y="402"/>
                  </a:lnTo>
                  <a:lnTo>
                    <a:pt x="354" y="312"/>
                  </a:lnTo>
                  <a:lnTo>
                    <a:pt x="354" y="228"/>
                  </a:lnTo>
                  <a:lnTo>
                    <a:pt x="360" y="156"/>
                  </a:lnTo>
                  <a:lnTo>
                    <a:pt x="360" y="96"/>
                  </a:lnTo>
                  <a:lnTo>
                    <a:pt x="366" y="54"/>
                  </a:lnTo>
                  <a:lnTo>
                    <a:pt x="366" y="0"/>
                  </a:lnTo>
                  <a:lnTo>
                    <a:pt x="372" y="6"/>
                  </a:lnTo>
                  <a:lnTo>
                    <a:pt x="378" y="36"/>
                  </a:lnTo>
                  <a:lnTo>
                    <a:pt x="378" y="72"/>
                  </a:lnTo>
                  <a:lnTo>
                    <a:pt x="384" y="126"/>
                  </a:lnTo>
                  <a:lnTo>
                    <a:pt x="384" y="192"/>
                  </a:lnTo>
                  <a:lnTo>
                    <a:pt x="390" y="270"/>
                  </a:lnTo>
                  <a:lnTo>
                    <a:pt x="390" y="456"/>
                  </a:lnTo>
                  <a:lnTo>
                    <a:pt x="396" y="564"/>
                  </a:lnTo>
                  <a:lnTo>
                    <a:pt x="396" y="678"/>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53" name="Freeform 92"/>
            <p:cNvSpPr>
              <a:spLocks/>
            </p:cNvSpPr>
            <p:nvPr/>
          </p:nvSpPr>
          <p:spPr bwMode="auto">
            <a:xfrm>
              <a:off x="5054600" y="1676400"/>
              <a:ext cx="400050" cy="3248025"/>
            </a:xfrm>
            <a:custGeom>
              <a:avLst/>
              <a:gdLst>
                <a:gd name="T0" fmla="*/ 6 w 252"/>
                <a:gd name="T1" fmla="*/ 792 h 2046"/>
                <a:gd name="T2" fmla="*/ 12 w 252"/>
                <a:gd name="T3" fmla="*/ 1038 h 2046"/>
                <a:gd name="T4" fmla="*/ 18 w 252"/>
                <a:gd name="T5" fmla="*/ 1392 h 2046"/>
                <a:gd name="T6" fmla="*/ 24 w 252"/>
                <a:gd name="T7" fmla="*/ 1608 h 2046"/>
                <a:gd name="T8" fmla="*/ 30 w 252"/>
                <a:gd name="T9" fmla="*/ 1794 h 2046"/>
                <a:gd name="T10" fmla="*/ 36 w 252"/>
                <a:gd name="T11" fmla="*/ 1980 h 2046"/>
                <a:gd name="T12" fmla="*/ 42 w 252"/>
                <a:gd name="T13" fmla="*/ 2040 h 2046"/>
                <a:gd name="T14" fmla="*/ 48 w 252"/>
                <a:gd name="T15" fmla="*/ 2040 h 2046"/>
                <a:gd name="T16" fmla="*/ 54 w 252"/>
                <a:gd name="T17" fmla="*/ 1986 h 2046"/>
                <a:gd name="T18" fmla="*/ 60 w 252"/>
                <a:gd name="T19" fmla="*/ 1800 h 2046"/>
                <a:gd name="T20" fmla="*/ 66 w 252"/>
                <a:gd name="T21" fmla="*/ 1620 h 2046"/>
                <a:gd name="T22" fmla="*/ 72 w 252"/>
                <a:gd name="T23" fmla="*/ 1404 h 2046"/>
                <a:gd name="T24" fmla="*/ 78 w 252"/>
                <a:gd name="T25" fmla="*/ 1050 h 2046"/>
                <a:gd name="T26" fmla="*/ 84 w 252"/>
                <a:gd name="T27" fmla="*/ 804 h 2046"/>
                <a:gd name="T28" fmla="*/ 90 w 252"/>
                <a:gd name="T29" fmla="*/ 576 h 2046"/>
                <a:gd name="T30" fmla="*/ 96 w 252"/>
                <a:gd name="T31" fmla="*/ 282 h 2046"/>
                <a:gd name="T32" fmla="*/ 102 w 252"/>
                <a:gd name="T33" fmla="*/ 132 h 2046"/>
                <a:gd name="T34" fmla="*/ 108 w 252"/>
                <a:gd name="T35" fmla="*/ 36 h 2046"/>
                <a:gd name="T36" fmla="*/ 114 w 252"/>
                <a:gd name="T37" fmla="*/ 0 h 2046"/>
                <a:gd name="T38" fmla="*/ 120 w 252"/>
                <a:gd name="T39" fmla="*/ 48 h 2046"/>
                <a:gd name="T40" fmla="*/ 126 w 252"/>
                <a:gd name="T41" fmla="*/ 150 h 2046"/>
                <a:gd name="T42" fmla="*/ 132 w 252"/>
                <a:gd name="T43" fmla="*/ 300 h 2046"/>
                <a:gd name="T44" fmla="*/ 138 w 252"/>
                <a:gd name="T45" fmla="*/ 606 h 2046"/>
                <a:gd name="T46" fmla="*/ 144 w 252"/>
                <a:gd name="T47" fmla="*/ 840 h 2046"/>
                <a:gd name="T48" fmla="*/ 150 w 252"/>
                <a:gd name="T49" fmla="*/ 1080 h 2046"/>
                <a:gd name="T50" fmla="*/ 156 w 252"/>
                <a:gd name="T51" fmla="*/ 1434 h 2046"/>
                <a:gd name="T52" fmla="*/ 162 w 252"/>
                <a:gd name="T53" fmla="*/ 1644 h 2046"/>
                <a:gd name="T54" fmla="*/ 168 w 252"/>
                <a:gd name="T55" fmla="*/ 1824 h 2046"/>
                <a:gd name="T56" fmla="*/ 174 w 252"/>
                <a:gd name="T57" fmla="*/ 1998 h 2046"/>
                <a:gd name="T58" fmla="*/ 180 w 252"/>
                <a:gd name="T59" fmla="*/ 2046 h 2046"/>
                <a:gd name="T60" fmla="*/ 186 w 252"/>
                <a:gd name="T61" fmla="*/ 2010 h 2046"/>
                <a:gd name="T62" fmla="*/ 192 w 252"/>
                <a:gd name="T63" fmla="*/ 1848 h 2046"/>
                <a:gd name="T64" fmla="*/ 198 w 252"/>
                <a:gd name="T65" fmla="*/ 1680 h 2046"/>
                <a:gd name="T66" fmla="*/ 204 w 252"/>
                <a:gd name="T67" fmla="*/ 1476 h 2046"/>
                <a:gd name="T68" fmla="*/ 210 w 252"/>
                <a:gd name="T69" fmla="*/ 1128 h 2046"/>
                <a:gd name="T70" fmla="*/ 216 w 252"/>
                <a:gd name="T71" fmla="*/ 882 h 2046"/>
                <a:gd name="T72" fmla="*/ 222 w 252"/>
                <a:gd name="T73" fmla="*/ 648 h 2046"/>
                <a:gd name="T74" fmla="*/ 228 w 252"/>
                <a:gd name="T75" fmla="*/ 336 h 2046"/>
                <a:gd name="T76" fmla="*/ 234 w 252"/>
                <a:gd name="T77" fmla="*/ 174 h 2046"/>
                <a:gd name="T78" fmla="*/ 240 w 252"/>
                <a:gd name="T79" fmla="*/ 60 h 2046"/>
                <a:gd name="T80" fmla="*/ 246 w 252"/>
                <a:gd name="T81" fmla="*/ 6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2046">
                  <a:moveTo>
                    <a:pt x="0" y="678"/>
                  </a:moveTo>
                  <a:lnTo>
                    <a:pt x="6" y="792"/>
                  </a:lnTo>
                  <a:lnTo>
                    <a:pt x="6" y="912"/>
                  </a:lnTo>
                  <a:lnTo>
                    <a:pt x="12" y="1038"/>
                  </a:lnTo>
                  <a:lnTo>
                    <a:pt x="12" y="1278"/>
                  </a:lnTo>
                  <a:lnTo>
                    <a:pt x="18" y="1392"/>
                  </a:lnTo>
                  <a:lnTo>
                    <a:pt x="18" y="1506"/>
                  </a:lnTo>
                  <a:lnTo>
                    <a:pt x="24" y="1608"/>
                  </a:lnTo>
                  <a:lnTo>
                    <a:pt x="24" y="1704"/>
                  </a:lnTo>
                  <a:lnTo>
                    <a:pt x="30" y="1794"/>
                  </a:lnTo>
                  <a:lnTo>
                    <a:pt x="30" y="1932"/>
                  </a:lnTo>
                  <a:lnTo>
                    <a:pt x="36" y="1980"/>
                  </a:lnTo>
                  <a:lnTo>
                    <a:pt x="36" y="2016"/>
                  </a:lnTo>
                  <a:lnTo>
                    <a:pt x="42" y="2040"/>
                  </a:lnTo>
                  <a:lnTo>
                    <a:pt x="42" y="2046"/>
                  </a:lnTo>
                  <a:lnTo>
                    <a:pt x="48" y="2040"/>
                  </a:lnTo>
                  <a:lnTo>
                    <a:pt x="48" y="2022"/>
                  </a:lnTo>
                  <a:lnTo>
                    <a:pt x="54" y="1986"/>
                  </a:lnTo>
                  <a:lnTo>
                    <a:pt x="54" y="1878"/>
                  </a:lnTo>
                  <a:lnTo>
                    <a:pt x="60" y="1800"/>
                  </a:lnTo>
                  <a:lnTo>
                    <a:pt x="60" y="1716"/>
                  </a:lnTo>
                  <a:lnTo>
                    <a:pt x="66" y="1620"/>
                  </a:lnTo>
                  <a:lnTo>
                    <a:pt x="66" y="1518"/>
                  </a:lnTo>
                  <a:lnTo>
                    <a:pt x="72" y="1404"/>
                  </a:lnTo>
                  <a:lnTo>
                    <a:pt x="72" y="1170"/>
                  </a:lnTo>
                  <a:lnTo>
                    <a:pt x="78" y="1050"/>
                  </a:lnTo>
                  <a:lnTo>
                    <a:pt x="78" y="924"/>
                  </a:lnTo>
                  <a:lnTo>
                    <a:pt x="84" y="804"/>
                  </a:lnTo>
                  <a:lnTo>
                    <a:pt x="84" y="690"/>
                  </a:lnTo>
                  <a:lnTo>
                    <a:pt x="90" y="576"/>
                  </a:lnTo>
                  <a:lnTo>
                    <a:pt x="90" y="372"/>
                  </a:lnTo>
                  <a:lnTo>
                    <a:pt x="96" y="282"/>
                  </a:lnTo>
                  <a:lnTo>
                    <a:pt x="96" y="198"/>
                  </a:lnTo>
                  <a:lnTo>
                    <a:pt x="102" y="132"/>
                  </a:lnTo>
                  <a:lnTo>
                    <a:pt x="102" y="78"/>
                  </a:lnTo>
                  <a:lnTo>
                    <a:pt x="108" y="36"/>
                  </a:lnTo>
                  <a:lnTo>
                    <a:pt x="108" y="0"/>
                  </a:lnTo>
                  <a:lnTo>
                    <a:pt x="114" y="0"/>
                  </a:lnTo>
                  <a:lnTo>
                    <a:pt x="114" y="18"/>
                  </a:lnTo>
                  <a:lnTo>
                    <a:pt x="120" y="48"/>
                  </a:lnTo>
                  <a:lnTo>
                    <a:pt x="120" y="90"/>
                  </a:lnTo>
                  <a:lnTo>
                    <a:pt x="126" y="150"/>
                  </a:lnTo>
                  <a:lnTo>
                    <a:pt x="126" y="222"/>
                  </a:lnTo>
                  <a:lnTo>
                    <a:pt x="132" y="300"/>
                  </a:lnTo>
                  <a:lnTo>
                    <a:pt x="132" y="498"/>
                  </a:lnTo>
                  <a:lnTo>
                    <a:pt x="138" y="606"/>
                  </a:lnTo>
                  <a:lnTo>
                    <a:pt x="138" y="720"/>
                  </a:lnTo>
                  <a:lnTo>
                    <a:pt x="144" y="840"/>
                  </a:lnTo>
                  <a:lnTo>
                    <a:pt x="144" y="960"/>
                  </a:lnTo>
                  <a:lnTo>
                    <a:pt x="150" y="1080"/>
                  </a:lnTo>
                  <a:lnTo>
                    <a:pt x="150" y="1320"/>
                  </a:lnTo>
                  <a:lnTo>
                    <a:pt x="156" y="1434"/>
                  </a:lnTo>
                  <a:lnTo>
                    <a:pt x="156" y="1548"/>
                  </a:lnTo>
                  <a:lnTo>
                    <a:pt x="162" y="1644"/>
                  </a:lnTo>
                  <a:lnTo>
                    <a:pt x="162" y="1740"/>
                  </a:lnTo>
                  <a:lnTo>
                    <a:pt x="168" y="1824"/>
                  </a:lnTo>
                  <a:lnTo>
                    <a:pt x="168" y="1950"/>
                  </a:lnTo>
                  <a:lnTo>
                    <a:pt x="174" y="1998"/>
                  </a:lnTo>
                  <a:lnTo>
                    <a:pt x="174" y="2028"/>
                  </a:lnTo>
                  <a:lnTo>
                    <a:pt x="180" y="2046"/>
                  </a:lnTo>
                  <a:lnTo>
                    <a:pt x="186" y="2034"/>
                  </a:lnTo>
                  <a:lnTo>
                    <a:pt x="186" y="2010"/>
                  </a:lnTo>
                  <a:lnTo>
                    <a:pt x="192" y="1968"/>
                  </a:lnTo>
                  <a:lnTo>
                    <a:pt x="192" y="1848"/>
                  </a:lnTo>
                  <a:lnTo>
                    <a:pt x="198" y="1770"/>
                  </a:lnTo>
                  <a:lnTo>
                    <a:pt x="198" y="1680"/>
                  </a:lnTo>
                  <a:lnTo>
                    <a:pt x="204" y="1584"/>
                  </a:lnTo>
                  <a:lnTo>
                    <a:pt x="204" y="1476"/>
                  </a:lnTo>
                  <a:lnTo>
                    <a:pt x="210" y="1362"/>
                  </a:lnTo>
                  <a:lnTo>
                    <a:pt x="210" y="1128"/>
                  </a:lnTo>
                  <a:lnTo>
                    <a:pt x="216" y="1002"/>
                  </a:lnTo>
                  <a:lnTo>
                    <a:pt x="216" y="882"/>
                  </a:lnTo>
                  <a:lnTo>
                    <a:pt x="222" y="762"/>
                  </a:lnTo>
                  <a:lnTo>
                    <a:pt x="222" y="648"/>
                  </a:lnTo>
                  <a:lnTo>
                    <a:pt x="228" y="534"/>
                  </a:lnTo>
                  <a:lnTo>
                    <a:pt x="228" y="336"/>
                  </a:lnTo>
                  <a:lnTo>
                    <a:pt x="234" y="252"/>
                  </a:lnTo>
                  <a:lnTo>
                    <a:pt x="234" y="174"/>
                  </a:lnTo>
                  <a:lnTo>
                    <a:pt x="240" y="114"/>
                  </a:lnTo>
                  <a:lnTo>
                    <a:pt x="240" y="60"/>
                  </a:lnTo>
                  <a:lnTo>
                    <a:pt x="246" y="24"/>
                  </a:lnTo>
                  <a:lnTo>
                    <a:pt x="246" y="6"/>
                  </a:lnTo>
                  <a:lnTo>
                    <a:pt x="252" y="0"/>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4" name="Group 8343"/>
          <p:cNvGrpSpPr>
            <a:grpSpLocks/>
          </p:cNvGrpSpPr>
          <p:nvPr/>
        </p:nvGrpSpPr>
        <p:grpSpPr>
          <a:xfrm>
            <a:off x="5522976" y="1631224"/>
            <a:ext cx="2478024" cy="1344168"/>
            <a:chOff x="4238625" y="1752600"/>
            <a:chExt cx="4133850" cy="3257550"/>
          </a:xfrm>
        </p:grpSpPr>
        <p:sp>
          <p:nvSpPr>
            <p:cNvPr id="8337" name="Freeform 176"/>
            <p:cNvSpPr>
              <a:spLocks/>
            </p:cNvSpPr>
            <p:nvPr/>
          </p:nvSpPr>
          <p:spPr bwMode="auto">
            <a:xfrm>
              <a:off x="4238625" y="1752600"/>
              <a:ext cx="609600" cy="3248025"/>
            </a:xfrm>
            <a:custGeom>
              <a:avLst/>
              <a:gdLst>
                <a:gd name="T0" fmla="*/ 6 w 384"/>
                <a:gd name="T1" fmla="*/ 78 h 2046"/>
                <a:gd name="T2" fmla="*/ 12 w 384"/>
                <a:gd name="T3" fmla="*/ 300 h 2046"/>
                <a:gd name="T4" fmla="*/ 24 w 384"/>
                <a:gd name="T5" fmla="*/ 768 h 2046"/>
                <a:gd name="T6" fmla="*/ 30 w 384"/>
                <a:gd name="T7" fmla="*/ 1170 h 2046"/>
                <a:gd name="T8" fmla="*/ 42 w 384"/>
                <a:gd name="T9" fmla="*/ 1662 h 2046"/>
                <a:gd name="T10" fmla="*/ 48 w 384"/>
                <a:gd name="T11" fmla="*/ 1920 h 2046"/>
                <a:gd name="T12" fmla="*/ 60 w 384"/>
                <a:gd name="T13" fmla="*/ 2046 h 2046"/>
                <a:gd name="T14" fmla="*/ 66 w 384"/>
                <a:gd name="T15" fmla="*/ 1962 h 2046"/>
                <a:gd name="T16" fmla="*/ 78 w 384"/>
                <a:gd name="T17" fmla="*/ 1728 h 2046"/>
                <a:gd name="T18" fmla="*/ 84 w 384"/>
                <a:gd name="T19" fmla="*/ 1254 h 2046"/>
                <a:gd name="T20" fmla="*/ 96 w 384"/>
                <a:gd name="T21" fmla="*/ 852 h 2046"/>
                <a:gd name="T22" fmla="*/ 102 w 384"/>
                <a:gd name="T23" fmla="*/ 366 h 2046"/>
                <a:gd name="T24" fmla="*/ 114 w 384"/>
                <a:gd name="T25" fmla="*/ 114 h 2046"/>
                <a:gd name="T26" fmla="*/ 126 w 384"/>
                <a:gd name="T27" fmla="*/ 12 h 2046"/>
                <a:gd name="T28" fmla="*/ 132 w 384"/>
                <a:gd name="T29" fmla="*/ 162 h 2046"/>
                <a:gd name="T30" fmla="*/ 144 w 384"/>
                <a:gd name="T31" fmla="*/ 564 h 2046"/>
                <a:gd name="T32" fmla="*/ 150 w 384"/>
                <a:gd name="T33" fmla="*/ 954 h 2046"/>
                <a:gd name="T34" fmla="*/ 162 w 384"/>
                <a:gd name="T35" fmla="*/ 1476 h 2046"/>
                <a:gd name="T36" fmla="*/ 168 w 384"/>
                <a:gd name="T37" fmla="*/ 1794 h 2046"/>
                <a:gd name="T38" fmla="*/ 180 w 384"/>
                <a:gd name="T39" fmla="*/ 2028 h 2046"/>
                <a:gd name="T40" fmla="*/ 186 w 384"/>
                <a:gd name="T41" fmla="*/ 2028 h 2046"/>
                <a:gd name="T42" fmla="*/ 198 w 384"/>
                <a:gd name="T43" fmla="*/ 1782 h 2046"/>
                <a:gd name="T44" fmla="*/ 204 w 384"/>
                <a:gd name="T45" fmla="*/ 1458 h 2046"/>
                <a:gd name="T46" fmla="*/ 216 w 384"/>
                <a:gd name="T47" fmla="*/ 1068 h 2046"/>
                <a:gd name="T48" fmla="*/ 222 w 384"/>
                <a:gd name="T49" fmla="*/ 546 h 2046"/>
                <a:gd name="T50" fmla="*/ 234 w 384"/>
                <a:gd name="T51" fmla="*/ 234 h 2046"/>
                <a:gd name="T52" fmla="*/ 240 w 384"/>
                <a:gd name="T53" fmla="*/ 12 h 2046"/>
                <a:gd name="T54" fmla="*/ 252 w 384"/>
                <a:gd name="T55" fmla="*/ 120 h 2046"/>
                <a:gd name="T56" fmla="*/ 264 w 384"/>
                <a:gd name="T57" fmla="*/ 378 h 2046"/>
                <a:gd name="T58" fmla="*/ 270 w 384"/>
                <a:gd name="T59" fmla="*/ 738 h 2046"/>
                <a:gd name="T60" fmla="*/ 282 w 384"/>
                <a:gd name="T61" fmla="*/ 1272 h 2046"/>
                <a:gd name="T62" fmla="*/ 288 w 384"/>
                <a:gd name="T63" fmla="*/ 1638 h 2046"/>
                <a:gd name="T64" fmla="*/ 300 w 384"/>
                <a:gd name="T65" fmla="*/ 1968 h 2046"/>
                <a:gd name="T66" fmla="*/ 306 w 384"/>
                <a:gd name="T67" fmla="*/ 2046 h 2046"/>
                <a:gd name="T68" fmla="*/ 318 w 384"/>
                <a:gd name="T69" fmla="*/ 1914 h 2046"/>
                <a:gd name="T70" fmla="*/ 324 w 384"/>
                <a:gd name="T71" fmla="*/ 1644 h 2046"/>
                <a:gd name="T72" fmla="*/ 336 w 384"/>
                <a:gd name="T73" fmla="*/ 1152 h 2046"/>
                <a:gd name="T74" fmla="*/ 342 w 384"/>
                <a:gd name="T75" fmla="*/ 750 h 2046"/>
                <a:gd name="T76" fmla="*/ 354 w 384"/>
                <a:gd name="T77" fmla="*/ 390 h 2046"/>
                <a:gd name="T78" fmla="*/ 360 w 384"/>
                <a:gd name="T79" fmla="*/ 72 h 2046"/>
                <a:gd name="T80" fmla="*/ 372 w 384"/>
                <a:gd name="T81" fmla="*/ 0 h 2046"/>
                <a:gd name="T82" fmla="*/ 378 w 384"/>
                <a:gd name="T83" fmla="*/ 144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046">
                  <a:moveTo>
                    <a:pt x="0" y="6"/>
                  </a:moveTo>
                  <a:lnTo>
                    <a:pt x="0" y="30"/>
                  </a:lnTo>
                  <a:lnTo>
                    <a:pt x="6" y="78"/>
                  </a:lnTo>
                  <a:lnTo>
                    <a:pt x="6" y="138"/>
                  </a:lnTo>
                  <a:lnTo>
                    <a:pt x="12" y="210"/>
                  </a:lnTo>
                  <a:lnTo>
                    <a:pt x="12" y="300"/>
                  </a:lnTo>
                  <a:lnTo>
                    <a:pt x="18" y="402"/>
                  </a:lnTo>
                  <a:lnTo>
                    <a:pt x="18" y="642"/>
                  </a:lnTo>
                  <a:lnTo>
                    <a:pt x="24" y="768"/>
                  </a:lnTo>
                  <a:lnTo>
                    <a:pt x="24" y="900"/>
                  </a:lnTo>
                  <a:lnTo>
                    <a:pt x="30" y="1038"/>
                  </a:lnTo>
                  <a:lnTo>
                    <a:pt x="30" y="1170"/>
                  </a:lnTo>
                  <a:lnTo>
                    <a:pt x="36" y="1302"/>
                  </a:lnTo>
                  <a:lnTo>
                    <a:pt x="36" y="1548"/>
                  </a:lnTo>
                  <a:lnTo>
                    <a:pt x="42" y="1662"/>
                  </a:lnTo>
                  <a:lnTo>
                    <a:pt x="42" y="1764"/>
                  </a:lnTo>
                  <a:lnTo>
                    <a:pt x="48" y="1848"/>
                  </a:lnTo>
                  <a:lnTo>
                    <a:pt x="48" y="1920"/>
                  </a:lnTo>
                  <a:lnTo>
                    <a:pt x="54" y="1980"/>
                  </a:lnTo>
                  <a:lnTo>
                    <a:pt x="54" y="2046"/>
                  </a:lnTo>
                  <a:lnTo>
                    <a:pt x="60" y="2046"/>
                  </a:lnTo>
                  <a:lnTo>
                    <a:pt x="60" y="2034"/>
                  </a:lnTo>
                  <a:lnTo>
                    <a:pt x="66" y="2004"/>
                  </a:lnTo>
                  <a:lnTo>
                    <a:pt x="66" y="1962"/>
                  </a:lnTo>
                  <a:lnTo>
                    <a:pt x="72" y="1896"/>
                  </a:lnTo>
                  <a:lnTo>
                    <a:pt x="72" y="1818"/>
                  </a:lnTo>
                  <a:lnTo>
                    <a:pt x="78" y="1728"/>
                  </a:lnTo>
                  <a:lnTo>
                    <a:pt x="78" y="1506"/>
                  </a:lnTo>
                  <a:lnTo>
                    <a:pt x="84" y="1380"/>
                  </a:lnTo>
                  <a:lnTo>
                    <a:pt x="84" y="1254"/>
                  </a:lnTo>
                  <a:lnTo>
                    <a:pt x="90" y="1122"/>
                  </a:lnTo>
                  <a:lnTo>
                    <a:pt x="90" y="984"/>
                  </a:lnTo>
                  <a:lnTo>
                    <a:pt x="96" y="852"/>
                  </a:lnTo>
                  <a:lnTo>
                    <a:pt x="96" y="594"/>
                  </a:lnTo>
                  <a:lnTo>
                    <a:pt x="102" y="474"/>
                  </a:lnTo>
                  <a:lnTo>
                    <a:pt x="102" y="366"/>
                  </a:lnTo>
                  <a:lnTo>
                    <a:pt x="108" y="264"/>
                  </a:lnTo>
                  <a:lnTo>
                    <a:pt x="108" y="180"/>
                  </a:lnTo>
                  <a:lnTo>
                    <a:pt x="114" y="114"/>
                  </a:lnTo>
                  <a:lnTo>
                    <a:pt x="114" y="18"/>
                  </a:lnTo>
                  <a:lnTo>
                    <a:pt x="120" y="0"/>
                  </a:lnTo>
                  <a:lnTo>
                    <a:pt x="126" y="12"/>
                  </a:lnTo>
                  <a:lnTo>
                    <a:pt x="126" y="48"/>
                  </a:lnTo>
                  <a:lnTo>
                    <a:pt x="132" y="96"/>
                  </a:lnTo>
                  <a:lnTo>
                    <a:pt x="132" y="162"/>
                  </a:lnTo>
                  <a:lnTo>
                    <a:pt x="138" y="246"/>
                  </a:lnTo>
                  <a:lnTo>
                    <a:pt x="138" y="444"/>
                  </a:lnTo>
                  <a:lnTo>
                    <a:pt x="144" y="564"/>
                  </a:lnTo>
                  <a:lnTo>
                    <a:pt x="144" y="690"/>
                  </a:lnTo>
                  <a:lnTo>
                    <a:pt x="150" y="816"/>
                  </a:lnTo>
                  <a:lnTo>
                    <a:pt x="150" y="954"/>
                  </a:lnTo>
                  <a:lnTo>
                    <a:pt x="156" y="1086"/>
                  </a:lnTo>
                  <a:lnTo>
                    <a:pt x="156" y="1350"/>
                  </a:lnTo>
                  <a:lnTo>
                    <a:pt x="162" y="1476"/>
                  </a:lnTo>
                  <a:lnTo>
                    <a:pt x="162" y="1596"/>
                  </a:lnTo>
                  <a:lnTo>
                    <a:pt x="168" y="1704"/>
                  </a:lnTo>
                  <a:lnTo>
                    <a:pt x="168" y="1794"/>
                  </a:lnTo>
                  <a:lnTo>
                    <a:pt x="174" y="1878"/>
                  </a:lnTo>
                  <a:lnTo>
                    <a:pt x="174" y="1998"/>
                  </a:lnTo>
                  <a:lnTo>
                    <a:pt x="180" y="2028"/>
                  </a:lnTo>
                  <a:lnTo>
                    <a:pt x="180" y="2046"/>
                  </a:lnTo>
                  <a:lnTo>
                    <a:pt x="186" y="2046"/>
                  </a:lnTo>
                  <a:lnTo>
                    <a:pt x="186" y="2028"/>
                  </a:lnTo>
                  <a:lnTo>
                    <a:pt x="192" y="1992"/>
                  </a:lnTo>
                  <a:lnTo>
                    <a:pt x="192" y="1866"/>
                  </a:lnTo>
                  <a:lnTo>
                    <a:pt x="198" y="1782"/>
                  </a:lnTo>
                  <a:lnTo>
                    <a:pt x="198" y="1686"/>
                  </a:lnTo>
                  <a:lnTo>
                    <a:pt x="204" y="1578"/>
                  </a:lnTo>
                  <a:lnTo>
                    <a:pt x="204" y="1458"/>
                  </a:lnTo>
                  <a:lnTo>
                    <a:pt x="210" y="1332"/>
                  </a:lnTo>
                  <a:lnTo>
                    <a:pt x="210" y="1200"/>
                  </a:lnTo>
                  <a:lnTo>
                    <a:pt x="216" y="1068"/>
                  </a:lnTo>
                  <a:lnTo>
                    <a:pt x="216" y="798"/>
                  </a:lnTo>
                  <a:lnTo>
                    <a:pt x="222" y="672"/>
                  </a:lnTo>
                  <a:lnTo>
                    <a:pt x="222" y="546"/>
                  </a:lnTo>
                  <a:lnTo>
                    <a:pt x="228" y="432"/>
                  </a:lnTo>
                  <a:lnTo>
                    <a:pt x="228" y="324"/>
                  </a:lnTo>
                  <a:lnTo>
                    <a:pt x="234" y="234"/>
                  </a:lnTo>
                  <a:lnTo>
                    <a:pt x="234" y="90"/>
                  </a:lnTo>
                  <a:lnTo>
                    <a:pt x="240" y="42"/>
                  </a:lnTo>
                  <a:lnTo>
                    <a:pt x="240" y="12"/>
                  </a:lnTo>
                  <a:lnTo>
                    <a:pt x="246" y="0"/>
                  </a:lnTo>
                  <a:lnTo>
                    <a:pt x="252" y="24"/>
                  </a:lnTo>
                  <a:lnTo>
                    <a:pt x="252" y="120"/>
                  </a:lnTo>
                  <a:lnTo>
                    <a:pt x="258" y="192"/>
                  </a:lnTo>
                  <a:lnTo>
                    <a:pt x="258" y="282"/>
                  </a:lnTo>
                  <a:lnTo>
                    <a:pt x="264" y="378"/>
                  </a:lnTo>
                  <a:lnTo>
                    <a:pt x="264" y="492"/>
                  </a:lnTo>
                  <a:lnTo>
                    <a:pt x="270" y="612"/>
                  </a:lnTo>
                  <a:lnTo>
                    <a:pt x="270" y="738"/>
                  </a:lnTo>
                  <a:lnTo>
                    <a:pt x="276" y="870"/>
                  </a:lnTo>
                  <a:lnTo>
                    <a:pt x="276" y="1140"/>
                  </a:lnTo>
                  <a:lnTo>
                    <a:pt x="282" y="1272"/>
                  </a:lnTo>
                  <a:lnTo>
                    <a:pt x="282" y="1398"/>
                  </a:lnTo>
                  <a:lnTo>
                    <a:pt x="288" y="1524"/>
                  </a:lnTo>
                  <a:lnTo>
                    <a:pt x="288" y="1638"/>
                  </a:lnTo>
                  <a:lnTo>
                    <a:pt x="294" y="1740"/>
                  </a:lnTo>
                  <a:lnTo>
                    <a:pt x="294" y="1908"/>
                  </a:lnTo>
                  <a:lnTo>
                    <a:pt x="300" y="1968"/>
                  </a:lnTo>
                  <a:lnTo>
                    <a:pt x="300" y="2010"/>
                  </a:lnTo>
                  <a:lnTo>
                    <a:pt x="306" y="2040"/>
                  </a:lnTo>
                  <a:lnTo>
                    <a:pt x="306" y="2046"/>
                  </a:lnTo>
                  <a:lnTo>
                    <a:pt x="312" y="2040"/>
                  </a:lnTo>
                  <a:lnTo>
                    <a:pt x="312" y="1974"/>
                  </a:lnTo>
                  <a:lnTo>
                    <a:pt x="318" y="1914"/>
                  </a:lnTo>
                  <a:lnTo>
                    <a:pt x="318" y="1836"/>
                  </a:lnTo>
                  <a:lnTo>
                    <a:pt x="324" y="1746"/>
                  </a:lnTo>
                  <a:lnTo>
                    <a:pt x="324" y="1644"/>
                  </a:lnTo>
                  <a:lnTo>
                    <a:pt x="330" y="1536"/>
                  </a:lnTo>
                  <a:lnTo>
                    <a:pt x="330" y="1284"/>
                  </a:lnTo>
                  <a:lnTo>
                    <a:pt x="336" y="1152"/>
                  </a:lnTo>
                  <a:lnTo>
                    <a:pt x="336" y="1014"/>
                  </a:lnTo>
                  <a:lnTo>
                    <a:pt x="342" y="882"/>
                  </a:lnTo>
                  <a:lnTo>
                    <a:pt x="342" y="750"/>
                  </a:lnTo>
                  <a:lnTo>
                    <a:pt x="348" y="624"/>
                  </a:lnTo>
                  <a:lnTo>
                    <a:pt x="348" y="498"/>
                  </a:lnTo>
                  <a:lnTo>
                    <a:pt x="354" y="390"/>
                  </a:lnTo>
                  <a:lnTo>
                    <a:pt x="354" y="198"/>
                  </a:lnTo>
                  <a:lnTo>
                    <a:pt x="360" y="126"/>
                  </a:lnTo>
                  <a:lnTo>
                    <a:pt x="360" y="72"/>
                  </a:lnTo>
                  <a:lnTo>
                    <a:pt x="366" y="30"/>
                  </a:lnTo>
                  <a:lnTo>
                    <a:pt x="366" y="6"/>
                  </a:lnTo>
                  <a:lnTo>
                    <a:pt x="372" y="0"/>
                  </a:lnTo>
                  <a:lnTo>
                    <a:pt x="372" y="36"/>
                  </a:lnTo>
                  <a:lnTo>
                    <a:pt x="378" y="84"/>
                  </a:lnTo>
                  <a:lnTo>
                    <a:pt x="378" y="144"/>
                  </a:lnTo>
                  <a:lnTo>
                    <a:pt x="384" y="222"/>
                  </a:lnTo>
                  <a:lnTo>
                    <a:pt x="384" y="318"/>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38" name="Freeform 177"/>
            <p:cNvSpPr>
              <a:spLocks/>
            </p:cNvSpPr>
            <p:nvPr/>
          </p:nvSpPr>
          <p:spPr bwMode="auto">
            <a:xfrm>
              <a:off x="4848225" y="1752600"/>
              <a:ext cx="609600" cy="3248025"/>
            </a:xfrm>
            <a:custGeom>
              <a:avLst/>
              <a:gdLst>
                <a:gd name="T0" fmla="*/ 6 w 384"/>
                <a:gd name="T1" fmla="*/ 660 h 2046"/>
                <a:gd name="T2" fmla="*/ 18 w 384"/>
                <a:gd name="T3" fmla="*/ 1056 h 2046"/>
                <a:gd name="T4" fmla="*/ 24 w 384"/>
                <a:gd name="T5" fmla="*/ 1446 h 2046"/>
                <a:gd name="T6" fmla="*/ 36 w 384"/>
                <a:gd name="T7" fmla="*/ 1860 h 2046"/>
                <a:gd name="T8" fmla="*/ 42 w 384"/>
                <a:gd name="T9" fmla="*/ 2022 h 2046"/>
                <a:gd name="T10" fmla="*/ 54 w 384"/>
                <a:gd name="T11" fmla="*/ 1998 h 2046"/>
                <a:gd name="T12" fmla="*/ 60 w 384"/>
                <a:gd name="T13" fmla="*/ 1806 h 2046"/>
                <a:gd name="T14" fmla="*/ 72 w 384"/>
                <a:gd name="T15" fmla="*/ 1362 h 2046"/>
                <a:gd name="T16" fmla="*/ 78 w 384"/>
                <a:gd name="T17" fmla="*/ 966 h 2046"/>
                <a:gd name="T18" fmla="*/ 90 w 384"/>
                <a:gd name="T19" fmla="*/ 456 h 2046"/>
                <a:gd name="T20" fmla="*/ 96 w 384"/>
                <a:gd name="T21" fmla="*/ 168 h 2046"/>
                <a:gd name="T22" fmla="*/ 108 w 384"/>
                <a:gd name="T23" fmla="*/ 18 h 2046"/>
                <a:gd name="T24" fmla="*/ 114 w 384"/>
                <a:gd name="T25" fmla="*/ 54 h 2046"/>
                <a:gd name="T26" fmla="*/ 126 w 384"/>
                <a:gd name="T27" fmla="*/ 258 h 2046"/>
                <a:gd name="T28" fmla="*/ 132 w 384"/>
                <a:gd name="T29" fmla="*/ 708 h 2046"/>
                <a:gd name="T30" fmla="*/ 144 w 384"/>
                <a:gd name="T31" fmla="*/ 1104 h 2046"/>
                <a:gd name="T32" fmla="*/ 150 w 384"/>
                <a:gd name="T33" fmla="*/ 1608 h 2046"/>
                <a:gd name="T34" fmla="*/ 162 w 384"/>
                <a:gd name="T35" fmla="*/ 1890 h 2046"/>
                <a:gd name="T36" fmla="*/ 168 w 384"/>
                <a:gd name="T37" fmla="*/ 2046 h 2046"/>
                <a:gd name="T38" fmla="*/ 180 w 384"/>
                <a:gd name="T39" fmla="*/ 1986 h 2046"/>
                <a:gd name="T40" fmla="*/ 186 w 384"/>
                <a:gd name="T41" fmla="*/ 1674 h 2046"/>
                <a:gd name="T42" fmla="*/ 198 w 384"/>
                <a:gd name="T43" fmla="*/ 1314 h 2046"/>
                <a:gd name="T44" fmla="*/ 204 w 384"/>
                <a:gd name="T45" fmla="*/ 780 h 2046"/>
                <a:gd name="T46" fmla="*/ 216 w 384"/>
                <a:gd name="T47" fmla="*/ 414 h 2046"/>
                <a:gd name="T48" fmla="*/ 222 w 384"/>
                <a:gd name="T49" fmla="*/ 84 h 2046"/>
                <a:gd name="T50" fmla="*/ 234 w 384"/>
                <a:gd name="T51" fmla="*/ 0 h 2046"/>
                <a:gd name="T52" fmla="*/ 240 w 384"/>
                <a:gd name="T53" fmla="*/ 72 h 2046"/>
                <a:gd name="T54" fmla="*/ 252 w 384"/>
                <a:gd name="T55" fmla="*/ 396 h 2046"/>
                <a:gd name="T56" fmla="*/ 258 w 384"/>
                <a:gd name="T57" fmla="*/ 756 h 2046"/>
                <a:gd name="T58" fmla="*/ 270 w 384"/>
                <a:gd name="T59" fmla="*/ 1290 h 2046"/>
                <a:gd name="T60" fmla="*/ 276 w 384"/>
                <a:gd name="T61" fmla="*/ 1650 h 2046"/>
                <a:gd name="T62" fmla="*/ 288 w 384"/>
                <a:gd name="T63" fmla="*/ 1974 h 2046"/>
                <a:gd name="T64" fmla="*/ 294 w 384"/>
                <a:gd name="T65" fmla="*/ 2046 h 2046"/>
                <a:gd name="T66" fmla="*/ 306 w 384"/>
                <a:gd name="T67" fmla="*/ 1962 h 2046"/>
                <a:gd name="T68" fmla="*/ 312 w 384"/>
                <a:gd name="T69" fmla="*/ 1632 h 2046"/>
                <a:gd name="T70" fmla="*/ 324 w 384"/>
                <a:gd name="T71" fmla="*/ 1266 h 2046"/>
                <a:gd name="T72" fmla="*/ 330 w 384"/>
                <a:gd name="T73" fmla="*/ 732 h 2046"/>
                <a:gd name="T74" fmla="*/ 342 w 384"/>
                <a:gd name="T75" fmla="*/ 372 h 2046"/>
                <a:gd name="T76" fmla="*/ 348 w 384"/>
                <a:gd name="T77" fmla="*/ 60 h 2046"/>
                <a:gd name="T78" fmla="*/ 360 w 384"/>
                <a:gd name="T79" fmla="*/ 0 h 2046"/>
                <a:gd name="T80" fmla="*/ 366 w 384"/>
                <a:gd name="T81" fmla="*/ 156 h 2046"/>
                <a:gd name="T82" fmla="*/ 378 w 384"/>
                <a:gd name="T83" fmla="*/ 438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046">
                  <a:moveTo>
                    <a:pt x="0" y="318"/>
                  </a:moveTo>
                  <a:lnTo>
                    <a:pt x="6" y="420"/>
                  </a:lnTo>
                  <a:lnTo>
                    <a:pt x="6" y="660"/>
                  </a:lnTo>
                  <a:lnTo>
                    <a:pt x="12" y="786"/>
                  </a:lnTo>
                  <a:lnTo>
                    <a:pt x="12" y="918"/>
                  </a:lnTo>
                  <a:lnTo>
                    <a:pt x="18" y="1056"/>
                  </a:lnTo>
                  <a:lnTo>
                    <a:pt x="18" y="1188"/>
                  </a:lnTo>
                  <a:lnTo>
                    <a:pt x="24" y="1320"/>
                  </a:lnTo>
                  <a:lnTo>
                    <a:pt x="24" y="1446"/>
                  </a:lnTo>
                  <a:lnTo>
                    <a:pt x="30" y="1566"/>
                  </a:lnTo>
                  <a:lnTo>
                    <a:pt x="30" y="1776"/>
                  </a:lnTo>
                  <a:lnTo>
                    <a:pt x="36" y="1860"/>
                  </a:lnTo>
                  <a:lnTo>
                    <a:pt x="36" y="1932"/>
                  </a:lnTo>
                  <a:lnTo>
                    <a:pt x="42" y="1986"/>
                  </a:lnTo>
                  <a:lnTo>
                    <a:pt x="42" y="2022"/>
                  </a:lnTo>
                  <a:lnTo>
                    <a:pt x="48" y="2046"/>
                  </a:lnTo>
                  <a:lnTo>
                    <a:pt x="48" y="2034"/>
                  </a:lnTo>
                  <a:lnTo>
                    <a:pt x="54" y="1998"/>
                  </a:lnTo>
                  <a:lnTo>
                    <a:pt x="54" y="1950"/>
                  </a:lnTo>
                  <a:lnTo>
                    <a:pt x="60" y="1884"/>
                  </a:lnTo>
                  <a:lnTo>
                    <a:pt x="60" y="1806"/>
                  </a:lnTo>
                  <a:lnTo>
                    <a:pt x="66" y="1710"/>
                  </a:lnTo>
                  <a:lnTo>
                    <a:pt x="66" y="1488"/>
                  </a:lnTo>
                  <a:lnTo>
                    <a:pt x="72" y="1362"/>
                  </a:lnTo>
                  <a:lnTo>
                    <a:pt x="72" y="1236"/>
                  </a:lnTo>
                  <a:lnTo>
                    <a:pt x="78" y="1098"/>
                  </a:lnTo>
                  <a:lnTo>
                    <a:pt x="78" y="966"/>
                  </a:lnTo>
                  <a:lnTo>
                    <a:pt x="84" y="828"/>
                  </a:lnTo>
                  <a:lnTo>
                    <a:pt x="84" y="576"/>
                  </a:lnTo>
                  <a:lnTo>
                    <a:pt x="90" y="456"/>
                  </a:lnTo>
                  <a:lnTo>
                    <a:pt x="90" y="348"/>
                  </a:lnTo>
                  <a:lnTo>
                    <a:pt x="96" y="252"/>
                  </a:lnTo>
                  <a:lnTo>
                    <a:pt x="96" y="168"/>
                  </a:lnTo>
                  <a:lnTo>
                    <a:pt x="102" y="102"/>
                  </a:lnTo>
                  <a:lnTo>
                    <a:pt x="102" y="54"/>
                  </a:lnTo>
                  <a:lnTo>
                    <a:pt x="108" y="18"/>
                  </a:lnTo>
                  <a:lnTo>
                    <a:pt x="108" y="0"/>
                  </a:lnTo>
                  <a:lnTo>
                    <a:pt x="114" y="18"/>
                  </a:lnTo>
                  <a:lnTo>
                    <a:pt x="114" y="54"/>
                  </a:lnTo>
                  <a:lnTo>
                    <a:pt x="120" y="108"/>
                  </a:lnTo>
                  <a:lnTo>
                    <a:pt x="120" y="174"/>
                  </a:lnTo>
                  <a:lnTo>
                    <a:pt x="126" y="258"/>
                  </a:lnTo>
                  <a:lnTo>
                    <a:pt x="126" y="462"/>
                  </a:lnTo>
                  <a:lnTo>
                    <a:pt x="132" y="582"/>
                  </a:lnTo>
                  <a:lnTo>
                    <a:pt x="132" y="708"/>
                  </a:lnTo>
                  <a:lnTo>
                    <a:pt x="138" y="840"/>
                  </a:lnTo>
                  <a:lnTo>
                    <a:pt x="138" y="972"/>
                  </a:lnTo>
                  <a:lnTo>
                    <a:pt x="144" y="1104"/>
                  </a:lnTo>
                  <a:lnTo>
                    <a:pt x="144" y="1368"/>
                  </a:lnTo>
                  <a:lnTo>
                    <a:pt x="150" y="1494"/>
                  </a:lnTo>
                  <a:lnTo>
                    <a:pt x="150" y="1608"/>
                  </a:lnTo>
                  <a:lnTo>
                    <a:pt x="156" y="1716"/>
                  </a:lnTo>
                  <a:lnTo>
                    <a:pt x="156" y="1812"/>
                  </a:lnTo>
                  <a:lnTo>
                    <a:pt x="162" y="1890"/>
                  </a:lnTo>
                  <a:lnTo>
                    <a:pt x="162" y="1956"/>
                  </a:lnTo>
                  <a:lnTo>
                    <a:pt x="168" y="2004"/>
                  </a:lnTo>
                  <a:lnTo>
                    <a:pt x="168" y="2046"/>
                  </a:lnTo>
                  <a:lnTo>
                    <a:pt x="174" y="2046"/>
                  </a:lnTo>
                  <a:lnTo>
                    <a:pt x="174" y="2022"/>
                  </a:lnTo>
                  <a:lnTo>
                    <a:pt x="180" y="1986"/>
                  </a:lnTo>
                  <a:lnTo>
                    <a:pt x="180" y="1926"/>
                  </a:lnTo>
                  <a:lnTo>
                    <a:pt x="186" y="1854"/>
                  </a:lnTo>
                  <a:lnTo>
                    <a:pt x="186" y="1674"/>
                  </a:lnTo>
                  <a:lnTo>
                    <a:pt x="192" y="1560"/>
                  </a:lnTo>
                  <a:lnTo>
                    <a:pt x="192" y="1440"/>
                  </a:lnTo>
                  <a:lnTo>
                    <a:pt x="198" y="1314"/>
                  </a:lnTo>
                  <a:lnTo>
                    <a:pt x="198" y="1182"/>
                  </a:lnTo>
                  <a:lnTo>
                    <a:pt x="204" y="1050"/>
                  </a:lnTo>
                  <a:lnTo>
                    <a:pt x="204" y="780"/>
                  </a:lnTo>
                  <a:lnTo>
                    <a:pt x="210" y="654"/>
                  </a:lnTo>
                  <a:lnTo>
                    <a:pt x="210" y="528"/>
                  </a:lnTo>
                  <a:lnTo>
                    <a:pt x="216" y="414"/>
                  </a:lnTo>
                  <a:lnTo>
                    <a:pt x="216" y="312"/>
                  </a:lnTo>
                  <a:lnTo>
                    <a:pt x="222" y="222"/>
                  </a:lnTo>
                  <a:lnTo>
                    <a:pt x="222" y="84"/>
                  </a:lnTo>
                  <a:lnTo>
                    <a:pt x="228" y="36"/>
                  </a:lnTo>
                  <a:lnTo>
                    <a:pt x="228" y="6"/>
                  </a:lnTo>
                  <a:lnTo>
                    <a:pt x="234" y="0"/>
                  </a:lnTo>
                  <a:lnTo>
                    <a:pt x="234" y="6"/>
                  </a:lnTo>
                  <a:lnTo>
                    <a:pt x="240" y="30"/>
                  </a:lnTo>
                  <a:lnTo>
                    <a:pt x="240" y="72"/>
                  </a:lnTo>
                  <a:lnTo>
                    <a:pt x="246" y="132"/>
                  </a:lnTo>
                  <a:lnTo>
                    <a:pt x="246" y="294"/>
                  </a:lnTo>
                  <a:lnTo>
                    <a:pt x="252" y="396"/>
                  </a:lnTo>
                  <a:lnTo>
                    <a:pt x="252" y="504"/>
                  </a:lnTo>
                  <a:lnTo>
                    <a:pt x="258" y="630"/>
                  </a:lnTo>
                  <a:lnTo>
                    <a:pt x="258" y="756"/>
                  </a:lnTo>
                  <a:lnTo>
                    <a:pt x="264" y="888"/>
                  </a:lnTo>
                  <a:lnTo>
                    <a:pt x="264" y="1158"/>
                  </a:lnTo>
                  <a:lnTo>
                    <a:pt x="270" y="1290"/>
                  </a:lnTo>
                  <a:lnTo>
                    <a:pt x="270" y="1416"/>
                  </a:lnTo>
                  <a:lnTo>
                    <a:pt x="276" y="1542"/>
                  </a:lnTo>
                  <a:lnTo>
                    <a:pt x="276" y="1650"/>
                  </a:lnTo>
                  <a:lnTo>
                    <a:pt x="282" y="1752"/>
                  </a:lnTo>
                  <a:lnTo>
                    <a:pt x="282" y="1914"/>
                  </a:lnTo>
                  <a:lnTo>
                    <a:pt x="288" y="1974"/>
                  </a:lnTo>
                  <a:lnTo>
                    <a:pt x="288" y="2016"/>
                  </a:lnTo>
                  <a:lnTo>
                    <a:pt x="294" y="2040"/>
                  </a:lnTo>
                  <a:lnTo>
                    <a:pt x="294" y="2046"/>
                  </a:lnTo>
                  <a:lnTo>
                    <a:pt x="300" y="2040"/>
                  </a:lnTo>
                  <a:lnTo>
                    <a:pt x="300" y="2010"/>
                  </a:lnTo>
                  <a:lnTo>
                    <a:pt x="306" y="1962"/>
                  </a:lnTo>
                  <a:lnTo>
                    <a:pt x="306" y="1824"/>
                  </a:lnTo>
                  <a:lnTo>
                    <a:pt x="312" y="1734"/>
                  </a:lnTo>
                  <a:lnTo>
                    <a:pt x="312" y="1632"/>
                  </a:lnTo>
                  <a:lnTo>
                    <a:pt x="318" y="1518"/>
                  </a:lnTo>
                  <a:lnTo>
                    <a:pt x="318" y="1392"/>
                  </a:lnTo>
                  <a:lnTo>
                    <a:pt x="324" y="1266"/>
                  </a:lnTo>
                  <a:lnTo>
                    <a:pt x="324" y="996"/>
                  </a:lnTo>
                  <a:lnTo>
                    <a:pt x="330" y="864"/>
                  </a:lnTo>
                  <a:lnTo>
                    <a:pt x="330" y="732"/>
                  </a:lnTo>
                  <a:lnTo>
                    <a:pt x="336" y="606"/>
                  </a:lnTo>
                  <a:lnTo>
                    <a:pt x="336" y="486"/>
                  </a:lnTo>
                  <a:lnTo>
                    <a:pt x="342" y="372"/>
                  </a:lnTo>
                  <a:lnTo>
                    <a:pt x="342" y="192"/>
                  </a:lnTo>
                  <a:lnTo>
                    <a:pt x="348" y="120"/>
                  </a:lnTo>
                  <a:lnTo>
                    <a:pt x="348" y="60"/>
                  </a:lnTo>
                  <a:lnTo>
                    <a:pt x="354" y="24"/>
                  </a:lnTo>
                  <a:lnTo>
                    <a:pt x="354" y="0"/>
                  </a:lnTo>
                  <a:lnTo>
                    <a:pt x="360" y="0"/>
                  </a:lnTo>
                  <a:lnTo>
                    <a:pt x="360" y="42"/>
                  </a:lnTo>
                  <a:lnTo>
                    <a:pt x="366" y="90"/>
                  </a:lnTo>
                  <a:lnTo>
                    <a:pt x="366" y="156"/>
                  </a:lnTo>
                  <a:lnTo>
                    <a:pt x="372" y="234"/>
                  </a:lnTo>
                  <a:lnTo>
                    <a:pt x="372" y="330"/>
                  </a:lnTo>
                  <a:lnTo>
                    <a:pt x="378" y="438"/>
                  </a:lnTo>
                  <a:lnTo>
                    <a:pt x="378" y="552"/>
                  </a:lnTo>
                  <a:lnTo>
                    <a:pt x="384" y="678"/>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39" name="Freeform 178"/>
            <p:cNvSpPr>
              <a:spLocks/>
            </p:cNvSpPr>
            <p:nvPr/>
          </p:nvSpPr>
          <p:spPr bwMode="auto">
            <a:xfrm>
              <a:off x="5457825" y="1752600"/>
              <a:ext cx="609600" cy="3248025"/>
            </a:xfrm>
            <a:custGeom>
              <a:avLst/>
              <a:gdLst>
                <a:gd name="T0" fmla="*/ 6 w 384"/>
                <a:gd name="T1" fmla="*/ 1074 h 2046"/>
                <a:gd name="T2" fmla="*/ 12 w 384"/>
                <a:gd name="T3" fmla="*/ 1464 h 2046"/>
                <a:gd name="T4" fmla="*/ 24 w 384"/>
                <a:gd name="T5" fmla="*/ 1872 h 2046"/>
                <a:gd name="T6" fmla="*/ 30 w 384"/>
                <a:gd name="T7" fmla="*/ 2028 h 2046"/>
                <a:gd name="T8" fmla="*/ 42 w 384"/>
                <a:gd name="T9" fmla="*/ 1992 h 2046"/>
                <a:gd name="T10" fmla="*/ 48 w 384"/>
                <a:gd name="T11" fmla="*/ 1794 h 2046"/>
                <a:gd name="T12" fmla="*/ 60 w 384"/>
                <a:gd name="T13" fmla="*/ 1470 h 2046"/>
                <a:gd name="T14" fmla="*/ 66 w 384"/>
                <a:gd name="T15" fmla="*/ 948 h 2046"/>
                <a:gd name="T16" fmla="*/ 78 w 384"/>
                <a:gd name="T17" fmla="*/ 558 h 2046"/>
                <a:gd name="T18" fmla="*/ 84 w 384"/>
                <a:gd name="T19" fmla="*/ 162 h 2046"/>
                <a:gd name="T20" fmla="*/ 96 w 384"/>
                <a:gd name="T21" fmla="*/ 12 h 2046"/>
                <a:gd name="T22" fmla="*/ 102 w 384"/>
                <a:gd name="T23" fmla="*/ 60 h 2046"/>
                <a:gd name="T24" fmla="*/ 114 w 384"/>
                <a:gd name="T25" fmla="*/ 270 h 2046"/>
                <a:gd name="T26" fmla="*/ 120 w 384"/>
                <a:gd name="T27" fmla="*/ 726 h 2046"/>
                <a:gd name="T28" fmla="*/ 132 w 384"/>
                <a:gd name="T29" fmla="*/ 1128 h 2046"/>
                <a:gd name="T30" fmla="*/ 138 w 384"/>
                <a:gd name="T31" fmla="*/ 1626 h 2046"/>
                <a:gd name="T32" fmla="*/ 150 w 384"/>
                <a:gd name="T33" fmla="*/ 1902 h 2046"/>
                <a:gd name="T34" fmla="*/ 156 w 384"/>
                <a:gd name="T35" fmla="*/ 2046 h 2046"/>
                <a:gd name="T36" fmla="*/ 168 w 384"/>
                <a:gd name="T37" fmla="*/ 1974 h 2046"/>
                <a:gd name="T38" fmla="*/ 174 w 384"/>
                <a:gd name="T39" fmla="*/ 1656 h 2046"/>
                <a:gd name="T40" fmla="*/ 186 w 384"/>
                <a:gd name="T41" fmla="*/ 1296 h 2046"/>
                <a:gd name="T42" fmla="*/ 192 w 384"/>
                <a:gd name="T43" fmla="*/ 894 h 2046"/>
                <a:gd name="T44" fmla="*/ 204 w 384"/>
                <a:gd name="T45" fmla="*/ 402 h 2046"/>
                <a:gd name="T46" fmla="*/ 210 w 384"/>
                <a:gd name="T47" fmla="*/ 132 h 2046"/>
                <a:gd name="T48" fmla="*/ 222 w 384"/>
                <a:gd name="T49" fmla="*/ 0 h 2046"/>
                <a:gd name="T50" fmla="*/ 228 w 384"/>
                <a:gd name="T51" fmla="*/ 78 h 2046"/>
                <a:gd name="T52" fmla="*/ 240 w 384"/>
                <a:gd name="T53" fmla="*/ 408 h 2046"/>
                <a:gd name="T54" fmla="*/ 246 w 384"/>
                <a:gd name="T55" fmla="*/ 774 h 2046"/>
                <a:gd name="T56" fmla="*/ 258 w 384"/>
                <a:gd name="T57" fmla="*/ 1308 h 2046"/>
                <a:gd name="T58" fmla="*/ 264 w 384"/>
                <a:gd name="T59" fmla="*/ 1668 h 2046"/>
                <a:gd name="T60" fmla="*/ 276 w 384"/>
                <a:gd name="T61" fmla="*/ 1926 h 2046"/>
                <a:gd name="T62" fmla="*/ 288 w 384"/>
                <a:gd name="T63" fmla="*/ 2034 h 2046"/>
                <a:gd name="T64" fmla="*/ 294 w 384"/>
                <a:gd name="T65" fmla="*/ 1812 h 2046"/>
                <a:gd name="T66" fmla="*/ 306 w 384"/>
                <a:gd name="T67" fmla="*/ 1500 h 2046"/>
                <a:gd name="T68" fmla="*/ 312 w 384"/>
                <a:gd name="T69" fmla="*/ 978 h 2046"/>
                <a:gd name="T70" fmla="*/ 324 w 384"/>
                <a:gd name="T71" fmla="*/ 588 h 2046"/>
                <a:gd name="T72" fmla="*/ 330 w 384"/>
                <a:gd name="T73" fmla="*/ 264 h 2046"/>
                <a:gd name="T74" fmla="*/ 342 w 384"/>
                <a:gd name="T75" fmla="*/ 18 h 2046"/>
                <a:gd name="T76" fmla="*/ 348 w 384"/>
                <a:gd name="T77" fmla="*/ 18 h 2046"/>
                <a:gd name="T78" fmla="*/ 360 w 384"/>
                <a:gd name="T79" fmla="*/ 252 h 2046"/>
                <a:gd name="T80" fmla="*/ 366 w 384"/>
                <a:gd name="T81" fmla="*/ 570 h 2046"/>
                <a:gd name="T82" fmla="*/ 378 w 384"/>
                <a:gd name="T83" fmla="*/ 1092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046">
                  <a:moveTo>
                    <a:pt x="0" y="678"/>
                  </a:moveTo>
                  <a:lnTo>
                    <a:pt x="0" y="942"/>
                  </a:lnTo>
                  <a:lnTo>
                    <a:pt x="6" y="1074"/>
                  </a:lnTo>
                  <a:lnTo>
                    <a:pt x="6" y="1206"/>
                  </a:lnTo>
                  <a:lnTo>
                    <a:pt x="12" y="1338"/>
                  </a:lnTo>
                  <a:lnTo>
                    <a:pt x="12" y="1464"/>
                  </a:lnTo>
                  <a:lnTo>
                    <a:pt x="18" y="1584"/>
                  </a:lnTo>
                  <a:lnTo>
                    <a:pt x="18" y="1788"/>
                  </a:lnTo>
                  <a:lnTo>
                    <a:pt x="24" y="1872"/>
                  </a:lnTo>
                  <a:lnTo>
                    <a:pt x="24" y="1938"/>
                  </a:lnTo>
                  <a:lnTo>
                    <a:pt x="30" y="1992"/>
                  </a:lnTo>
                  <a:lnTo>
                    <a:pt x="30" y="2028"/>
                  </a:lnTo>
                  <a:lnTo>
                    <a:pt x="36" y="2046"/>
                  </a:lnTo>
                  <a:lnTo>
                    <a:pt x="36" y="2028"/>
                  </a:lnTo>
                  <a:lnTo>
                    <a:pt x="42" y="1992"/>
                  </a:lnTo>
                  <a:lnTo>
                    <a:pt x="42" y="1944"/>
                  </a:lnTo>
                  <a:lnTo>
                    <a:pt x="48" y="1878"/>
                  </a:lnTo>
                  <a:lnTo>
                    <a:pt x="48" y="1794"/>
                  </a:lnTo>
                  <a:lnTo>
                    <a:pt x="54" y="1698"/>
                  </a:lnTo>
                  <a:lnTo>
                    <a:pt x="54" y="1590"/>
                  </a:lnTo>
                  <a:lnTo>
                    <a:pt x="60" y="1470"/>
                  </a:lnTo>
                  <a:lnTo>
                    <a:pt x="60" y="1218"/>
                  </a:lnTo>
                  <a:lnTo>
                    <a:pt x="66" y="1080"/>
                  </a:lnTo>
                  <a:lnTo>
                    <a:pt x="66" y="948"/>
                  </a:lnTo>
                  <a:lnTo>
                    <a:pt x="72" y="810"/>
                  </a:lnTo>
                  <a:lnTo>
                    <a:pt x="72" y="684"/>
                  </a:lnTo>
                  <a:lnTo>
                    <a:pt x="78" y="558"/>
                  </a:lnTo>
                  <a:lnTo>
                    <a:pt x="78" y="336"/>
                  </a:lnTo>
                  <a:lnTo>
                    <a:pt x="84" y="240"/>
                  </a:lnTo>
                  <a:lnTo>
                    <a:pt x="84" y="162"/>
                  </a:lnTo>
                  <a:lnTo>
                    <a:pt x="90" y="96"/>
                  </a:lnTo>
                  <a:lnTo>
                    <a:pt x="90" y="48"/>
                  </a:lnTo>
                  <a:lnTo>
                    <a:pt x="96" y="12"/>
                  </a:lnTo>
                  <a:lnTo>
                    <a:pt x="96" y="0"/>
                  </a:lnTo>
                  <a:lnTo>
                    <a:pt x="102" y="24"/>
                  </a:lnTo>
                  <a:lnTo>
                    <a:pt x="102" y="60"/>
                  </a:lnTo>
                  <a:lnTo>
                    <a:pt x="108" y="114"/>
                  </a:lnTo>
                  <a:lnTo>
                    <a:pt x="108" y="186"/>
                  </a:lnTo>
                  <a:lnTo>
                    <a:pt x="114" y="270"/>
                  </a:lnTo>
                  <a:lnTo>
                    <a:pt x="114" y="480"/>
                  </a:lnTo>
                  <a:lnTo>
                    <a:pt x="120" y="600"/>
                  </a:lnTo>
                  <a:lnTo>
                    <a:pt x="120" y="726"/>
                  </a:lnTo>
                  <a:lnTo>
                    <a:pt x="126" y="858"/>
                  </a:lnTo>
                  <a:lnTo>
                    <a:pt x="126" y="990"/>
                  </a:lnTo>
                  <a:lnTo>
                    <a:pt x="132" y="1128"/>
                  </a:lnTo>
                  <a:lnTo>
                    <a:pt x="132" y="1260"/>
                  </a:lnTo>
                  <a:lnTo>
                    <a:pt x="138" y="1386"/>
                  </a:lnTo>
                  <a:lnTo>
                    <a:pt x="138" y="1626"/>
                  </a:lnTo>
                  <a:lnTo>
                    <a:pt x="144" y="1728"/>
                  </a:lnTo>
                  <a:lnTo>
                    <a:pt x="144" y="1824"/>
                  </a:lnTo>
                  <a:lnTo>
                    <a:pt x="150" y="1902"/>
                  </a:lnTo>
                  <a:lnTo>
                    <a:pt x="150" y="1962"/>
                  </a:lnTo>
                  <a:lnTo>
                    <a:pt x="156" y="2010"/>
                  </a:lnTo>
                  <a:lnTo>
                    <a:pt x="156" y="2046"/>
                  </a:lnTo>
                  <a:lnTo>
                    <a:pt x="162" y="2040"/>
                  </a:lnTo>
                  <a:lnTo>
                    <a:pt x="162" y="2016"/>
                  </a:lnTo>
                  <a:lnTo>
                    <a:pt x="168" y="1974"/>
                  </a:lnTo>
                  <a:lnTo>
                    <a:pt x="168" y="1920"/>
                  </a:lnTo>
                  <a:lnTo>
                    <a:pt x="174" y="1848"/>
                  </a:lnTo>
                  <a:lnTo>
                    <a:pt x="174" y="1656"/>
                  </a:lnTo>
                  <a:lnTo>
                    <a:pt x="180" y="1548"/>
                  </a:lnTo>
                  <a:lnTo>
                    <a:pt x="180" y="1422"/>
                  </a:lnTo>
                  <a:lnTo>
                    <a:pt x="186" y="1296"/>
                  </a:lnTo>
                  <a:lnTo>
                    <a:pt x="186" y="1164"/>
                  </a:lnTo>
                  <a:lnTo>
                    <a:pt x="192" y="1032"/>
                  </a:lnTo>
                  <a:lnTo>
                    <a:pt x="192" y="894"/>
                  </a:lnTo>
                  <a:lnTo>
                    <a:pt x="198" y="762"/>
                  </a:lnTo>
                  <a:lnTo>
                    <a:pt x="198" y="510"/>
                  </a:lnTo>
                  <a:lnTo>
                    <a:pt x="204" y="402"/>
                  </a:lnTo>
                  <a:lnTo>
                    <a:pt x="204" y="300"/>
                  </a:lnTo>
                  <a:lnTo>
                    <a:pt x="210" y="210"/>
                  </a:lnTo>
                  <a:lnTo>
                    <a:pt x="210" y="132"/>
                  </a:lnTo>
                  <a:lnTo>
                    <a:pt x="216" y="72"/>
                  </a:lnTo>
                  <a:lnTo>
                    <a:pt x="216" y="6"/>
                  </a:lnTo>
                  <a:lnTo>
                    <a:pt x="222" y="0"/>
                  </a:lnTo>
                  <a:lnTo>
                    <a:pt x="222" y="6"/>
                  </a:lnTo>
                  <a:lnTo>
                    <a:pt x="228" y="36"/>
                  </a:lnTo>
                  <a:lnTo>
                    <a:pt x="228" y="78"/>
                  </a:lnTo>
                  <a:lnTo>
                    <a:pt x="234" y="138"/>
                  </a:lnTo>
                  <a:lnTo>
                    <a:pt x="234" y="306"/>
                  </a:lnTo>
                  <a:lnTo>
                    <a:pt x="240" y="408"/>
                  </a:lnTo>
                  <a:lnTo>
                    <a:pt x="240" y="522"/>
                  </a:lnTo>
                  <a:lnTo>
                    <a:pt x="246" y="648"/>
                  </a:lnTo>
                  <a:lnTo>
                    <a:pt x="246" y="774"/>
                  </a:lnTo>
                  <a:lnTo>
                    <a:pt x="252" y="906"/>
                  </a:lnTo>
                  <a:lnTo>
                    <a:pt x="252" y="1176"/>
                  </a:lnTo>
                  <a:lnTo>
                    <a:pt x="258" y="1308"/>
                  </a:lnTo>
                  <a:lnTo>
                    <a:pt x="258" y="1434"/>
                  </a:lnTo>
                  <a:lnTo>
                    <a:pt x="264" y="1554"/>
                  </a:lnTo>
                  <a:lnTo>
                    <a:pt x="264" y="1668"/>
                  </a:lnTo>
                  <a:lnTo>
                    <a:pt x="270" y="1764"/>
                  </a:lnTo>
                  <a:lnTo>
                    <a:pt x="270" y="1854"/>
                  </a:lnTo>
                  <a:lnTo>
                    <a:pt x="276" y="1926"/>
                  </a:lnTo>
                  <a:lnTo>
                    <a:pt x="276" y="2022"/>
                  </a:lnTo>
                  <a:lnTo>
                    <a:pt x="282" y="2046"/>
                  </a:lnTo>
                  <a:lnTo>
                    <a:pt x="288" y="2034"/>
                  </a:lnTo>
                  <a:lnTo>
                    <a:pt x="288" y="2004"/>
                  </a:lnTo>
                  <a:lnTo>
                    <a:pt x="294" y="1956"/>
                  </a:lnTo>
                  <a:lnTo>
                    <a:pt x="294" y="1812"/>
                  </a:lnTo>
                  <a:lnTo>
                    <a:pt x="300" y="1722"/>
                  </a:lnTo>
                  <a:lnTo>
                    <a:pt x="300" y="1614"/>
                  </a:lnTo>
                  <a:lnTo>
                    <a:pt x="306" y="1500"/>
                  </a:lnTo>
                  <a:lnTo>
                    <a:pt x="306" y="1374"/>
                  </a:lnTo>
                  <a:lnTo>
                    <a:pt x="312" y="1248"/>
                  </a:lnTo>
                  <a:lnTo>
                    <a:pt x="312" y="978"/>
                  </a:lnTo>
                  <a:lnTo>
                    <a:pt x="318" y="846"/>
                  </a:lnTo>
                  <a:lnTo>
                    <a:pt x="318" y="714"/>
                  </a:lnTo>
                  <a:lnTo>
                    <a:pt x="324" y="588"/>
                  </a:lnTo>
                  <a:lnTo>
                    <a:pt x="324" y="468"/>
                  </a:lnTo>
                  <a:lnTo>
                    <a:pt x="330" y="360"/>
                  </a:lnTo>
                  <a:lnTo>
                    <a:pt x="330" y="264"/>
                  </a:lnTo>
                  <a:lnTo>
                    <a:pt x="336" y="180"/>
                  </a:lnTo>
                  <a:lnTo>
                    <a:pt x="336" y="54"/>
                  </a:lnTo>
                  <a:lnTo>
                    <a:pt x="342" y="18"/>
                  </a:lnTo>
                  <a:lnTo>
                    <a:pt x="342" y="0"/>
                  </a:lnTo>
                  <a:lnTo>
                    <a:pt x="348" y="0"/>
                  </a:lnTo>
                  <a:lnTo>
                    <a:pt x="348" y="18"/>
                  </a:lnTo>
                  <a:lnTo>
                    <a:pt x="354" y="48"/>
                  </a:lnTo>
                  <a:lnTo>
                    <a:pt x="354" y="168"/>
                  </a:lnTo>
                  <a:lnTo>
                    <a:pt x="360" y="252"/>
                  </a:lnTo>
                  <a:lnTo>
                    <a:pt x="360" y="342"/>
                  </a:lnTo>
                  <a:lnTo>
                    <a:pt x="366" y="450"/>
                  </a:lnTo>
                  <a:lnTo>
                    <a:pt x="366" y="570"/>
                  </a:lnTo>
                  <a:lnTo>
                    <a:pt x="372" y="696"/>
                  </a:lnTo>
                  <a:lnTo>
                    <a:pt x="372" y="960"/>
                  </a:lnTo>
                  <a:lnTo>
                    <a:pt x="378" y="1092"/>
                  </a:lnTo>
                  <a:lnTo>
                    <a:pt x="378" y="1230"/>
                  </a:lnTo>
                  <a:lnTo>
                    <a:pt x="384" y="1356"/>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40" name="Freeform 179"/>
            <p:cNvSpPr>
              <a:spLocks/>
            </p:cNvSpPr>
            <p:nvPr/>
          </p:nvSpPr>
          <p:spPr bwMode="auto">
            <a:xfrm>
              <a:off x="6067425" y="1752600"/>
              <a:ext cx="609600" cy="3257550"/>
            </a:xfrm>
            <a:custGeom>
              <a:avLst/>
              <a:gdLst>
                <a:gd name="T0" fmla="*/ 6 w 384"/>
                <a:gd name="T1" fmla="*/ 1602 h 2052"/>
                <a:gd name="T2" fmla="*/ 12 w 384"/>
                <a:gd name="T3" fmla="*/ 1950 h 2052"/>
                <a:gd name="T4" fmla="*/ 24 w 384"/>
                <a:gd name="T5" fmla="*/ 2046 h 2052"/>
                <a:gd name="T6" fmla="*/ 36 w 384"/>
                <a:gd name="T7" fmla="*/ 1866 h 2052"/>
                <a:gd name="T8" fmla="*/ 42 w 384"/>
                <a:gd name="T9" fmla="*/ 1572 h 2052"/>
                <a:gd name="T10" fmla="*/ 54 w 384"/>
                <a:gd name="T11" fmla="*/ 1062 h 2052"/>
                <a:gd name="T12" fmla="*/ 60 w 384"/>
                <a:gd name="T13" fmla="*/ 666 h 2052"/>
                <a:gd name="T14" fmla="*/ 72 w 384"/>
                <a:gd name="T15" fmla="*/ 228 h 2052"/>
                <a:gd name="T16" fmla="*/ 78 w 384"/>
                <a:gd name="T17" fmla="*/ 42 h 2052"/>
                <a:gd name="T18" fmla="*/ 90 w 384"/>
                <a:gd name="T19" fmla="*/ 0 h 2052"/>
                <a:gd name="T20" fmla="*/ 96 w 384"/>
                <a:gd name="T21" fmla="*/ 198 h 2052"/>
                <a:gd name="T22" fmla="*/ 108 w 384"/>
                <a:gd name="T23" fmla="*/ 498 h 2052"/>
                <a:gd name="T24" fmla="*/ 114 w 384"/>
                <a:gd name="T25" fmla="*/ 1008 h 2052"/>
                <a:gd name="T26" fmla="*/ 126 w 384"/>
                <a:gd name="T27" fmla="*/ 1404 h 2052"/>
                <a:gd name="T28" fmla="*/ 132 w 384"/>
                <a:gd name="T29" fmla="*/ 1836 h 2052"/>
                <a:gd name="T30" fmla="*/ 144 w 384"/>
                <a:gd name="T31" fmla="*/ 2016 h 2052"/>
                <a:gd name="T32" fmla="*/ 150 w 384"/>
                <a:gd name="T33" fmla="*/ 2016 h 2052"/>
                <a:gd name="T34" fmla="*/ 162 w 384"/>
                <a:gd name="T35" fmla="*/ 1836 h 2052"/>
                <a:gd name="T36" fmla="*/ 168 w 384"/>
                <a:gd name="T37" fmla="*/ 1404 h 2052"/>
                <a:gd name="T38" fmla="*/ 180 w 384"/>
                <a:gd name="T39" fmla="*/ 1008 h 2052"/>
                <a:gd name="T40" fmla="*/ 186 w 384"/>
                <a:gd name="T41" fmla="*/ 498 h 2052"/>
                <a:gd name="T42" fmla="*/ 198 w 384"/>
                <a:gd name="T43" fmla="*/ 198 h 2052"/>
                <a:gd name="T44" fmla="*/ 204 w 384"/>
                <a:gd name="T45" fmla="*/ 0 h 2052"/>
                <a:gd name="T46" fmla="*/ 216 w 384"/>
                <a:gd name="T47" fmla="*/ 42 h 2052"/>
                <a:gd name="T48" fmla="*/ 222 w 384"/>
                <a:gd name="T49" fmla="*/ 228 h 2052"/>
                <a:gd name="T50" fmla="*/ 234 w 384"/>
                <a:gd name="T51" fmla="*/ 666 h 2052"/>
                <a:gd name="T52" fmla="*/ 240 w 384"/>
                <a:gd name="T53" fmla="*/ 1062 h 2052"/>
                <a:gd name="T54" fmla="*/ 252 w 384"/>
                <a:gd name="T55" fmla="*/ 1572 h 2052"/>
                <a:gd name="T56" fmla="*/ 258 w 384"/>
                <a:gd name="T57" fmla="*/ 1866 h 2052"/>
                <a:gd name="T58" fmla="*/ 270 w 384"/>
                <a:gd name="T59" fmla="*/ 2046 h 2052"/>
                <a:gd name="T60" fmla="*/ 282 w 384"/>
                <a:gd name="T61" fmla="*/ 1950 h 2052"/>
                <a:gd name="T62" fmla="*/ 288 w 384"/>
                <a:gd name="T63" fmla="*/ 1602 h 2052"/>
                <a:gd name="T64" fmla="*/ 300 w 384"/>
                <a:gd name="T65" fmla="*/ 1230 h 2052"/>
                <a:gd name="T66" fmla="*/ 306 w 384"/>
                <a:gd name="T67" fmla="*/ 696 h 2052"/>
                <a:gd name="T68" fmla="*/ 318 w 384"/>
                <a:gd name="T69" fmla="*/ 342 h 2052"/>
                <a:gd name="T70" fmla="*/ 324 w 384"/>
                <a:gd name="T71" fmla="*/ 48 h 2052"/>
                <a:gd name="T72" fmla="*/ 336 w 384"/>
                <a:gd name="T73" fmla="*/ 0 h 2052"/>
                <a:gd name="T74" fmla="*/ 342 w 384"/>
                <a:gd name="T75" fmla="*/ 180 h 2052"/>
                <a:gd name="T76" fmla="*/ 354 w 384"/>
                <a:gd name="T77" fmla="*/ 468 h 2052"/>
                <a:gd name="T78" fmla="*/ 360 w 384"/>
                <a:gd name="T79" fmla="*/ 846 h 2052"/>
                <a:gd name="T80" fmla="*/ 372 w 384"/>
                <a:gd name="T81" fmla="*/ 1374 h 2052"/>
                <a:gd name="T82" fmla="*/ 378 w 384"/>
                <a:gd name="T83" fmla="*/ 1722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052">
                  <a:moveTo>
                    <a:pt x="0" y="1356"/>
                  </a:moveTo>
                  <a:lnTo>
                    <a:pt x="0" y="1482"/>
                  </a:lnTo>
                  <a:lnTo>
                    <a:pt x="6" y="1602"/>
                  </a:lnTo>
                  <a:lnTo>
                    <a:pt x="6" y="1800"/>
                  </a:lnTo>
                  <a:lnTo>
                    <a:pt x="12" y="1884"/>
                  </a:lnTo>
                  <a:lnTo>
                    <a:pt x="12" y="1950"/>
                  </a:lnTo>
                  <a:lnTo>
                    <a:pt x="18" y="1998"/>
                  </a:lnTo>
                  <a:lnTo>
                    <a:pt x="18" y="2034"/>
                  </a:lnTo>
                  <a:lnTo>
                    <a:pt x="24" y="2046"/>
                  </a:lnTo>
                  <a:lnTo>
                    <a:pt x="30" y="2028"/>
                  </a:lnTo>
                  <a:lnTo>
                    <a:pt x="30" y="1932"/>
                  </a:lnTo>
                  <a:lnTo>
                    <a:pt x="36" y="1866"/>
                  </a:lnTo>
                  <a:lnTo>
                    <a:pt x="36" y="1782"/>
                  </a:lnTo>
                  <a:lnTo>
                    <a:pt x="42" y="1680"/>
                  </a:lnTo>
                  <a:lnTo>
                    <a:pt x="42" y="1572"/>
                  </a:lnTo>
                  <a:lnTo>
                    <a:pt x="48" y="1452"/>
                  </a:lnTo>
                  <a:lnTo>
                    <a:pt x="48" y="1194"/>
                  </a:lnTo>
                  <a:lnTo>
                    <a:pt x="54" y="1062"/>
                  </a:lnTo>
                  <a:lnTo>
                    <a:pt x="54" y="924"/>
                  </a:lnTo>
                  <a:lnTo>
                    <a:pt x="60" y="792"/>
                  </a:lnTo>
                  <a:lnTo>
                    <a:pt x="60" y="666"/>
                  </a:lnTo>
                  <a:lnTo>
                    <a:pt x="66" y="540"/>
                  </a:lnTo>
                  <a:lnTo>
                    <a:pt x="66" y="318"/>
                  </a:lnTo>
                  <a:lnTo>
                    <a:pt x="72" y="228"/>
                  </a:lnTo>
                  <a:lnTo>
                    <a:pt x="72" y="150"/>
                  </a:lnTo>
                  <a:lnTo>
                    <a:pt x="78" y="84"/>
                  </a:lnTo>
                  <a:lnTo>
                    <a:pt x="78" y="42"/>
                  </a:lnTo>
                  <a:lnTo>
                    <a:pt x="84" y="12"/>
                  </a:lnTo>
                  <a:lnTo>
                    <a:pt x="84" y="0"/>
                  </a:lnTo>
                  <a:lnTo>
                    <a:pt x="90" y="0"/>
                  </a:lnTo>
                  <a:lnTo>
                    <a:pt x="90" y="66"/>
                  </a:lnTo>
                  <a:lnTo>
                    <a:pt x="96" y="126"/>
                  </a:lnTo>
                  <a:lnTo>
                    <a:pt x="96" y="198"/>
                  </a:lnTo>
                  <a:lnTo>
                    <a:pt x="102" y="282"/>
                  </a:lnTo>
                  <a:lnTo>
                    <a:pt x="102" y="384"/>
                  </a:lnTo>
                  <a:lnTo>
                    <a:pt x="108" y="498"/>
                  </a:lnTo>
                  <a:lnTo>
                    <a:pt x="108" y="744"/>
                  </a:lnTo>
                  <a:lnTo>
                    <a:pt x="114" y="876"/>
                  </a:lnTo>
                  <a:lnTo>
                    <a:pt x="114" y="1008"/>
                  </a:lnTo>
                  <a:lnTo>
                    <a:pt x="120" y="1146"/>
                  </a:lnTo>
                  <a:lnTo>
                    <a:pt x="120" y="1278"/>
                  </a:lnTo>
                  <a:lnTo>
                    <a:pt x="126" y="1404"/>
                  </a:lnTo>
                  <a:lnTo>
                    <a:pt x="126" y="1644"/>
                  </a:lnTo>
                  <a:lnTo>
                    <a:pt x="132" y="1746"/>
                  </a:lnTo>
                  <a:lnTo>
                    <a:pt x="132" y="1836"/>
                  </a:lnTo>
                  <a:lnTo>
                    <a:pt x="138" y="1908"/>
                  </a:lnTo>
                  <a:lnTo>
                    <a:pt x="138" y="1968"/>
                  </a:lnTo>
                  <a:lnTo>
                    <a:pt x="144" y="2016"/>
                  </a:lnTo>
                  <a:lnTo>
                    <a:pt x="144" y="2040"/>
                  </a:lnTo>
                  <a:lnTo>
                    <a:pt x="150" y="2052"/>
                  </a:lnTo>
                  <a:lnTo>
                    <a:pt x="150" y="2016"/>
                  </a:lnTo>
                  <a:lnTo>
                    <a:pt x="156" y="1968"/>
                  </a:lnTo>
                  <a:lnTo>
                    <a:pt x="156" y="1908"/>
                  </a:lnTo>
                  <a:lnTo>
                    <a:pt x="162" y="1836"/>
                  </a:lnTo>
                  <a:lnTo>
                    <a:pt x="162" y="1746"/>
                  </a:lnTo>
                  <a:lnTo>
                    <a:pt x="168" y="1644"/>
                  </a:lnTo>
                  <a:lnTo>
                    <a:pt x="168" y="1404"/>
                  </a:lnTo>
                  <a:lnTo>
                    <a:pt x="174" y="1278"/>
                  </a:lnTo>
                  <a:lnTo>
                    <a:pt x="174" y="1146"/>
                  </a:lnTo>
                  <a:lnTo>
                    <a:pt x="180" y="1008"/>
                  </a:lnTo>
                  <a:lnTo>
                    <a:pt x="180" y="876"/>
                  </a:lnTo>
                  <a:lnTo>
                    <a:pt x="186" y="744"/>
                  </a:lnTo>
                  <a:lnTo>
                    <a:pt x="186" y="498"/>
                  </a:lnTo>
                  <a:lnTo>
                    <a:pt x="192" y="384"/>
                  </a:lnTo>
                  <a:lnTo>
                    <a:pt x="192" y="282"/>
                  </a:lnTo>
                  <a:lnTo>
                    <a:pt x="198" y="198"/>
                  </a:lnTo>
                  <a:lnTo>
                    <a:pt x="198" y="126"/>
                  </a:lnTo>
                  <a:lnTo>
                    <a:pt x="204" y="66"/>
                  </a:lnTo>
                  <a:lnTo>
                    <a:pt x="204" y="0"/>
                  </a:lnTo>
                  <a:lnTo>
                    <a:pt x="210" y="0"/>
                  </a:lnTo>
                  <a:lnTo>
                    <a:pt x="210" y="12"/>
                  </a:lnTo>
                  <a:lnTo>
                    <a:pt x="216" y="42"/>
                  </a:lnTo>
                  <a:lnTo>
                    <a:pt x="216" y="84"/>
                  </a:lnTo>
                  <a:lnTo>
                    <a:pt x="222" y="150"/>
                  </a:lnTo>
                  <a:lnTo>
                    <a:pt x="222" y="228"/>
                  </a:lnTo>
                  <a:lnTo>
                    <a:pt x="228" y="318"/>
                  </a:lnTo>
                  <a:lnTo>
                    <a:pt x="228" y="540"/>
                  </a:lnTo>
                  <a:lnTo>
                    <a:pt x="234" y="666"/>
                  </a:lnTo>
                  <a:lnTo>
                    <a:pt x="234" y="792"/>
                  </a:lnTo>
                  <a:lnTo>
                    <a:pt x="240" y="924"/>
                  </a:lnTo>
                  <a:lnTo>
                    <a:pt x="240" y="1062"/>
                  </a:lnTo>
                  <a:lnTo>
                    <a:pt x="246" y="1194"/>
                  </a:lnTo>
                  <a:lnTo>
                    <a:pt x="246" y="1452"/>
                  </a:lnTo>
                  <a:lnTo>
                    <a:pt x="252" y="1572"/>
                  </a:lnTo>
                  <a:lnTo>
                    <a:pt x="252" y="1680"/>
                  </a:lnTo>
                  <a:lnTo>
                    <a:pt x="258" y="1782"/>
                  </a:lnTo>
                  <a:lnTo>
                    <a:pt x="258" y="1866"/>
                  </a:lnTo>
                  <a:lnTo>
                    <a:pt x="264" y="1932"/>
                  </a:lnTo>
                  <a:lnTo>
                    <a:pt x="264" y="2028"/>
                  </a:lnTo>
                  <a:lnTo>
                    <a:pt x="270" y="2046"/>
                  </a:lnTo>
                  <a:lnTo>
                    <a:pt x="276" y="2034"/>
                  </a:lnTo>
                  <a:lnTo>
                    <a:pt x="276" y="1998"/>
                  </a:lnTo>
                  <a:lnTo>
                    <a:pt x="282" y="1950"/>
                  </a:lnTo>
                  <a:lnTo>
                    <a:pt x="282" y="1884"/>
                  </a:lnTo>
                  <a:lnTo>
                    <a:pt x="288" y="1800"/>
                  </a:lnTo>
                  <a:lnTo>
                    <a:pt x="288" y="1602"/>
                  </a:lnTo>
                  <a:lnTo>
                    <a:pt x="294" y="1482"/>
                  </a:lnTo>
                  <a:lnTo>
                    <a:pt x="294" y="1356"/>
                  </a:lnTo>
                  <a:lnTo>
                    <a:pt x="300" y="1230"/>
                  </a:lnTo>
                  <a:lnTo>
                    <a:pt x="300" y="1092"/>
                  </a:lnTo>
                  <a:lnTo>
                    <a:pt x="306" y="960"/>
                  </a:lnTo>
                  <a:lnTo>
                    <a:pt x="306" y="696"/>
                  </a:lnTo>
                  <a:lnTo>
                    <a:pt x="312" y="570"/>
                  </a:lnTo>
                  <a:lnTo>
                    <a:pt x="312" y="450"/>
                  </a:lnTo>
                  <a:lnTo>
                    <a:pt x="318" y="342"/>
                  </a:lnTo>
                  <a:lnTo>
                    <a:pt x="318" y="252"/>
                  </a:lnTo>
                  <a:lnTo>
                    <a:pt x="324" y="168"/>
                  </a:lnTo>
                  <a:lnTo>
                    <a:pt x="324" y="48"/>
                  </a:lnTo>
                  <a:lnTo>
                    <a:pt x="330" y="18"/>
                  </a:lnTo>
                  <a:lnTo>
                    <a:pt x="330" y="0"/>
                  </a:lnTo>
                  <a:lnTo>
                    <a:pt x="336" y="0"/>
                  </a:lnTo>
                  <a:lnTo>
                    <a:pt x="336" y="18"/>
                  </a:lnTo>
                  <a:lnTo>
                    <a:pt x="342" y="54"/>
                  </a:lnTo>
                  <a:lnTo>
                    <a:pt x="342" y="180"/>
                  </a:lnTo>
                  <a:lnTo>
                    <a:pt x="348" y="264"/>
                  </a:lnTo>
                  <a:lnTo>
                    <a:pt x="348" y="360"/>
                  </a:lnTo>
                  <a:lnTo>
                    <a:pt x="354" y="468"/>
                  </a:lnTo>
                  <a:lnTo>
                    <a:pt x="354" y="588"/>
                  </a:lnTo>
                  <a:lnTo>
                    <a:pt x="360" y="714"/>
                  </a:lnTo>
                  <a:lnTo>
                    <a:pt x="360" y="846"/>
                  </a:lnTo>
                  <a:lnTo>
                    <a:pt x="366" y="978"/>
                  </a:lnTo>
                  <a:lnTo>
                    <a:pt x="366" y="1248"/>
                  </a:lnTo>
                  <a:lnTo>
                    <a:pt x="372" y="1374"/>
                  </a:lnTo>
                  <a:lnTo>
                    <a:pt x="372" y="1500"/>
                  </a:lnTo>
                  <a:lnTo>
                    <a:pt x="378" y="1614"/>
                  </a:lnTo>
                  <a:lnTo>
                    <a:pt x="378" y="1722"/>
                  </a:lnTo>
                  <a:lnTo>
                    <a:pt x="384" y="1812"/>
                  </a:lnTo>
                  <a:lnTo>
                    <a:pt x="384" y="1956"/>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41" name="Freeform 180"/>
            <p:cNvSpPr>
              <a:spLocks/>
            </p:cNvSpPr>
            <p:nvPr/>
          </p:nvSpPr>
          <p:spPr bwMode="auto">
            <a:xfrm>
              <a:off x="6677025" y="1752600"/>
              <a:ext cx="609600" cy="3248025"/>
            </a:xfrm>
            <a:custGeom>
              <a:avLst/>
              <a:gdLst>
                <a:gd name="T0" fmla="*/ 6 w 384"/>
                <a:gd name="T1" fmla="*/ 2034 h 2046"/>
                <a:gd name="T2" fmla="*/ 18 w 384"/>
                <a:gd name="T3" fmla="*/ 1926 h 2046"/>
                <a:gd name="T4" fmla="*/ 30 w 384"/>
                <a:gd name="T5" fmla="*/ 1668 h 2046"/>
                <a:gd name="T6" fmla="*/ 36 w 384"/>
                <a:gd name="T7" fmla="*/ 1308 h 2046"/>
                <a:gd name="T8" fmla="*/ 48 w 384"/>
                <a:gd name="T9" fmla="*/ 774 h 2046"/>
                <a:gd name="T10" fmla="*/ 54 w 384"/>
                <a:gd name="T11" fmla="*/ 408 h 2046"/>
                <a:gd name="T12" fmla="*/ 66 w 384"/>
                <a:gd name="T13" fmla="*/ 78 h 2046"/>
                <a:gd name="T14" fmla="*/ 72 w 384"/>
                <a:gd name="T15" fmla="*/ 0 h 2046"/>
                <a:gd name="T16" fmla="*/ 84 w 384"/>
                <a:gd name="T17" fmla="*/ 132 h 2046"/>
                <a:gd name="T18" fmla="*/ 90 w 384"/>
                <a:gd name="T19" fmla="*/ 402 h 2046"/>
                <a:gd name="T20" fmla="*/ 102 w 384"/>
                <a:gd name="T21" fmla="*/ 894 h 2046"/>
                <a:gd name="T22" fmla="*/ 108 w 384"/>
                <a:gd name="T23" fmla="*/ 1296 h 2046"/>
                <a:gd name="T24" fmla="*/ 120 w 384"/>
                <a:gd name="T25" fmla="*/ 1656 h 2046"/>
                <a:gd name="T26" fmla="*/ 126 w 384"/>
                <a:gd name="T27" fmla="*/ 1974 h 2046"/>
                <a:gd name="T28" fmla="*/ 138 w 384"/>
                <a:gd name="T29" fmla="*/ 2046 h 2046"/>
                <a:gd name="T30" fmla="*/ 144 w 384"/>
                <a:gd name="T31" fmla="*/ 1902 h 2046"/>
                <a:gd name="T32" fmla="*/ 156 w 384"/>
                <a:gd name="T33" fmla="*/ 1626 h 2046"/>
                <a:gd name="T34" fmla="*/ 162 w 384"/>
                <a:gd name="T35" fmla="*/ 1128 h 2046"/>
                <a:gd name="T36" fmla="*/ 174 w 384"/>
                <a:gd name="T37" fmla="*/ 726 h 2046"/>
                <a:gd name="T38" fmla="*/ 180 w 384"/>
                <a:gd name="T39" fmla="*/ 270 h 2046"/>
                <a:gd name="T40" fmla="*/ 192 w 384"/>
                <a:gd name="T41" fmla="*/ 60 h 2046"/>
                <a:gd name="T42" fmla="*/ 198 w 384"/>
                <a:gd name="T43" fmla="*/ 12 h 2046"/>
                <a:gd name="T44" fmla="*/ 210 w 384"/>
                <a:gd name="T45" fmla="*/ 162 h 2046"/>
                <a:gd name="T46" fmla="*/ 216 w 384"/>
                <a:gd name="T47" fmla="*/ 558 h 2046"/>
                <a:gd name="T48" fmla="*/ 228 w 384"/>
                <a:gd name="T49" fmla="*/ 948 h 2046"/>
                <a:gd name="T50" fmla="*/ 234 w 384"/>
                <a:gd name="T51" fmla="*/ 1470 h 2046"/>
                <a:gd name="T52" fmla="*/ 246 w 384"/>
                <a:gd name="T53" fmla="*/ 1794 h 2046"/>
                <a:gd name="T54" fmla="*/ 252 w 384"/>
                <a:gd name="T55" fmla="*/ 1992 h 2046"/>
                <a:gd name="T56" fmla="*/ 264 w 384"/>
                <a:gd name="T57" fmla="*/ 2028 h 2046"/>
                <a:gd name="T58" fmla="*/ 270 w 384"/>
                <a:gd name="T59" fmla="*/ 1872 h 2046"/>
                <a:gd name="T60" fmla="*/ 282 w 384"/>
                <a:gd name="T61" fmla="*/ 1464 h 2046"/>
                <a:gd name="T62" fmla="*/ 288 w 384"/>
                <a:gd name="T63" fmla="*/ 1074 h 2046"/>
                <a:gd name="T64" fmla="*/ 300 w 384"/>
                <a:gd name="T65" fmla="*/ 552 h 2046"/>
                <a:gd name="T66" fmla="*/ 306 w 384"/>
                <a:gd name="T67" fmla="*/ 234 h 2046"/>
                <a:gd name="T68" fmla="*/ 318 w 384"/>
                <a:gd name="T69" fmla="*/ 42 h 2046"/>
                <a:gd name="T70" fmla="*/ 324 w 384"/>
                <a:gd name="T71" fmla="*/ 24 h 2046"/>
                <a:gd name="T72" fmla="*/ 336 w 384"/>
                <a:gd name="T73" fmla="*/ 192 h 2046"/>
                <a:gd name="T74" fmla="*/ 342 w 384"/>
                <a:gd name="T75" fmla="*/ 606 h 2046"/>
                <a:gd name="T76" fmla="*/ 354 w 384"/>
                <a:gd name="T77" fmla="*/ 996 h 2046"/>
                <a:gd name="T78" fmla="*/ 360 w 384"/>
                <a:gd name="T79" fmla="*/ 1518 h 2046"/>
                <a:gd name="T80" fmla="*/ 372 w 384"/>
                <a:gd name="T81" fmla="*/ 1824 h 2046"/>
                <a:gd name="T82" fmla="*/ 378 w 384"/>
                <a:gd name="T83" fmla="*/ 2040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046">
                  <a:moveTo>
                    <a:pt x="0" y="1956"/>
                  </a:moveTo>
                  <a:lnTo>
                    <a:pt x="6" y="2004"/>
                  </a:lnTo>
                  <a:lnTo>
                    <a:pt x="6" y="2034"/>
                  </a:lnTo>
                  <a:lnTo>
                    <a:pt x="12" y="2046"/>
                  </a:lnTo>
                  <a:lnTo>
                    <a:pt x="18" y="2022"/>
                  </a:lnTo>
                  <a:lnTo>
                    <a:pt x="18" y="1926"/>
                  </a:lnTo>
                  <a:lnTo>
                    <a:pt x="24" y="1854"/>
                  </a:lnTo>
                  <a:lnTo>
                    <a:pt x="24" y="1764"/>
                  </a:lnTo>
                  <a:lnTo>
                    <a:pt x="30" y="1668"/>
                  </a:lnTo>
                  <a:lnTo>
                    <a:pt x="30" y="1554"/>
                  </a:lnTo>
                  <a:lnTo>
                    <a:pt x="36" y="1434"/>
                  </a:lnTo>
                  <a:lnTo>
                    <a:pt x="36" y="1308"/>
                  </a:lnTo>
                  <a:lnTo>
                    <a:pt x="42" y="1176"/>
                  </a:lnTo>
                  <a:lnTo>
                    <a:pt x="42" y="906"/>
                  </a:lnTo>
                  <a:lnTo>
                    <a:pt x="48" y="774"/>
                  </a:lnTo>
                  <a:lnTo>
                    <a:pt x="48" y="648"/>
                  </a:lnTo>
                  <a:lnTo>
                    <a:pt x="54" y="522"/>
                  </a:lnTo>
                  <a:lnTo>
                    <a:pt x="54" y="408"/>
                  </a:lnTo>
                  <a:lnTo>
                    <a:pt x="60" y="306"/>
                  </a:lnTo>
                  <a:lnTo>
                    <a:pt x="60" y="138"/>
                  </a:lnTo>
                  <a:lnTo>
                    <a:pt x="66" y="78"/>
                  </a:lnTo>
                  <a:lnTo>
                    <a:pt x="66" y="36"/>
                  </a:lnTo>
                  <a:lnTo>
                    <a:pt x="72" y="6"/>
                  </a:lnTo>
                  <a:lnTo>
                    <a:pt x="72" y="0"/>
                  </a:lnTo>
                  <a:lnTo>
                    <a:pt x="78" y="6"/>
                  </a:lnTo>
                  <a:lnTo>
                    <a:pt x="78" y="72"/>
                  </a:lnTo>
                  <a:lnTo>
                    <a:pt x="84" y="132"/>
                  </a:lnTo>
                  <a:lnTo>
                    <a:pt x="84" y="210"/>
                  </a:lnTo>
                  <a:lnTo>
                    <a:pt x="90" y="300"/>
                  </a:lnTo>
                  <a:lnTo>
                    <a:pt x="90" y="402"/>
                  </a:lnTo>
                  <a:lnTo>
                    <a:pt x="96" y="510"/>
                  </a:lnTo>
                  <a:lnTo>
                    <a:pt x="96" y="762"/>
                  </a:lnTo>
                  <a:lnTo>
                    <a:pt x="102" y="894"/>
                  </a:lnTo>
                  <a:lnTo>
                    <a:pt x="102" y="1032"/>
                  </a:lnTo>
                  <a:lnTo>
                    <a:pt x="108" y="1164"/>
                  </a:lnTo>
                  <a:lnTo>
                    <a:pt x="108" y="1296"/>
                  </a:lnTo>
                  <a:lnTo>
                    <a:pt x="114" y="1422"/>
                  </a:lnTo>
                  <a:lnTo>
                    <a:pt x="114" y="1548"/>
                  </a:lnTo>
                  <a:lnTo>
                    <a:pt x="120" y="1656"/>
                  </a:lnTo>
                  <a:lnTo>
                    <a:pt x="120" y="1848"/>
                  </a:lnTo>
                  <a:lnTo>
                    <a:pt x="126" y="1920"/>
                  </a:lnTo>
                  <a:lnTo>
                    <a:pt x="126" y="1974"/>
                  </a:lnTo>
                  <a:lnTo>
                    <a:pt x="132" y="2016"/>
                  </a:lnTo>
                  <a:lnTo>
                    <a:pt x="132" y="2040"/>
                  </a:lnTo>
                  <a:lnTo>
                    <a:pt x="138" y="2046"/>
                  </a:lnTo>
                  <a:lnTo>
                    <a:pt x="138" y="2010"/>
                  </a:lnTo>
                  <a:lnTo>
                    <a:pt x="144" y="1962"/>
                  </a:lnTo>
                  <a:lnTo>
                    <a:pt x="144" y="1902"/>
                  </a:lnTo>
                  <a:lnTo>
                    <a:pt x="150" y="1824"/>
                  </a:lnTo>
                  <a:lnTo>
                    <a:pt x="150" y="1728"/>
                  </a:lnTo>
                  <a:lnTo>
                    <a:pt x="156" y="1626"/>
                  </a:lnTo>
                  <a:lnTo>
                    <a:pt x="156" y="1386"/>
                  </a:lnTo>
                  <a:lnTo>
                    <a:pt x="162" y="1260"/>
                  </a:lnTo>
                  <a:lnTo>
                    <a:pt x="162" y="1128"/>
                  </a:lnTo>
                  <a:lnTo>
                    <a:pt x="168" y="990"/>
                  </a:lnTo>
                  <a:lnTo>
                    <a:pt x="168" y="858"/>
                  </a:lnTo>
                  <a:lnTo>
                    <a:pt x="174" y="726"/>
                  </a:lnTo>
                  <a:lnTo>
                    <a:pt x="174" y="600"/>
                  </a:lnTo>
                  <a:lnTo>
                    <a:pt x="180" y="480"/>
                  </a:lnTo>
                  <a:lnTo>
                    <a:pt x="180" y="270"/>
                  </a:lnTo>
                  <a:lnTo>
                    <a:pt x="186" y="186"/>
                  </a:lnTo>
                  <a:lnTo>
                    <a:pt x="186" y="114"/>
                  </a:lnTo>
                  <a:lnTo>
                    <a:pt x="192" y="60"/>
                  </a:lnTo>
                  <a:lnTo>
                    <a:pt x="192" y="24"/>
                  </a:lnTo>
                  <a:lnTo>
                    <a:pt x="198" y="0"/>
                  </a:lnTo>
                  <a:lnTo>
                    <a:pt x="198" y="12"/>
                  </a:lnTo>
                  <a:lnTo>
                    <a:pt x="204" y="48"/>
                  </a:lnTo>
                  <a:lnTo>
                    <a:pt x="204" y="96"/>
                  </a:lnTo>
                  <a:lnTo>
                    <a:pt x="210" y="162"/>
                  </a:lnTo>
                  <a:lnTo>
                    <a:pt x="210" y="240"/>
                  </a:lnTo>
                  <a:lnTo>
                    <a:pt x="216" y="336"/>
                  </a:lnTo>
                  <a:lnTo>
                    <a:pt x="216" y="558"/>
                  </a:lnTo>
                  <a:lnTo>
                    <a:pt x="222" y="684"/>
                  </a:lnTo>
                  <a:lnTo>
                    <a:pt x="222" y="810"/>
                  </a:lnTo>
                  <a:lnTo>
                    <a:pt x="228" y="948"/>
                  </a:lnTo>
                  <a:lnTo>
                    <a:pt x="228" y="1080"/>
                  </a:lnTo>
                  <a:lnTo>
                    <a:pt x="234" y="1218"/>
                  </a:lnTo>
                  <a:lnTo>
                    <a:pt x="234" y="1470"/>
                  </a:lnTo>
                  <a:lnTo>
                    <a:pt x="240" y="1590"/>
                  </a:lnTo>
                  <a:lnTo>
                    <a:pt x="240" y="1698"/>
                  </a:lnTo>
                  <a:lnTo>
                    <a:pt x="246" y="1794"/>
                  </a:lnTo>
                  <a:lnTo>
                    <a:pt x="246" y="1878"/>
                  </a:lnTo>
                  <a:lnTo>
                    <a:pt x="252" y="1944"/>
                  </a:lnTo>
                  <a:lnTo>
                    <a:pt x="252" y="1992"/>
                  </a:lnTo>
                  <a:lnTo>
                    <a:pt x="258" y="2028"/>
                  </a:lnTo>
                  <a:lnTo>
                    <a:pt x="258" y="2046"/>
                  </a:lnTo>
                  <a:lnTo>
                    <a:pt x="264" y="2028"/>
                  </a:lnTo>
                  <a:lnTo>
                    <a:pt x="264" y="1992"/>
                  </a:lnTo>
                  <a:lnTo>
                    <a:pt x="270" y="1938"/>
                  </a:lnTo>
                  <a:lnTo>
                    <a:pt x="270" y="1872"/>
                  </a:lnTo>
                  <a:lnTo>
                    <a:pt x="276" y="1788"/>
                  </a:lnTo>
                  <a:lnTo>
                    <a:pt x="276" y="1584"/>
                  </a:lnTo>
                  <a:lnTo>
                    <a:pt x="282" y="1464"/>
                  </a:lnTo>
                  <a:lnTo>
                    <a:pt x="282" y="1338"/>
                  </a:lnTo>
                  <a:lnTo>
                    <a:pt x="288" y="1206"/>
                  </a:lnTo>
                  <a:lnTo>
                    <a:pt x="288" y="1074"/>
                  </a:lnTo>
                  <a:lnTo>
                    <a:pt x="294" y="942"/>
                  </a:lnTo>
                  <a:lnTo>
                    <a:pt x="294" y="678"/>
                  </a:lnTo>
                  <a:lnTo>
                    <a:pt x="300" y="552"/>
                  </a:lnTo>
                  <a:lnTo>
                    <a:pt x="300" y="438"/>
                  </a:lnTo>
                  <a:lnTo>
                    <a:pt x="306" y="330"/>
                  </a:lnTo>
                  <a:lnTo>
                    <a:pt x="306" y="234"/>
                  </a:lnTo>
                  <a:lnTo>
                    <a:pt x="312" y="156"/>
                  </a:lnTo>
                  <a:lnTo>
                    <a:pt x="312" y="90"/>
                  </a:lnTo>
                  <a:lnTo>
                    <a:pt x="318" y="42"/>
                  </a:lnTo>
                  <a:lnTo>
                    <a:pt x="318" y="0"/>
                  </a:lnTo>
                  <a:lnTo>
                    <a:pt x="324" y="0"/>
                  </a:lnTo>
                  <a:lnTo>
                    <a:pt x="324" y="24"/>
                  </a:lnTo>
                  <a:lnTo>
                    <a:pt x="330" y="60"/>
                  </a:lnTo>
                  <a:lnTo>
                    <a:pt x="330" y="120"/>
                  </a:lnTo>
                  <a:lnTo>
                    <a:pt x="336" y="192"/>
                  </a:lnTo>
                  <a:lnTo>
                    <a:pt x="336" y="372"/>
                  </a:lnTo>
                  <a:lnTo>
                    <a:pt x="342" y="486"/>
                  </a:lnTo>
                  <a:lnTo>
                    <a:pt x="342" y="606"/>
                  </a:lnTo>
                  <a:lnTo>
                    <a:pt x="348" y="732"/>
                  </a:lnTo>
                  <a:lnTo>
                    <a:pt x="348" y="864"/>
                  </a:lnTo>
                  <a:lnTo>
                    <a:pt x="354" y="996"/>
                  </a:lnTo>
                  <a:lnTo>
                    <a:pt x="354" y="1266"/>
                  </a:lnTo>
                  <a:lnTo>
                    <a:pt x="360" y="1392"/>
                  </a:lnTo>
                  <a:lnTo>
                    <a:pt x="360" y="1518"/>
                  </a:lnTo>
                  <a:lnTo>
                    <a:pt x="366" y="1632"/>
                  </a:lnTo>
                  <a:lnTo>
                    <a:pt x="366" y="1734"/>
                  </a:lnTo>
                  <a:lnTo>
                    <a:pt x="372" y="1824"/>
                  </a:lnTo>
                  <a:lnTo>
                    <a:pt x="372" y="1962"/>
                  </a:lnTo>
                  <a:lnTo>
                    <a:pt x="378" y="2010"/>
                  </a:lnTo>
                  <a:lnTo>
                    <a:pt x="378" y="2040"/>
                  </a:lnTo>
                  <a:lnTo>
                    <a:pt x="384" y="2046"/>
                  </a:lnTo>
                  <a:lnTo>
                    <a:pt x="384" y="2040"/>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42" name="Freeform 181"/>
            <p:cNvSpPr>
              <a:spLocks/>
            </p:cNvSpPr>
            <p:nvPr/>
          </p:nvSpPr>
          <p:spPr bwMode="auto">
            <a:xfrm>
              <a:off x="7286625" y="1752600"/>
              <a:ext cx="609600" cy="3248025"/>
            </a:xfrm>
            <a:custGeom>
              <a:avLst/>
              <a:gdLst>
                <a:gd name="T0" fmla="*/ 6 w 384"/>
                <a:gd name="T1" fmla="*/ 1974 h 2046"/>
                <a:gd name="T2" fmla="*/ 18 w 384"/>
                <a:gd name="T3" fmla="*/ 1650 h 2046"/>
                <a:gd name="T4" fmla="*/ 24 w 384"/>
                <a:gd name="T5" fmla="*/ 1290 h 2046"/>
                <a:gd name="T6" fmla="*/ 36 w 384"/>
                <a:gd name="T7" fmla="*/ 756 h 2046"/>
                <a:gd name="T8" fmla="*/ 42 w 384"/>
                <a:gd name="T9" fmla="*/ 396 h 2046"/>
                <a:gd name="T10" fmla="*/ 54 w 384"/>
                <a:gd name="T11" fmla="*/ 72 h 2046"/>
                <a:gd name="T12" fmla="*/ 60 w 384"/>
                <a:gd name="T13" fmla="*/ 0 h 2046"/>
                <a:gd name="T14" fmla="*/ 72 w 384"/>
                <a:gd name="T15" fmla="*/ 84 h 2046"/>
                <a:gd name="T16" fmla="*/ 78 w 384"/>
                <a:gd name="T17" fmla="*/ 414 h 2046"/>
                <a:gd name="T18" fmla="*/ 90 w 384"/>
                <a:gd name="T19" fmla="*/ 780 h 2046"/>
                <a:gd name="T20" fmla="*/ 96 w 384"/>
                <a:gd name="T21" fmla="*/ 1314 h 2046"/>
                <a:gd name="T22" fmla="*/ 108 w 384"/>
                <a:gd name="T23" fmla="*/ 1674 h 2046"/>
                <a:gd name="T24" fmla="*/ 114 w 384"/>
                <a:gd name="T25" fmla="*/ 1986 h 2046"/>
                <a:gd name="T26" fmla="*/ 126 w 384"/>
                <a:gd name="T27" fmla="*/ 2046 h 2046"/>
                <a:gd name="T28" fmla="*/ 132 w 384"/>
                <a:gd name="T29" fmla="*/ 1890 h 2046"/>
                <a:gd name="T30" fmla="*/ 144 w 384"/>
                <a:gd name="T31" fmla="*/ 1608 h 2046"/>
                <a:gd name="T32" fmla="*/ 150 w 384"/>
                <a:gd name="T33" fmla="*/ 1104 h 2046"/>
                <a:gd name="T34" fmla="*/ 162 w 384"/>
                <a:gd name="T35" fmla="*/ 708 h 2046"/>
                <a:gd name="T36" fmla="*/ 168 w 384"/>
                <a:gd name="T37" fmla="*/ 258 h 2046"/>
                <a:gd name="T38" fmla="*/ 180 w 384"/>
                <a:gd name="T39" fmla="*/ 54 h 2046"/>
                <a:gd name="T40" fmla="*/ 186 w 384"/>
                <a:gd name="T41" fmla="*/ 18 h 2046"/>
                <a:gd name="T42" fmla="*/ 198 w 384"/>
                <a:gd name="T43" fmla="*/ 168 h 2046"/>
                <a:gd name="T44" fmla="*/ 204 w 384"/>
                <a:gd name="T45" fmla="*/ 456 h 2046"/>
                <a:gd name="T46" fmla="*/ 216 w 384"/>
                <a:gd name="T47" fmla="*/ 966 h 2046"/>
                <a:gd name="T48" fmla="*/ 222 w 384"/>
                <a:gd name="T49" fmla="*/ 1362 h 2046"/>
                <a:gd name="T50" fmla="*/ 234 w 384"/>
                <a:gd name="T51" fmla="*/ 1806 h 2046"/>
                <a:gd name="T52" fmla="*/ 240 w 384"/>
                <a:gd name="T53" fmla="*/ 1998 h 2046"/>
                <a:gd name="T54" fmla="*/ 252 w 384"/>
                <a:gd name="T55" fmla="*/ 2022 h 2046"/>
                <a:gd name="T56" fmla="*/ 258 w 384"/>
                <a:gd name="T57" fmla="*/ 1860 h 2046"/>
                <a:gd name="T58" fmla="*/ 270 w 384"/>
                <a:gd name="T59" fmla="*/ 1446 h 2046"/>
                <a:gd name="T60" fmla="*/ 276 w 384"/>
                <a:gd name="T61" fmla="*/ 1056 h 2046"/>
                <a:gd name="T62" fmla="*/ 288 w 384"/>
                <a:gd name="T63" fmla="*/ 660 h 2046"/>
                <a:gd name="T64" fmla="*/ 294 w 384"/>
                <a:gd name="T65" fmla="*/ 222 h 2046"/>
                <a:gd name="T66" fmla="*/ 306 w 384"/>
                <a:gd name="T67" fmla="*/ 36 h 2046"/>
                <a:gd name="T68" fmla="*/ 312 w 384"/>
                <a:gd name="T69" fmla="*/ 30 h 2046"/>
                <a:gd name="T70" fmla="*/ 324 w 384"/>
                <a:gd name="T71" fmla="*/ 198 h 2046"/>
                <a:gd name="T72" fmla="*/ 330 w 384"/>
                <a:gd name="T73" fmla="*/ 624 h 2046"/>
                <a:gd name="T74" fmla="*/ 342 w 384"/>
                <a:gd name="T75" fmla="*/ 1014 h 2046"/>
                <a:gd name="T76" fmla="*/ 348 w 384"/>
                <a:gd name="T77" fmla="*/ 1536 h 2046"/>
                <a:gd name="T78" fmla="*/ 360 w 384"/>
                <a:gd name="T79" fmla="*/ 1836 h 2046"/>
                <a:gd name="T80" fmla="*/ 366 w 384"/>
                <a:gd name="T81" fmla="*/ 2040 h 2046"/>
                <a:gd name="T82" fmla="*/ 378 w 384"/>
                <a:gd name="T83" fmla="*/ 2010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046">
                  <a:moveTo>
                    <a:pt x="0" y="2040"/>
                  </a:moveTo>
                  <a:lnTo>
                    <a:pt x="6" y="2016"/>
                  </a:lnTo>
                  <a:lnTo>
                    <a:pt x="6" y="1974"/>
                  </a:lnTo>
                  <a:lnTo>
                    <a:pt x="12" y="1914"/>
                  </a:lnTo>
                  <a:lnTo>
                    <a:pt x="12" y="1752"/>
                  </a:lnTo>
                  <a:lnTo>
                    <a:pt x="18" y="1650"/>
                  </a:lnTo>
                  <a:lnTo>
                    <a:pt x="18" y="1542"/>
                  </a:lnTo>
                  <a:lnTo>
                    <a:pt x="24" y="1416"/>
                  </a:lnTo>
                  <a:lnTo>
                    <a:pt x="24" y="1290"/>
                  </a:lnTo>
                  <a:lnTo>
                    <a:pt x="30" y="1158"/>
                  </a:lnTo>
                  <a:lnTo>
                    <a:pt x="30" y="888"/>
                  </a:lnTo>
                  <a:lnTo>
                    <a:pt x="36" y="756"/>
                  </a:lnTo>
                  <a:lnTo>
                    <a:pt x="36" y="630"/>
                  </a:lnTo>
                  <a:lnTo>
                    <a:pt x="42" y="504"/>
                  </a:lnTo>
                  <a:lnTo>
                    <a:pt x="42" y="396"/>
                  </a:lnTo>
                  <a:lnTo>
                    <a:pt x="48" y="294"/>
                  </a:lnTo>
                  <a:lnTo>
                    <a:pt x="48" y="132"/>
                  </a:lnTo>
                  <a:lnTo>
                    <a:pt x="54" y="72"/>
                  </a:lnTo>
                  <a:lnTo>
                    <a:pt x="54" y="30"/>
                  </a:lnTo>
                  <a:lnTo>
                    <a:pt x="60" y="6"/>
                  </a:lnTo>
                  <a:lnTo>
                    <a:pt x="60" y="0"/>
                  </a:lnTo>
                  <a:lnTo>
                    <a:pt x="66" y="6"/>
                  </a:lnTo>
                  <a:lnTo>
                    <a:pt x="66" y="36"/>
                  </a:lnTo>
                  <a:lnTo>
                    <a:pt x="72" y="84"/>
                  </a:lnTo>
                  <a:lnTo>
                    <a:pt x="72" y="222"/>
                  </a:lnTo>
                  <a:lnTo>
                    <a:pt x="78" y="312"/>
                  </a:lnTo>
                  <a:lnTo>
                    <a:pt x="78" y="414"/>
                  </a:lnTo>
                  <a:lnTo>
                    <a:pt x="84" y="528"/>
                  </a:lnTo>
                  <a:lnTo>
                    <a:pt x="84" y="654"/>
                  </a:lnTo>
                  <a:lnTo>
                    <a:pt x="90" y="780"/>
                  </a:lnTo>
                  <a:lnTo>
                    <a:pt x="90" y="1050"/>
                  </a:lnTo>
                  <a:lnTo>
                    <a:pt x="96" y="1182"/>
                  </a:lnTo>
                  <a:lnTo>
                    <a:pt x="96" y="1314"/>
                  </a:lnTo>
                  <a:lnTo>
                    <a:pt x="102" y="1440"/>
                  </a:lnTo>
                  <a:lnTo>
                    <a:pt x="102" y="1560"/>
                  </a:lnTo>
                  <a:lnTo>
                    <a:pt x="108" y="1674"/>
                  </a:lnTo>
                  <a:lnTo>
                    <a:pt x="108" y="1854"/>
                  </a:lnTo>
                  <a:lnTo>
                    <a:pt x="114" y="1926"/>
                  </a:lnTo>
                  <a:lnTo>
                    <a:pt x="114" y="1986"/>
                  </a:lnTo>
                  <a:lnTo>
                    <a:pt x="120" y="2022"/>
                  </a:lnTo>
                  <a:lnTo>
                    <a:pt x="120" y="2046"/>
                  </a:lnTo>
                  <a:lnTo>
                    <a:pt x="126" y="2046"/>
                  </a:lnTo>
                  <a:lnTo>
                    <a:pt x="126" y="2004"/>
                  </a:lnTo>
                  <a:lnTo>
                    <a:pt x="132" y="1956"/>
                  </a:lnTo>
                  <a:lnTo>
                    <a:pt x="132" y="1890"/>
                  </a:lnTo>
                  <a:lnTo>
                    <a:pt x="138" y="1812"/>
                  </a:lnTo>
                  <a:lnTo>
                    <a:pt x="138" y="1716"/>
                  </a:lnTo>
                  <a:lnTo>
                    <a:pt x="144" y="1608"/>
                  </a:lnTo>
                  <a:lnTo>
                    <a:pt x="144" y="1494"/>
                  </a:lnTo>
                  <a:lnTo>
                    <a:pt x="150" y="1368"/>
                  </a:lnTo>
                  <a:lnTo>
                    <a:pt x="150" y="1104"/>
                  </a:lnTo>
                  <a:lnTo>
                    <a:pt x="156" y="972"/>
                  </a:lnTo>
                  <a:lnTo>
                    <a:pt x="156" y="840"/>
                  </a:lnTo>
                  <a:lnTo>
                    <a:pt x="162" y="708"/>
                  </a:lnTo>
                  <a:lnTo>
                    <a:pt x="162" y="582"/>
                  </a:lnTo>
                  <a:lnTo>
                    <a:pt x="168" y="462"/>
                  </a:lnTo>
                  <a:lnTo>
                    <a:pt x="168" y="258"/>
                  </a:lnTo>
                  <a:lnTo>
                    <a:pt x="174" y="174"/>
                  </a:lnTo>
                  <a:lnTo>
                    <a:pt x="174" y="108"/>
                  </a:lnTo>
                  <a:lnTo>
                    <a:pt x="180" y="54"/>
                  </a:lnTo>
                  <a:lnTo>
                    <a:pt x="180" y="18"/>
                  </a:lnTo>
                  <a:lnTo>
                    <a:pt x="186" y="0"/>
                  </a:lnTo>
                  <a:lnTo>
                    <a:pt x="186" y="18"/>
                  </a:lnTo>
                  <a:lnTo>
                    <a:pt x="192" y="54"/>
                  </a:lnTo>
                  <a:lnTo>
                    <a:pt x="192" y="102"/>
                  </a:lnTo>
                  <a:lnTo>
                    <a:pt x="198" y="168"/>
                  </a:lnTo>
                  <a:lnTo>
                    <a:pt x="198" y="252"/>
                  </a:lnTo>
                  <a:lnTo>
                    <a:pt x="204" y="348"/>
                  </a:lnTo>
                  <a:lnTo>
                    <a:pt x="204" y="456"/>
                  </a:lnTo>
                  <a:lnTo>
                    <a:pt x="210" y="576"/>
                  </a:lnTo>
                  <a:lnTo>
                    <a:pt x="210" y="828"/>
                  </a:lnTo>
                  <a:lnTo>
                    <a:pt x="216" y="966"/>
                  </a:lnTo>
                  <a:lnTo>
                    <a:pt x="216" y="1098"/>
                  </a:lnTo>
                  <a:lnTo>
                    <a:pt x="222" y="1236"/>
                  </a:lnTo>
                  <a:lnTo>
                    <a:pt x="222" y="1362"/>
                  </a:lnTo>
                  <a:lnTo>
                    <a:pt x="228" y="1488"/>
                  </a:lnTo>
                  <a:lnTo>
                    <a:pt x="228" y="1710"/>
                  </a:lnTo>
                  <a:lnTo>
                    <a:pt x="234" y="1806"/>
                  </a:lnTo>
                  <a:lnTo>
                    <a:pt x="234" y="1884"/>
                  </a:lnTo>
                  <a:lnTo>
                    <a:pt x="240" y="1950"/>
                  </a:lnTo>
                  <a:lnTo>
                    <a:pt x="240" y="1998"/>
                  </a:lnTo>
                  <a:lnTo>
                    <a:pt x="246" y="2034"/>
                  </a:lnTo>
                  <a:lnTo>
                    <a:pt x="246" y="2046"/>
                  </a:lnTo>
                  <a:lnTo>
                    <a:pt x="252" y="2022"/>
                  </a:lnTo>
                  <a:lnTo>
                    <a:pt x="252" y="1986"/>
                  </a:lnTo>
                  <a:lnTo>
                    <a:pt x="258" y="1932"/>
                  </a:lnTo>
                  <a:lnTo>
                    <a:pt x="258" y="1860"/>
                  </a:lnTo>
                  <a:lnTo>
                    <a:pt x="264" y="1776"/>
                  </a:lnTo>
                  <a:lnTo>
                    <a:pt x="264" y="1566"/>
                  </a:lnTo>
                  <a:lnTo>
                    <a:pt x="270" y="1446"/>
                  </a:lnTo>
                  <a:lnTo>
                    <a:pt x="270" y="1320"/>
                  </a:lnTo>
                  <a:lnTo>
                    <a:pt x="276" y="1188"/>
                  </a:lnTo>
                  <a:lnTo>
                    <a:pt x="276" y="1056"/>
                  </a:lnTo>
                  <a:lnTo>
                    <a:pt x="282" y="918"/>
                  </a:lnTo>
                  <a:lnTo>
                    <a:pt x="282" y="786"/>
                  </a:lnTo>
                  <a:lnTo>
                    <a:pt x="288" y="660"/>
                  </a:lnTo>
                  <a:lnTo>
                    <a:pt x="288" y="420"/>
                  </a:lnTo>
                  <a:lnTo>
                    <a:pt x="294" y="318"/>
                  </a:lnTo>
                  <a:lnTo>
                    <a:pt x="294" y="222"/>
                  </a:lnTo>
                  <a:lnTo>
                    <a:pt x="300" y="144"/>
                  </a:lnTo>
                  <a:lnTo>
                    <a:pt x="300" y="84"/>
                  </a:lnTo>
                  <a:lnTo>
                    <a:pt x="306" y="36"/>
                  </a:lnTo>
                  <a:lnTo>
                    <a:pt x="306" y="0"/>
                  </a:lnTo>
                  <a:lnTo>
                    <a:pt x="312" y="6"/>
                  </a:lnTo>
                  <a:lnTo>
                    <a:pt x="312" y="30"/>
                  </a:lnTo>
                  <a:lnTo>
                    <a:pt x="318" y="72"/>
                  </a:lnTo>
                  <a:lnTo>
                    <a:pt x="318" y="126"/>
                  </a:lnTo>
                  <a:lnTo>
                    <a:pt x="324" y="198"/>
                  </a:lnTo>
                  <a:lnTo>
                    <a:pt x="324" y="390"/>
                  </a:lnTo>
                  <a:lnTo>
                    <a:pt x="330" y="498"/>
                  </a:lnTo>
                  <a:lnTo>
                    <a:pt x="330" y="624"/>
                  </a:lnTo>
                  <a:lnTo>
                    <a:pt x="336" y="750"/>
                  </a:lnTo>
                  <a:lnTo>
                    <a:pt x="336" y="882"/>
                  </a:lnTo>
                  <a:lnTo>
                    <a:pt x="342" y="1014"/>
                  </a:lnTo>
                  <a:lnTo>
                    <a:pt x="342" y="1152"/>
                  </a:lnTo>
                  <a:lnTo>
                    <a:pt x="348" y="1284"/>
                  </a:lnTo>
                  <a:lnTo>
                    <a:pt x="348" y="1536"/>
                  </a:lnTo>
                  <a:lnTo>
                    <a:pt x="354" y="1644"/>
                  </a:lnTo>
                  <a:lnTo>
                    <a:pt x="354" y="1746"/>
                  </a:lnTo>
                  <a:lnTo>
                    <a:pt x="360" y="1836"/>
                  </a:lnTo>
                  <a:lnTo>
                    <a:pt x="360" y="1914"/>
                  </a:lnTo>
                  <a:lnTo>
                    <a:pt x="366" y="1974"/>
                  </a:lnTo>
                  <a:lnTo>
                    <a:pt x="366" y="2040"/>
                  </a:lnTo>
                  <a:lnTo>
                    <a:pt x="372" y="2046"/>
                  </a:lnTo>
                  <a:lnTo>
                    <a:pt x="372" y="2040"/>
                  </a:lnTo>
                  <a:lnTo>
                    <a:pt x="378" y="2010"/>
                  </a:lnTo>
                  <a:lnTo>
                    <a:pt x="378" y="1968"/>
                  </a:lnTo>
                  <a:lnTo>
                    <a:pt x="384" y="1908"/>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43" name="Freeform 182"/>
            <p:cNvSpPr>
              <a:spLocks/>
            </p:cNvSpPr>
            <p:nvPr/>
          </p:nvSpPr>
          <p:spPr bwMode="auto">
            <a:xfrm>
              <a:off x="7896225" y="1752600"/>
              <a:ext cx="476250" cy="3248025"/>
            </a:xfrm>
            <a:custGeom>
              <a:avLst/>
              <a:gdLst>
                <a:gd name="T0" fmla="*/ 0 w 300"/>
                <a:gd name="T1" fmla="*/ 1740 h 2046"/>
                <a:gd name="T2" fmla="*/ 6 w 300"/>
                <a:gd name="T3" fmla="*/ 1524 h 2046"/>
                <a:gd name="T4" fmla="*/ 12 w 300"/>
                <a:gd name="T5" fmla="*/ 1272 h 2046"/>
                <a:gd name="T6" fmla="*/ 18 w 300"/>
                <a:gd name="T7" fmla="*/ 870 h 2046"/>
                <a:gd name="T8" fmla="*/ 24 w 300"/>
                <a:gd name="T9" fmla="*/ 612 h 2046"/>
                <a:gd name="T10" fmla="*/ 30 w 300"/>
                <a:gd name="T11" fmla="*/ 378 h 2046"/>
                <a:gd name="T12" fmla="*/ 36 w 300"/>
                <a:gd name="T13" fmla="*/ 192 h 2046"/>
                <a:gd name="T14" fmla="*/ 42 w 300"/>
                <a:gd name="T15" fmla="*/ 24 h 2046"/>
                <a:gd name="T16" fmla="*/ 54 w 300"/>
                <a:gd name="T17" fmla="*/ 12 h 2046"/>
                <a:gd name="T18" fmla="*/ 60 w 300"/>
                <a:gd name="T19" fmla="*/ 90 h 2046"/>
                <a:gd name="T20" fmla="*/ 66 w 300"/>
                <a:gd name="T21" fmla="*/ 324 h 2046"/>
                <a:gd name="T22" fmla="*/ 72 w 300"/>
                <a:gd name="T23" fmla="*/ 546 h 2046"/>
                <a:gd name="T24" fmla="*/ 78 w 300"/>
                <a:gd name="T25" fmla="*/ 798 h 2046"/>
                <a:gd name="T26" fmla="*/ 84 w 300"/>
                <a:gd name="T27" fmla="*/ 1200 h 2046"/>
                <a:gd name="T28" fmla="*/ 90 w 300"/>
                <a:gd name="T29" fmla="*/ 1458 h 2046"/>
                <a:gd name="T30" fmla="*/ 96 w 300"/>
                <a:gd name="T31" fmla="*/ 1686 h 2046"/>
                <a:gd name="T32" fmla="*/ 102 w 300"/>
                <a:gd name="T33" fmla="*/ 1866 h 2046"/>
                <a:gd name="T34" fmla="*/ 108 w 300"/>
                <a:gd name="T35" fmla="*/ 2028 h 2046"/>
                <a:gd name="T36" fmla="*/ 114 w 300"/>
                <a:gd name="T37" fmla="*/ 2046 h 2046"/>
                <a:gd name="T38" fmla="*/ 120 w 300"/>
                <a:gd name="T39" fmla="*/ 1998 h 2046"/>
                <a:gd name="T40" fmla="*/ 126 w 300"/>
                <a:gd name="T41" fmla="*/ 1794 h 2046"/>
                <a:gd name="T42" fmla="*/ 132 w 300"/>
                <a:gd name="T43" fmla="*/ 1596 h 2046"/>
                <a:gd name="T44" fmla="*/ 138 w 300"/>
                <a:gd name="T45" fmla="*/ 1350 h 2046"/>
                <a:gd name="T46" fmla="*/ 144 w 300"/>
                <a:gd name="T47" fmla="*/ 954 h 2046"/>
                <a:gd name="T48" fmla="*/ 150 w 300"/>
                <a:gd name="T49" fmla="*/ 690 h 2046"/>
                <a:gd name="T50" fmla="*/ 156 w 300"/>
                <a:gd name="T51" fmla="*/ 444 h 2046"/>
                <a:gd name="T52" fmla="*/ 162 w 300"/>
                <a:gd name="T53" fmla="*/ 162 h 2046"/>
                <a:gd name="T54" fmla="*/ 168 w 300"/>
                <a:gd name="T55" fmla="*/ 48 h 2046"/>
                <a:gd name="T56" fmla="*/ 174 w 300"/>
                <a:gd name="T57" fmla="*/ 0 h 2046"/>
                <a:gd name="T58" fmla="*/ 180 w 300"/>
                <a:gd name="T59" fmla="*/ 114 h 2046"/>
                <a:gd name="T60" fmla="*/ 186 w 300"/>
                <a:gd name="T61" fmla="*/ 264 h 2046"/>
                <a:gd name="T62" fmla="*/ 192 w 300"/>
                <a:gd name="T63" fmla="*/ 474 h 2046"/>
                <a:gd name="T64" fmla="*/ 198 w 300"/>
                <a:gd name="T65" fmla="*/ 852 h 2046"/>
                <a:gd name="T66" fmla="*/ 204 w 300"/>
                <a:gd name="T67" fmla="*/ 1122 h 2046"/>
                <a:gd name="T68" fmla="*/ 210 w 300"/>
                <a:gd name="T69" fmla="*/ 1380 h 2046"/>
                <a:gd name="T70" fmla="*/ 216 w 300"/>
                <a:gd name="T71" fmla="*/ 1728 h 2046"/>
                <a:gd name="T72" fmla="*/ 222 w 300"/>
                <a:gd name="T73" fmla="*/ 1896 h 2046"/>
                <a:gd name="T74" fmla="*/ 228 w 300"/>
                <a:gd name="T75" fmla="*/ 2004 h 2046"/>
                <a:gd name="T76" fmla="*/ 234 w 300"/>
                <a:gd name="T77" fmla="*/ 2046 h 2046"/>
                <a:gd name="T78" fmla="*/ 240 w 300"/>
                <a:gd name="T79" fmla="*/ 1980 h 2046"/>
                <a:gd name="T80" fmla="*/ 246 w 300"/>
                <a:gd name="T81" fmla="*/ 1848 h 2046"/>
                <a:gd name="T82" fmla="*/ 252 w 300"/>
                <a:gd name="T83" fmla="*/ 1662 h 2046"/>
                <a:gd name="T84" fmla="*/ 258 w 300"/>
                <a:gd name="T85" fmla="*/ 1302 h 2046"/>
                <a:gd name="T86" fmla="*/ 264 w 300"/>
                <a:gd name="T87" fmla="*/ 1038 h 2046"/>
                <a:gd name="T88" fmla="*/ 270 w 300"/>
                <a:gd name="T89" fmla="*/ 768 h 2046"/>
                <a:gd name="T90" fmla="*/ 276 w 300"/>
                <a:gd name="T91" fmla="*/ 402 h 2046"/>
                <a:gd name="T92" fmla="*/ 282 w 300"/>
                <a:gd name="T93" fmla="*/ 210 h 2046"/>
                <a:gd name="T94" fmla="*/ 288 w 300"/>
                <a:gd name="T95" fmla="*/ 78 h 2046"/>
                <a:gd name="T96" fmla="*/ 294 w 300"/>
                <a:gd name="T97" fmla="*/ 6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0" h="2046">
                  <a:moveTo>
                    <a:pt x="0" y="1908"/>
                  </a:moveTo>
                  <a:lnTo>
                    <a:pt x="0" y="1740"/>
                  </a:lnTo>
                  <a:lnTo>
                    <a:pt x="6" y="1638"/>
                  </a:lnTo>
                  <a:lnTo>
                    <a:pt x="6" y="1524"/>
                  </a:lnTo>
                  <a:lnTo>
                    <a:pt x="12" y="1398"/>
                  </a:lnTo>
                  <a:lnTo>
                    <a:pt x="12" y="1272"/>
                  </a:lnTo>
                  <a:lnTo>
                    <a:pt x="18" y="1140"/>
                  </a:lnTo>
                  <a:lnTo>
                    <a:pt x="18" y="870"/>
                  </a:lnTo>
                  <a:lnTo>
                    <a:pt x="24" y="738"/>
                  </a:lnTo>
                  <a:lnTo>
                    <a:pt x="24" y="612"/>
                  </a:lnTo>
                  <a:lnTo>
                    <a:pt x="30" y="492"/>
                  </a:lnTo>
                  <a:lnTo>
                    <a:pt x="30" y="378"/>
                  </a:lnTo>
                  <a:lnTo>
                    <a:pt x="36" y="282"/>
                  </a:lnTo>
                  <a:lnTo>
                    <a:pt x="36" y="192"/>
                  </a:lnTo>
                  <a:lnTo>
                    <a:pt x="42" y="120"/>
                  </a:lnTo>
                  <a:lnTo>
                    <a:pt x="42" y="24"/>
                  </a:lnTo>
                  <a:lnTo>
                    <a:pt x="48" y="0"/>
                  </a:lnTo>
                  <a:lnTo>
                    <a:pt x="54" y="12"/>
                  </a:lnTo>
                  <a:lnTo>
                    <a:pt x="54" y="42"/>
                  </a:lnTo>
                  <a:lnTo>
                    <a:pt x="60" y="90"/>
                  </a:lnTo>
                  <a:lnTo>
                    <a:pt x="60" y="234"/>
                  </a:lnTo>
                  <a:lnTo>
                    <a:pt x="66" y="324"/>
                  </a:lnTo>
                  <a:lnTo>
                    <a:pt x="66" y="432"/>
                  </a:lnTo>
                  <a:lnTo>
                    <a:pt x="72" y="546"/>
                  </a:lnTo>
                  <a:lnTo>
                    <a:pt x="72" y="672"/>
                  </a:lnTo>
                  <a:lnTo>
                    <a:pt x="78" y="798"/>
                  </a:lnTo>
                  <a:lnTo>
                    <a:pt x="78" y="1068"/>
                  </a:lnTo>
                  <a:lnTo>
                    <a:pt x="84" y="1200"/>
                  </a:lnTo>
                  <a:lnTo>
                    <a:pt x="84" y="1332"/>
                  </a:lnTo>
                  <a:lnTo>
                    <a:pt x="90" y="1458"/>
                  </a:lnTo>
                  <a:lnTo>
                    <a:pt x="90" y="1578"/>
                  </a:lnTo>
                  <a:lnTo>
                    <a:pt x="96" y="1686"/>
                  </a:lnTo>
                  <a:lnTo>
                    <a:pt x="96" y="1782"/>
                  </a:lnTo>
                  <a:lnTo>
                    <a:pt x="102" y="1866"/>
                  </a:lnTo>
                  <a:lnTo>
                    <a:pt x="102" y="1992"/>
                  </a:lnTo>
                  <a:lnTo>
                    <a:pt x="108" y="2028"/>
                  </a:lnTo>
                  <a:lnTo>
                    <a:pt x="108" y="2046"/>
                  </a:lnTo>
                  <a:lnTo>
                    <a:pt x="114" y="2046"/>
                  </a:lnTo>
                  <a:lnTo>
                    <a:pt x="114" y="2028"/>
                  </a:lnTo>
                  <a:lnTo>
                    <a:pt x="120" y="1998"/>
                  </a:lnTo>
                  <a:lnTo>
                    <a:pt x="120" y="1878"/>
                  </a:lnTo>
                  <a:lnTo>
                    <a:pt x="126" y="1794"/>
                  </a:lnTo>
                  <a:lnTo>
                    <a:pt x="126" y="1704"/>
                  </a:lnTo>
                  <a:lnTo>
                    <a:pt x="132" y="1596"/>
                  </a:lnTo>
                  <a:lnTo>
                    <a:pt x="132" y="1476"/>
                  </a:lnTo>
                  <a:lnTo>
                    <a:pt x="138" y="1350"/>
                  </a:lnTo>
                  <a:lnTo>
                    <a:pt x="138" y="1086"/>
                  </a:lnTo>
                  <a:lnTo>
                    <a:pt x="144" y="954"/>
                  </a:lnTo>
                  <a:lnTo>
                    <a:pt x="144" y="816"/>
                  </a:lnTo>
                  <a:lnTo>
                    <a:pt x="150" y="690"/>
                  </a:lnTo>
                  <a:lnTo>
                    <a:pt x="150" y="564"/>
                  </a:lnTo>
                  <a:lnTo>
                    <a:pt x="156" y="444"/>
                  </a:lnTo>
                  <a:lnTo>
                    <a:pt x="156" y="246"/>
                  </a:lnTo>
                  <a:lnTo>
                    <a:pt x="162" y="162"/>
                  </a:lnTo>
                  <a:lnTo>
                    <a:pt x="162" y="96"/>
                  </a:lnTo>
                  <a:lnTo>
                    <a:pt x="168" y="48"/>
                  </a:lnTo>
                  <a:lnTo>
                    <a:pt x="168" y="12"/>
                  </a:lnTo>
                  <a:lnTo>
                    <a:pt x="174" y="0"/>
                  </a:lnTo>
                  <a:lnTo>
                    <a:pt x="180" y="18"/>
                  </a:lnTo>
                  <a:lnTo>
                    <a:pt x="180" y="114"/>
                  </a:lnTo>
                  <a:lnTo>
                    <a:pt x="186" y="180"/>
                  </a:lnTo>
                  <a:lnTo>
                    <a:pt x="186" y="264"/>
                  </a:lnTo>
                  <a:lnTo>
                    <a:pt x="192" y="366"/>
                  </a:lnTo>
                  <a:lnTo>
                    <a:pt x="192" y="474"/>
                  </a:lnTo>
                  <a:lnTo>
                    <a:pt x="198" y="594"/>
                  </a:lnTo>
                  <a:lnTo>
                    <a:pt x="198" y="852"/>
                  </a:lnTo>
                  <a:lnTo>
                    <a:pt x="204" y="984"/>
                  </a:lnTo>
                  <a:lnTo>
                    <a:pt x="204" y="1122"/>
                  </a:lnTo>
                  <a:lnTo>
                    <a:pt x="210" y="1254"/>
                  </a:lnTo>
                  <a:lnTo>
                    <a:pt x="210" y="1380"/>
                  </a:lnTo>
                  <a:lnTo>
                    <a:pt x="216" y="1506"/>
                  </a:lnTo>
                  <a:lnTo>
                    <a:pt x="216" y="1728"/>
                  </a:lnTo>
                  <a:lnTo>
                    <a:pt x="222" y="1818"/>
                  </a:lnTo>
                  <a:lnTo>
                    <a:pt x="222" y="1896"/>
                  </a:lnTo>
                  <a:lnTo>
                    <a:pt x="228" y="1962"/>
                  </a:lnTo>
                  <a:lnTo>
                    <a:pt x="228" y="2004"/>
                  </a:lnTo>
                  <a:lnTo>
                    <a:pt x="234" y="2034"/>
                  </a:lnTo>
                  <a:lnTo>
                    <a:pt x="234" y="2046"/>
                  </a:lnTo>
                  <a:lnTo>
                    <a:pt x="240" y="2046"/>
                  </a:lnTo>
                  <a:lnTo>
                    <a:pt x="240" y="1980"/>
                  </a:lnTo>
                  <a:lnTo>
                    <a:pt x="246" y="1920"/>
                  </a:lnTo>
                  <a:lnTo>
                    <a:pt x="246" y="1848"/>
                  </a:lnTo>
                  <a:lnTo>
                    <a:pt x="252" y="1764"/>
                  </a:lnTo>
                  <a:lnTo>
                    <a:pt x="252" y="1662"/>
                  </a:lnTo>
                  <a:lnTo>
                    <a:pt x="258" y="1548"/>
                  </a:lnTo>
                  <a:lnTo>
                    <a:pt x="258" y="1302"/>
                  </a:lnTo>
                  <a:lnTo>
                    <a:pt x="264" y="1170"/>
                  </a:lnTo>
                  <a:lnTo>
                    <a:pt x="264" y="1038"/>
                  </a:lnTo>
                  <a:lnTo>
                    <a:pt x="270" y="900"/>
                  </a:lnTo>
                  <a:lnTo>
                    <a:pt x="270" y="768"/>
                  </a:lnTo>
                  <a:lnTo>
                    <a:pt x="276" y="642"/>
                  </a:lnTo>
                  <a:lnTo>
                    <a:pt x="276" y="402"/>
                  </a:lnTo>
                  <a:lnTo>
                    <a:pt x="282" y="300"/>
                  </a:lnTo>
                  <a:lnTo>
                    <a:pt x="282" y="210"/>
                  </a:lnTo>
                  <a:lnTo>
                    <a:pt x="288" y="138"/>
                  </a:lnTo>
                  <a:lnTo>
                    <a:pt x="288" y="78"/>
                  </a:lnTo>
                  <a:lnTo>
                    <a:pt x="294" y="30"/>
                  </a:lnTo>
                  <a:lnTo>
                    <a:pt x="294" y="6"/>
                  </a:lnTo>
                  <a:lnTo>
                    <a:pt x="300" y="0"/>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0" name="Group 8439"/>
          <p:cNvGrpSpPr/>
          <p:nvPr/>
        </p:nvGrpSpPr>
        <p:grpSpPr>
          <a:xfrm>
            <a:off x="2908972" y="4078768"/>
            <a:ext cx="3320963" cy="1801408"/>
            <a:chOff x="2743200" y="3213354"/>
            <a:chExt cx="4133850" cy="3257550"/>
          </a:xfrm>
        </p:grpSpPr>
        <p:sp>
          <p:nvSpPr>
            <p:cNvPr id="8421" name="Freeform 260"/>
            <p:cNvSpPr>
              <a:spLocks/>
            </p:cNvSpPr>
            <p:nvPr/>
          </p:nvSpPr>
          <p:spPr bwMode="auto">
            <a:xfrm>
              <a:off x="2743200" y="3222879"/>
              <a:ext cx="600075" cy="3219450"/>
            </a:xfrm>
            <a:custGeom>
              <a:avLst/>
              <a:gdLst>
                <a:gd name="T0" fmla="*/ 6 w 378"/>
                <a:gd name="T1" fmla="*/ 66 h 2028"/>
                <a:gd name="T2" fmla="*/ 12 w 378"/>
                <a:gd name="T3" fmla="*/ 270 h 2028"/>
                <a:gd name="T4" fmla="*/ 24 w 378"/>
                <a:gd name="T5" fmla="*/ 702 h 2028"/>
                <a:gd name="T6" fmla="*/ 30 w 378"/>
                <a:gd name="T7" fmla="*/ 1080 h 2028"/>
                <a:gd name="T8" fmla="*/ 42 w 378"/>
                <a:gd name="T9" fmla="*/ 1566 h 2028"/>
                <a:gd name="T10" fmla="*/ 48 w 378"/>
                <a:gd name="T11" fmla="*/ 1842 h 2028"/>
                <a:gd name="T12" fmla="*/ 60 w 378"/>
                <a:gd name="T13" fmla="*/ 2022 h 2028"/>
                <a:gd name="T14" fmla="*/ 66 w 378"/>
                <a:gd name="T15" fmla="*/ 1998 h 2028"/>
                <a:gd name="T16" fmla="*/ 78 w 378"/>
                <a:gd name="T17" fmla="*/ 1830 h 2028"/>
                <a:gd name="T18" fmla="*/ 84 w 378"/>
                <a:gd name="T19" fmla="*/ 1446 h 2028"/>
                <a:gd name="T20" fmla="*/ 96 w 378"/>
                <a:gd name="T21" fmla="*/ 1080 h 2028"/>
                <a:gd name="T22" fmla="*/ 102 w 378"/>
                <a:gd name="T23" fmla="*/ 594 h 2028"/>
                <a:gd name="T24" fmla="*/ 114 w 378"/>
                <a:gd name="T25" fmla="*/ 300 h 2028"/>
                <a:gd name="T26" fmla="*/ 120 w 378"/>
                <a:gd name="T27" fmla="*/ 66 h 2028"/>
                <a:gd name="T28" fmla="*/ 132 w 378"/>
                <a:gd name="T29" fmla="*/ 48 h 2028"/>
                <a:gd name="T30" fmla="*/ 138 w 378"/>
                <a:gd name="T31" fmla="*/ 234 h 2028"/>
                <a:gd name="T32" fmla="*/ 150 w 378"/>
                <a:gd name="T33" fmla="*/ 504 h 2028"/>
                <a:gd name="T34" fmla="*/ 156 w 378"/>
                <a:gd name="T35" fmla="*/ 960 h 2028"/>
                <a:gd name="T36" fmla="*/ 168 w 378"/>
                <a:gd name="T37" fmla="*/ 1308 h 2028"/>
                <a:gd name="T38" fmla="*/ 174 w 378"/>
                <a:gd name="T39" fmla="*/ 1698 h 2028"/>
                <a:gd name="T40" fmla="*/ 186 w 378"/>
                <a:gd name="T41" fmla="*/ 1872 h 2028"/>
                <a:gd name="T42" fmla="*/ 192 w 378"/>
                <a:gd name="T43" fmla="*/ 1932 h 2028"/>
                <a:gd name="T44" fmla="*/ 198 w 378"/>
                <a:gd name="T45" fmla="*/ 1860 h 2028"/>
                <a:gd name="T46" fmla="*/ 210 w 378"/>
                <a:gd name="T47" fmla="*/ 1668 h 2028"/>
                <a:gd name="T48" fmla="*/ 216 w 378"/>
                <a:gd name="T49" fmla="*/ 1290 h 2028"/>
                <a:gd name="T50" fmla="*/ 228 w 378"/>
                <a:gd name="T51" fmla="*/ 960 h 2028"/>
                <a:gd name="T52" fmla="*/ 234 w 378"/>
                <a:gd name="T53" fmla="*/ 558 h 2028"/>
                <a:gd name="T54" fmla="*/ 246 w 378"/>
                <a:gd name="T55" fmla="*/ 330 h 2028"/>
                <a:gd name="T56" fmla="*/ 252 w 378"/>
                <a:gd name="T57" fmla="*/ 192 h 2028"/>
                <a:gd name="T58" fmla="*/ 264 w 378"/>
                <a:gd name="T59" fmla="*/ 222 h 2028"/>
                <a:gd name="T60" fmla="*/ 270 w 378"/>
                <a:gd name="T61" fmla="*/ 360 h 2028"/>
                <a:gd name="T62" fmla="*/ 282 w 378"/>
                <a:gd name="T63" fmla="*/ 678 h 2028"/>
                <a:gd name="T64" fmla="*/ 288 w 378"/>
                <a:gd name="T65" fmla="*/ 966 h 2028"/>
                <a:gd name="T66" fmla="*/ 300 w 378"/>
                <a:gd name="T67" fmla="*/ 1344 h 2028"/>
                <a:gd name="T68" fmla="*/ 306 w 378"/>
                <a:gd name="T69" fmla="*/ 1566 h 2028"/>
                <a:gd name="T70" fmla="*/ 318 w 378"/>
                <a:gd name="T71" fmla="*/ 1728 h 2028"/>
                <a:gd name="T72" fmla="*/ 330 w 378"/>
                <a:gd name="T73" fmla="*/ 1710 h 2028"/>
                <a:gd name="T74" fmla="*/ 336 w 378"/>
                <a:gd name="T75" fmla="*/ 1524 h 2028"/>
                <a:gd name="T76" fmla="*/ 348 w 378"/>
                <a:gd name="T77" fmla="*/ 1308 h 2028"/>
                <a:gd name="T78" fmla="*/ 354 w 378"/>
                <a:gd name="T79" fmla="*/ 978 h 2028"/>
                <a:gd name="T80" fmla="*/ 366 w 378"/>
                <a:gd name="T81" fmla="*/ 738 h 2028"/>
                <a:gd name="T82" fmla="*/ 372 w 378"/>
                <a:gd name="T83" fmla="*/ 510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8" h="2028">
                  <a:moveTo>
                    <a:pt x="0" y="0"/>
                  </a:moveTo>
                  <a:lnTo>
                    <a:pt x="0" y="24"/>
                  </a:lnTo>
                  <a:lnTo>
                    <a:pt x="6" y="66"/>
                  </a:lnTo>
                  <a:lnTo>
                    <a:pt x="6" y="120"/>
                  </a:lnTo>
                  <a:lnTo>
                    <a:pt x="12" y="186"/>
                  </a:lnTo>
                  <a:lnTo>
                    <a:pt x="12" y="270"/>
                  </a:lnTo>
                  <a:lnTo>
                    <a:pt x="18" y="366"/>
                  </a:lnTo>
                  <a:lnTo>
                    <a:pt x="18" y="582"/>
                  </a:lnTo>
                  <a:lnTo>
                    <a:pt x="24" y="702"/>
                  </a:lnTo>
                  <a:lnTo>
                    <a:pt x="24" y="828"/>
                  </a:lnTo>
                  <a:lnTo>
                    <a:pt x="30" y="954"/>
                  </a:lnTo>
                  <a:lnTo>
                    <a:pt x="30" y="1080"/>
                  </a:lnTo>
                  <a:lnTo>
                    <a:pt x="36" y="1206"/>
                  </a:lnTo>
                  <a:lnTo>
                    <a:pt x="36" y="1452"/>
                  </a:lnTo>
                  <a:lnTo>
                    <a:pt x="42" y="1566"/>
                  </a:lnTo>
                  <a:lnTo>
                    <a:pt x="42" y="1668"/>
                  </a:lnTo>
                  <a:lnTo>
                    <a:pt x="48" y="1758"/>
                  </a:lnTo>
                  <a:lnTo>
                    <a:pt x="48" y="1842"/>
                  </a:lnTo>
                  <a:lnTo>
                    <a:pt x="54" y="1908"/>
                  </a:lnTo>
                  <a:lnTo>
                    <a:pt x="54" y="1998"/>
                  </a:lnTo>
                  <a:lnTo>
                    <a:pt x="60" y="2022"/>
                  </a:lnTo>
                  <a:lnTo>
                    <a:pt x="60" y="2028"/>
                  </a:lnTo>
                  <a:lnTo>
                    <a:pt x="66" y="2022"/>
                  </a:lnTo>
                  <a:lnTo>
                    <a:pt x="66" y="1998"/>
                  </a:lnTo>
                  <a:lnTo>
                    <a:pt x="72" y="1956"/>
                  </a:lnTo>
                  <a:lnTo>
                    <a:pt x="72" y="1902"/>
                  </a:lnTo>
                  <a:lnTo>
                    <a:pt x="78" y="1830"/>
                  </a:lnTo>
                  <a:lnTo>
                    <a:pt x="78" y="1656"/>
                  </a:lnTo>
                  <a:lnTo>
                    <a:pt x="84" y="1554"/>
                  </a:lnTo>
                  <a:lnTo>
                    <a:pt x="84" y="1446"/>
                  </a:lnTo>
                  <a:lnTo>
                    <a:pt x="90" y="1326"/>
                  </a:lnTo>
                  <a:lnTo>
                    <a:pt x="90" y="1206"/>
                  </a:lnTo>
                  <a:lnTo>
                    <a:pt x="96" y="1080"/>
                  </a:lnTo>
                  <a:lnTo>
                    <a:pt x="96" y="828"/>
                  </a:lnTo>
                  <a:lnTo>
                    <a:pt x="102" y="708"/>
                  </a:lnTo>
                  <a:lnTo>
                    <a:pt x="102" y="594"/>
                  </a:lnTo>
                  <a:lnTo>
                    <a:pt x="108" y="486"/>
                  </a:lnTo>
                  <a:lnTo>
                    <a:pt x="108" y="384"/>
                  </a:lnTo>
                  <a:lnTo>
                    <a:pt x="114" y="300"/>
                  </a:lnTo>
                  <a:lnTo>
                    <a:pt x="114" y="156"/>
                  </a:lnTo>
                  <a:lnTo>
                    <a:pt x="120" y="102"/>
                  </a:lnTo>
                  <a:lnTo>
                    <a:pt x="120" y="66"/>
                  </a:lnTo>
                  <a:lnTo>
                    <a:pt x="126" y="48"/>
                  </a:lnTo>
                  <a:lnTo>
                    <a:pt x="126" y="42"/>
                  </a:lnTo>
                  <a:lnTo>
                    <a:pt x="132" y="48"/>
                  </a:lnTo>
                  <a:lnTo>
                    <a:pt x="132" y="78"/>
                  </a:lnTo>
                  <a:lnTo>
                    <a:pt x="138" y="114"/>
                  </a:lnTo>
                  <a:lnTo>
                    <a:pt x="138" y="234"/>
                  </a:lnTo>
                  <a:lnTo>
                    <a:pt x="144" y="312"/>
                  </a:lnTo>
                  <a:lnTo>
                    <a:pt x="144" y="402"/>
                  </a:lnTo>
                  <a:lnTo>
                    <a:pt x="150" y="504"/>
                  </a:lnTo>
                  <a:lnTo>
                    <a:pt x="150" y="612"/>
                  </a:lnTo>
                  <a:lnTo>
                    <a:pt x="156" y="720"/>
                  </a:lnTo>
                  <a:lnTo>
                    <a:pt x="156" y="960"/>
                  </a:lnTo>
                  <a:lnTo>
                    <a:pt x="162" y="1074"/>
                  </a:lnTo>
                  <a:lnTo>
                    <a:pt x="162" y="1194"/>
                  </a:lnTo>
                  <a:lnTo>
                    <a:pt x="168" y="1308"/>
                  </a:lnTo>
                  <a:lnTo>
                    <a:pt x="168" y="1416"/>
                  </a:lnTo>
                  <a:lnTo>
                    <a:pt x="174" y="1518"/>
                  </a:lnTo>
                  <a:lnTo>
                    <a:pt x="174" y="1698"/>
                  </a:lnTo>
                  <a:lnTo>
                    <a:pt x="180" y="1770"/>
                  </a:lnTo>
                  <a:lnTo>
                    <a:pt x="180" y="1830"/>
                  </a:lnTo>
                  <a:lnTo>
                    <a:pt x="186" y="1872"/>
                  </a:lnTo>
                  <a:lnTo>
                    <a:pt x="186" y="1908"/>
                  </a:lnTo>
                  <a:lnTo>
                    <a:pt x="192" y="1926"/>
                  </a:lnTo>
                  <a:lnTo>
                    <a:pt x="192" y="1932"/>
                  </a:lnTo>
                  <a:lnTo>
                    <a:pt x="192" y="1920"/>
                  </a:lnTo>
                  <a:lnTo>
                    <a:pt x="198" y="1896"/>
                  </a:lnTo>
                  <a:lnTo>
                    <a:pt x="198" y="1860"/>
                  </a:lnTo>
                  <a:lnTo>
                    <a:pt x="204" y="1806"/>
                  </a:lnTo>
                  <a:lnTo>
                    <a:pt x="204" y="1746"/>
                  </a:lnTo>
                  <a:lnTo>
                    <a:pt x="210" y="1668"/>
                  </a:lnTo>
                  <a:lnTo>
                    <a:pt x="210" y="1584"/>
                  </a:lnTo>
                  <a:lnTo>
                    <a:pt x="216" y="1494"/>
                  </a:lnTo>
                  <a:lnTo>
                    <a:pt x="216" y="1290"/>
                  </a:lnTo>
                  <a:lnTo>
                    <a:pt x="222" y="1182"/>
                  </a:lnTo>
                  <a:lnTo>
                    <a:pt x="222" y="1074"/>
                  </a:lnTo>
                  <a:lnTo>
                    <a:pt x="228" y="960"/>
                  </a:lnTo>
                  <a:lnTo>
                    <a:pt x="228" y="852"/>
                  </a:lnTo>
                  <a:lnTo>
                    <a:pt x="234" y="750"/>
                  </a:lnTo>
                  <a:lnTo>
                    <a:pt x="234" y="558"/>
                  </a:lnTo>
                  <a:lnTo>
                    <a:pt x="240" y="474"/>
                  </a:lnTo>
                  <a:lnTo>
                    <a:pt x="240" y="396"/>
                  </a:lnTo>
                  <a:lnTo>
                    <a:pt x="246" y="330"/>
                  </a:lnTo>
                  <a:lnTo>
                    <a:pt x="246" y="276"/>
                  </a:lnTo>
                  <a:lnTo>
                    <a:pt x="252" y="234"/>
                  </a:lnTo>
                  <a:lnTo>
                    <a:pt x="252" y="192"/>
                  </a:lnTo>
                  <a:lnTo>
                    <a:pt x="258" y="186"/>
                  </a:lnTo>
                  <a:lnTo>
                    <a:pt x="258" y="198"/>
                  </a:lnTo>
                  <a:lnTo>
                    <a:pt x="264" y="222"/>
                  </a:lnTo>
                  <a:lnTo>
                    <a:pt x="264" y="258"/>
                  </a:lnTo>
                  <a:lnTo>
                    <a:pt x="270" y="306"/>
                  </a:lnTo>
                  <a:lnTo>
                    <a:pt x="270" y="360"/>
                  </a:lnTo>
                  <a:lnTo>
                    <a:pt x="276" y="426"/>
                  </a:lnTo>
                  <a:lnTo>
                    <a:pt x="276" y="588"/>
                  </a:lnTo>
                  <a:lnTo>
                    <a:pt x="282" y="678"/>
                  </a:lnTo>
                  <a:lnTo>
                    <a:pt x="282" y="774"/>
                  </a:lnTo>
                  <a:lnTo>
                    <a:pt x="288" y="870"/>
                  </a:lnTo>
                  <a:lnTo>
                    <a:pt x="288" y="966"/>
                  </a:lnTo>
                  <a:lnTo>
                    <a:pt x="294" y="1068"/>
                  </a:lnTo>
                  <a:lnTo>
                    <a:pt x="294" y="1254"/>
                  </a:lnTo>
                  <a:lnTo>
                    <a:pt x="300" y="1344"/>
                  </a:lnTo>
                  <a:lnTo>
                    <a:pt x="300" y="1422"/>
                  </a:lnTo>
                  <a:lnTo>
                    <a:pt x="306" y="1500"/>
                  </a:lnTo>
                  <a:lnTo>
                    <a:pt x="306" y="1566"/>
                  </a:lnTo>
                  <a:lnTo>
                    <a:pt x="312" y="1620"/>
                  </a:lnTo>
                  <a:lnTo>
                    <a:pt x="312" y="1704"/>
                  </a:lnTo>
                  <a:lnTo>
                    <a:pt x="318" y="1728"/>
                  </a:lnTo>
                  <a:lnTo>
                    <a:pt x="318" y="1740"/>
                  </a:lnTo>
                  <a:lnTo>
                    <a:pt x="324" y="1734"/>
                  </a:lnTo>
                  <a:lnTo>
                    <a:pt x="330" y="1710"/>
                  </a:lnTo>
                  <a:lnTo>
                    <a:pt x="330" y="1638"/>
                  </a:lnTo>
                  <a:lnTo>
                    <a:pt x="336" y="1584"/>
                  </a:lnTo>
                  <a:lnTo>
                    <a:pt x="336" y="1524"/>
                  </a:lnTo>
                  <a:lnTo>
                    <a:pt x="342" y="1458"/>
                  </a:lnTo>
                  <a:lnTo>
                    <a:pt x="342" y="1386"/>
                  </a:lnTo>
                  <a:lnTo>
                    <a:pt x="348" y="1308"/>
                  </a:lnTo>
                  <a:lnTo>
                    <a:pt x="348" y="1224"/>
                  </a:lnTo>
                  <a:lnTo>
                    <a:pt x="354" y="1146"/>
                  </a:lnTo>
                  <a:lnTo>
                    <a:pt x="354" y="978"/>
                  </a:lnTo>
                  <a:lnTo>
                    <a:pt x="360" y="894"/>
                  </a:lnTo>
                  <a:lnTo>
                    <a:pt x="360" y="816"/>
                  </a:lnTo>
                  <a:lnTo>
                    <a:pt x="366" y="738"/>
                  </a:lnTo>
                  <a:lnTo>
                    <a:pt x="366" y="672"/>
                  </a:lnTo>
                  <a:lnTo>
                    <a:pt x="372" y="612"/>
                  </a:lnTo>
                  <a:lnTo>
                    <a:pt x="372" y="510"/>
                  </a:lnTo>
                  <a:lnTo>
                    <a:pt x="378" y="468"/>
                  </a:lnTo>
                  <a:lnTo>
                    <a:pt x="378" y="444"/>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22" name="Freeform 261"/>
            <p:cNvSpPr>
              <a:spLocks/>
            </p:cNvSpPr>
            <p:nvPr/>
          </p:nvSpPr>
          <p:spPr bwMode="auto">
            <a:xfrm>
              <a:off x="3343275" y="3880104"/>
              <a:ext cx="666750" cy="1695450"/>
            </a:xfrm>
            <a:custGeom>
              <a:avLst/>
              <a:gdLst>
                <a:gd name="T0" fmla="*/ 6 w 420"/>
                <a:gd name="T1" fmla="*/ 0 h 1068"/>
                <a:gd name="T2" fmla="*/ 18 w 420"/>
                <a:gd name="T3" fmla="*/ 90 h 1068"/>
                <a:gd name="T4" fmla="*/ 30 w 420"/>
                <a:gd name="T5" fmla="*/ 240 h 1068"/>
                <a:gd name="T6" fmla="*/ 36 w 420"/>
                <a:gd name="T7" fmla="*/ 504 h 1068"/>
                <a:gd name="T8" fmla="*/ 48 w 420"/>
                <a:gd name="T9" fmla="*/ 702 h 1068"/>
                <a:gd name="T10" fmla="*/ 54 w 420"/>
                <a:gd name="T11" fmla="*/ 924 h 1068"/>
                <a:gd name="T12" fmla="*/ 66 w 420"/>
                <a:gd name="T13" fmla="*/ 1032 h 1068"/>
                <a:gd name="T14" fmla="*/ 78 w 420"/>
                <a:gd name="T15" fmla="*/ 1062 h 1068"/>
                <a:gd name="T16" fmla="*/ 84 w 420"/>
                <a:gd name="T17" fmla="*/ 990 h 1068"/>
                <a:gd name="T18" fmla="*/ 96 w 420"/>
                <a:gd name="T19" fmla="*/ 828 h 1068"/>
                <a:gd name="T20" fmla="*/ 102 w 420"/>
                <a:gd name="T21" fmla="*/ 678 h 1068"/>
                <a:gd name="T22" fmla="*/ 114 w 420"/>
                <a:gd name="T23" fmla="*/ 534 h 1068"/>
                <a:gd name="T24" fmla="*/ 120 w 420"/>
                <a:gd name="T25" fmla="*/ 372 h 1068"/>
                <a:gd name="T26" fmla="*/ 132 w 420"/>
                <a:gd name="T27" fmla="*/ 306 h 1068"/>
                <a:gd name="T28" fmla="*/ 144 w 420"/>
                <a:gd name="T29" fmla="*/ 294 h 1068"/>
                <a:gd name="T30" fmla="*/ 150 w 420"/>
                <a:gd name="T31" fmla="*/ 372 h 1068"/>
                <a:gd name="T32" fmla="*/ 162 w 420"/>
                <a:gd name="T33" fmla="*/ 462 h 1068"/>
                <a:gd name="T34" fmla="*/ 168 w 420"/>
                <a:gd name="T35" fmla="*/ 558 h 1068"/>
                <a:gd name="T36" fmla="*/ 180 w 420"/>
                <a:gd name="T37" fmla="*/ 672 h 1068"/>
                <a:gd name="T38" fmla="*/ 186 w 420"/>
                <a:gd name="T39" fmla="*/ 732 h 1068"/>
                <a:gd name="T40" fmla="*/ 198 w 420"/>
                <a:gd name="T41" fmla="*/ 768 h 1068"/>
                <a:gd name="T42" fmla="*/ 210 w 420"/>
                <a:gd name="T43" fmla="*/ 732 h 1068"/>
                <a:gd name="T44" fmla="*/ 222 w 420"/>
                <a:gd name="T45" fmla="*/ 690 h 1068"/>
                <a:gd name="T46" fmla="*/ 228 w 420"/>
                <a:gd name="T47" fmla="*/ 630 h 1068"/>
                <a:gd name="T48" fmla="*/ 240 w 420"/>
                <a:gd name="T49" fmla="*/ 600 h 1068"/>
                <a:gd name="T50" fmla="*/ 246 w 420"/>
                <a:gd name="T51" fmla="*/ 576 h 1068"/>
                <a:gd name="T52" fmla="*/ 264 w 420"/>
                <a:gd name="T53" fmla="*/ 588 h 1068"/>
                <a:gd name="T54" fmla="*/ 276 w 420"/>
                <a:gd name="T55" fmla="*/ 618 h 1068"/>
                <a:gd name="T56" fmla="*/ 288 w 420"/>
                <a:gd name="T57" fmla="*/ 630 h 1068"/>
                <a:gd name="T58" fmla="*/ 300 w 420"/>
                <a:gd name="T59" fmla="*/ 606 h 1068"/>
                <a:gd name="T60" fmla="*/ 312 w 420"/>
                <a:gd name="T61" fmla="*/ 576 h 1068"/>
                <a:gd name="T62" fmla="*/ 318 w 420"/>
                <a:gd name="T63" fmla="*/ 516 h 1068"/>
                <a:gd name="T64" fmla="*/ 330 w 420"/>
                <a:gd name="T65" fmla="*/ 474 h 1068"/>
                <a:gd name="T66" fmla="*/ 336 w 420"/>
                <a:gd name="T67" fmla="*/ 438 h 1068"/>
                <a:gd name="T68" fmla="*/ 348 w 420"/>
                <a:gd name="T69" fmla="*/ 450 h 1068"/>
                <a:gd name="T70" fmla="*/ 354 w 420"/>
                <a:gd name="T71" fmla="*/ 492 h 1068"/>
                <a:gd name="T72" fmla="*/ 366 w 420"/>
                <a:gd name="T73" fmla="*/ 558 h 1068"/>
                <a:gd name="T74" fmla="*/ 372 w 420"/>
                <a:gd name="T75" fmla="*/ 684 h 1068"/>
                <a:gd name="T76" fmla="*/ 384 w 420"/>
                <a:gd name="T77" fmla="*/ 780 h 1068"/>
                <a:gd name="T78" fmla="*/ 390 w 420"/>
                <a:gd name="T79" fmla="*/ 882 h 1068"/>
                <a:gd name="T80" fmla="*/ 408 w 420"/>
                <a:gd name="T81" fmla="*/ 924 h 1068"/>
                <a:gd name="T82" fmla="*/ 414 w 420"/>
                <a:gd name="T83" fmla="*/ 882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0" h="1068">
                  <a:moveTo>
                    <a:pt x="0" y="30"/>
                  </a:moveTo>
                  <a:lnTo>
                    <a:pt x="12" y="0"/>
                  </a:lnTo>
                  <a:lnTo>
                    <a:pt x="6" y="0"/>
                  </a:lnTo>
                  <a:lnTo>
                    <a:pt x="12" y="30"/>
                  </a:lnTo>
                  <a:lnTo>
                    <a:pt x="18" y="54"/>
                  </a:lnTo>
                  <a:lnTo>
                    <a:pt x="18" y="90"/>
                  </a:lnTo>
                  <a:lnTo>
                    <a:pt x="24" y="138"/>
                  </a:lnTo>
                  <a:lnTo>
                    <a:pt x="24" y="186"/>
                  </a:lnTo>
                  <a:lnTo>
                    <a:pt x="30" y="240"/>
                  </a:lnTo>
                  <a:lnTo>
                    <a:pt x="30" y="300"/>
                  </a:lnTo>
                  <a:lnTo>
                    <a:pt x="36" y="366"/>
                  </a:lnTo>
                  <a:lnTo>
                    <a:pt x="36" y="504"/>
                  </a:lnTo>
                  <a:lnTo>
                    <a:pt x="42" y="570"/>
                  </a:lnTo>
                  <a:lnTo>
                    <a:pt x="42" y="636"/>
                  </a:lnTo>
                  <a:lnTo>
                    <a:pt x="48" y="702"/>
                  </a:lnTo>
                  <a:lnTo>
                    <a:pt x="48" y="762"/>
                  </a:lnTo>
                  <a:lnTo>
                    <a:pt x="54" y="822"/>
                  </a:lnTo>
                  <a:lnTo>
                    <a:pt x="54" y="924"/>
                  </a:lnTo>
                  <a:lnTo>
                    <a:pt x="60" y="966"/>
                  </a:lnTo>
                  <a:lnTo>
                    <a:pt x="60" y="1002"/>
                  </a:lnTo>
                  <a:lnTo>
                    <a:pt x="66" y="1032"/>
                  </a:lnTo>
                  <a:lnTo>
                    <a:pt x="66" y="1050"/>
                  </a:lnTo>
                  <a:lnTo>
                    <a:pt x="72" y="1068"/>
                  </a:lnTo>
                  <a:lnTo>
                    <a:pt x="78" y="1062"/>
                  </a:lnTo>
                  <a:lnTo>
                    <a:pt x="78" y="1044"/>
                  </a:lnTo>
                  <a:lnTo>
                    <a:pt x="84" y="1020"/>
                  </a:lnTo>
                  <a:lnTo>
                    <a:pt x="84" y="990"/>
                  </a:lnTo>
                  <a:lnTo>
                    <a:pt x="90" y="954"/>
                  </a:lnTo>
                  <a:lnTo>
                    <a:pt x="90" y="876"/>
                  </a:lnTo>
                  <a:lnTo>
                    <a:pt x="96" y="828"/>
                  </a:lnTo>
                  <a:lnTo>
                    <a:pt x="96" y="780"/>
                  </a:lnTo>
                  <a:lnTo>
                    <a:pt x="102" y="726"/>
                  </a:lnTo>
                  <a:lnTo>
                    <a:pt x="102" y="678"/>
                  </a:lnTo>
                  <a:lnTo>
                    <a:pt x="108" y="630"/>
                  </a:lnTo>
                  <a:lnTo>
                    <a:pt x="108" y="576"/>
                  </a:lnTo>
                  <a:lnTo>
                    <a:pt x="114" y="534"/>
                  </a:lnTo>
                  <a:lnTo>
                    <a:pt x="114" y="444"/>
                  </a:lnTo>
                  <a:lnTo>
                    <a:pt x="120" y="408"/>
                  </a:lnTo>
                  <a:lnTo>
                    <a:pt x="120" y="372"/>
                  </a:lnTo>
                  <a:lnTo>
                    <a:pt x="126" y="348"/>
                  </a:lnTo>
                  <a:lnTo>
                    <a:pt x="126" y="324"/>
                  </a:lnTo>
                  <a:lnTo>
                    <a:pt x="132" y="306"/>
                  </a:lnTo>
                  <a:lnTo>
                    <a:pt x="132" y="282"/>
                  </a:lnTo>
                  <a:lnTo>
                    <a:pt x="138" y="288"/>
                  </a:lnTo>
                  <a:lnTo>
                    <a:pt x="144" y="294"/>
                  </a:lnTo>
                  <a:lnTo>
                    <a:pt x="144" y="306"/>
                  </a:lnTo>
                  <a:lnTo>
                    <a:pt x="150" y="324"/>
                  </a:lnTo>
                  <a:lnTo>
                    <a:pt x="150" y="372"/>
                  </a:lnTo>
                  <a:lnTo>
                    <a:pt x="156" y="396"/>
                  </a:lnTo>
                  <a:lnTo>
                    <a:pt x="156" y="426"/>
                  </a:lnTo>
                  <a:lnTo>
                    <a:pt x="162" y="462"/>
                  </a:lnTo>
                  <a:lnTo>
                    <a:pt x="162" y="492"/>
                  </a:lnTo>
                  <a:lnTo>
                    <a:pt x="168" y="522"/>
                  </a:lnTo>
                  <a:lnTo>
                    <a:pt x="168" y="558"/>
                  </a:lnTo>
                  <a:lnTo>
                    <a:pt x="174" y="588"/>
                  </a:lnTo>
                  <a:lnTo>
                    <a:pt x="174" y="648"/>
                  </a:lnTo>
                  <a:lnTo>
                    <a:pt x="180" y="672"/>
                  </a:lnTo>
                  <a:lnTo>
                    <a:pt x="180" y="696"/>
                  </a:lnTo>
                  <a:lnTo>
                    <a:pt x="186" y="714"/>
                  </a:lnTo>
                  <a:lnTo>
                    <a:pt x="186" y="732"/>
                  </a:lnTo>
                  <a:lnTo>
                    <a:pt x="192" y="750"/>
                  </a:lnTo>
                  <a:lnTo>
                    <a:pt x="192" y="768"/>
                  </a:lnTo>
                  <a:lnTo>
                    <a:pt x="198" y="768"/>
                  </a:lnTo>
                  <a:lnTo>
                    <a:pt x="204" y="762"/>
                  </a:lnTo>
                  <a:lnTo>
                    <a:pt x="210" y="756"/>
                  </a:lnTo>
                  <a:lnTo>
                    <a:pt x="210" y="732"/>
                  </a:lnTo>
                  <a:lnTo>
                    <a:pt x="216" y="720"/>
                  </a:lnTo>
                  <a:lnTo>
                    <a:pt x="216" y="708"/>
                  </a:lnTo>
                  <a:lnTo>
                    <a:pt x="222" y="690"/>
                  </a:lnTo>
                  <a:lnTo>
                    <a:pt x="222" y="678"/>
                  </a:lnTo>
                  <a:lnTo>
                    <a:pt x="228" y="660"/>
                  </a:lnTo>
                  <a:lnTo>
                    <a:pt x="228" y="630"/>
                  </a:lnTo>
                  <a:lnTo>
                    <a:pt x="234" y="618"/>
                  </a:lnTo>
                  <a:lnTo>
                    <a:pt x="234" y="606"/>
                  </a:lnTo>
                  <a:lnTo>
                    <a:pt x="240" y="600"/>
                  </a:lnTo>
                  <a:lnTo>
                    <a:pt x="240" y="588"/>
                  </a:lnTo>
                  <a:lnTo>
                    <a:pt x="252" y="576"/>
                  </a:lnTo>
                  <a:lnTo>
                    <a:pt x="246" y="576"/>
                  </a:lnTo>
                  <a:lnTo>
                    <a:pt x="252" y="576"/>
                  </a:lnTo>
                  <a:lnTo>
                    <a:pt x="258" y="582"/>
                  </a:lnTo>
                  <a:lnTo>
                    <a:pt x="264" y="588"/>
                  </a:lnTo>
                  <a:lnTo>
                    <a:pt x="270" y="594"/>
                  </a:lnTo>
                  <a:lnTo>
                    <a:pt x="270" y="612"/>
                  </a:lnTo>
                  <a:lnTo>
                    <a:pt x="276" y="618"/>
                  </a:lnTo>
                  <a:lnTo>
                    <a:pt x="288" y="630"/>
                  </a:lnTo>
                  <a:lnTo>
                    <a:pt x="282" y="630"/>
                  </a:lnTo>
                  <a:lnTo>
                    <a:pt x="288" y="630"/>
                  </a:lnTo>
                  <a:lnTo>
                    <a:pt x="294" y="624"/>
                  </a:lnTo>
                  <a:lnTo>
                    <a:pt x="300" y="618"/>
                  </a:lnTo>
                  <a:lnTo>
                    <a:pt x="300" y="606"/>
                  </a:lnTo>
                  <a:lnTo>
                    <a:pt x="306" y="600"/>
                  </a:lnTo>
                  <a:lnTo>
                    <a:pt x="306" y="588"/>
                  </a:lnTo>
                  <a:lnTo>
                    <a:pt x="312" y="576"/>
                  </a:lnTo>
                  <a:lnTo>
                    <a:pt x="312" y="546"/>
                  </a:lnTo>
                  <a:lnTo>
                    <a:pt x="318" y="528"/>
                  </a:lnTo>
                  <a:lnTo>
                    <a:pt x="318" y="516"/>
                  </a:lnTo>
                  <a:lnTo>
                    <a:pt x="324" y="498"/>
                  </a:lnTo>
                  <a:lnTo>
                    <a:pt x="324" y="486"/>
                  </a:lnTo>
                  <a:lnTo>
                    <a:pt x="330" y="474"/>
                  </a:lnTo>
                  <a:lnTo>
                    <a:pt x="330" y="450"/>
                  </a:lnTo>
                  <a:lnTo>
                    <a:pt x="342" y="438"/>
                  </a:lnTo>
                  <a:lnTo>
                    <a:pt x="336" y="438"/>
                  </a:lnTo>
                  <a:lnTo>
                    <a:pt x="342" y="438"/>
                  </a:lnTo>
                  <a:lnTo>
                    <a:pt x="348" y="456"/>
                  </a:lnTo>
                  <a:lnTo>
                    <a:pt x="348" y="450"/>
                  </a:lnTo>
                  <a:lnTo>
                    <a:pt x="348" y="456"/>
                  </a:lnTo>
                  <a:lnTo>
                    <a:pt x="354" y="474"/>
                  </a:lnTo>
                  <a:lnTo>
                    <a:pt x="354" y="492"/>
                  </a:lnTo>
                  <a:lnTo>
                    <a:pt x="360" y="510"/>
                  </a:lnTo>
                  <a:lnTo>
                    <a:pt x="360" y="534"/>
                  </a:lnTo>
                  <a:lnTo>
                    <a:pt x="366" y="558"/>
                  </a:lnTo>
                  <a:lnTo>
                    <a:pt x="366" y="618"/>
                  </a:lnTo>
                  <a:lnTo>
                    <a:pt x="372" y="648"/>
                  </a:lnTo>
                  <a:lnTo>
                    <a:pt x="372" y="684"/>
                  </a:lnTo>
                  <a:lnTo>
                    <a:pt x="378" y="714"/>
                  </a:lnTo>
                  <a:lnTo>
                    <a:pt x="378" y="744"/>
                  </a:lnTo>
                  <a:lnTo>
                    <a:pt x="384" y="780"/>
                  </a:lnTo>
                  <a:lnTo>
                    <a:pt x="384" y="810"/>
                  </a:lnTo>
                  <a:lnTo>
                    <a:pt x="390" y="834"/>
                  </a:lnTo>
                  <a:lnTo>
                    <a:pt x="390" y="882"/>
                  </a:lnTo>
                  <a:lnTo>
                    <a:pt x="396" y="900"/>
                  </a:lnTo>
                  <a:lnTo>
                    <a:pt x="396" y="912"/>
                  </a:lnTo>
                  <a:lnTo>
                    <a:pt x="408" y="924"/>
                  </a:lnTo>
                  <a:lnTo>
                    <a:pt x="402" y="924"/>
                  </a:lnTo>
                  <a:lnTo>
                    <a:pt x="408" y="900"/>
                  </a:lnTo>
                  <a:lnTo>
                    <a:pt x="414" y="882"/>
                  </a:lnTo>
                  <a:lnTo>
                    <a:pt x="414" y="858"/>
                  </a:lnTo>
                  <a:lnTo>
                    <a:pt x="420" y="834"/>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23" name="Freeform 262"/>
            <p:cNvSpPr>
              <a:spLocks/>
            </p:cNvSpPr>
            <p:nvPr/>
          </p:nvSpPr>
          <p:spPr bwMode="auto">
            <a:xfrm>
              <a:off x="4010025" y="3384804"/>
              <a:ext cx="609600" cy="3000375"/>
            </a:xfrm>
            <a:custGeom>
              <a:avLst/>
              <a:gdLst>
                <a:gd name="T0" fmla="*/ 6 w 384"/>
                <a:gd name="T1" fmla="*/ 1074 h 1890"/>
                <a:gd name="T2" fmla="*/ 12 w 384"/>
                <a:gd name="T3" fmla="*/ 888 h 1890"/>
                <a:gd name="T4" fmla="*/ 24 w 384"/>
                <a:gd name="T5" fmla="*/ 738 h 1890"/>
                <a:gd name="T6" fmla="*/ 30 w 384"/>
                <a:gd name="T7" fmla="*/ 564 h 1890"/>
                <a:gd name="T8" fmla="*/ 42 w 384"/>
                <a:gd name="T9" fmla="*/ 474 h 1890"/>
                <a:gd name="T10" fmla="*/ 54 w 384"/>
                <a:gd name="T11" fmla="*/ 468 h 1890"/>
                <a:gd name="T12" fmla="*/ 60 w 384"/>
                <a:gd name="T13" fmla="*/ 552 h 1890"/>
                <a:gd name="T14" fmla="*/ 72 w 384"/>
                <a:gd name="T15" fmla="*/ 756 h 1890"/>
                <a:gd name="T16" fmla="*/ 78 w 384"/>
                <a:gd name="T17" fmla="*/ 948 h 1890"/>
                <a:gd name="T18" fmla="*/ 90 w 384"/>
                <a:gd name="T19" fmla="*/ 1218 h 1890"/>
                <a:gd name="T20" fmla="*/ 96 w 384"/>
                <a:gd name="T21" fmla="*/ 1380 h 1890"/>
                <a:gd name="T22" fmla="*/ 108 w 384"/>
                <a:gd name="T23" fmla="*/ 1488 h 1890"/>
                <a:gd name="T24" fmla="*/ 120 w 384"/>
                <a:gd name="T25" fmla="*/ 1488 h 1890"/>
                <a:gd name="T26" fmla="*/ 126 w 384"/>
                <a:gd name="T27" fmla="*/ 1320 h 1890"/>
                <a:gd name="T28" fmla="*/ 138 w 384"/>
                <a:gd name="T29" fmla="*/ 1116 h 1890"/>
                <a:gd name="T30" fmla="*/ 144 w 384"/>
                <a:gd name="T31" fmla="*/ 786 h 1890"/>
                <a:gd name="T32" fmla="*/ 156 w 384"/>
                <a:gd name="T33" fmla="*/ 546 h 1890"/>
                <a:gd name="T34" fmla="*/ 162 w 384"/>
                <a:gd name="T35" fmla="*/ 348 h 1890"/>
                <a:gd name="T36" fmla="*/ 180 w 384"/>
                <a:gd name="T37" fmla="*/ 192 h 1890"/>
                <a:gd name="T38" fmla="*/ 186 w 384"/>
                <a:gd name="T39" fmla="*/ 228 h 1890"/>
                <a:gd name="T40" fmla="*/ 192 w 384"/>
                <a:gd name="T41" fmla="*/ 432 h 1890"/>
                <a:gd name="T42" fmla="*/ 204 w 384"/>
                <a:gd name="T43" fmla="*/ 678 h 1890"/>
                <a:gd name="T44" fmla="*/ 210 w 384"/>
                <a:gd name="T45" fmla="*/ 1062 h 1890"/>
                <a:gd name="T46" fmla="*/ 222 w 384"/>
                <a:gd name="T47" fmla="*/ 1344 h 1890"/>
                <a:gd name="T48" fmla="*/ 228 w 384"/>
                <a:gd name="T49" fmla="*/ 1626 h 1890"/>
                <a:gd name="T50" fmla="*/ 240 w 384"/>
                <a:gd name="T51" fmla="*/ 1734 h 1890"/>
                <a:gd name="T52" fmla="*/ 246 w 384"/>
                <a:gd name="T53" fmla="*/ 1698 h 1890"/>
                <a:gd name="T54" fmla="*/ 258 w 384"/>
                <a:gd name="T55" fmla="*/ 1536 h 1890"/>
                <a:gd name="T56" fmla="*/ 264 w 384"/>
                <a:gd name="T57" fmla="*/ 1182 h 1890"/>
                <a:gd name="T58" fmla="*/ 276 w 384"/>
                <a:gd name="T59" fmla="*/ 858 h 1890"/>
                <a:gd name="T60" fmla="*/ 282 w 384"/>
                <a:gd name="T61" fmla="*/ 438 h 1890"/>
                <a:gd name="T62" fmla="*/ 294 w 384"/>
                <a:gd name="T63" fmla="*/ 186 h 1890"/>
                <a:gd name="T64" fmla="*/ 300 w 384"/>
                <a:gd name="T65" fmla="*/ 36 h 1890"/>
                <a:gd name="T66" fmla="*/ 306 w 384"/>
                <a:gd name="T67" fmla="*/ 6 h 1890"/>
                <a:gd name="T68" fmla="*/ 318 w 384"/>
                <a:gd name="T69" fmla="*/ 102 h 1890"/>
                <a:gd name="T70" fmla="*/ 324 w 384"/>
                <a:gd name="T71" fmla="*/ 414 h 1890"/>
                <a:gd name="T72" fmla="*/ 336 w 384"/>
                <a:gd name="T73" fmla="*/ 738 h 1890"/>
                <a:gd name="T74" fmla="*/ 342 w 384"/>
                <a:gd name="T75" fmla="*/ 1212 h 1890"/>
                <a:gd name="T76" fmla="*/ 354 w 384"/>
                <a:gd name="T77" fmla="*/ 1530 h 1890"/>
                <a:gd name="T78" fmla="*/ 360 w 384"/>
                <a:gd name="T79" fmla="*/ 1818 h 1890"/>
                <a:gd name="T80" fmla="*/ 372 w 384"/>
                <a:gd name="T81" fmla="*/ 1890 h 1890"/>
                <a:gd name="T82" fmla="*/ 378 w 384"/>
                <a:gd name="T83" fmla="*/ 1830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1890">
                  <a:moveTo>
                    <a:pt x="0" y="1146"/>
                  </a:moveTo>
                  <a:lnTo>
                    <a:pt x="0" y="1110"/>
                  </a:lnTo>
                  <a:lnTo>
                    <a:pt x="6" y="1074"/>
                  </a:lnTo>
                  <a:lnTo>
                    <a:pt x="6" y="984"/>
                  </a:lnTo>
                  <a:lnTo>
                    <a:pt x="12" y="942"/>
                  </a:lnTo>
                  <a:lnTo>
                    <a:pt x="12" y="888"/>
                  </a:lnTo>
                  <a:lnTo>
                    <a:pt x="18" y="840"/>
                  </a:lnTo>
                  <a:lnTo>
                    <a:pt x="18" y="792"/>
                  </a:lnTo>
                  <a:lnTo>
                    <a:pt x="24" y="738"/>
                  </a:lnTo>
                  <a:lnTo>
                    <a:pt x="24" y="690"/>
                  </a:lnTo>
                  <a:lnTo>
                    <a:pt x="30" y="642"/>
                  </a:lnTo>
                  <a:lnTo>
                    <a:pt x="30" y="564"/>
                  </a:lnTo>
                  <a:lnTo>
                    <a:pt x="36" y="528"/>
                  </a:lnTo>
                  <a:lnTo>
                    <a:pt x="36" y="498"/>
                  </a:lnTo>
                  <a:lnTo>
                    <a:pt x="42" y="474"/>
                  </a:lnTo>
                  <a:lnTo>
                    <a:pt x="42" y="456"/>
                  </a:lnTo>
                  <a:lnTo>
                    <a:pt x="48" y="450"/>
                  </a:lnTo>
                  <a:lnTo>
                    <a:pt x="54" y="468"/>
                  </a:lnTo>
                  <a:lnTo>
                    <a:pt x="54" y="486"/>
                  </a:lnTo>
                  <a:lnTo>
                    <a:pt x="60" y="516"/>
                  </a:lnTo>
                  <a:lnTo>
                    <a:pt x="60" y="552"/>
                  </a:lnTo>
                  <a:lnTo>
                    <a:pt x="66" y="594"/>
                  </a:lnTo>
                  <a:lnTo>
                    <a:pt x="66" y="696"/>
                  </a:lnTo>
                  <a:lnTo>
                    <a:pt x="72" y="756"/>
                  </a:lnTo>
                  <a:lnTo>
                    <a:pt x="72" y="816"/>
                  </a:lnTo>
                  <a:lnTo>
                    <a:pt x="78" y="882"/>
                  </a:lnTo>
                  <a:lnTo>
                    <a:pt x="78" y="948"/>
                  </a:lnTo>
                  <a:lnTo>
                    <a:pt x="84" y="1014"/>
                  </a:lnTo>
                  <a:lnTo>
                    <a:pt x="84" y="1152"/>
                  </a:lnTo>
                  <a:lnTo>
                    <a:pt x="90" y="1218"/>
                  </a:lnTo>
                  <a:lnTo>
                    <a:pt x="90" y="1278"/>
                  </a:lnTo>
                  <a:lnTo>
                    <a:pt x="96" y="1332"/>
                  </a:lnTo>
                  <a:lnTo>
                    <a:pt x="96" y="1380"/>
                  </a:lnTo>
                  <a:lnTo>
                    <a:pt x="102" y="1428"/>
                  </a:lnTo>
                  <a:lnTo>
                    <a:pt x="102" y="1464"/>
                  </a:lnTo>
                  <a:lnTo>
                    <a:pt x="108" y="1488"/>
                  </a:lnTo>
                  <a:lnTo>
                    <a:pt x="108" y="1518"/>
                  </a:lnTo>
                  <a:lnTo>
                    <a:pt x="114" y="1512"/>
                  </a:lnTo>
                  <a:lnTo>
                    <a:pt x="120" y="1488"/>
                  </a:lnTo>
                  <a:lnTo>
                    <a:pt x="120" y="1464"/>
                  </a:lnTo>
                  <a:lnTo>
                    <a:pt x="126" y="1422"/>
                  </a:lnTo>
                  <a:lnTo>
                    <a:pt x="126" y="1320"/>
                  </a:lnTo>
                  <a:lnTo>
                    <a:pt x="132" y="1260"/>
                  </a:lnTo>
                  <a:lnTo>
                    <a:pt x="132" y="1194"/>
                  </a:lnTo>
                  <a:lnTo>
                    <a:pt x="138" y="1116"/>
                  </a:lnTo>
                  <a:lnTo>
                    <a:pt x="138" y="1038"/>
                  </a:lnTo>
                  <a:lnTo>
                    <a:pt x="144" y="954"/>
                  </a:lnTo>
                  <a:lnTo>
                    <a:pt x="144" y="786"/>
                  </a:lnTo>
                  <a:lnTo>
                    <a:pt x="150" y="708"/>
                  </a:lnTo>
                  <a:lnTo>
                    <a:pt x="150" y="624"/>
                  </a:lnTo>
                  <a:lnTo>
                    <a:pt x="156" y="546"/>
                  </a:lnTo>
                  <a:lnTo>
                    <a:pt x="156" y="474"/>
                  </a:lnTo>
                  <a:lnTo>
                    <a:pt x="162" y="408"/>
                  </a:lnTo>
                  <a:lnTo>
                    <a:pt x="162" y="348"/>
                  </a:lnTo>
                  <a:lnTo>
                    <a:pt x="168" y="294"/>
                  </a:lnTo>
                  <a:lnTo>
                    <a:pt x="168" y="222"/>
                  </a:lnTo>
                  <a:lnTo>
                    <a:pt x="180" y="192"/>
                  </a:lnTo>
                  <a:lnTo>
                    <a:pt x="174" y="192"/>
                  </a:lnTo>
                  <a:lnTo>
                    <a:pt x="180" y="204"/>
                  </a:lnTo>
                  <a:lnTo>
                    <a:pt x="186" y="228"/>
                  </a:lnTo>
                  <a:lnTo>
                    <a:pt x="186" y="312"/>
                  </a:lnTo>
                  <a:lnTo>
                    <a:pt x="192" y="366"/>
                  </a:lnTo>
                  <a:lnTo>
                    <a:pt x="192" y="432"/>
                  </a:lnTo>
                  <a:lnTo>
                    <a:pt x="198" y="510"/>
                  </a:lnTo>
                  <a:lnTo>
                    <a:pt x="198" y="588"/>
                  </a:lnTo>
                  <a:lnTo>
                    <a:pt x="204" y="678"/>
                  </a:lnTo>
                  <a:lnTo>
                    <a:pt x="204" y="864"/>
                  </a:lnTo>
                  <a:lnTo>
                    <a:pt x="210" y="966"/>
                  </a:lnTo>
                  <a:lnTo>
                    <a:pt x="210" y="1062"/>
                  </a:lnTo>
                  <a:lnTo>
                    <a:pt x="216" y="1158"/>
                  </a:lnTo>
                  <a:lnTo>
                    <a:pt x="216" y="1254"/>
                  </a:lnTo>
                  <a:lnTo>
                    <a:pt x="222" y="1344"/>
                  </a:lnTo>
                  <a:lnTo>
                    <a:pt x="222" y="1506"/>
                  </a:lnTo>
                  <a:lnTo>
                    <a:pt x="228" y="1572"/>
                  </a:lnTo>
                  <a:lnTo>
                    <a:pt x="228" y="1626"/>
                  </a:lnTo>
                  <a:lnTo>
                    <a:pt x="234" y="1674"/>
                  </a:lnTo>
                  <a:lnTo>
                    <a:pt x="234" y="1710"/>
                  </a:lnTo>
                  <a:lnTo>
                    <a:pt x="240" y="1734"/>
                  </a:lnTo>
                  <a:lnTo>
                    <a:pt x="240" y="1746"/>
                  </a:lnTo>
                  <a:lnTo>
                    <a:pt x="246" y="1740"/>
                  </a:lnTo>
                  <a:lnTo>
                    <a:pt x="246" y="1698"/>
                  </a:lnTo>
                  <a:lnTo>
                    <a:pt x="252" y="1656"/>
                  </a:lnTo>
                  <a:lnTo>
                    <a:pt x="252" y="1602"/>
                  </a:lnTo>
                  <a:lnTo>
                    <a:pt x="258" y="1536"/>
                  </a:lnTo>
                  <a:lnTo>
                    <a:pt x="258" y="1458"/>
                  </a:lnTo>
                  <a:lnTo>
                    <a:pt x="264" y="1374"/>
                  </a:lnTo>
                  <a:lnTo>
                    <a:pt x="264" y="1182"/>
                  </a:lnTo>
                  <a:lnTo>
                    <a:pt x="270" y="1080"/>
                  </a:lnTo>
                  <a:lnTo>
                    <a:pt x="270" y="972"/>
                  </a:lnTo>
                  <a:lnTo>
                    <a:pt x="276" y="858"/>
                  </a:lnTo>
                  <a:lnTo>
                    <a:pt x="276" y="750"/>
                  </a:lnTo>
                  <a:lnTo>
                    <a:pt x="282" y="642"/>
                  </a:lnTo>
                  <a:lnTo>
                    <a:pt x="282" y="438"/>
                  </a:lnTo>
                  <a:lnTo>
                    <a:pt x="288" y="348"/>
                  </a:lnTo>
                  <a:lnTo>
                    <a:pt x="288" y="264"/>
                  </a:lnTo>
                  <a:lnTo>
                    <a:pt x="294" y="186"/>
                  </a:lnTo>
                  <a:lnTo>
                    <a:pt x="294" y="126"/>
                  </a:lnTo>
                  <a:lnTo>
                    <a:pt x="300" y="72"/>
                  </a:lnTo>
                  <a:lnTo>
                    <a:pt x="300" y="36"/>
                  </a:lnTo>
                  <a:lnTo>
                    <a:pt x="306" y="12"/>
                  </a:lnTo>
                  <a:lnTo>
                    <a:pt x="306" y="0"/>
                  </a:lnTo>
                  <a:lnTo>
                    <a:pt x="306" y="6"/>
                  </a:lnTo>
                  <a:lnTo>
                    <a:pt x="312" y="24"/>
                  </a:lnTo>
                  <a:lnTo>
                    <a:pt x="312" y="60"/>
                  </a:lnTo>
                  <a:lnTo>
                    <a:pt x="318" y="102"/>
                  </a:lnTo>
                  <a:lnTo>
                    <a:pt x="318" y="162"/>
                  </a:lnTo>
                  <a:lnTo>
                    <a:pt x="324" y="234"/>
                  </a:lnTo>
                  <a:lnTo>
                    <a:pt x="324" y="414"/>
                  </a:lnTo>
                  <a:lnTo>
                    <a:pt x="330" y="516"/>
                  </a:lnTo>
                  <a:lnTo>
                    <a:pt x="330" y="624"/>
                  </a:lnTo>
                  <a:lnTo>
                    <a:pt x="336" y="738"/>
                  </a:lnTo>
                  <a:lnTo>
                    <a:pt x="336" y="858"/>
                  </a:lnTo>
                  <a:lnTo>
                    <a:pt x="342" y="972"/>
                  </a:lnTo>
                  <a:lnTo>
                    <a:pt x="342" y="1212"/>
                  </a:lnTo>
                  <a:lnTo>
                    <a:pt x="348" y="1320"/>
                  </a:lnTo>
                  <a:lnTo>
                    <a:pt x="348" y="1428"/>
                  </a:lnTo>
                  <a:lnTo>
                    <a:pt x="354" y="1530"/>
                  </a:lnTo>
                  <a:lnTo>
                    <a:pt x="354" y="1620"/>
                  </a:lnTo>
                  <a:lnTo>
                    <a:pt x="360" y="1698"/>
                  </a:lnTo>
                  <a:lnTo>
                    <a:pt x="360" y="1818"/>
                  </a:lnTo>
                  <a:lnTo>
                    <a:pt x="366" y="1854"/>
                  </a:lnTo>
                  <a:lnTo>
                    <a:pt x="366" y="1884"/>
                  </a:lnTo>
                  <a:lnTo>
                    <a:pt x="372" y="1890"/>
                  </a:lnTo>
                  <a:lnTo>
                    <a:pt x="372" y="1884"/>
                  </a:lnTo>
                  <a:lnTo>
                    <a:pt x="378" y="1866"/>
                  </a:lnTo>
                  <a:lnTo>
                    <a:pt x="378" y="1830"/>
                  </a:lnTo>
                  <a:lnTo>
                    <a:pt x="384" y="1776"/>
                  </a:lnTo>
                  <a:lnTo>
                    <a:pt x="384" y="1632"/>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24" name="Freeform 263"/>
            <p:cNvSpPr>
              <a:spLocks/>
            </p:cNvSpPr>
            <p:nvPr/>
          </p:nvSpPr>
          <p:spPr bwMode="auto">
            <a:xfrm>
              <a:off x="4619625" y="3232404"/>
              <a:ext cx="600075" cy="3238500"/>
            </a:xfrm>
            <a:custGeom>
              <a:avLst/>
              <a:gdLst>
                <a:gd name="T0" fmla="*/ 6 w 378"/>
                <a:gd name="T1" fmla="*/ 1542 h 2040"/>
                <a:gd name="T2" fmla="*/ 18 w 378"/>
                <a:gd name="T3" fmla="*/ 1200 h 2040"/>
                <a:gd name="T4" fmla="*/ 24 w 378"/>
                <a:gd name="T5" fmla="*/ 702 h 2040"/>
                <a:gd name="T6" fmla="*/ 36 w 378"/>
                <a:gd name="T7" fmla="*/ 372 h 2040"/>
                <a:gd name="T8" fmla="*/ 42 w 378"/>
                <a:gd name="T9" fmla="*/ 72 h 2040"/>
                <a:gd name="T10" fmla="*/ 54 w 378"/>
                <a:gd name="T11" fmla="*/ 0 h 2040"/>
                <a:gd name="T12" fmla="*/ 60 w 378"/>
                <a:gd name="T13" fmla="*/ 120 h 2040"/>
                <a:gd name="T14" fmla="*/ 72 w 378"/>
                <a:gd name="T15" fmla="*/ 360 h 2040"/>
                <a:gd name="T16" fmla="*/ 78 w 378"/>
                <a:gd name="T17" fmla="*/ 822 h 2040"/>
                <a:gd name="T18" fmla="*/ 90 w 378"/>
                <a:gd name="T19" fmla="*/ 1200 h 2040"/>
                <a:gd name="T20" fmla="*/ 96 w 378"/>
                <a:gd name="T21" fmla="*/ 1662 h 2040"/>
                <a:gd name="T22" fmla="*/ 108 w 378"/>
                <a:gd name="T23" fmla="*/ 1908 h 2040"/>
                <a:gd name="T24" fmla="*/ 114 w 378"/>
                <a:gd name="T25" fmla="*/ 2028 h 2040"/>
                <a:gd name="T26" fmla="*/ 126 w 378"/>
                <a:gd name="T27" fmla="*/ 1962 h 2040"/>
                <a:gd name="T28" fmla="*/ 132 w 378"/>
                <a:gd name="T29" fmla="*/ 1758 h 2040"/>
                <a:gd name="T30" fmla="*/ 144 w 378"/>
                <a:gd name="T31" fmla="*/ 1326 h 2040"/>
                <a:gd name="T32" fmla="*/ 150 w 378"/>
                <a:gd name="T33" fmla="*/ 948 h 2040"/>
                <a:gd name="T34" fmla="*/ 162 w 378"/>
                <a:gd name="T35" fmla="*/ 462 h 2040"/>
                <a:gd name="T36" fmla="*/ 168 w 378"/>
                <a:gd name="T37" fmla="*/ 186 h 2040"/>
                <a:gd name="T38" fmla="*/ 180 w 378"/>
                <a:gd name="T39" fmla="*/ 6 h 2040"/>
                <a:gd name="T40" fmla="*/ 186 w 378"/>
                <a:gd name="T41" fmla="*/ 30 h 2040"/>
                <a:gd name="T42" fmla="*/ 198 w 378"/>
                <a:gd name="T43" fmla="*/ 198 h 2040"/>
                <a:gd name="T44" fmla="*/ 204 w 378"/>
                <a:gd name="T45" fmla="*/ 582 h 2040"/>
                <a:gd name="T46" fmla="*/ 216 w 378"/>
                <a:gd name="T47" fmla="*/ 948 h 2040"/>
                <a:gd name="T48" fmla="*/ 222 w 378"/>
                <a:gd name="T49" fmla="*/ 1434 h 2040"/>
                <a:gd name="T50" fmla="*/ 234 w 378"/>
                <a:gd name="T51" fmla="*/ 1728 h 2040"/>
                <a:gd name="T52" fmla="*/ 240 w 378"/>
                <a:gd name="T53" fmla="*/ 1962 h 2040"/>
                <a:gd name="T54" fmla="*/ 252 w 378"/>
                <a:gd name="T55" fmla="*/ 1980 h 2040"/>
                <a:gd name="T56" fmla="*/ 258 w 378"/>
                <a:gd name="T57" fmla="*/ 1794 h 2040"/>
                <a:gd name="T58" fmla="*/ 270 w 378"/>
                <a:gd name="T59" fmla="*/ 1524 h 2040"/>
                <a:gd name="T60" fmla="*/ 276 w 378"/>
                <a:gd name="T61" fmla="*/ 1068 h 2040"/>
                <a:gd name="T62" fmla="*/ 288 w 378"/>
                <a:gd name="T63" fmla="*/ 720 h 2040"/>
                <a:gd name="T64" fmla="*/ 294 w 378"/>
                <a:gd name="T65" fmla="*/ 330 h 2040"/>
                <a:gd name="T66" fmla="*/ 306 w 378"/>
                <a:gd name="T67" fmla="*/ 156 h 2040"/>
                <a:gd name="T68" fmla="*/ 312 w 378"/>
                <a:gd name="T69" fmla="*/ 96 h 2040"/>
                <a:gd name="T70" fmla="*/ 318 w 378"/>
                <a:gd name="T71" fmla="*/ 168 h 2040"/>
                <a:gd name="T72" fmla="*/ 330 w 378"/>
                <a:gd name="T73" fmla="*/ 360 h 2040"/>
                <a:gd name="T74" fmla="*/ 336 w 378"/>
                <a:gd name="T75" fmla="*/ 738 h 2040"/>
                <a:gd name="T76" fmla="*/ 348 w 378"/>
                <a:gd name="T77" fmla="*/ 1068 h 2040"/>
                <a:gd name="T78" fmla="*/ 354 w 378"/>
                <a:gd name="T79" fmla="*/ 1470 h 2040"/>
                <a:gd name="T80" fmla="*/ 366 w 378"/>
                <a:gd name="T81" fmla="*/ 1698 h 2040"/>
                <a:gd name="T82" fmla="*/ 372 w 378"/>
                <a:gd name="T83" fmla="*/ 1836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8" h="2040">
                  <a:moveTo>
                    <a:pt x="0" y="1728"/>
                  </a:moveTo>
                  <a:lnTo>
                    <a:pt x="6" y="1644"/>
                  </a:lnTo>
                  <a:lnTo>
                    <a:pt x="6" y="1542"/>
                  </a:lnTo>
                  <a:lnTo>
                    <a:pt x="12" y="1434"/>
                  </a:lnTo>
                  <a:lnTo>
                    <a:pt x="12" y="1320"/>
                  </a:lnTo>
                  <a:lnTo>
                    <a:pt x="18" y="1200"/>
                  </a:lnTo>
                  <a:lnTo>
                    <a:pt x="18" y="948"/>
                  </a:lnTo>
                  <a:lnTo>
                    <a:pt x="24" y="822"/>
                  </a:lnTo>
                  <a:lnTo>
                    <a:pt x="24" y="702"/>
                  </a:lnTo>
                  <a:lnTo>
                    <a:pt x="30" y="582"/>
                  </a:lnTo>
                  <a:lnTo>
                    <a:pt x="30" y="474"/>
                  </a:lnTo>
                  <a:lnTo>
                    <a:pt x="36" y="372"/>
                  </a:lnTo>
                  <a:lnTo>
                    <a:pt x="36" y="198"/>
                  </a:lnTo>
                  <a:lnTo>
                    <a:pt x="42" y="126"/>
                  </a:lnTo>
                  <a:lnTo>
                    <a:pt x="42" y="72"/>
                  </a:lnTo>
                  <a:lnTo>
                    <a:pt x="48" y="30"/>
                  </a:lnTo>
                  <a:lnTo>
                    <a:pt x="48" y="6"/>
                  </a:lnTo>
                  <a:lnTo>
                    <a:pt x="54" y="0"/>
                  </a:lnTo>
                  <a:lnTo>
                    <a:pt x="54" y="6"/>
                  </a:lnTo>
                  <a:lnTo>
                    <a:pt x="60" y="30"/>
                  </a:lnTo>
                  <a:lnTo>
                    <a:pt x="60" y="120"/>
                  </a:lnTo>
                  <a:lnTo>
                    <a:pt x="66" y="186"/>
                  </a:lnTo>
                  <a:lnTo>
                    <a:pt x="66" y="270"/>
                  </a:lnTo>
                  <a:lnTo>
                    <a:pt x="72" y="360"/>
                  </a:lnTo>
                  <a:lnTo>
                    <a:pt x="72" y="462"/>
                  </a:lnTo>
                  <a:lnTo>
                    <a:pt x="78" y="576"/>
                  </a:lnTo>
                  <a:lnTo>
                    <a:pt x="78" y="822"/>
                  </a:lnTo>
                  <a:lnTo>
                    <a:pt x="84" y="948"/>
                  </a:lnTo>
                  <a:lnTo>
                    <a:pt x="84" y="1074"/>
                  </a:lnTo>
                  <a:lnTo>
                    <a:pt x="90" y="1200"/>
                  </a:lnTo>
                  <a:lnTo>
                    <a:pt x="90" y="1326"/>
                  </a:lnTo>
                  <a:lnTo>
                    <a:pt x="96" y="1446"/>
                  </a:lnTo>
                  <a:lnTo>
                    <a:pt x="96" y="1662"/>
                  </a:lnTo>
                  <a:lnTo>
                    <a:pt x="102" y="1758"/>
                  </a:lnTo>
                  <a:lnTo>
                    <a:pt x="102" y="1842"/>
                  </a:lnTo>
                  <a:lnTo>
                    <a:pt x="108" y="1908"/>
                  </a:lnTo>
                  <a:lnTo>
                    <a:pt x="108" y="1962"/>
                  </a:lnTo>
                  <a:lnTo>
                    <a:pt x="114" y="2004"/>
                  </a:lnTo>
                  <a:lnTo>
                    <a:pt x="114" y="2028"/>
                  </a:lnTo>
                  <a:lnTo>
                    <a:pt x="120" y="2040"/>
                  </a:lnTo>
                  <a:lnTo>
                    <a:pt x="120" y="2004"/>
                  </a:lnTo>
                  <a:lnTo>
                    <a:pt x="126" y="1962"/>
                  </a:lnTo>
                  <a:lnTo>
                    <a:pt x="126" y="1908"/>
                  </a:lnTo>
                  <a:lnTo>
                    <a:pt x="132" y="1842"/>
                  </a:lnTo>
                  <a:lnTo>
                    <a:pt x="132" y="1758"/>
                  </a:lnTo>
                  <a:lnTo>
                    <a:pt x="138" y="1662"/>
                  </a:lnTo>
                  <a:lnTo>
                    <a:pt x="138" y="1446"/>
                  </a:lnTo>
                  <a:lnTo>
                    <a:pt x="144" y="1326"/>
                  </a:lnTo>
                  <a:lnTo>
                    <a:pt x="144" y="1200"/>
                  </a:lnTo>
                  <a:lnTo>
                    <a:pt x="150" y="1074"/>
                  </a:lnTo>
                  <a:lnTo>
                    <a:pt x="150" y="948"/>
                  </a:lnTo>
                  <a:lnTo>
                    <a:pt x="156" y="822"/>
                  </a:lnTo>
                  <a:lnTo>
                    <a:pt x="156" y="576"/>
                  </a:lnTo>
                  <a:lnTo>
                    <a:pt x="162" y="462"/>
                  </a:lnTo>
                  <a:lnTo>
                    <a:pt x="162" y="360"/>
                  </a:lnTo>
                  <a:lnTo>
                    <a:pt x="168" y="270"/>
                  </a:lnTo>
                  <a:lnTo>
                    <a:pt x="168" y="186"/>
                  </a:lnTo>
                  <a:lnTo>
                    <a:pt x="174" y="120"/>
                  </a:lnTo>
                  <a:lnTo>
                    <a:pt x="174" y="30"/>
                  </a:lnTo>
                  <a:lnTo>
                    <a:pt x="180" y="6"/>
                  </a:lnTo>
                  <a:lnTo>
                    <a:pt x="180" y="0"/>
                  </a:lnTo>
                  <a:lnTo>
                    <a:pt x="186" y="6"/>
                  </a:lnTo>
                  <a:lnTo>
                    <a:pt x="186" y="30"/>
                  </a:lnTo>
                  <a:lnTo>
                    <a:pt x="192" y="72"/>
                  </a:lnTo>
                  <a:lnTo>
                    <a:pt x="192" y="126"/>
                  </a:lnTo>
                  <a:lnTo>
                    <a:pt x="198" y="198"/>
                  </a:lnTo>
                  <a:lnTo>
                    <a:pt x="198" y="372"/>
                  </a:lnTo>
                  <a:lnTo>
                    <a:pt x="204" y="474"/>
                  </a:lnTo>
                  <a:lnTo>
                    <a:pt x="204" y="582"/>
                  </a:lnTo>
                  <a:lnTo>
                    <a:pt x="210" y="702"/>
                  </a:lnTo>
                  <a:lnTo>
                    <a:pt x="210" y="822"/>
                  </a:lnTo>
                  <a:lnTo>
                    <a:pt x="216" y="948"/>
                  </a:lnTo>
                  <a:lnTo>
                    <a:pt x="216" y="1200"/>
                  </a:lnTo>
                  <a:lnTo>
                    <a:pt x="222" y="1320"/>
                  </a:lnTo>
                  <a:lnTo>
                    <a:pt x="222" y="1434"/>
                  </a:lnTo>
                  <a:lnTo>
                    <a:pt x="228" y="1542"/>
                  </a:lnTo>
                  <a:lnTo>
                    <a:pt x="228" y="1644"/>
                  </a:lnTo>
                  <a:lnTo>
                    <a:pt x="234" y="1728"/>
                  </a:lnTo>
                  <a:lnTo>
                    <a:pt x="234" y="1872"/>
                  </a:lnTo>
                  <a:lnTo>
                    <a:pt x="240" y="1926"/>
                  </a:lnTo>
                  <a:lnTo>
                    <a:pt x="240" y="1962"/>
                  </a:lnTo>
                  <a:lnTo>
                    <a:pt x="246" y="1980"/>
                  </a:lnTo>
                  <a:lnTo>
                    <a:pt x="246" y="1986"/>
                  </a:lnTo>
                  <a:lnTo>
                    <a:pt x="252" y="1980"/>
                  </a:lnTo>
                  <a:lnTo>
                    <a:pt x="252" y="1950"/>
                  </a:lnTo>
                  <a:lnTo>
                    <a:pt x="258" y="1914"/>
                  </a:lnTo>
                  <a:lnTo>
                    <a:pt x="258" y="1794"/>
                  </a:lnTo>
                  <a:lnTo>
                    <a:pt x="264" y="1716"/>
                  </a:lnTo>
                  <a:lnTo>
                    <a:pt x="264" y="1626"/>
                  </a:lnTo>
                  <a:lnTo>
                    <a:pt x="270" y="1524"/>
                  </a:lnTo>
                  <a:lnTo>
                    <a:pt x="270" y="1416"/>
                  </a:lnTo>
                  <a:lnTo>
                    <a:pt x="276" y="1308"/>
                  </a:lnTo>
                  <a:lnTo>
                    <a:pt x="276" y="1068"/>
                  </a:lnTo>
                  <a:lnTo>
                    <a:pt x="282" y="954"/>
                  </a:lnTo>
                  <a:lnTo>
                    <a:pt x="282" y="834"/>
                  </a:lnTo>
                  <a:lnTo>
                    <a:pt x="288" y="720"/>
                  </a:lnTo>
                  <a:lnTo>
                    <a:pt x="288" y="612"/>
                  </a:lnTo>
                  <a:lnTo>
                    <a:pt x="294" y="510"/>
                  </a:lnTo>
                  <a:lnTo>
                    <a:pt x="294" y="330"/>
                  </a:lnTo>
                  <a:lnTo>
                    <a:pt x="300" y="258"/>
                  </a:lnTo>
                  <a:lnTo>
                    <a:pt x="300" y="198"/>
                  </a:lnTo>
                  <a:lnTo>
                    <a:pt x="306" y="156"/>
                  </a:lnTo>
                  <a:lnTo>
                    <a:pt x="306" y="120"/>
                  </a:lnTo>
                  <a:lnTo>
                    <a:pt x="312" y="102"/>
                  </a:lnTo>
                  <a:lnTo>
                    <a:pt x="312" y="96"/>
                  </a:lnTo>
                  <a:lnTo>
                    <a:pt x="312" y="108"/>
                  </a:lnTo>
                  <a:lnTo>
                    <a:pt x="318" y="132"/>
                  </a:lnTo>
                  <a:lnTo>
                    <a:pt x="318" y="168"/>
                  </a:lnTo>
                  <a:lnTo>
                    <a:pt x="324" y="222"/>
                  </a:lnTo>
                  <a:lnTo>
                    <a:pt x="324" y="282"/>
                  </a:lnTo>
                  <a:lnTo>
                    <a:pt x="330" y="360"/>
                  </a:lnTo>
                  <a:lnTo>
                    <a:pt x="330" y="444"/>
                  </a:lnTo>
                  <a:lnTo>
                    <a:pt x="336" y="534"/>
                  </a:lnTo>
                  <a:lnTo>
                    <a:pt x="336" y="738"/>
                  </a:lnTo>
                  <a:lnTo>
                    <a:pt x="342" y="846"/>
                  </a:lnTo>
                  <a:lnTo>
                    <a:pt x="342" y="954"/>
                  </a:lnTo>
                  <a:lnTo>
                    <a:pt x="348" y="1068"/>
                  </a:lnTo>
                  <a:lnTo>
                    <a:pt x="348" y="1176"/>
                  </a:lnTo>
                  <a:lnTo>
                    <a:pt x="354" y="1278"/>
                  </a:lnTo>
                  <a:lnTo>
                    <a:pt x="354" y="1470"/>
                  </a:lnTo>
                  <a:lnTo>
                    <a:pt x="360" y="1554"/>
                  </a:lnTo>
                  <a:lnTo>
                    <a:pt x="360" y="1632"/>
                  </a:lnTo>
                  <a:lnTo>
                    <a:pt x="366" y="1698"/>
                  </a:lnTo>
                  <a:lnTo>
                    <a:pt x="366" y="1752"/>
                  </a:lnTo>
                  <a:lnTo>
                    <a:pt x="372" y="1794"/>
                  </a:lnTo>
                  <a:lnTo>
                    <a:pt x="372" y="1836"/>
                  </a:lnTo>
                  <a:lnTo>
                    <a:pt x="378" y="1842"/>
                  </a:lnTo>
                  <a:lnTo>
                    <a:pt x="378" y="1830"/>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25" name="Freeform 264"/>
            <p:cNvSpPr>
              <a:spLocks/>
            </p:cNvSpPr>
            <p:nvPr/>
          </p:nvSpPr>
          <p:spPr bwMode="auto">
            <a:xfrm>
              <a:off x="5219700" y="3689604"/>
              <a:ext cx="666750" cy="2447925"/>
            </a:xfrm>
            <a:custGeom>
              <a:avLst/>
              <a:gdLst>
                <a:gd name="T0" fmla="*/ 6 w 420"/>
                <a:gd name="T1" fmla="*/ 1482 h 1542"/>
                <a:gd name="T2" fmla="*/ 18 w 420"/>
                <a:gd name="T3" fmla="*/ 1314 h 1542"/>
                <a:gd name="T4" fmla="*/ 24 w 420"/>
                <a:gd name="T5" fmla="*/ 966 h 1542"/>
                <a:gd name="T6" fmla="*/ 36 w 420"/>
                <a:gd name="T7" fmla="*/ 672 h 1542"/>
                <a:gd name="T8" fmla="*/ 42 w 420"/>
                <a:gd name="T9" fmla="*/ 318 h 1542"/>
                <a:gd name="T10" fmla="*/ 54 w 420"/>
                <a:gd name="T11" fmla="*/ 120 h 1542"/>
                <a:gd name="T12" fmla="*/ 60 w 420"/>
                <a:gd name="T13" fmla="*/ 0 h 1542"/>
                <a:gd name="T14" fmla="*/ 72 w 420"/>
                <a:gd name="T15" fmla="*/ 102 h 1542"/>
                <a:gd name="T16" fmla="*/ 84 w 420"/>
                <a:gd name="T17" fmla="*/ 282 h 1542"/>
                <a:gd name="T18" fmla="*/ 90 w 420"/>
                <a:gd name="T19" fmla="*/ 516 h 1542"/>
                <a:gd name="T20" fmla="*/ 102 w 420"/>
                <a:gd name="T21" fmla="*/ 846 h 1542"/>
                <a:gd name="T22" fmla="*/ 108 w 420"/>
                <a:gd name="T23" fmla="*/ 1068 h 1542"/>
                <a:gd name="T24" fmla="*/ 120 w 420"/>
                <a:gd name="T25" fmla="*/ 1272 h 1542"/>
                <a:gd name="T26" fmla="*/ 126 w 420"/>
                <a:gd name="T27" fmla="*/ 1326 h 1542"/>
                <a:gd name="T28" fmla="*/ 138 w 420"/>
                <a:gd name="T29" fmla="*/ 1236 h 1542"/>
                <a:gd name="T30" fmla="*/ 150 w 420"/>
                <a:gd name="T31" fmla="*/ 1086 h 1542"/>
                <a:gd name="T32" fmla="*/ 156 w 420"/>
                <a:gd name="T33" fmla="*/ 822 h 1542"/>
                <a:gd name="T34" fmla="*/ 168 w 420"/>
                <a:gd name="T35" fmla="*/ 624 h 1542"/>
                <a:gd name="T36" fmla="*/ 174 w 420"/>
                <a:gd name="T37" fmla="*/ 402 h 1542"/>
                <a:gd name="T38" fmla="*/ 186 w 420"/>
                <a:gd name="T39" fmla="*/ 294 h 1542"/>
                <a:gd name="T40" fmla="*/ 198 w 420"/>
                <a:gd name="T41" fmla="*/ 264 h 1542"/>
                <a:gd name="T42" fmla="*/ 204 w 420"/>
                <a:gd name="T43" fmla="*/ 336 h 1542"/>
                <a:gd name="T44" fmla="*/ 216 w 420"/>
                <a:gd name="T45" fmla="*/ 498 h 1542"/>
                <a:gd name="T46" fmla="*/ 222 w 420"/>
                <a:gd name="T47" fmla="*/ 648 h 1542"/>
                <a:gd name="T48" fmla="*/ 234 w 420"/>
                <a:gd name="T49" fmla="*/ 792 h 1542"/>
                <a:gd name="T50" fmla="*/ 240 w 420"/>
                <a:gd name="T51" fmla="*/ 954 h 1542"/>
                <a:gd name="T52" fmla="*/ 252 w 420"/>
                <a:gd name="T53" fmla="*/ 1020 h 1542"/>
                <a:gd name="T54" fmla="*/ 264 w 420"/>
                <a:gd name="T55" fmla="*/ 1032 h 1542"/>
                <a:gd name="T56" fmla="*/ 270 w 420"/>
                <a:gd name="T57" fmla="*/ 954 h 1542"/>
                <a:gd name="T58" fmla="*/ 282 w 420"/>
                <a:gd name="T59" fmla="*/ 864 h 1542"/>
                <a:gd name="T60" fmla="*/ 288 w 420"/>
                <a:gd name="T61" fmla="*/ 768 h 1542"/>
                <a:gd name="T62" fmla="*/ 300 w 420"/>
                <a:gd name="T63" fmla="*/ 654 h 1542"/>
                <a:gd name="T64" fmla="*/ 306 w 420"/>
                <a:gd name="T65" fmla="*/ 594 h 1542"/>
                <a:gd name="T66" fmla="*/ 318 w 420"/>
                <a:gd name="T67" fmla="*/ 558 h 1542"/>
                <a:gd name="T68" fmla="*/ 330 w 420"/>
                <a:gd name="T69" fmla="*/ 594 h 1542"/>
                <a:gd name="T70" fmla="*/ 342 w 420"/>
                <a:gd name="T71" fmla="*/ 636 h 1542"/>
                <a:gd name="T72" fmla="*/ 348 w 420"/>
                <a:gd name="T73" fmla="*/ 696 h 1542"/>
                <a:gd name="T74" fmla="*/ 360 w 420"/>
                <a:gd name="T75" fmla="*/ 726 h 1542"/>
                <a:gd name="T76" fmla="*/ 366 w 420"/>
                <a:gd name="T77" fmla="*/ 750 h 1542"/>
                <a:gd name="T78" fmla="*/ 384 w 420"/>
                <a:gd name="T79" fmla="*/ 738 h 1542"/>
                <a:gd name="T80" fmla="*/ 396 w 420"/>
                <a:gd name="T81" fmla="*/ 708 h 1542"/>
                <a:gd name="T82" fmla="*/ 408 w 420"/>
                <a:gd name="T83" fmla="*/ 696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0" h="1542">
                  <a:moveTo>
                    <a:pt x="0" y="1542"/>
                  </a:moveTo>
                  <a:lnTo>
                    <a:pt x="6" y="1518"/>
                  </a:lnTo>
                  <a:lnTo>
                    <a:pt x="6" y="1482"/>
                  </a:lnTo>
                  <a:lnTo>
                    <a:pt x="12" y="1434"/>
                  </a:lnTo>
                  <a:lnTo>
                    <a:pt x="12" y="1380"/>
                  </a:lnTo>
                  <a:lnTo>
                    <a:pt x="18" y="1314"/>
                  </a:lnTo>
                  <a:lnTo>
                    <a:pt x="18" y="1152"/>
                  </a:lnTo>
                  <a:lnTo>
                    <a:pt x="24" y="1062"/>
                  </a:lnTo>
                  <a:lnTo>
                    <a:pt x="24" y="966"/>
                  </a:lnTo>
                  <a:lnTo>
                    <a:pt x="30" y="870"/>
                  </a:lnTo>
                  <a:lnTo>
                    <a:pt x="30" y="774"/>
                  </a:lnTo>
                  <a:lnTo>
                    <a:pt x="36" y="672"/>
                  </a:lnTo>
                  <a:lnTo>
                    <a:pt x="36" y="486"/>
                  </a:lnTo>
                  <a:lnTo>
                    <a:pt x="42" y="396"/>
                  </a:lnTo>
                  <a:lnTo>
                    <a:pt x="42" y="318"/>
                  </a:lnTo>
                  <a:lnTo>
                    <a:pt x="48" y="240"/>
                  </a:lnTo>
                  <a:lnTo>
                    <a:pt x="48" y="174"/>
                  </a:lnTo>
                  <a:lnTo>
                    <a:pt x="54" y="120"/>
                  </a:lnTo>
                  <a:lnTo>
                    <a:pt x="54" y="36"/>
                  </a:lnTo>
                  <a:lnTo>
                    <a:pt x="60" y="12"/>
                  </a:lnTo>
                  <a:lnTo>
                    <a:pt x="60" y="0"/>
                  </a:lnTo>
                  <a:lnTo>
                    <a:pt x="66" y="6"/>
                  </a:lnTo>
                  <a:lnTo>
                    <a:pt x="72" y="30"/>
                  </a:lnTo>
                  <a:lnTo>
                    <a:pt x="72" y="102"/>
                  </a:lnTo>
                  <a:lnTo>
                    <a:pt x="78" y="156"/>
                  </a:lnTo>
                  <a:lnTo>
                    <a:pt x="78" y="216"/>
                  </a:lnTo>
                  <a:lnTo>
                    <a:pt x="84" y="282"/>
                  </a:lnTo>
                  <a:lnTo>
                    <a:pt x="84" y="354"/>
                  </a:lnTo>
                  <a:lnTo>
                    <a:pt x="90" y="432"/>
                  </a:lnTo>
                  <a:lnTo>
                    <a:pt x="90" y="516"/>
                  </a:lnTo>
                  <a:lnTo>
                    <a:pt x="96" y="594"/>
                  </a:lnTo>
                  <a:lnTo>
                    <a:pt x="96" y="762"/>
                  </a:lnTo>
                  <a:lnTo>
                    <a:pt x="102" y="846"/>
                  </a:lnTo>
                  <a:lnTo>
                    <a:pt x="102" y="924"/>
                  </a:lnTo>
                  <a:lnTo>
                    <a:pt x="108" y="1002"/>
                  </a:lnTo>
                  <a:lnTo>
                    <a:pt x="108" y="1068"/>
                  </a:lnTo>
                  <a:lnTo>
                    <a:pt x="114" y="1128"/>
                  </a:lnTo>
                  <a:lnTo>
                    <a:pt x="114" y="1230"/>
                  </a:lnTo>
                  <a:lnTo>
                    <a:pt x="120" y="1272"/>
                  </a:lnTo>
                  <a:lnTo>
                    <a:pt x="120" y="1296"/>
                  </a:lnTo>
                  <a:lnTo>
                    <a:pt x="132" y="1326"/>
                  </a:lnTo>
                  <a:lnTo>
                    <a:pt x="126" y="1326"/>
                  </a:lnTo>
                  <a:lnTo>
                    <a:pt x="132" y="1296"/>
                  </a:lnTo>
                  <a:lnTo>
                    <a:pt x="138" y="1272"/>
                  </a:lnTo>
                  <a:lnTo>
                    <a:pt x="138" y="1236"/>
                  </a:lnTo>
                  <a:lnTo>
                    <a:pt x="144" y="1188"/>
                  </a:lnTo>
                  <a:lnTo>
                    <a:pt x="144" y="1140"/>
                  </a:lnTo>
                  <a:lnTo>
                    <a:pt x="150" y="1086"/>
                  </a:lnTo>
                  <a:lnTo>
                    <a:pt x="150" y="1026"/>
                  </a:lnTo>
                  <a:lnTo>
                    <a:pt x="156" y="960"/>
                  </a:lnTo>
                  <a:lnTo>
                    <a:pt x="156" y="822"/>
                  </a:lnTo>
                  <a:lnTo>
                    <a:pt x="162" y="756"/>
                  </a:lnTo>
                  <a:lnTo>
                    <a:pt x="162" y="690"/>
                  </a:lnTo>
                  <a:lnTo>
                    <a:pt x="168" y="624"/>
                  </a:lnTo>
                  <a:lnTo>
                    <a:pt x="168" y="564"/>
                  </a:lnTo>
                  <a:lnTo>
                    <a:pt x="174" y="504"/>
                  </a:lnTo>
                  <a:lnTo>
                    <a:pt x="174" y="402"/>
                  </a:lnTo>
                  <a:lnTo>
                    <a:pt x="180" y="360"/>
                  </a:lnTo>
                  <a:lnTo>
                    <a:pt x="180" y="324"/>
                  </a:lnTo>
                  <a:lnTo>
                    <a:pt x="186" y="294"/>
                  </a:lnTo>
                  <a:lnTo>
                    <a:pt x="186" y="276"/>
                  </a:lnTo>
                  <a:lnTo>
                    <a:pt x="192" y="258"/>
                  </a:lnTo>
                  <a:lnTo>
                    <a:pt x="198" y="264"/>
                  </a:lnTo>
                  <a:lnTo>
                    <a:pt x="198" y="282"/>
                  </a:lnTo>
                  <a:lnTo>
                    <a:pt x="204" y="306"/>
                  </a:lnTo>
                  <a:lnTo>
                    <a:pt x="204" y="336"/>
                  </a:lnTo>
                  <a:lnTo>
                    <a:pt x="210" y="372"/>
                  </a:lnTo>
                  <a:lnTo>
                    <a:pt x="210" y="450"/>
                  </a:lnTo>
                  <a:lnTo>
                    <a:pt x="216" y="498"/>
                  </a:lnTo>
                  <a:lnTo>
                    <a:pt x="216" y="546"/>
                  </a:lnTo>
                  <a:lnTo>
                    <a:pt x="222" y="600"/>
                  </a:lnTo>
                  <a:lnTo>
                    <a:pt x="222" y="648"/>
                  </a:lnTo>
                  <a:lnTo>
                    <a:pt x="228" y="696"/>
                  </a:lnTo>
                  <a:lnTo>
                    <a:pt x="228" y="750"/>
                  </a:lnTo>
                  <a:lnTo>
                    <a:pt x="234" y="792"/>
                  </a:lnTo>
                  <a:lnTo>
                    <a:pt x="234" y="882"/>
                  </a:lnTo>
                  <a:lnTo>
                    <a:pt x="240" y="918"/>
                  </a:lnTo>
                  <a:lnTo>
                    <a:pt x="240" y="954"/>
                  </a:lnTo>
                  <a:lnTo>
                    <a:pt x="246" y="978"/>
                  </a:lnTo>
                  <a:lnTo>
                    <a:pt x="246" y="1002"/>
                  </a:lnTo>
                  <a:lnTo>
                    <a:pt x="252" y="1020"/>
                  </a:lnTo>
                  <a:lnTo>
                    <a:pt x="252" y="1044"/>
                  </a:lnTo>
                  <a:lnTo>
                    <a:pt x="258" y="1038"/>
                  </a:lnTo>
                  <a:lnTo>
                    <a:pt x="264" y="1032"/>
                  </a:lnTo>
                  <a:lnTo>
                    <a:pt x="264" y="1020"/>
                  </a:lnTo>
                  <a:lnTo>
                    <a:pt x="270" y="1002"/>
                  </a:lnTo>
                  <a:lnTo>
                    <a:pt x="270" y="954"/>
                  </a:lnTo>
                  <a:lnTo>
                    <a:pt x="276" y="930"/>
                  </a:lnTo>
                  <a:lnTo>
                    <a:pt x="276" y="900"/>
                  </a:lnTo>
                  <a:lnTo>
                    <a:pt x="282" y="864"/>
                  </a:lnTo>
                  <a:lnTo>
                    <a:pt x="282" y="834"/>
                  </a:lnTo>
                  <a:lnTo>
                    <a:pt x="288" y="804"/>
                  </a:lnTo>
                  <a:lnTo>
                    <a:pt x="288" y="768"/>
                  </a:lnTo>
                  <a:lnTo>
                    <a:pt x="294" y="738"/>
                  </a:lnTo>
                  <a:lnTo>
                    <a:pt x="294" y="678"/>
                  </a:lnTo>
                  <a:lnTo>
                    <a:pt x="300" y="654"/>
                  </a:lnTo>
                  <a:lnTo>
                    <a:pt x="300" y="630"/>
                  </a:lnTo>
                  <a:lnTo>
                    <a:pt x="306" y="612"/>
                  </a:lnTo>
                  <a:lnTo>
                    <a:pt x="306" y="594"/>
                  </a:lnTo>
                  <a:lnTo>
                    <a:pt x="312" y="576"/>
                  </a:lnTo>
                  <a:lnTo>
                    <a:pt x="312" y="558"/>
                  </a:lnTo>
                  <a:lnTo>
                    <a:pt x="318" y="558"/>
                  </a:lnTo>
                  <a:lnTo>
                    <a:pt x="324" y="564"/>
                  </a:lnTo>
                  <a:lnTo>
                    <a:pt x="330" y="570"/>
                  </a:lnTo>
                  <a:lnTo>
                    <a:pt x="330" y="594"/>
                  </a:lnTo>
                  <a:lnTo>
                    <a:pt x="336" y="606"/>
                  </a:lnTo>
                  <a:lnTo>
                    <a:pt x="336" y="618"/>
                  </a:lnTo>
                  <a:lnTo>
                    <a:pt x="342" y="636"/>
                  </a:lnTo>
                  <a:lnTo>
                    <a:pt x="342" y="648"/>
                  </a:lnTo>
                  <a:lnTo>
                    <a:pt x="348" y="666"/>
                  </a:lnTo>
                  <a:lnTo>
                    <a:pt x="348" y="696"/>
                  </a:lnTo>
                  <a:lnTo>
                    <a:pt x="354" y="708"/>
                  </a:lnTo>
                  <a:lnTo>
                    <a:pt x="354" y="720"/>
                  </a:lnTo>
                  <a:lnTo>
                    <a:pt x="360" y="726"/>
                  </a:lnTo>
                  <a:lnTo>
                    <a:pt x="360" y="738"/>
                  </a:lnTo>
                  <a:lnTo>
                    <a:pt x="372" y="750"/>
                  </a:lnTo>
                  <a:lnTo>
                    <a:pt x="366" y="750"/>
                  </a:lnTo>
                  <a:lnTo>
                    <a:pt x="372" y="750"/>
                  </a:lnTo>
                  <a:lnTo>
                    <a:pt x="378" y="744"/>
                  </a:lnTo>
                  <a:lnTo>
                    <a:pt x="384" y="738"/>
                  </a:lnTo>
                  <a:lnTo>
                    <a:pt x="390" y="732"/>
                  </a:lnTo>
                  <a:lnTo>
                    <a:pt x="390" y="714"/>
                  </a:lnTo>
                  <a:lnTo>
                    <a:pt x="396" y="708"/>
                  </a:lnTo>
                  <a:lnTo>
                    <a:pt x="408" y="696"/>
                  </a:lnTo>
                  <a:lnTo>
                    <a:pt x="402" y="696"/>
                  </a:lnTo>
                  <a:lnTo>
                    <a:pt x="408" y="696"/>
                  </a:lnTo>
                  <a:lnTo>
                    <a:pt x="414" y="702"/>
                  </a:lnTo>
                  <a:lnTo>
                    <a:pt x="420" y="708"/>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26" name="Freeform 265"/>
            <p:cNvSpPr>
              <a:spLocks/>
            </p:cNvSpPr>
            <p:nvPr/>
          </p:nvSpPr>
          <p:spPr bwMode="auto">
            <a:xfrm>
              <a:off x="5886450" y="3518154"/>
              <a:ext cx="619125" cy="2466975"/>
            </a:xfrm>
            <a:custGeom>
              <a:avLst/>
              <a:gdLst>
                <a:gd name="T0" fmla="*/ 6 w 390"/>
                <a:gd name="T1" fmla="*/ 834 h 1554"/>
                <a:gd name="T2" fmla="*/ 12 w 390"/>
                <a:gd name="T3" fmla="*/ 888 h 1554"/>
                <a:gd name="T4" fmla="*/ 24 w 390"/>
                <a:gd name="T5" fmla="*/ 936 h 1554"/>
                <a:gd name="T6" fmla="*/ 30 w 390"/>
                <a:gd name="T7" fmla="*/ 984 h 1554"/>
                <a:gd name="T8" fmla="*/ 42 w 390"/>
                <a:gd name="T9" fmla="*/ 996 h 1554"/>
                <a:gd name="T10" fmla="*/ 48 w 390"/>
                <a:gd name="T11" fmla="*/ 978 h 1554"/>
                <a:gd name="T12" fmla="*/ 60 w 390"/>
                <a:gd name="T13" fmla="*/ 924 h 1554"/>
                <a:gd name="T14" fmla="*/ 66 w 390"/>
                <a:gd name="T15" fmla="*/ 816 h 1554"/>
                <a:gd name="T16" fmla="*/ 78 w 390"/>
                <a:gd name="T17" fmla="*/ 720 h 1554"/>
                <a:gd name="T18" fmla="*/ 84 w 390"/>
                <a:gd name="T19" fmla="*/ 624 h 1554"/>
                <a:gd name="T20" fmla="*/ 96 w 390"/>
                <a:gd name="T21" fmla="*/ 534 h 1554"/>
                <a:gd name="T22" fmla="*/ 102 w 390"/>
                <a:gd name="T23" fmla="*/ 510 h 1554"/>
                <a:gd name="T24" fmla="*/ 114 w 390"/>
                <a:gd name="T25" fmla="*/ 576 h 1554"/>
                <a:gd name="T26" fmla="*/ 126 w 390"/>
                <a:gd name="T27" fmla="*/ 672 h 1554"/>
                <a:gd name="T28" fmla="*/ 132 w 390"/>
                <a:gd name="T29" fmla="*/ 858 h 1554"/>
                <a:gd name="T30" fmla="*/ 144 w 390"/>
                <a:gd name="T31" fmla="*/ 1008 h 1554"/>
                <a:gd name="T32" fmla="*/ 150 w 390"/>
                <a:gd name="T33" fmla="*/ 1182 h 1554"/>
                <a:gd name="T34" fmla="*/ 162 w 390"/>
                <a:gd name="T35" fmla="*/ 1272 h 1554"/>
                <a:gd name="T36" fmla="*/ 174 w 390"/>
                <a:gd name="T37" fmla="*/ 1278 h 1554"/>
                <a:gd name="T38" fmla="*/ 180 w 390"/>
                <a:gd name="T39" fmla="*/ 1194 h 1554"/>
                <a:gd name="T40" fmla="*/ 192 w 390"/>
                <a:gd name="T41" fmla="*/ 990 h 1554"/>
                <a:gd name="T42" fmla="*/ 198 w 390"/>
                <a:gd name="T43" fmla="*/ 798 h 1554"/>
                <a:gd name="T44" fmla="*/ 210 w 390"/>
                <a:gd name="T45" fmla="*/ 528 h 1554"/>
                <a:gd name="T46" fmla="*/ 216 w 390"/>
                <a:gd name="T47" fmla="*/ 366 h 1554"/>
                <a:gd name="T48" fmla="*/ 228 w 390"/>
                <a:gd name="T49" fmla="*/ 258 h 1554"/>
                <a:gd name="T50" fmla="*/ 240 w 390"/>
                <a:gd name="T51" fmla="*/ 258 h 1554"/>
                <a:gd name="T52" fmla="*/ 246 w 390"/>
                <a:gd name="T53" fmla="*/ 426 h 1554"/>
                <a:gd name="T54" fmla="*/ 258 w 390"/>
                <a:gd name="T55" fmla="*/ 630 h 1554"/>
                <a:gd name="T56" fmla="*/ 264 w 390"/>
                <a:gd name="T57" fmla="*/ 960 h 1554"/>
                <a:gd name="T58" fmla="*/ 276 w 390"/>
                <a:gd name="T59" fmla="*/ 1200 h 1554"/>
                <a:gd name="T60" fmla="*/ 282 w 390"/>
                <a:gd name="T61" fmla="*/ 1398 h 1554"/>
                <a:gd name="T62" fmla="*/ 300 w 390"/>
                <a:gd name="T63" fmla="*/ 1554 h 1554"/>
                <a:gd name="T64" fmla="*/ 306 w 390"/>
                <a:gd name="T65" fmla="*/ 1518 h 1554"/>
                <a:gd name="T66" fmla="*/ 312 w 390"/>
                <a:gd name="T67" fmla="*/ 1314 h 1554"/>
                <a:gd name="T68" fmla="*/ 324 w 390"/>
                <a:gd name="T69" fmla="*/ 1068 h 1554"/>
                <a:gd name="T70" fmla="*/ 330 w 390"/>
                <a:gd name="T71" fmla="*/ 684 h 1554"/>
                <a:gd name="T72" fmla="*/ 342 w 390"/>
                <a:gd name="T73" fmla="*/ 402 h 1554"/>
                <a:gd name="T74" fmla="*/ 348 w 390"/>
                <a:gd name="T75" fmla="*/ 120 h 1554"/>
                <a:gd name="T76" fmla="*/ 360 w 390"/>
                <a:gd name="T77" fmla="*/ 12 h 1554"/>
                <a:gd name="T78" fmla="*/ 366 w 390"/>
                <a:gd name="T79" fmla="*/ 48 h 1554"/>
                <a:gd name="T80" fmla="*/ 378 w 390"/>
                <a:gd name="T81" fmla="*/ 210 h 1554"/>
                <a:gd name="T82" fmla="*/ 384 w 390"/>
                <a:gd name="T83" fmla="*/ 564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1554">
                  <a:moveTo>
                    <a:pt x="0" y="816"/>
                  </a:moveTo>
                  <a:lnTo>
                    <a:pt x="0" y="828"/>
                  </a:lnTo>
                  <a:lnTo>
                    <a:pt x="6" y="834"/>
                  </a:lnTo>
                  <a:lnTo>
                    <a:pt x="6" y="846"/>
                  </a:lnTo>
                  <a:lnTo>
                    <a:pt x="12" y="858"/>
                  </a:lnTo>
                  <a:lnTo>
                    <a:pt x="12" y="888"/>
                  </a:lnTo>
                  <a:lnTo>
                    <a:pt x="18" y="906"/>
                  </a:lnTo>
                  <a:lnTo>
                    <a:pt x="18" y="918"/>
                  </a:lnTo>
                  <a:lnTo>
                    <a:pt x="24" y="936"/>
                  </a:lnTo>
                  <a:lnTo>
                    <a:pt x="24" y="948"/>
                  </a:lnTo>
                  <a:lnTo>
                    <a:pt x="30" y="960"/>
                  </a:lnTo>
                  <a:lnTo>
                    <a:pt x="30" y="984"/>
                  </a:lnTo>
                  <a:lnTo>
                    <a:pt x="42" y="996"/>
                  </a:lnTo>
                  <a:lnTo>
                    <a:pt x="36" y="996"/>
                  </a:lnTo>
                  <a:lnTo>
                    <a:pt x="42" y="996"/>
                  </a:lnTo>
                  <a:lnTo>
                    <a:pt x="48" y="978"/>
                  </a:lnTo>
                  <a:lnTo>
                    <a:pt x="48" y="984"/>
                  </a:lnTo>
                  <a:lnTo>
                    <a:pt x="48" y="978"/>
                  </a:lnTo>
                  <a:lnTo>
                    <a:pt x="54" y="960"/>
                  </a:lnTo>
                  <a:lnTo>
                    <a:pt x="54" y="942"/>
                  </a:lnTo>
                  <a:lnTo>
                    <a:pt x="60" y="924"/>
                  </a:lnTo>
                  <a:lnTo>
                    <a:pt x="60" y="900"/>
                  </a:lnTo>
                  <a:lnTo>
                    <a:pt x="66" y="876"/>
                  </a:lnTo>
                  <a:lnTo>
                    <a:pt x="66" y="816"/>
                  </a:lnTo>
                  <a:lnTo>
                    <a:pt x="72" y="786"/>
                  </a:lnTo>
                  <a:lnTo>
                    <a:pt x="72" y="750"/>
                  </a:lnTo>
                  <a:lnTo>
                    <a:pt x="78" y="720"/>
                  </a:lnTo>
                  <a:lnTo>
                    <a:pt x="78" y="690"/>
                  </a:lnTo>
                  <a:lnTo>
                    <a:pt x="84" y="654"/>
                  </a:lnTo>
                  <a:lnTo>
                    <a:pt x="84" y="624"/>
                  </a:lnTo>
                  <a:lnTo>
                    <a:pt x="90" y="600"/>
                  </a:lnTo>
                  <a:lnTo>
                    <a:pt x="90" y="552"/>
                  </a:lnTo>
                  <a:lnTo>
                    <a:pt x="96" y="534"/>
                  </a:lnTo>
                  <a:lnTo>
                    <a:pt x="96" y="522"/>
                  </a:lnTo>
                  <a:lnTo>
                    <a:pt x="108" y="510"/>
                  </a:lnTo>
                  <a:lnTo>
                    <a:pt x="102" y="510"/>
                  </a:lnTo>
                  <a:lnTo>
                    <a:pt x="108" y="534"/>
                  </a:lnTo>
                  <a:lnTo>
                    <a:pt x="114" y="552"/>
                  </a:lnTo>
                  <a:lnTo>
                    <a:pt x="114" y="576"/>
                  </a:lnTo>
                  <a:lnTo>
                    <a:pt x="120" y="600"/>
                  </a:lnTo>
                  <a:lnTo>
                    <a:pt x="120" y="636"/>
                  </a:lnTo>
                  <a:lnTo>
                    <a:pt x="126" y="672"/>
                  </a:lnTo>
                  <a:lnTo>
                    <a:pt x="126" y="762"/>
                  </a:lnTo>
                  <a:lnTo>
                    <a:pt x="132" y="804"/>
                  </a:lnTo>
                  <a:lnTo>
                    <a:pt x="132" y="858"/>
                  </a:lnTo>
                  <a:lnTo>
                    <a:pt x="138" y="906"/>
                  </a:lnTo>
                  <a:lnTo>
                    <a:pt x="138" y="954"/>
                  </a:lnTo>
                  <a:lnTo>
                    <a:pt x="144" y="1008"/>
                  </a:lnTo>
                  <a:lnTo>
                    <a:pt x="144" y="1056"/>
                  </a:lnTo>
                  <a:lnTo>
                    <a:pt x="150" y="1104"/>
                  </a:lnTo>
                  <a:lnTo>
                    <a:pt x="150" y="1182"/>
                  </a:lnTo>
                  <a:lnTo>
                    <a:pt x="156" y="1218"/>
                  </a:lnTo>
                  <a:lnTo>
                    <a:pt x="156" y="1248"/>
                  </a:lnTo>
                  <a:lnTo>
                    <a:pt x="162" y="1272"/>
                  </a:lnTo>
                  <a:lnTo>
                    <a:pt x="162" y="1290"/>
                  </a:lnTo>
                  <a:lnTo>
                    <a:pt x="168" y="1296"/>
                  </a:lnTo>
                  <a:lnTo>
                    <a:pt x="174" y="1278"/>
                  </a:lnTo>
                  <a:lnTo>
                    <a:pt x="174" y="1260"/>
                  </a:lnTo>
                  <a:lnTo>
                    <a:pt x="180" y="1230"/>
                  </a:lnTo>
                  <a:lnTo>
                    <a:pt x="180" y="1194"/>
                  </a:lnTo>
                  <a:lnTo>
                    <a:pt x="186" y="1152"/>
                  </a:lnTo>
                  <a:lnTo>
                    <a:pt x="186" y="1050"/>
                  </a:lnTo>
                  <a:lnTo>
                    <a:pt x="192" y="990"/>
                  </a:lnTo>
                  <a:lnTo>
                    <a:pt x="192" y="930"/>
                  </a:lnTo>
                  <a:lnTo>
                    <a:pt x="198" y="864"/>
                  </a:lnTo>
                  <a:lnTo>
                    <a:pt x="198" y="798"/>
                  </a:lnTo>
                  <a:lnTo>
                    <a:pt x="204" y="732"/>
                  </a:lnTo>
                  <a:lnTo>
                    <a:pt x="204" y="594"/>
                  </a:lnTo>
                  <a:lnTo>
                    <a:pt x="210" y="528"/>
                  </a:lnTo>
                  <a:lnTo>
                    <a:pt x="210" y="468"/>
                  </a:lnTo>
                  <a:lnTo>
                    <a:pt x="216" y="414"/>
                  </a:lnTo>
                  <a:lnTo>
                    <a:pt x="216" y="366"/>
                  </a:lnTo>
                  <a:lnTo>
                    <a:pt x="222" y="318"/>
                  </a:lnTo>
                  <a:lnTo>
                    <a:pt x="222" y="282"/>
                  </a:lnTo>
                  <a:lnTo>
                    <a:pt x="228" y="258"/>
                  </a:lnTo>
                  <a:lnTo>
                    <a:pt x="228" y="228"/>
                  </a:lnTo>
                  <a:lnTo>
                    <a:pt x="234" y="234"/>
                  </a:lnTo>
                  <a:lnTo>
                    <a:pt x="240" y="258"/>
                  </a:lnTo>
                  <a:lnTo>
                    <a:pt x="240" y="282"/>
                  </a:lnTo>
                  <a:lnTo>
                    <a:pt x="246" y="324"/>
                  </a:lnTo>
                  <a:lnTo>
                    <a:pt x="246" y="426"/>
                  </a:lnTo>
                  <a:lnTo>
                    <a:pt x="252" y="486"/>
                  </a:lnTo>
                  <a:lnTo>
                    <a:pt x="252" y="552"/>
                  </a:lnTo>
                  <a:lnTo>
                    <a:pt x="258" y="630"/>
                  </a:lnTo>
                  <a:lnTo>
                    <a:pt x="258" y="708"/>
                  </a:lnTo>
                  <a:lnTo>
                    <a:pt x="264" y="792"/>
                  </a:lnTo>
                  <a:lnTo>
                    <a:pt x="264" y="960"/>
                  </a:lnTo>
                  <a:lnTo>
                    <a:pt x="270" y="1038"/>
                  </a:lnTo>
                  <a:lnTo>
                    <a:pt x="270" y="1122"/>
                  </a:lnTo>
                  <a:lnTo>
                    <a:pt x="276" y="1200"/>
                  </a:lnTo>
                  <a:lnTo>
                    <a:pt x="276" y="1272"/>
                  </a:lnTo>
                  <a:lnTo>
                    <a:pt x="282" y="1338"/>
                  </a:lnTo>
                  <a:lnTo>
                    <a:pt x="282" y="1398"/>
                  </a:lnTo>
                  <a:lnTo>
                    <a:pt x="288" y="1452"/>
                  </a:lnTo>
                  <a:lnTo>
                    <a:pt x="288" y="1524"/>
                  </a:lnTo>
                  <a:lnTo>
                    <a:pt x="300" y="1554"/>
                  </a:lnTo>
                  <a:lnTo>
                    <a:pt x="294" y="1554"/>
                  </a:lnTo>
                  <a:lnTo>
                    <a:pt x="300" y="1542"/>
                  </a:lnTo>
                  <a:lnTo>
                    <a:pt x="306" y="1518"/>
                  </a:lnTo>
                  <a:lnTo>
                    <a:pt x="306" y="1434"/>
                  </a:lnTo>
                  <a:lnTo>
                    <a:pt x="312" y="1380"/>
                  </a:lnTo>
                  <a:lnTo>
                    <a:pt x="312" y="1314"/>
                  </a:lnTo>
                  <a:lnTo>
                    <a:pt x="318" y="1236"/>
                  </a:lnTo>
                  <a:lnTo>
                    <a:pt x="318" y="1158"/>
                  </a:lnTo>
                  <a:lnTo>
                    <a:pt x="324" y="1068"/>
                  </a:lnTo>
                  <a:lnTo>
                    <a:pt x="324" y="882"/>
                  </a:lnTo>
                  <a:lnTo>
                    <a:pt x="330" y="780"/>
                  </a:lnTo>
                  <a:lnTo>
                    <a:pt x="330" y="684"/>
                  </a:lnTo>
                  <a:lnTo>
                    <a:pt x="336" y="588"/>
                  </a:lnTo>
                  <a:lnTo>
                    <a:pt x="336" y="492"/>
                  </a:lnTo>
                  <a:lnTo>
                    <a:pt x="342" y="402"/>
                  </a:lnTo>
                  <a:lnTo>
                    <a:pt x="342" y="240"/>
                  </a:lnTo>
                  <a:lnTo>
                    <a:pt x="348" y="174"/>
                  </a:lnTo>
                  <a:lnTo>
                    <a:pt x="348" y="120"/>
                  </a:lnTo>
                  <a:lnTo>
                    <a:pt x="354" y="72"/>
                  </a:lnTo>
                  <a:lnTo>
                    <a:pt x="354" y="36"/>
                  </a:lnTo>
                  <a:lnTo>
                    <a:pt x="360" y="12"/>
                  </a:lnTo>
                  <a:lnTo>
                    <a:pt x="360" y="0"/>
                  </a:lnTo>
                  <a:lnTo>
                    <a:pt x="366" y="6"/>
                  </a:lnTo>
                  <a:lnTo>
                    <a:pt x="366" y="48"/>
                  </a:lnTo>
                  <a:lnTo>
                    <a:pt x="372" y="90"/>
                  </a:lnTo>
                  <a:lnTo>
                    <a:pt x="372" y="144"/>
                  </a:lnTo>
                  <a:lnTo>
                    <a:pt x="378" y="210"/>
                  </a:lnTo>
                  <a:lnTo>
                    <a:pt x="378" y="288"/>
                  </a:lnTo>
                  <a:lnTo>
                    <a:pt x="384" y="372"/>
                  </a:lnTo>
                  <a:lnTo>
                    <a:pt x="384" y="564"/>
                  </a:lnTo>
                  <a:lnTo>
                    <a:pt x="390" y="666"/>
                  </a:lnTo>
                  <a:lnTo>
                    <a:pt x="390" y="774"/>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27" name="Freeform 266"/>
            <p:cNvSpPr>
              <a:spLocks/>
            </p:cNvSpPr>
            <p:nvPr/>
          </p:nvSpPr>
          <p:spPr bwMode="auto">
            <a:xfrm>
              <a:off x="6505575" y="3213354"/>
              <a:ext cx="371475" cy="3228975"/>
            </a:xfrm>
            <a:custGeom>
              <a:avLst/>
              <a:gdLst>
                <a:gd name="T0" fmla="*/ 6 w 234"/>
                <a:gd name="T1" fmla="*/ 1080 h 2034"/>
                <a:gd name="T2" fmla="*/ 12 w 234"/>
                <a:gd name="T3" fmla="*/ 1296 h 2034"/>
                <a:gd name="T4" fmla="*/ 18 w 234"/>
                <a:gd name="T5" fmla="*/ 1590 h 2034"/>
                <a:gd name="T6" fmla="*/ 24 w 234"/>
                <a:gd name="T7" fmla="*/ 1752 h 2034"/>
                <a:gd name="T8" fmla="*/ 30 w 234"/>
                <a:gd name="T9" fmla="*/ 1866 h 2034"/>
                <a:gd name="T10" fmla="*/ 36 w 234"/>
                <a:gd name="T11" fmla="*/ 1926 h 2034"/>
                <a:gd name="T12" fmla="*/ 36 w 234"/>
                <a:gd name="T13" fmla="*/ 1932 h 2034"/>
                <a:gd name="T14" fmla="*/ 42 w 234"/>
                <a:gd name="T15" fmla="*/ 1878 h 2034"/>
                <a:gd name="T16" fmla="*/ 48 w 234"/>
                <a:gd name="T17" fmla="*/ 1776 h 2034"/>
                <a:gd name="T18" fmla="*/ 54 w 234"/>
                <a:gd name="T19" fmla="*/ 1524 h 2034"/>
                <a:gd name="T20" fmla="*/ 60 w 234"/>
                <a:gd name="T21" fmla="*/ 1314 h 2034"/>
                <a:gd name="T22" fmla="*/ 66 w 234"/>
                <a:gd name="T23" fmla="*/ 1080 h 2034"/>
                <a:gd name="T24" fmla="*/ 72 w 234"/>
                <a:gd name="T25" fmla="*/ 726 h 2034"/>
                <a:gd name="T26" fmla="*/ 78 w 234"/>
                <a:gd name="T27" fmla="*/ 510 h 2034"/>
                <a:gd name="T28" fmla="*/ 84 w 234"/>
                <a:gd name="T29" fmla="*/ 318 h 2034"/>
                <a:gd name="T30" fmla="*/ 90 w 234"/>
                <a:gd name="T31" fmla="*/ 120 h 2034"/>
                <a:gd name="T32" fmla="*/ 96 w 234"/>
                <a:gd name="T33" fmla="*/ 54 h 2034"/>
                <a:gd name="T34" fmla="*/ 102 w 234"/>
                <a:gd name="T35" fmla="*/ 54 h 2034"/>
                <a:gd name="T36" fmla="*/ 108 w 234"/>
                <a:gd name="T37" fmla="*/ 108 h 2034"/>
                <a:gd name="T38" fmla="*/ 114 w 234"/>
                <a:gd name="T39" fmla="*/ 306 h 2034"/>
                <a:gd name="T40" fmla="*/ 120 w 234"/>
                <a:gd name="T41" fmla="*/ 492 h 2034"/>
                <a:gd name="T42" fmla="*/ 126 w 234"/>
                <a:gd name="T43" fmla="*/ 714 h 2034"/>
                <a:gd name="T44" fmla="*/ 132 w 234"/>
                <a:gd name="T45" fmla="*/ 1086 h 2034"/>
                <a:gd name="T46" fmla="*/ 138 w 234"/>
                <a:gd name="T47" fmla="*/ 1332 h 2034"/>
                <a:gd name="T48" fmla="*/ 144 w 234"/>
                <a:gd name="T49" fmla="*/ 1560 h 2034"/>
                <a:gd name="T50" fmla="*/ 150 w 234"/>
                <a:gd name="T51" fmla="*/ 1836 h 2034"/>
                <a:gd name="T52" fmla="*/ 156 w 234"/>
                <a:gd name="T53" fmla="*/ 1962 h 2034"/>
                <a:gd name="T54" fmla="*/ 162 w 234"/>
                <a:gd name="T55" fmla="*/ 2028 h 2034"/>
                <a:gd name="T56" fmla="*/ 168 w 234"/>
                <a:gd name="T57" fmla="*/ 2028 h 2034"/>
                <a:gd name="T58" fmla="*/ 174 w 234"/>
                <a:gd name="T59" fmla="*/ 1914 h 2034"/>
                <a:gd name="T60" fmla="*/ 180 w 234"/>
                <a:gd name="T61" fmla="*/ 1764 h 2034"/>
                <a:gd name="T62" fmla="*/ 186 w 234"/>
                <a:gd name="T63" fmla="*/ 1572 h 2034"/>
                <a:gd name="T64" fmla="*/ 192 w 234"/>
                <a:gd name="T65" fmla="*/ 1212 h 2034"/>
                <a:gd name="T66" fmla="*/ 198 w 234"/>
                <a:gd name="T67" fmla="*/ 960 h 2034"/>
                <a:gd name="T68" fmla="*/ 204 w 234"/>
                <a:gd name="T69" fmla="*/ 708 h 2034"/>
                <a:gd name="T70" fmla="*/ 210 w 234"/>
                <a:gd name="T71" fmla="*/ 372 h 2034"/>
                <a:gd name="T72" fmla="*/ 216 w 234"/>
                <a:gd name="T73" fmla="*/ 192 h 2034"/>
                <a:gd name="T74" fmla="*/ 222 w 234"/>
                <a:gd name="T75" fmla="*/ 72 h 2034"/>
                <a:gd name="T76" fmla="*/ 228 w 234"/>
                <a:gd name="T77" fmla="*/ 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 h="2034">
                  <a:moveTo>
                    <a:pt x="0" y="966"/>
                  </a:moveTo>
                  <a:lnTo>
                    <a:pt x="6" y="1080"/>
                  </a:lnTo>
                  <a:lnTo>
                    <a:pt x="6" y="1188"/>
                  </a:lnTo>
                  <a:lnTo>
                    <a:pt x="12" y="1296"/>
                  </a:lnTo>
                  <a:lnTo>
                    <a:pt x="12" y="1500"/>
                  </a:lnTo>
                  <a:lnTo>
                    <a:pt x="18" y="1590"/>
                  </a:lnTo>
                  <a:lnTo>
                    <a:pt x="18" y="1674"/>
                  </a:lnTo>
                  <a:lnTo>
                    <a:pt x="24" y="1752"/>
                  </a:lnTo>
                  <a:lnTo>
                    <a:pt x="24" y="1812"/>
                  </a:lnTo>
                  <a:lnTo>
                    <a:pt x="30" y="1866"/>
                  </a:lnTo>
                  <a:lnTo>
                    <a:pt x="30" y="1902"/>
                  </a:lnTo>
                  <a:lnTo>
                    <a:pt x="36" y="1926"/>
                  </a:lnTo>
                  <a:lnTo>
                    <a:pt x="36" y="1938"/>
                  </a:lnTo>
                  <a:lnTo>
                    <a:pt x="36" y="1932"/>
                  </a:lnTo>
                  <a:lnTo>
                    <a:pt x="42" y="1914"/>
                  </a:lnTo>
                  <a:lnTo>
                    <a:pt x="42" y="1878"/>
                  </a:lnTo>
                  <a:lnTo>
                    <a:pt x="48" y="1836"/>
                  </a:lnTo>
                  <a:lnTo>
                    <a:pt x="48" y="1776"/>
                  </a:lnTo>
                  <a:lnTo>
                    <a:pt x="54" y="1704"/>
                  </a:lnTo>
                  <a:lnTo>
                    <a:pt x="54" y="1524"/>
                  </a:lnTo>
                  <a:lnTo>
                    <a:pt x="60" y="1422"/>
                  </a:lnTo>
                  <a:lnTo>
                    <a:pt x="60" y="1314"/>
                  </a:lnTo>
                  <a:lnTo>
                    <a:pt x="66" y="1200"/>
                  </a:lnTo>
                  <a:lnTo>
                    <a:pt x="66" y="1080"/>
                  </a:lnTo>
                  <a:lnTo>
                    <a:pt x="72" y="966"/>
                  </a:lnTo>
                  <a:lnTo>
                    <a:pt x="72" y="726"/>
                  </a:lnTo>
                  <a:lnTo>
                    <a:pt x="78" y="618"/>
                  </a:lnTo>
                  <a:lnTo>
                    <a:pt x="78" y="510"/>
                  </a:lnTo>
                  <a:lnTo>
                    <a:pt x="84" y="408"/>
                  </a:lnTo>
                  <a:lnTo>
                    <a:pt x="84" y="318"/>
                  </a:lnTo>
                  <a:lnTo>
                    <a:pt x="90" y="240"/>
                  </a:lnTo>
                  <a:lnTo>
                    <a:pt x="90" y="120"/>
                  </a:lnTo>
                  <a:lnTo>
                    <a:pt x="96" y="84"/>
                  </a:lnTo>
                  <a:lnTo>
                    <a:pt x="96" y="54"/>
                  </a:lnTo>
                  <a:lnTo>
                    <a:pt x="102" y="48"/>
                  </a:lnTo>
                  <a:lnTo>
                    <a:pt x="102" y="54"/>
                  </a:lnTo>
                  <a:lnTo>
                    <a:pt x="108" y="72"/>
                  </a:lnTo>
                  <a:lnTo>
                    <a:pt x="108" y="108"/>
                  </a:lnTo>
                  <a:lnTo>
                    <a:pt x="114" y="162"/>
                  </a:lnTo>
                  <a:lnTo>
                    <a:pt x="114" y="306"/>
                  </a:lnTo>
                  <a:lnTo>
                    <a:pt x="120" y="390"/>
                  </a:lnTo>
                  <a:lnTo>
                    <a:pt x="120" y="492"/>
                  </a:lnTo>
                  <a:lnTo>
                    <a:pt x="126" y="600"/>
                  </a:lnTo>
                  <a:lnTo>
                    <a:pt x="126" y="714"/>
                  </a:lnTo>
                  <a:lnTo>
                    <a:pt x="132" y="834"/>
                  </a:lnTo>
                  <a:lnTo>
                    <a:pt x="132" y="1086"/>
                  </a:lnTo>
                  <a:lnTo>
                    <a:pt x="138" y="1212"/>
                  </a:lnTo>
                  <a:lnTo>
                    <a:pt x="138" y="1332"/>
                  </a:lnTo>
                  <a:lnTo>
                    <a:pt x="144" y="1452"/>
                  </a:lnTo>
                  <a:lnTo>
                    <a:pt x="144" y="1560"/>
                  </a:lnTo>
                  <a:lnTo>
                    <a:pt x="150" y="1662"/>
                  </a:lnTo>
                  <a:lnTo>
                    <a:pt x="150" y="1836"/>
                  </a:lnTo>
                  <a:lnTo>
                    <a:pt x="156" y="1908"/>
                  </a:lnTo>
                  <a:lnTo>
                    <a:pt x="156" y="1962"/>
                  </a:lnTo>
                  <a:lnTo>
                    <a:pt x="162" y="2004"/>
                  </a:lnTo>
                  <a:lnTo>
                    <a:pt x="162" y="2028"/>
                  </a:lnTo>
                  <a:lnTo>
                    <a:pt x="168" y="2034"/>
                  </a:lnTo>
                  <a:lnTo>
                    <a:pt x="168" y="2028"/>
                  </a:lnTo>
                  <a:lnTo>
                    <a:pt x="174" y="2004"/>
                  </a:lnTo>
                  <a:lnTo>
                    <a:pt x="174" y="1914"/>
                  </a:lnTo>
                  <a:lnTo>
                    <a:pt x="180" y="1848"/>
                  </a:lnTo>
                  <a:lnTo>
                    <a:pt x="180" y="1764"/>
                  </a:lnTo>
                  <a:lnTo>
                    <a:pt x="186" y="1674"/>
                  </a:lnTo>
                  <a:lnTo>
                    <a:pt x="186" y="1572"/>
                  </a:lnTo>
                  <a:lnTo>
                    <a:pt x="192" y="1458"/>
                  </a:lnTo>
                  <a:lnTo>
                    <a:pt x="192" y="1212"/>
                  </a:lnTo>
                  <a:lnTo>
                    <a:pt x="198" y="1086"/>
                  </a:lnTo>
                  <a:lnTo>
                    <a:pt x="198" y="960"/>
                  </a:lnTo>
                  <a:lnTo>
                    <a:pt x="204" y="834"/>
                  </a:lnTo>
                  <a:lnTo>
                    <a:pt x="204" y="708"/>
                  </a:lnTo>
                  <a:lnTo>
                    <a:pt x="210" y="588"/>
                  </a:lnTo>
                  <a:lnTo>
                    <a:pt x="210" y="372"/>
                  </a:lnTo>
                  <a:lnTo>
                    <a:pt x="216" y="276"/>
                  </a:lnTo>
                  <a:lnTo>
                    <a:pt x="216" y="192"/>
                  </a:lnTo>
                  <a:lnTo>
                    <a:pt x="222" y="126"/>
                  </a:lnTo>
                  <a:lnTo>
                    <a:pt x="222" y="72"/>
                  </a:lnTo>
                  <a:lnTo>
                    <a:pt x="228" y="30"/>
                  </a:lnTo>
                  <a:lnTo>
                    <a:pt x="228" y="6"/>
                  </a:lnTo>
                  <a:lnTo>
                    <a:pt x="234" y="0"/>
                  </a:lnTo>
                </a:path>
              </a:pathLst>
            </a:custGeom>
            <a:noFill/>
            <a:ln w="25400">
              <a:solidFill>
                <a:srgbClr val="FFF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527" name="Group 8526"/>
          <p:cNvGrpSpPr/>
          <p:nvPr/>
        </p:nvGrpSpPr>
        <p:grpSpPr>
          <a:xfrm>
            <a:off x="2914232" y="4069624"/>
            <a:ext cx="3319272" cy="1801368"/>
            <a:chOff x="4238625" y="3048000"/>
            <a:chExt cx="4133850" cy="3209925"/>
          </a:xfrm>
        </p:grpSpPr>
        <p:sp>
          <p:nvSpPr>
            <p:cNvPr id="8517" name="Freeform 356"/>
            <p:cNvSpPr>
              <a:spLocks/>
            </p:cNvSpPr>
            <p:nvPr/>
          </p:nvSpPr>
          <p:spPr bwMode="auto">
            <a:xfrm>
              <a:off x="4238625" y="4972050"/>
              <a:ext cx="895350" cy="1276350"/>
            </a:xfrm>
            <a:custGeom>
              <a:avLst/>
              <a:gdLst>
                <a:gd name="T0" fmla="*/ 12 w 564"/>
                <a:gd name="T1" fmla="*/ 804 h 804"/>
                <a:gd name="T2" fmla="*/ 30 w 564"/>
                <a:gd name="T3" fmla="*/ 804 h 804"/>
                <a:gd name="T4" fmla="*/ 48 w 564"/>
                <a:gd name="T5" fmla="*/ 798 h 804"/>
                <a:gd name="T6" fmla="*/ 66 w 564"/>
                <a:gd name="T7" fmla="*/ 792 h 804"/>
                <a:gd name="T8" fmla="*/ 84 w 564"/>
                <a:gd name="T9" fmla="*/ 786 h 804"/>
                <a:gd name="T10" fmla="*/ 102 w 564"/>
                <a:gd name="T11" fmla="*/ 774 h 804"/>
                <a:gd name="T12" fmla="*/ 120 w 564"/>
                <a:gd name="T13" fmla="*/ 762 h 804"/>
                <a:gd name="T14" fmla="*/ 138 w 564"/>
                <a:gd name="T15" fmla="*/ 750 h 804"/>
                <a:gd name="T16" fmla="*/ 156 w 564"/>
                <a:gd name="T17" fmla="*/ 732 h 804"/>
                <a:gd name="T18" fmla="*/ 174 w 564"/>
                <a:gd name="T19" fmla="*/ 714 h 804"/>
                <a:gd name="T20" fmla="*/ 192 w 564"/>
                <a:gd name="T21" fmla="*/ 696 h 804"/>
                <a:gd name="T22" fmla="*/ 210 w 564"/>
                <a:gd name="T23" fmla="*/ 678 h 804"/>
                <a:gd name="T24" fmla="*/ 222 w 564"/>
                <a:gd name="T25" fmla="*/ 660 h 804"/>
                <a:gd name="T26" fmla="*/ 240 w 564"/>
                <a:gd name="T27" fmla="*/ 636 h 804"/>
                <a:gd name="T28" fmla="*/ 252 w 564"/>
                <a:gd name="T29" fmla="*/ 618 h 804"/>
                <a:gd name="T30" fmla="*/ 270 w 564"/>
                <a:gd name="T31" fmla="*/ 594 h 804"/>
                <a:gd name="T32" fmla="*/ 294 w 564"/>
                <a:gd name="T33" fmla="*/ 564 h 804"/>
                <a:gd name="T34" fmla="*/ 306 w 564"/>
                <a:gd name="T35" fmla="*/ 540 h 804"/>
                <a:gd name="T36" fmla="*/ 318 w 564"/>
                <a:gd name="T37" fmla="*/ 516 h 804"/>
                <a:gd name="T38" fmla="*/ 336 w 564"/>
                <a:gd name="T39" fmla="*/ 486 h 804"/>
                <a:gd name="T40" fmla="*/ 354 w 564"/>
                <a:gd name="T41" fmla="*/ 462 h 804"/>
                <a:gd name="T42" fmla="*/ 366 w 564"/>
                <a:gd name="T43" fmla="*/ 432 h 804"/>
                <a:gd name="T44" fmla="*/ 378 w 564"/>
                <a:gd name="T45" fmla="*/ 408 h 804"/>
                <a:gd name="T46" fmla="*/ 390 w 564"/>
                <a:gd name="T47" fmla="*/ 390 h 804"/>
                <a:gd name="T48" fmla="*/ 402 w 564"/>
                <a:gd name="T49" fmla="*/ 366 h 804"/>
                <a:gd name="T50" fmla="*/ 408 w 564"/>
                <a:gd name="T51" fmla="*/ 348 h 804"/>
                <a:gd name="T52" fmla="*/ 420 w 564"/>
                <a:gd name="T53" fmla="*/ 324 h 804"/>
                <a:gd name="T54" fmla="*/ 432 w 564"/>
                <a:gd name="T55" fmla="*/ 306 h 804"/>
                <a:gd name="T56" fmla="*/ 438 w 564"/>
                <a:gd name="T57" fmla="*/ 282 h 804"/>
                <a:gd name="T58" fmla="*/ 450 w 564"/>
                <a:gd name="T59" fmla="*/ 264 h 804"/>
                <a:gd name="T60" fmla="*/ 462 w 564"/>
                <a:gd name="T61" fmla="*/ 240 h 804"/>
                <a:gd name="T62" fmla="*/ 468 w 564"/>
                <a:gd name="T63" fmla="*/ 216 h 804"/>
                <a:gd name="T64" fmla="*/ 480 w 564"/>
                <a:gd name="T65" fmla="*/ 198 h 804"/>
                <a:gd name="T66" fmla="*/ 486 w 564"/>
                <a:gd name="T67" fmla="*/ 180 h 804"/>
                <a:gd name="T68" fmla="*/ 498 w 564"/>
                <a:gd name="T69" fmla="*/ 156 h 804"/>
                <a:gd name="T70" fmla="*/ 504 w 564"/>
                <a:gd name="T71" fmla="*/ 138 h 804"/>
                <a:gd name="T72" fmla="*/ 516 w 564"/>
                <a:gd name="T73" fmla="*/ 114 h 804"/>
                <a:gd name="T74" fmla="*/ 522 w 564"/>
                <a:gd name="T75" fmla="*/ 96 h 804"/>
                <a:gd name="T76" fmla="*/ 534 w 564"/>
                <a:gd name="T77" fmla="*/ 72 h 804"/>
                <a:gd name="T78" fmla="*/ 540 w 564"/>
                <a:gd name="T79" fmla="*/ 54 h 804"/>
                <a:gd name="T80" fmla="*/ 552 w 564"/>
                <a:gd name="T81" fmla="*/ 36 h 804"/>
                <a:gd name="T82" fmla="*/ 558 w 564"/>
                <a:gd name="T83" fmla="*/ 12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4" h="804">
                  <a:moveTo>
                    <a:pt x="0" y="804"/>
                  </a:moveTo>
                  <a:lnTo>
                    <a:pt x="6" y="804"/>
                  </a:lnTo>
                  <a:lnTo>
                    <a:pt x="12" y="804"/>
                  </a:lnTo>
                  <a:lnTo>
                    <a:pt x="18" y="804"/>
                  </a:lnTo>
                  <a:lnTo>
                    <a:pt x="24" y="804"/>
                  </a:lnTo>
                  <a:lnTo>
                    <a:pt x="30" y="804"/>
                  </a:lnTo>
                  <a:lnTo>
                    <a:pt x="36" y="804"/>
                  </a:lnTo>
                  <a:lnTo>
                    <a:pt x="42" y="798"/>
                  </a:lnTo>
                  <a:lnTo>
                    <a:pt x="48" y="798"/>
                  </a:lnTo>
                  <a:lnTo>
                    <a:pt x="54" y="798"/>
                  </a:lnTo>
                  <a:lnTo>
                    <a:pt x="60" y="792"/>
                  </a:lnTo>
                  <a:lnTo>
                    <a:pt x="66" y="792"/>
                  </a:lnTo>
                  <a:lnTo>
                    <a:pt x="72" y="792"/>
                  </a:lnTo>
                  <a:lnTo>
                    <a:pt x="78" y="786"/>
                  </a:lnTo>
                  <a:lnTo>
                    <a:pt x="84" y="786"/>
                  </a:lnTo>
                  <a:lnTo>
                    <a:pt x="90" y="780"/>
                  </a:lnTo>
                  <a:lnTo>
                    <a:pt x="96" y="774"/>
                  </a:lnTo>
                  <a:lnTo>
                    <a:pt x="102" y="774"/>
                  </a:lnTo>
                  <a:lnTo>
                    <a:pt x="108" y="768"/>
                  </a:lnTo>
                  <a:lnTo>
                    <a:pt x="114" y="768"/>
                  </a:lnTo>
                  <a:lnTo>
                    <a:pt x="120" y="762"/>
                  </a:lnTo>
                  <a:lnTo>
                    <a:pt x="126" y="756"/>
                  </a:lnTo>
                  <a:lnTo>
                    <a:pt x="132" y="756"/>
                  </a:lnTo>
                  <a:lnTo>
                    <a:pt x="138" y="750"/>
                  </a:lnTo>
                  <a:lnTo>
                    <a:pt x="144" y="744"/>
                  </a:lnTo>
                  <a:lnTo>
                    <a:pt x="150" y="738"/>
                  </a:lnTo>
                  <a:lnTo>
                    <a:pt x="156" y="732"/>
                  </a:lnTo>
                  <a:lnTo>
                    <a:pt x="162" y="726"/>
                  </a:lnTo>
                  <a:lnTo>
                    <a:pt x="168" y="720"/>
                  </a:lnTo>
                  <a:lnTo>
                    <a:pt x="174" y="714"/>
                  </a:lnTo>
                  <a:lnTo>
                    <a:pt x="180" y="708"/>
                  </a:lnTo>
                  <a:lnTo>
                    <a:pt x="186" y="702"/>
                  </a:lnTo>
                  <a:lnTo>
                    <a:pt x="192" y="696"/>
                  </a:lnTo>
                  <a:lnTo>
                    <a:pt x="198" y="690"/>
                  </a:lnTo>
                  <a:lnTo>
                    <a:pt x="204" y="684"/>
                  </a:lnTo>
                  <a:lnTo>
                    <a:pt x="210" y="678"/>
                  </a:lnTo>
                  <a:lnTo>
                    <a:pt x="216" y="672"/>
                  </a:lnTo>
                  <a:lnTo>
                    <a:pt x="216" y="666"/>
                  </a:lnTo>
                  <a:lnTo>
                    <a:pt x="222" y="660"/>
                  </a:lnTo>
                  <a:lnTo>
                    <a:pt x="228" y="654"/>
                  </a:lnTo>
                  <a:lnTo>
                    <a:pt x="240" y="642"/>
                  </a:lnTo>
                  <a:lnTo>
                    <a:pt x="240" y="636"/>
                  </a:lnTo>
                  <a:lnTo>
                    <a:pt x="246" y="630"/>
                  </a:lnTo>
                  <a:lnTo>
                    <a:pt x="252" y="624"/>
                  </a:lnTo>
                  <a:lnTo>
                    <a:pt x="252" y="618"/>
                  </a:lnTo>
                  <a:lnTo>
                    <a:pt x="258" y="612"/>
                  </a:lnTo>
                  <a:lnTo>
                    <a:pt x="270" y="600"/>
                  </a:lnTo>
                  <a:lnTo>
                    <a:pt x="270" y="594"/>
                  </a:lnTo>
                  <a:lnTo>
                    <a:pt x="282" y="582"/>
                  </a:lnTo>
                  <a:lnTo>
                    <a:pt x="282" y="576"/>
                  </a:lnTo>
                  <a:lnTo>
                    <a:pt x="294" y="564"/>
                  </a:lnTo>
                  <a:lnTo>
                    <a:pt x="294" y="552"/>
                  </a:lnTo>
                  <a:lnTo>
                    <a:pt x="300" y="546"/>
                  </a:lnTo>
                  <a:lnTo>
                    <a:pt x="306" y="540"/>
                  </a:lnTo>
                  <a:lnTo>
                    <a:pt x="312" y="534"/>
                  </a:lnTo>
                  <a:lnTo>
                    <a:pt x="312" y="522"/>
                  </a:lnTo>
                  <a:lnTo>
                    <a:pt x="318" y="516"/>
                  </a:lnTo>
                  <a:lnTo>
                    <a:pt x="330" y="504"/>
                  </a:lnTo>
                  <a:lnTo>
                    <a:pt x="330" y="492"/>
                  </a:lnTo>
                  <a:lnTo>
                    <a:pt x="336" y="486"/>
                  </a:lnTo>
                  <a:lnTo>
                    <a:pt x="342" y="480"/>
                  </a:lnTo>
                  <a:lnTo>
                    <a:pt x="342" y="474"/>
                  </a:lnTo>
                  <a:lnTo>
                    <a:pt x="354" y="462"/>
                  </a:lnTo>
                  <a:lnTo>
                    <a:pt x="354" y="450"/>
                  </a:lnTo>
                  <a:lnTo>
                    <a:pt x="366" y="438"/>
                  </a:lnTo>
                  <a:lnTo>
                    <a:pt x="366" y="432"/>
                  </a:lnTo>
                  <a:lnTo>
                    <a:pt x="372" y="426"/>
                  </a:lnTo>
                  <a:lnTo>
                    <a:pt x="372" y="414"/>
                  </a:lnTo>
                  <a:lnTo>
                    <a:pt x="378" y="408"/>
                  </a:lnTo>
                  <a:lnTo>
                    <a:pt x="384" y="402"/>
                  </a:lnTo>
                  <a:lnTo>
                    <a:pt x="384" y="396"/>
                  </a:lnTo>
                  <a:lnTo>
                    <a:pt x="390" y="390"/>
                  </a:lnTo>
                  <a:lnTo>
                    <a:pt x="390" y="378"/>
                  </a:lnTo>
                  <a:lnTo>
                    <a:pt x="396" y="372"/>
                  </a:lnTo>
                  <a:lnTo>
                    <a:pt x="402" y="366"/>
                  </a:lnTo>
                  <a:lnTo>
                    <a:pt x="402" y="360"/>
                  </a:lnTo>
                  <a:lnTo>
                    <a:pt x="408" y="354"/>
                  </a:lnTo>
                  <a:lnTo>
                    <a:pt x="408" y="348"/>
                  </a:lnTo>
                  <a:lnTo>
                    <a:pt x="414" y="342"/>
                  </a:lnTo>
                  <a:lnTo>
                    <a:pt x="414" y="330"/>
                  </a:lnTo>
                  <a:lnTo>
                    <a:pt x="420" y="324"/>
                  </a:lnTo>
                  <a:lnTo>
                    <a:pt x="426" y="318"/>
                  </a:lnTo>
                  <a:lnTo>
                    <a:pt x="426" y="312"/>
                  </a:lnTo>
                  <a:lnTo>
                    <a:pt x="432" y="306"/>
                  </a:lnTo>
                  <a:lnTo>
                    <a:pt x="432" y="294"/>
                  </a:lnTo>
                  <a:lnTo>
                    <a:pt x="438" y="288"/>
                  </a:lnTo>
                  <a:lnTo>
                    <a:pt x="438" y="282"/>
                  </a:lnTo>
                  <a:lnTo>
                    <a:pt x="444" y="276"/>
                  </a:lnTo>
                  <a:lnTo>
                    <a:pt x="444" y="270"/>
                  </a:lnTo>
                  <a:lnTo>
                    <a:pt x="450" y="264"/>
                  </a:lnTo>
                  <a:lnTo>
                    <a:pt x="450" y="252"/>
                  </a:lnTo>
                  <a:lnTo>
                    <a:pt x="456" y="246"/>
                  </a:lnTo>
                  <a:lnTo>
                    <a:pt x="462" y="240"/>
                  </a:lnTo>
                  <a:lnTo>
                    <a:pt x="462" y="234"/>
                  </a:lnTo>
                  <a:lnTo>
                    <a:pt x="468" y="228"/>
                  </a:lnTo>
                  <a:lnTo>
                    <a:pt x="468" y="216"/>
                  </a:lnTo>
                  <a:lnTo>
                    <a:pt x="474" y="210"/>
                  </a:lnTo>
                  <a:lnTo>
                    <a:pt x="474" y="204"/>
                  </a:lnTo>
                  <a:lnTo>
                    <a:pt x="480" y="198"/>
                  </a:lnTo>
                  <a:lnTo>
                    <a:pt x="480" y="192"/>
                  </a:lnTo>
                  <a:lnTo>
                    <a:pt x="486" y="186"/>
                  </a:lnTo>
                  <a:lnTo>
                    <a:pt x="486" y="180"/>
                  </a:lnTo>
                  <a:lnTo>
                    <a:pt x="492" y="174"/>
                  </a:lnTo>
                  <a:lnTo>
                    <a:pt x="492" y="162"/>
                  </a:lnTo>
                  <a:lnTo>
                    <a:pt x="498" y="156"/>
                  </a:lnTo>
                  <a:lnTo>
                    <a:pt x="498" y="150"/>
                  </a:lnTo>
                  <a:lnTo>
                    <a:pt x="504" y="144"/>
                  </a:lnTo>
                  <a:lnTo>
                    <a:pt x="504" y="138"/>
                  </a:lnTo>
                  <a:lnTo>
                    <a:pt x="510" y="132"/>
                  </a:lnTo>
                  <a:lnTo>
                    <a:pt x="510" y="120"/>
                  </a:lnTo>
                  <a:lnTo>
                    <a:pt x="516" y="114"/>
                  </a:lnTo>
                  <a:lnTo>
                    <a:pt x="516" y="108"/>
                  </a:lnTo>
                  <a:lnTo>
                    <a:pt x="522" y="102"/>
                  </a:lnTo>
                  <a:lnTo>
                    <a:pt x="522" y="96"/>
                  </a:lnTo>
                  <a:lnTo>
                    <a:pt x="528" y="90"/>
                  </a:lnTo>
                  <a:lnTo>
                    <a:pt x="528" y="78"/>
                  </a:lnTo>
                  <a:lnTo>
                    <a:pt x="534" y="72"/>
                  </a:lnTo>
                  <a:lnTo>
                    <a:pt x="534" y="66"/>
                  </a:lnTo>
                  <a:lnTo>
                    <a:pt x="540" y="60"/>
                  </a:lnTo>
                  <a:lnTo>
                    <a:pt x="540" y="54"/>
                  </a:lnTo>
                  <a:lnTo>
                    <a:pt x="546" y="48"/>
                  </a:lnTo>
                  <a:lnTo>
                    <a:pt x="546" y="42"/>
                  </a:lnTo>
                  <a:lnTo>
                    <a:pt x="552" y="36"/>
                  </a:lnTo>
                  <a:lnTo>
                    <a:pt x="552" y="24"/>
                  </a:lnTo>
                  <a:lnTo>
                    <a:pt x="558" y="18"/>
                  </a:lnTo>
                  <a:lnTo>
                    <a:pt x="558" y="12"/>
                  </a:lnTo>
                  <a:lnTo>
                    <a:pt x="564" y="6"/>
                  </a:lnTo>
                  <a:lnTo>
                    <a:pt x="564" y="0"/>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8" name="Freeform 357"/>
            <p:cNvSpPr>
              <a:spLocks/>
            </p:cNvSpPr>
            <p:nvPr/>
          </p:nvSpPr>
          <p:spPr bwMode="auto">
            <a:xfrm>
              <a:off x="5133975" y="3495675"/>
              <a:ext cx="666750" cy="1476375"/>
            </a:xfrm>
            <a:custGeom>
              <a:avLst/>
              <a:gdLst>
                <a:gd name="T0" fmla="*/ 6 w 420"/>
                <a:gd name="T1" fmla="*/ 912 h 930"/>
                <a:gd name="T2" fmla="*/ 18 w 420"/>
                <a:gd name="T3" fmla="*/ 888 h 930"/>
                <a:gd name="T4" fmla="*/ 24 w 420"/>
                <a:gd name="T5" fmla="*/ 864 h 930"/>
                <a:gd name="T6" fmla="*/ 36 w 420"/>
                <a:gd name="T7" fmla="*/ 846 h 930"/>
                <a:gd name="T8" fmla="*/ 42 w 420"/>
                <a:gd name="T9" fmla="*/ 822 h 930"/>
                <a:gd name="T10" fmla="*/ 54 w 420"/>
                <a:gd name="T11" fmla="*/ 804 h 930"/>
                <a:gd name="T12" fmla="*/ 60 w 420"/>
                <a:gd name="T13" fmla="*/ 786 h 930"/>
                <a:gd name="T14" fmla="*/ 72 w 420"/>
                <a:gd name="T15" fmla="*/ 756 h 930"/>
                <a:gd name="T16" fmla="*/ 78 w 420"/>
                <a:gd name="T17" fmla="*/ 738 h 930"/>
                <a:gd name="T18" fmla="*/ 90 w 420"/>
                <a:gd name="T19" fmla="*/ 714 h 930"/>
                <a:gd name="T20" fmla="*/ 96 w 420"/>
                <a:gd name="T21" fmla="*/ 696 h 930"/>
                <a:gd name="T22" fmla="*/ 108 w 420"/>
                <a:gd name="T23" fmla="*/ 666 h 930"/>
                <a:gd name="T24" fmla="*/ 114 w 420"/>
                <a:gd name="T25" fmla="*/ 648 h 930"/>
                <a:gd name="T26" fmla="*/ 126 w 420"/>
                <a:gd name="T27" fmla="*/ 630 h 930"/>
                <a:gd name="T28" fmla="*/ 132 w 420"/>
                <a:gd name="T29" fmla="*/ 606 h 930"/>
                <a:gd name="T30" fmla="*/ 144 w 420"/>
                <a:gd name="T31" fmla="*/ 588 h 930"/>
                <a:gd name="T32" fmla="*/ 150 w 420"/>
                <a:gd name="T33" fmla="*/ 564 h 930"/>
                <a:gd name="T34" fmla="*/ 162 w 420"/>
                <a:gd name="T35" fmla="*/ 540 h 930"/>
                <a:gd name="T36" fmla="*/ 168 w 420"/>
                <a:gd name="T37" fmla="*/ 516 h 930"/>
                <a:gd name="T38" fmla="*/ 180 w 420"/>
                <a:gd name="T39" fmla="*/ 498 h 930"/>
                <a:gd name="T40" fmla="*/ 186 w 420"/>
                <a:gd name="T41" fmla="*/ 474 h 930"/>
                <a:gd name="T42" fmla="*/ 198 w 420"/>
                <a:gd name="T43" fmla="*/ 456 h 930"/>
                <a:gd name="T44" fmla="*/ 204 w 420"/>
                <a:gd name="T45" fmla="*/ 432 h 930"/>
                <a:gd name="T46" fmla="*/ 216 w 420"/>
                <a:gd name="T47" fmla="*/ 414 h 930"/>
                <a:gd name="T48" fmla="*/ 222 w 420"/>
                <a:gd name="T49" fmla="*/ 390 h 930"/>
                <a:gd name="T50" fmla="*/ 234 w 420"/>
                <a:gd name="T51" fmla="*/ 372 h 930"/>
                <a:gd name="T52" fmla="*/ 240 w 420"/>
                <a:gd name="T53" fmla="*/ 348 h 930"/>
                <a:gd name="T54" fmla="*/ 252 w 420"/>
                <a:gd name="T55" fmla="*/ 330 h 930"/>
                <a:gd name="T56" fmla="*/ 258 w 420"/>
                <a:gd name="T57" fmla="*/ 312 h 930"/>
                <a:gd name="T58" fmla="*/ 270 w 420"/>
                <a:gd name="T59" fmla="*/ 288 h 930"/>
                <a:gd name="T60" fmla="*/ 282 w 420"/>
                <a:gd name="T61" fmla="*/ 258 h 930"/>
                <a:gd name="T62" fmla="*/ 294 w 420"/>
                <a:gd name="T63" fmla="*/ 240 h 930"/>
                <a:gd name="T64" fmla="*/ 300 w 420"/>
                <a:gd name="T65" fmla="*/ 216 h 930"/>
                <a:gd name="T66" fmla="*/ 312 w 420"/>
                <a:gd name="T67" fmla="*/ 198 h 930"/>
                <a:gd name="T68" fmla="*/ 324 w 420"/>
                <a:gd name="T69" fmla="*/ 174 h 930"/>
                <a:gd name="T70" fmla="*/ 330 w 420"/>
                <a:gd name="T71" fmla="*/ 156 h 930"/>
                <a:gd name="T72" fmla="*/ 342 w 420"/>
                <a:gd name="T73" fmla="*/ 132 h 930"/>
                <a:gd name="T74" fmla="*/ 354 w 420"/>
                <a:gd name="T75" fmla="*/ 114 h 930"/>
                <a:gd name="T76" fmla="*/ 372 w 420"/>
                <a:gd name="T77" fmla="*/ 84 h 930"/>
                <a:gd name="T78" fmla="*/ 378 w 420"/>
                <a:gd name="T79" fmla="*/ 60 h 930"/>
                <a:gd name="T80" fmla="*/ 390 w 420"/>
                <a:gd name="T81" fmla="*/ 42 h 930"/>
                <a:gd name="T82" fmla="*/ 402 w 420"/>
                <a:gd name="T83" fmla="*/ 18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0" h="930">
                  <a:moveTo>
                    <a:pt x="0" y="930"/>
                  </a:moveTo>
                  <a:lnTo>
                    <a:pt x="6" y="924"/>
                  </a:lnTo>
                  <a:lnTo>
                    <a:pt x="6" y="912"/>
                  </a:lnTo>
                  <a:lnTo>
                    <a:pt x="12" y="900"/>
                  </a:lnTo>
                  <a:lnTo>
                    <a:pt x="12" y="894"/>
                  </a:lnTo>
                  <a:lnTo>
                    <a:pt x="18" y="888"/>
                  </a:lnTo>
                  <a:lnTo>
                    <a:pt x="18" y="882"/>
                  </a:lnTo>
                  <a:lnTo>
                    <a:pt x="24" y="876"/>
                  </a:lnTo>
                  <a:lnTo>
                    <a:pt x="24" y="864"/>
                  </a:lnTo>
                  <a:lnTo>
                    <a:pt x="30" y="858"/>
                  </a:lnTo>
                  <a:lnTo>
                    <a:pt x="30" y="852"/>
                  </a:lnTo>
                  <a:lnTo>
                    <a:pt x="36" y="846"/>
                  </a:lnTo>
                  <a:lnTo>
                    <a:pt x="36" y="840"/>
                  </a:lnTo>
                  <a:lnTo>
                    <a:pt x="42" y="834"/>
                  </a:lnTo>
                  <a:lnTo>
                    <a:pt x="42" y="822"/>
                  </a:lnTo>
                  <a:lnTo>
                    <a:pt x="48" y="816"/>
                  </a:lnTo>
                  <a:lnTo>
                    <a:pt x="48" y="810"/>
                  </a:lnTo>
                  <a:lnTo>
                    <a:pt x="54" y="804"/>
                  </a:lnTo>
                  <a:lnTo>
                    <a:pt x="54" y="798"/>
                  </a:lnTo>
                  <a:lnTo>
                    <a:pt x="60" y="792"/>
                  </a:lnTo>
                  <a:lnTo>
                    <a:pt x="60" y="786"/>
                  </a:lnTo>
                  <a:lnTo>
                    <a:pt x="66" y="774"/>
                  </a:lnTo>
                  <a:lnTo>
                    <a:pt x="66" y="762"/>
                  </a:lnTo>
                  <a:lnTo>
                    <a:pt x="72" y="756"/>
                  </a:lnTo>
                  <a:lnTo>
                    <a:pt x="72" y="750"/>
                  </a:lnTo>
                  <a:lnTo>
                    <a:pt x="78" y="744"/>
                  </a:lnTo>
                  <a:lnTo>
                    <a:pt x="78" y="738"/>
                  </a:lnTo>
                  <a:lnTo>
                    <a:pt x="84" y="732"/>
                  </a:lnTo>
                  <a:lnTo>
                    <a:pt x="84" y="720"/>
                  </a:lnTo>
                  <a:lnTo>
                    <a:pt x="90" y="714"/>
                  </a:lnTo>
                  <a:lnTo>
                    <a:pt x="90" y="708"/>
                  </a:lnTo>
                  <a:lnTo>
                    <a:pt x="96" y="702"/>
                  </a:lnTo>
                  <a:lnTo>
                    <a:pt x="96" y="696"/>
                  </a:lnTo>
                  <a:lnTo>
                    <a:pt x="102" y="690"/>
                  </a:lnTo>
                  <a:lnTo>
                    <a:pt x="102" y="678"/>
                  </a:lnTo>
                  <a:lnTo>
                    <a:pt x="108" y="666"/>
                  </a:lnTo>
                  <a:lnTo>
                    <a:pt x="108" y="660"/>
                  </a:lnTo>
                  <a:lnTo>
                    <a:pt x="114" y="654"/>
                  </a:lnTo>
                  <a:lnTo>
                    <a:pt x="114" y="648"/>
                  </a:lnTo>
                  <a:lnTo>
                    <a:pt x="120" y="642"/>
                  </a:lnTo>
                  <a:lnTo>
                    <a:pt x="120" y="636"/>
                  </a:lnTo>
                  <a:lnTo>
                    <a:pt x="126" y="630"/>
                  </a:lnTo>
                  <a:lnTo>
                    <a:pt x="126" y="618"/>
                  </a:lnTo>
                  <a:lnTo>
                    <a:pt x="132" y="612"/>
                  </a:lnTo>
                  <a:lnTo>
                    <a:pt x="132" y="606"/>
                  </a:lnTo>
                  <a:lnTo>
                    <a:pt x="138" y="600"/>
                  </a:lnTo>
                  <a:lnTo>
                    <a:pt x="138" y="594"/>
                  </a:lnTo>
                  <a:lnTo>
                    <a:pt x="144" y="588"/>
                  </a:lnTo>
                  <a:lnTo>
                    <a:pt x="144" y="576"/>
                  </a:lnTo>
                  <a:lnTo>
                    <a:pt x="150" y="570"/>
                  </a:lnTo>
                  <a:lnTo>
                    <a:pt x="150" y="564"/>
                  </a:lnTo>
                  <a:lnTo>
                    <a:pt x="156" y="558"/>
                  </a:lnTo>
                  <a:lnTo>
                    <a:pt x="156" y="552"/>
                  </a:lnTo>
                  <a:lnTo>
                    <a:pt x="162" y="540"/>
                  </a:lnTo>
                  <a:lnTo>
                    <a:pt x="162" y="528"/>
                  </a:lnTo>
                  <a:lnTo>
                    <a:pt x="168" y="522"/>
                  </a:lnTo>
                  <a:lnTo>
                    <a:pt x="168" y="516"/>
                  </a:lnTo>
                  <a:lnTo>
                    <a:pt x="174" y="510"/>
                  </a:lnTo>
                  <a:lnTo>
                    <a:pt x="174" y="504"/>
                  </a:lnTo>
                  <a:lnTo>
                    <a:pt x="180" y="498"/>
                  </a:lnTo>
                  <a:lnTo>
                    <a:pt x="180" y="486"/>
                  </a:lnTo>
                  <a:lnTo>
                    <a:pt x="186" y="480"/>
                  </a:lnTo>
                  <a:lnTo>
                    <a:pt x="186" y="474"/>
                  </a:lnTo>
                  <a:lnTo>
                    <a:pt x="192" y="468"/>
                  </a:lnTo>
                  <a:lnTo>
                    <a:pt x="192" y="462"/>
                  </a:lnTo>
                  <a:lnTo>
                    <a:pt x="198" y="456"/>
                  </a:lnTo>
                  <a:lnTo>
                    <a:pt x="198" y="450"/>
                  </a:lnTo>
                  <a:lnTo>
                    <a:pt x="204" y="444"/>
                  </a:lnTo>
                  <a:lnTo>
                    <a:pt x="204" y="432"/>
                  </a:lnTo>
                  <a:lnTo>
                    <a:pt x="210" y="426"/>
                  </a:lnTo>
                  <a:lnTo>
                    <a:pt x="210" y="420"/>
                  </a:lnTo>
                  <a:lnTo>
                    <a:pt x="216" y="414"/>
                  </a:lnTo>
                  <a:lnTo>
                    <a:pt x="216" y="408"/>
                  </a:lnTo>
                  <a:lnTo>
                    <a:pt x="222" y="402"/>
                  </a:lnTo>
                  <a:lnTo>
                    <a:pt x="222" y="390"/>
                  </a:lnTo>
                  <a:lnTo>
                    <a:pt x="228" y="384"/>
                  </a:lnTo>
                  <a:lnTo>
                    <a:pt x="228" y="378"/>
                  </a:lnTo>
                  <a:lnTo>
                    <a:pt x="234" y="372"/>
                  </a:lnTo>
                  <a:lnTo>
                    <a:pt x="234" y="366"/>
                  </a:lnTo>
                  <a:lnTo>
                    <a:pt x="240" y="360"/>
                  </a:lnTo>
                  <a:lnTo>
                    <a:pt x="240" y="348"/>
                  </a:lnTo>
                  <a:lnTo>
                    <a:pt x="246" y="342"/>
                  </a:lnTo>
                  <a:lnTo>
                    <a:pt x="246" y="336"/>
                  </a:lnTo>
                  <a:lnTo>
                    <a:pt x="252" y="330"/>
                  </a:lnTo>
                  <a:lnTo>
                    <a:pt x="252" y="324"/>
                  </a:lnTo>
                  <a:lnTo>
                    <a:pt x="258" y="318"/>
                  </a:lnTo>
                  <a:lnTo>
                    <a:pt x="258" y="312"/>
                  </a:lnTo>
                  <a:lnTo>
                    <a:pt x="264" y="306"/>
                  </a:lnTo>
                  <a:lnTo>
                    <a:pt x="264" y="294"/>
                  </a:lnTo>
                  <a:lnTo>
                    <a:pt x="270" y="288"/>
                  </a:lnTo>
                  <a:lnTo>
                    <a:pt x="270" y="282"/>
                  </a:lnTo>
                  <a:lnTo>
                    <a:pt x="282" y="270"/>
                  </a:lnTo>
                  <a:lnTo>
                    <a:pt x="282" y="258"/>
                  </a:lnTo>
                  <a:lnTo>
                    <a:pt x="288" y="252"/>
                  </a:lnTo>
                  <a:lnTo>
                    <a:pt x="288" y="246"/>
                  </a:lnTo>
                  <a:lnTo>
                    <a:pt x="294" y="240"/>
                  </a:lnTo>
                  <a:lnTo>
                    <a:pt x="294" y="234"/>
                  </a:lnTo>
                  <a:lnTo>
                    <a:pt x="300" y="228"/>
                  </a:lnTo>
                  <a:lnTo>
                    <a:pt x="300" y="216"/>
                  </a:lnTo>
                  <a:lnTo>
                    <a:pt x="306" y="210"/>
                  </a:lnTo>
                  <a:lnTo>
                    <a:pt x="306" y="204"/>
                  </a:lnTo>
                  <a:lnTo>
                    <a:pt x="312" y="198"/>
                  </a:lnTo>
                  <a:lnTo>
                    <a:pt x="318" y="192"/>
                  </a:lnTo>
                  <a:lnTo>
                    <a:pt x="318" y="180"/>
                  </a:lnTo>
                  <a:lnTo>
                    <a:pt x="324" y="174"/>
                  </a:lnTo>
                  <a:lnTo>
                    <a:pt x="324" y="168"/>
                  </a:lnTo>
                  <a:lnTo>
                    <a:pt x="330" y="162"/>
                  </a:lnTo>
                  <a:lnTo>
                    <a:pt x="330" y="156"/>
                  </a:lnTo>
                  <a:lnTo>
                    <a:pt x="336" y="150"/>
                  </a:lnTo>
                  <a:lnTo>
                    <a:pt x="342" y="144"/>
                  </a:lnTo>
                  <a:lnTo>
                    <a:pt x="342" y="132"/>
                  </a:lnTo>
                  <a:lnTo>
                    <a:pt x="348" y="126"/>
                  </a:lnTo>
                  <a:lnTo>
                    <a:pt x="348" y="120"/>
                  </a:lnTo>
                  <a:lnTo>
                    <a:pt x="354" y="114"/>
                  </a:lnTo>
                  <a:lnTo>
                    <a:pt x="360" y="108"/>
                  </a:lnTo>
                  <a:lnTo>
                    <a:pt x="360" y="96"/>
                  </a:lnTo>
                  <a:lnTo>
                    <a:pt x="372" y="84"/>
                  </a:lnTo>
                  <a:lnTo>
                    <a:pt x="372" y="78"/>
                  </a:lnTo>
                  <a:lnTo>
                    <a:pt x="378" y="72"/>
                  </a:lnTo>
                  <a:lnTo>
                    <a:pt x="378" y="60"/>
                  </a:lnTo>
                  <a:lnTo>
                    <a:pt x="384" y="54"/>
                  </a:lnTo>
                  <a:lnTo>
                    <a:pt x="390" y="48"/>
                  </a:lnTo>
                  <a:lnTo>
                    <a:pt x="390" y="42"/>
                  </a:lnTo>
                  <a:lnTo>
                    <a:pt x="396" y="36"/>
                  </a:lnTo>
                  <a:lnTo>
                    <a:pt x="402" y="30"/>
                  </a:lnTo>
                  <a:lnTo>
                    <a:pt x="402" y="18"/>
                  </a:lnTo>
                  <a:lnTo>
                    <a:pt x="408" y="12"/>
                  </a:lnTo>
                  <a:lnTo>
                    <a:pt x="420" y="0"/>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9" name="Freeform 358"/>
            <p:cNvSpPr>
              <a:spLocks/>
            </p:cNvSpPr>
            <p:nvPr/>
          </p:nvSpPr>
          <p:spPr bwMode="auto">
            <a:xfrm>
              <a:off x="5800725" y="3048000"/>
              <a:ext cx="1114425" cy="647700"/>
            </a:xfrm>
            <a:custGeom>
              <a:avLst/>
              <a:gdLst>
                <a:gd name="T0" fmla="*/ 6 w 702"/>
                <a:gd name="T1" fmla="*/ 264 h 408"/>
                <a:gd name="T2" fmla="*/ 24 w 702"/>
                <a:gd name="T3" fmla="*/ 234 h 408"/>
                <a:gd name="T4" fmla="*/ 48 w 702"/>
                <a:gd name="T5" fmla="*/ 204 h 408"/>
                <a:gd name="T6" fmla="*/ 60 w 702"/>
                <a:gd name="T7" fmla="*/ 186 h 408"/>
                <a:gd name="T8" fmla="*/ 78 w 702"/>
                <a:gd name="T9" fmla="*/ 162 h 408"/>
                <a:gd name="T10" fmla="*/ 90 w 702"/>
                <a:gd name="T11" fmla="*/ 144 h 408"/>
                <a:gd name="T12" fmla="*/ 102 w 702"/>
                <a:gd name="T13" fmla="*/ 126 h 408"/>
                <a:gd name="T14" fmla="*/ 126 w 702"/>
                <a:gd name="T15" fmla="*/ 102 h 408"/>
                <a:gd name="T16" fmla="*/ 144 w 702"/>
                <a:gd name="T17" fmla="*/ 84 h 408"/>
                <a:gd name="T18" fmla="*/ 162 w 702"/>
                <a:gd name="T19" fmla="*/ 66 h 408"/>
                <a:gd name="T20" fmla="*/ 168 w 702"/>
                <a:gd name="T21" fmla="*/ 60 h 408"/>
                <a:gd name="T22" fmla="*/ 186 w 702"/>
                <a:gd name="T23" fmla="*/ 42 h 408"/>
                <a:gd name="T24" fmla="*/ 204 w 702"/>
                <a:gd name="T25" fmla="*/ 30 h 408"/>
                <a:gd name="T26" fmla="*/ 222 w 702"/>
                <a:gd name="T27" fmla="*/ 24 h 408"/>
                <a:gd name="T28" fmla="*/ 240 w 702"/>
                <a:gd name="T29" fmla="*/ 12 h 408"/>
                <a:gd name="T30" fmla="*/ 258 w 702"/>
                <a:gd name="T31" fmla="*/ 6 h 408"/>
                <a:gd name="T32" fmla="*/ 276 w 702"/>
                <a:gd name="T33" fmla="*/ 0 h 408"/>
                <a:gd name="T34" fmla="*/ 294 w 702"/>
                <a:gd name="T35" fmla="*/ 0 h 408"/>
                <a:gd name="T36" fmla="*/ 312 w 702"/>
                <a:gd name="T37" fmla="*/ 0 h 408"/>
                <a:gd name="T38" fmla="*/ 330 w 702"/>
                <a:gd name="T39" fmla="*/ 0 h 408"/>
                <a:gd name="T40" fmla="*/ 348 w 702"/>
                <a:gd name="T41" fmla="*/ 0 h 408"/>
                <a:gd name="T42" fmla="*/ 366 w 702"/>
                <a:gd name="T43" fmla="*/ 6 h 408"/>
                <a:gd name="T44" fmla="*/ 384 w 702"/>
                <a:gd name="T45" fmla="*/ 12 h 408"/>
                <a:gd name="T46" fmla="*/ 402 w 702"/>
                <a:gd name="T47" fmla="*/ 18 h 408"/>
                <a:gd name="T48" fmla="*/ 420 w 702"/>
                <a:gd name="T49" fmla="*/ 30 h 408"/>
                <a:gd name="T50" fmla="*/ 438 w 702"/>
                <a:gd name="T51" fmla="*/ 42 h 408"/>
                <a:gd name="T52" fmla="*/ 456 w 702"/>
                <a:gd name="T53" fmla="*/ 54 h 408"/>
                <a:gd name="T54" fmla="*/ 474 w 702"/>
                <a:gd name="T55" fmla="*/ 72 h 408"/>
                <a:gd name="T56" fmla="*/ 492 w 702"/>
                <a:gd name="T57" fmla="*/ 90 h 408"/>
                <a:gd name="T58" fmla="*/ 510 w 702"/>
                <a:gd name="T59" fmla="*/ 108 h 408"/>
                <a:gd name="T60" fmla="*/ 528 w 702"/>
                <a:gd name="T61" fmla="*/ 126 h 408"/>
                <a:gd name="T62" fmla="*/ 540 w 702"/>
                <a:gd name="T63" fmla="*/ 144 h 408"/>
                <a:gd name="T64" fmla="*/ 558 w 702"/>
                <a:gd name="T65" fmla="*/ 168 h 408"/>
                <a:gd name="T66" fmla="*/ 570 w 702"/>
                <a:gd name="T67" fmla="*/ 186 h 408"/>
                <a:gd name="T68" fmla="*/ 588 w 702"/>
                <a:gd name="T69" fmla="*/ 210 h 408"/>
                <a:gd name="T70" fmla="*/ 612 w 702"/>
                <a:gd name="T71" fmla="*/ 240 h 408"/>
                <a:gd name="T72" fmla="*/ 624 w 702"/>
                <a:gd name="T73" fmla="*/ 264 h 408"/>
                <a:gd name="T74" fmla="*/ 636 w 702"/>
                <a:gd name="T75" fmla="*/ 288 h 408"/>
                <a:gd name="T76" fmla="*/ 654 w 702"/>
                <a:gd name="T77" fmla="*/ 318 h 408"/>
                <a:gd name="T78" fmla="*/ 672 w 702"/>
                <a:gd name="T79" fmla="*/ 342 h 408"/>
                <a:gd name="T80" fmla="*/ 684 w 702"/>
                <a:gd name="T81" fmla="*/ 372 h 408"/>
                <a:gd name="T82" fmla="*/ 696 w 702"/>
                <a:gd name="T83" fmla="*/ 39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2" h="408">
                  <a:moveTo>
                    <a:pt x="0" y="282"/>
                  </a:moveTo>
                  <a:lnTo>
                    <a:pt x="0" y="270"/>
                  </a:lnTo>
                  <a:lnTo>
                    <a:pt x="6" y="264"/>
                  </a:lnTo>
                  <a:lnTo>
                    <a:pt x="18" y="252"/>
                  </a:lnTo>
                  <a:lnTo>
                    <a:pt x="18" y="240"/>
                  </a:lnTo>
                  <a:lnTo>
                    <a:pt x="24" y="234"/>
                  </a:lnTo>
                  <a:lnTo>
                    <a:pt x="36" y="222"/>
                  </a:lnTo>
                  <a:lnTo>
                    <a:pt x="36" y="216"/>
                  </a:lnTo>
                  <a:lnTo>
                    <a:pt x="48" y="204"/>
                  </a:lnTo>
                  <a:lnTo>
                    <a:pt x="48" y="198"/>
                  </a:lnTo>
                  <a:lnTo>
                    <a:pt x="54" y="192"/>
                  </a:lnTo>
                  <a:lnTo>
                    <a:pt x="60" y="186"/>
                  </a:lnTo>
                  <a:lnTo>
                    <a:pt x="60" y="180"/>
                  </a:lnTo>
                  <a:lnTo>
                    <a:pt x="66" y="174"/>
                  </a:lnTo>
                  <a:lnTo>
                    <a:pt x="78" y="162"/>
                  </a:lnTo>
                  <a:lnTo>
                    <a:pt x="78" y="156"/>
                  </a:lnTo>
                  <a:lnTo>
                    <a:pt x="84" y="150"/>
                  </a:lnTo>
                  <a:lnTo>
                    <a:pt x="90" y="144"/>
                  </a:lnTo>
                  <a:lnTo>
                    <a:pt x="96" y="138"/>
                  </a:lnTo>
                  <a:lnTo>
                    <a:pt x="96" y="132"/>
                  </a:lnTo>
                  <a:lnTo>
                    <a:pt x="102" y="126"/>
                  </a:lnTo>
                  <a:lnTo>
                    <a:pt x="108" y="120"/>
                  </a:lnTo>
                  <a:lnTo>
                    <a:pt x="114" y="114"/>
                  </a:lnTo>
                  <a:lnTo>
                    <a:pt x="126" y="102"/>
                  </a:lnTo>
                  <a:lnTo>
                    <a:pt x="126" y="96"/>
                  </a:lnTo>
                  <a:lnTo>
                    <a:pt x="132" y="96"/>
                  </a:lnTo>
                  <a:lnTo>
                    <a:pt x="144" y="84"/>
                  </a:lnTo>
                  <a:lnTo>
                    <a:pt x="144" y="78"/>
                  </a:lnTo>
                  <a:lnTo>
                    <a:pt x="150" y="78"/>
                  </a:lnTo>
                  <a:lnTo>
                    <a:pt x="162" y="66"/>
                  </a:lnTo>
                  <a:lnTo>
                    <a:pt x="156" y="66"/>
                  </a:lnTo>
                  <a:lnTo>
                    <a:pt x="162" y="66"/>
                  </a:lnTo>
                  <a:lnTo>
                    <a:pt x="168" y="60"/>
                  </a:lnTo>
                  <a:lnTo>
                    <a:pt x="174" y="54"/>
                  </a:lnTo>
                  <a:lnTo>
                    <a:pt x="180" y="48"/>
                  </a:lnTo>
                  <a:lnTo>
                    <a:pt x="186" y="42"/>
                  </a:lnTo>
                  <a:lnTo>
                    <a:pt x="192" y="42"/>
                  </a:lnTo>
                  <a:lnTo>
                    <a:pt x="198" y="36"/>
                  </a:lnTo>
                  <a:lnTo>
                    <a:pt x="204" y="30"/>
                  </a:lnTo>
                  <a:lnTo>
                    <a:pt x="210" y="30"/>
                  </a:lnTo>
                  <a:lnTo>
                    <a:pt x="216" y="24"/>
                  </a:lnTo>
                  <a:lnTo>
                    <a:pt x="222" y="24"/>
                  </a:lnTo>
                  <a:lnTo>
                    <a:pt x="228" y="18"/>
                  </a:lnTo>
                  <a:lnTo>
                    <a:pt x="234" y="12"/>
                  </a:lnTo>
                  <a:lnTo>
                    <a:pt x="240" y="12"/>
                  </a:lnTo>
                  <a:lnTo>
                    <a:pt x="246" y="12"/>
                  </a:lnTo>
                  <a:lnTo>
                    <a:pt x="252" y="6"/>
                  </a:lnTo>
                  <a:lnTo>
                    <a:pt x="258" y="6"/>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6"/>
                  </a:lnTo>
                  <a:lnTo>
                    <a:pt x="366" y="6"/>
                  </a:lnTo>
                  <a:lnTo>
                    <a:pt x="372" y="6"/>
                  </a:lnTo>
                  <a:lnTo>
                    <a:pt x="378" y="12"/>
                  </a:lnTo>
                  <a:lnTo>
                    <a:pt x="384" y="12"/>
                  </a:lnTo>
                  <a:lnTo>
                    <a:pt x="390" y="12"/>
                  </a:lnTo>
                  <a:lnTo>
                    <a:pt x="396" y="18"/>
                  </a:lnTo>
                  <a:lnTo>
                    <a:pt x="402" y="18"/>
                  </a:lnTo>
                  <a:lnTo>
                    <a:pt x="408" y="24"/>
                  </a:lnTo>
                  <a:lnTo>
                    <a:pt x="414" y="30"/>
                  </a:lnTo>
                  <a:lnTo>
                    <a:pt x="420" y="30"/>
                  </a:lnTo>
                  <a:lnTo>
                    <a:pt x="426" y="36"/>
                  </a:lnTo>
                  <a:lnTo>
                    <a:pt x="432" y="36"/>
                  </a:lnTo>
                  <a:lnTo>
                    <a:pt x="438" y="42"/>
                  </a:lnTo>
                  <a:lnTo>
                    <a:pt x="444" y="48"/>
                  </a:lnTo>
                  <a:lnTo>
                    <a:pt x="450" y="48"/>
                  </a:lnTo>
                  <a:lnTo>
                    <a:pt x="456" y="54"/>
                  </a:lnTo>
                  <a:lnTo>
                    <a:pt x="462" y="60"/>
                  </a:lnTo>
                  <a:lnTo>
                    <a:pt x="468" y="66"/>
                  </a:lnTo>
                  <a:lnTo>
                    <a:pt x="474" y="72"/>
                  </a:lnTo>
                  <a:lnTo>
                    <a:pt x="480" y="78"/>
                  </a:lnTo>
                  <a:lnTo>
                    <a:pt x="486" y="84"/>
                  </a:lnTo>
                  <a:lnTo>
                    <a:pt x="492" y="90"/>
                  </a:lnTo>
                  <a:lnTo>
                    <a:pt x="498" y="96"/>
                  </a:lnTo>
                  <a:lnTo>
                    <a:pt x="504" y="102"/>
                  </a:lnTo>
                  <a:lnTo>
                    <a:pt x="510" y="108"/>
                  </a:lnTo>
                  <a:lnTo>
                    <a:pt x="516" y="114"/>
                  </a:lnTo>
                  <a:lnTo>
                    <a:pt x="522" y="120"/>
                  </a:lnTo>
                  <a:lnTo>
                    <a:pt x="528" y="126"/>
                  </a:lnTo>
                  <a:lnTo>
                    <a:pt x="534" y="132"/>
                  </a:lnTo>
                  <a:lnTo>
                    <a:pt x="534" y="138"/>
                  </a:lnTo>
                  <a:lnTo>
                    <a:pt x="540" y="144"/>
                  </a:lnTo>
                  <a:lnTo>
                    <a:pt x="546" y="150"/>
                  </a:lnTo>
                  <a:lnTo>
                    <a:pt x="558" y="162"/>
                  </a:lnTo>
                  <a:lnTo>
                    <a:pt x="558" y="168"/>
                  </a:lnTo>
                  <a:lnTo>
                    <a:pt x="564" y="174"/>
                  </a:lnTo>
                  <a:lnTo>
                    <a:pt x="570" y="180"/>
                  </a:lnTo>
                  <a:lnTo>
                    <a:pt x="570" y="186"/>
                  </a:lnTo>
                  <a:lnTo>
                    <a:pt x="576" y="192"/>
                  </a:lnTo>
                  <a:lnTo>
                    <a:pt x="588" y="204"/>
                  </a:lnTo>
                  <a:lnTo>
                    <a:pt x="588" y="210"/>
                  </a:lnTo>
                  <a:lnTo>
                    <a:pt x="600" y="222"/>
                  </a:lnTo>
                  <a:lnTo>
                    <a:pt x="600" y="228"/>
                  </a:lnTo>
                  <a:lnTo>
                    <a:pt x="612" y="240"/>
                  </a:lnTo>
                  <a:lnTo>
                    <a:pt x="612" y="252"/>
                  </a:lnTo>
                  <a:lnTo>
                    <a:pt x="618" y="258"/>
                  </a:lnTo>
                  <a:lnTo>
                    <a:pt x="624" y="264"/>
                  </a:lnTo>
                  <a:lnTo>
                    <a:pt x="630" y="270"/>
                  </a:lnTo>
                  <a:lnTo>
                    <a:pt x="630" y="282"/>
                  </a:lnTo>
                  <a:lnTo>
                    <a:pt x="636" y="288"/>
                  </a:lnTo>
                  <a:lnTo>
                    <a:pt x="648" y="300"/>
                  </a:lnTo>
                  <a:lnTo>
                    <a:pt x="648" y="312"/>
                  </a:lnTo>
                  <a:lnTo>
                    <a:pt x="654" y="318"/>
                  </a:lnTo>
                  <a:lnTo>
                    <a:pt x="660" y="324"/>
                  </a:lnTo>
                  <a:lnTo>
                    <a:pt x="660" y="330"/>
                  </a:lnTo>
                  <a:lnTo>
                    <a:pt x="672" y="342"/>
                  </a:lnTo>
                  <a:lnTo>
                    <a:pt x="672" y="354"/>
                  </a:lnTo>
                  <a:lnTo>
                    <a:pt x="684" y="366"/>
                  </a:lnTo>
                  <a:lnTo>
                    <a:pt x="684" y="372"/>
                  </a:lnTo>
                  <a:lnTo>
                    <a:pt x="690" y="378"/>
                  </a:lnTo>
                  <a:lnTo>
                    <a:pt x="690" y="390"/>
                  </a:lnTo>
                  <a:lnTo>
                    <a:pt x="696" y="396"/>
                  </a:lnTo>
                  <a:lnTo>
                    <a:pt x="702" y="402"/>
                  </a:lnTo>
                  <a:lnTo>
                    <a:pt x="702" y="408"/>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0" name="Freeform 359"/>
            <p:cNvSpPr>
              <a:spLocks/>
            </p:cNvSpPr>
            <p:nvPr/>
          </p:nvSpPr>
          <p:spPr bwMode="auto">
            <a:xfrm>
              <a:off x="6915150" y="3695700"/>
              <a:ext cx="619125" cy="1438275"/>
            </a:xfrm>
            <a:custGeom>
              <a:avLst/>
              <a:gdLst>
                <a:gd name="T0" fmla="*/ 6 w 390"/>
                <a:gd name="T1" fmla="*/ 18 h 906"/>
                <a:gd name="T2" fmla="*/ 18 w 390"/>
                <a:gd name="T3" fmla="*/ 36 h 906"/>
                <a:gd name="T4" fmla="*/ 30 w 390"/>
                <a:gd name="T5" fmla="*/ 54 h 906"/>
                <a:gd name="T6" fmla="*/ 42 w 390"/>
                <a:gd name="T7" fmla="*/ 78 h 906"/>
                <a:gd name="T8" fmla="*/ 48 w 390"/>
                <a:gd name="T9" fmla="*/ 102 h 906"/>
                <a:gd name="T10" fmla="*/ 60 w 390"/>
                <a:gd name="T11" fmla="*/ 120 h 906"/>
                <a:gd name="T12" fmla="*/ 66 w 390"/>
                <a:gd name="T13" fmla="*/ 144 h 906"/>
                <a:gd name="T14" fmla="*/ 78 w 390"/>
                <a:gd name="T15" fmla="*/ 162 h 906"/>
                <a:gd name="T16" fmla="*/ 90 w 390"/>
                <a:gd name="T17" fmla="*/ 186 h 906"/>
                <a:gd name="T18" fmla="*/ 96 w 390"/>
                <a:gd name="T19" fmla="*/ 204 h 906"/>
                <a:gd name="T20" fmla="*/ 108 w 390"/>
                <a:gd name="T21" fmla="*/ 222 h 906"/>
                <a:gd name="T22" fmla="*/ 114 w 390"/>
                <a:gd name="T23" fmla="*/ 246 h 906"/>
                <a:gd name="T24" fmla="*/ 126 w 390"/>
                <a:gd name="T25" fmla="*/ 264 h 906"/>
                <a:gd name="T26" fmla="*/ 132 w 390"/>
                <a:gd name="T27" fmla="*/ 288 h 906"/>
                <a:gd name="T28" fmla="*/ 144 w 390"/>
                <a:gd name="T29" fmla="*/ 306 h 906"/>
                <a:gd name="T30" fmla="*/ 150 w 390"/>
                <a:gd name="T31" fmla="*/ 330 h 906"/>
                <a:gd name="T32" fmla="*/ 162 w 390"/>
                <a:gd name="T33" fmla="*/ 348 h 906"/>
                <a:gd name="T34" fmla="*/ 168 w 390"/>
                <a:gd name="T35" fmla="*/ 372 h 906"/>
                <a:gd name="T36" fmla="*/ 180 w 390"/>
                <a:gd name="T37" fmla="*/ 390 h 906"/>
                <a:gd name="T38" fmla="*/ 186 w 390"/>
                <a:gd name="T39" fmla="*/ 414 h 906"/>
                <a:gd name="T40" fmla="*/ 198 w 390"/>
                <a:gd name="T41" fmla="*/ 438 h 906"/>
                <a:gd name="T42" fmla="*/ 204 w 390"/>
                <a:gd name="T43" fmla="*/ 462 h 906"/>
                <a:gd name="T44" fmla="*/ 216 w 390"/>
                <a:gd name="T45" fmla="*/ 480 h 906"/>
                <a:gd name="T46" fmla="*/ 222 w 390"/>
                <a:gd name="T47" fmla="*/ 504 h 906"/>
                <a:gd name="T48" fmla="*/ 234 w 390"/>
                <a:gd name="T49" fmla="*/ 522 h 906"/>
                <a:gd name="T50" fmla="*/ 240 w 390"/>
                <a:gd name="T51" fmla="*/ 540 h 906"/>
                <a:gd name="T52" fmla="*/ 252 w 390"/>
                <a:gd name="T53" fmla="*/ 570 h 906"/>
                <a:gd name="T54" fmla="*/ 258 w 390"/>
                <a:gd name="T55" fmla="*/ 588 h 906"/>
                <a:gd name="T56" fmla="*/ 270 w 390"/>
                <a:gd name="T57" fmla="*/ 612 h 906"/>
                <a:gd name="T58" fmla="*/ 276 w 390"/>
                <a:gd name="T59" fmla="*/ 630 h 906"/>
                <a:gd name="T60" fmla="*/ 288 w 390"/>
                <a:gd name="T61" fmla="*/ 660 h 906"/>
                <a:gd name="T62" fmla="*/ 294 w 390"/>
                <a:gd name="T63" fmla="*/ 678 h 906"/>
                <a:gd name="T64" fmla="*/ 306 w 390"/>
                <a:gd name="T65" fmla="*/ 696 h 906"/>
                <a:gd name="T66" fmla="*/ 312 w 390"/>
                <a:gd name="T67" fmla="*/ 720 h 906"/>
                <a:gd name="T68" fmla="*/ 324 w 390"/>
                <a:gd name="T69" fmla="*/ 738 h 906"/>
                <a:gd name="T70" fmla="*/ 330 w 390"/>
                <a:gd name="T71" fmla="*/ 762 h 906"/>
                <a:gd name="T72" fmla="*/ 342 w 390"/>
                <a:gd name="T73" fmla="*/ 786 h 906"/>
                <a:gd name="T74" fmla="*/ 348 w 390"/>
                <a:gd name="T75" fmla="*/ 810 h 906"/>
                <a:gd name="T76" fmla="*/ 360 w 390"/>
                <a:gd name="T77" fmla="*/ 828 h 906"/>
                <a:gd name="T78" fmla="*/ 366 w 390"/>
                <a:gd name="T79" fmla="*/ 852 h 906"/>
                <a:gd name="T80" fmla="*/ 378 w 390"/>
                <a:gd name="T81" fmla="*/ 870 h 906"/>
                <a:gd name="T82" fmla="*/ 384 w 390"/>
                <a:gd name="T83" fmla="*/ 894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906">
                  <a:moveTo>
                    <a:pt x="0" y="0"/>
                  </a:moveTo>
                  <a:lnTo>
                    <a:pt x="6" y="6"/>
                  </a:lnTo>
                  <a:lnTo>
                    <a:pt x="6" y="18"/>
                  </a:lnTo>
                  <a:lnTo>
                    <a:pt x="12" y="24"/>
                  </a:lnTo>
                  <a:lnTo>
                    <a:pt x="18" y="30"/>
                  </a:lnTo>
                  <a:lnTo>
                    <a:pt x="18" y="36"/>
                  </a:lnTo>
                  <a:lnTo>
                    <a:pt x="24" y="42"/>
                  </a:lnTo>
                  <a:lnTo>
                    <a:pt x="24" y="48"/>
                  </a:lnTo>
                  <a:lnTo>
                    <a:pt x="30" y="54"/>
                  </a:lnTo>
                  <a:lnTo>
                    <a:pt x="30" y="66"/>
                  </a:lnTo>
                  <a:lnTo>
                    <a:pt x="36" y="72"/>
                  </a:lnTo>
                  <a:lnTo>
                    <a:pt x="42" y="78"/>
                  </a:lnTo>
                  <a:lnTo>
                    <a:pt x="42" y="84"/>
                  </a:lnTo>
                  <a:lnTo>
                    <a:pt x="48" y="90"/>
                  </a:lnTo>
                  <a:lnTo>
                    <a:pt x="48" y="102"/>
                  </a:lnTo>
                  <a:lnTo>
                    <a:pt x="54" y="108"/>
                  </a:lnTo>
                  <a:lnTo>
                    <a:pt x="54" y="114"/>
                  </a:lnTo>
                  <a:lnTo>
                    <a:pt x="60" y="120"/>
                  </a:lnTo>
                  <a:lnTo>
                    <a:pt x="60" y="126"/>
                  </a:lnTo>
                  <a:lnTo>
                    <a:pt x="66" y="132"/>
                  </a:lnTo>
                  <a:lnTo>
                    <a:pt x="66" y="144"/>
                  </a:lnTo>
                  <a:lnTo>
                    <a:pt x="72" y="150"/>
                  </a:lnTo>
                  <a:lnTo>
                    <a:pt x="78" y="156"/>
                  </a:lnTo>
                  <a:lnTo>
                    <a:pt x="78" y="162"/>
                  </a:lnTo>
                  <a:lnTo>
                    <a:pt x="84" y="168"/>
                  </a:lnTo>
                  <a:lnTo>
                    <a:pt x="84" y="180"/>
                  </a:lnTo>
                  <a:lnTo>
                    <a:pt x="90" y="186"/>
                  </a:lnTo>
                  <a:lnTo>
                    <a:pt x="90" y="192"/>
                  </a:lnTo>
                  <a:lnTo>
                    <a:pt x="96" y="198"/>
                  </a:lnTo>
                  <a:lnTo>
                    <a:pt x="96" y="204"/>
                  </a:lnTo>
                  <a:lnTo>
                    <a:pt x="102" y="210"/>
                  </a:lnTo>
                  <a:lnTo>
                    <a:pt x="102" y="216"/>
                  </a:lnTo>
                  <a:lnTo>
                    <a:pt x="108" y="222"/>
                  </a:lnTo>
                  <a:lnTo>
                    <a:pt x="108" y="234"/>
                  </a:lnTo>
                  <a:lnTo>
                    <a:pt x="114" y="240"/>
                  </a:lnTo>
                  <a:lnTo>
                    <a:pt x="114" y="246"/>
                  </a:lnTo>
                  <a:lnTo>
                    <a:pt x="120" y="252"/>
                  </a:lnTo>
                  <a:lnTo>
                    <a:pt x="120" y="258"/>
                  </a:lnTo>
                  <a:lnTo>
                    <a:pt x="126" y="264"/>
                  </a:lnTo>
                  <a:lnTo>
                    <a:pt x="126" y="276"/>
                  </a:lnTo>
                  <a:lnTo>
                    <a:pt x="132" y="282"/>
                  </a:lnTo>
                  <a:lnTo>
                    <a:pt x="132" y="288"/>
                  </a:lnTo>
                  <a:lnTo>
                    <a:pt x="138" y="294"/>
                  </a:lnTo>
                  <a:lnTo>
                    <a:pt x="138" y="300"/>
                  </a:lnTo>
                  <a:lnTo>
                    <a:pt x="144" y="306"/>
                  </a:lnTo>
                  <a:lnTo>
                    <a:pt x="144" y="318"/>
                  </a:lnTo>
                  <a:lnTo>
                    <a:pt x="150" y="324"/>
                  </a:lnTo>
                  <a:lnTo>
                    <a:pt x="150" y="330"/>
                  </a:lnTo>
                  <a:lnTo>
                    <a:pt x="156" y="336"/>
                  </a:lnTo>
                  <a:lnTo>
                    <a:pt x="156" y="342"/>
                  </a:lnTo>
                  <a:lnTo>
                    <a:pt x="162" y="348"/>
                  </a:lnTo>
                  <a:lnTo>
                    <a:pt x="162" y="354"/>
                  </a:lnTo>
                  <a:lnTo>
                    <a:pt x="168" y="360"/>
                  </a:lnTo>
                  <a:lnTo>
                    <a:pt x="168" y="372"/>
                  </a:lnTo>
                  <a:lnTo>
                    <a:pt x="174" y="378"/>
                  </a:lnTo>
                  <a:lnTo>
                    <a:pt x="174" y="384"/>
                  </a:lnTo>
                  <a:lnTo>
                    <a:pt x="180" y="390"/>
                  </a:lnTo>
                  <a:lnTo>
                    <a:pt x="180" y="396"/>
                  </a:lnTo>
                  <a:lnTo>
                    <a:pt x="186" y="402"/>
                  </a:lnTo>
                  <a:lnTo>
                    <a:pt x="186" y="414"/>
                  </a:lnTo>
                  <a:lnTo>
                    <a:pt x="192" y="426"/>
                  </a:lnTo>
                  <a:lnTo>
                    <a:pt x="192" y="432"/>
                  </a:lnTo>
                  <a:lnTo>
                    <a:pt x="198" y="438"/>
                  </a:lnTo>
                  <a:lnTo>
                    <a:pt x="198" y="444"/>
                  </a:lnTo>
                  <a:lnTo>
                    <a:pt x="204" y="450"/>
                  </a:lnTo>
                  <a:lnTo>
                    <a:pt x="204" y="462"/>
                  </a:lnTo>
                  <a:lnTo>
                    <a:pt x="210" y="468"/>
                  </a:lnTo>
                  <a:lnTo>
                    <a:pt x="210" y="474"/>
                  </a:lnTo>
                  <a:lnTo>
                    <a:pt x="216" y="480"/>
                  </a:lnTo>
                  <a:lnTo>
                    <a:pt x="216" y="486"/>
                  </a:lnTo>
                  <a:lnTo>
                    <a:pt x="222" y="492"/>
                  </a:lnTo>
                  <a:lnTo>
                    <a:pt x="222" y="504"/>
                  </a:lnTo>
                  <a:lnTo>
                    <a:pt x="228" y="510"/>
                  </a:lnTo>
                  <a:lnTo>
                    <a:pt x="228" y="516"/>
                  </a:lnTo>
                  <a:lnTo>
                    <a:pt x="234" y="522"/>
                  </a:lnTo>
                  <a:lnTo>
                    <a:pt x="234" y="528"/>
                  </a:lnTo>
                  <a:lnTo>
                    <a:pt x="240" y="534"/>
                  </a:lnTo>
                  <a:lnTo>
                    <a:pt x="240" y="540"/>
                  </a:lnTo>
                  <a:lnTo>
                    <a:pt x="246" y="552"/>
                  </a:lnTo>
                  <a:lnTo>
                    <a:pt x="246" y="564"/>
                  </a:lnTo>
                  <a:lnTo>
                    <a:pt x="252" y="570"/>
                  </a:lnTo>
                  <a:lnTo>
                    <a:pt x="252" y="576"/>
                  </a:lnTo>
                  <a:lnTo>
                    <a:pt x="258" y="582"/>
                  </a:lnTo>
                  <a:lnTo>
                    <a:pt x="258" y="588"/>
                  </a:lnTo>
                  <a:lnTo>
                    <a:pt x="264" y="594"/>
                  </a:lnTo>
                  <a:lnTo>
                    <a:pt x="264" y="606"/>
                  </a:lnTo>
                  <a:lnTo>
                    <a:pt x="270" y="612"/>
                  </a:lnTo>
                  <a:lnTo>
                    <a:pt x="270" y="618"/>
                  </a:lnTo>
                  <a:lnTo>
                    <a:pt x="276" y="624"/>
                  </a:lnTo>
                  <a:lnTo>
                    <a:pt x="276" y="630"/>
                  </a:lnTo>
                  <a:lnTo>
                    <a:pt x="282" y="636"/>
                  </a:lnTo>
                  <a:lnTo>
                    <a:pt x="282" y="648"/>
                  </a:lnTo>
                  <a:lnTo>
                    <a:pt x="288" y="660"/>
                  </a:lnTo>
                  <a:lnTo>
                    <a:pt x="288" y="666"/>
                  </a:lnTo>
                  <a:lnTo>
                    <a:pt x="294" y="672"/>
                  </a:lnTo>
                  <a:lnTo>
                    <a:pt x="294" y="678"/>
                  </a:lnTo>
                  <a:lnTo>
                    <a:pt x="300" y="684"/>
                  </a:lnTo>
                  <a:lnTo>
                    <a:pt x="300" y="690"/>
                  </a:lnTo>
                  <a:lnTo>
                    <a:pt x="306" y="696"/>
                  </a:lnTo>
                  <a:lnTo>
                    <a:pt x="306" y="708"/>
                  </a:lnTo>
                  <a:lnTo>
                    <a:pt x="312" y="714"/>
                  </a:lnTo>
                  <a:lnTo>
                    <a:pt x="312" y="720"/>
                  </a:lnTo>
                  <a:lnTo>
                    <a:pt x="318" y="726"/>
                  </a:lnTo>
                  <a:lnTo>
                    <a:pt x="318" y="732"/>
                  </a:lnTo>
                  <a:lnTo>
                    <a:pt x="324" y="738"/>
                  </a:lnTo>
                  <a:lnTo>
                    <a:pt x="324" y="750"/>
                  </a:lnTo>
                  <a:lnTo>
                    <a:pt x="330" y="756"/>
                  </a:lnTo>
                  <a:lnTo>
                    <a:pt x="330" y="762"/>
                  </a:lnTo>
                  <a:lnTo>
                    <a:pt x="336" y="768"/>
                  </a:lnTo>
                  <a:lnTo>
                    <a:pt x="336" y="774"/>
                  </a:lnTo>
                  <a:lnTo>
                    <a:pt x="342" y="786"/>
                  </a:lnTo>
                  <a:lnTo>
                    <a:pt x="342" y="798"/>
                  </a:lnTo>
                  <a:lnTo>
                    <a:pt x="348" y="804"/>
                  </a:lnTo>
                  <a:lnTo>
                    <a:pt x="348" y="810"/>
                  </a:lnTo>
                  <a:lnTo>
                    <a:pt x="354" y="816"/>
                  </a:lnTo>
                  <a:lnTo>
                    <a:pt x="354" y="822"/>
                  </a:lnTo>
                  <a:lnTo>
                    <a:pt x="360" y="828"/>
                  </a:lnTo>
                  <a:lnTo>
                    <a:pt x="360" y="840"/>
                  </a:lnTo>
                  <a:lnTo>
                    <a:pt x="366" y="846"/>
                  </a:lnTo>
                  <a:lnTo>
                    <a:pt x="366" y="852"/>
                  </a:lnTo>
                  <a:lnTo>
                    <a:pt x="372" y="858"/>
                  </a:lnTo>
                  <a:lnTo>
                    <a:pt x="372" y="864"/>
                  </a:lnTo>
                  <a:lnTo>
                    <a:pt x="378" y="870"/>
                  </a:lnTo>
                  <a:lnTo>
                    <a:pt x="378" y="876"/>
                  </a:lnTo>
                  <a:lnTo>
                    <a:pt x="384" y="882"/>
                  </a:lnTo>
                  <a:lnTo>
                    <a:pt x="384" y="894"/>
                  </a:lnTo>
                  <a:lnTo>
                    <a:pt x="390" y="900"/>
                  </a:lnTo>
                  <a:lnTo>
                    <a:pt x="390" y="906"/>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1" name="Freeform 360"/>
            <p:cNvSpPr>
              <a:spLocks/>
            </p:cNvSpPr>
            <p:nvPr/>
          </p:nvSpPr>
          <p:spPr bwMode="auto">
            <a:xfrm>
              <a:off x="7534275" y="5133975"/>
              <a:ext cx="838200" cy="1123950"/>
            </a:xfrm>
            <a:custGeom>
              <a:avLst/>
              <a:gdLst>
                <a:gd name="T0" fmla="*/ 6 w 528"/>
                <a:gd name="T1" fmla="*/ 6 h 708"/>
                <a:gd name="T2" fmla="*/ 12 w 528"/>
                <a:gd name="T3" fmla="*/ 18 h 708"/>
                <a:gd name="T4" fmla="*/ 18 w 528"/>
                <a:gd name="T5" fmla="*/ 36 h 708"/>
                <a:gd name="T6" fmla="*/ 24 w 528"/>
                <a:gd name="T7" fmla="*/ 48 h 708"/>
                <a:gd name="T8" fmla="*/ 30 w 528"/>
                <a:gd name="T9" fmla="*/ 60 h 708"/>
                <a:gd name="T10" fmla="*/ 36 w 528"/>
                <a:gd name="T11" fmla="*/ 78 h 708"/>
                <a:gd name="T12" fmla="*/ 42 w 528"/>
                <a:gd name="T13" fmla="*/ 90 h 708"/>
                <a:gd name="T14" fmla="*/ 48 w 528"/>
                <a:gd name="T15" fmla="*/ 102 h 708"/>
                <a:gd name="T16" fmla="*/ 54 w 528"/>
                <a:gd name="T17" fmla="*/ 114 h 708"/>
                <a:gd name="T18" fmla="*/ 60 w 528"/>
                <a:gd name="T19" fmla="*/ 132 h 708"/>
                <a:gd name="T20" fmla="*/ 72 w 528"/>
                <a:gd name="T21" fmla="*/ 150 h 708"/>
                <a:gd name="T22" fmla="*/ 78 w 528"/>
                <a:gd name="T23" fmla="*/ 168 h 708"/>
                <a:gd name="T24" fmla="*/ 84 w 528"/>
                <a:gd name="T25" fmla="*/ 180 h 708"/>
                <a:gd name="T26" fmla="*/ 90 w 528"/>
                <a:gd name="T27" fmla="*/ 192 h 708"/>
                <a:gd name="T28" fmla="*/ 96 w 528"/>
                <a:gd name="T29" fmla="*/ 210 h 708"/>
                <a:gd name="T30" fmla="*/ 102 w 528"/>
                <a:gd name="T31" fmla="*/ 222 h 708"/>
                <a:gd name="T32" fmla="*/ 108 w 528"/>
                <a:gd name="T33" fmla="*/ 240 h 708"/>
                <a:gd name="T34" fmla="*/ 114 w 528"/>
                <a:gd name="T35" fmla="*/ 252 h 708"/>
                <a:gd name="T36" fmla="*/ 120 w 528"/>
                <a:gd name="T37" fmla="*/ 264 h 708"/>
                <a:gd name="T38" fmla="*/ 132 w 528"/>
                <a:gd name="T39" fmla="*/ 276 h 708"/>
                <a:gd name="T40" fmla="*/ 138 w 528"/>
                <a:gd name="T41" fmla="*/ 294 h 708"/>
                <a:gd name="T42" fmla="*/ 144 w 528"/>
                <a:gd name="T43" fmla="*/ 306 h 708"/>
                <a:gd name="T44" fmla="*/ 150 w 528"/>
                <a:gd name="T45" fmla="*/ 324 h 708"/>
                <a:gd name="T46" fmla="*/ 162 w 528"/>
                <a:gd name="T47" fmla="*/ 342 h 708"/>
                <a:gd name="T48" fmla="*/ 168 w 528"/>
                <a:gd name="T49" fmla="*/ 360 h 708"/>
                <a:gd name="T50" fmla="*/ 180 w 528"/>
                <a:gd name="T51" fmla="*/ 372 h 708"/>
                <a:gd name="T52" fmla="*/ 186 w 528"/>
                <a:gd name="T53" fmla="*/ 384 h 708"/>
                <a:gd name="T54" fmla="*/ 192 w 528"/>
                <a:gd name="T55" fmla="*/ 402 h 708"/>
                <a:gd name="T56" fmla="*/ 210 w 528"/>
                <a:gd name="T57" fmla="*/ 420 h 708"/>
                <a:gd name="T58" fmla="*/ 216 w 528"/>
                <a:gd name="T59" fmla="*/ 438 h 708"/>
                <a:gd name="T60" fmla="*/ 228 w 528"/>
                <a:gd name="T61" fmla="*/ 462 h 708"/>
                <a:gd name="T62" fmla="*/ 246 w 528"/>
                <a:gd name="T63" fmla="*/ 480 h 708"/>
                <a:gd name="T64" fmla="*/ 258 w 528"/>
                <a:gd name="T65" fmla="*/ 498 h 708"/>
                <a:gd name="T66" fmla="*/ 264 w 528"/>
                <a:gd name="T67" fmla="*/ 510 h 708"/>
                <a:gd name="T68" fmla="*/ 270 w 528"/>
                <a:gd name="T69" fmla="*/ 522 h 708"/>
                <a:gd name="T70" fmla="*/ 288 w 528"/>
                <a:gd name="T71" fmla="*/ 540 h 708"/>
                <a:gd name="T72" fmla="*/ 294 w 528"/>
                <a:gd name="T73" fmla="*/ 552 h 708"/>
                <a:gd name="T74" fmla="*/ 306 w 528"/>
                <a:gd name="T75" fmla="*/ 564 h 708"/>
                <a:gd name="T76" fmla="*/ 312 w 528"/>
                <a:gd name="T77" fmla="*/ 576 h 708"/>
                <a:gd name="T78" fmla="*/ 324 w 528"/>
                <a:gd name="T79" fmla="*/ 588 h 708"/>
                <a:gd name="T80" fmla="*/ 336 w 528"/>
                <a:gd name="T81" fmla="*/ 606 h 708"/>
                <a:gd name="T82" fmla="*/ 354 w 528"/>
                <a:gd name="T83" fmla="*/ 618 h 708"/>
                <a:gd name="T84" fmla="*/ 360 w 528"/>
                <a:gd name="T85" fmla="*/ 624 h 708"/>
                <a:gd name="T86" fmla="*/ 366 w 528"/>
                <a:gd name="T87" fmla="*/ 636 h 708"/>
                <a:gd name="T88" fmla="*/ 378 w 528"/>
                <a:gd name="T89" fmla="*/ 642 h 708"/>
                <a:gd name="T90" fmla="*/ 390 w 528"/>
                <a:gd name="T91" fmla="*/ 654 h 708"/>
                <a:gd name="T92" fmla="*/ 402 w 528"/>
                <a:gd name="T93" fmla="*/ 660 h 708"/>
                <a:gd name="T94" fmla="*/ 414 w 528"/>
                <a:gd name="T95" fmla="*/ 672 h 708"/>
                <a:gd name="T96" fmla="*/ 426 w 528"/>
                <a:gd name="T97" fmla="*/ 678 h 708"/>
                <a:gd name="T98" fmla="*/ 438 w 528"/>
                <a:gd name="T99" fmla="*/ 684 h 708"/>
                <a:gd name="T100" fmla="*/ 450 w 528"/>
                <a:gd name="T101" fmla="*/ 690 h 708"/>
                <a:gd name="T102" fmla="*/ 462 w 528"/>
                <a:gd name="T103" fmla="*/ 696 h 708"/>
                <a:gd name="T104" fmla="*/ 474 w 528"/>
                <a:gd name="T105" fmla="*/ 696 h 708"/>
                <a:gd name="T106" fmla="*/ 486 w 528"/>
                <a:gd name="T107" fmla="*/ 702 h 708"/>
                <a:gd name="T108" fmla="*/ 498 w 528"/>
                <a:gd name="T109" fmla="*/ 702 h 708"/>
                <a:gd name="T110" fmla="*/ 510 w 528"/>
                <a:gd name="T111" fmla="*/ 702 h 708"/>
                <a:gd name="T112" fmla="*/ 522 w 528"/>
                <a:gd name="T113" fmla="*/ 70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8" h="708">
                  <a:moveTo>
                    <a:pt x="0" y="0"/>
                  </a:moveTo>
                  <a:lnTo>
                    <a:pt x="6" y="6"/>
                  </a:lnTo>
                  <a:lnTo>
                    <a:pt x="6" y="12"/>
                  </a:lnTo>
                  <a:lnTo>
                    <a:pt x="12" y="18"/>
                  </a:lnTo>
                  <a:lnTo>
                    <a:pt x="12" y="30"/>
                  </a:lnTo>
                  <a:lnTo>
                    <a:pt x="18" y="36"/>
                  </a:lnTo>
                  <a:lnTo>
                    <a:pt x="18" y="42"/>
                  </a:lnTo>
                  <a:lnTo>
                    <a:pt x="24" y="48"/>
                  </a:lnTo>
                  <a:lnTo>
                    <a:pt x="24" y="54"/>
                  </a:lnTo>
                  <a:lnTo>
                    <a:pt x="30" y="60"/>
                  </a:lnTo>
                  <a:lnTo>
                    <a:pt x="30" y="72"/>
                  </a:lnTo>
                  <a:lnTo>
                    <a:pt x="36" y="78"/>
                  </a:lnTo>
                  <a:lnTo>
                    <a:pt x="36" y="84"/>
                  </a:lnTo>
                  <a:lnTo>
                    <a:pt x="42" y="90"/>
                  </a:lnTo>
                  <a:lnTo>
                    <a:pt x="42" y="96"/>
                  </a:lnTo>
                  <a:lnTo>
                    <a:pt x="48" y="102"/>
                  </a:lnTo>
                  <a:lnTo>
                    <a:pt x="48" y="108"/>
                  </a:lnTo>
                  <a:lnTo>
                    <a:pt x="54" y="114"/>
                  </a:lnTo>
                  <a:lnTo>
                    <a:pt x="54" y="126"/>
                  </a:lnTo>
                  <a:lnTo>
                    <a:pt x="60" y="132"/>
                  </a:lnTo>
                  <a:lnTo>
                    <a:pt x="60" y="138"/>
                  </a:lnTo>
                  <a:lnTo>
                    <a:pt x="72" y="150"/>
                  </a:lnTo>
                  <a:lnTo>
                    <a:pt x="72" y="162"/>
                  </a:lnTo>
                  <a:lnTo>
                    <a:pt x="78" y="168"/>
                  </a:lnTo>
                  <a:lnTo>
                    <a:pt x="78" y="174"/>
                  </a:lnTo>
                  <a:lnTo>
                    <a:pt x="84" y="180"/>
                  </a:lnTo>
                  <a:lnTo>
                    <a:pt x="84" y="186"/>
                  </a:lnTo>
                  <a:lnTo>
                    <a:pt x="90" y="192"/>
                  </a:lnTo>
                  <a:lnTo>
                    <a:pt x="90" y="204"/>
                  </a:lnTo>
                  <a:lnTo>
                    <a:pt x="96" y="210"/>
                  </a:lnTo>
                  <a:lnTo>
                    <a:pt x="96" y="216"/>
                  </a:lnTo>
                  <a:lnTo>
                    <a:pt x="102" y="222"/>
                  </a:lnTo>
                  <a:lnTo>
                    <a:pt x="108" y="228"/>
                  </a:lnTo>
                  <a:lnTo>
                    <a:pt x="108" y="240"/>
                  </a:lnTo>
                  <a:lnTo>
                    <a:pt x="114" y="246"/>
                  </a:lnTo>
                  <a:lnTo>
                    <a:pt x="114" y="252"/>
                  </a:lnTo>
                  <a:lnTo>
                    <a:pt x="120" y="258"/>
                  </a:lnTo>
                  <a:lnTo>
                    <a:pt x="120" y="264"/>
                  </a:lnTo>
                  <a:lnTo>
                    <a:pt x="126" y="270"/>
                  </a:lnTo>
                  <a:lnTo>
                    <a:pt x="132" y="276"/>
                  </a:lnTo>
                  <a:lnTo>
                    <a:pt x="132" y="288"/>
                  </a:lnTo>
                  <a:lnTo>
                    <a:pt x="138" y="294"/>
                  </a:lnTo>
                  <a:lnTo>
                    <a:pt x="138" y="300"/>
                  </a:lnTo>
                  <a:lnTo>
                    <a:pt x="144" y="306"/>
                  </a:lnTo>
                  <a:lnTo>
                    <a:pt x="150" y="312"/>
                  </a:lnTo>
                  <a:lnTo>
                    <a:pt x="150" y="324"/>
                  </a:lnTo>
                  <a:lnTo>
                    <a:pt x="162" y="336"/>
                  </a:lnTo>
                  <a:lnTo>
                    <a:pt x="162" y="342"/>
                  </a:lnTo>
                  <a:lnTo>
                    <a:pt x="168" y="348"/>
                  </a:lnTo>
                  <a:lnTo>
                    <a:pt x="168" y="360"/>
                  </a:lnTo>
                  <a:lnTo>
                    <a:pt x="174" y="366"/>
                  </a:lnTo>
                  <a:lnTo>
                    <a:pt x="180" y="372"/>
                  </a:lnTo>
                  <a:lnTo>
                    <a:pt x="180" y="378"/>
                  </a:lnTo>
                  <a:lnTo>
                    <a:pt x="186" y="384"/>
                  </a:lnTo>
                  <a:lnTo>
                    <a:pt x="192" y="390"/>
                  </a:lnTo>
                  <a:lnTo>
                    <a:pt x="192" y="402"/>
                  </a:lnTo>
                  <a:lnTo>
                    <a:pt x="198" y="408"/>
                  </a:lnTo>
                  <a:lnTo>
                    <a:pt x="210" y="420"/>
                  </a:lnTo>
                  <a:lnTo>
                    <a:pt x="210" y="432"/>
                  </a:lnTo>
                  <a:lnTo>
                    <a:pt x="216" y="438"/>
                  </a:lnTo>
                  <a:lnTo>
                    <a:pt x="228" y="450"/>
                  </a:lnTo>
                  <a:lnTo>
                    <a:pt x="228" y="462"/>
                  </a:lnTo>
                  <a:lnTo>
                    <a:pt x="234" y="468"/>
                  </a:lnTo>
                  <a:lnTo>
                    <a:pt x="246" y="480"/>
                  </a:lnTo>
                  <a:lnTo>
                    <a:pt x="246" y="486"/>
                  </a:lnTo>
                  <a:lnTo>
                    <a:pt x="258" y="498"/>
                  </a:lnTo>
                  <a:lnTo>
                    <a:pt x="258" y="504"/>
                  </a:lnTo>
                  <a:lnTo>
                    <a:pt x="264" y="510"/>
                  </a:lnTo>
                  <a:lnTo>
                    <a:pt x="270" y="516"/>
                  </a:lnTo>
                  <a:lnTo>
                    <a:pt x="270" y="522"/>
                  </a:lnTo>
                  <a:lnTo>
                    <a:pt x="276" y="528"/>
                  </a:lnTo>
                  <a:lnTo>
                    <a:pt x="288" y="540"/>
                  </a:lnTo>
                  <a:lnTo>
                    <a:pt x="288" y="546"/>
                  </a:lnTo>
                  <a:lnTo>
                    <a:pt x="294" y="552"/>
                  </a:lnTo>
                  <a:lnTo>
                    <a:pt x="300" y="558"/>
                  </a:lnTo>
                  <a:lnTo>
                    <a:pt x="306" y="564"/>
                  </a:lnTo>
                  <a:lnTo>
                    <a:pt x="306" y="570"/>
                  </a:lnTo>
                  <a:lnTo>
                    <a:pt x="312" y="576"/>
                  </a:lnTo>
                  <a:lnTo>
                    <a:pt x="318" y="582"/>
                  </a:lnTo>
                  <a:lnTo>
                    <a:pt x="324" y="588"/>
                  </a:lnTo>
                  <a:lnTo>
                    <a:pt x="336" y="600"/>
                  </a:lnTo>
                  <a:lnTo>
                    <a:pt x="336" y="606"/>
                  </a:lnTo>
                  <a:lnTo>
                    <a:pt x="342" y="606"/>
                  </a:lnTo>
                  <a:lnTo>
                    <a:pt x="354" y="618"/>
                  </a:lnTo>
                  <a:lnTo>
                    <a:pt x="354" y="624"/>
                  </a:lnTo>
                  <a:lnTo>
                    <a:pt x="360" y="624"/>
                  </a:lnTo>
                  <a:lnTo>
                    <a:pt x="372" y="636"/>
                  </a:lnTo>
                  <a:lnTo>
                    <a:pt x="366" y="636"/>
                  </a:lnTo>
                  <a:lnTo>
                    <a:pt x="372" y="636"/>
                  </a:lnTo>
                  <a:lnTo>
                    <a:pt x="378" y="642"/>
                  </a:lnTo>
                  <a:lnTo>
                    <a:pt x="384" y="648"/>
                  </a:lnTo>
                  <a:lnTo>
                    <a:pt x="390" y="654"/>
                  </a:lnTo>
                  <a:lnTo>
                    <a:pt x="396" y="660"/>
                  </a:lnTo>
                  <a:lnTo>
                    <a:pt x="402" y="660"/>
                  </a:lnTo>
                  <a:lnTo>
                    <a:pt x="408" y="666"/>
                  </a:lnTo>
                  <a:lnTo>
                    <a:pt x="414" y="672"/>
                  </a:lnTo>
                  <a:lnTo>
                    <a:pt x="420" y="672"/>
                  </a:lnTo>
                  <a:lnTo>
                    <a:pt x="426" y="678"/>
                  </a:lnTo>
                  <a:lnTo>
                    <a:pt x="432" y="678"/>
                  </a:lnTo>
                  <a:lnTo>
                    <a:pt x="438" y="684"/>
                  </a:lnTo>
                  <a:lnTo>
                    <a:pt x="444" y="690"/>
                  </a:lnTo>
                  <a:lnTo>
                    <a:pt x="450" y="690"/>
                  </a:lnTo>
                  <a:lnTo>
                    <a:pt x="456" y="690"/>
                  </a:lnTo>
                  <a:lnTo>
                    <a:pt x="462" y="696"/>
                  </a:lnTo>
                  <a:lnTo>
                    <a:pt x="468" y="696"/>
                  </a:lnTo>
                  <a:lnTo>
                    <a:pt x="474" y="696"/>
                  </a:lnTo>
                  <a:lnTo>
                    <a:pt x="480" y="702"/>
                  </a:lnTo>
                  <a:lnTo>
                    <a:pt x="486" y="702"/>
                  </a:lnTo>
                  <a:lnTo>
                    <a:pt x="492" y="702"/>
                  </a:lnTo>
                  <a:lnTo>
                    <a:pt x="498" y="702"/>
                  </a:lnTo>
                  <a:lnTo>
                    <a:pt x="504" y="702"/>
                  </a:lnTo>
                  <a:lnTo>
                    <a:pt x="510" y="702"/>
                  </a:lnTo>
                  <a:lnTo>
                    <a:pt x="516" y="702"/>
                  </a:lnTo>
                  <a:lnTo>
                    <a:pt x="522" y="702"/>
                  </a:lnTo>
                  <a:lnTo>
                    <a:pt x="528" y="708"/>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2" name="Freeform 361"/>
            <p:cNvSpPr>
              <a:spLocks/>
            </p:cNvSpPr>
            <p:nvPr/>
          </p:nvSpPr>
          <p:spPr bwMode="auto">
            <a:xfrm>
              <a:off x="4238625" y="3048000"/>
              <a:ext cx="895350" cy="1276350"/>
            </a:xfrm>
            <a:custGeom>
              <a:avLst/>
              <a:gdLst>
                <a:gd name="T0" fmla="*/ 12 w 564"/>
                <a:gd name="T1" fmla="*/ 0 h 804"/>
                <a:gd name="T2" fmla="*/ 30 w 564"/>
                <a:gd name="T3" fmla="*/ 0 h 804"/>
                <a:gd name="T4" fmla="*/ 48 w 564"/>
                <a:gd name="T5" fmla="*/ 6 h 804"/>
                <a:gd name="T6" fmla="*/ 66 w 564"/>
                <a:gd name="T7" fmla="*/ 12 h 804"/>
                <a:gd name="T8" fmla="*/ 84 w 564"/>
                <a:gd name="T9" fmla="*/ 18 h 804"/>
                <a:gd name="T10" fmla="*/ 102 w 564"/>
                <a:gd name="T11" fmla="*/ 30 h 804"/>
                <a:gd name="T12" fmla="*/ 120 w 564"/>
                <a:gd name="T13" fmla="*/ 42 h 804"/>
                <a:gd name="T14" fmla="*/ 138 w 564"/>
                <a:gd name="T15" fmla="*/ 54 h 804"/>
                <a:gd name="T16" fmla="*/ 156 w 564"/>
                <a:gd name="T17" fmla="*/ 72 h 804"/>
                <a:gd name="T18" fmla="*/ 174 w 564"/>
                <a:gd name="T19" fmla="*/ 90 h 804"/>
                <a:gd name="T20" fmla="*/ 192 w 564"/>
                <a:gd name="T21" fmla="*/ 108 h 804"/>
                <a:gd name="T22" fmla="*/ 210 w 564"/>
                <a:gd name="T23" fmla="*/ 126 h 804"/>
                <a:gd name="T24" fmla="*/ 222 w 564"/>
                <a:gd name="T25" fmla="*/ 144 h 804"/>
                <a:gd name="T26" fmla="*/ 240 w 564"/>
                <a:gd name="T27" fmla="*/ 168 h 804"/>
                <a:gd name="T28" fmla="*/ 252 w 564"/>
                <a:gd name="T29" fmla="*/ 186 h 804"/>
                <a:gd name="T30" fmla="*/ 270 w 564"/>
                <a:gd name="T31" fmla="*/ 210 h 804"/>
                <a:gd name="T32" fmla="*/ 294 w 564"/>
                <a:gd name="T33" fmla="*/ 240 h 804"/>
                <a:gd name="T34" fmla="*/ 306 w 564"/>
                <a:gd name="T35" fmla="*/ 264 h 804"/>
                <a:gd name="T36" fmla="*/ 318 w 564"/>
                <a:gd name="T37" fmla="*/ 288 h 804"/>
                <a:gd name="T38" fmla="*/ 336 w 564"/>
                <a:gd name="T39" fmla="*/ 318 h 804"/>
                <a:gd name="T40" fmla="*/ 354 w 564"/>
                <a:gd name="T41" fmla="*/ 342 h 804"/>
                <a:gd name="T42" fmla="*/ 366 w 564"/>
                <a:gd name="T43" fmla="*/ 372 h 804"/>
                <a:gd name="T44" fmla="*/ 378 w 564"/>
                <a:gd name="T45" fmla="*/ 396 h 804"/>
                <a:gd name="T46" fmla="*/ 390 w 564"/>
                <a:gd name="T47" fmla="*/ 414 h 804"/>
                <a:gd name="T48" fmla="*/ 402 w 564"/>
                <a:gd name="T49" fmla="*/ 438 h 804"/>
                <a:gd name="T50" fmla="*/ 408 w 564"/>
                <a:gd name="T51" fmla="*/ 456 h 804"/>
                <a:gd name="T52" fmla="*/ 420 w 564"/>
                <a:gd name="T53" fmla="*/ 480 h 804"/>
                <a:gd name="T54" fmla="*/ 432 w 564"/>
                <a:gd name="T55" fmla="*/ 498 h 804"/>
                <a:gd name="T56" fmla="*/ 438 w 564"/>
                <a:gd name="T57" fmla="*/ 522 h 804"/>
                <a:gd name="T58" fmla="*/ 450 w 564"/>
                <a:gd name="T59" fmla="*/ 540 h 804"/>
                <a:gd name="T60" fmla="*/ 462 w 564"/>
                <a:gd name="T61" fmla="*/ 564 h 804"/>
                <a:gd name="T62" fmla="*/ 468 w 564"/>
                <a:gd name="T63" fmla="*/ 588 h 804"/>
                <a:gd name="T64" fmla="*/ 480 w 564"/>
                <a:gd name="T65" fmla="*/ 606 h 804"/>
                <a:gd name="T66" fmla="*/ 486 w 564"/>
                <a:gd name="T67" fmla="*/ 624 h 804"/>
                <a:gd name="T68" fmla="*/ 498 w 564"/>
                <a:gd name="T69" fmla="*/ 648 h 804"/>
                <a:gd name="T70" fmla="*/ 504 w 564"/>
                <a:gd name="T71" fmla="*/ 666 h 804"/>
                <a:gd name="T72" fmla="*/ 516 w 564"/>
                <a:gd name="T73" fmla="*/ 690 h 804"/>
                <a:gd name="T74" fmla="*/ 522 w 564"/>
                <a:gd name="T75" fmla="*/ 708 h 804"/>
                <a:gd name="T76" fmla="*/ 534 w 564"/>
                <a:gd name="T77" fmla="*/ 732 h 804"/>
                <a:gd name="T78" fmla="*/ 540 w 564"/>
                <a:gd name="T79" fmla="*/ 750 h 804"/>
                <a:gd name="T80" fmla="*/ 552 w 564"/>
                <a:gd name="T81" fmla="*/ 768 h 804"/>
                <a:gd name="T82" fmla="*/ 558 w 564"/>
                <a:gd name="T83" fmla="*/ 792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4" h="804">
                  <a:moveTo>
                    <a:pt x="0" y="0"/>
                  </a:moveTo>
                  <a:lnTo>
                    <a:pt x="6" y="0"/>
                  </a:lnTo>
                  <a:lnTo>
                    <a:pt x="12" y="0"/>
                  </a:lnTo>
                  <a:lnTo>
                    <a:pt x="18" y="0"/>
                  </a:lnTo>
                  <a:lnTo>
                    <a:pt x="24" y="0"/>
                  </a:lnTo>
                  <a:lnTo>
                    <a:pt x="30" y="0"/>
                  </a:lnTo>
                  <a:lnTo>
                    <a:pt x="36" y="0"/>
                  </a:lnTo>
                  <a:lnTo>
                    <a:pt x="42" y="6"/>
                  </a:lnTo>
                  <a:lnTo>
                    <a:pt x="48" y="6"/>
                  </a:lnTo>
                  <a:lnTo>
                    <a:pt x="54" y="6"/>
                  </a:lnTo>
                  <a:lnTo>
                    <a:pt x="60" y="12"/>
                  </a:lnTo>
                  <a:lnTo>
                    <a:pt x="66" y="12"/>
                  </a:lnTo>
                  <a:lnTo>
                    <a:pt x="72" y="12"/>
                  </a:lnTo>
                  <a:lnTo>
                    <a:pt x="78" y="18"/>
                  </a:lnTo>
                  <a:lnTo>
                    <a:pt x="84" y="18"/>
                  </a:lnTo>
                  <a:lnTo>
                    <a:pt x="90" y="24"/>
                  </a:lnTo>
                  <a:lnTo>
                    <a:pt x="96" y="30"/>
                  </a:lnTo>
                  <a:lnTo>
                    <a:pt x="102" y="30"/>
                  </a:lnTo>
                  <a:lnTo>
                    <a:pt x="108" y="36"/>
                  </a:lnTo>
                  <a:lnTo>
                    <a:pt x="114" y="36"/>
                  </a:lnTo>
                  <a:lnTo>
                    <a:pt x="120" y="42"/>
                  </a:lnTo>
                  <a:lnTo>
                    <a:pt x="126" y="48"/>
                  </a:lnTo>
                  <a:lnTo>
                    <a:pt x="132" y="48"/>
                  </a:lnTo>
                  <a:lnTo>
                    <a:pt x="138" y="54"/>
                  </a:lnTo>
                  <a:lnTo>
                    <a:pt x="144" y="60"/>
                  </a:lnTo>
                  <a:lnTo>
                    <a:pt x="150" y="66"/>
                  </a:lnTo>
                  <a:lnTo>
                    <a:pt x="156" y="72"/>
                  </a:lnTo>
                  <a:lnTo>
                    <a:pt x="162" y="78"/>
                  </a:lnTo>
                  <a:lnTo>
                    <a:pt x="168" y="84"/>
                  </a:lnTo>
                  <a:lnTo>
                    <a:pt x="174" y="90"/>
                  </a:lnTo>
                  <a:lnTo>
                    <a:pt x="180" y="96"/>
                  </a:lnTo>
                  <a:lnTo>
                    <a:pt x="186" y="102"/>
                  </a:lnTo>
                  <a:lnTo>
                    <a:pt x="192" y="108"/>
                  </a:lnTo>
                  <a:lnTo>
                    <a:pt x="198" y="114"/>
                  </a:lnTo>
                  <a:lnTo>
                    <a:pt x="204" y="120"/>
                  </a:lnTo>
                  <a:lnTo>
                    <a:pt x="210" y="126"/>
                  </a:lnTo>
                  <a:lnTo>
                    <a:pt x="216" y="132"/>
                  </a:lnTo>
                  <a:lnTo>
                    <a:pt x="216" y="138"/>
                  </a:lnTo>
                  <a:lnTo>
                    <a:pt x="222" y="144"/>
                  </a:lnTo>
                  <a:lnTo>
                    <a:pt x="228" y="150"/>
                  </a:lnTo>
                  <a:lnTo>
                    <a:pt x="240" y="162"/>
                  </a:lnTo>
                  <a:lnTo>
                    <a:pt x="240" y="168"/>
                  </a:lnTo>
                  <a:lnTo>
                    <a:pt x="246" y="174"/>
                  </a:lnTo>
                  <a:lnTo>
                    <a:pt x="252" y="180"/>
                  </a:lnTo>
                  <a:lnTo>
                    <a:pt x="252" y="186"/>
                  </a:lnTo>
                  <a:lnTo>
                    <a:pt x="258" y="192"/>
                  </a:lnTo>
                  <a:lnTo>
                    <a:pt x="270" y="204"/>
                  </a:lnTo>
                  <a:lnTo>
                    <a:pt x="270" y="210"/>
                  </a:lnTo>
                  <a:lnTo>
                    <a:pt x="282" y="222"/>
                  </a:lnTo>
                  <a:lnTo>
                    <a:pt x="282" y="228"/>
                  </a:lnTo>
                  <a:lnTo>
                    <a:pt x="294" y="240"/>
                  </a:lnTo>
                  <a:lnTo>
                    <a:pt x="294" y="252"/>
                  </a:lnTo>
                  <a:lnTo>
                    <a:pt x="300" y="258"/>
                  </a:lnTo>
                  <a:lnTo>
                    <a:pt x="306" y="264"/>
                  </a:lnTo>
                  <a:lnTo>
                    <a:pt x="312" y="270"/>
                  </a:lnTo>
                  <a:lnTo>
                    <a:pt x="312" y="282"/>
                  </a:lnTo>
                  <a:lnTo>
                    <a:pt x="318" y="288"/>
                  </a:lnTo>
                  <a:lnTo>
                    <a:pt x="330" y="300"/>
                  </a:lnTo>
                  <a:lnTo>
                    <a:pt x="330" y="312"/>
                  </a:lnTo>
                  <a:lnTo>
                    <a:pt x="336" y="318"/>
                  </a:lnTo>
                  <a:lnTo>
                    <a:pt x="342" y="324"/>
                  </a:lnTo>
                  <a:lnTo>
                    <a:pt x="342" y="330"/>
                  </a:lnTo>
                  <a:lnTo>
                    <a:pt x="354" y="342"/>
                  </a:lnTo>
                  <a:lnTo>
                    <a:pt x="354" y="354"/>
                  </a:lnTo>
                  <a:lnTo>
                    <a:pt x="366" y="366"/>
                  </a:lnTo>
                  <a:lnTo>
                    <a:pt x="366" y="372"/>
                  </a:lnTo>
                  <a:lnTo>
                    <a:pt x="372" y="378"/>
                  </a:lnTo>
                  <a:lnTo>
                    <a:pt x="372" y="390"/>
                  </a:lnTo>
                  <a:lnTo>
                    <a:pt x="378" y="396"/>
                  </a:lnTo>
                  <a:lnTo>
                    <a:pt x="384" y="402"/>
                  </a:lnTo>
                  <a:lnTo>
                    <a:pt x="384" y="408"/>
                  </a:lnTo>
                  <a:lnTo>
                    <a:pt x="390" y="414"/>
                  </a:lnTo>
                  <a:lnTo>
                    <a:pt x="390" y="426"/>
                  </a:lnTo>
                  <a:lnTo>
                    <a:pt x="396" y="432"/>
                  </a:lnTo>
                  <a:lnTo>
                    <a:pt x="402" y="438"/>
                  </a:lnTo>
                  <a:lnTo>
                    <a:pt x="402" y="444"/>
                  </a:lnTo>
                  <a:lnTo>
                    <a:pt x="408" y="450"/>
                  </a:lnTo>
                  <a:lnTo>
                    <a:pt x="408" y="456"/>
                  </a:lnTo>
                  <a:lnTo>
                    <a:pt x="414" y="462"/>
                  </a:lnTo>
                  <a:lnTo>
                    <a:pt x="414" y="474"/>
                  </a:lnTo>
                  <a:lnTo>
                    <a:pt x="420" y="480"/>
                  </a:lnTo>
                  <a:lnTo>
                    <a:pt x="426" y="486"/>
                  </a:lnTo>
                  <a:lnTo>
                    <a:pt x="426" y="492"/>
                  </a:lnTo>
                  <a:lnTo>
                    <a:pt x="432" y="498"/>
                  </a:lnTo>
                  <a:lnTo>
                    <a:pt x="432" y="510"/>
                  </a:lnTo>
                  <a:lnTo>
                    <a:pt x="438" y="516"/>
                  </a:lnTo>
                  <a:lnTo>
                    <a:pt x="438" y="522"/>
                  </a:lnTo>
                  <a:lnTo>
                    <a:pt x="444" y="528"/>
                  </a:lnTo>
                  <a:lnTo>
                    <a:pt x="444" y="534"/>
                  </a:lnTo>
                  <a:lnTo>
                    <a:pt x="450" y="540"/>
                  </a:lnTo>
                  <a:lnTo>
                    <a:pt x="450" y="552"/>
                  </a:lnTo>
                  <a:lnTo>
                    <a:pt x="456" y="558"/>
                  </a:lnTo>
                  <a:lnTo>
                    <a:pt x="462" y="564"/>
                  </a:lnTo>
                  <a:lnTo>
                    <a:pt x="462" y="570"/>
                  </a:lnTo>
                  <a:lnTo>
                    <a:pt x="468" y="576"/>
                  </a:lnTo>
                  <a:lnTo>
                    <a:pt x="468" y="588"/>
                  </a:lnTo>
                  <a:lnTo>
                    <a:pt x="474" y="594"/>
                  </a:lnTo>
                  <a:lnTo>
                    <a:pt x="474" y="600"/>
                  </a:lnTo>
                  <a:lnTo>
                    <a:pt x="480" y="606"/>
                  </a:lnTo>
                  <a:lnTo>
                    <a:pt x="480" y="612"/>
                  </a:lnTo>
                  <a:lnTo>
                    <a:pt x="486" y="618"/>
                  </a:lnTo>
                  <a:lnTo>
                    <a:pt x="486" y="624"/>
                  </a:lnTo>
                  <a:lnTo>
                    <a:pt x="492" y="630"/>
                  </a:lnTo>
                  <a:lnTo>
                    <a:pt x="492" y="642"/>
                  </a:lnTo>
                  <a:lnTo>
                    <a:pt x="498" y="648"/>
                  </a:lnTo>
                  <a:lnTo>
                    <a:pt x="498" y="654"/>
                  </a:lnTo>
                  <a:lnTo>
                    <a:pt x="504" y="660"/>
                  </a:lnTo>
                  <a:lnTo>
                    <a:pt x="504" y="666"/>
                  </a:lnTo>
                  <a:lnTo>
                    <a:pt x="510" y="672"/>
                  </a:lnTo>
                  <a:lnTo>
                    <a:pt x="510" y="684"/>
                  </a:lnTo>
                  <a:lnTo>
                    <a:pt x="516" y="690"/>
                  </a:lnTo>
                  <a:lnTo>
                    <a:pt x="516" y="696"/>
                  </a:lnTo>
                  <a:lnTo>
                    <a:pt x="522" y="702"/>
                  </a:lnTo>
                  <a:lnTo>
                    <a:pt x="522" y="708"/>
                  </a:lnTo>
                  <a:lnTo>
                    <a:pt x="528" y="714"/>
                  </a:lnTo>
                  <a:lnTo>
                    <a:pt x="528" y="726"/>
                  </a:lnTo>
                  <a:lnTo>
                    <a:pt x="534" y="732"/>
                  </a:lnTo>
                  <a:lnTo>
                    <a:pt x="534" y="738"/>
                  </a:lnTo>
                  <a:lnTo>
                    <a:pt x="540" y="744"/>
                  </a:lnTo>
                  <a:lnTo>
                    <a:pt x="540" y="750"/>
                  </a:lnTo>
                  <a:lnTo>
                    <a:pt x="546" y="756"/>
                  </a:lnTo>
                  <a:lnTo>
                    <a:pt x="546" y="762"/>
                  </a:lnTo>
                  <a:lnTo>
                    <a:pt x="552" y="768"/>
                  </a:lnTo>
                  <a:lnTo>
                    <a:pt x="552" y="780"/>
                  </a:lnTo>
                  <a:lnTo>
                    <a:pt x="558" y="786"/>
                  </a:lnTo>
                  <a:lnTo>
                    <a:pt x="558" y="792"/>
                  </a:lnTo>
                  <a:lnTo>
                    <a:pt x="564" y="798"/>
                  </a:lnTo>
                  <a:lnTo>
                    <a:pt x="564" y="804"/>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3" name="Freeform 362"/>
            <p:cNvSpPr>
              <a:spLocks/>
            </p:cNvSpPr>
            <p:nvPr/>
          </p:nvSpPr>
          <p:spPr bwMode="auto">
            <a:xfrm>
              <a:off x="5133975" y="4324350"/>
              <a:ext cx="666750" cy="1476375"/>
            </a:xfrm>
            <a:custGeom>
              <a:avLst/>
              <a:gdLst>
                <a:gd name="T0" fmla="*/ 6 w 420"/>
                <a:gd name="T1" fmla="*/ 18 h 930"/>
                <a:gd name="T2" fmla="*/ 18 w 420"/>
                <a:gd name="T3" fmla="*/ 42 h 930"/>
                <a:gd name="T4" fmla="*/ 24 w 420"/>
                <a:gd name="T5" fmla="*/ 66 h 930"/>
                <a:gd name="T6" fmla="*/ 36 w 420"/>
                <a:gd name="T7" fmla="*/ 84 h 930"/>
                <a:gd name="T8" fmla="*/ 42 w 420"/>
                <a:gd name="T9" fmla="*/ 108 h 930"/>
                <a:gd name="T10" fmla="*/ 54 w 420"/>
                <a:gd name="T11" fmla="*/ 126 h 930"/>
                <a:gd name="T12" fmla="*/ 60 w 420"/>
                <a:gd name="T13" fmla="*/ 144 h 930"/>
                <a:gd name="T14" fmla="*/ 72 w 420"/>
                <a:gd name="T15" fmla="*/ 174 h 930"/>
                <a:gd name="T16" fmla="*/ 78 w 420"/>
                <a:gd name="T17" fmla="*/ 192 h 930"/>
                <a:gd name="T18" fmla="*/ 90 w 420"/>
                <a:gd name="T19" fmla="*/ 216 h 930"/>
                <a:gd name="T20" fmla="*/ 96 w 420"/>
                <a:gd name="T21" fmla="*/ 234 h 930"/>
                <a:gd name="T22" fmla="*/ 108 w 420"/>
                <a:gd name="T23" fmla="*/ 264 h 930"/>
                <a:gd name="T24" fmla="*/ 114 w 420"/>
                <a:gd name="T25" fmla="*/ 282 h 930"/>
                <a:gd name="T26" fmla="*/ 126 w 420"/>
                <a:gd name="T27" fmla="*/ 300 h 930"/>
                <a:gd name="T28" fmla="*/ 132 w 420"/>
                <a:gd name="T29" fmla="*/ 324 h 930"/>
                <a:gd name="T30" fmla="*/ 144 w 420"/>
                <a:gd name="T31" fmla="*/ 342 h 930"/>
                <a:gd name="T32" fmla="*/ 150 w 420"/>
                <a:gd name="T33" fmla="*/ 366 h 930"/>
                <a:gd name="T34" fmla="*/ 162 w 420"/>
                <a:gd name="T35" fmla="*/ 390 h 930"/>
                <a:gd name="T36" fmla="*/ 168 w 420"/>
                <a:gd name="T37" fmla="*/ 414 h 930"/>
                <a:gd name="T38" fmla="*/ 180 w 420"/>
                <a:gd name="T39" fmla="*/ 432 h 930"/>
                <a:gd name="T40" fmla="*/ 186 w 420"/>
                <a:gd name="T41" fmla="*/ 456 h 930"/>
                <a:gd name="T42" fmla="*/ 198 w 420"/>
                <a:gd name="T43" fmla="*/ 474 h 930"/>
                <a:gd name="T44" fmla="*/ 204 w 420"/>
                <a:gd name="T45" fmla="*/ 498 h 930"/>
                <a:gd name="T46" fmla="*/ 216 w 420"/>
                <a:gd name="T47" fmla="*/ 516 h 930"/>
                <a:gd name="T48" fmla="*/ 222 w 420"/>
                <a:gd name="T49" fmla="*/ 540 h 930"/>
                <a:gd name="T50" fmla="*/ 234 w 420"/>
                <a:gd name="T51" fmla="*/ 558 h 930"/>
                <a:gd name="T52" fmla="*/ 240 w 420"/>
                <a:gd name="T53" fmla="*/ 582 h 930"/>
                <a:gd name="T54" fmla="*/ 252 w 420"/>
                <a:gd name="T55" fmla="*/ 600 h 930"/>
                <a:gd name="T56" fmla="*/ 258 w 420"/>
                <a:gd name="T57" fmla="*/ 618 h 930"/>
                <a:gd name="T58" fmla="*/ 270 w 420"/>
                <a:gd name="T59" fmla="*/ 642 h 930"/>
                <a:gd name="T60" fmla="*/ 282 w 420"/>
                <a:gd name="T61" fmla="*/ 672 h 930"/>
                <a:gd name="T62" fmla="*/ 294 w 420"/>
                <a:gd name="T63" fmla="*/ 690 h 930"/>
                <a:gd name="T64" fmla="*/ 300 w 420"/>
                <a:gd name="T65" fmla="*/ 714 h 930"/>
                <a:gd name="T66" fmla="*/ 312 w 420"/>
                <a:gd name="T67" fmla="*/ 732 h 930"/>
                <a:gd name="T68" fmla="*/ 324 w 420"/>
                <a:gd name="T69" fmla="*/ 756 h 930"/>
                <a:gd name="T70" fmla="*/ 330 w 420"/>
                <a:gd name="T71" fmla="*/ 774 h 930"/>
                <a:gd name="T72" fmla="*/ 342 w 420"/>
                <a:gd name="T73" fmla="*/ 798 h 930"/>
                <a:gd name="T74" fmla="*/ 354 w 420"/>
                <a:gd name="T75" fmla="*/ 816 h 930"/>
                <a:gd name="T76" fmla="*/ 372 w 420"/>
                <a:gd name="T77" fmla="*/ 846 h 930"/>
                <a:gd name="T78" fmla="*/ 378 w 420"/>
                <a:gd name="T79" fmla="*/ 870 h 930"/>
                <a:gd name="T80" fmla="*/ 390 w 420"/>
                <a:gd name="T81" fmla="*/ 888 h 930"/>
                <a:gd name="T82" fmla="*/ 402 w 420"/>
                <a:gd name="T83" fmla="*/ 912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0" h="930">
                  <a:moveTo>
                    <a:pt x="0" y="0"/>
                  </a:moveTo>
                  <a:lnTo>
                    <a:pt x="6" y="6"/>
                  </a:lnTo>
                  <a:lnTo>
                    <a:pt x="6" y="18"/>
                  </a:lnTo>
                  <a:lnTo>
                    <a:pt x="12" y="30"/>
                  </a:lnTo>
                  <a:lnTo>
                    <a:pt x="12" y="36"/>
                  </a:lnTo>
                  <a:lnTo>
                    <a:pt x="18" y="42"/>
                  </a:lnTo>
                  <a:lnTo>
                    <a:pt x="18" y="48"/>
                  </a:lnTo>
                  <a:lnTo>
                    <a:pt x="24" y="54"/>
                  </a:lnTo>
                  <a:lnTo>
                    <a:pt x="24" y="66"/>
                  </a:lnTo>
                  <a:lnTo>
                    <a:pt x="30" y="72"/>
                  </a:lnTo>
                  <a:lnTo>
                    <a:pt x="30" y="78"/>
                  </a:lnTo>
                  <a:lnTo>
                    <a:pt x="36" y="84"/>
                  </a:lnTo>
                  <a:lnTo>
                    <a:pt x="36" y="90"/>
                  </a:lnTo>
                  <a:lnTo>
                    <a:pt x="42" y="96"/>
                  </a:lnTo>
                  <a:lnTo>
                    <a:pt x="42" y="108"/>
                  </a:lnTo>
                  <a:lnTo>
                    <a:pt x="48" y="114"/>
                  </a:lnTo>
                  <a:lnTo>
                    <a:pt x="48" y="120"/>
                  </a:lnTo>
                  <a:lnTo>
                    <a:pt x="54" y="126"/>
                  </a:lnTo>
                  <a:lnTo>
                    <a:pt x="54" y="132"/>
                  </a:lnTo>
                  <a:lnTo>
                    <a:pt x="60" y="138"/>
                  </a:lnTo>
                  <a:lnTo>
                    <a:pt x="60" y="144"/>
                  </a:lnTo>
                  <a:lnTo>
                    <a:pt x="66" y="156"/>
                  </a:lnTo>
                  <a:lnTo>
                    <a:pt x="66" y="168"/>
                  </a:lnTo>
                  <a:lnTo>
                    <a:pt x="72" y="174"/>
                  </a:lnTo>
                  <a:lnTo>
                    <a:pt x="72" y="180"/>
                  </a:lnTo>
                  <a:lnTo>
                    <a:pt x="78" y="186"/>
                  </a:lnTo>
                  <a:lnTo>
                    <a:pt x="78" y="192"/>
                  </a:lnTo>
                  <a:lnTo>
                    <a:pt x="84" y="198"/>
                  </a:lnTo>
                  <a:lnTo>
                    <a:pt x="84" y="210"/>
                  </a:lnTo>
                  <a:lnTo>
                    <a:pt x="90" y="216"/>
                  </a:lnTo>
                  <a:lnTo>
                    <a:pt x="90" y="222"/>
                  </a:lnTo>
                  <a:lnTo>
                    <a:pt x="96" y="228"/>
                  </a:lnTo>
                  <a:lnTo>
                    <a:pt x="96" y="234"/>
                  </a:lnTo>
                  <a:lnTo>
                    <a:pt x="102" y="240"/>
                  </a:lnTo>
                  <a:lnTo>
                    <a:pt x="102" y="252"/>
                  </a:lnTo>
                  <a:lnTo>
                    <a:pt x="108" y="264"/>
                  </a:lnTo>
                  <a:lnTo>
                    <a:pt x="108" y="270"/>
                  </a:lnTo>
                  <a:lnTo>
                    <a:pt x="114" y="276"/>
                  </a:lnTo>
                  <a:lnTo>
                    <a:pt x="114" y="282"/>
                  </a:lnTo>
                  <a:lnTo>
                    <a:pt x="120" y="288"/>
                  </a:lnTo>
                  <a:lnTo>
                    <a:pt x="120" y="294"/>
                  </a:lnTo>
                  <a:lnTo>
                    <a:pt x="126" y="300"/>
                  </a:lnTo>
                  <a:lnTo>
                    <a:pt x="126" y="312"/>
                  </a:lnTo>
                  <a:lnTo>
                    <a:pt x="132" y="318"/>
                  </a:lnTo>
                  <a:lnTo>
                    <a:pt x="132" y="324"/>
                  </a:lnTo>
                  <a:lnTo>
                    <a:pt x="138" y="330"/>
                  </a:lnTo>
                  <a:lnTo>
                    <a:pt x="138" y="336"/>
                  </a:lnTo>
                  <a:lnTo>
                    <a:pt x="144" y="342"/>
                  </a:lnTo>
                  <a:lnTo>
                    <a:pt x="144" y="354"/>
                  </a:lnTo>
                  <a:lnTo>
                    <a:pt x="150" y="360"/>
                  </a:lnTo>
                  <a:lnTo>
                    <a:pt x="150" y="366"/>
                  </a:lnTo>
                  <a:lnTo>
                    <a:pt x="156" y="372"/>
                  </a:lnTo>
                  <a:lnTo>
                    <a:pt x="156" y="378"/>
                  </a:lnTo>
                  <a:lnTo>
                    <a:pt x="162" y="390"/>
                  </a:lnTo>
                  <a:lnTo>
                    <a:pt x="162" y="402"/>
                  </a:lnTo>
                  <a:lnTo>
                    <a:pt x="168" y="408"/>
                  </a:lnTo>
                  <a:lnTo>
                    <a:pt x="168" y="414"/>
                  </a:lnTo>
                  <a:lnTo>
                    <a:pt x="174" y="420"/>
                  </a:lnTo>
                  <a:lnTo>
                    <a:pt x="174" y="426"/>
                  </a:lnTo>
                  <a:lnTo>
                    <a:pt x="180" y="432"/>
                  </a:lnTo>
                  <a:lnTo>
                    <a:pt x="180" y="444"/>
                  </a:lnTo>
                  <a:lnTo>
                    <a:pt x="186" y="450"/>
                  </a:lnTo>
                  <a:lnTo>
                    <a:pt x="186" y="456"/>
                  </a:lnTo>
                  <a:lnTo>
                    <a:pt x="192" y="462"/>
                  </a:lnTo>
                  <a:lnTo>
                    <a:pt x="192" y="468"/>
                  </a:lnTo>
                  <a:lnTo>
                    <a:pt x="198" y="474"/>
                  </a:lnTo>
                  <a:lnTo>
                    <a:pt x="198" y="480"/>
                  </a:lnTo>
                  <a:lnTo>
                    <a:pt x="204" y="486"/>
                  </a:lnTo>
                  <a:lnTo>
                    <a:pt x="204" y="498"/>
                  </a:lnTo>
                  <a:lnTo>
                    <a:pt x="210" y="504"/>
                  </a:lnTo>
                  <a:lnTo>
                    <a:pt x="210" y="510"/>
                  </a:lnTo>
                  <a:lnTo>
                    <a:pt x="216" y="516"/>
                  </a:lnTo>
                  <a:lnTo>
                    <a:pt x="216" y="522"/>
                  </a:lnTo>
                  <a:lnTo>
                    <a:pt x="222" y="528"/>
                  </a:lnTo>
                  <a:lnTo>
                    <a:pt x="222" y="540"/>
                  </a:lnTo>
                  <a:lnTo>
                    <a:pt x="228" y="546"/>
                  </a:lnTo>
                  <a:lnTo>
                    <a:pt x="228" y="552"/>
                  </a:lnTo>
                  <a:lnTo>
                    <a:pt x="234" y="558"/>
                  </a:lnTo>
                  <a:lnTo>
                    <a:pt x="234" y="564"/>
                  </a:lnTo>
                  <a:lnTo>
                    <a:pt x="240" y="570"/>
                  </a:lnTo>
                  <a:lnTo>
                    <a:pt x="240" y="582"/>
                  </a:lnTo>
                  <a:lnTo>
                    <a:pt x="246" y="588"/>
                  </a:lnTo>
                  <a:lnTo>
                    <a:pt x="246" y="594"/>
                  </a:lnTo>
                  <a:lnTo>
                    <a:pt x="252" y="600"/>
                  </a:lnTo>
                  <a:lnTo>
                    <a:pt x="252" y="606"/>
                  </a:lnTo>
                  <a:lnTo>
                    <a:pt x="258" y="612"/>
                  </a:lnTo>
                  <a:lnTo>
                    <a:pt x="258" y="618"/>
                  </a:lnTo>
                  <a:lnTo>
                    <a:pt x="264" y="624"/>
                  </a:lnTo>
                  <a:lnTo>
                    <a:pt x="264" y="636"/>
                  </a:lnTo>
                  <a:lnTo>
                    <a:pt x="270" y="642"/>
                  </a:lnTo>
                  <a:lnTo>
                    <a:pt x="270" y="648"/>
                  </a:lnTo>
                  <a:lnTo>
                    <a:pt x="282" y="660"/>
                  </a:lnTo>
                  <a:lnTo>
                    <a:pt x="282" y="672"/>
                  </a:lnTo>
                  <a:lnTo>
                    <a:pt x="288" y="678"/>
                  </a:lnTo>
                  <a:lnTo>
                    <a:pt x="288" y="684"/>
                  </a:lnTo>
                  <a:lnTo>
                    <a:pt x="294" y="690"/>
                  </a:lnTo>
                  <a:lnTo>
                    <a:pt x="294" y="696"/>
                  </a:lnTo>
                  <a:lnTo>
                    <a:pt x="300" y="702"/>
                  </a:lnTo>
                  <a:lnTo>
                    <a:pt x="300" y="714"/>
                  </a:lnTo>
                  <a:lnTo>
                    <a:pt x="306" y="720"/>
                  </a:lnTo>
                  <a:lnTo>
                    <a:pt x="306" y="726"/>
                  </a:lnTo>
                  <a:lnTo>
                    <a:pt x="312" y="732"/>
                  </a:lnTo>
                  <a:lnTo>
                    <a:pt x="318" y="738"/>
                  </a:lnTo>
                  <a:lnTo>
                    <a:pt x="318" y="750"/>
                  </a:lnTo>
                  <a:lnTo>
                    <a:pt x="324" y="756"/>
                  </a:lnTo>
                  <a:lnTo>
                    <a:pt x="324" y="762"/>
                  </a:lnTo>
                  <a:lnTo>
                    <a:pt x="330" y="768"/>
                  </a:lnTo>
                  <a:lnTo>
                    <a:pt x="330" y="774"/>
                  </a:lnTo>
                  <a:lnTo>
                    <a:pt x="336" y="780"/>
                  </a:lnTo>
                  <a:lnTo>
                    <a:pt x="342" y="786"/>
                  </a:lnTo>
                  <a:lnTo>
                    <a:pt x="342" y="798"/>
                  </a:lnTo>
                  <a:lnTo>
                    <a:pt x="348" y="804"/>
                  </a:lnTo>
                  <a:lnTo>
                    <a:pt x="348" y="810"/>
                  </a:lnTo>
                  <a:lnTo>
                    <a:pt x="354" y="816"/>
                  </a:lnTo>
                  <a:lnTo>
                    <a:pt x="360" y="822"/>
                  </a:lnTo>
                  <a:lnTo>
                    <a:pt x="360" y="834"/>
                  </a:lnTo>
                  <a:lnTo>
                    <a:pt x="372" y="846"/>
                  </a:lnTo>
                  <a:lnTo>
                    <a:pt x="372" y="852"/>
                  </a:lnTo>
                  <a:lnTo>
                    <a:pt x="378" y="858"/>
                  </a:lnTo>
                  <a:lnTo>
                    <a:pt x="378" y="870"/>
                  </a:lnTo>
                  <a:lnTo>
                    <a:pt x="384" y="876"/>
                  </a:lnTo>
                  <a:lnTo>
                    <a:pt x="390" y="882"/>
                  </a:lnTo>
                  <a:lnTo>
                    <a:pt x="390" y="888"/>
                  </a:lnTo>
                  <a:lnTo>
                    <a:pt x="396" y="894"/>
                  </a:lnTo>
                  <a:lnTo>
                    <a:pt x="402" y="900"/>
                  </a:lnTo>
                  <a:lnTo>
                    <a:pt x="402" y="912"/>
                  </a:lnTo>
                  <a:lnTo>
                    <a:pt x="408" y="918"/>
                  </a:lnTo>
                  <a:lnTo>
                    <a:pt x="420" y="930"/>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4" name="Freeform 363"/>
            <p:cNvSpPr>
              <a:spLocks/>
            </p:cNvSpPr>
            <p:nvPr/>
          </p:nvSpPr>
          <p:spPr bwMode="auto">
            <a:xfrm>
              <a:off x="5800725" y="5610225"/>
              <a:ext cx="1114425" cy="638175"/>
            </a:xfrm>
            <a:custGeom>
              <a:avLst/>
              <a:gdLst>
                <a:gd name="T0" fmla="*/ 6 w 702"/>
                <a:gd name="T1" fmla="*/ 138 h 402"/>
                <a:gd name="T2" fmla="*/ 24 w 702"/>
                <a:gd name="T3" fmla="*/ 168 h 402"/>
                <a:gd name="T4" fmla="*/ 48 w 702"/>
                <a:gd name="T5" fmla="*/ 198 h 402"/>
                <a:gd name="T6" fmla="*/ 60 w 702"/>
                <a:gd name="T7" fmla="*/ 216 h 402"/>
                <a:gd name="T8" fmla="*/ 78 w 702"/>
                <a:gd name="T9" fmla="*/ 240 h 402"/>
                <a:gd name="T10" fmla="*/ 90 w 702"/>
                <a:gd name="T11" fmla="*/ 258 h 402"/>
                <a:gd name="T12" fmla="*/ 102 w 702"/>
                <a:gd name="T13" fmla="*/ 276 h 402"/>
                <a:gd name="T14" fmla="*/ 126 w 702"/>
                <a:gd name="T15" fmla="*/ 300 h 402"/>
                <a:gd name="T16" fmla="*/ 144 w 702"/>
                <a:gd name="T17" fmla="*/ 318 h 402"/>
                <a:gd name="T18" fmla="*/ 162 w 702"/>
                <a:gd name="T19" fmla="*/ 336 h 402"/>
                <a:gd name="T20" fmla="*/ 168 w 702"/>
                <a:gd name="T21" fmla="*/ 342 h 402"/>
                <a:gd name="T22" fmla="*/ 186 w 702"/>
                <a:gd name="T23" fmla="*/ 360 h 402"/>
                <a:gd name="T24" fmla="*/ 204 w 702"/>
                <a:gd name="T25" fmla="*/ 372 h 402"/>
                <a:gd name="T26" fmla="*/ 222 w 702"/>
                <a:gd name="T27" fmla="*/ 378 h 402"/>
                <a:gd name="T28" fmla="*/ 240 w 702"/>
                <a:gd name="T29" fmla="*/ 390 h 402"/>
                <a:gd name="T30" fmla="*/ 258 w 702"/>
                <a:gd name="T31" fmla="*/ 396 h 402"/>
                <a:gd name="T32" fmla="*/ 276 w 702"/>
                <a:gd name="T33" fmla="*/ 402 h 402"/>
                <a:gd name="T34" fmla="*/ 294 w 702"/>
                <a:gd name="T35" fmla="*/ 402 h 402"/>
                <a:gd name="T36" fmla="*/ 312 w 702"/>
                <a:gd name="T37" fmla="*/ 402 h 402"/>
                <a:gd name="T38" fmla="*/ 324 w 702"/>
                <a:gd name="T39" fmla="*/ 402 h 402"/>
                <a:gd name="T40" fmla="*/ 342 w 702"/>
                <a:gd name="T41" fmla="*/ 402 h 402"/>
                <a:gd name="T42" fmla="*/ 360 w 702"/>
                <a:gd name="T43" fmla="*/ 396 h 402"/>
                <a:gd name="T44" fmla="*/ 378 w 702"/>
                <a:gd name="T45" fmla="*/ 390 h 402"/>
                <a:gd name="T46" fmla="*/ 396 w 702"/>
                <a:gd name="T47" fmla="*/ 384 h 402"/>
                <a:gd name="T48" fmla="*/ 414 w 702"/>
                <a:gd name="T49" fmla="*/ 372 h 402"/>
                <a:gd name="T50" fmla="*/ 432 w 702"/>
                <a:gd name="T51" fmla="*/ 366 h 402"/>
                <a:gd name="T52" fmla="*/ 450 w 702"/>
                <a:gd name="T53" fmla="*/ 354 h 402"/>
                <a:gd name="T54" fmla="*/ 468 w 702"/>
                <a:gd name="T55" fmla="*/ 336 h 402"/>
                <a:gd name="T56" fmla="*/ 486 w 702"/>
                <a:gd name="T57" fmla="*/ 318 h 402"/>
                <a:gd name="T58" fmla="*/ 504 w 702"/>
                <a:gd name="T59" fmla="*/ 300 h 402"/>
                <a:gd name="T60" fmla="*/ 522 w 702"/>
                <a:gd name="T61" fmla="*/ 282 h 402"/>
                <a:gd name="T62" fmla="*/ 534 w 702"/>
                <a:gd name="T63" fmla="*/ 264 h 402"/>
                <a:gd name="T64" fmla="*/ 558 w 702"/>
                <a:gd name="T65" fmla="*/ 240 h 402"/>
                <a:gd name="T66" fmla="*/ 570 w 702"/>
                <a:gd name="T67" fmla="*/ 222 h 402"/>
                <a:gd name="T68" fmla="*/ 588 w 702"/>
                <a:gd name="T69" fmla="*/ 198 h 402"/>
                <a:gd name="T70" fmla="*/ 600 w 702"/>
                <a:gd name="T71" fmla="*/ 174 h 402"/>
                <a:gd name="T72" fmla="*/ 618 w 702"/>
                <a:gd name="T73" fmla="*/ 144 h 402"/>
                <a:gd name="T74" fmla="*/ 630 w 702"/>
                <a:gd name="T75" fmla="*/ 120 h 402"/>
                <a:gd name="T76" fmla="*/ 648 w 702"/>
                <a:gd name="T77" fmla="*/ 90 h 402"/>
                <a:gd name="T78" fmla="*/ 660 w 702"/>
                <a:gd name="T79" fmla="*/ 72 h 402"/>
                <a:gd name="T80" fmla="*/ 684 w 702"/>
                <a:gd name="T81" fmla="*/ 36 h 402"/>
                <a:gd name="T82" fmla="*/ 690 w 702"/>
                <a:gd name="T83" fmla="*/ 1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2" h="402">
                  <a:moveTo>
                    <a:pt x="0" y="120"/>
                  </a:moveTo>
                  <a:lnTo>
                    <a:pt x="0" y="132"/>
                  </a:lnTo>
                  <a:lnTo>
                    <a:pt x="6" y="138"/>
                  </a:lnTo>
                  <a:lnTo>
                    <a:pt x="18" y="150"/>
                  </a:lnTo>
                  <a:lnTo>
                    <a:pt x="18" y="162"/>
                  </a:lnTo>
                  <a:lnTo>
                    <a:pt x="24" y="168"/>
                  </a:lnTo>
                  <a:lnTo>
                    <a:pt x="36" y="180"/>
                  </a:lnTo>
                  <a:lnTo>
                    <a:pt x="36" y="186"/>
                  </a:lnTo>
                  <a:lnTo>
                    <a:pt x="48" y="198"/>
                  </a:lnTo>
                  <a:lnTo>
                    <a:pt x="48" y="204"/>
                  </a:lnTo>
                  <a:lnTo>
                    <a:pt x="54" y="210"/>
                  </a:lnTo>
                  <a:lnTo>
                    <a:pt x="60" y="216"/>
                  </a:lnTo>
                  <a:lnTo>
                    <a:pt x="60" y="222"/>
                  </a:lnTo>
                  <a:lnTo>
                    <a:pt x="66" y="228"/>
                  </a:lnTo>
                  <a:lnTo>
                    <a:pt x="78" y="240"/>
                  </a:lnTo>
                  <a:lnTo>
                    <a:pt x="78" y="246"/>
                  </a:lnTo>
                  <a:lnTo>
                    <a:pt x="84" y="252"/>
                  </a:lnTo>
                  <a:lnTo>
                    <a:pt x="90" y="258"/>
                  </a:lnTo>
                  <a:lnTo>
                    <a:pt x="96" y="264"/>
                  </a:lnTo>
                  <a:lnTo>
                    <a:pt x="96" y="270"/>
                  </a:lnTo>
                  <a:lnTo>
                    <a:pt x="102" y="276"/>
                  </a:lnTo>
                  <a:lnTo>
                    <a:pt x="108" y="282"/>
                  </a:lnTo>
                  <a:lnTo>
                    <a:pt x="114" y="288"/>
                  </a:lnTo>
                  <a:lnTo>
                    <a:pt x="126" y="300"/>
                  </a:lnTo>
                  <a:lnTo>
                    <a:pt x="126" y="306"/>
                  </a:lnTo>
                  <a:lnTo>
                    <a:pt x="132" y="306"/>
                  </a:lnTo>
                  <a:lnTo>
                    <a:pt x="144" y="318"/>
                  </a:lnTo>
                  <a:lnTo>
                    <a:pt x="144" y="324"/>
                  </a:lnTo>
                  <a:lnTo>
                    <a:pt x="150" y="324"/>
                  </a:lnTo>
                  <a:lnTo>
                    <a:pt x="162" y="336"/>
                  </a:lnTo>
                  <a:lnTo>
                    <a:pt x="156" y="336"/>
                  </a:lnTo>
                  <a:lnTo>
                    <a:pt x="162" y="336"/>
                  </a:lnTo>
                  <a:lnTo>
                    <a:pt x="168" y="342"/>
                  </a:lnTo>
                  <a:lnTo>
                    <a:pt x="174" y="348"/>
                  </a:lnTo>
                  <a:lnTo>
                    <a:pt x="180" y="354"/>
                  </a:lnTo>
                  <a:lnTo>
                    <a:pt x="186" y="360"/>
                  </a:lnTo>
                  <a:lnTo>
                    <a:pt x="192" y="360"/>
                  </a:lnTo>
                  <a:lnTo>
                    <a:pt x="198" y="366"/>
                  </a:lnTo>
                  <a:lnTo>
                    <a:pt x="204" y="372"/>
                  </a:lnTo>
                  <a:lnTo>
                    <a:pt x="210" y="372"/>
                  </a:lnTo>
                  <a:lnTo>
                    <a:pt x="216" y="378"/>
                  </a:lnTo>
                  <a:lnTo>
                    <a:pt x="222" y="378"/>
                  </a:lnTo>
                  <a:lnTo>
                    <a:pt x="228" y="384"/>
                  </a:lnTo>
                  <a:lnTo>
                    <a:pt x="234" y="390"/>
                  </a:lnTo>
                  <a:lnTo>
                    <a:pt x="240" y="390"/>
                  </a:lnTo>
                  <a:lnTo>
                    <a:pt x="246" y="390"/>
                  </a:lnTo>
                  <a:lnTo>
                    <a:pt x="252" y="396"/>
                  </a:lnTo>
                  <a:lnTo>
                    <a:pt x="258" y="396"/>
                  </a:lnTo>
                  <a:lnTo>
                    <a:pt x="264" y="396"/>
                  </a:lnTo>
                  <a:lnTo>
                    <a:pt x="270" y="402"/>
                  </a:lnTo>
                  <a:lnTo>
                    <a:pt x="276" y="402"/>
                  </a:lnTo>
                  <a:lnTo>
                    <a:pt x="282" y="402"/>
                  </a:lnTo>
                  <a:lnTo>
                    <a:pt x="288" y="402"/>
                  </a:lnTo>
                  <a:lnTo>
                    <a:pt x="294" y="402"/>
                  </a:lnTo>
                  <a:lnTo>
                    <a:pt x="300" y="402"/>
                  </a:lnTo>
                  <a:lnTo>
                    <a:pt x="306" y="402"/>
                  </a:lnTo>
                  <a:lnTo>
                    <a:pt x="312" y="402"/>
                  </a:lnTo>
                  <a:lnTo>
                    <a:pt x="324" y="402"/>
                  </a:lnTo>
                  <a:lnTo>
                    <a:pt x="318" y="402"/>
                  </a:lnTo>
                  <a:lnTo>
                    <a:pt x="324" y="402"/>
                  </a:lnTo>
                  <a:lnTo>
                    <a:pt x="330" y="402"/>
                  </a:lnTo>
                  <a:lnTo>
                    <a:pt x="336" y="402"/>
                  </a:lnTo>
                  <a:lnTo>
                    <a:pt x="342" y="402"/>
                  </a:lnTo>
                  <a:lnTo>
                    <a:pt x="348" y="402"/>
                  </a:lnTo>
                  <a:lnTo>
                    <a:pt x="354" y="402"/>
                  </a:lnTo>
                  <a:lnTo>
                    <a:pt x="360" y="396"/>
                  </a:lnTo>
                  <a:lnTo>
                    <a:pt x="366" y="396"/>
                  </a:lnTo>
                  <a:lnTo>
                    <a:pt x="372" y="396"/>
                  </a:lnTo>
                  <a:lnTo>
                    <a:pt x="378" y="390"/>
                  </a:lnTo>
                  <a:lnTo>
                    <a:pt x="384" y="390"/>
                  </a:lnTo>
                  <a:lnTo>
                    <a:pt x="390" y="390"/>
                  </a:lnTo>
                  <a:lnTo>
                    <a:pt x="396" y="384"/>
                  </a:lnTo>
                  <a:lnTo>
                    <a:pt x="402" y="384"/>
                  </a:lnTo>
                  <a:lnTo>
                    <a:pt x="408" y="378"/>
                  </a:lnTo>
                  <a:lnTo>
                    <a:pt x="414" y="372"/>
                  </a:lnTo>
                  <a:lnTo>
                    <a:pt x="420" y="372"/>
                  </a:lnTo>
                  <a:lnTo>
                    <a:pt x="426" y="366"/>
                  </a:lnTo>
                  <a:lnTo>
                    <a:pt x="432" y="366"/>
                  </a:lnTo>
                  <a:lnTo>
                    <a:pt x="438" y="360"/>
                  </a:lnTo>
                  <a:lnTo>
                    <a:pt x="444" y="354"/>
                  </a:lnTo>
                  <a:lnTo>
                    <a:pt x="450" y="354"/>
                  </a:lnTo>
                  <a:lnTo>
                    <a:pt x="456" y="348"/>
                  </a:lnTo>
                  <a:lnTo>
                    <a:pt x="462" y="342"/>
                  </a:lnTo>
                  <a:lnTo>
                    <a:pt x="468" y="336"/>
                  </a:lnTo>
                  <a:lnTo>
                    <a:pt x="474" y="330"/>
                  </a:lnTo>
                  <a:lnTo>
                    <a:pt x="480" y="324"/>
                  </a:lnTo>
                  <a:lnTo>
                    <a:pt x="486" y="318"/>
                  </a:lnTo>
                  <a:lnTo>
                    <a:pt x="492" y="312"/>
                  </a:lnTo>
                  <a:lnTo>
                    <a:pt x="498" y="306"/>
                  </a:lnTo>
                  <a:lnTo>
                    <a:pt x="504" y="300"/>
                  </a:lnTo>
                  <a:lnTo>
                    <a:pt x="510" y="294"/>
                  </a:lnTo>
                  <a:lnTo>
                    <a:pt x="516" y="288"/>
                  </a:lnTo>
                  <a:lnTo>
                    <a:pt x="522" y="282"/>
                  </a:lnTo>
                  <a:lnTo>
                    <a:pt x="528" y="276"/>
                  </a:lnTo>
                  <a:lnTo>
                    <a:pt x="534" y="270"/>
                  </a:lnTo>
                  <a:lnTo>
                    <a:pt x="534" y="264"/>
                  </a:lnTo>
                  <a:lnTo>
                    <a:pt x="540" y="258"/>
                  </a:lnTo>
                  <a:lnTo>
                    <a:pt x="546" y="252"/>
                  </a:lnTo>
                  <a:lnTo>
                    <a:pt x="558" y="240"/>
                  </a:lnTo>
                  <a:lnTo>
                    <a:pt x="558" y="234"/>
                  </a:lnTo>
                  <a:lnTo>
                    <a:pt x="564" y="228"/>
                  </a:lnTo>
                  <a:lnTo>
                    <a:pt x="570" y="222"/>
                  </a:lnTo>
                  <a:lnTo>
                    <a:pt x="570" y="216"/>
                  </a:lnTo>
                  <a:lnTo>
                    <a:pt x="576" y="210"/>
                  </a:lnTo>
                  <a:lnTo>
                    <a:pt x="588" y="198"/>
                  </a:lnTo>
                  <a:lnTo>
                    <a:pt x="588" y="192"/>
                  </a:lnTo>
                  <a:lnTo>
                    <a:pt x="600" y="180"/>
                  </a:lnTo>
                  <a:lnTo>
                    <a:pt x="600" y="174"/>
                  </a:lnTo>
                  <a:lnTo>
                    <a:pt x="612" y="162"/>
                  </a:lnTo>
                  <a:lnTo>
                    <a:pt x="612" y="150"/>
                  </a:lnTo>
                  <a:lnTo>
                    <a:pt x="618" y="144"/>
                  </a:lnTo>
                  <a:lnTo>
                    <a:pt x="624" y="138"/>
                  </a:lnTo>
                  <a:lnTo>
                    <a:pt x="630" y="132"/>
                  </a:lnTo>
                  <a:lnTo>
                    <a:pt x="630" y="120"/>
                  </a:lnTo>
                  <a:lnTo>
                    <a:pt x="636" y="114"/>
                  </a:lnTo>
                  <a:lnTo>
                    <a:pt x="648" y="102"/>
                  </a:lnTo>
                  <a:lnTo>
                    <a:pt x="648" y="90"/>
                  </a:lnTo>
                  <a:lnTo>
                    <a:pt x="654" y="84"/>
                  </a:lnTo>
                  <a:lnTo>
                    <a:pt x="660" y="78"/>
                  </a:lnTo>
                  <a:lnTo>
                    <a:pt x="660" y="72"/>
                  </a:lnTo>
                  <a:lnTo>
                    <a:pt x="672" y="60"/>
                  </a:lnTo>
                  <a:lnTo>
                    <a:pt x="672" y="48"/>
                  </a:lnTo>
                  <a:lnTo>
                    <a:pt x="684" y="36"/>
                  </a:lnTo>
                  <a:lnTo>
                    <a:pt x="684" y="30"/>
                  </a:lnTo>
                  <a:lnTo>
                    <a:pt x="690" y="24"/>
                  </a:lnTo>
                  <a:lnTo>
                    <a:pt x="690" y="12"/>
                  </a:lnTo>
                  <a:lnTo>
                    <a:pt x="696" y="6"/>
                  </a:lnTo>
                  <a:lnTo>
                    <a:pt x="702" y="0"/>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5" name="Freeform 364"/>
            <p:cNvSpPr>
              <a:spLocks/>
            </p:cNvSpPr>
            <p:nvPr/>
          </p:nvSpPr>
          <p:spPr bwMode="auto">
            <a:xfrm>
              <a:off x="6915150" y="4171950"/>
              <a:ext cx="619125" cy="1438275"/>
            </a:xfrm>
            <a:custGeom>
              <a:avLst/>
              <a:gdLst>
                <a:gd name="T0" fmla="*/ 6 w 390"/>
                <a:gd name="T1" fmla="*/ 894 h 906"/>
                <a:gd name="T2" fmla="*/ 18 w 390"/>
                <a:gd name="T3" fmla="*/ 870 h 906"/>
                <a:gd name="T4" fmla="*/ 24 w 390"/>
                <a:gd name="T5" fmla="*/ 852 h 906"/>
                <a:gd name="T6" fmla="*/ 36 w 390"/>
                <a:gd name="T7" fmla="*/ 828 h 906"/>
                <a:gd name="T8" fmla="*/ 48 w 390"/>
                <a:gd name="T9" fmla="*/ 810 h 906"/>
                <a:gd name="T10" fmla="*/ 54 w 390"/>
                <a:gd name="T11" fmla="*/ 786 h 906"/>
                <a:gd name="T12" fmla="*/ 66 w 390"/>
                <a:gd name="T13" fmla="*/ 768 h 906"/>
                <a:gd name="T14" fmla="*/ 78 w 390"/>
                <a:gd name="T15" fmla="*/ 744 h 906"/>
                <a:gd name="T16" fmla="*/ 84 w 390"/>
                <a:gd name="T17" fmla="*/ 720 h 906"/>
                <a:gd name="T18" fmla="*/ 96 w 390"/>
                <a:gd name="T19" fmla="*/ 702 h 906"/>
                <a:gd name="T20" fmla="*/ 102 w 390"/>
                <a:gd name="T21" fmla="*/ 684 h 906"/>
                <a:gd name="T22" fmla="*/ 114 w 390"/>
                <a:gd name="T23" fmla="*/ 660 h 906"/>
                <a:gd name="T24" fmla="*/ 120 w 390"/>
                <a:gd name="T25" fmla="*/ 642 h 906"/>
                <a:gd name="T26" fmla="*/ 132 w 390"/>
                <a:gd name="T27" fmla="*/ 618 h 906"/>
                <a:gd name="T28" fmla="*/ 138 w 390"/>
                <a:gd name="T29" fmla="*/ 600 h 906"/>
                <a:gd name="T30" fmla="*/ 150 w 390"/>
                <a:gd name="T31" fmla="*/ 576 h 906"/>
                <a:gd name="T32" fmla="*/ 156 w 390"/>
                <a:gd name="T33" fmla="*/ 558 h 906"/>
                <a:gd name="T34" fmla="*/ 168 w 390"/>
                <a:gd name="T35" fmla="*/ 540 h 906"/>
                <a:gd name="T36" fmla="*/ 174 w 390"/>
                <a:gd name="T37" fmla="*/ 516 h 906"/>
                <a:gd name="T38" fmla="*/ 186 w 390"/>
                <a:gd name="T39" fmla="*/ 498 h 906"/>
                <a:gd name="T40" fmla="*/ 192 w 390"/>
                <a:gd name="T41" fmla="*/ 468 h 906"/>
                <a:gd name="T42" fmla="*/ 204 w 390"/>
                <a:gd name="T43" fmla="*/ 450 h 906"/>
                <a:gd name="T44" fmla="*/ 210 w 390"/>
                <a:gd name="T45" fmla="*/ 426 h 906"/>
                <a:gd name="T46" fmla="*/ 222 w 390"/>
                <a:gd name="T47" fmla="*/ 408 h 906"/>
                <a:gd name="T48" fmla="*/ 228 w 390"/>
                <a:gd name="T49" fmla="*/ 384 h 906"/>
                <a:gd name="T50" fmla="*/ 240 w 390"/>
                <a:gd name="T51" fmla="*/ 366 h 906"/>
                <a:gd name="T52" fmla="*/ 246 w 390"/>
                <a:gd name="T53" fmla="*/ 336 h 906"/>
                <a:gd name="T54" fmla="*/ 258 w 390"/>
                <a:gd name="T55" fmla="*/ 318 h 906"/>
                <a:gd name="T56" fmla="*/ 264 w 390"/>
                <a:gd name="T57" fmla="*/ 294 h 906"/>
                <a:gd name="T58" fmla="*/ 276 w 390"/>
                <a:gd name="T59" fmla="*/ 276 h 906"/>
                <a:gd name="T60" fmla="*/ 282 w 390"/>
                <a:gd name="T61" fmla="*/ 252 h 906"/>
                <a:gd name="T62" fmla="*/ 294 w 390"/>
                <a:gd name="T63" fmla="*/ 228 h 906"/>
                <a:gd name="T64" fmla="*/ 300 w 390"/>
                <a:gd name="T65" fmla="*/ 210 h 906"/>
                <a:gd name="T66" fmla="*/ 312 w 390"/>
                <a:gd name="T67" fmla="*/ 186 h 906"/>
                <a:gd name="T68" fmla="*/ 318 w 390"/>
                <a:gd name="T69" fmla="*/ 168 h 906"/>
                <a:gd name="T70" fmla="*/ 330 w 390"/>
                <a:gd name="T71" fmla="*/ 144 h 906"/>
                <a:gd name="T72" fmla="*/ 336 w 390"/>
                <a:gd name="T73" fmla="*/ 126 h 906"/>
                <a:gd name="T74" fmla="*/ 348 w 390"/>
                <a:gd name="T75" fmla="*/ 96 h 906"/>
                <a:gd name="T76" fmla="*/ 354 w 390"/>
                <a:gd name="T77" fmla="*/ 78 h 906"/>
                <a:gd name="T78" fmla="*/ 366 w 390"/>
                <a:gd name="T79" fmla="*/ 54 h 906"/>
                <a:gd name="T80" fmla="*/ 372 w 390"/>
                <a:gd name="T81" fmla="*/ 36 h 906"/>
                <a:gd name="T82" fmla="*/ 384 w 390"/>
                <a:gd name="T83" fmla="*/ 18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906">
                  <a:moveTo>
                    <a:pt x="0" y="906"/>
                  </a:moveTo>
                  <a:lnTo>
                    <a:pt x="0" y="900"/>
                  </a:lnTo>
                  <a:lnTo>
                    <a:pt x="6" y="894"/>
                  </a:lnTo>
                  <a:lnTo>
                    <a:pt x="6" y="882"/>
                  </a:lnTo>
                  <a:lnTo>
                    <a:pt x="12" y="876"/>
                  </a:lnTo>
                  <a:lnTo>
                    <a:pt x="18" y="870"/>
                  </a:lnTo>
                  <a:lnTo>
                    <a:pt x="18" y="864"/>
                  </a:lnTo>
                  <a:lnTo>
                    <a:pt x="24" y="858"/>
                  </a:lnTo>
                  <a:lnTo>
                    <a:pt x="24" y="852"/>
                  </a:lnTo>
                  <a:lnTo>
                    <a:pt x="30" y="846"/>
                  </a:lnTo>
                  <a:lnTo>
                    <a:pt x="30" y="834"/>
                  </a:lnTo>
                  <a:lnTo>
                    <a:pt x="36" y="828"/>
                  </a:lnTo>
                  <a:lnTo>
                    <a:pt x="42" y="822"/>
                  </a:lnTo>
                  <a:lnTo>
                    <a:pt x="42" y="816"/>
                  </a:lnTo>
                  <a:lnTo>
                    <a:pt x="48" y="810"/>
                  </a:lnTo>
                  <a:lnTo>
                    <a:pt x="48" y="798"/>
                  </a:lnTo>
                  <a:lnTo>
                    <a:pt x="54" y="792"/>
                  </a:lnTo>
                  <a:lnTo>
                    <a:pt x="54" y="786"/>
                  </a:lnTo>
                  <a:lnTo>
                    <a:pt x="60" y="780"/>
                  </a:lnTo>
                  <a:lnTo>
                    <a:pt x="60" y="774"/>
                  </a:lnTo>
                  <a:lnTo>
                    <a:pt x="66" y="768"/>
                  </a:lnTo>
                  <a:lnTo>
                    <a:pt x="66" y="756"/>
                  </a:lnTo>
                  <a:lnTo>
                    <a:pt x="72" y="750"/>
                  </a:lnTo>
                  <a:lnTo>
                    <a:pt x="78" y="744"/>
                  </a:lnTo>
                  <a:lnTo>
                    <a:pt x="78" y="738"/>
                  </a:lnTo>
                  <a:lnTo>
                    <a:pt x="84" y="732"/>
                  </a:lnTo>
                  <a:lnTo>
                    <a:pt x="84" y="720"/>
                  </a:lnTo>
                  <a:lnTo>
                    <a:pt x="90" y="714"/>
                  </a:lnTo>
                  <a:lnTo>
                    <a:pt x="90" y="708"/>
                  </a:lnTo>
                  <a:lnTo>
                    <a:pt x="96" y="702"/>
                  </a:lnTo>
                  <a:lnTo>
                    <a:pt x="96" y="696"/>
                  </a:lnTo>
                  <a:lnTo>
                    <a:pt x="102" y="690"/>
                  </a:lnTo>
                  <a:lnTo>
                    <a:pt x="102" y="684"/>
                  </a:lnTo>
                  <a:lnTo>
                    <a:pt x="108" y="678"/>
                  </a:lnTo>
                  <a:lnTo>
                    <a:pt x="108" y="666"/>
                  </a:lnTo>
                  <a:lnTo>
                    <a:pt x="114" y="660"/>
                  </a:lnTo>
                  <a:lnTo>
                    <a:pt x="114" y="654"/>
                  </a:lnTo>
                  <a:lnTo>
                    <a:pt x="120" y="648"/>
                  </a:lnTo>
                  <a:lnTo>
                    <a:pt x="120" y="642"/>
                  </a:lnTo>
                  <a:lnTo>
                    <a:pt x="126" y="636"/>
                  </a:lnTo>
                  <a:lnTo>
                    <a:pt x="126" y="624"/>
                  </a:lnTo>
                  <a:lnTo>
                    <a:pt x="132" y="618"/>
                  </a:lnTo>
                  <a:lnTo>
                    <a:pt x="132" y="612"/>
                  </a:lnTo>
                  <a:lnTo>
                    <a:pt x="138" y="606"/>
                  </a:lnTo>
                  <a:lnTo>
                    <a:pt x="138" y="600"/>
                  </a:lnTo>
                  <a:lnTo>
                    <a:pt x="144" y="594"/>
                  </a:lnTo>
                  <a:lnTo>
                    <a:pt x="144" y="582"/>
                  </a:lnTo>
                  <a:lnTo>
                    <a:pt x="150" y="576"/>
                  </a:lnTo>
                  <a:lnTo>
                    <a:pt x="150" y="570"/>
                  </a:lnTo>
                  <a:lnTo>
                    <a:pt x="156" y="564"/>
                  </a:lnTo>
                  <a:lnTo>
                    <a:pt x="156" y="558"/>
                  </a:lnTo>
                  <a:lnTo>
                    <a:pt x="162" y="552"/>
                  </a:lnTo>
                  <a:lnTo>
                    <a:pt x="162" y="546"/>
                  </a:lnTo>
                  <a:lnTo>
                    <a:pt x="168" y="540"/>
                  </a:lnTo>
                  <a:lnTo>
                    <a:pt x="168" y="528"/>
                  </a:lnTo>
                  <a:lnTo>
                    <a:pt x="174" y="522"/>
                  </a:lnTo>
                  <a:lnTo>
                    <a:pt x="174" y="516"/>
                  </a:lnTo>
                  <a:lnTo>
                    <a:pt x="180" y="510"/>
                  </a:lnTo>
                  <a:lnTo>
                    <a:pt x="180" y="504"/>
                  </a:lnTo>
                  <a:lnTo>
                    <a:pt x="186" y="498"/>
                  </a:lnTo>
                  <a:lnTo>
                    <a:pt x="186" y="486"/>
                  </a:lnTo>
                  <a:lnTo>
                    <a:pt x="192" y="474"/>
                  </a:lnTo>
                  <a:lnTo>
                    <a:pt x="192" y="468"/>
                  </a:lnTo>
                  <a:lnTo>
                    <a:pt x="198" y="462"/>
                  </a:lnTo>
                  <a:lnTo>
                    <a:pt x="198" y="456"/>
                  </a:lnTo>
                  <a:lnTo>
                    <a:pt x="204" y="450"/>
                  </a:lnTo>
                  <a:lnTo>
                    <a:pt x="204" y="438"/>
                  </a:lnTo>
                  <a:lnTo>
                    <a:pt x="210" y="432"/>
                  </a:lnTo>
                  <a:lnTo>
                    <a:pt x="210" y="426"/>
                  </a:lnTo>
                  <a:lnTo>
                    <a:pt x="216" y="420"/>
                  </a:lnTo>
                  <a:lnTo>
                    <a:pt x="216" y="414"/>
                  </a:lnTo>
                  <a:lnTo>
                    <a:pt x="222" y="408"/>
                  </a:lnTo>
                  <a:lnTo>
                    <a:pt x="222" y="396"/>
                  </a:lnTo>
                  <a:lnTo>
                    <a:pt x="228" y="390"/>
                  </a:lnTo>
                  <a:lnTo>
                    <a:pt x="228" y="384"/>
                  </a:lnTo>
                  <a:lnTo>
                    <a:pt x="234" y="378"/>
                  </a:lnTo>
                  <a:lnTo>
                    <a:pt x="234" y="372"/>
                  </a:lnTo>
                  <a:lnTo>
                    <a:pt x="240" y="366"/>
                  </a:lnTo>
                  <a:lnTo>
                    <a:pt x="240" y="360"/>
                  </a:lnTo>
                  <a:lnTo>
                    <a:pt x="246" y="348"/>
                  </a:lnTo>
                  <a:lnTo>
                    <a:pt x="246" y="336"/>
                  </a:lnTo>
                  <a:lnTo>
                    <a:pt x="252" y="330"/>
                  </a:lnTo>
                  <a:lnTo>
                    <a:pt x="252" y="324"/>
                  </a:lnTo>
                  <a:lnTo>
                    <a:pt x="258" y="318"/>
                  </a:lnTo>
                  <a:lnTo>
                    <a:pt x="258" y="312"/>
                  </a:lnTo>
                  <a:lnTo>
                    <a:pt x="264" y="306"/>
                  </a:lnTo>
                  <a:lnTo>
                    <a:pt x="264" y="294"/>
                  </a:lnTo>
                  <a:lnTo>
                    <a:pt x="270" y="288"/>
                  </a:lnTo>
                  <a:lnTo>
                    <a:pt x="270" y="282"/>
                  </a:lnTo>
                  <a:lnTo>
                    <a:pt x="276" y="276"/>
                  </a:lnTo>
                  <a:lnTo>
                    <a:pt x="276" y="270"/>
                  </a:lnTo>
                  <a:lnTo>
                    <a:pt x="282" y="264"/>
                  </a:lnTo>
                  <a:lnTo>
                    <a:pt x="282" y="252"/>
                  </a:lnTo>
                  <a:lnTo>
                    <a:pt x="288" y="240"/>
                  </a:lnTo>
                  <a:lnTo>
                    <a:pt x="288" y="234"/>
                  </a:lnTo>
                  <a:lnTo>
                    <a:pt x="294" y="228"/>
                  </a:lnTo>
                  <a:lnTo>
                    <a:pt x="294" y="222"/>
                  </a:lnTo>
                  <a:lnTo>
                    <a:pt x="300" y="216"/>
                  </a:lnTo>
                  <a:lnTo>
                    <a:pt x="300" y="210"/>
                  </a:lnTo>
                  <a:lnTo>
                    <a:pt x="306" y="204"/>
                  </a:lnTo>
                  <a:lnTo>
                    <a:pt x="306" y="192"/>
                  </a:lnTo>
                  <a:lnTo>
                    <a:pt x="312" y="186"/>
                  </a:lnTo>
                  <a:lnTo>
                    <a:pt x="312" y="180"/>
                  </a:lnTo>
                  <a:lnTo>
                    <a:pt x="318" y="174"/>
                  </a:lnTo>
                  <a:lnTo>
                    <a:pt x="318" y="168"/>
                  </a:lnTo>
                  <a:lnTo>
                    <a:pt x="324" y="162"/>
                  </a:lnTo>
                  <a:lnTo>
                    <a:pt x="324" y="150"/>
                  </a:lnTo>
                  <a:lnTo>
                    <a:pt x="330" y="144"/>
                  </a:lnTo>
                  <a:lnTo>
                    <a:pt x="330" y="138"/>
                  </a:lnTo>
                  <a:lnTo>
                    <a:pt x="336" y="132"/>
                  </a:lnTo>
                  <a:lnTo>
                    <a:pt x="336" y="126"/>
                  </a:lnTo>
                  <a:lnTo>
                    <a:pt x="342" y="114"/>
                  </a:lnTo>
                  <a:lnTo>
                    <a:pt x="342" y="102"/>
                  </a:lnTo>
                  <a:lnTo>
                    <a:pt x="348" y="96"/>
                  </a:lnTo>
                  <a:lnTo>
                    <a:pt x="348" y="90"/>
                  </a:lnTo>
                  <a:lnTo>
                    <a:pt x="354" y="84"/>
                  </a:lnTo>
                  <a:lnTo>
                    <a:pt x="354" y="78"/>
                  </a:lnTo>
                  <a:lnTo>
                    <a:pt x="360" y="72"/>
                  </a:lnTo>
                  <a:lnTo>
                    <a:pt x="360" y="60"/>
                  </a:lnTo>
                  <a:lnTo>
                    <a:pt x="366" y="54"/>
                  </a:lnTo>
                  <a:lnTo>
                    <a:pt x="366" y="48"/>
                  </a:lnTo>
                  <a:lnTo>
                    <a:pt x="372" y="42"/>
                  </a:lnTo>
                  <a:lnTo>
                    <a:pt x="372" y="36"/>
                  </a:lnTo>
                  <a:lnTo>
                    <a:pt x="378" y="30"/>
                  </a:lnTo>
                  <a:lnTo>
                    <a:pt x="378" y="24"/>
                  </a:lnTo>
                  <a:lnTo>
                    <a:pt x="384" y="18"/>
                  </a:lnTo>
                  <a:lnTo>
                    <a:pt x="384" y="6"/>
                  </a:lnTo>
                  <a:lnTo>
                    <a:pt x="390" y="0"/>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6" name="Freeform 365"/>
            <p:cNvSpPr>
              <a:spLocks/>
            </p:cNvSpPr>
            <p:nvPr/>
          </p:nvSpPr>
          <p:spPr bwMode="auto">
            <a:xfrm>
              <a:off x="7534275" y="3048000"/>
              <a:ext cx="838200" cy="1123950"/>
            </a:xfrm>
            <a:custGeom>
              <a:avLst/>
              <a:gdLst>
                <a:gd name="T0" fmla="*/ 0 w 528"/>
                <a:gd name="T1" fmla="*/ 702 h 708"/>
                <a:gd name="T2" fmla="*/ 6 w 528"/>
                <a:gd name="T3" fmla="*/ 690 h 708"/>
                <a:gd name="T4" fmla="*/ 12 w 528"/>
                <a:gd name="T5" fmla="*/ 672 h 708"/>
                <a:gd name="T6" fmla="*/ 18 w 528"/>
                <a:gd name="T7" fmla="*/ 660 h 708"/>
                <a:gd name="T8" fmla="*/ 24 w 528"/>
                <a:gd name="T9" fmla="*/ 648 h 708"/>
                <a:gd name="T10" fmla="*/ 30 w 528"/>
                <a:gd name="T11" fmla="*/ 630 h 708"/>
                <a:gd name="T12" fmla="*/ 36 w 528"/>
                <a:gd name="T13" fmla="*/ 618 h 708"/>
                <a:gd name="T14" fmla="*/ 42 w 528"/>
                <a:gd name="T15" fmla="*/ 606 h 708"/>
                <a:gd name="T16" fmla="*/ 48 w 528"/>
                <a:gd name="T17" fmla="*/ 594 h 708"/>
                <a:gd name="T18" fmla="*/ 54 w 528"/>
                <a:gd name="T19" fmla="*/ 576 h 708"/>
                <a:gd name="T20" fmla="*/ 60 w 528"/>
                <a:gd name="T21" fmla="*/ 564 h 708"/>
                <a:gd name="T22" fmla="*/ 72 w 528"/>
                <a:gd name="T23" fmla="*/ 540 h 708"/>
                <a:gd name="T24" fmla="*/ 78 w 528"/>
                <a:gd name="T25" fmla="*/ 528 h 708"/>
                <a:gd name="T26" fmla="*/ 84 w 528"/>
                <a:gd name="T27" fmla="*/ 516 h 708"/>
                <a:gd name="T28" fmla="*/ 90 w 528"/>
                <a:gd name="T29" fmla="*/ 498 h 708"/>
                <a:gd name="T30" fmla="*/ 96 w 528"/>
                <a:gd name="T31" fmla="*/ 486 h 708"/>
                <a:gd name="T32" fmla="*/ 108 w 528"/>
                <a:gd name="T33" fmla="*/ 474 h 708"/>
                <a:gd name="T34" fmla="*/ 114 w 528"/>
                <a:gd name="T35" fmla="*/ 456 h 708"/>
                <a:gd name="T36" fmla="*/ 120 w 528"/>
                <a:gd name="T37" fmla="*/ 444 h 708"/>
                <a:gd name="T38" fmla="*/ 126 w 528"/>
                <a:gd name="T39" fmla="*/ 432 h 708"/>
                <a:gd name="T40" fmla="*/ 132 w 528"/>
                <a:gd name="T41" fmla="*/ 414 h 708"/>
                <a:gd name="T42" fmla="*/ 138 w 528"/>
                <a:gd name="T43" fmla="*/ 402 h 708"/>
                <a:gd name="T44" fmla="*/ 150 w 528"/>
                <a:gd name="T45" fmla="*/ 390 h 708"/>
                <a:gd name="T46" fmla="*/ 162 w 528"/>
                <a:gd name="T47" fmla="*/ 366 h 708"/>
                <a:gd name="T48" fmla="*/ 168 w 528"/>
                <a:gd name="T49" fmla="*/ 354 h 708"/>
                <a:gd name="T50" fmla="*/ 174 w 528"/>
                <a:gd name="T51" fmla="*/ 336 h 708"/>
                <a:gd name="T52" fmla="*/ 180 w 528"/>
                <a:gd name="T53" fmla="*/ 324 h 708"/>
                <a:gd name="T54" fmla="*/ 192 w 528"/>
                <a:gd name="T55" fmla="*/ 312 h 708"/>
                <a:gd name="T56" fmla="*/ 198 w 528"/>
                <a:gd name="T57" fmla="*/ 294 h 708"/>
                <a:gd name="T58" fmla="*/ 210 w 528"/>
                <a:gd name="T59" fmla="*/ 270 h 708"/>
                <a:gd name="T60" fmla="*/ 228 w 528"/>
                <a:gd name="T61" fmla="*/ 252 h 708"/>
                <a:gd name="T62" fmla="*/ 234 w 528"/>
                <a:gd name="T63" fmla="*/ 234 h 708"/>
                <a:gd name="T64" fmla="*/ 246 w 528"/>
                <a:gd name="T65" fmla="*/ 216 h 708"/>
                <a:gd name="T66" fmla="*/ 258 w 528"/>
                <a:gd name="T67" fmla="*/ 198 h 708"/>
                <a:gd name="T68" fmla="*/ 270 w 528"/>
                <a:gd name="T69" fmla="*/ 186 h 708"/>
                <a:gd name="T70" fmla="*/ 276 w 528"/>
                <a:gd name="T71" fmla="*/ 174 h 708"/>
                <a:gd name="T72" fmla="*/ 288 w 528"/>
                <a:gd name="T73" fmla="*/ 156 h 708"/>
                <a:gd name="T74" fmla="*/ 300 w 528"/>
                <a:gd name="T75" fmla="*/ 144 h 708"/>
                <a:gd name="T76" fmla="*/ 306 w 528"/>
                <a:gd name="T77" fmla="*/ 132 h 708"/>
                <a:gd name="T78" fmla="*/ 318 w 528"/>
                <a:gd name="T79" fmla="*/ 120 h 708"/>
                <a:gd name="T80" fmla="*/ 336 w 528"/>
                <a:gd name="T81" fmla="*/ 102 h 708"/>
                <a:gd name="T82" fmla="*/ 342 w 528"/>
                <a:gd name="T83" fmla="*/ 96 h 708"/>
                <a:gd name="T84" fmla="*/ 354 w 528"/>
                <a:gd name="T85" fmla="*/ 78 h 708"/>
                <a:gd name="T86" fmla="*/ 372 w 528"/>
                <a:gd name="T87" fmla="*/ 66 h 708"/>
                <a:gd name="T88" fmla="*/ 372 w 528"/>
                <a:gd name="T89" fmla="*/ 66 h 708"/>
                <a:gd name="T90" fmla="*/ 384 w 528"/>
                <a:gd name="T91" fmla="*/ 54 h 708"/>
                <a:gd name="T92" fmla="*/ 396 w 528"/>
                <a:gd name="T93" fmla="*/ 42 h 708"/>
                <a:gd name="T94" fmla="*/ 408 w 528"/>
                <a:gd name="T95" fmla="*/ 36 h 708"/>
                <a:gd name="T96" fmla="*/ 420 w 528"/>
                <a:gd name="T97" fmla="*/ 30 h 708"/>
                <a:gd name="T98" fmla="*/ 432 w 528"/>
                <a:gd name="T99" fmla="*/ 24 h 708"/>
                <a:gd name="T100" fmla="*/ 444 w 528"/>
                <a:gd name="T101" fmla="*/ 12 h 708"/>
                <a:gd name="T102" fmla="*/ 456 w 528"/>
                <a:gd name="T103" fmla="*/ 12 h 708"/>
                <a:gd name="T104" fmla="*/ 468 w 528"/>
                <a:gd name="T105" fmla="*/ 6 h 708"/>
                <a:gd name="T106" fmla="*/ 480 w 528"/>
                <a:gd name="T107" fmla="*/ 0 h 708"/>
                <a:gd name="T108" fmla="*/ 492 w 528"/>
                <a:gd name="T109" fmla="*/ 0 h 708"/>
                <a:gd name="T110" fmla="*/ 504 w 528"/>
                <a:gd name="T111" fmla="*/ 0 h 708"/>
                <a:gd name="T112" fmla="*/ 516 w 528"/>
                <a:gd name="T113" fmla="*/ 0 h 708"/>
                <a:gd name="T114" fmla="*/ 528 w 528"/>
                <a:gd name="T115"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8" h="708">
                  <a:moveTo>
                    <a:pt x="0" y="708"/>
                  </a:moveTo>
                  <a:lnTo>
                    <a:pt x="0" y="702"/>
                  </a:lnTo>
                  <a:lnTo>
                    <a:pt x="6" y="696"/>
                  </a:lnTo>
                  <a:lnTo>
                    <a:pt x="6" y="690"/>
                  </a:lnTo>
                  <a:lnTo>
                    <a:pt x="12" y="684"/>
                  </a:lnTo>
                  <a:lnTo>
                    <a:pt x="12" y="672"/>
                  </a:lnTo>
                  <a:lnTo>
                    <a:pt x="18" y="666"/>
                  </a:lnTo>
                  <a:lnTo>
                    <a:pt x="18" y="660"/>
                  </a:lnTo>
                  <a:lnTo>
                    <a:pt x="24" y="654"/>
                  </a:lnTo>
                  <a:lnTo>
                    <a:pt x="24" y="648"/>
                  </a:lnTo>
                  <a:lnTo>
                    <a:pt x="30" y="642"/>
                  </a:lnTo>
                  <a:lnTo>
                    <a:pt x="30" y="630"/>
                  </a:lnTo>
                  <a:lnTo>
                    <a:pt x="36" y="624"/>
                  </a:lnTo>
                  <a:lnTo>
                    <a:pt x="36" y="618"/>
                  </a:lnTo>
                  <a:lnTo>
                    <a:pt x="42" y="612"/>
                  </a:lnTo>
                  <a:lnTo>
                    <a:pt x="42" y="606"/>
                  </a:lnTo>
                  <a:lnTo>
                    <a:pt x="48" y="600"/>
                  </a:lnTo>
                  <a:lnTo>
                    <a:pt x="48" y="594"/>
                  </a:lnTo>
                  <a:lnTo>
                    <a:pt x="54" y="588"/>
                  </a:lnTo>
                  <a:lnTo>
                    <a:pt x="54" y="576"/>
                  </a:lnTo>
                  <a:lnTo>
                    <a:pt x="60" y="570"/>
                  </a:lnTo>
                  <a:lnTo>
                    <a:pt x="60" y="564"/>
                  </a:lnTo>
                  <a:lnTo>
                    <a:pt x="72" y="552"/>
                  </a:lnTo>
                  <a:lnTo>
                    <a:pt x="72" y="540"/>
                  </a:lnTo>
                  <a:lnTo>
                    <a:pt x="78" y="534"/>
                  </a:lnTo>
                  <a:lnTo>
                    <a:pt x="78" y="528"/>
                  </a:lnTo>
                  <a:lnTo>
                    <a:pt x="84" y="522"/>
                  </a:lnTo>
                  <a:lnTo>
                    <a:pt x="84" y="516"/>
                  </a:lnTo>
                  <a:lnTo>
                    <a:pt x="90" y="510"/>
                  </a:lnTo>
                  <a:lnTo>
                    <a:pt x="90" y="498"/>
                  </a:lnTo>
                  <a:lnTo>
                    <a:pt x="96" y="492"/>
                  </a:lnTo>
                  <a:lnTo>
                    <a:pt x="96" y="486"/>
                  </a:lnTo>
                  <a:lnTo>
                    <a:pt x="102" y="480"/>
                  </a:lnTo>
                  <a:lnTo>
                    <a:pt x="108" y="474"/>
                  </a:lnTo>
                  <a:lnTo>
                    <a:pt x="108" y="462"/>
                  </a:lnTo>
                  <a:lnTo>
                    <a:pt x="114" y="456"/>
                  </a:lnTo>
                  <a:lnTo>
                    <a:pt x="114" y="450"/>
                  </a:lnTo>
                  <a:lnTo>
                    <a:pt x="120" y="444"/>
                  </a:lnTo>
                  <a:lnTo>
                    <a:pt x="120" y="438"/>
                  </a:lnTo>
                  <a:lnTo>
                    <a:pt x="126" y="432"/>
                  </a:lnTo>
                  <a:lnTo>
                    <a:pt x="132" y="426"/>
                  </a:lnTo>
                  <a:lnTo>
                    <a:pt x="132" y="414"/>
                  </a:lnTo>
                  <a:lnTo>
                    <a:pt x="138" y="408"/>
                  </a:lnTo>
                  <a:lnTo>
                    <a:pt x="138" y="402"/>
                  </a:lnTo>
                  <a:lnTo>
                    <a:pt x="144" y="396"/>
                  </a:lnTo>
                  <a:lnTo>
                    <a:pt x="150" y="390"/>
                  </a:lnTo>
                  <a:lnTo>
                    <a:pt x="150" y="378"/>
                  </a:lnTo>
                  <a:lnTo>
                    <a:pt x="162" y="366"/>
                  </a:lnTo>
                  <a:lnTo>
                    <a:pt x="162" y="360"/>
                  </a:lnTo>
                  <a:lnTo>
                    <a:pt x="168" y="354"/>
                  </a:lnTo>
                  <a:lnTo>
                    <a:pt x="168" y="342"/>
                  </a:lnTo>
                  <a:lnTo>
                    <a:pt x="174" y="336"/>
                  </a:lnTo>
                  <a:lnTo>
                    <a:pt x="180" y="330"/>
                  </a:lnTo>
                  <a:lnTo>
                    <a:pt x="180" y="324"/>
                  </a:lnTo>
                  <a:lnTo>
                    <a:pt x="186" y="318"/>
                  </a:lnTo>
                  <a:lnTo>
                    <a:pt x="192" y="312"/>
                  </a:lnTo>
                  <a:lnTo>
                    <a:pt x="192" y="300"/>
                  </a:lnTo>
                  <a:lnTo>
                    <a:pt x="198" y="294"/>
                  </a:lnTo>
                  <a:lnTo>
                    <a:pt x="210" y="282"/>
                  </a:lnTo>
                  <a:lnTo>
                    <a:pt x="210" y="270"/>
                  </a:lnTo>
                  <a:lnTo>
                    <a:pt x="216" y="264"/>
                  </a:lnTo>
                  <a:lnTo>
                    <a:pt x="228" y="252"/>
                  </a:lnTo>
                  <a:lnTo>
                    <a:pt x="228" y="240"/>
                  </a:lnTo>
                  <a:lnTo>
                    <a:pt x="234" y="234"/>
                  </a:lnTo>
                  <a:lnTo>
                    <a:pt x="246" y="222"/>
                  </a:lnTo>
                  <a:lnTo>
                    <a:pt x="246" y="216"/>
                  </a:lnTo>
                  <a:lnTo>
                    <a:pt x="258" y="204"/>
                  </a:lnTo>
                  <a:lnTo>
                    <a:pt x="258" y="198"/>
                  </a:lnTo>
                  <a:lnTo>
                    <a:pt x="264" y="192"/>
                  </a:lnTo>
                  <a:lnTo>
                    <a:pt x="270" y="186"/>
                  </a:lnTo>
                  <a:lnTo>
                    <a:pt x="270" y="180"/>
                  </a:lnTo>
                  <a:lnTo>
                    <a:pt x="276" y="174"/>
                  </a:lnTo>
                  <a:lnTo>
                    <a:pt x="288" y="162"/>
                  </a:lnTo>
                  <a:lnTo>
                    <a:pt x="288" y="156"/>
                  </a:lnTo>
                  <a:lnTo>
                    <a:pt x="294" y="150"/>
                  </a:lnTo>
                  <a:lnTo>
                    <a:pt x="300" y="144"/>
                  </a:lnTo>
                  <a:lnTo>
                    <a:pt x="306" y="138"/>
                  </a:lnTo>
                  <a:lnTo>
                    <a:pt x="306" y="132"/>
                  </a:lnTo>
                  <a:lnTo>
                    <a:pt x="312" y="126"/>
                  </a:lnTo>
                  <a:lnTo>
                    <a:pt x="318" y="120"/>
                  </a:lnTo>
                  <a:lnTo>
                    <a:pt x="324" y="114"/>
                  </a:lnTo>
                  <a:lnTo>
                    <a:pt x="336" y="102"/>
                  </a:lnTo>
                  <a:lnTo>
                    <a:pt x="336" y="96"/>
                  </a:lnTo>
                  <a:lnTo>
                    <a:pt x="342" y="96"/>
                  </a:lnTo>
                  <a:lnTo>
                    <a:pt x="354" y="84"/>
                  </a:lnTo>
                  <a:lnTo>
                    <a:pt x="354" y="78"/>
                  </a:lnTo>
                  <a:lnTo>
                    <a:pt x="360" y="78"/>
                  </a:lnTo>
                  <a:lnTo>
                    <a:pt x="372" y="66"/>
                  </a:lnTo>
                  <a:lnTo>
                    <a:pt x="366" y="66"/>
                  </a:lnTo>
                  <a:lnTo>
                    <a:pt x="372" y="66"/>
                  </a:lnTo>
                  <a:lnTo>
                    <a:pt x="378" y="60"/>
                  </a:lnTo>
                  <a:lnTo>
                    <a:pt x="384" y="54"/>
                  </a:lnTo>
                  <a:lnTo>
                    <a:pt x="390" y="48"/>
                  </a:lnTo>
                  <a:lnTo>
                    <a:pt x="396" y="42"/>
                  </a:lnTo>
                  <a:lnTo>
                    <a:pt x="402" y="42"/>
                  </a:lnTo>
                  <a:lnTo>
                    <a:pt x="408" y="36"/>
                  </a:lnTo>
                  <a:lnTo>
                    <a:pt x="414" y="30"/>
                  </a:lnTo>
                  <a:lnTo>
                    <a:pt x="420" y="30"/>
                  </a:lnTo>
                  <a:lnTo>
                    <a:pt x="426" y="24"/>
                  </a:lnTo>
                  <a:lnTo>
                    <a:pt x="432" y="24"/>
                  </a:lnTo>
                  <a:lnTo>
                    <a:pt x="438" y="18"/>
                  </a:lnTo>
                  <a:lnTo>
                    <a:pt x="444" y="12"/>
                  </a:lnTo>
                  <a:lnTo>
                    <a:pt x="450" y="12"/>
                  </a:lnTo>
                  <a:lnTo>
                    <a:pt x="456" y="12"/>
                  </a:lnTo>
                  <a:lnTo>
                    <a:pt x="462" y="6"/>
                  </a:lnTo>
                  <a:lnTo>
                    <a:pt x="468" y="6"/>
                  </a:lnTo>
                  <a:lnTo>
                    <a:pt x="474" y="6"/>
                  </a:lnTo>
                  <a:lnTo>
                    <a:pt x="480" y="0"/>
                  </a:lnTo>
                  <a:lnTo>
                    <a:pt x="486" y="0"/>
                  </a:lnTo>
                  <a:lnTo>
                    <a:pt x="492" y="0"/>
                  </a:lnTo>
                  <a:lnTo>
                    <a:pt x="498" y="0"/>
                  </a:lnTo>
                  <a:lnTo>
                    <a:pt x="504" y="0"/>
                  </a:lnTo>
                  <a:lnTo>
                    <a:pt x="510" y="0"/>
                  </a:lnTo>
                  <a:lnTo>
                    <a:pt x="516" y="0"/>
                  </a:lnTo>
                  <a:lnTo>
                    <a:pt x="522" y="0"/>
                  </a:lnTo>
                  <a:lnTo>
                    <a:pt x="528" y="0"/>
                  </a:lnTo>
                </a:path>
              </a:pathLst>
            </a:custGeom>
            <a:noFill/>
            <a:ln w="41275">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69" name="Subtitle 2"/>
          <p:cNvSpPr txBox="1">
            <a:spLocks/>
          </p:cNvSpPr>
          <p:nvPr/>
        </p:nvSpPr>
        <p:spPr>
          <a:xfrm>
            <a:off x="1143001" y="2895600"/>
            <a:ext cx="2476500"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dirty="0" smtClean="0">
                <a:solidFill>
                  <a:srgbClr val="FFFF66"/>
                </a:solidFill>
                <a:latin typeface="Symbol" pitchFamily="18" charset="2"/>
                <a:ea typeface="Verdana" pitchFamily="34" charset="0"/>
                <a:cs typeface="Verdana" pitchFamily="34" charset="0"/>
              </a:rPr>
              <a:t>w</a:t>
            </a:r>
            <a:r>
              <a:rPr lang="en-US" baseline="-25000" dirty="0" smtClean="0">
                <a:solidFill>
                  <a:srgbClr val="FFFF66"/>
                </a:solidFill>
                <a:latin typeface="Verdana" pitchFamily="34" charset="0"/>
                <a:ea typeface="Verdana" pitchFamily="34" charset="0"/>
                <a:cs typeface="Verdana" pitchFamily="34" charset="0"/>
              </a:rPr>
              <a:t>1</a:t>
            </a:r>
            <a:endParaRPr lang="en-US" baseline="-25000" dirty="0">
              <a:solidFill>
                <a:srgbClr val="FFFF66"/>
              </a:solidFill>
              <a:latin typeface="Verdana" pitchFamily="34" charset="0"/>
              <a:ea typeface="Verdana" pitchFamily="34" charset="0"/>
              <a:cs typeface="Verdana" pitchFamily="34" charset="0"/>
            </a:endParaRPr>
          </a:p>
        </p:txBody>
      </p:sp>
      <p:sp>
        <p:nvSpPr>
          <p:cNvPr id="370" name="Subtitle 2"/>
          <p:cNvSpPr txBox="1">
            <a:spLocks/>
          </p:cNvSpPr>
          <p:nvPr/>
        </p:nvSpPr>
        <p:spPr>
          <a:xfrm>
            <a:off x="5492847" y="2895600"/>
            <a:ext cx="2476500"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dirty="0">
                <a:solidFill>
                  <a:srgbClr val="FFFF66"/>
                </a:solidFill>
                <a:latin typeface="Symbol" pitchFamily="18" charset="2"/>
                <a:ea typeface="Verdana" pitchFamily="34" charset="0"/>
                <a:cs typeface="Verdana" pitchFamily="34" charset="0"/>
              </a:rPr>
              <a:t>w</a:t>
            </a:r>
            <a:r>
              <a:rPr lang="en-US" baseline="-25000" dirty="0">
                <a:solidFill>
                  <a:srgbClr val="FFFF66"/>
                </a:solidFill>
                <a:latin typeface="Verdana" pitchFamily="34" charset="0"/>
                <a:ea typeface="Verdana" pitchFamily="34" charset="0"/>
                <a:cs typeface="Verdana" pitchFamily="34" charset="0"/>
              </a:rPr>
              <a:t>2 </a:t>
            </a:r>
            <a:r>
              <a:rPr lang="en-US" dirty="0" smtClean="0">
                <a:solidFill>
                  <a:srgbClr val="FFFF66"/>
                </a:solidFill>
                <a:latin typeface="Symbol" pitchFamily="18" charset="2"/>
                <a:ea typeface="Verdana" pitchFamily="34" charset="0"/>
                <a:cs typeface="Verdana" pitchFamily="34" charset="0"/>
              </a:rPr>
              <a:t>=</a:t>
            </a:r>
            <a:r>
              <a:rPr lang="en-US" baseline="-25000" dirty="0" smtClean="0">
                <a:solidFill>
                  <a:srgbClr val="FFFF66"/>
                </a:solidFill>
                <a:latin typeface="Verdana" pitchFamily="34" charset="0"/>
                <a:ea typeface="Verdana" pitchFamily="34" charset="0"/>
                <a:cs typeface="Verdana" pitchFamily="34" charset="0"/>
              </a:rPr>
              <a:t> </a:t>
            </a:r>
            <a:r>
              <a:rPr lang="en-US" dirty="0" smtClean="0">
                <a:solidFill>
                  <a:srgbClr val="FFFF66"/>
                </a:solidFill>
                <a:latin typeface="Symbol" pitchFamily="18" charset="2"/>
                <a:ea typeface="Verdana" pitchFamily="34" charset="0"/>
                <a:cs typeface="Verdana" pitchFamily="34" charset="0"/>
              </a:rPr>
              <a:t>w</a:t>
            </a:r>
            <a:r>
              <a:rPr lang="en-US" baseline="-25000" dirty="0" smtClean="0">
                <a:solidFill>
                  <a:srgbClr val="FFFF66"/>
                </a:solidFill>
                <a:latin typeface="Verdana" pitchFamily="34" charset="0"/>
                <a:ea typeface="Verdana" pitchFamily="34" charset="0"/>
                <a:cs typeface="Verdana" pitchFamily="34" charset="0"/>
              </a:rPr>
              <a:t>1</a:t>
            </a:r>
            <a:r>
              <a:rPr lang="en-US" dirty="0" smtClean="0">
                <a:solidFill>
                  <a:srgbClr val="FFFF66"/>
                </a:solidFill>
                <a:latin typeface="Verdana" pitchFamily="34" charset="0"/>
                <a:ea typeface="Verdana" pitchFamily="34" charset="0"/>
                <a:cs typeface="Verdana" pitchFamily="34" charset="0"/>
              </a:rPr>
              <a:t> </a:t>
            </a:r>
            <a:r>
              <a:rPr lang="en-US" dirty="0" smtClean="0">
                <a:solidFill>
                  <a:srgbClr val="FFFF66"/>
                </a:solidFill>
                <a:latin typeface="Symbol" pitchFamily="18" charset="2"/>
                <a:ea typeface="Verdana" pitchFamily="34" charset="0"/>
                <a:cs typeface="Verdana" pitchFamily="34" charset="0"/>
              </a:rPr>
              <a:t>+</a:t>
            </a:r>
            <a:r>
              <a:rPr lang="en-US" dirty="0" smtClean="0">
                <a:solidFill>
                  <a:srgbClr val="FFFF66"/>
                </a:solidFill>
                <a:latin typeface="Verdana" pitchFamily="34" charset="0"/>
                <a:ea typeface="Verdana" pitchFamily="34" charset="0"/>
                <a:cs typeface="Verdana" pitchFamily="34" charset="0"/>
              </a:rPr>
              <a:t> </a:t>
            </a:r>
            <a:r>
              <a:rPr lang="en-US" dirty="0" smtClean="0">
                <a:solidFill>
                  <a:srgbClr val="FFFF66"/>
                </a:solidFill>
                <a:latin typeface="Symbol" pitchFamily="18" charset="2"/>
                <a:ea typeface="Verdana" pitchFamily="34" charset="0"/>
                <a:cs typeface="Verdana" pitchFamily="34" charset="0"/>
              </a:rPr>
              <a:t>2d</a:t>
            </a:r>
            <a:r>
              <a:rPr lang="en-US" baseline="-25000" dirty="0" smtClean="0">
                <a:solidFill>
                  <a:srgbClr val="FFFF66"/>
                </a:solidFill>
                <a:latin typeface="Verdana" pitchFamily="34" charset="0"/>
                <a:ea typeface="Verdana" pitchFamily="34" charset="0"/>
                <a:cs typeface="Verdana" pitchFamily="34" charset="0"/>
              </a:rPr>
              <a:t>  </a:t>
            </a:r>
            <a:endParaRPr lang="en-US" baseline="-25000" dirty="0">
              <a:solidFill>
                <a:srgbClr val="FFFF66"/>
              </a:solidFill>
              <a:latin typeface="Verdana" pitchFamily="34" charset="0"/>
              <a:ea typeface="Verdana" pitchFamily="34" charset="0"/>
              <a:cs typeface="Verdana" pitchFamily="34" charset="0"/>
            </a:endParaRPr>
          </a:p>
        </p:txBody>
      </p:sp>
      <p:sp>
        <p:nvSpPr>
          <p:cNvPr id="372" name="Subtitle 2"/>
          <p:cNvSpPr txBox="1">
            <a:spLocks/>
          </p:cNvSpPr>
          <p:nvPr/>
        </p:nvSpPr>
        <p:spPr>
          <a:xfrm>
            <a:off x="3314700" y="1814648"/>
            <a:ext cx="2476500"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4800" dirty="0" smtClean="0">
                <a:solidFill>
                  <a:srgbClr val="FFFF66"/>
                </a:solidFill>
                <a:latin typeface="Symbol" pitchFamily="18" charset="2"/>
                <a:ea typeface="Verdana" pitchFamily="34" charset="0"/>
                <a:cs typeface="Verdana" pitchFamily="34" charset="0"/>
              </a:rPr>
              <a:t>+</a:t>
            </a:r>
            <a:endParaRPr lang="en-US" sz="4800" baseline="-25000" dirty="0">
              <a:solidFill>
                <a:srgbClr val="FFFF66"/>
              </a:solidFill>
              <a:latin typeface="Verdana" pitchFamily="34" charset="0"/>
              <a:ea typeface="Verdana" pitchFamily="34" charset="0"/>
              <a:cs typeface="Verdana" pitchFamily="34" charset="0"/>
            </a:endParaRPr>
          </a:p>
        </p:txBody>
      </p:sp>
      <p:cxnSp>
        <p:nvCxnSpPr>
          <p:cNvPr id="8530" name="Straight Arrow Connector 8529"/>
          <p:cNvCxnSpPr/>
          <p:nvPr/>
        </p:nvCxnSpPr>
        <p:spPr>
          <a:xfrm>
            <a:off x="4552950" y="2667000"/>
            <a:ext cx="0" cy="609600"/>
          </a:xfrm>
          <a:prstGeom prst="straightConnector1">
            <a:avLst/>
          </a:prstGeom>
          <a:ln w="1270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6" name="Subtitle 2"/>
          <p:cNvSpPr txBox="1">
            <a:spLocks/>
          </p:cNvSpPr>
          <p:nvPr/>
        </p:nvSpPr>
        <p:spPr>
          <a:xfrm>
            <a:off x="2869441" y="5898424"/>
            <a:ext cx="3360493"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dirty="0" smtClean="0">
                <a:solidFill>
                  <a:srgbClr val="FF6600"/>
                </a:solidFill>
                <a:latin typeface="Verdana" pitchFamily="34" charset="0"/>
                <a:ea typeface="Verdana" pitchFamily="34" charset="0"/>
                <a:cs typeface="Verdana" pitchFamily="34" charset="0"/>
              </a:rPr>
              <a:t>Beat Frequency = </a:t>
            </a:r>
            <a:r>
              <a:rPr lang="en-US" sz="2400" dirty="0" smtClean="0">
                <a:solidFill>
                  <a:srgbClr val="FF6600"/>
                </a:solidFill>
                <a:latin typeface="Symbol" pitchFamily="18" charset="2"/>
                <a:ea typeface="Verdana" pitchFamily="34" charset="0"/>
                <a:cs typeface="Verdana" pitchFamily="34" charset="0"/>
              </a:rPr>
              <a:t>d</a:t>
            </a:r>
            <a:endParaRPr lang="en-US" baseline="-25000" dirty="0">
              <a:solidFill>
                <a:srgbClr val="FF6600"/>
              </a:solidFill>
              <a:latin typeface="Symbol" pitchFamily="18" charset="2"/>
              <a:ea typeface="Verdana" pitchFamily="34" charset="0"/>
              <a:cs typeface="Verdana" pitchFamily="34" charset="0"/>
            </a:endParaRPr>
          </a:p>
        </p:txBody>
      </p:sp>
      <p:sp>
        <p:nvSpPr>
          <p:cNvPr id="377" name="Subtitle 2"/>
          <p:cNvSpPr txBox="1">
            <a:spLocks/>
          </p:cNvSpPr>
          <p:nvPr/>
        </p:nvSpPr>
        <p:spPr>
          <a:xfrm>
            <a:off x="1101847" y="1212124"/>
            <a:ext cx="2517654"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800" dirty="0" smtClean="0">
                <a:solidFill>
                  <a:srgbClr val="FFFF00"/>
                </a:solidFill>
                <a:latin typeface="Verdana" pitchFamily="34" charset="0"/>
                <a:ea typeface="Verdana" pitchFamily="34" charset="0"/>
                <a:cs typeface="Verdana" pitchFamily="34" charset="0"/>
              </a:rPr>
              <a:t>49Hz.</a:t>
            </a:r>
            <a:endParaRPr lang="en-US" sz="1800" baseline="-25000" dirty="0">
              <a:solidFill>
                <a:srgbClr val="FFFF00"/>
              </a:solidFill>
              <a:latin typeface="Symbol" pitchFamily="18" charset="2"/>
              <a:ea typeface="Verdana" pitchFamily="34" charset="0"/>
              <a:cs typeface="Verdana" pitchFamily="34" charset="0"/>
            </a:endParaRPr>
          </a:p>
        </p:txBody>
      </p:sp>
      <p:sp>
        <p:nvSpPr>
          <p:cNvPr id="378" name="Subtitle 2"/>
          <p:cNvSpPr txBox="1">
            <a:spLocks/>
          </p:cNvSpPr>
          <p:nvPr/>
        </p:nvSpPr>
        <p:spPr>
          <a:xfrm>
            <a:off x="5492847" y="1203538"/>
            <a:ext cx="2517654"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800" dirty="0" smtClean="0">
                <a:solidFill>
                  <a:srgbClr val="FFFF00"/>
                </a:solidFill>
                <a:latin typeface="Verdana" pitchFamily="34" charset="0"/>
                <a:ea typeface="Verdana" pitchFamily="34" charset="0"/>
                <a:cs typeface="Verdana" pitchFamily="34" charset="0"/>
              </a:rPr>
              <a:t>51Hz.</a:t>
            </a:r>
            <a:endParaRPr lang="en-US" sz="1800" baseline="-25000" dirty="0">
              <a:solidFill>
                <a:srgbClr val="FFFF00"/>
              </a:solidFill>
              <a:latin typeface="Symbol" pitchFamily="18" charset="2"/>
              <a:ea typeface="Verdana" pitchFamily="34" charset="0"/>
              <a:cs typeface="Verdana" pitchFamily="34" charset="0"/>
            </a:endParaRPr>
          </a:p>
        </p:txBody>
      </p:sp>
      <p:sp>
        <p:nvSpPr>
          <p:cNvPr id="379" name="Subtitle 2"/>
          <p:cNvSpPr txBox="1">
            <a:spLocks/>
          </p:cNvSpPr>
          <p:nvPr/>
        </p:nvSpPr>
        <p:spPr>
          <a:xfrm>
            <a:off x="2869440" y="3612424"/>
            <a:ext cx="3360493"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800" dirty="0" smtClean="0">
                <a:solidFill>
                  <a:srgbClr val="FFFF00"/>
                </a:solidFill>
                <a:latin typeface="Verdana" pitchFamily="34" charset="0"/>
                <a:ea typeface="Verdana" pitchFamily="34" charset="0"/>
                <a:cs typeface="Verdana" pitchFamily="34" charset="0"/>
              </a:rPr>
              <a:t>1Hz.</a:t>
            </a:r>
            <a:endParaRPr lang="en-US" sz="1800" baseline="-25000" dirty="0">
              <a:solidFill>
                <a:srgbClr val="FFFF00"/>
              </a:solidFill>
              <a:latin typeface="Symbol" pitchFamily="18" charset="2"/>
              <a:ea typeface="Verdana" pitchFamily="34" charset="0"/>
              <a:cs typeface="Verdana" pitchFamily="34" charset="0"/>
            </a:endParaRPr>
          </a:p>
        </p:txBody>
      </p:sp>
    </p:spTree>
    <p:extLst>
      <p:ext uri="{BB962C8B-B14F-4D97-AF65-F5344CB8AC3E}">
        <p14:creationId xmlns:p14="http://schemas.microsoft.com/office/powerpoint/2010/main" val="365490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5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376" grpId="0"/>
      <p:bldP spid="377" grpId="0"/>
      <p:bldP spid="378" grpId="0"/>
      <p:bldP spid="37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Disambiguation: </a:t>
            </a:r>
            <a:r>
              <a:rPr lang="en-US" sz="3200" dirty="0" smtClean="0">
                <a:solidFill>
                  <a:srgbClr val="FFFFCC"/>
                </a:solidFill>
                <a:latin typeface="Verdana" pitchFamily="34" charset="0"/>
                <a:ea typeface="Verdana" pitchFamily="34" charset="0"/>
                <a:cs typeface="Verdana" pitchFamily="34" charset="0"/>
              </a:rPr>
              <a:t>Number Theory</a:t>
            </a: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7171" name="Picture 3" descr="Z:\Columbia\Micro Phase Shifting\ProjectedImages\1024x768\PhaseShifting\Period-010100-Shift-0012-0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520" y="1765662"/>
            <a:ext cx="3230880" cy="242316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5105400" y="1765662"/>
            <a:ext cx="0" cy="2423160"/>
          </a:xfrm>
          <a:prstGeom prst="line">
            <a:avLst/>
          </a:prstGeom>
          <a:ln w="3492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38573" y="1668843"/>
            <a:ext cx="318159"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3221736" y="1295400"/>
                <a:ext cx="687195"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kumimoji="1" lang="en-US" sz="1600" b="0" i="0" smtClean="0">
                          <a:solidFill>
                            <a:srgbClr val="FFFF00"/>
                          </a:solidFill>
                          <a:latin typeface="Cambria Math"/>
                        </a:rPr>
                        <m:t>period</m:t>
                      </m:r>
                      <m:r>
                        <a:rPr kumimoji="1" lang="en-US" sz="1600" b="0" i="0" smtClean="0">
                          <a:solidFill>
                            <a:srgbClr val="FFFF00"/>
                          </a:solidFill>
                          <a:latin typeface="Cambria Math"/>
                        </a:rPr>
                        <m:t>:</m:t>
                      </m:r>
                      <m:r>
                        <a:rPr kumimoji="1" lang="en-US" sz="1600" b="0" i="1" smtClean="0">
                          <a:solidFill>
                            <a:srgbClr val="FFFF00"/>
                          </a:solidFill>
                          <a:latin typeface="Cambria Math"/>
                        </a:rPr>
                        <m:t> </m:t>
                      </m:r>
                      <m:r>
                        <a:rPr kumimoji="1" lang="en-US" sz="1600" b="0" i="1" smtClean="0">
                          <a:solidFill>
                            <a:srgbClr val="FFFFCC"/>
                          </a:solidFill>
                          <a:latin typeface="Cambria Math"/>
                        </a:rPr>
                        <m:t>𝑝</m:t>
                      </m:r>
                      <m:r>
                        <a:rPr kumimoji="1" lang="en-US" sz="1600" b="0" i="1" smtClean="0">
                          <a:solidFill>
                            <a:srgbClr val="FFFFCC"/>
                          </a:solidFill>
                          <a:latin typeface="Cambria Math"/>
                        </a:rPr>
                        <m:t> </m:t>
                      </m:r>
                      <m:r>
                        <m:rPr>
                          <m:sty m:val="p"/>
                        </m:rPr>
                        <a:rPr kumimoji="1" lang="en-US" sz="1600" b="0" i="0" smtClean="0">
                          <a:solidFill>
                            <a:srgbClr val="FFFFCC"/>
                          </a:solidFill>
                          <a:latin typeface="Cambria Math"/>
                        </a:rPr>
                        <m:t>pixels</m:t>
                      </m:r>
                    </m:oMath>
                  </m:oMathPara>
                </a14:m>
                <a:endParaRPr kumimoji="1" lang="en-US" sz="1600" dirty="0" smtClean="0">
                  <a:solidFill>
                    <a:schemeClr val="bg1"/>
                  </a:solidFill>
                  <a:latin typeface="Times New Roman"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221736" y="1295400"/>
                <a:ext cx="687195" cy="338554"/>
              </a:xfrm>
              <a:prstGeom prst="rect">
                <a:avLst/>
              </a:prstGeom>
              <a:blipFill rotWithShape="1">
                <a:blip r:embed="rId4"/>
                <a:stretch>
                  <a:fillRect l="-68750" r="-58929" b="-10909"/>
                </a:stretch>
              </a:blipFill>
            </p:spPr>
            <p:txBody>
              <a:bodyPr/>
              <a:lstStyle/>
              <a:p>
                <a:r>
                  <a:rPr lang="en-US">
                    <a:noFill/>
                  </a:rPr>
                  <a:t> </a:t>
                </a:r>
              </a:p>
            </p:txBody>
          </p:sp>
        </mc:Fallback>
      </mc:AlternateContent>
      <p:cxnSp>
        <p:nvCxnSpPr>
          <p:cNvPr id="44" name="Straight Connector 43"/>
          <p:cNvCxnSpPr/>
          <p:nvPr/>
        </p:nvCxnSpPr>
        <p:spPr>
          <a:xfrm>
            <a:off x="3015907" y="4292019"/>
            <a:ext cx="2089493" cy="436"/>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p:cNvSpPr txBox="1"/>
              <p:nvPr/>
            </p:nvSpPr>
            <p:spPr>
              <a:xfrm>
                <a:off x="3054096" y="4303776"/>
                <a:ext cx="2086267"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kumimoji="1" lang="en-US" sz="1600" b="0" i="0" smtClean="0">
                          <a:solidFill>
                            <a:srgbClr val="FFFF00"/>
                          </a:solidFill>
                          <a:latin typeface="Cambria Math"/>
                        </a:rPr>
                        <m:t>correspondence</m:t>
                      </m:r>
                      <m:r>
                        <a:rPr kumimoji="1" lang="en-US" sz="1600" b="0" i="0" smtClean="0">
                          <a:solidFill>
                            <a:srgbClr val="FFFF00"/>
                          </a:solidFill>
                          <a:latin typeface="Cambria Math"/>
                        </a:rPr>
                        <m:t>:</m:t>
                      </m:r>
                      <m:r>
                        <a:rPr kumimoji="1" lang="en-US" sz="1600" b="0" i="1" smtClean="0">
                          <a:solidFill>
                            <a:srgbClr val="FFFF00"/>
                          </a:solidFill>
                          <a:latin typeface="Cambria Math"/>
                        </a:rPr>
                        <m:t> </m:t>
                      </m:r>
                      <m:r>
                        <a:rPr kumimoji="1" lang="en-US" sz="1600" b="0" i="1" smtClean="0">
                          <a:solidFill>
                            <a:srgbClr val="FFFFCC"/>
                          </a:solidFill>
                          <a:latin typeface="Cambria Math"/>
                        </a:rPr>
                        <m:t>𝐶</m:t>
                      </m:r>
                      <m:r>
                        <a:rPr kumimoji="1" lang="en-US" sz="1600" b="0" i="1" smtClean="0">
                          <a:solidFill>
                            <a:srgbClr val="FFFFCC"/>
                          </a:solidFill>
                          <a:latin typeface="Cambria Math"/>
                        </a:rPr>
                        <m:t> </m:t>
                      </m:r>
                      <m:r>
                        <m:rPr>
                          <m:sty m:val="p"/>
                        </m:rPr>
                        <a:rPr kumimoji="1" lang="en-US" sz="1600" b="0" i="0" smtClean="0">
                          <a:solidFill>
                            <a:srgbClr val="FFFFCC"/>
                          </a:solidFill>
                          <a:latin typeface="Cambria Math"/>
                        </a:rPr>
                        <m:t>pixels</m:t>
                      </m:r>
                    </m:oMath>
                  </m:oMathPara>
                </a14:m>
                <a:endParaRPr kumimoji="1" lang="en-US" sz="1600" dirty="0" smtClean="0">
                  <a:solidFill>
                    <a:schemeClr val="bg1"/>
                  </a:solidFill>
                  <a:latin typeface="Times New Roman" pitchFamily="18"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3054096" y="4303776"/>
                <a:ext cx="2086267" cy="338554"/>
              </a:xfrm>
              <a:prstGeom prst="rect">
                <a:avLst/>
              </a:prstGeom>
              <a:blipFill rotWithShape="1">
                <a:blip r:embed="rId5"/>
                <a:stretch>
                  <a:fillRect l="-8772" r="-6140"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3015907" y="5105400"/>
                <a:ext cx="3232493" cy="58477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3200" i="1" smtClean="0">
                          <a:solidFill>
                            <a:srgbClr val="FF9933"/>
                          </a:solidFill>
                          <a:latin typeface="Cambria Math"/>
                        </a:rPr>
                        <m:t>𝐶</m:t>
                      </m:r>
                      <m:r>
                        <a:rPr kumimoji="1" lang="en-US" sz="3200" b="0" i="1" smtClean="0">
                          <a:solidFill>
                            <a:srgbClr val="FFFFCC"/>
                          </a:solidFill>
                          <a:latin typeface="Cambria Math"/>
                        </a:rPr>
                        <m:t> </m:t>
                      </m:r>
                      <m:r>
                        <a:rPr kumimoji="1" lang="en-US" sz="3200" i="1" smtClean="0">
                          <a:solidFill>
                            <a:srgbClr val="FFFFCC"/>
                          </a:solidFill>
                          <a:latin typeface="Cambria Math"/>
                        </a:rPr>
                        <m:t>=</m:t>
                      </m:r>
                      <m:r>
                        <a:rPr kumimoji="1" lang="en-US" sz="3200" b="0" i="1" smtClean="0">
                          <a:solidFill>
                            <a:srgbClr val="FF9933"/>
                          </a:solidFill>
                          <a:latin typeface="Cambria Math"/>
                        </a:rPr>
                        <m:t>𝑛</m:t>
                      </m:r>
                      <m:r>
                        <a:rPr kumimoji="1" lang="en-US" sz="3200" b="0" i="1" smtClean="0">
                          <a:solidFill>
                            <a:srgbClr val="FFFFCC"/>
                          </a:solidFill>
                          <a:latin typeface="Cambria Math"/>
                        </a:rPr>
                        <m:t> </m:t>
                      </m:r>
                      <m:r>
                        <a:rPr kumimoji="1" lang="en-US" sz="3200" b="0" i="1" smtClean="0">
                          <a:solidFill>
                            <a:srgbClr val="FFFFCC"/>
                          </a:solidFill>
                          <a:latin typeface="Cambria Math"/>
                        </a:rPr>
                        <m:t>𝑝</m:t>
                      </m:r>
                      <m:r>
                        <a:rPr kumimoji="1" lang="en-US" sz="3200" b="0" i="1" smtClean="0">
                          <a:solidFill>
                            <a:srgbClr val="FFFFCC"/>
                          </a:solidFill>
                          <a:latin typeface="Cambria Math"/>
                        </a:rPr>
                        <m:t>+</m:t>
                      </m:r>
                      <m:r>
                        <a:rPr kumimoji="1" lang="en-US" sz="3200" b="0" i="1" smtClean="0">
                          <a:solidFill>
                            <a:srgbClr val="FFFFCC"/>
                          </a:solidFill>
                          <a:latin typeface="Cambria Math"/>
                        </a:rPr>
                        <m:t>𝑞</m:t>
                      </m:r>
                    </m:oMath>
                  </m:oMathPara>
                </a14:m>
                <a:endParaRPr kumimoji="1" lang="en-US" sz="3200" dirty="0" smtClean="0">
                  <a:solidFill>
                    <a:srgbClr val="FFFFCC"/>
                  </a:solidFill>
                  <a:latin typeface="Times New Roman" pitchFamily="18"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015907" y="5105400"/>
                <a:ext cx="3232493" cy="584775"/>
              </a:xfrm>
              <a:prstGeom prst="rect">
                <a:avLst/>
              </a:prstGeom>
              <a:blipFill rotWithShape="1">
                <a:blip r:embed="rId6"/>
                <a:stretch>
                  <a:fillRect/>
                </a:stretch>
              </a:blipFill>
            </p:spPr>
            <p:txBody>
              <a:bodyPr/>
              <a:lstStyle/>
              <a:p>
                <a:r>
                  <a:rPr lang="en-US">
                    <a:noFill/>
                  </a:rPr>
                  <a:t> </a:t>
                </a:r>
              </a:p>
            </p:txBody>
          </p:sp>
        </mc:Fallback>
      </mc:AlternateContent>
      <p:cxnSp>
        <p:nvCxnSpPr>
          <p:cNvPr id="52" name="Straight Connector 51"/>
          <p:cNvCxnSpPr/>
          <p:nvPr/>
        </p:nvCxnSpPr>
        <p:spPr>
          <a:xfrm>
            <a:off x="4914900" y="1668843"/>
            <a:ext cx="190500"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p:cNvSpPr txBox="1"/>
              <p:nvPr/>
            </p:nvSpPr>
            <p:spPr>
              <a:xfrm>
                <a:off x="4723005" y="1295400"/>
                <a:ext cx="687195"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kumimoji="1" lang="en-US" sz="1600" b="0" i="0" smtClean="0">
                          <a:solidFill>
                            <a:srgbClr val="FFFF00"/>
                          </a:solidFill>
                          <a:latin typeface="Cambria Math"/>
                        </a:rPr>
                        <m:t>phase</m:t>
                      </m:r>
                      <m:r>
                        <a:rPr kumimoji="1" lang="en-US" sz="1600" b="0" i="0" smtClean="0">
                          <a:solidFill>
                            <a:srgbClr val="FFFF00"/>
                          </a:solidFill>
                          <a:latin typeface="Cambria Math"/>
                        </a:rPr>
                        <m:t>:</m:t>
                      </m:r>
                      <m:r>
                        <a:rPr kumimoji="1" lang="en-US" sz="1600" b="0" i="1" smtClean="0">
                          <a:solidFill>
                            <a:srgbClr val="FFFF00"/>
                          </a:solidFill>
                          <a:latin typeface="Cambria Math"/>
                        </a:rPr>
                        <m:t> </m:t>
                      </m:r>
                      <m:r>
                        <a:rPr kumimoji="1" lang="en-US" sz="1600" b="0" i="1" smtClean="0">
                          <a:solidFill>
                            <a:srgbClr val="FFFFCC"/>
                          </a:solidFill>
                          <a:latin typeface="Cambria Math"/>
                        </a:rPr>
                        <m:t>𝑞</m:t>
                      </m:r>
                      <m:r>
                        <a:rPr kumimoji="1" lang="en-US" sz="1600" b="0" i="1" smtClean="0">
                          <a:solidFill>
                            <a:srgbClr val="FFFFCC"/>
                          </a:solidFill>
                          <a:latin typeface="Cambria Math"/>
                        </a:rPr>
                        <m:t> </m:t>
                      </m:r>
                      <m:r>
                        <m:rPr>
                          <m:sty m:val="p"/>
                        </m:rPr>
                        <a:rPr kumimoji="1" lang="en-US" sz="1600" b="0" i="0" smtClean="0">
                          <a:solidFill>
                            <a:srgbClr val="FFFFCC"/>
                          </a:solidFill>
                          <a:latin typeface="Cambria Math"/>
                        </a:rPr>
                        <m:t>pixels</m:t>
                      </m:r>
                    </m:oMath>
                  </m:oMathPara>
                </a14:m>
                <a:endParaRPr kumimoji="1" lang="en-US" sz="1600" dirty="0" smtClean="0">
                  <a:solidFill>
                    <a:schemeClr val="bg1"/>
                  </a:solidFill>
                  <a:latin typeface="Times New Roman"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723005" y="1295400"/>
                <a:ext cx="687195" cy="338554"/>
              </a:xfrm>
              <a:prstGeom prst="rect">
                <a:avLst/>
              </a:prstGeom>
              <a:blipFill rotWithShape="1">
                <a:blip r:embed="rId7"/>
                <a:stretch>
                  <a:fillRect l="-62832" r="-53982" b="-10909"/>
                </a:stretch>
              </a:blipFill>
            </p:spPr>
            <p:txBody>
              <a:bodyPr/>
              <a:lstStyle/>
              <a:p>
                <a:r>
                  <a:rPr lang="en-US">
                    <a:noFill/>
                  </a:rPr>
                  <a:t> </a:t>
                </a:r>
              </a:p>
            </p:txBody>
          </p:sp>
        </mc:Fallback>
      </mc:AlternateContent>
      <p:cxnSp>
        <p:nvCxnSpPr>
          <p:cNvPr id="19" name="Straight Connector 18"/>
          <p:cNvCxnSpPr/>
          <p:nvPr/>
        </p:nvCxnSpPr>
        <p:spPr>
          <a:xfrm>
            <a:off x="3338573" y="1765662"/>
            <a:ext cx="0" cy="24231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29368" y="1765662"/>
            <a:ext cx="0" cy="24231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11209" y="1765662"/>
            <a:ext cx="0" cy="24231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293050" y="1765662"/>
            <a:ext cx="0" cy="24231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74891" y="1765662"/>
            <a:ext cx="0" cy="24231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56732" y="1765662"/>
            <a:ext cx="0" cy="24231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05200" y="5791200"/>
            <a:ext cx="1995428" cy="523220"/>
          </a:xfrm>
          <a:prstGeom prst="rect">
            <a:avLst/>
          </a:prstGeom>
          <a:noFill/>
        </p:spPr>
        <p:txBody>
          <a:bodyPr wrap="square" rtlCol="0">
            <a:spAutoFit/>
          </a:bodyPr>
          <a:lstStyle/>
          <a:p>
            <a:pPr algn="ctr"/>
            <a:r>
              <a:rPr lang="en-US" sz="1400" dirty="0">
                <a:solidFill>
                  <a:srgbClr val="66CCFF"/>
                </a:solidFill>
                <a:latin typeface="Verdana" pitchFamily="34" charset="0"/>
                <a:ea typeface="Verdana" pitchFamily="34" charset="0"/>
                <a:cs typeface="Verdana" pitchFamily="34" charset="0"/>
              </a:rPr>
              <a:t>n</a:t>
            </a:r>
            <a:r>
              <a:rPr lang="en-US" sz="1400" dirty="0" smtClean="0">
                <a:solidFill>
                  <a:srgbClr val="66CCFF"/>
                </a:solidFill>
                <a:latin typeface="Verdana" pitchFamily="34" charset="0"/>
                <a:ea typeface="Verdana" pitchFamily="34" charset="0"/>
                <a:cs typeface="Verdana" pitchFamily="34" charset="0"/>
              </a:rPr>
              <a:t>umber of periods (unknown)</a:t>
            </a:r>
            <a:endParaRPr lang="en-US" sz="1400" dirty="0">
              <a:solidFill>
                <a:srgbClr val="66CCFF"/>
              </a:solidFill>
              <a:latin typeface="Verdana" pitchFamily="34" charset="0"/>
              <a:ea typeface="Verdana" pitchFamily="34" charset="0"/>
              <a:cs typeface="Verdana" pitchFamily="34" charset="0"/>
            </a:endParaRPr>
          </a:p>
        </p:txBody>
      </p:sp>
      <p:cxnSp>
        <p:nvCxnSpPr>
          <p:cNvPr id="27" name="Straight Arrow Connector 26"/>
          <p:cNvCxnSpPr/>
          <p:nvPr/>
        </p:nvCxnSpPr>
        <p:spPr>
          <a:xfrm flipH="1" flipV="1">
            <a:off x="4500109" y="5632704"/>
            <a:ext cx="1"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10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4"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Z:\Columbia\Micro Phase Shifting\ProjectedImages\1024x768\PhaseShifting\Period-013640-Shift-0012-0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8654" y="1792530"/>
            <a:ext cx="1840992" cy="138074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Z:\Columbia\Micro Phase Shifting\ProjectedImages\1024x768\PhaseShifting\Period-011900-Shift-0012-0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5972" y="1792530"/>
            <a:ext cx="1840992" cy="13807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Unwrapping: </a:t>
            </a:r>
            <a:r>
              <a:rPr lang="en-US" sz="3200" dirty="0" smtClean="0">
                <a:solidFill>
                  <a:srgbClr val="FFFFCC"/>
                </a:solidFill>
                <a:latin typeface="Verdana" pitchFamily="34" charset="0"/>
                <a:ea typeface="Verdana" pitchFamily="34" charset="0"/>
                <a:cs typeface="Verdana" pitchFamily="34" charset="0"/>
              </a:rPr>
              <a:t>Micro Phase Shifting</a:t>
            </a: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7171" name="Picture 3" descr="Z:\Columbia\Micro Phase Shifting\ProjectedImages\1024x768\PhaseShifting\Period-010100-Shift-0012-01.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853" y="1792530"/>
            <a:ext cx="1834429" cy="137582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035310" y="1792530"/>
            <a:ext cx="0" cy="1375822"/>
          </a:xfrm>
          <a:prstGeom prst="line">
            <a:avLst/>
          </a:prstGeom>
          <a:ln w="4127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8337" y="1737558"/>
            <a:ext cx="180644"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762000" y="1367303"/>
                <a:ext cx="390175"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𝑝</m:t>
                          </m:r>
                        </m:e>
                        <m:sub>
                          <m:r>
                            <a:rPr kumimoji="1" lang="en-US" sz="1600" b="0" i="1" smtClean="0">
                              <a:solidFill>
                                <a:srgbClr val="FFFFCC"/>
                              </a:solidFill>
                              <a:latin typeface="Cambria Math"/>
                            </a:rPr>
                            <m:t>1</m:t>
                          </m:r>
                        </m:sub>
                      </m:sSub>
                    </m:oMath>
                  </m:oMathPara>
                </a14:m>
                <a:endParaRPr kumimoji="1" lang="en-US" sz="1600" dirty="0" smtClean="0">
                  <a:solidFill>
                    <a:srgbClr val="FFFFCC"/>
                  </a:solidFill>
                  <a:latin typeface="Times New Roman" pitchFamily="18"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62000" y="1367303"/>
                <a:ext cx="390175" cy="312706"/>
              </a:xfrm>
              <a:prstGeom prst="rect">
                <a:avLst/>
              </a:prstGeom>
              <a:blipFill rotWithShape="1">
                <a:blip r:embed="rId7"/>
                <a:stretch>
                  <a:fillRect b="-11538"/>
                </a:stretch>
              </a:blipFill>
            </p:spPr>
            <p:txBody>
              <a:bodyPr/>
              <a:lstStyle/>
              <a:p>
                <a:r>
                  <a:rPr lang="en-US">
                    <a:noFill/>
                  </a:rPr>
                  <a:t> </a:t>
                </a:r>
              </a:p>
            </p:txBody>
          </p:sp>
        </mc:Fallback>
      </mc:AlternateContent>
      <p:cxnSp>
        <p:nvCxnSpPr>
          <p:cNvPr id="44" name="Straight Connector 43"/>
          <p:cNvCxnSpPr/>
          <p:nvPr/>
        </p:nvCxnSpPr>
        <p:spPr>
          <a:xfrm>
            <a:off x="848937" y="3226946"/>
            <a:ext cx="1186372" cy="248"/>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p:cNvSpPr txBox="1"/>
              <p:nvPr/>
            </p:nvSpPr>
            <p:spPr>
              <a:xfrm>
                <a:off x="870620" y="3200482"/>
                <a:ext cx="1184540"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1600" b="0" i="1" smtClean="0">
                          <a:solidFill>
                            <a:srgbClr val="FFFFCC"/>
                          </a:solidFill>
                          <a:latin typeface="Cambria Math"/>
                        </a:rPr>
                        <m:t>𝐶</m:t>
                      </m:r>
                    </m:oMath>
                  </m:oMathPara>
                </a14:m>
                <a:endParaRPr kumimoji="1" lang="en-US" sz="1600" dirty="0" smtClean="0">
                  <a:solidFill>
                    <a:schemeClr val="bg1"/>
                  </a:solidFill>
                  <a:latin typeface="Times New Roman" pitchFamily="18"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870620" y="3200482"/>
                <a:ext cx="1184540" cy="312706"/>
              </a:xfrm>
              <a:prstGeom prst="rect">
                <a:avLst/>
              </a:prstGeom>
              <a:blipFill rotWithShape="1">
                <a:blip r:embed="rId8"/>
                <a:stretch>
                  <a:fillRect/>
                </a:stretch>
              </a:blipFill>
            </p:spPr>
            <p:txBody>
              <a:bodyPr/>
              <a:lstStyle/>
              <a:p>
                <a:r>
                  <a:rPr lang="en-US">
                    <a:noFill/>
                  </a:rPr>
                  <a:t> </a:t>
                </a:r>
              </a:p>
            </p:txBody>
          </p:sp>
        </mc:Fallback>
      </mc:AlternateContent>
      <p:cxnSp>
        <p:nvCxnSpPr>
          <p:cNvPr id="52" name="Straight Connector 51"/>
          <p:cNvCxnSpPr/>
          <p:nvPr/>
        </p:nvCxnSpPr>
        <p:spPr>
          <a:xfrm>
            <a:off x="1927147" y="1737558"/>
            <a:ext cx="108162"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p:cNvSpPr txBox="1"/>
              <p:nvPr/>
            </p:nvSpPr>
            <p:spPr>
              <a:xfrm>
                <a:off x="1818194" y="1367304"/>
                <a:ext cx="390175"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𝑞</m:t>
                          </m:r>
                        </m:e>
                        <m:sub>
                          <m:r>
                            <a:rPr kumimoji="1" lang="en-US" sz="1600" b="0" i="1" smtClean="0">
                              <a:solidFill>
                                <a:srgbClr val="FFFFCC"/>
                              </a:solidFill>
                              <a:latin typeface="Cambria Math"/>
                            </a:rPr>
                            <m:t>1</m:t>
                          </m:r>
                        </m:sub>
                      </m:sSub>
                    </m:oMath>
                  </m:oMathPara>
                </a14:m>
                <a:endParaRPr kumimoji="1" lang="en-US" sz="1600" dirty="0" smtClean="0">
                  <a:solidFill>
                    <a:srgbClr val="FFFFCC"/>
                  </a:solidFill>
                  <a:latin typeface="Times New Roman" pitchFamily="18"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1818194" y="1367304"/>
                <a:ext cx="390175" cy="312706"/>
              </a:xfrm>
              <a:prstGeom prst="rect">
                <a:avLst/>
              </a:prstGeom>
              <a:blipFill rotWithShape="1">
                <a:blip r:embed="rId9"/>
                <a:stretch>
                  <a:fillRect b="-11538"/>
                </a:stretch>
              </a:blipFill>
            </p:spPr>
            <p:txBody>
              <a:bodyPr/>
              <a:lstStyle/>
              <a:p>
                <a:r>
                  <a:rPr lang="en-US">
                    <a:noFill/>
                  </a:rPr>
                  <a:t> </a:t>
                </a:r>
              </a:p>
            </p:txBody>
          </p:sp>
        </mc:Fallback>
      </mc:AlternateContent>
      <p:cxnSp>
        <p:nvCxnSpPr>
          <p:cNvPr id="29" name="Straight Connector 28"/>
          <p:cNvCxnSpPr/>
          <p:nvPr/>
        </p:nvCxnSpPr>
        <p:spPr>
          <a:xfrm>
            <a:off x="4854711" y="1792530"/>
            <a:ext cx="0" cy="1375822"/>
          </a:xfrm>
          <a:prstGeom prst="line">
            <a:avLst/>
          </a:prstGeom>
          <a:ln w="4127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66744" y="1737558"/>
            <a:ext cx="219456"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648425" y="1367303"/>
                <a:ext cx="390175" cy="358303"/>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𝑝</m:t>
                          </m:r>
                        </m:e>
                        <m:sub>
                          <m:r>
                            <a:rPr kumimoji="1" lang="en-US" sz="1600" b="0" i="1" smtClean="0">
                              <a:solidFill>
                                <a:srgbClr val="FFFFCC"/>
                              </a:solidFill>
                              <a:latin typeface="Cambria Math"/>
                            </a:rPr>
                            <m:t>𝑓</m:t>
                          </m:r>
                        </m:sub>
                      </m:sSub>
                    </m:oMath>
                  </m:oMathPara>
                </a14:m>
                <a:endParaRPr kumimoji="1" lang="en-US" sz="1600" dirty="0" smtClean="0">
                  <a:solidFill>
                    <a:srgbClr val="FFFFCC"/>
                  </a:solidFill>
                  <a:latin typeface="Times New Roman" pitchFamily="18"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648425" y="1367303"/>
                <a:ext cx="390175" cy="358303"/>
              </a:xfrm>
              <a:prstGeom prst="rect">
                <a:avLst/>
              </a:prstGeom>
              <a:blipFill rotWithShape="1">
                <a:blip r:embed="rId11"/>
                <a:stretch>
                  <a:fillRect b="-5085"/>
                </a:stretch>
              </a:blipFill>
            </p:spPr>
            <p:txBody>
              <a:bodyPr/>
              <a:lstStyle/>
              <a:p>
                <a:r>
                  <a:rPr lang="en-US">
                    <a:noFill/>
                  </a:rPr>
                  <a:t> </a:t>
                </a:r>
              </a:p>
            </p:txBody>
          </p:sp>
        </mc:Fallback>
      </mc:AlternateContent>
      <p:cxnSp>
        <p:nvCxnSpPr>
          <p:cNvPr id="32" name="Straight Connector 31"/>
          <p:cNvCxnSpPr/>
          <p:nvPr/>
        </p:nvCxnSpPr>
        <p:spPr>
          <a:xfrm>
            <a:off x="3668338" y="3226946"/>
            <a:ext cx="1186373" cy="248"/>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3690021" y="3200482"/>
                <a:ext cx="1184540"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1600" b="0" i="1" smtClean="0">
                          <a:solidFill>
                            <a:srgbClr val="FFFFCC"/>
                          </a:solidFill>
                          <a:latin typeface="Cambria Math"/>
                        </a:rPr>
                        <m:t>𝐶</m:t>
                      </m:r>
                    </m:oMath>
                  </m:oMathPara>
                </a14:m>
                <a:endParaRPr kumimoji="1" lang="en-US" sz="1600" dirty="0" smtClean="0">
                  <a:solidFill>
                    <a:schemeClr val="bg1"/>
                  </a:solidFill>
                  <a:latin typeface="Times New Roman"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690021" y="3200482"/>
                <a:ext cx="1184540" cy="312706"/>
              </a:xfrm>
              <a:prstGeom prst="rect">
                <a:avLst/>
              </a:prstGeom>
              <a:blipFill rotWithShape="1">
                <a:blip r:embed="rId12"/>
                <a:stretch>
                  <a:fillRect/>
                </a:stretch>
              </a:blipFill>
            </p:spPr>
            <p:txBody>
              <a:bodyPr/>
              <a:lstStyle/>
              <a:p>
                <a:r>
                  <a:rPr lang="en-US">
                    <a:noFill/>
                  </a:rPr>
                  <a:t> </a:t>
                </a:r>
              </a:p>
            </p:txBody>
          </p:sp>
        </mc:Fallback>
      </mc:AlternateContent>
      <p:cxnSp>
        <p:nvCxnSpPr>
          <p:cNvPr id="34" name="Straight Connector 33"/>
          <p:cNvCxnSpPr/>
          <p:nvPr/>
        </p:nvCxnSpPr>
        <p:spPr>
          <a:xfrm>
            <a:off x="4724400" y="1737558"/>
            <a:ext cx="130310"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4637595" y="1367304"/>
                <a:ext cx="390175" cy="358303"/>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𝑞</m:t>
                          </m:r>
                        </m:e>
                        <m:sub>
                          <m:r>
                            <a:rPr kumimoji="1" lang="en-US" sz="1600" b="0" i="1" smtClean="0">
                              <a:solidFill>
                                <a:srgbClr val="FFFFCC"/>
                              </a:solidFill>
                              <a:latin typeface="Cambria Math"/>
                            </a:rPr>
                            <m:t>𝑓</m:t>
                          </m:r>
                        </m:sub>
                      </m:sSub>
                    </m:oMath>
                  </m:oMathPara>
                </a14:m>
                <a:endParaRPr kumimoji="1" lang="en-US" sz="1600" dirty="0" smtClean="0">
                  <a:solidFill>
                    <a:srgbClr val="FFFFCC"/>
                  </a:solidFill>
                  <a:latin typeface="Times New Roman"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637595" y="1367304"/>
                <a:ext cx="390175" cy="358303"/>
              </a:xfrm>
              <a:prstGeom prst="rect">
                <a:avLst/>
              </a:prstGeom>
              <a:blipFill rotWithShape="1">
                <a:blip r:embed="rId13"/>
                <a:stretch>
                  <a:fillRect l="-1563" b="-5085"/>
                </a:stretch>
              </a:blipFill>
            </p:spPr>
            <p:txBody>
              <a:bodyPr/>
              <a:lstStyle/>
              <a:p>
                <a:r>
                  <a:rPr lang="en-US">
                    <a:noFill/>
                  </a:rPr>
                  <a:t> </a:t>
                </a:r>
              </a:p>
            </p:txBody>
          </p:sp>
        </mc:Fallback>
      </mc:AlternateContent>
      <p:cxnSp>
        <p:nvCxnSpPr>
          <p:cNvPr id="41" name="Straight Connector 40"/>
          <p:cNvCxnSpPr/>
          <p:nvPr/>
        </p:nvCxnSpPr>
        <p:spPr>
          <a:xfrm>
            <a:off x="7674110" y="1792530"/>
            <a:ext cx="0" cy="1375822"/>
          </a:xfrm>
          <a:prstGeom prst="line">
            <a:avLst/>
          </a:prstGeom>
          <a:ln w="4127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483096" y="1737558"/>
            <a:ext cx="256032"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6467825" y="1367303"/>
                <a:ext cx="390175"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𝑝</m:t>
                          </m:r>
                        </m:e>
                        <m:sub>
                          <m:r>
                            <a:rPr kumimoji="1" lang="en-US" sz="1600" b="0" i="1" smtClean="0">
                              <a:solidFill>
                                <a:srgbClr val="FFFFCC"/>
                              </a:solidFill>
                              <a:latin typeface="Cambria Math"/>
                            </a:rPr>
                            <m:t>𝐹</m:t>
                          </m:r>
                        </m:sub>
                      </m:sSub>
                    </m:oMath>
                  </m:oMathPara>
                </a14:m>
                <a:endParaRPr kumimoji="1" lang="en-US" sz="1600" dirty="0" smtClean="0">
                  <a:solidFill>
                    <a:srgbClr val="FFFFCC"/>
                  </a:solidFill>
                  <a:latin typeface="Times New Roman" pitchFamily="18"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6467825" y="1367303"/>
                <a:ext cx="390175" cy="338554"/>
              </a:xfrm>
              <a:prstGeom prst="rect">
                <a:avLst/>
              </a:prstGeom>
              <a:blipFill rotWithShape="1">
                <a:blip r:embed="rId15"/>
                <a:stretch>
                  <a:fillRect l="-1563" b="-3571"/>
                </a:stretch>
              </a:blipFill>
            </p:spPr>
            <p:txBody>
              <a:bodyPr/>
              <a:lstStyle/>
              <a:p>
                <a:r>
                  <a:rPr lang="en-US">
                    <a:noFill/>
                  </a:rPr>
                  <a:t> </a:t>
                </a:r>
              </a:p>
            </p:txBody>
          </p:sp>
        </mc:Fallback>
      </mc:AlternateContent>
      <p:cxnSp>
        <p:nvCxnSpPr>
          <p:cNvPr id="45" name="Straight Connector 44"/>
          <p:cNvCxnSpPr/>
          <p:nvPr/>
        </p:nvCxnSpPr>
        <p:spPr>
          <a:xfrm>
            <a:off x="6487738" y="3226946"/>
            <a:ext cx="1186372" cy="248"/>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p:cNvSpPr txBox="1"/>
              <p:nvPr/>
            </p:nvSpPr>
            <p:spPr>
              <a:xfrm>
                <a:off x="6509421" y="3200482"/>
                <a:ext cx="1184540"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1600" b="0" i="1" smtClean="0">
                          <a:solidFill>
                            <a:srgbClr val="FFFFCC"/>
                          </a:solidFill>
                          <a:latin typeface="Cambria Math"/>
                        </a:rPr>
                        <m:t>𝐶</m:t>
                      </m:r>
                    </m:oMath>
                  </m:oMathPara>
                </a14:m>
                <a:endParaRPr kumimoji="1" lang="en-US" sz="1600" dirty="0" smtClean="0">
                  <a:solidFill>
                    <a:schemeClr val="bg1"/>
                  </a:solidFill>
                  <a:latin typeface="Times New Roman" pitchFamily="18"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6509421" y="3200482"/>
                <a:ext cx="1184540" cy="312706"/>
              </a:xfrm>
              <a:prstGeom prst="rect">
                <a:avLst/>
              </a:prstGeom>
              <a:blipFill rotWithShape="1">
                <a:blip r:embed="rId8"/>
                <a:stretch>
                  <a:fillRect/>
                </a:stretch>
              </a:blipFill>
            </p:spPr>
            <p:txBody>
              <a:bodyPr/>
              <a:lstStyle/>
              <a:p>
                <a:r>
                  <a:rPr lang="en-US">
                    <a:noFill/>
                  </a:rPr>
                  <a:t> </a:t>
                </a:r>
              </a:p>
            </p:txBody>
          </p:sp>
        </mc:Fallback>
      </mc:AlternateContent>
      <p:cxnSp>
        <p:nvCxnSpPr>
          <p:cNvPr id="48" name="Straight Connector 47"/>
          <p:cNvCxnSpPr/>
          <p:nvPr/>
        </p:nvCxnSpPr>
        <p:spPr>
          <a:xfrm>
            <a:off x="7467600" y="1737558"/>
            <a:ext cx="206510"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7406640" y="1367304"/>
                <a:ext cx="390175"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𝑞</m:t>
                          </m:r>
                        </m:e>
                        <m:sub>
                          <m:r>
                            <a:rPr kumimoji="1" lang="en-US" sz="1600" b="0" i="1" smtClean="0">
                              <a:solidFill>
                                <a:srgbClr val="FFFFCC"/>
                              </a:solidFill>
                              <a:latin typeface="Cambria Math"/>
                            </a:rPr>
                            <m:t>𝐹</m:t>
                          </m:r>
                        </m:sub>
                      </m:sSub>
                    </m:oMath>
                  </m:oMathPara>
                </a14:m>
                <a:endParaRPr kumimoji="1" lang="en-US" sz="1600" dirty="0" smtClean="0">
                  <a:solidFill>
                    <a:srgbClr val="FFFFCC"/>
                  </a:solidFill>
                  <a:latin typeface="Times New Roman"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406640" y="1367304"/>
                <a:ext cx="390175" cy="338554"/>
              </a:xfrm>
              <a:prstGeom prst="rect">
                <a:avLst/>
              </a:prstGeom>
              <a:blipFill rotWithShape="1">
                <a:blip r:embed="rId16"/>
                <a:stretch>
                  <a:fillRect l="-1563" b="-3571"/>
                </a:stretch>
              </a:blipFill>
            </p:spPr>
            <p:txBody>
              <a:bodyPr/>
              <a:lstStyle/>
              <a:p>
                <a:r>
                  <a:rPr lang="en-US">
                    <a:noFill/>
                  </a:rPr>
                  <a:t> </a:t>
                </a:r>
              </a:p>
            </p:txBody>
          </p:sp>
        </mc:Fallback>
      </mc:AlternateContent>
      <p:cxnSp>
        <p:nvCxnSpPr>
          <p:cNvPr id="51" name="Straight Connector 50"/>
          <p:cNvCxnSpPr/>
          <p:nvPr/>
        </p:nvCxnSpPr>
        <p:spPr>
          <a:xfrm>
            <a:off x="2845041" y="2480442"/>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694947" y="2480442"/>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Rectangle 2"/>
          <p:cNvSpPr txBox="1">
            <a:spLocks noChangeArrowheads="1"/>
          </p:cNvSpPr>
          <p:nvPr/>
        </p:nvSpPr>
        <p:spPr bwMode="auto">
          <a:xfrm>
            <a:off x="-1" y="5050447"/>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000" dirty="0" smtClean="0">
                <a:solidFill>
                  <a:srgbClr val="FFFFCC"/>
                </a:solidFill>
                <a:latin typeface="Verdana" pitchFamily="34" charset="0"/>
                <a:ea typeface="Verdana" pitchFamily="34" charset="0"/>
                <a:cs typeface="Verdana" pitchFamily="34" charset="0"/>
              </a:rPr>
              <a:t>Solve System of Simultaneous </a:t>
            </a:r>
            <a:r>
              <a:rPr lang="en-US" sz="2000" dirty="0" err="1" smtClean="0">
                <a:solidFill>
                  <a:srgbClr val="FFFFCC"/>
                </a:solidFill>
                <a:latin typeface="Verdana" pitchFamily="34" charset="0"/>
                <a:ea typeface="Verdana" pitchFamily="34" charset="0"/>
                <a:cs typeface="Verdana" pitchFamily="34" charset="0"/>
              </a:rPr>
              <a:t>Congruences</a:t>
            </a:r>
            <a:endParaRPr lang="en-US" sz="2000" dirty="0" smtClean="0">
              <a:solidFill>
                <a:srgbClr val="FFFFCC"/>
              </a:solidFill>
              <a:latin typeface="Verdana" pitchFamily="34" charset="0"/>
              <a:ea typeface="Verdana" pitchFamily="34" charset="0"/>
              <a:cs typeface="Verdana" pitchFamily="34" charset="0"/>
            </a:endParaRPr>
          </a:p>
        </p:txBody>
      </p:sp>
      <p:sp>
        <p:nvSpPr>
          <p:cNvPr id="6" name="Rectangle 5"/>
          <p:cNvSpPr/>
          <p:nvPr/>
        </p:nvSpPr>
        <p:spPr>
          <a:xfrm>
            <a:off x="497027" y="3810000"/>
            <a:ext cx="8265973" cy="750747"/>
          </a:xfrm>
          <a:prstGeom prst="rect">
            <a:avLst/>
          </a:prstGeom>
          <a:noFill/>
          <a:ln w="9525">
            <a:solidFill>
              <a:schemeClr val="tx1">
                <a:lumMod val="65000"/>
                <a:lumOff val="35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mc:AlternateContent xmlns:mc="http://schemas.openxmlformats.org/markup-compatibility/2006" xmlns:a14="http://schemas.microsoft.com/office/drawing/2010/main">
        <mc:Choice Requires="a14">
          <p:sp>
            <p:nvSpPr>
              <p:cNvPr id="49" name="TextBox 48"/>
              <p:cNvSpPr txBox="1"/>
              <p:nvPr/>
            </p:nvSpPr>
            <p:spPr>
              <a:xfrm>
                <a:off x="497027" y="3922919"/>
                <a:ext cx="2627173"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i="1" smtClean="0">
                          <a:solidFill>
                            <a:srgbClr val="FF9933"/>
                          </a:solidFill>
                          <a:latin typeface="Cambria Math"/>
                        </a:rPr>
                        <m:t>𝐶</m:t>
                      </m:r>
                      <m:r>
                        <a:rPr kumimoji="1" lang="en-US" sz="2400" b="0" i="1" smtClean="0">
                          <a:solidFill>
                            <a:srgbClr val="FFFFCC"/>
                          </a:solidFill>
                          <a:latin typeface="Cambria Math"/>
                        </a:rPr>
                        <m:t>= </m:t>
                      </m:r>
                      <m:sSub>
                        <m:sSubPr>
                          <m:ctrlPr>
                            <a:rPr kumimoji="1" lang="en-US" sz="2400" b="0" i="1" smtClean="0">
                              <a:solidFill>
                                <a:srgbClr val="FF9933"/>
                              </a:solidFill>
                              <a:latin typeface="Cambria Math"/>
                            </a:rPr>
                          </m:ctrlPr>
                        </m:sSubPr>
                        <m:e>
                          <m:r>
                            <a:rPr kumimoji="1" lang="en-US" sz="2400" b="0" i="1" smtClean="0">
                              <a:solidFill>
                                <a:srgbClr val="FF9933"/>
                              </a:solidFill>
                              <a:latin typeface="Cambria Math"/>
                            </a:rPr>
                            <m:t>𝑛</m:t>
                          </m:r>
                        </m:e>
                        <m:sub>
                          <m:r>
                            <a:rPr kumimoji="1" lang="en-US" sz="2400" b="0" i="1" smtClean="0">
                              <a:solidFill>
                                <a:srgbClr val="FF9933"/>
                              </a:solidFill>
                              <a:latin typeface="Cambria Math"/>
                            </a:rPr>
                            <m:t>1</m:t>
                          </m:r>
                        </m:sub>
                      </m:sSub>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𝑝</m:t>
                          </m:r>
                        </m:e>
                        <m:sub>
                          <m:r>
                            <a:rPr kumimoji="1" lang="en-US" sz="2400" b="0" i="1" smtClean="0">
                              <a:solidFill>
                                <a:srgbClr val="FFFFCC"/>
                              </a:solidFill>
                              <a:latin typeface="Cambria Math"/>
                            </a:rPr>
                            <m:t>1</m:t>
                          </m:r>
                        </m:sub>
                      </m:sSub>
                      <m:r>
                        <a:rPr kumimoji="1" lang="en-US" sz="2400" b="0" i="1" smtClean="0">
                          <a:solidFill>
                            <a:srgbClr val="FFFFCC"/>
                          </a:solidFill>
                          <a:latin typeface="Cambria Math"/>
                        </a:rPr>
                        <m:t>+</m:t>
                      </m:r>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𝑞</m:t>
                          </m:r>
                        </m:e>
                        <m:sub>
                          <m:r>
                            <a:rPr kumimoji="1" lang="en-US" sz="2400" b="0" i="1" smtClean="0">
                              <a:solidFill>
                                <a:srgbClr val="FFFFCC"/>
                              </a:solidFill>
                              <a:latin typeface="Cambria Math"/>
                            </a:rPr>
                            <m:t>1</m:t>
                          </m:r>
                        </m:sub>
                      </m:sSub>
                    </m:oMath>
                  </m:oMathPara>
                </a14:m>
                <a:endParaRPr kumimoji="1" lang="en-US" sz="2400" dirty="0" smtClean="0">
                  <a:solidFill>
                    <a:srgbClr val="FFFFCC"/>
                  </a:solidFill>
                  <a:latin typeface="Times New Roman" pitchFamily="18"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497027" y="3922919"/>
                <a:ext cx="2627173" cy="461665"/>
              </a:xfrm>
              <a:prstGeom prst="rect">
                <a:avLst/>
              </a:prstGeom>
              <a:blipFill rotWithShape="1">
                <a:blip r:embed="rId17"/>
                <a:stretch>
                  <a:fillRect b="-12000"/>
                </a:stretch>
              </a:blipFill>
            </p:spPr>
            <p:txBody>
              <a:bodyPr/>
              <a:lstStyle/>
              <a:p>
                <a:r>
                  <a:rPr lang="en-US">
                    <a:noFill/>
                  </a:rPr>
                  <a:t> </a:t>
                </a:r>
              </a:p>
            </p:txBody>
          </p:sp>
        </mc:Fallback>
      </mc:AlternateContent>
      <p:sp>
        <p:nvSpPr>
          <p:cNvPr id="56" name="TextBox 55"/>
          <p:cNvSpPr txBox="1"/>
          <p:nvPr/>
        </p:nvSpPr>
        <p:spPr>
          <a:xfrm>
            <a:off x="618219" y="4549258"/>
            <a:ext cx="1362981" cy="307777"/>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unknown</a:t>
            </a:r>
            <a:endParaRPr lang="en-US" sz="1400" dirty="0">
              <a:solidFill>
                <a:srgbClr val="66CCFF"/>
              </a:solidFill>
              <a:latin typeface="Verdana" pitchFamily="34" charset="0"/>
              <a:ea typeface="Verdana" pitchFamily="34" charset="0"/>
              <a:cs typeface="Verdana" pitchFamily="34" charset="0"/>
            </a:endParaRPr>
          </a:p>
        </p:txBody>
      </p:sp>
      <p:sp>
        <p:nvSpPr>
          <p:cNvPr id="58" name="TextBox 57"/>
          <p:cNvSpPr txBox="1"/>
          <p:nvPr/>
        </p:nvSpPr>
        <p:spPr>
          <a:xfrm>
            <a:off x="1600200" y="4549258"/>
            <a:ext cx="1362981" cy="307777"/>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known</a:t>
            </a:r>
            <a:endParaRPr lang="en-US" sz="1400" dirty="0">
              <a:solidFill>
                <a:srgbClr val="66CCFF"/>
              </a:solidFill>
              <a:latin typeface="Verdana" pitchFamily="34" charset="0"/>
              <a:ea typeface="Verdana" pitchFamily="34" charset="0"/>
              <a:cs typeface="Verdana" pitchFamily="34" charset="0"/>
            </a:endParaRPr>
          </a:p>
        </p:txBody>
      </p:sp>
      <p:cxnSp>
        <p:nvCxnSpPr>
          <p:cNvPr id="59" name="Straight Arrow Connector 58"/>
          <p:cNvCxnSpPr/>
          <p:nvPr/>
        </p:nvCxnSpPr>
        <p:spPr>
          <a:xfrm flipH="1" flipV="1">
            <a:off x="1938528" y="4390762"/>
            <a:ext cx="140611"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2414016" y="4390762"/>
            <a:ext cx="137160"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978408" y="4390762"/>
            <a:ext cx="140611"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463040" y="4390762"/>
            <a:ext cx="137160"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p:cNvSpPr txBox="1"/>
              <p:nvPr/>
            </p:nvSpPr>
            <p:spPr>
              <a:xfrm>
                <a:off x="6172200" y="3922919"/>
                <a:ext cx="2627173"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i="1" smtClean="0">
                          <a:solidFill>
                            <a:srgbClr val="FF9933"/>
                          </a:solidFill>
                          <a:latin typeface="Cambria Math"/>
                        </a:rPr>
                        <m:t>𝐶</m:t>
                      </m:r>
                      <m:r>
                        <a:rPr kumimoji="1" lang="en-US" sz="2400" b="0" i="1" smtClean="0">
                          <a:solidFill>
                            <a:srgbClr val="FFFFCC"/>
                          </a:solidFill>
                          <a:latin typeface="Cambria Math"/>
                        </a:rPr>
                        <m:t>= </m:t>
                      </m:r>
                      <m:sSub>
                        <m:sSubPr>
                          <m:ctrlPr>
                            <a:rPr kumimoji="1" lang="en-US" sz="2400" b="0" i="1" smtClean="0">
                              <a:solidFill>
                                <a:srgbClr val="FF9933"/>
                              </a:solidFill>
                              <a:latin typeface="Cambria Math"/>
                            </a:rPr>
                          </m:ctrlPr>
                        </m:sSubPr>
                        <m:e>
                          <m:r>
                            <a:rPr kumimoji="1" lang="en-US" sz="2400" b="0" i="1" smtClean="0">
                              <a:solidFill>
                                <a:srgbClr val="FF9933"/>
                              </a:solidFill>
                              <a:latin typeface="Cambria Math"/>
                            </a:rPr>
                            <m:t>𝑛</m:t>
                          </m:r>
                        </m:e>
                        <m:sub>
                          <m:r>
                            <a:rPr kumimoji="1" lang="en-US" sz="2400" b="0" i="1" smtClean="0">
                              <a:solidFill>
                                <a:srgbClr val="FF9933"/>
                              </a:solidFill>
                              <a:latin typeface="Cambria Math"/>
                            </a:rPr>
                            <m:t>𝐹</m:t>
                          </m:r>
                        </m:sub>
                      </m:sSub>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𝑝</m:t>
                          </m:r>
                        </m:e>
                        <m:sub>
                          <m:r>
                            <a:rPr kumimoji="1" lang="en-US" sz="2400" b="0" i="1" smtClean="0">
                              <a:solidFill>
                                <a:srgbClr val="FFFFCC"/>
                              </a:solidFill>
                              <a:latin typeface="Cambria Math"/>
                            </a:rPr>
                            <m:t>𝐹</m:t>
                          </m:r>
                        </m:sub>
                      </m:sSub>
                      <m:r>
                        <a:rPr kumimoji="1" lang="en-US" sz="2400" b="0" i="1" smtClean="0">
                          <a:solidFill>
                            <a:srgbClr val="FFFFCC"/>
                          </a:solidFill>
                          <a:latin typeface="Cambria Math"/>
                        </a:rPr>
                        <m:t>+</m:t>
                      </m:r>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𝑞</m:t>
                          </m:r>
                        </m:e>
                        <m:sub>
                          <m:r>
                            <a:rPr kumimoji="1" lang="en-US" sz="2400" b="0" i="1" smtClean="0">
                              <a:solidFill>
                                <a:srgbClr val="FFFFCC"/>
                              </a:solidFill>
                              <a:latin typeface="Cambria Math"/>
                            </a:rPr>
                            <m:t>𝐹</m:t>
                          </m:r>
                        </m:sub>
                      </m:sSub>
                    </m:oMath>
                  </m:oMathPara>
                </a14:m>
                <a:endParaRPr kumimoji="1" lang="en-US" sz="2400" dirty="0" smtClean="0">
                  <a:solidFill>
                    <a:srgbClr val="FFFFCC"/>
                  </a:solidFill>
                  <a:latin typeface="Times New Roman" pitchFamily="18" charset="0"/>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6172200" y="3922919"/>
                <a:ext cx="2627173" cy="461665"/>
              </a:xfrm>
              <a:prstGeom prst="rect">
                <a:avLst/>
              </a:prstGeom>
              <a:blipFill rotWithShape="1">
                <a:blip r:embed="rId18"/>
                <a:stretch>
                  <a:fillRect b="-12000"/>
                </a:stretch>
              </a:blipFill>
            </p:spPr>
            <p:txBody>
              <a:bodyPr/>
              <a:lstStyle/>
              <a:p>
                <a:r>
                  <a:rPr lang="en-US">
                    <a:noFill/>
                  </a:rPr>
                  <a:t> </a:t>
                </a:r>
              </a:p>
            </p:txBody>
          </p:sp>
        </mc:Fallback>
      </mc:AlternateContent>
      <p:sp>
        <p:nvSpPr>
          <p:cNvPr id="73" name="TextBox 72"/>
          <p:cNvSpPr txBox="1"/>
          <p:nvPr/>
        </p:nvSpPr>
        <p:spPr>
          <a:xfrm>
            <a:off x="6293392" y="4549258"/>
            <a:ext cx="1362981" cy="307777"/>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unknown</a:t>
            </a:r>
            <a:endParaRPr lang="en-US" sz="1400" dirty="0">
              <a:solidFill>
                <a:srgbClr val="66CCFF"/>
              </a:solidFill>
              <a:latin typeface="Verdana" pitchFamily="34" charset="0"/>
              <a:ea typeface="Verdana" pitchFamily="34" charset="0"/>
              <a:cs typeface="Verdana" pitchFamily="34" charset="0"/>
            </a:endParaRPr>
          </a:p>
        </p:txBody>
      </p:sp>
      <p:sp>
        <p:nvSpPr>
          <p:cNvPr id="74" name="TextBox 73"/>
          <p:cNvSpPr txBox="1"/>
          <p:nvPr/>
        </p:nvSpPr>
        <p:spPr>
          <a:xfrm>
            <a:off x="7275373" y="4549258"/>
            <a:ext cx="1362981" cy="307777"/>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known</a:t>
            </a:r>
            <a:endParaRPr lang="en-US" sz="1400" dirty="0">
              <a:solidFill>
                <a:srgbClr val="66CCFF"/>
              </a:solidFill>
              <a:latin typeface="Verdana" pitchFamily="34" charset="0"/>
              <a:ea typeface="Verdana" pitchFamily="34" charset="0"/>
              <a:cs typeface="Verdana" pitchFamily="34" charset="0"/>
            </a:endParaRPr>
          </a:p>
        </p:txBody>
      </p:sp>
      <p:cxnSp>
        <p:nvCxnSpPr>
          <p:cNvPr id="75" name="Straight Arrow Connector 74"/>
          <p:cNvCxnSpPr/>
          <p:nvPr/>
        </p:nvCxnSpPr>
        <p:spPr>
          <a:xfrm flipH="1" flipV="1">
            <a:off x="7613701" y="4390762"/>
            <a:ext cx="140611"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8089189" y="4390762"/>
            <a:ext cx="137160"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6653581" y="4390762"/>
            <a:ext cx="140611"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7138213" y="4390762"/>
            <a:ext cx="137160"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p:cNvSpPr txBox="1"/>
              <p:nvPr/>
            </p:nvSpPr>
            <p:spPr>
              <a:xfrm>
                <a:off x="3334614" y="3922919"/>
                <a:ext cx="2627173" cy="491288"/>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i="1" smtClean="0">
                          <a:solidFill>
                            <a:srgbClr val="FF9933"/>
                          </a:solidFill>
                          <a:latin typeface="Cambria Math"/>
                        </a:rPr>
                        <m:t>𝐶</m:t>
                      </m:r>
                      <m:r>
                        <a:rPr kumimoji="1" lang="en-US" sz="2400" b="0" i="1" smtClean="0">
                          <a:solidFill>
                            <a:srgbClr val="FFFFCC"/>
                          </a:solidFill>
                          <a:latin typeface="Cambria Math"/>
                        </a:rPr>
                        <m:t>= </m:t>
                      </m:r>
                      <m:sSub>
                        <m:sSubPr>
                          <m:ctrlPr>
                            <a:rPr kumimoji="1" lang="en-US" sz="2400" b="0" i="1" smtClean="0">
                              <a:solidFill>
                                <a:srgbClr val="FF9933"/>
                              </a:solidFill>
                              <a:latin typeface="Cambria Math"/>
                            </a:rPr>
                          </m:ctrlPr>
                        </m:sSubPr>
                        <m:e>
                          <m:r>
                            <a:rPr kumimoji="1" lang="en-US" sz="2400" b="0" i="1" smtClean="0">
                              <a:solidFill>
                                <a:srgbClr val="FF9933"/>
                              </a:solidFill>
                              <a:latin typeface="Cambria Math"/>
                            </a:rPr>
                            <m:t>𝑛</m:t>
                          </m:r>
                        </m:e>
                        <m:sub>
                          <m:r>
                            <a:rPr kumimoji="1" lang="en-US" sz="2400" b="0" i="1" smtClean="0">
                              <a:solidFill>
                                <a:srgbClr val="FF9933"/>
                              </a:solidFill>
                              <a:latin typeface="Cambria Math"/>
                            </a:rPr>
                            <m:t>𝑓</m:t>
                          </m:r>
                        </m:sub>
                      </m:sSub>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𝑝</m:t>
                          </m:r>
                        </m:e>
                        <m:sub>
                          <m:r>
                            <a:rPr kumimoji="1" lang="en-US" sz="2400" b="0" i="1" smtClean="0">
                              <a:solidFill>
                                <a:srgbClr val="FFFFCC"/>
                              </a:solidFill>
                              <a:latin typeface="Cambria Math"/>
                            </a:rPr>
                            <m:t>𝑓</m:t>
                          </m:r>
                        </m:sub>
                      </m:sSub>
                      <m:r>
                        <a:rPr kumimoji="1" lang="en-US" sz="2400" b="0" i="1" smtClean="0">
                          <a:solidFill>
                            <a:srgbClr val="FFFFCC"/>
                          </a:solidFill>
                          <a:latin typeface="Cambria Math"/>
                        </a:rPr>
                        <m:t>+</m:t>
                      </m:r>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𝑞</m:t>
                          </m:r>
                        </m:e>
                        <m:sub>
                          <m:r>
                            <a:rPr kumimoji="1" lang="en-US" sz="2400" b="0" i="1" smtClean="0">
                              <a:solidFill>
                                <a:srgbClr val="FFFFCC"/>
                              </a:solidFill>
                              <a:latin typeface="Cambria Math"/>
                            </a:rPr>
                            <m:t>𝑓</m:t>
                          </m:r>
                        </m:sub>
                      </m:sSub>
                    </m:oMath>
                  </m:oMathPara>
                </a14:m>
                <a:endParaRPr kumimoji="1" lang="en-US" sz="2400" dirty="0" smtClean="0">
                  <a:solidFill>
                    <a:srgbClr val="FFFFCC"/>
                  </a:solidFill>
                  <a:latin typeface="Times New Roman" pitchFamily="18" charset="0"/>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3334614" y="3922919"/>
                <a:ext cx="2627173" cy="491288"/>
              </a:xfrm>
              <a:prstGeom prst="rect">
                <a:avLst/>
              </a:prstGeom>
              <a:blipFill rotWithShape="1">
                <a:blip r:embed="rId19"/>
                <a:stretch>
                  <a:fillRect b="-12500"/>
                </a:stretch>
              </a:blipFill>
            </p:spPr>
            <p:txBody>
              <a:bodyPr/>
              <a:lstStyle/>
              <a:p>
                <a:r>
                  <a:rPr lang="en-US">
                    <a:noFill/>
                  </a:rPr>
                  <a:t> </a:t>
                </a:r>
              </a:p>
            </p:txBody>
          </p:sp>
        </mc:Fallback>
      </mc:AlternateContent>
      <p:sp>
        <p:nvSpPr>
          <p:cNvPr id="81" name="TextBox 80"/>
          <p:cNvSpPr txBox="1"/>
          <p:nvPr/>
        </p:nvSpPr>
        <p:spPr>
          <a:xfrm>
            <a:off x="3455806" y="4549258"/>
            <a:ext cx="1362981" cy="307777"/>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unknown</a:t>
            </a:r>
            <a:endParaRPr lang="en-US" sz="1400" dirty="0">
              <a:solidFill>
                <a:srgbClr val="66CCFF"/>
              </a:solidFill>
              <a:latin typeface="Verdana" pitchFamily="34" charset="0"/>
              <a:ea typeface="Verdana" pitchFamily="34" charset="0"/>
              <a:cs typeface="Verdana" pitchFamily="34" charset="0"/>
            </a:endParaRPr>
          </a:p>
        </p:txBody>
      </p:sp>
      <p:sp>
        <p:nvSpPr>
          <p:cNvPr id="82" name="TextBox 81"/>
          <p:cNvSpPr txBox="1"/>
          <p:nvPr/>
        </p:nvSpPr>
        <p:spPr>
          <a:xfrm>
            <a:off x="4437787" y="4549258"/>
            <a:ext cx="1362981" cy="307777"/>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known</a:t>
            </a:r>
            <a:endParaRPr lang="en-US" sz="1400" dirty="0">
              <a:solidFill>
                <a:srgbClr val="66CCFF"/>
              </a:solidFill>
              <a:latin typeface="Verdana" pitchFamily="34" charset="0"/>
              <a:ea typeface="Verdana" pitchFamily="34" charset="0"/>
              <a:cs typeface="Verdana" pitchFamily="34" charset="0"/>
            </a:endParaRPr>
          </a:p>
        </p:txBody>
      </p:sp>
      <p:cxnSp>
        <p:nvCxnSpPr>
          <p:cNvPr id="83" name="Straight Arrow Connector 82"/>
          <p:cNvCxnSpPr/>
          <p:nvPr/>
        </p:nvCxnSpPr>
        <p:spPr>
          <a:xfrm flipH="1" flipV="1">
            <a:off x="4776115" y="4390762"/>
            <a:ext cx="140611"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5251603" y="4390762"/>
            <a:ext cx="137160"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flipV="1">
            <a:off x="3815995" y="4390762"/>
            <a:ext cx="140611"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4300627" y="4390762"/>
            <a:ext cx="137160" cy="164592"/>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2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8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 grpId="0" animBg="1"/>
      <p:bldP spid="56" grpId="0"/>
      <p:bldP spid="58" grpId="0"/>
      <p:bldP spid="73" grpId="0"/>
      <p:bldP spid="74" grpId="0"/>
      <p:bldP spid="81" grpId="0"/>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txBox="1">
            <a:spLocks noChangeArrowheads="1"/>
          </p:cNvSpPr>
          <p:nvPr/>
        </p:nvSpPr>
        <p:spPr>
          <a:xfrm>
            <a:off x="282633" y="1524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Shape from Structured Light</a:t>
            </a:r>
            <a:endParaRPr lang="en-US" sz="3200" dirty="0" smtClean="0">
              <a:solidFill>
                <a:srgbClr val="FFFFCC"/>
              </a:solidFill>
              <a:latin typeface="Verdana" pitchFamily="34" charset="0"/>
              <a:ea typeface="Verdana" pitchFamily="34" charset="0"/>
              <a:cs typeface="Verdana" pitchFamily="34" charset="0"/>
            </a:endParaRPr>
          </a:p>
        </p:txBody>
      </p:sp>
      <p:sp>
        <p:nvSpPr>
          <p:cNvPr id="52"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53" name="Rectangle 2"/>
          <p:cNvSpPr txBox="1">
            <a:spLocks noChangeArrowheads="1"/>
          </p:cNvSpPr>
          <p:nvPr/>
        </p:nvSpPr>
        <p:spPr bwMode="auto">
          <a:xfrm>
            <a:off x="3272986" y="1828800"/>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camera</a:t>
            </a:r>
          </a:p>
        </p:txBody>
      </p:sp>
      <p:sp>
        <p:nvSpPr>
          <p:cNvPr id="54" name="Rectangle 2"/>
          <p:cNvSpPr txBox="1">
            <a:spLocks noChangeArrowheads="1"/>
          </p:cNvSpPr>
          <p:nvPr/>
        </p:nvSpPr>
        <p:spPr bwMode="auto">
          <a:xfrm>
            <a:off x="3349186" y="4876800"/>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grpSp>
        <p:nvGrpSpPr>
          <p:cNvPr id="55" name="Group 54"/>
          <p:cNvGrpSpPr/>
          <p:nvPr/>
        </p:nvGrpSpPr>
        <p:grpSpPr>
          <a:xfrm rot="20055911">
            <a:off x="3832942" y="2161876"/>
            <a:ext cx="479944" cy="613193"/>
            <a:chOff x="1227142" y="1913106"/>
            <a:chExt cx="449988" cy="574921"/>
          </a:xfrm>
        </p:grpSpPr>
        <p:sp>
          <p:nvSpPr>
            <p:cNvPr id="56"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57"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grpSp>
        <p:nvGrpSpPr>
          <p:cNvPr id="58" name="Group 57"/>
          <p:cNvGrpSpPr/>
          <p:nvPr/>
        </p:nvGrpSpPr>
        <p:grpSpPr>
          <a:xfrm rot="17448337">
            <a:off x="3832942" y="4322080"/>
            <a:ext cx="479945" cy="613194"/>
            <a:chOff x="1227142" y="1913106"/>
            <a:chExt cx="449988" cy="574921"/>
          </a:xfrm>
        </p:grpSpPr>
        <p:sp>
          <p:nvSpPr>
            <p:cNvPr id="59"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60"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pic>
        <p:nvPicPr>
          <p:cNvPr id="66" name="Picture 2" descr="C:\Users\LENOVO USER\Desktop\Talks\Videos\GrayCodes\11.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3445" y="4304234"/>
            <a:ext cx="1025925" cy="854035"/>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2"/>
          <p:cNvSpPr txBox="1">
            <a:spLocks noChangeArrowheads="1"/>
          </p:cNvSpPr>
          <p:nvPr/>
        </p:nvSpPr>
        <p:spPr bwMode="auto">
          <a:xfrm>
            <a:off x="1752600" y="50716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pattern</a:t>
            </a:r>
          </a:p>
        </p:txBody>
      </p:sp>
      <p:sp>
        <p:nvSpPr>
          <p:cNvPr id="22" name="Cube 21"/>
          <p:cNvSpPr/>
          <p:nvPr/>
        </p:nvSpPr>
        <p:spPr>
          <a:xfrm rot="502992">
            <a:off x="6095179" y="3138187"/>
            <a:ext cx="709775" cy="636739"/>
          </a:xfrm>
          <a:prstGeom prst="cube">
            <a:avLst/>
          </a:prstGeom>
          <a:solidFill>
            <a:srgbClr val="FFFFCC">
              <a:alpha val="66000"/>
            </a:srgbClr>
          </a:solidFill>
          <a:ln w="952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9" name="Rectangle 2"/>
          <p:cNvSpPr txBox="1">
            <a:spLocks noChangeArrowheads="1"/>
          </p:cNvSpPr>
          <p:nvPr/>
        </p:nvSpPr>
        <p:spPr bwMode="auto">
          <a:xfrm>
            <a:off x="1752600" y="2819400"/>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image</a:t>
            </a:r>
          </a:p>
        </p:txBody>
      </p:sp>
      <p:grpSp>
        <p:nvGrpSpPr>
          <p:cNvPr id="79" name="Group 78"/>
          <p:cNvGrpSpPr/>
          <p:nvPr/>
        </p:nvGrpSpPr>
        <p:grpSpPr>
          <a:xfrm>
            <a:off x="1986102" y="1981765"/>
            <a:ext cx="1060610" cy="905708"/>
            <a:chOff x="934777" y="2890323"/>
            <a:chExt cx="1299016" cy="1109297"/>
          </a:xfrm>
        </p:grpSpPr>
        <p:sp>
          <p:nvSpPr>
            <p:cNvPr id="19" name="Cube 18"/>
            <p:cNvSpPr/>
            <p:nvPr/>
          </p:nvSpPr>
          <p:spPr>
            <a:xfrm rot="21423396">
              <a:off x="1231158" y="3175690"/>
              <a:ext cx="709776" cy="636741"/>
            </a:xfrm>
            <a:prstGeom prst="cube">
              <a:avLst>
                <a:gd name="adj" fmla="val 16082"/>
              </a:avLst>
            </a:prstGeom>
            <a:solidFill>
              <a:srgbClr val="FFFFCC">
                <a:alpha val="66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 name="Rectangle 1"/>
            <p:cNvSpPr/>
            <p:nvPr/>
          </p:nvSpPr>
          <p:spPr>
            <a:xfrm>
              <a:off x="934777" y="2890323"/>
              <a:ext cx="1299016" cy="1109297"/>
            </a:xfrm>
            <a:prstGeom prst="rect">
              <a:avLst/>
            </a:prstGeom>
            <a:noFill/>
            <a:ln w="2222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10" name="Group 9"/>
            <p:cNvGrpSpPr/>
            <p:nvPr/>
          </p:nvGrpSpPr>
          <p:grpSpPr>
            <a:xfrm>
              <a:off x="1245432" y="3294240"/>
              <a:ext cx="103073" cy="532384"/>
              <a:chOff x="1245432" y="3294234"/>
              <a:chExt cx="103072" cy="532383"/>
            </a:xfrm>
          </p:grpSpPr>
          <p:sp>
            <p:nvSpPr>
              <p:cNvPr id="8" name="Rectangle 7"/>
              <p:cNvSpPr/>
              <p:nvPr/>
            </p:nvSpPr>
            <p:spPr>
              <a:xfrm rot="21436168">
                <a:off x="1245432" y="3294234"/>
                <a:ext cx="50056" cy="532383"/>
              </a:xfrm>
              <a:prstGeom prst="rect">
                <a:avLst/>
              </a:prstGeom>
              <a:solidFill>
                <a:schemeClr val="tx1">
                  <a:alpha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1" name="Rectangle 30"/>
              <p:cNvSpPr/>
              <p:nvPr/>
            </p:nvSpPr>
            <p:spPr>
              <a:xfrm rot="21436168">
                <a:off x="1298448" y="3294234"/>
                <a:ext cx="50056" cy="532383"/>
              </a:xfrm>
              <a:prstGeom prst="rect">
                <a:avLst/>
              </a:prstGeom>
              <a:solidFill>
                <a:schemeClr val="bg1">
                  <a:lumMod val="85000"/>
                  <a:alpha val="27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grpSp>
          <p:nvGrpSpPr>
            <p:cNvPr id="9" name="Group 8"/>
            <p:cNvGrpSpPr/>
            <p:nvPr/>
          </p:nvGrpSpPr>
          <p:grpSpPr>
            <a:xfrm>
              <a:off x="1333539" y="3289561"/>
              <a:ext cx="103073" cy="532384"/>
              <a:chOff x="1360152" y="3299074"/>
              <a:chExt cx="103072" cy="532383"/>
            </a:xfrm>
          </p:grpSpPr>
          <p:sp>
            <p:nvSpPr>
              <p:cNvPr id="35" name="Rectangle 34"/>
              <p:cNvSpPr/>
              <p:nvPr/>
            </p:nvSpPr>
            <p:spPr>
              <a:xfrm rot="21436168">
                <a:off x="1360152" y="3299074"/>
                <a:ext cx="50056" cy="532383"/>
              </a:xfrm>
              <a:prstGeom prst="rect">
                <a:avLst/>
              </a:prstGeom>
              <a:solidFill>
                <a:schemeClr val="tx1">
                  <a:alpha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6" name="Rectangle 35"/>
              <p:cNvSpPr/>
              <p:nvPr/>
            </p:nvSpPr>
            <p:spPr>
              <a:xfrm rot="21436168">
                <a:off x="1413168" y="3299074"/>
                <a:ext cx="50056" cy="532383"/>
              </a:xfrm>
              <a:prstGeom prst="rect">
                <a:avLst/>
              </a:prstGeom>
              <a:solidFill>
                <a:schemeClr val="bg1">
                  <a:lumMod val="85000"/>
                  <a:alpha val="27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grpSp>
          <p:nvGrpSpPr>
            <p:cNvPr id="38" name="Group 37"/>
            <p:cNvGrpSpPr/>
            <p:nvPr/>
          </p:nvGrpSpPr>
          <p:grpSpPr>
            <a:xfrm>
              <a:off x="1435609" y="3284881"/>
              <a:ext cx="103073" cy="532384"/>
              <a:chOff x="1360152" y="3299074"/>
              <a:chExt cx="103072" cy="532383"/>
            </a:xfrm>
          </p:grpSpPr>
          <p:sp>
            <p:nvSpPr>
              <p:cNvPr id="39" name="Rectangle 38"/>
              <p:cNvSpPr/>
              <p:nvPr/>
            </p:nvSpPr>
            <p:spPr>
              <a:xfrm rot="21436168">
                <a:off x="1360152" y="3299074"/>
                <a:ext cx="50056" cy="532383"/>
              </a:xfrm>
              <a:prstGeom prst="rect">
                <a:avLst/>
              </a:prstGeom>
              <a:solidFill>
                <a:schemeClr val="tx1">
                  <a:alpha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0" name="Rectangle 39"/>
              <p:cNvSpPr/>
              <p:nvPr/>
            </p:nvSpPr>
            <p:spPr>
              <a:xfrm rot="21436168">
                <a:off x="1413168" y="3299074"/>
                <a:ext cx="50056" cy="532383"/>
              </a:xfrm>
              <a:prstGeom prst="rect">
                <a:avLst/>
              </a:prstGeom>
              <a:solidFill>
                <a:schemeClr val="bg1">
                  <a:lumMod val="85000"/>
                  <a:alpha val="27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grpSp>
          <p:nvGrpSpPr>
            <p:cNvPr id="41" name="Group 40"/>
            <p:cNvGrpSpPr/>
            <p:nvPr/>
          </p:nvGrpSpPr>
          <p:grpSpPr>
            <a:xfrm>
              <a:off x="1541875" y="3280202"/>
              <a:ext cx="103073" cy="532384"/>
              <a:chOff x="1360152" y="3299074"/>
              <a:chExt cx="103072" cy="532383"/>
            </a:xfrm>
          </p:grpSpPr>
          <p:sp>
            <p:nvSpPr>
              <p:cNvPr id="42" name="Rectangle 41"/>
              <p:cNvSpPr/>
              <p:nvPr/>
            </p:nvSpPr>
            <p:spPr>
              <a:xfrm rot="21436168">
                <a:off x="1360152" y="3299074"/>
                <a:ext cx="50056" cy="532383"/>
              </a:xfrm>
              <a:prstGeom prst="rect">
                <a:avLst/>
              </a:prstGeom>
              <a:solidFill>
                <a:schemeClr val="tx1">
                  <a:alpha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3" name="Rectangle 42"/>
              <p:cNvSpPr/>
              <p:nvPr/>
            </p:nvSpPr>
            <p:spPr>
              <a:xfrm rot="21436168">
                <a:off x="1413168" y="3299074"/>
                <a:ext cx="50056" cy="532383"/>
              </a:xfrm>
              <a:prstGeom prst="rect">
                <a:avLst/>
              </a:prstGeom>
              <a:solidFill>
                <a:schemeClr val="bg1">
                  <a:lumMod val="85000"/>
                  <a:alpha val="27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grpSp>
          <p:nvGrpSpPr>
            <p:cNvPr id="44" name="Group 43"/>
            <p:cNvGrpSpPr/>
            <p:nvPr/>
          </p:nvGrpSpPr>
          <p:grpSpPr>
            <a:xfrm>
              <a:off x="1647327" y="3275523"/>
              <a:ext cx="103073" cy="532384"/>
              <a:chOff x="1360152" y="3299074"/>
              <a:chExt cx="103072" cy="532383"/>
            </a:xfrm>
          </p:grpSpPr>
          <p:sp>
            <p:nvSpPr>
              <p:cNvPr id="45" name="Rectangle 44"/>
              <p:cNvSpPr/>
              <p:nvPr/>
            </p:nvSpPr>
            <p:spPr>
              <a:xfrm rot="21436168">
                <a:off x="1360152" y="3299074"/>
                <a:ext cx="50056" cy="532383"/>
              </a:xfrm>
              <a:prstGeom prst="rect">
                <a:avLst/>
              </a:prstGeom>
              <a:solidFill>
                <a:schemeClr val="tx1">
                  <a:alpha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6" name="Rectangle 45"/>
              <p:cNvSpPr/>
              <p:nvPr/>
            </p:nvSpPr>
            <p:spPr>
              <a:xfrm rot="21436168">
                <a:off x="1413168" y="3299074"/>
                <a:ext cx="50056" cy="532383"/>
              </a:xfrm>
              <a:prstGeom prst="rect">
                <a:avLst/>
              </a:prstGeom>
              <a:solidFill>
                <a:schemeClr val="bg1">
                  <a:lumMod val="85000"/>
                  <a:alpha val="27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sp>
          <p:nvSpPr>
            <p:cNvPr id="48" name="Rectangle 47"/>
            <p:cNvSpPr/>
            <p:nvPr/>
          </p:nvSpPr>
          <p:spPr>
            <a:xfrm rot="21436168">
              <a:off x="1752601" y="3270846"/>
              <a:ext cx="50056" cy="532384"/>
            </a:xfrm>
            <a:prstGeom prst="rect">
              <a:avLst/>
            </a:prstGeom>
            <a:solidFill>
              <a:schemeClr val="tx1">
                <a:alpha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49" name="Rectangle 48"/>
            <p:cNvSpPr/>
            <p:nvPr/>
          </p:nvSpPr>
          <p:spPr>
            <a:xfrm rot="21436168">
              <a:off x="1805629" y="3271383"/>
              <a:ext cx="27431" cy="532383"/>
            </a:xfrm>
            <a:prstGeom prst="rect">
              <a:avLst/>
            </a:prstGeom>
            <a:solidFill>
              <a:schemeClr val="bg1">
                <a:lumMod val="85000"/>
                <a:alpha val="27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2" name="Parallelogram 11"/>
            <p:cNvSpPr>
              <a:spLocks noChangeAspect="1"/>
            </p:cNvSpPr>
            <p:nvPr/>
          </p:nvSpPr>
          <p:spPr>
            <a:xfrm rot="18880438">
              <a:off x="1654764" y="3319272"/>
              <a:ext cx="406767" cy="393193"/>
            </a:xfrm>
            <a:prstGeom prst="parallelogram">
              <a:avLst>
                <a:gd name="adj" fmla="val 91790"/>
              </a:avLst>
            </a:prstGeom>
            <a:solidFill>
              <a:schemeClr val="tx1">
                <a:alpha val="9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1" name="Parallelogram 60"/>
            <p:cNvSpPr>
              <a:spLocks noChangeAspect="1"/>
            </p:cNvSpPr>
            <p:nvPr/>
          </p:nvSpPr>
          <p:spPr>
            <a:xfrm rot="18880438">
              <a:off x="1683996" y="3286652"/>
              <a:ext cx="406767" cy="393193"/>
            </a:xfrm>
            <a:prstGeom prst="parallelogram">
              <a:avLst>
                <a:gd name="adj" fmla="val 91790"/>
              </a:avLst>
            </a:prstGeom>
            <a:solidFill>
              <a:schemeClr val="bg1">
                <a:lumMod val="75000"/>
                <a:alpha val="9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2" name="Parallelogram 61"/>
            <p:cNvSpPr>
              <a:spLocks noChangeAspect="1"/>
            </p:cNvSpPr>
            <p:nvPr/>
          </p:nvSpPr>
          <p:spPr>
            <a:xfrm rot="18880438">
              <a:off x="1714088" y="3255264"/>
              <a:ext cx="406767" cy="393193"/>
            </a:xfrm>
            <a:prstGeom prst="parallelogram">
              <a:avLst>
                <a:gd name="adj" fmla="val 91790"/>
              </a:avLst>
            </a:prstGeom>
            <a:solidFill>
              <a:schemeClr val="tx1">
                <a:alpha val="9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4" name="Parallelogram 13"/>
            <p:cNvSpPr/>
            <p:nvPr/>
          </p:nvSpPr>
          <p:spPr>
            <a:xfrm rot="21540000" flipH="1">
              <a:off x="1400184" y="3183966"/>
              <a:ext cx="182881" cy="94711"/>
            </a:xfrm>
            <a:prstGeom prst="parallelogram">
              <a:avLst>
                <a:gd name="adj" fmla="val 135493"/>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3" name="Parallelogram 62"/>
            <p:cNvSpPr/>
            <p:nvPr/>
          </p:nvSpPr>
          <p:spPr>
            <a:xfrm rot="21540000" flipH="1">
              <a:off x="1505133" y="3178331"/>
              <a:ext cx="182881" cy="94711"/>
            </a:xfrm>
            <a:prstGeom prst="parallelogram">
              <a:avLst>
                <a:gd name="adj" fmla="val 135493"/>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4" name="Parallelogram 63"/>
            <p:cNvSpPr/>
            <p:nvPr/>
          </p:nvSpPr>
          <p:spPr>
            <a:xfrm rot="21540000" flipH="1">
              <a:off x="1609270" y="3174730"/>
              <a:ext cx="182881" cy="94711"/>
            </a:xfrm>
            <a:prstGeom prst="parallelogram">
              <a:avLst>
                <a:gd name="adj" fmla="val 135493"/>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5" name="Parallelogram 64"/>
            <p:cNvSpPr/>
            <p:nvPr/>
          </p:nvSpPr>
          <p:spPr>
            <a:xfrm rot="21540000" flipH="1">
              <a:off x="1286609" y="3187687"/>
              <a:ext cx="182881" cy="94711"/>
            </a:xfrm>
            <a:prstGeom prst="parallelogram">
              <a:avLst>
                <a:gd name="adj" fmla="val 135493"/>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0" name="Parallelogram 69"/>
            <p:cNvSpPr/>
            <p:nvPr/>
          </p:nvSpPr>
          <p:spPr>
            <a:xfrm rot="21540000" flipH="1">
              <a:off x="1190210" y="3192364"/>
              <a:ext cx="182881" cy="94711"/>
            </a:xfrm>
            <a:prstGeom prst="parallelogram">
              <a:avLst>
                <a:gd name="adj" fmla="val 135493"/>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1" name="Parallelogram 70"/>
            <p:cNvSpPr/>
            <p:nvPr/>
          </p:nvSpPr>
          <p:spPr>
            <a:xfrm rot="21540000" flipH="1">
              <a:off x="1102820" y="3201988"/>
              <a:ext cx="182881" cy="94711"/>
            </a:xfrm>
            <a:prstGeom prst="parallelogram">
              <a:avLst>
                <a:gd name="adj" fmla="val 135493"/>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5" name="Freeform 14"/>
            <p:cNvSpPr/>
            <p:nvPr/>
          </p:nvSpPr>
          <p:spPr>
            <a:xfrm>
              <a:off x="1057275" y="3109919"/>
              <a:ext cx="264319" cy="188118"/>
            </a:xfrm>
            <a:custGeom>
              <a:avLst/>
              <a:gdLst>
                <a:gd name="connsiteX0" fmla="*/ 157163 w 264319"/>
                <a:gd name="connsiteY0" fmla="*/ 188118 h 188118"/>
                <a:gd name="connsiteX1" fmla="*/ 264319 w 264319"/>
                <a:gd name="connsiteY1" fmla="*/ 78581 h 188118"/>
                <a:gd name="connsiteX2" fmla="*/ 104775 w 264319"/>
                <a:gd name="connsiteY2" fmla="*/ 0 h 188118"/>
                <a:gd name="connsiteX3" fmla="*/ 0 w 264319"/>
                <a:gd name="connsiteY3" fmla="*/ 109537 h 188118"/>
                <a:gd name="connsiteX4" fmla="*/ 157163 w 264319"/>
                <a:gd name="connsiteY4" fmla="*/ 188118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9" h="188118">
                  <a:moveTo>
                    <a:pt x="157163" y="188118"/>
                  </a:moveTo>
                  <a:lnTo>
                    <a:pt x="264319" y="78581"/>
                  </a:lnTo>
                  <a:lnTo>
                    <a:pt x="104775" y="0"/>
                  </a:lnTo>
                  <a:lnTo>
                    <a:pt x="0" y="109537"/>
                  </a:lnTo>
                  <a:lnTo>
                    <a:pt x="157163" y="188118"/>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6" name="Freeform 75"/>
            <p:cNvSpPr/>
            <p:nvPr/>
          </p:nvSpPr>
          <p:spPr>
            <a:xfrm rot="291110">
              <a:off x="1692816" y="3164965"/>
              <a:ext cx="171450" cy="100012"/>
            </a:xfrm>
            <a:custGeom>
              <a:avLst/>
              <a:gdLst>
                <a:gd name="connsiteX0" fmla="*/ 171450 w 171450"/>
                <a:gd name="connsiteY0" fmla="*/ 61912 h 100012"/>
                <a:gd name="connsiteX1" fmla="*/ 138112 w 171450"/>
                <a:gd name="connsiteY1" fmla="*/ 100012 h 100012"/>
                <a:gd name="connsiteX2" fmla="*/ 0 w 171450"/>
                <a:gd name="connsiteY2" fmla="*/ 2381 h 100012"/>
                <a:gd name="connsiteX3" fmla="*/ 80962 w 171450"/>
                <a:gd name="connsiteY3" fmla="*/ 0 h 100012"/>
                <a:gd name="connsiteX4" fmla="*/ 171450 w 171450"/>
                <a:gd name="connsiteY4" fmla="*/ 61912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00012">
                  <a:moveTo>
                    <a:pt x="171450" y="61912"/>
                  </a:moveTo>
                  <a:lnTo>
                    <a:pt x="138112" y="100012"/>
                  </a:lnTo>
                  <a:lnTo>
                    <a:pt x="0" y="2381"/>
                  </a:lnTo>
                  <a:lnTo>
                    <a:pt x="80962" y="0"/>
                  </a:lnTo>
                  <a:lnTo>
                    <a:pt x="171450" y="61912"/>
                  </a:lnTo>
                  <a:close/>
                </a:path>
              </a:pathLst>
            </a:cu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8" name="Freeform 77"/>
            <p:cNvSpPr/>
            <p:nvPr/>
          </p:nvSpPr>
          <p:spPr>
            <a:xfrm rot="291110">
              <a:off x="1755904" y="3100451"/>
              <a:ext cx="171450" cy="100012"/>
            </a:xfrm>
            <a:custGeom>
              <a:avLst/>
              <a:gdLst>
                <a:gd name="connsiteX0" fmla="*/ 171450 w 171450"/>
                <a:gd name="connsiteY0" fmla="*/ 61912 h 100012"/>
                <a:gd name="connsiteX1" fmla="*/ 138112 w 171450"/>
                <a:gd name="connsiteY1" fmla="*/ 100012 h 100012"/>
                <a:gd name="connsiteX2" fmla="*/ 0 w 171450"/>
                <a:gd name="connsiteY2" fmla="*/ 2381 h 100012"/>
                <a:gd name="connsiteX3" fmla="*/ 80962 w 171450"/>
                <a:gd name="connsiteY3" fmla="*/ 0 h 100012"/>
                <a:gd name="connsiteX4" fmla="*/ 171450 w 171450"/>
                <a:gd name="connsiteY4" fmla="*/ 61912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00012">
                  <a:moveTo>
                    <a:pt x="171450" y="61912"/>
                  </a:moveTo>
                  <a:lnTo>
                    <a:pt x="138112" y="100012"/>
                  </a:lnTo>
                  <a:lnTo>
                    <a:pt x="0" y="2381"/>
                  </a:lnTo>
                  <a:lnTo>
                    <a:pt x="80962" y="0"/>
                  </a:lnTo>
                  <a:lnTo>
                    <a:pt x="171450" y="61912"/>
                  </a:lnTo>
                  <a:close/>
                </a:path>
              </a:pathLst>
            </a:cu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6" name="Freeform 15"/>
            <p:cNvSpPr/>
            <p:nvPr/>
          </p:nvSpPr>
          <p:spPr>
            <a:xfrm>
              <a:off x="1600381" y="3019425"/>
              <a:ext cx="344526" cy="150019"/>
            </a:xfrm>
            <a:custGeom>
              <a:avLst/>
              <a:gdLst>
                <a:gd name="connsiteX0" fmla="*/ 52387 w 304800"/>
                <a:gd name="connsiteY0" fmla="*/ 150019 h 150019"/>
                <a:gd name="connsiteX1" fmla="*/ 304800 w 304800"/>
                <a:gd name="connsiteY1" fmla="*/ 138113 h 150019"/>
                <a:gd name="connsiteX2" fmla="*/ 200025 w 304800"/>
                <a:gd name="connsiteY2" fmla="*/ 0 h 150019"/>
                <a:gd name="connsiteX3" fmla="*/ 0 w 304800"/>
                <a:gd name="connsiteY3" fmla="*/ 9525 h 150019"/>
                <a:gd name="connsiteX4" fmla="*/ 52387 w 304800"/>
                <a:gd name="connsiteY4" fmla="*/ 150019 h 15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150019">
                  <a:moveTo>
                    <a:pt x="52387" y="150019"/>
                  </a:moveTo>
                  <a:lnTo>
                    <a:pt x="304800" y="138113"/>
                  </a:lnTo>
                  <a:lnTo>
                    <a:pt x="200025" y="0"/>
                  </a:lnTo>
                  <a:lnTo>
                    <a:pt x="0" y="9525"/>
                  </a:lnTo>
                  <a:lnTo>
                    <a:pt x="52387" y="15001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cxnSp>
        <p:nvCxnSpPr>
          <p:cNvPr id="80" name="Straight Arrow Connector 79"/>
          <p:cNvCxnSpPr/>
          <p:nvPr/>
        </p:nvCxnSpPr>
        <p:spPr>
          <a:xfrm rot="5400000">
            <a:off x="3320732" y="2300413"/>
            <a:ext cx="1" cy="271289"/>
          </a:xfrm>
          <a:prstGeom prst="straightConnector1">
            <a:avLst/>
          </a:prstGeom>
          <a:ln w="15875">
            <a:solidFill>
              <a:srgbClr val="FFFF66"/>
            </a:solidFill>
            <a:prstDash val="solid"/>
            <a:tailEnd type="triangle" w="med" len="med"/>
          </a:ln>
        </p:spPr>
        <p:style>
          <a:lnRef idx="1">
            <a:schemeClr val="accent1"/>
          </a:lnRef>
          <a:fillRef idx="0">
            <a:schemeClr val="accent1"/>
          </a:fillRef>
          <a:effectRef idx="0">
            <a:schemeClr val="accent1"/>
          </a:effectRef>
          <a:fontRef idx="minor">
            <a:schemeClr val="tx1"/>
          </a:fontRef>
        </p:style>
      </p:cxnSp>
      <p:sp>
        <p:nvSpPr>
          <p:cNvPr id="81" name="Rectangle 2"/>
          <p:cNvSpPr txBox="1">
            <a:spLocks noChangeArrowheads="1"/>
          </p:cNvSpPr>
          <p:nvPr/>
        </p:nvSpPr>
        <p:spPr bwMode="auto">
          <a:xfrm>
            <a:off x="5678424" y="37000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scene</a:t>
            </a:r>
          </a:p>
        </p:txBody>
      </p:sp>
      <p:grpSp>
        <p:nvGrpSpPr>
          <p:cNvPr id="99" name="Group 98"/>
          <p:cNvGrpSpPr/>
          <p:nvPr/>
        </p:nvGrpSpPr>
        <p:grpSpPr>
          <a:xfrm rot="6660000">
            <a:off x="4396133" y="2725639"/>
            <a:ext cx="557865" cy="73159"/>
            <a:chOff x="5770349" y="1600200"/>
            <a:chExt cx="2776751" cy="364147"/>
          </a:xfrm>
        </p:grpSpPr>
        <p:sp>
          <p:nvSpPr>
            <p:cNvPr id="84" name="Rectangle 83"/>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86" name="Straight Connector 85"/>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rot="4094592">
            <a:off x="4392878" y="4440660"/>
            <a:ext cx="557865" cy="73159"/>
            <a:chOff x="5770349" y="1600200"/>
            <a:chExt cx="2776751" cy="364147"/>
          </a:xfrm>
        </p:grpSpPr>
        <p:sp>
          <p:nvSpPr>
            <p:cNvPr id="101" name="Rectangle 100"/>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02" name="Straight Connector 101"/>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cxnSp>
        <p:nvCxnSpPr>
          <p:cNvPr id="117" name="Straight Arrow Connector 116"/>
          <p:cNvCxnSpPr/>
          <p:nvPr/>
        </p:nvCxnSpPr>
        <p:spPr>
          <a:xfrm rot="5400000">
            <a:off x="3320732" y="4614216"/>
            <a:ext cx="1" cy="271289"/>
          </a:xfrm>
          <a:prstGeom prst="straightConnector1">
            <a:avLst/>
          </a:prstGeom>
          <a:ln w="15875">
            <a:solidFill>
              <a:srgbClr val="FFFF66"/>
            </a:solidFill>
            <a:prstDash val="solid"/>
            <a:headEnd type="triangle"/>
            <a:tailEnd type="none" w="med" len="med"/>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rot="1215415">
            <a:off x="4639171" y="2738977"/>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22" name="Rectangle 121"/>
          <p:cNvSpPr/>
          <p:nvPr/>
        </p:nvSpPr>
        <p:spPr>
          <a:xfrm rot="20287822">
            <a:off x="4611622" y="4390504"/>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24" name="Straight Arrow Connector 123"/>
          <p:cNvCxnSpPr>
            <a:stCxn id="57" idx="1"/>
          </p:cNvCxnSpPr>
          <p:nvPr/>
        </p:nvCxnSpPr>
        <p:spPr>
          <a:xfrm>
            <a:off x="4382749" y="2638537"/>
            <a:ext cx="1713251" cy="790463"/>
          </a:xfrm>
          <a:prstGeom prst="straightConnector1">
            <a:avLst/>
          </a:prstGeom>
          <a:ln w="19050">
            <a:solidFill>
              <a:srgbClr val="FFFF66"/>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4433887" y="3429000"/>
            <a:ext cx="1662113" cy="112103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9" name="Arc 128"/>
          <p:cNvSpPr/>
          <p:nvPr/>
        </p:nvSpPr>
        <p:spPr>
          <a:xfrm rot="2767163">
            <a:off x="2732655" y="2422941"/>
            <a:ext cx="2311221" cy="2309883"/>
          </a:xfrm>
          <a:prstGeom prst="arc">
            <a:avLst/>
          </a:prstGeom>
          <a:noFill/>
          <a:ln w="19050">
            <a:solidFill>
              <a:srgbClr val="66CCFF"/>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Rectangle 2"/>
          <p:cNvSpPr txBox="1">
            <a:spLocks noChangeArrowheads="1"/>
          </p:cNvSpPr>
          <p:nvPr/>
        </p:nvSpPr>
        <p:spPr bwMode="auto">
          <a:xfrm>
            <a:off x="3503248" y="3276600"/>
            <a:ext cx="1602152"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66CCFF"/>
                </a:solidFill>
                <a:latin typeface="Verdana" pitchFamily="34" charset="0"/>
                <a:ea typeface="Verdana" pitchFamily="34" charset="0"/>
                <a:cs typeface="Verdana" pitchFamily="34" charset="0"/>
              </a:rPr>
              <a:t>correspondence</a:t>
            </a:r>
          </a:p>
        </p:txBody>
      </p:sp>
      <p:sp>
        <p:nvSpPr>
          <p:cNvPr id="131" name="Rectangle 2"/>
          <p:cNvSpPr txBox="1">
            <a:spLocks noChangeArrowheads="1"/>
          </p:cNvSpPr>
          <p:nvPr/>
        </p:nvSpPr>
        <p:spPr bwMode="auto">
          <a:xfrm>
            <a:off x="4471823" y="2077937"/>
            <a:ext cx="1602152"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image plane</a:t>
            </a:r>
          </a:p>
        </p:txBody>
      </p:sp>
      <p:sp>
        <p:nvSpPr>
          <p:cNvPr id="132" name="Rectangle 2"/>
          <p:cNvSpPr txBox="1">
            <a:spLocks noChangeArrowheads="1"/>
          </p:cNvSpPr>
          <p:nvPr/>
        </p:nvSpPr>
        <p:spPr bwMode="auto">
          <a:xfrm>
            <a:off x="4493848" y="4648200"/>
            <a:ext cx="1602152"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image plane</a:t>
            </a:r>
          </a:p>
        </p:txBody>
      </p:sp>
    </p:spTree>
    <p:extLst>
      <p:ext uri="{BB962C8B-B14F-4D97-AF65-F5344CB8AC3E}">
        <p14:creationId xmlns:p14="http://schemas.microsoft.com/office/powerpoint/2010/main" val="61863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9" grpId="0" animBg="1"/>
      <p:bldP spid="129" grpId="1" animBg="1"/>
      <p:bldP spid="130" grpId="0"/>
      <p:bldP spid="130" grpId="1"/>
      <p:bldP spid="131" grpId="0"/>
      <p:bldP spid="1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Chinese Remainder Theorem</a:t>
            </a:r>
            <a:endParaRPr lang="en-US" sz="3200" dirty="0" smtClean="0">
              <a:solidFill>
                <a:srgbClr val="FFFFCC"/>
              </a:solidFill>
              <a:latin typeface="Verdana" pitchFamily="34" charset="0"/>
              <a:ea typeface="Verdana" pitchFamily="34" charset="0"/>
              <a:cs typeface="Verdana" pitchFamily="34" charset="0"/>
            </a:endParaRP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8" name="Rectangle 2"/>
          <p:cNvSpPr txBox="1">
            <a:spLocks noChangeArrowheads="1"/>
          </p:cNvSpPr>
          <p:nvPr/>
        </p:nvSpPr>
        <p:spPr>
          <a:xfrm>
            <a:off x="549275" y="3194107"/>
            <a:ext cx="7921625" cy="9906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pPr algn="just"/>
            <a:r>
              <a:rPr lang="en-US" sz="1800" dirty="0" smtClean="0">
                <a:solidFill>
                  <a:srgbClr val="FFFFCC"/>
                </a:solidFill>
                <a:latin typeface="Verdana" pitchFamily="34" charset="0"/>
                <a:ea typeface="Verdana" pitchFamily="34" charset="0"/>
                <a:cs typeface="Verdana" pitchFamily="34" charset="0"/>
              </a:rPr>
              <a:t>There </a:t>
            </a:r>
            <a:r>
              <a:rPr lang="en-US" sz="1800" dirty="0">
                <a:solidFill>
                  <a:srgbClr val="FFFFCC"/>
                </a:solidFill>
                <a:latin typeface="Verdana" pitchFamily="34" charset="0"/>
                <a:ea typeface="Verdana" pitchFamily="34" charset="0"/>
                <a:cs typeface="Verdana" pitchFamily="34" charset="0"/>
              </a:rPr>
              <a:t>exists an integer </a:t>
            </a:r>
            <a:r>
              <a:rPr lang="en-US" sz="2000" i="1" dirty="0" smtClean="0">
                <a:solidFill>
                  <a:srgbClr val="FF9900"/>
                </a:solidFill>
                <a:latin typeface="Cambria Math" pitchFamily="18" charset="0"/>
                <a:ea typeface="Cambria Math" pitchFamily="18" charset="0"/>
                <a:cs typeface="Verdana" pitchFamily="34" charset="0"/>
              </a:rPr>
              <a:t>C</a:t>
            </a:r>
            <a:r>
              <a:rPr lang="en-US" sz="1800" dirty="0" smtClean="0">
                <a:solidFill>
                  <a:srgbClr val="FFFFCC"/>
                </a:solidFill>
                <a:latin typeface="Verdana" pitchFamily="34" charset="0"/>
                <a:ea typeface="Verdana" pitchFamily="34" charset="0"/>
                <a:cs typeface="Verdana" pitchFamily="34" charset="0"/>
              </a:rPr>
              <a:t>  solving </a:t>
            </a:r>
            <a:r>
              <a:rPr lang="en-US" sz="1800" dirty="0">
                <a:solidFill>
                  <a:srgbClr val="FFFFCC"/>
                </a:solidFill>
                <a:latin typeface="Verdana" pitchFamily="34" charset="0"/>
                <a:ea typeface="Verdana" pitchFamily="34" charset="0"/>
                <a:cs typeface="Verdana" pitchFamily="34" charset="0"/>
              </a:rPr>
              <a:t>the </a:t>
            </a:r>
            <a:r>
              <a:rPr lang="en-US" sz="1800" dirty="0" smtClean="0">
                <a:solidFill>
                  <a:srgbClr val="FFFFCC"/>
                </a:solidFill>
                <a:latin typeface="Verdana" pitchFamily="34" charset="0"/>
                <a:ea typeface="Verdana" pitchFamily="34" charset="0"/>
                <a:cs typeface="Verdana" pitchFamily="34" charset="0"/>
              </a:rPr>
              <a:t>above </a:t>
            </a:r>
            <a:r>
              <a:rPr lang="en-US" sz="1800" dirty="0">
                <a:solidFill>
                  <a:srgbClr val="FFFFCC"/>
                </a:solidFill>
                <a:latin typeface="Verdana" pitchFamily="34" charset="0"/>
                <a:ea typeface="Verdana" pitchFamily="34" charset="0"/>
                <a:cs typeface="Verdana" pitchFamily="34" charset="0"/>
              </a:rPr>
              <a:t>system of simultaneous </a:t>
            </a:r>
            <a:r>
              <a:rPr lang="en-US" sz="1800" dirty="0" err="1" smtClean="0">
                <a:solidFill>
                  <a:srgbClr val="FFFFCC"/>
                </a:solidFill>
                <a:latin typeface="Verdana" pitchFamily="34" charset="0"/>
                <a:ea typeface="Verdana" pitchFamily="34" charset="0"/>
                <a:cs typeface="Verdana" pitchFamily="34" charset="0"/>
              </a:rPr>
              <a:t>congruences</a:t>
            </a:r>
            <a:r>
              <a:rPr lang="en-US" sz="1800" dirty="0" smtClean="0">
                <a:solidFill>
                  <a:srgbClr val="FFFFCC"/>
                </a:solidFill>
                <a:latin typeface="Verdana" pitchFamily="34" charset="0"/>
                <a:ea typeface="Verdana" pitchFamily="34" charset="0"/>
                <a:cs typeface="Verdana" pitchFamily="34" charset="0"/>
              </a:rPr>
              <a:t>, if </a:t>
            </a:r>
            <a:r>
              <a:rPr lang="en-US" sz="2000" i="1" dirty="0" smtClean="0">
                <a:solidFill>
                  <a:srgbClr val="FFFFCC"/>
                </a:solidFill>
                <a:latin typeface="Cambria Math" pitchFamily="18" charset="0"/>
                <a:ea typeface="Cambria Math" pitchFamily="18" charset="0"/>
                <a:cs typeface="Verdana" pitchFamily="34" charset="0"/>
              </a:rPr>
              <a:t>p</a:t>
            </a:r>
            <a:r>
              <a:rPr lang="en-US" sz="2000" i="1" baseline="-25000" dirty="0" smtClean="0">
                <a:solidFill>
                  <a:srgbClr val="FFFFCC"/>
                </a:solidFill>
                <a:latin typeface="Cambria Math" pitchFamily="18" charset="0"/>
                <a:ea typeface="Cambria Math" pitchFamily="18" charset="0"/>
                <a:cs typeface="Verdana" pitchFamily="34" charset="0"/>
              </a:rPr>
              <a:t>1 </a:t>
            </a:r>
            <a:r>
              <a:rPr lang="en-US" sz="2000" i="1" dirty="0" smtClean="0">
                <a:solidFill>
                  <a:srgbClr val="FFFFCC"/>
                </a:solidFill>
                <a:latin typeface="Cambria Math" pitchFamily="18" charset="0"/>
                <a:ea typeface="Cambria Math" pitchFamily="18" charset="0"/>
                <a:cs typeface="Verdana" pitchFamily="34" charset="0"/>
              </a:rPr>
              <a:t>,…, </a:t>
            </a:r>
            <a:r>
              <a:rPr lang="en-US" sz="2000" i="1" dirty="0" err="1" smtClean="0">
                <a:solidFill>
                  <a:srgbClr val="FFFFCC"/>
                </a:solidFill>
                <a:latin typeface="Cambria Math" pitchFamily="18" charset="0"/>
                <a:ea typeface="Cambria Math" pitchFamily="18" charset="0"/>
                <a:cs typeface="Verdana" pitchFamily="34" charset="0"/>
              </a:rPr>
              <a:t>p</a:t>
            </a:r>
            <a:r>
              <a:rPr lang="en-US" sz="2000" i="1" baseline="-25000" dirty="0" err="1" smtClean="0">
                <a:solidFill>
                  <a:srgbClr val="FFFFCC"/>
                </a:solidFill>
                <a:latin typeface="Cambria Math" pitchFamily="18" charset="0"/>
                <a:ea typeface="Cambria Math" pitchFamily="18" charset="0"/>
                <a:cs typeface="Verdana" pitchFamily="34" charset="0"/>
              </a:rPr>
              <a:t>f</a:t>
            </a:r>
            <a:r>
              <a:rPr lang="en-US" sz="2000" i="1" baseline="-25000" dirty="0" smtClean="0">
                <a:solidFill>
                  <a:srgbClr val="FFFFCC"/>
                </a:solidFill>
                <a:latin typeface="Cambria Math" pitchFamily="18" charset="0"/>
                <a:ea typeface="Cambria Math" pitchFamily="18" charset="0"/>
                <a:cs typeface="Verdana" pitchFamily="34" charset="0"/>
              </a:rPr>
              <a:t>  </a:t>
            </a:r>
            <a:r>
              <a:rPr lang="en-US" sz="2000" i="1" dirty="0" smtClean="0">
                <a:solidFill>
                  <a:srgbClr val="FFFFCC"/>
                </a:solidFill>
                <a:latin typeface="Cambria Math" pitchFamily="18" charset="0"/>
                <a:ea typeface="Cambria Math" pitchFamily="18" charset="0"/>
                <a:cs typeface="Verdana" pitchFamily="34" charset="0"/>
              </a:rPr>
              <a:t>,…, p</a:t>
            </a:r>
            <a:r>
              <a:rPr lang="en-US" sz="2000" i="1" baseline="-25000" dirty="0" smtClean="0">
                <a:solidFill>
                  <a:srgbClr val="FFFFCC"/>
                </a:solidFill>
                <a:latin typeface="Cambria Math" pitchFamily="18" charset="0"/>
                <a:ea typeface="Cambria Math" pitchFamily="18" charset="0"/>
                <a:cs typeface="Verdana" pitchFamily="34" charset="0"/>
              </a:rPr>
              <a:t>F</a:t>
            </a:r>
            <a:r>
              <a:rPr lang="en-US" sz="1800" i="1" dirty="0" smtClean="0">
                <a:solidFill>
                  <a:srgbClr val="FFFFCC"/>
                </a:solidFill>
                <a:latin typeface="Verdana" pitchFamily="34" charset="0"/>
                <a:ea typeface="Verdana" pitchFamily="34" charset="0"/>
                <a:cs typeface="Verdana" pitchFamily="34" charset="0"/>
              </a:rPr>
              <a:t>  </a:t>
            </a:r>
            <a:r>
              <a:rPr lang="en-US" sz="1800" dirty="0" smtClean="0">
                <a:solidFill>
                  <a:srgbClr val="FFFFCC"/>
                </a:solidFill>
                <a:latin typeface="Verdana" pitchFamily="34" charset="0"/>
                <a:ea typeface="Verdana" pitchFamily="34" charset="0"/>
                <a:cs typeface="Verdana" pitchFamily="34" charset="0"/>
              </a:rPr>
              <a:t>are positive integers which are </a:t>
            </a:r>
            <a:r>
              <a:rPr lang="en-US" sz="1800" dirty="0" smtClean="0">
                <a:solidFill>
                  <a:srgbClr val="FF9900"/>
                </a:solidFill>
                <a:latin typeface="Verdana" pitchFamily="34" charset="0"/>
                <a:ea typeface="Verdana" pitchFamily="34" charset="0"/>
                <a:cs typeface="Verdana" pitchFamily="34" charset="0"/>
              </a:rPr>
              <a:t>pairwise </a:t>
            </a:r>
            <a:r>
              <a:rPr lang="en-US" sz="1800" dirty="0" err="1" smtClean="0">
                <a:solidFill>
                  <a:srgbClr val="FF9900"/>
                </a:solidFill>
                <a:latin typeface="Verdana" pitchFamily="34" charset="0"/>
                <a:ea typeface="Verdana" pitchFamily="34" charset="0"/>
                <a:cs typeface="Verdana" pitchFamily="34" charset="0"/>
              </a:rPr>
              <a:t>coprime</a:t>
            </a:r>
            <a:r>
              <a:rPr lang="en-US" sz="1800" dirty="0" smtClean="0">
                <a:solidFill>
                  <a:srgbClr val="FF9900"/>
                </a:solidFill>
                <a:latin typeface="Verdana" pitchFamily="34" charset="0"/>
                <a:ea typeface="Verdana" pitchFamily="34" charset="0"/>
                <a:cs typeface="Verdana" pitchFamily="34" charset="0"/>
              </a:rPr>
              <a:t>.</a:t>
            </a:r>
            <a:r>
              <a:rPr lang="en-US" sz="1800" dirty="0" smtClean="0">
                <a:latin typeface="Verdana" pitchFamily="34" charset="0"/>
                <a:ea typeface="Verdana" pitchFamily="34" charset="0"/>
                <a:cs typeface="Verdana" pitchFamily="34" charset="0"/>
              </a:rPr>
              <a:t> </a:t>
            </a:r>
            <a:endParaRPr lang="en-US" sz="2000" dirty="0" smtClean="0">
              <a:solidFill>
                <a:srgbClr val="FFFF00"/>
              </a:solidFill>
              <a:latin typeface="Verdana" pitchFamily="34" charset="0"/>
              <a:ea typeface="Verdana" pitchFamily="34" charset="0"/>
              <a:cs typeface="Verdana" pitchFamily="34" charset="0"/>
            </a:endParaRPr>
          </a:p>
        </p:txBody>
      </p:sp>
      <p:sp>
        <p:nvSpPr>
          <p:cNvPr id="9" name="Rectangle 8"/>
          <p:cNvSpPr/>
          <p:nvPr/>
        </p:nvSpPr>
        <p:spPr>
          <a:xfrm>
            <a:off x="3200400" y="4340423"/>
            <a:ext cx="5141773" cy="307777"/>
          </a:xfrm>
          <a:prstGeom prst="rect">
            <a:avLst/>
          </a:prstGeom>
        </p:spPr>
        <p:txBody>
          <a:bodyPr wrap="square">
            <a:spAutoFit/>
          </a:bodyPr>
          <a:lstStyle/>
          <a:p>
            <a:pPr algn="r"/>
            <a:r>
              <a:rPr lang="en-US" sz="1400" dirty="0">
                <a:solidFill>
                  <a:srgbClr val="2D2DB9">
                    <a:lumMod val="20000"/>
                    <a:lumOff val="80000"/>
                  </a:srgbClr>
                </a:solidFill>
                <a:latin typeface="Verdana" pitchFamily="34" charset="0"/>
                <a:ea typeface="Verdana" pitchFamily="34" charset="0"/>
                <a:cs typeface="Verdana" pitchFamily="34" charset="0"/>
              </a:rPr>
              <a:t>[</a:t>
            </a:r>
            <a:r>
              <a:rPr lang="en-US" sz="1400" i="1" dirty="0">
                <a:solidFill>
                  <a:srgbClr val="2D2DB9">
                    <a:lumMod val="20000"/>
                    <a:lumOff val="80000"/>
                  </a:srgbClr>
                </a:solidFill>
                <a:latin typeface="Verdana" pitchFamily="34" charset="0"/>
                <a:ea typeface="Verdana" pitchFamily="34" charset="0"/>
                <a:cs typeface="Verdana" pitchFamily="34" charset="0"/>
              </a:rPr>
              <a:t>The Mathematical </a:t>
            </a:r>
            <a:r>
              <a:rPr lang="en-US" sz="1400" i="1" dirty="0" smtClean="0">
                <a:solidFill>
                  <a:srgbClr val="2D2DB9">
                    <a:lumMod val="20000"/>
                    <a:lumOff val="80000"/>
                  </a:srgbClr>
                </a:solidFill>
                <a:latin typeface="Verdana" pitchFamily="34" charset="0"/>
                <a:ea typeface="Verdana" pitchFamily="34" charset="0"/>
                <a:cs typeface="Verdana" pitchFamily="34" charset="0"/>
              </a:rPr>
              <a:t>Classic by </a:t>
            </a:r>
            <a:r>
              <a:rPr lang="en-US" sz="1400" dirty="0" smtClean="0">
                <a:solidFill>
                  <a:srgbClr val="2D2DB9">
                    <a:lumMod val="20000"/>
                    <a:lumOff val="80000"/>
                  </a:srgbClr>
                </a:solidFill>
                <a:latin typeface="Verdana" pitchFamily="34" charset="0"/>
                <a:ea typeface="Verdana" pitchFamily="34" charset="0"/>
                <a:cs typeface="Verdana" pitchFamily="34" charset="0"/>
              </a:rPr>
              <a:t>Sun </a:t>
            </a:r>
            <a:r>
              <a:rPr lang="en-US" sz="1400" dirty="0" err="1" smtClean="0">
                <a:solidFill>
                  <a:srgbClr val="2D2DB9">
                    <a:lumMod val="20000"/>
                    <a:lumOff val="80000"/>
                  </a:srgbClr>
                </a:solidFill>
                <a:latin typeface="Verdana" pitchFamily="34" charset="0"/>
                <a:ea typeface="Verdana" pitchFamily="34" charset="0"/>
                <a:cs typeface="Verdana" pitchFamily="34" charset="0"/>
              </a:rPr>
              <a:t>Zi</a:t>
            </a:r>
            <a:r>
              <a:rPr lang="en-US" sz="1400" dirty="0" smtClean="0">
                <a:solidFill>
                  <a:srgbClr val="2D2DB9">
                    <a:lumMod val="20000"/>
                    <a:lumOff val="80000"/>
                  </a:srgbClr>
                </a:solidFill>
                <a:latin typeface="Verdana" pitchFamily="34" charset="0"/>
                <a:ea typeface="Verdana" pitchFamily="34" charset="0"/>
                <a:cs typeface="Verdana" pitchFamily="34" charset="0"/>
              </a:rPr>
              <a:t>, 3</a:t>
            </a:r>
            <a:r>
              <a:rPr lang="en-US" sz="1400" baseline="30000" dirty="0" smtClean="0">
                <a:solidFill>
                  <a:srgbClr val="2D2DB9">
                    <a:lumMod val="20000"/>
                    <a:lumOff val="80000"/>
                  </a:srgbClr>
                </a:solidFill>
                <a:latin typeface="Verdana" pitchFamily="34" charset="0"/>
                <a:ea typeface="Verdana" pitchFamily="34" charset="0"/>
                <a:cs typeface="Verdana" pitchFamily="34" charset="0"/>
              </a:rPr>
              <a:t>rd</a:t>
            </a:r>
            <a:r>
              <a:rPr lang="en-US" sz="1400" dirty="0" smtClean="0">
                <a:solidFill>
                  <a:srgbClr val="2D2DB9">
                    <a:lumMod val="20000"/>
                    <a:lumOff val="80000"/>
                  </a:srgbClr>
                </a:solidFill>
                <a:latin typeface="Verdana" pitchFamily="34" charset="0"/>
                <a:ea typeface="Verdana" pitchFamily="34" charset="0"/>
                <a:cs typeface="Verdana" pitchFamily="34" charset="0"/>
              </a:rPr>
              <a:t> century AD]</a:t>
            </a:r>
            <a:endParaRPr lang="en-US" sz="1600" dirty="0"/>
          </a:p>
        </p:txBody>
      </p:sp>
      <p:sp>
        <p:nvSpPr>
          <p:cNvPr id="63" name="Rectangle 62"/>
          <p:cNvSpPr/>
          <p:nvPr/>
        </p:nvSpPr>
        <p:spPr>
          <a:xfrm>
            <a:off x="533400" y="2816423"/>
            <a:ext cx="4572000" cy="400110"/>
          </a:xfrm>
          <a:prstGeom prst="rect">
            <a:avLst/>
          </a:prstGeom>
        </p:spPr>
        <p:txBody>
          <a:bodyPr>
            <a:spAutoFit/>
          </a:bodyPr>
          <a:lstStyle/>
          <a:p>
            <a:pPr lvl="0" algn="just"/>
            <a:r>
              <a:rPr lang="en-US" sz="2000" dirty="0" smtClean="0">
                <a:solidFill>
                  <a:srgbClr val="FFFF00"/>
                </a:solidFill>
                <a:latin typeface="Verdana" pitchFamily="34" charset="0"/>
                <a:ea typeface="Verdana" pitchFamily="34" charset="0"/>
                <a:cs typeface="Verdana" pitchFamily="34" charset="0"/>
              </a:rPr>
              <a:t>Theorem:</a:t>
            </a:r>
            <a:endParaRPr lang="en-US" sz="2000" dirty="0">
              <a:solidFill>
                <a:srgbClr val="FFFF00"/>
              </a:solidFill>
              <a:latin typeface="Verdana" pitchFamily="34" charset="0"/>
              <a:ea typeface="Verdana" pitchFamily="34" charset="0"/>
              <a:cs typeface="Verdana" pitchFamily="34" charset="0"/>
            </a:endParaRPr>
          </a:p>
        </p:txBody>
      </p:sp>
      <p:sp>
        <p:nvSpPr>
          <p:cNvPr id="14" name="Rectangle 2"/>
          <p:cNvSpPr txBox="1">
            <a:spLocks noChangeArrowheads="1"/>
          </p:cNvSpPr>
          <p:nvPr/>
        </p:nvSpPr>
        <p:spPr bwMode="auto">
          <a:xfrm>
            <a:off x="-3" y="5551758"/>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000" dirty="0" smtClean="0">
                <a:solidFill>
                  <a:srgbClr val="FFFFCC"/>
                </a:solidFill>
                <a:latin typeface="Verdana" pitchFamily="34" charset="0"/>
                <a:ea typeface="Verdana" pitchFamily="34" charset="0"/>
                <a:cs typeface="Verdana" pitchFamily="34" charset="0"/>
              </a:rPr>
              <a:t>Efficient Algorithms Available for Solving </a:t>
            </a:r>
            <a:endParaRPr lang="en-US" sz="2000" i="1" baseline="30000" dirty="0" smtClean="0">
              <a:solidFill>
                <a:srgbClr val="FFFF00"/>
              </a:solidFill>
              <a:latin typeface="Cambria Math" pitchFamily="18" charset="0"/>
              <a:ea typeface="Cambria Math" pitchFamily="18" charset="0"/>
              <a:cs typeface="Verdana" pitchFamily="34" charset="0"/>
            </a:endParaRPr>
          </a:p>
        </p:txBody>
      </p:sp>
      <p:sp>
        <p:nvSpPr>
          <p:cNvPr id="15" name="Rectangle 14"/>
          <p:cNvSpPr/>
          <p:nvPr/>
        </p:nvSpPr>
        <p:spPr>
          <a:xfrm>
            <a:off x="497027" y="1371600"/>
            <a:ext cx="8265973" cy="750747"/>
          </a:xfrm>
          <a:prstGeom prst="rect">
            <a:avLst/>
          </a:prstGeom>
          <a:noFill/>
          <a:ln w="9525">
            <a:solidFill>
              <a:schemeClr val="tx1">
                <a:lumMod val="65000"/>
                <a:lumOff val="35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mc:AlternateContent xmlns:mc="http://schemas.openxmlformats.org/markup-compatibility/2006" xmlns:a14="http://schemas.microsoft.com/office/drawing/2010/main">
        <mc:Choice Requires="a14">
          <p:sp>
            <p:nvSpPr>
              <p:cNvPr id="16" name="TextBox 15"/>
              <p:cNvSpPr txBox="1"/>
              <p:nvPr/>
            </p:nvSpPr>
            <p:spPr>
              <a:xfrm>
                <a:off x="497027" y="1484519"/>
                <a:ext cx="2627173"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i="1" smtClean="0">
                          <a:solidFill>
                            <a:srgbClr val="FF9933"/>
                          </a:solidFill>
                          <a:latin typeface="Cambria Math"/>
                        </a:rPr>
                        <m:t>𝐶</m:t>
                      </m:r>
                      <m:r>
                        <a:rPr kumimoji="1" lang="en-US" sz="2400" b="0" i="1" smtClean="0">
                          <a:solidFill>
                            <a:srgbClr val="FFFFCC"/>
                          </a:solidFill>
                          <a:latin typeface="Cambria Math"/>
                        </a:rPr>
                        <m:t>= </m:t>
                      </m:r>
                      <m:sSub>
                        <m:sSubPr>
                          <m:ctrlPr>
                            <a:rPr kumimoji="1" lang="en-US" sz="2400" b="0" i="1" smtClean="0">
                              <a:solidFill>
                                <a:srgbClr val="FF9933"/>
                              </a:solidFill>
                              <a:latin typeface="Cambria Math"/>
                            </a:rPr>
                          </m:ctrlPr>
                        </m:sSubPr>
                        <m:e>
                          <m:r>
                            <a:rPr kumimoji="1" lang="en-US" sz="2400" b="0" i="1" smtClean="0">
                              <a:solidFill>
                                <a:srgbClr val="FF9933"/>
                              </a:solidFill>
                              <a:latin typeface="Cambria Math"/>
                            </a:rPr>
                            <m:t>𝑛</m:t>
                          </m:r>
                        </m:e>
                        <m:sub>
                          <m:r>
                            <a:rPr kumimoji="1" lang="en-US" sz="2400" b="0" i="1" smtClean="0">
                              <a:solidFill>
                                <a:srgbClr val="FF9933"/>
                              </a:solidFill>
                              <a:latin typeface="Cambria Math"/>
                            </a:rPr>
                            <m:t>1</m:t>
                          </m:r>
                        </m:sub>
                      </m:sSub>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𝑝</m:t>
                          </m:r>
                        </m:e>
                        <m:sub>
                          <m:r>
                            <a:rPr kumimoji="1" lang="en-US" sz="2400" b="0" i="1" smtClean="0">
                              <a:solidFill>
                                <a:srgbClr val="FFFFCC"/>
                              </a:solidFill>
                              <a:latin typeface="Cambria Math"/>
                            </a:rPr>
                            <m:t>1</m:t>
                          </m:r>
                        </m:sub>
                      </m:sSub>
                      <m:r>
                        <a:rPr kumimoji="1" lang="en-US" sz="2400" b="0" i="1" smtClean="0">
                          <a:solidFill>
                            <a:srgbClr val="FFFFCC"/>
                          </a:solidFill>
                          <a:latin typeface="Cambria Math"/>
                        </a:rPr>
                        <m:t>+</m:t>
                      </m:r>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𝑞</m:t>
                          </m:r>
                        </m:e>
                        <m:sub>
                          <m:r>
                            <a:rPr kumimoji="1" lang="en-US" sz="2400" b="0" i="1" smtClean="0">
                              <a:solidFill>
                                <a:srgbClr val="FFFFCC"/>
                              </a:solidFill>
                              <a:latin typeface="Cambria Math"/>
                            </a:rPr>
                            <m:t>1</m:t>
                          </m:r>
                        </m:sub>
                      </m:sSub>
                    </m:oMath>
                  </m:oMathPara>
                </a14:m>
                <a:endParaRPr kumimoji="1" lang="en-US" sz="2400" dirty="0" smtClean="0">
                  <a:solidFill>
                    <a:srgbClr val="FFFFCC"/>
                  </a:solidFill>
                  <a:latin typeface="Times New Roman"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97027" y="1484519"/>
                <a:ext cx="2627173" cy="461665"/>
              </a:xfrm>
              <a:prstGeom prst="rect">
                <a:avLst/>
              </a:prstGeom>
              <a:blipFill rotWithShape="1">
                <a:blip r:embed="rId3"/>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172200" y="1484519"/>
                <a:ext cx="2627173"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i="1" smtClean="0">
                          <a:solidFill>
                            <a:srgbClr val="FF9933"/>
                          </a:solidFill>
                          <a:latin typeface="Cambria Math"/>
                        </a:rPr>
                        <m:t>𝐶</m:t>
                      </m:r>
                      <m:r>
                        <a:rPr kumimoji="1" lang="en-US" sz="2400" b="0" i="1" smtClean="0">
                          <a:solidFill>
                            <a:srgbClr val="FFFFCC"/>
                          </a:solidFill>
                          <a:latin typeface="Cambria Math"/>
                        </a:rPr>
                        <m:t>= </m:t>
                      </m:r>
                      <m:sSub>
                        <m:sSubPr>
                          <m:ctrlPr>
                            <a:rPr kumimoji="1" lang="en-US" sz="2400" b="0" i="1" smtClean="0">
                              <a:solidFill>
                                <a:srgbClr val="FF9933"/>
                              </a:solidFill>
                              <a:latin typeface="Cambria Math"/>
                            </a:rPr>
                          </m:ctrlPr>
                        </m:sSubPr>
                        <m:e>
                          <m:r>
                            <a:rPr kumimoji="1" lang="en-US" sz="2400" b="0" i="1" smtClean="0">
                              <a:solidFill>
                                <a:srgbClr val="FF9933"/>
                              </a:solidFill>
                              <a:latin typeface="Cambria Math"/>
                            </a:rPr>
                            <m:t>𝑛</m:t>
                          </m:r>
                        </m:e>
                        <m:sub>
                          <m:r>
                            <a:rPr kumimoji="1" lang="en-US" sz="2400" b="0" i="1" smtClean="0">
                              <a:solidFill>
                                <a:srgbClr val="FF9933"/>
                              </a:solidFill>
                              <a:latin typeface="Cambria Math"/>
                            </a:rPr>
                            <m:t>𝐹</m:t>
                          </m:r>
                        </m:sub>
                      </m:sSub>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𝑝</m:t>
                          </m:r>
                        </m:e>
                        <m:sub>
                          <m:r>
                            <a:rPr kumimoji="1" lang="en-US" sz="2400" b="0" i="1" smtClean="0">
                              <a:solidFill>
                                <a:srgbClr val="FFFFCC"/>
                              </a:solidFill>
                              <a:latin typeface="Cambria Math"/>
                            </a:rPr>
                            <m:t>𝐹</m:t>
                          </m:r>
                        </m:sub>
                      </m:sSub>
                      <m:r>
                        <a:rPr kumimoji="1" lang="en-US" sz="2400" b="0" i="1" smtClean="0">
                          <a:solidFill>
                            <a:srgbClr val="FFFFCC"/>
                          </a:solidFill>
                          <a:latin typeface="Cambria Math"/>
                        </a:rPr>
                        <m:t>+</m:t>
                      </m:r>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𝑞</m:t>
                          </m:r>
                        </m:e>
                        <m:sub>
                          <m:r>
                            <a:rPr kumimoji="1" lang="en-US" sz="2400" b="0" i="1" smtClean="0">
                              <a:solidFill>
                                <a:srgbClr val="FFFFCC"/>
                              </a:solidFill>
                              <a:latin typeface="Cambria Math"/>
                            </a:rPr>
                            <m:t>𝐹</m:t>
                          </m:r>
                        </m:sub>
                      </m:sSub>
                    </m:oMath>
                  </m:oMathPara>
                </a14:m>
                <a:endParaRPr kumimoji="1" lang="en-US" sz="2400" dirty="0" smtClean="0">
                  <a:solidFill>
                    <a:srgbClr val="FFFFCC"/>
                  </a:solidFill>
                  <a:latin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172200" y="1484519"/>
                <a:ext cx="2627173" cy="461665"/>
              </a:xfrm>
              <a:prstGeom prst="rect">
                <a:avLst/>
              </a:prstGeom>
              <a:blipFill rotWithShape="1">
                <a:blip r:embed="rId4"/>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334614" y="1484519"/>
                <a:ext cx="2627173" cy="491288"/>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i="1" smtClean="0">
                          <a:solidFill>
                            <a:srgbClr val="FF9933"/>
                          </a:solidFill>
                          <a:latin typeface="Cambria Math"/>
                        </a:rPr>
                        <m:t>𝐶</m:t>
                      </m:r>
                      <m:r>
                        <a:rPr kumimoji="1" lang="en-US" sz="2400" b="0" i="1" smtClean="0">
                          <a:solidFill>
                            <a:srgbClr val="FFFFCC"/>
                          </a:solidFill>
                          <a:latin typeface="Cambria Math"/>
                        </a:rPr>
                        <m:t>= </m:t>
                      </m:r>
                      <m:sSub>
                        <m:sSubPr>
                          <m:ctrlPr>
                            <a:rPr kumimoji="1" lang="en-US" sz="2400" b="0" i="1" smtClean="0">
                              <a:solidFill>
                                <a:srgbClr val="FF9933"/>
                              </a:solidFill>
                              <a:latin typeface="Cambria Math"/>
                            </a:rPr>
                          </m:ctrlPr>
                        </m:sSubPr>
                        <m:e>
                          <m:r>
                            <a:rPr kumimoji="1" lang="en-US" sz="2400" b="0" i="1" smtClean="0">
                              <a:solidFill>
                                <a:srgbClr val="FF9933"/>
                              </a:solidFill>
                              <a:latin typeface="Cambria Math"/>
                            </a:rPr>
                            <m:t>𝑛</m:t>
                          </m:r>
                        </m:e>
                        <m:sub>
                          <m:r>
                            <a:rPr kumimoji="1" lang="en-US" sz="2400" b="0" i="1" smtClean="0">
                              <a:solidFill>
                                <a:srgbClr val="FF9933"/>
                              </a:solidFill>
                              <a:latin typeface="Cambria Math"/>
                            </a:rPr>
                            <m:t>𝑓</m:t>
                          </m:r>
                        </m:sub>
                      </m:sSub>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𝑝</m:t>
                          </m:r>
                        </m:e>
                        <m:sub>
                          <m:r>
                            <a:rPr kumimoji="1" lang="en-US" sz="2400" b="0" i="1" smtClean="0">
                              <a:solidFill>
                                <a:srgbClr val="FFFFCC"/>
                              </a:solidFill>
                              <a:latin typeface="Cambria Math"/>
                            </a:rPr>
                            <m:t>𝑓</m:t>
                          </m:r>
                        </m:sub>
                      </m:sSub>
                      <m:r>
                        <a:rPr kumimoji="1" lang="en-US" sz="2400" b="0" i="1" smtClean="0">
                          <a:solidFill>
                            <a:srgbClr val="FFFFCC"/>
                          </a:solidFill>
                          <a:latin typeface="Cambria Math"/>
                        </a:rPr>
                        <m:t>+</m:t>
                      </m:r>
                      <m:sSub>
                        <m:sSubPr>
                          <m:ctrlPr>
                            <a:rPr kumimoji="1" lang="en-US" sz="2400" b="0" i="1" smtClean="0">
                              <a:solidFill>
                                <a:srgbClr val="FFFFCC"/>
                              </a:solidFill>
                              <a:latin typeface="Cambria Math"/>
                            </a:rPr>
                          </m:ctrlPr>
                        </m:sSubPr>
                        <m:e>
                          <m:r>
                            <a:rPr kumimoji="1" lang="en-US" sz="2400" b="0" i="1" smtClean="0">
                              <a:solidFill>
                                <a:srgbClr val="FFFFCC"/>
                              </a:solidFill>
                              <a:latin typeface="Cambria Math"/>
                            </a:rPr>
                            <m:t>𝑞</m:t>
                          </m:r>
                        </m:e>
                        <m:sub>
                          <m:r>
                            <a:rPr kumimoji="1" lang="en-US" sz="2400" b="0" i="1" smtClean="0">
                              <a:solidFill>
                                <a:srgbClr val="FFFFCC"/>
                              </a:solidFill>
                              <a:latin typeface="Cambria Math"/>
                            </a:rPr>
                            <m:t>𝑓</m:t>
                          </m:r>
                        </m:sub>
                      </m:sSub>
                    </m:oMath>
                  </m:oMathPara>
                </a14:m>
                <a:endParaRPr kumimoji="1" lang="en-US" sz="2400" dirty="0" smtClean="0">
                  <a:solidFill>
                    <a:srgbClr val="FFFFCC"/>
                  </a:solidFill>
                  <a:latin typeface="Times New Roman"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334614" y="1484519"/>
                <a:ext cx="2627173" cy="491288"/>
              </a:xfrm>
              <a:prstGeom prst="rect">
                <a:avLst/>
              </a:prstGeom>
              <a:blipFill rotWithShape="1">
                <a:blip r:embed="rId5"/>
                <a:stretch>
                  <a:fillRect b="-12500"/>
                </a:stretch>
              </a:blipFill>
            </p:spPr>
            <p:txBody>
              <a:bodyPr/>
              <a:lstStyle/>
              <a:p>
                <a:r>
                  <a:rPr lang="en-US">
                    <a:noFill/>
                  </a:rPr>
                  <a:t> </a:t>
                </a:r>
              </a:p>
            </p:txBody>
          </p:sp>
        </mc:Fallback>
      </mc:AlternateContent>
      <p:cxnSp>
        <p:nvCxnSpPr>
          <p:cNvPr id="31" name="Straight Connector 30"/>
          <p:cNvCxnSpPr/>
          <p:nvPr/>
        </p:nvCxnSpPr>
        <p:spPr>
          <a:xfrm>
            <a:off x="2983966" y="1756064"/>
            <a:ext cx="338328"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33872" y="1756064"/>
            <a:ext cx="338328"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63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How Many Frequencies Are Required?</a:t>
            </a:r>
            <a:endParaRPr lang="en-US" sz="3200" dirty="0" smtClean="0">
              <a:solidFill>
                <a:srgbClr val="FFFFCC"/>
              </a:solidFill>
              <a:latin typeface="Verdana" pitchFamily="34" charset="0"/>
              <a:ea typeface="Verdana" pitchFamily="34" charset="0"/>
              <a:cs typeface="Verdana" pitchFamily="34" charset="0"/>
            </a:endParaRP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25" name="Picture 4" descr="D:\Current\Optimal Phase Shifting\ProjectedImages\1024x768\PhaseShifting\Period-1024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6547" y="1572768"/>
            <a:ext cx="1833515" cy="1375136"/>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6306047" y="1513255"/>
            <a:ext cx="1844015"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5943600" y="1143000"/>
                <a:ext cx="2624554"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1600" b="0" i="1" smtClean="0">
                          <a:solidFill>
                            <a:srgbClr val="FFFFCC"/>
                          </a:solidFill>
                          <a:latin typeface="Cambria Math"/>
                        </a:rPr>
                        <m:t>𝑝</m:t>
                      </m:r>
                    </m:oMath>
                  </m:oMathPara>
                </a14:m>
                <a:endParaRPr kumimoji="1" lang="en-US" sz="1600" dirty="0" smtClean="0">
                  <a:solidFill>
                    <a:srgbClr val="FFFFCC"/>
                  </a:solidFill>
                  <a:latin typeface="Times New Roman"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943600" y="1143000"/>
                <a:ext cx="2624554" cy="338554"/>
              </a:xfrm>
              <a:prstGeom prst="rect">
                <a:avLst/>
              </a:prstGeom>
              <a:blipFill rotWithShape="1">
                <a:blip r:embed="rId4"/>
                <a:stretch>
                  <a:fillRect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5943600" y="2976179"/>
                <a:ext cx="2624554"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kumimoji="1" lang="en-US" sz="1600" b="0" i="0" smtClean="0">
                          <a:solidFill>
                            <a:srgbClr val="FFFF00"/>
                          </a:solidFill>
                          <a:latin typeface="Cambria Math"/>
                        </a:rPr>
                        <m:t>Number</m:t>
                      </m:r>
                      <m:r>
                        <a:rPr kumimoji="1" lang="en-US" sz="1600" b="0" i="0" smtClean="0">
                          <a:solidFill>
                            <a:srgbClr val="FFFF00"/>
                          </a:solidFill>
                          <a:latin typeface="Cambria Math"/>
                        </a:rPr>
                        <m:t> </m:t>
                      </m:r>
                      <m:r>
                        <m:rPr>
                          <m:sty m:val="p"/>
                        </m:rPr>
                        <a:rPr kumimoji="1" lang="en-US" sz="1600" b="0" i="0" smtClean="0">
                          <a:solidFill>
                            <a:srgbClr val="FFFF00"/>
                          </a:solidFill>
                          <a:latin typeface="Cambria Math"/>
                        </a:rPr>
                        <m:t>of</m:t>
                      </m:r>
                      <m:r>
                        <a:rPr kumimoji="1" lang="en-US" sz="1600" b="0" i="0" smtClean="0">
                          <a:solidFill>
                            <a:srgbClr val="FFFF00"/>
                          </a:solidFill>
                          <a:latin typeface="Cambria Math"/>
                        </a:rPr>
                        <m:t> </m:t>
                      </m:r>
                      <m:r>
                        <m:rPr>
                          <m:sty m:val="p"/>
                        </m:rPr>
                        <a:rPr kumimoji="1" lang="en-US" sz="1600" b="0" i="0" smtClean="0">
                          <a:solidFill>
                            <a:srgbClr val="FFFF00"/>
                          </a:solidFill>
                          <a:latin typeface="Cambria Math"/>
                        </a:rPr>
                        <m:t>columns</m:t>
                      </m:r>
                      <m:r>
                        <a:rPr kumimoji="1" lang="en-US" sz="1600" b="0" i="0" smtClean="0">
                          <a:solidFill>
                            <a:srgbClr val="FFFF00"/>
                          </a:solidFill>
                          <a:latin typeface="Cambria Math"/>
                        </a:rPr>
                        <m:t>:</m:t>
                      </m:r>
                      <m:r>
                        <a:rPr kumimoji="1" lang="en-US" sz="1600" b="0" i="1" smtClean="0">
                          <a:solidFill>
                            <a:srgbClr val="FFFFCC"/>
                          </a:solidFill>
                          <a:latin typeface="Cambria Math"/>
                        </a:rPr>
                        <m:t> </m:t>
                      </m:r>
                      <m:r>
                        <a:rPr kumimoji="1" lang="en-US" sz="1600" b="0" i="1" smtClean="0">
                          <a:solidFill>
                            <a:srgbClr val="FFFFCC"/>
                          </a:solidFill>
                          <a:latin typeface="Cambria Math"/>
                        </a:rPr>
                        <m:t>𝑁</m:t>
                      </m:r>
                    </m:oMath>
                  </m:oMathPara>
                </a14:m>
                <a:endParaRPr kumimoji="1" lang="en-US" sz="1600" dirty="0" smtClean="0">
                  <a:solidFill>
                    <a:srgbClr val="FFFFCC"/>
                  </a:solidFill>
                  <a:latin typeface="Times New Roman"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5943600" y="2976179"/>
                <a:ext cx="2624554" cy="338554"/>
              </a:xfrm>
              <a:prstGeom prst="rect">
                <a:avLst/>
              </a:prstGeom>
              <a:blipFill rotWithShape="1">
                <a:blip r:embed="rId5"/>
                <a:stretch>
                  <a:fillRect/>
                </a:stretch>
              </a:blipFill>
            </p:spPr>
            <p:txBody>
              <a:bodyPr/>
              <a:lstStyle/>
              <a:p>
                <a:r>
                  <a:rPr lang="en-US">
                    <a:noFill/>
                  </a:rPr>
                  <a:t> </a:t>
                </a:r>
              </a:p>
            </p:txBody>
          </p:sp>
        </mc:Fallback>
      </mc:AlternateContent>
      <p:sp>
        <p:nvSpPr>
          <p:cNvPr id="49" name="Rectangle 2"/>
          <p:cNvSpPr txBox="1">
            <a:spLocks noChangeArrowheads="1"/>
          </p:cNvSpPr>
          <p:nvPr/>
        </p:nvSpPr>
        <p:spPr bwMode="auto">
          <a:xfrm>
            <a:off x="0" y="5660047"/>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000" dirty="0" smtClean="0">
                <a:solidFill>
                  <a:srgbClr val="FFFFCC"/>
                </a:solidFill>
                <a:latin typeface="Verdana" pitchFamily="34" charset="0"/>
                <a:ea typeface="Verdana" pitchFamily="34" charset="0"/>
                <a:cs typeface="Verdana" pitchFamily="34" charset="0"/>
              </a:rPr>
              <a:t>Two Frequencies are Necessary</a:t>
            </a:r>
            <a:endParaRPr lang="en-US" sz="2000" i="1" baseline="30000" dirty="0" smtClean="0">
              <a:solidFill>
                <a:srgbClr val="FFFFCC"/>
              </a:solidFill>
              <a:latin typeface="Cambria Math" pitchFamily="18" charset="0"/>
              <a:ea typeface="Cambria Math" pitchFamily="18" charset="0"/>
              <a:cs typeface="Verdana" pitchFamily="34" charset="0"/>
            </a:endParaRPr>
          </a:p>
        </p:txBody>
      </p:sp>
      <p:pic>
        <p:nvPicPr>
          <p:cNvPr id="52" name="Picture 3" descr="Z:\Columbia\Micro Phase Shifting\ProjectedImages\1024x768\PhaseShifting\Period-011900-Shift-0012-0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4147" y="1568227"/>
            <a:ext cx="1840992" cy="138074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descr="Z:\Columbia\Micro Phase Shifting\ProjectedImages\1024x768\PhaseShifting\Period-010100-Shift-0012-01.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853" y="1568227"/>
            <a:ext cx="1834429" cy="1375822"/>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p:cNvCxnSpPr/>
          <p:nvPr/>
        </p:nvCxnSpPr>
        <p:spPr>
          <a:xfrm>
            <a:off x="2035310" y="1568227"/>
            <a:ext cx="0" cy="1375822"/>
          </a:xfrm>
          <a:prstGeom prst="line">
            <a:avLst/>
          </a:prstGeom>
          <a:ln w="4127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28337" y="1513255"/>
            <a:ext cx="180644"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p:cNvSpPr txBox="1"/>
              <p:nvPr/>
            </p:nvSpPr>
            <p:spPr>
              <a:xfrm>
                <a:off x="762000" y="1143000"/>
                <a:ext cx="390175"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𝑝</m:t>
                          </m:r>
                        </m:e>
                        <m:sub>
                          <m:r>
                            <a:rPr kumimoji="1" lang="en-US" sz="1600" b="0" i="1" smtClean="0">
                              <a:solidFill>
                                <a:srgbClr val="FFFFCC"/>
                              </a:solidFill>
                              <a:latin typeface="Cambria Math"/>
                            </a:rPr>
                            <m:t>1</m:t>
                          </m:r>
                        </m:sub>
                      </m:sSub>
                    </m:oMath>
                  </m:oMathPara>
                </a14:m>
                <a:endParaRPr kumimoji="1" lang="en-US" sz="1600" dirty="0" smtClean="0">
                  <a:solidFill>
                    <a:srgbClr val="FFFFCC"/>
                  </a:solidFill>
                  <a:latin typeface="Times New Roman" pitchFamily="18"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762000" y="1143000"/>
                <a:ext cx="390175" cy="312706"/>
              </a:xfrm>
              <a:prstGeom prst="rect">
                <a:avLst/>
              </a:prstGeom>
              <a:blipFill rotWithShape="1">
                <a:blip r:embed="rId8"/>
                <a:stretch>
                  <a:fillRect b="-11765"/>
                </a:stretch>
              </a:blipFill>
            </p:spPr>
            <p:txBody>
              <a:bodyPr/>
              <a:lstStyle/>
              <a:p>
                <a:r>
                  <a:rPr lang="en-US">
                    <a:noFill/>
                  </a:rPr>
                  <a:t> </a:t>
                </a:r>
              </a:p>
            </p:txBody>
          </p:sp>
        </mc:Fallback>
      </mc:AlternateContent>
      <p:cxnSp>
        <p:nvCxnSpPr>
          <p:cNvPr id="57" name="Straight Connector 56"/>
          <p:cNvCxnSpPr/>
          <p:nvPr/>
        </p:nvCxnSpPr>
        <p:spPr>
          <a:xfrm>
            <a:off x="848937" y="3002643"/>
            <a:ext cx="1186372" cy="248"/>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p:cNvSpPr txBox="1"/>
              <p:nvPr/>
            </p:nvSpPr>
            <p:spPr>
              <a:xfrm>
                <a:off x="870620" y="2976179"/>
                <a:ext cx="1184540"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1600" b="0" i="1" smtClean="0">
                          <a:solidFill>
                            <a:srgbClr val="FFFFCC"/>
                          </a:solidFill>
                          <a:latin typeface="Cambria Math"/>
                        </a:rPr>
                        <m:t>𝐶</m:t>
                      </m:r>
                    </m:oMath>
                  </m:oMathPara>
                </a14:m>
                <a:endParaRPr kumimoji="1" lang="en-US" sz="1600" dirty="0" smtClean="0">
                  <a:solidFill>
                    <a:schemeClr val="bg1"/>
                  </a:solidFill>
                  <a:latin typeface="Times New Roman"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870620" y="2976179"/>
                <a:ext cx="1184540" cy="312706"/>
              </a:xfrm>
              <a:prstGeom prst="rect">
                <a:avLst/>
              </a:prstGeom>
              <a:blipFill rotWithShape="1">
                <a:blip r:embed="rId9"/>
                <a:stretch>
                  <a:fillRect/>
                </a:stretch>
              </a:blipFill>
            </p:spPr>
            <p:txBody>
              <a:bodyPr/>
              <a:lstStyle/>
              <a:p>
                <a:r>
                  <a:rPr lang="en-US">
                    <a:noFill/>
                  </a:rPr>
                  <a:t> </a:t>
                </a:r>
              </a:p>
            </p:txBody>
          </p:sp>
        </mc:Fallback>
      </mc:AlternateContent>
      <p:cxnSp>
        <p:nvCxnSpPr>
          <p:cNvPr id="59" name="Straight Connector 58"/>
          <p:cNvCxnSpPr/>
          <p:nvPr/>
        </p:nvCxnSpPr>
        <p:spPr>
          <a:xfrm>
            <a:off x="4482886" y="1568227"/>
            <a:ext cx="0" cy="1375822"/>
          </a:xfrm>
          <a:prstGeom prst="line">
            <a:avLst/>
          </a:prstGeom>
          <a:ln w="4127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294919" y="1513255"/>
            <a:ext cx="219456"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3276600" y="1143000"/>
                <a:ext cx="390175"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𝑝</m:t>
                          </m:r>
                        </m:e>
                        <m:sub>
                          <m:r>
                            <a:rPr kumimoji="1" lang="en-US" sz="1600" b="0" i="1" smtClean="0">
                              <a:solidFill>
                                <a:srgbClr val="FFFFCC"/>
                              </a:solidFill>
                              <a:latin typeface="Cambria Math"/>
                            </a:rPr>
                            <m:t>𝐹</m:t>
                          </m:r>
                        </m:sub>
                      </m:sSub>
                    </m:oMath>
                  </m:oMathPara>
                </a14:m>
                <a:endParaRPr kumimoji="1" lang="en-US" sz="1600" dirty="0" smtClean="0">
                  <a:solidFill>
                    <a:srgbClr val="FFFFCC"/>
                  </a:solidFill>
                  <a:latin typeface="Times New Roman" pitchFamily="18"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3276600" y="1143000"/>
                <a:ext cx="390175" cy="338554"/>
              </a:xfrm>
              <a:prstGeom prst="rect">
                <a:avLst/>
              </a:prstGeom>
              <a:blipFill rotWithShape="1">
                <a:blip r:embed="rId10"/>
                <a:stretch>
                  <a:fillRect l="-3125" b="-3636"/>
                </a:stretch>
              </a:blipFill>
            </p:spPr>
            <p:txBody>
              <a:bodyPr/>
              <a:lstStyle/>
              <a:p>
                <a:r>
                  <a:rPr lang="en-US">
                    <a:noFill/>
                  </a:rPr>
                  <a:t> </a:t>
                </a:r>
              </a:p>
            </p:txBody>
          </p:sp>
        </mc:Fallback>
      </mc:AlternateContent>
      <p:cxnSp>
        <p:nvCxnSpPr>
          <p:cNvPr id="62" name="Straight Connector 61"/>
          <p:cNvCxnSpPr/>
          <p:nvPr/>
        </p:nvCxnSpPr>
        <p:spPr>
          <a:xfrm>
            <a:off x="3296513" y="3002643"/>
            <a:ext cx="1186373" cy="248"/>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p:cNvSpPr txBox="1"/>
              <p:nvPr/>
            </p:nvSpPr>
            <p:spPr>
              <a:xfrm>
                <a:off x="3318196" y="2976179"/>
                <a:ext cx="1184540"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1600" b="0" i="1" smtClean="0">
                          <a:solidFill>
                            <a:srgbClr val="FFFFCC"/>
                          </a:solidFill>
                          <a:latin typeface="Cambria Math"/>
                        </a:rPr>
                        <m:t>𝐶</m:t>
                      </m:r>
                    </m:oMath>
                  </m:oMathPara>
                </a14:m>
                <a:endParaRPr kumimoji="1" lang="en-US" sz="1600" dirty="0" smtClean="0">
                  <a:solidFill>
                    <a:schemeClr val="bg1"/>
                  </a:solidFill>
                  <a:latin typeface="Times New Roman" pitchFamily="18"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3318196" y="2976179"/>
                <a:ext cx="1184540" cy="312706"/>
              </a:xfrm>
              <a:prstGeom prst="rect">
                <a:avLst/>
              </a:prstGeom>
              <a:blipFill rotWithShape="1">
                <a:blip r:embed="rId11"/>
                <a:stretch>
                  <a:fillRect/>
                </a:stretch>
              </a:blipFill>
            </p:spPr>
            <p:txBody>
              <a:bodyPr/>
              <a:lstStyle/>
              <a:p>
                <a:r>
                  <a:rPr lang="en-US">
                    <a:noFill/>
                  </a:rPr>
                  <a:t> </a:t>
                </a:r>
              </a:p>
            </p:txBody>
          </p:sp>
        </mc:Fallback>
      </mc:AlternateContent>
      <p:cxnSp>
        <p:nvCxnSpPr>
          <p:cNvPr id="69" name="Straight Connector 68"/>
          <p:cNvCxnSpPr/>
          <p:nvPr/>
        </p:nvCxnSpPr>
        <p:spPr>
          <a:xfrm flipV="1">
            <a:off x="2845041" y="2256138"/>
            <a:ext cx="304800" cy="1"/>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5410200" y="2258599"/>
            <a:ext cx="457200" cy="0"/>
          </a:xfrm>
          <a:prstGeom prst="straightConnector1">
            <a:avLst/>
          </a:prstGeom>
          <a:ln w="19050">
            <a:solidFill>
              <a:schemeClr val="bg1">
                <a:lumMod val="9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306047" y="3002643"/>
            <a:ext cx="1844015"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76200" y="5161895"/>
                <a:ext cx="7832725" cy="400110"/>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m:rPr>
                          <m:nor/>
                        </m:rPr>
                        <a:rPr kumimoji="1" lang="en-US" sz="2000" b="0" i="0" smtClean="0">
                          <a:solidFill>
                            <a:srgbClr val="FFFF66"/>
                          </a:solidFill>
                          <a:latin typeface="Verdana" pitchFamily="34" charset="0"/>
                          <a:ea typeface="Verdana" pitchFamily="34" charset="0"/>
                          <a:cs typeface="Verdana" pitchFamily="34" charset="0"/>
                        </a:rPr>
                        <m:t>Condition</m:t>
                      </m:r>
                      <m:r>
                        <m:rPr>
                          <m:nor/>
                        </m:rPr>
                        <a:rPr kumimoji="1" lang="en-US" sz="2000" b="0" i="0" smtClean="0">
                          <a:solidFill>
                            <a:srgbClr val="FFFF66"/>
                          </a:solidFill>
                          <a:latin typeface="Verdana" pitchFamily="34" charset="0"/>
                          <a:ea typeface="Verdana" pitchFamily="34" charset="0"/>
                          <a:cs typeface="Verdana" pitchFamily="34" charset="0"/>
                        </a:rPr>
                        <m:t> </m:t>
                      </m:r>
                      <m:r>
                        <m:rPr>
                          <m:nor/>
                        </m:rPr>
                        <a:rPr kumimoji="1" lang="en-US" sz="2000" b="0" i="0" smtClean="0">
                          <a:solidFill>
                            <a:srgbClr val="FFFF66"/>
                          </a:solidFill>
                          <a:latin typeface="Verdana" pitchFamily="34" charset="0"/>
                          <a:ea typeface="Verdana" pitchFamily="34" charset="0"/>
                          <a:cs typeface="Verdana" pitchFamily="34" charset="0"/>
                        </a:rPr>
                        <m:t>for</m:t>
                      </m:r>
                      <m:r>
                        <m:rPr>
                          <m:nor/>
                        </m:rPr>
                        <a:rPr kumimoji="1" lang="en-US" sz="2000" b="0" i="0" smtClean="0">
                          <a:solidFill>
                            <a:srgbClr val="FFFF66"/>
                          </a:solidFill>
                          <a:latin typeface="Verdana" pitchFamily="34" charset="0"/>
                          <a:ea typeface="Verdana" pitchFamily="34" charset="0"/>
                          <a:cs typeface="Verdana" pitchFamily="34" charset="0"/>
                        </a:rPr>
                        <m:t> </m:t>
                      </m:r>
                      <m:r>
                        <m:rPr>
                          <m:nor/>
                        </m:rPr>
                        <a:rPr kumimoji="1" lang="en-US" sz="2000" b="0" i="0" smtClean="0">
                          <a:solidFill>
                            <a:srgbClr val="FFFF66"/>
                          </a:solidFill>
                          <a:latin typeface="Verdana" pitchFamily="34" charset="0"/>
                          <a:ea typeface="Verdana" pitchFamily="34" charset="0"/>
                          <a:cs typeface="Verdana" pitchFamily="34" charset="0"/>
                        </a:rPr>
                        <m:t>unambiguous</m:t>
                      </m:r>
                      <m:r>
                        <m:rPr>
                          <m:nor/>
                        </m:rPr>
                        <a:rPr kumimoji="1" lang="en-US" sz="2000" b="0" i="0" smtClean="0">
                          <a:solidFill>
                            <a:srgbClr val="FFFF66"/>
                          </a:solidFill>
                          <a:latin typeface="Verdana" pitchFamily="34" charset="0"/>
                          <a:ea typeface="Verdana" pitchFamily="34" charset="0"/>
                          <a:cs typeface="Verdana" pitchFamily="34" charset="0"/>
                        </a:rPr>
                        <m:t> </m:t>
                      </m:r>
                      <m:r>
                        <m:rPr>
                          <m:nor/>
                        </m:rPr>
                        <a:rPr kumimoji="1" lang="en-US" sz="2000" b="0" i="0" smtClean="0">
                          <a:solidFill>
                            <a:srgbClr val="FFFF66"/>
                          </a:solidFill>
                          <a:latin typeface="Verdana" pitchFamily="34" charset="0"/>
                          <a:ea typeface="Verdana" pitchFamily="34" charset="0"/>
                          <a:cs typeface="Verdana" pitchFamily="34" charset="0"/>
                        </a:rPr>
                        <m:t>phase</m:t>
                      </m:r>
                      <m:r>
                        <m:rPr>
                          <m:nor/>
                        </m:rPr>
                        <a:rPr kumimoji="1" lang="en-US" sz="2000" b="0" i="0" smtClean="0">
                          <a:solidFill>
                            <a:srgbClr val="FFFF66"/>
                          </a:solidFill>
                          <a:latin typeface="Verdana" pitchFamily="34" charset="0"/>
                          <a:ea typeface="Verdana" pitchFamily="34" charset="0"/>
                          <a:cs typeface="Verdana" pitchFamily="34" charset="0"/>
                        </a:rPr>
                        <m:t> </m:t>
                      </m:r>
                      <m:r>
                        <m:rPr>
                          <m:nor/>
                        </m:rPr>
                        <a:rPr kumimoji="1" lang="en-US" sz="2000" b="0" i="0" smtClean="0">
                          <a:solidFill>
                            <a:srgbClr val="FFFF66"/>
                          </a:solidFill>
                          <a:latin typeface="Verdana" pitchFamily="34" charset="0"/>
                          <a:ea typeface="Verdana" pitchFamily="34" charset="0"/>
                          <a:cs typeface="Verdana" pitchFamily="34" charset="0"/>
                        </a:rPr>
                        <m:t>recovery</m:t>
                      </m:r>
                      <m:r>
                        <m:rPr>
                          <m:nor/>
                        </m:rPr>
                        <a:rPr kumimoji="1" lang="en-US" sz="2000" b="0" i="0" smtClean="0">
                          <a:solidFill>
                            <a:srgbClr val="FFFF66"/>
                          </a:solidFill>
                          <a:latin typeface="Verdana" pitchFamily="34" charset="0"/>
                          <a:ea typeface="Verdana" pitchFamily="34" charset="0"/>
                          <a:cs typeface="Verdana" pitchFamily="34" charset="0"/>
                        </a:rPr>
                        <m:t>:</m:t>
                      </m:r>
                    </m:oMath>
                  </m:oMathPara>
                </a14:m>
                <a:endParaRPr kumimoji="1" lang="en-US" sz="2400" dirty="0" smtClean="0">
                  <a:solidFill>
                    <a:srgbClr val="FFFF66"/>
                  </a:solidFill>
                  <a:latin typeface="Times New Roman" pitchFamily="18" charset="0"/>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76200" y="5161895"/>
                <a:ext cx="7832725" cy="400110"/>
              </a:xfrm>
              <a:prstGeom prst="rect">
                <a:avLst/>
              </a:prstGeom>
              <a:blipFill rotWithShape="1">
                <a:blip r:embed="rId12"/>
                <a:stretch>
                  <a:fillRect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3444875" y="5100935"/>
                <a:ext cx="7832725"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2400" b="0" i="1" smtClean="0">
                          <a:solidFill>
                            <a:srgbClr val="FFFFCC"/>
                          </a:solidFill>
                          <a:latin typeface="Cambria Math"/>
                        </a:rPr>
                        <m:t>𝑝</m:t>
                      </m:r>
                      <m:r>
                        <a:rPr kumimoji="1" lang="en-US" sz="2400" b="0" i="1" smtClean="0">
                          <a:solidFill>
                            <a:srgbClr val="FFFFCC"/>
                          </a:solidFill>
                          <a:latin typeface="Cambria Math"/>
                          <a:ea typeface="Cambria Math"/>
                        </a:rPr>
                        <m:t>≥</m:t>
                      </m:r>
                      <m:r>
                        <a:rPr kumimoji="1" lang="en-US" sz="2400" b="0" i="1" smtClean="0">
                          <a:solidFill>
                            <a:srgbClr val="FFFFCC"/>
                          </a:solidFill>
                          <a:latin typeface="Cambria Math"/>
                          <a:ea typeface="Cambria Math"/>
                        </a:rPr>
                        <m:t>𝑁</m:t>
                      </m:r>
                    </m:oMath>
                  </m:oMathPara>
                </a14:m>
                <a:endParaRPr kumimoji="1" lang="en-US" sz="2800" dirty="0" smtClean="0">
                  <a:solidFill>
                    <a:srgbClr val="FFFFCC"/>
                  </a:solidFill>
                  <a:latin typeface="Times New Roman" pitchFamily="18" charset="0"/>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3444875" y="5100935"/>
                <a:ext cx="7832725" cy="461665"/>
              </a:xfrm>
              <a:prstGeom prst="rect">
                <a:avLst/>
              </a:prstGeom>
              <a:blipFill rotWithShape="1">
                <a:blip r:embed="rId13"/>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0" y="4186535"/>
                <a:ext cx="914399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sz="2400" i="1" smtClean="0">
                              <a:solidFill>
                                <a:srgbClr val="FFFFCC"/>
                              </a:solidFill>
                              <a:latin typeface="Cambria Math"/>
                              <a:ea typeface="Cambria Math"/>
                            </a:rPr>
                          </m:ctrlPr>
                        </m:sSubPr>
                        <m:e>
                          <m:r>
                            <a:rPr kumimoji="1" lang="en-US" sz="2400" b="0" i="1" smtClean="0">
                              <a:solidFill>
                                <a:srgbClr val="FFFFCC"/>
                              </a:solidFill>
                              <a:latin typeface="Cambria Math"/>
                              <a:ea typeface="Cambria Math"/>
                            </a:rPr>
                            <m:t>𝑝</m:t>
                          </m:r>
                        </m:e>
                        <m:sub>
                          <m:r>
                            <a:rPr kumimoji="1" lang="en-US" sz="2400" b="0" i="1" smtClean="0">
                              <a:solidFill>
                                <a:srgbClr val="FFFFCC"/>
                              </a:solidFill>
                              <a:latin typeface="Cambria Math"/>
                              <a:ea typeface="Cambria Math"/>
                            </a:rPr>
                            <m:t>1</m:t>
                          </m:r>
                        </m:sub>
                      </m:sSub>
                      <m:r>
                        <a:rPr kumimoji="1" lang="en-US" sz="2400" i="1" smtClean="0">
                          <a:solidFill>
                            <a:srgbClr val="FFFFCC"/>
                          </a:solidFill>
                          <a:latin typeface="Cambria Math"/>
                          <a:ea typeface="Cambria Math"/>
                        </a:rPr>
                        <m:t>×⋯×</m:t>
                      </m:r>
                      <m:sSub>
                        <m:sSubPr>
                          <m:ctrlPr>
                            <a:rPr kumimoji="1" lang="en-US" sz="2400" i="1" smtClean="0">
                              <a:solidFill>
                                <a:srgbClr val="FFFFCC"/>
                              </a:solidFill>
                              <a:latin typeface="Cambria Math"/>
                              <a:ea typeface="Cambria Math"/>
                            </a:rPr>
                          </m:ctrlPr>
                        </m:sSubPr>
                        <m:e>
                          <m:r>
                            <a:rPr kumimoji="1" lang="en-US" sz="2400" b="0" i="1" smtClean="0">
                              <a:solidFill>
                                <a:srgbClr val="FFFFCC"/>
                              </a:solidFill>
                              <a:latin typeface="Cambria Math"/>
                              <a:ea typeface="Cambria Math"/>
                            </a:rPr>
                            <m:t>𝑝</m:t>
                          </m:r>
                        </m:e>
                        <m:sub>
                          <m:r>
                            <a:rPr kumimoji="1" lang="en-US" sz="2400" b="0" i="1" smtClean="0">
                              <a:solidFill>
                                <a:srgbClr val="FFFFCC"/>
                              </a:solidFill>
                              <a:latin typeface="Cambria Math"/>
                              <a:ea typeface="Cambria Math"/>
                            </a:rPr>
                            <m:t>𝐹</m:t>
                          </m:r>
                        </m:sub>
                      </m:sSub>
                      <m:r>
                        <a:rPr kumimoji="1" lang="en-US" sz="2400" b="0" i="1" smtClean="0">
                          <a:solidFill>
                            <a:srgbClr val="FFFFCC"/>
                          </a:solidFill>
                          <a:latin typeface="Cambria Math"/>
                          <a:ea typeface="Cambria Math"/>
                        </a:rPr>
                        <m:t>=</m:t>
                      </m:r>
                      <m:r>
                        <a:rPr kumimoji="1" lang="en-US" sz="2400" b="0" i="1" smtClean="0">
                          <a:solidFill>
                            <a:srgbClr val="FFFFCC"/>
                          </a:solidFill>
                          <a:latin typeface="Cambria Math"/>
                          <a:ea typeface="Cambria Math"/>
                        </a:rPr>
                        <m:t>𝑝</m:t>
                      </m:r>
                    </m:oMath>
                  </m:oMathPara>
                </a14:m>
                <a:endParaRPr lang="en-US" sz="2400" dirty="0">
                  <a:solidFill>
                    <a:srgbClr val="FFFFCC"/>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0" y="4186535"/>
                <a:ext cx="9143999" cy="461665"/>
              </a:xfrm>
              <a:prstGeom prst="rect">
                <a:avLst/>
              </a:prstGeom>
              <a:blipFill rotWithShape="1">
                <a:blip r:embed="rId14"/>
                <a:stretch>
                  <a:fillRect b="-11842"/>
                </a:stretch>
              </a:blipFill>
            </p:spPr>
            <p:txBody>
              <a:bodyPr/>
              <a:lstStyle/>
              <a:p>
                <a:r>
                  <a:rPr lang="en-US">
                    <a:noFill/>
                  </a:rPr>
                  <a:t> </a:t>
                </a:r>
              </a:p>
            </p:txBody>
          </p:sp>
        </mc:Fallback>
      </mc:AlternateContent>
      <p:sp>
        <p:nvSpPr>
          <p:cNvPr id="27" name="TextBox 26"/>
          <p:cNvSpPr txBox="1"/>
          <p:nvPr/>
        </p:nvSpPr>
        <p:spPr>
          <a:xfrm>
            <a:off x="3149841" y="3656791"/>
            <a:ext cx="2107959" cy="523220"/>
          </a:xfrm>
          <a:prstGeom prst="rect">
            <a:avLst/>
          </a:prstGeom>
          <a:noFill/>
        </p:spPr>
        <p:txBody>
          <a:bodyPr wrap="square" rtlCol="0">
            <a:spAutoFit/>
          </a:bodyPr>
          <a:lstStyle/>
          <a:p>
            <a:pPr algn="ctr"/>
            <a:r>
              <a:rPr lang="en-US" sz="1400" dirty="0">
                <a:solidFill>
                  <a:srgbClr val="66CCFF"/>
                </a:solidFill>
                <a:latin typeface="Verdana" pitchFamily="34" charset="0"/>
                <a:ea typeface="Verdana" pitchFamily="34" charset="0"/>
                <a:cs typeface="Verdana" pitchFamily="34" charset="0"/>
              </a:rPr>
              <a:t>p</a:t>
            </a:r>
            <a:r>
              <a:rPr lang="en-US" sz="1400" dirty="0" smtClean="0">
                <a:solidFill>
                  <a:srgbClr val="66CCFF"/>
                </a:solidFill>
                <a:latin typeface="Verdana" pitchFamily="34" charset="0"/>
                <a:ea typeface="Verdana" pitchFamily="34" charset="0"/>
                <a:cs typeface="Verdana" pitchFamily="34" charset="0"/>
              </a:rPr>
              <a:t>eriods of projected frequencies</a:t>
            </a:r>
            <a:endParaRPr lang="en-US" sz="1400" dirty="0">
              <a:solidFill>
                <a:srgbClr val="66CCFF"/>
              </a:solidFill>
              <a:latin typeface="Verdana" pitchFamily="34" charset="0"/>
              <a:ea typeface="Verdana" pitchFamily="34" charset="0"/>
              <a:cs typeface="Verdana" pitchFamily="34" charset="0"/>
            </a:endParaRPr>
          </a:p>
        </p:txBody>
      </p:sp>
      <p:cxnSp>
        <p:nvCxnSpPr>
          <p:cNvPr id="28" name="Straight Arrow Connector 27"/>
          <p:cNvCxnSpPr/>
          <p:nvPr/>
        </p:nvCxnSpPr>
        <p:spPr>
          <a:xfrm>
            <a:off x="4652651" y="4180010"/>
            <a:ext cx="153263" cy="135360"/>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568950" y="4180010"/>
            <a:ext cx="155448" cy="137160"/>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10200" y="3656791"/>
            <a:ext cx="2107959" cy="523220"/>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period of emulated low frequency</a:t>
            </a:r>
            <a:endParaRPr lang="en-US" sz="1400" dirty="0">
              <a:solidFill>
                <a:srgbClr val="66CCFF"/>
              </a:solidFill>
              <a:latin typeface="Verdana" pitchFamily="34" charset="0"/>
              <a:ea typeface="Verdana" pitchFamily="34" charset="0"/>
              <a:cs typeface="Verdana" pitchFamily="34" charset="0"/>
            </a:endParaRPr>
          </a:p>
        </p:txBody>
      </p:sp>
      <p:cxnSp>
        <p:nvCxnSpPr>
          <p:cNvPr id="43" name="Straight Arrow Connector 42"/>
          <p:cNvCxnSpPr/>
          <p:nvPr/>
        </p:nvCxnSpPr>
        <p:spPr>
          <a:xfrm flipH="1">
            <a:off x="5638800" y="4178210"/>
            <a:ext cx="155448" cy="137160"/>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6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75" grpId="0"/>
      <p:bldP spid="76" grpId="0"/>
      <p:bldP spid="2" grpId="0"/>
      <p:bldP spid="27"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How Many Frequencies Are Required?</a:t>
            </a:r>
            <a:endParaRPr lang="en-US" sz="3200" dirty="0" smtClean="0">
              <a:solidFill>
                <a:srgbClr val="FFFFCC"/>
              </a:solidFill>
              <a:latin typeface="Verdana" pitchFamily="34" charset="0"/>
              <a:ea typeface="Verdana" pitchFamily="34" charset="0"/>
              <a:cs typeface="Verdana" pitchFamily="34" charset="0"/>
            </a:endParaRP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25" name="Picture 4" descr="D:\Current\Optimal Phase Shifting\ProjectedImages\1024x768\PhaseShifting\Period-102400-Shift-0012-0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6547" y="1572768"/>
            <a:ext cx="1833515" cy="1375136"/>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6306047" y="1513255"/>
            <a:ext cx="1844015"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5943600" y="1143000"/>
                <a:ext cx="2624554"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1600" b="0" i="1" smtClean="0">
                          <a:solidFill>
                            <a:srgbClr val="FFFFCC"/>
                          </a:solidFill>
                          <a:latin typeface="Cambria Math"/>
                        </a:rPr>
                        <m:t>𝑝</m:t>
                      </m:r>
                    </m:oMath>
                  </m:oMathPara>
                </a14:m>
                <a:endParaRPr kumimoji="1" lang="en-US" sz="1600" dirty="0" smtClean="0">
                  <a:solidFill>
                    <a:srgbClr val="FFFFCC"/>
                  </a:solidFill>
                  <a:latin typeface="Times New Roman"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943600" y="1143000"/>
                <a:ext cx="2624554" cy="338554"/>
              </a:xfrm>
              <a:prstGeom prst="rect">
                <a:avLst/>
              </a:prstGeom>
              <a:blipFill rotWithShape="1">
                <a:blip r:embed="rId4"/>
                <a:stretch>
                  <a:fillRect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5943600" y="2976179"/>
                <a:ext cx="2624554"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kumimoji="1" lang="en-US" sz="1600" b="0" i="0" smtClean="0">
                          <a:solidFill>
                            <a:srgbClr val="FFFF00"/>
                          </a:solidFill>
                          <a:latin typeface="Cambria Math"/>
                        </a:rPr>
                        <m:t>Number</m:t>
                      </m:r>
                      <m:r>
                        <a:rPr kumimoji="1" lang="en-US" sz="1600" b="0" i="0" smtClean="0">
                          <a:solidFill>
                            <a:srgbClr val="FFFF00"/>
                          </a:solidFill>
                          <a:latin typeface="Cambria Math"/>
                        </a:rPr>
                        <m:t> </m:t>
                      </m:r>
                      <m:r>
                        <m:rPr>
                          <m:sty m:val="p"/>
                        </m:rPr>
                        <a:rPr kumimoji="1" lang="en-US" sz="1600" b="0" i="0" smtClean="0">
                          <a:solidFill>
                            <a:srgbClr val="FFFF00"/>
                          </a:solidFill>
                          <a:latin typeface="Cambria Math"/>
                        </a:rPr>
                        <m:t>of</m:t>
                      </m:r>
                      <m:r>
                        <a:rPr kumimoji="1" lang="en-US" sz="1600" b="0" i="0" smtClean="0">
                          <a:solidFill>
                            <a:srgbClr val="FFFF00"/>
                          </a:solidFill>
                          <a:latin typeface="Cambria Math"/>
                        </a:rPr>
                        <m:t> </m:t>
                      </m:r>
                      <m:r>
                        <m:rPr>
                          <m:sty m:val="p"/>
                        </m:rPr>
                        <a:rPr kumimoji="1" lang="en-US" sz="1600" b="0" i="0" smtClean="0">
                          <a:solidFill>
                            <a:srgbClr val="FFFF00"/>
                          </a:solidFill>
                          <a:latin typeface="Cambria Math"/>
                        </a:rPr>
                        <m:t>columns</m:t>
                      </m:r>
                      <m:r>
                        <a:rPr kumimoji="1" lang="en-US" sz="1600" b="0" i="0" smtClean="0">
                          <a:solidFill>
                            <a:srgbClr val="FFFF00"/>
                          </a:solidFill>
                          <a:latin typeface="Cambria Math"/>
                        </a:rPr>
                        <m:t>:</m:t>
                      </m:r>
                      <m:r>
                        <a:rPr kumimoji="1" lang="en-US" sz="1600" b="0" i="1" smtClean="0">
                          <a:solidFill>
                            <a:srgbClr val="FFFFCC"/>
                          </a:solidFill>
                          <a:latin typeface="Cambria Math"/>
                        </a:rPr>
                        <m:t> </m:t>
                      </m:r>
                      <m:r>
                        <a:rPr kumimoji="1" lang="en-US" sz="1600" b="0" i="1" smtClean="0">
                          <a:solidFill>
                            <a:srgbClr val="FFFFCC"/>
                          </a:solidFill>
                          <a:latin typeface="Cambria Math"/>
                        </a:rPr>
                        <m:t>𝑁</m:t>
                      </m:r>
                    </m:oMath>
                  </m:oMathPara>
                </a14:m>
                <a:endParaRPr kumimoji="1" lang="en-US" sz="1600" dirty="0" smtClean="0">
                  <a:solidFill>
                    <a:srgbClr val="FFFFCC"/>
                  </a:solidFill>
                  <a:latin typeface="Times New Roman"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5943600" y="2976179"/>
                <a:ext cx="2624554" cy="338554"/>
              </a:xfrm>
              <a:prstGeom prst="rect">
                <a:avLst/>
              </a:prstGeom>
              <a:blipFill rotWithShape="1">
                <a:blip r:embed="rId5"/>
                <a:stretch>
                  <a:fillRect/>
                </a:stretch>
              </a:blipFill>
            </p:spPr>
            <p:txBody>
              <a:bodyPr/>
              <a:lstStyle/>
              <a:p>
                <a:r>
                  <a:rPr lang="en-US">
                    <a:noFill/>
                  </a:rPr>
                  <a:t> </a:t>
                </a:r>
              </a:p>
            </p:txBody>
          </p:sp>
        </mc:Fallback>
      </mc:AlternateContent>
      <p:pic>
        <p:nvPicPr>
          <p:cNvPr id="52" name="Picture 3" descr="Z:\Columbia\Micro Phase Shifting\ProjectedImages\1024x768\PhaseShifting\Period-011900-Shift-0012-0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4147" y="1568227"/>
            <a:ext cx="1840992" cy="138074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descr="Z:\Columbia\Micro Phase Shifting\ProjectedImages\1024x768\PhaseShifting\Period-010100-Shift-0012-01.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853" y="1568227"/>
            <a:ext cx="1834429" cy="1375822"/>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p:cNvCxnSpPr/>
          <p:nvPr/>
        </p:nvCxnSpPr>
        <p:spPr>
          <a:xfrm>
            <a:off x="2035310" y="1568227"/>
            <a:ext cx="0" cy="1375822"/>
          </a:xfrm>
          <a:prstGeom prst="line">
            <a:avLst/>
          </a:prstGeom>
          <a:ln w="4127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28337" y="1513255"/>
            <a:ext cx="180644"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p:cNvSpPr txBox="1"/>
              <p:nvPr/>
            </p:nvSpPr>
            <p:spPr>
              <a:xfrm>
                <a:off x="762000" y="1143000"/>
                <a:ext cx="390175"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𝑝</m:t>
                          </m:r>
                        </m:e>
                        <m:sub>
                          <m:r>
                            <a:rPr kumimoji="1" lang="en-US" sz="1600" b="0" i="1" smtClean="0">
                              <a:solidFill>
                                <a:srgbClr val="FFFFCC"/>
                              </a:solidFill>
                              <a:latin typeface="Cambria Math"/>
                            </a:rPr>
                            <m:t>1</m:t>
                          </m:r>
                        </m:sub>
                      </m:sSub>
                    </m:oMath>
                  </m:oMathPara>
                </a14:m>
                <a:endParaRPr kumimoji="1" lang="en-US" sz="1600" dirty="0" smtClean="0">
                  <a:solidFill>
                    <a:srgbClr val="FFFFCC"/>
                  </a:solidFill>
                  <a:latin typeface="Times New Roman" pitchFamily="18"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762000" y="1143000"/>
                <a:ext cx="390175" cy="312706"/>
              </a:xfrm>
              <a:prstGeom prst="rect">
                <a:avLst/>
              </a:prstGeom>
              <a:blipFill rotWithShape="1">
                <a:blip r:embed="rId8"/>
                <a:stretch>
                  <a:fillRect b="-11765"/>
                </a:stretch>
              </a:blipFill>
            </p:spPr>
            <p:txBody>
              <a:bodyPr/>
              <a:lstStyle/>
              <a:p>
                <a:r>
                  <a:rPr lang="en-US">
                    <a:noFill/>
                  </a:rPr>
                  <a:t> </a:t>
                </a:r>
              </a:p>
            </p:txBody>
          </p:sp>
        </mc:Fallback>
      </mc:AlternateContent>
      <p:cxnSp>
        <p:nvCxnSpPr>
          <p:cNvPr id="57" name="Straight Connector 56"/>
          <p:cNvCxnSpPr/>
          <p:nvPr/>
        </p:nvCxnSpPr>
        <p:spPr>
          <a:xfrm>
            <a:off x="848937" y="3002643"/>
            <a:ext cx="1186372" cy="248"/>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p:cNvSpPr txBox="1"/>
              <p:nvPr/>
            </p:nvSpPr>
            <p:spPr>
              <a:xfrm>
                <a:off x="870620" y="2976179"/>
                <a:ext cx="1184540"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1600" b="0" i="1" smtClean="0">
                          <a:solidFill>
                            <a:srgbClr val="FFFFCC"/>
                          </a:solidFill>
                          <a:latin typeface="Cambria Math"/>
                        </a:rPr>
                        <m:t>𝐶</m:t>
                      </m:r>
                    </m:oMath>
                  </m:oMathPara>
                </a14:m>
                <a:endParaRPr kumimoji="1" lang="en-US" sz="1600" dirty="0" smtClean="0">
                  <a:solidFill>
                    <a:schemeClr val="bg1"/>
                  </a:solidFill>
                  <a:latin typeface="Times New Roman"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870620" y="2976179"/>
                <a:ext cx="1184540" cy="312706"/>
              </a:xfrm>
              <a:prstGeom prst="rect">
                <a:avLst/>
              </a:prstGeom>
              <a:blipFill rotWithShape="1">
                <a:blip r:embed="rId9"/>
                <a:stretch>
                  <a:fillRect/>
                </a:stretch>
              </a:blipFill>
            </p:spPr>
            <p:txBody>
              <a:bodyPr/>
              <a:lstStyle/>
              <a:p>
                <a:r>
                  <a:rPr lang="en-US">
                    <a:noFill/>
                  </a:rPr>
                  <a:t> </a:t>
                </a:r>
              </a:p>
            </p:txBody>
          </p:sp>
        </mc:Fallback>
      </mc:AlternateContent>
      <p:cxnSp>
        <p:nvCxnSpPr>
          <p:cNvPr id="59" name="Straight Connector 58"/>
          <p:cNvCxnSpPr/>
          <p:nvPr/>
        </p:nvCxnSpPr>
        <p:spPr>
          <a:xfrm>
            <a:off x="4482886" y="1568227"/>
            <a:ext cx="0" cy="1375822"/>
          </a:xfrm>
          <a:prstGeom prst="line">
            <a:avLst/>
          </a:prstGeom>
          <a:ln w="4127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294919" y="1513255"/>
            <a:ext cx="219456"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3276600" y="1143000"/>
                <a:ext cx="390175" cy="3385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1600" i="1" smtClean="0">
                              <a:solidFill>
                                <a:srgbClr val="FFFFCC"/>
                              </a:solidFill>
                              <a:latin typeface="Cambria Math"/>
                            </a:rPr>
                          </m:ctrlPr>
                        </m:sSubPr>
                        <m:e>
                          <m:r>
                            <a:rPr kumimoji="1" lang="en-US" sz="1600" b="0" i="1" smtClean="0">
                              <a:solidFill>
                                <a:srgbClr val="FFFFCC"/>
                              </a:solidFill>
                              <a:latin typeface="Cambria Math"/>
                            </a:rPr>
                            <m:t>𝑝</m:t>
                          </m:r>
                        </m:e>
                        <m:sub>
                          <m:r>
                            <a:rPr kumimoji="1" lang="en-US" sz="1600" b="0" i="1" smtClean="0">
                              <a:solidFill>
                                <a:srgbClr val="FFFFCC"/>
                              </a:solidFill>
                              <a:latin typeface="Cambria Math"/>
                            </a:rPr>
                            <m:t>2</m:t>
                          </m:r>
                        </m:sub>
                      </m:sSub>
                    </m:oMath>
                  </m:oMathPara>
                </a14:m>
                <a:endParaRPr kumimoji="1" lang="en-US" sz="1600" dirty="0" smtClean="0">
                  <a:solidFill>
                    <a:srgbClr val="FFFFCC"/>
                  </a:solidFill>
                  <a:latin typeface="Times New Roman" pitchFamily="18"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3276600" y="1143000"/>
                <a:ext cx="390175" cy="338554"/>
              </a:xfrm>
              <a:prstGeom prst="rect">
                <a:avLst/>
              </a:prstGeom>
              <a:blipFill rotWithShape="1">
                <a:blip r:embed="rId10"/>
                <a:stretch>
                  <a:fillRect l="-1563" b="-3636"/>
                </a:stretch>
              </a:blipFill>
            </p:spPr>
            <p:txBody>
              <a:bodyPr/>
              <a:lstStyle/>
              <a:p>
                <a:r>
                  <a:rPr lang="en-US">
                    <a:noFill/>
                  </a:rPr>
                  <a:t> </a:t>
                </a:r>
              </a:p>
            </p:txBody>
          </p:sp>
        </mc:Fallback>
      </mc:AlternateContent>
      <p:cxnSp>
        <p:nvCxnSpPr>
          <p:cNvPr id="62" name="Straight Connector 61"/>
          <p:cNvCxnSpPr/>
          <p:nvPr/>
        </p:nvCxnSpPr>
        <p:spPr>
          <a:xfrm>
            <a:off x="3296513" y="3002643"/>
            <a:ext cx="1186373" cy="248"/>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p:cNvSpPr txBox="1"/>
              <p:nvPr/>
            </p:nvSpPr>
            <p:spPr>
              <a:xfrm>
                <a:off x="3318196" y="2976179"/>
                <a:ext cx="1184540" cy="312706"/>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a:rPr kumimoji="1" lang="en-US" sz="1600" b="0" i="1" smtClean="0">
                          <a:solidFill>
                            <a:srgbClr val="FFFFCC"/>
                          </a:solidFill>
                          <a:latin typeface="Cambria Math"/>
                        </a:rPr>
                        <m:t>𝐶</m:t>
                      </m:r>
                    </m:oMath>
                  </m:oMathPara>
                </a14:m>
                <a:endParaRPr kumimoji="1" lang="en-US" sz="1600" dirty="0" smtClean="0">
                  <a:solidFill>
                    <a:schemeClr val="bg1"/>
                  </a:solidFill>
                  <a:latin typeface="Times New Roman" pitchFamily="18"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3318196" y="2976179"/>
                <a:ext cx="1184540" cy="312706"/>
              </a:xfrm>
              <a:prstGeom prst="rect">
                <a:avLst/>
              </a:prstGeom>
              <a:blipFill rotWithShape="1">
                <a:blip r:embed="rId11"/>
                <a:stretch>
                  <a:fillRect/>
                </a:stretch>
              </a:blipFill>
            </p:spPr>
            <p:txBody>
              <a:bodyPr/>
              <a:lstStyle/>
              <a:p>
                <a:r>
                  <a:rPr lang="en-US">
                    <a:noFill/>
                  </a:rPr>
                  <a:t> </a:t>
                </a:r>
              </a:p>
            </p:txBody>
          </p:sp>
        </mc:Fallback>
      </mc:AlternateContent>
      <p:cxnSp>
        <p:nvCxnSpPr>
          <p:cNvPr id="72" name="Straight Arrow Connector 71"/>
          <p:cNvCxnSpPr/>
          <p:nvPr/>
        </p:nvCxnSpPr>
        <p:spPr>
          <a:xfrm flipV="1">
            <a:off x="5410200" y="2258599"/>
            <a:ext cx="457200" cy="0"/>
          </a:xfrm>
          <a:prstGeom prst="straightConnector1">
            <a:avLst/>
          </a:prstGeom>
          <a:ln w="19050">
            <a:solidFill>
              <a:schemeClr val="bg1">
                <a:lumMod val="9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306047" y="3002643"/>
            <a:ext cx="1844015" cy="0"/>
          </a:xfrm>
          <a:prstGeom prst="line">
            <a:avLst/>
          </a:prstGeom>
          <a:ln w="19050">
            <a:solidFill>
              <a:srgbClr val="FFFFCC"/>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381000" y="4038600"/>
                <a:ext cx="7832725" cy="400110"/>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r>
                        <m:rPr>
                          <m:nor/>
                        </m:rPr>
                        <a:rPr kumimoji="1" lang="en-US" sz="2000" b="0" i="0" smtClean="0">
                          <a:solidFill>
                            <a:srgbClr val="FFFF66"/>
                          </a:solidFill>
                          <a:latin typeface="Verdana" pitchFamily="34" charset="0"/>
                          <a:ea typeface="Verdana" pitchFamily="34" charset="0"/>
                          <a:cs typeface="Verdana" pitchFamily="34" charset="0"/>
                        </a:rPr>
                        <m:t>Choose</m:t>
                      </m:r>
                      <m:r>
                        <m:rPr>
                          <m:nor/>
                        </m:rPr>
                        <a:rPr kumimoji="1" lang="en-US" sz="2000" b="0" i="0" smtClean="0">
                          <a:solidFill>
                            <a:srgbClr val="FFFF66"/>
                          </a:solidFill>
                          <a:latin typeface="Verdana" pitchFamily="34" charset="0"/>
                          <a:ea typeface="Verdana" pitchFamily="34" charset="0"/>
                          <a:cs typeface="Verdana" pitchFamily="34" charset="0"/>
                        </a:rPr>
                        <m:t> </m:t>
                      </m:r>
                      <m:r>
                        <m:rPr>
                          <m:nor/>
                        </m:rPr>
                        <a:rPr kumimoji="1" lang="en-US" sz="2000" b="0" i="0" smtClean="0">
                          <a:solidFill>
                            <a:srgbClr val="FFFF66"/>
                          </a:solidFill>
                          <a:latin typeface="Verdana" pitchFamily="34" charset="0"/>
                          <a:ea typeface="Verdana" pitchFamily="34" charset="0"/>
                          <a:cs typeface="Verdana" pitchFamily="34" charset="0"/>
                        </a:rPr>
                        <m:t>two</m:t>
                      </m:r>
                      <m:r>
                        <m:rPr>
                          <m:nor/>
                        </m:rPr>
                        <a:rPr kumimoji="1" lang="en-US" sz="2000" b="0" i="0" smtClean="0">
                          <a:solidFill>
                            <a:srgbClr val="FFFF66"/>
                          </a:solidFill>
                          <a:latin typeface="Verdana" pitchFamily="34" charset="0"/>
                          <a:ea typeface="Verdana" pitchFamily="34" charset="0"/>
                          <a:cs typeface="Verdana" pitchFamily="34" charset="0"/>
                        </a:rPr>
                        <m:t> </m:t>
                      </m:r>
                      <m:r>
                        <m:rPr>
                          <m:nor/>
                        </m:rPr>
                        <a:rPr kumimoji="1" lang="en-US" sz="2000" b="0" i="0" smtClean="0">
                          <a:solidFill>
                            <a:srgbClr val="FFFF66"/>
                          </a:solidFill>
                          <a:latin typeface="Verdana" pitchFamily="34" charset="0"/>
                          <a:ea typeface="Verdana" pitchFamily="34" charset="0"/>
                          <a:cs typeface="Verdana" pitchFamily="34" charset="0"/>
                        </a:rPr>
                        <m:t>frequencies</m:t>
                      </m:r>
                      <m:r>
                        <m:rPr>
                          <m:nor/>
                        </m:rPr>
                        <a:rPr kumimoji="1" lang="en-US" sz="2000" b="0" i="0" smtClean="0">
                          <a:solidFill>
                            <a:srgbClr val="FFFF66"/>
                          </a:solidFill>
                          <a:latin typeface="Verdana" pitchFamily="34" charset="0"/>
                          <a:ea typeface="Verdana" pitchFamily="34" charset="0"/>
                          <a:cs typeface="Verdana" pitchFamily="34" charset="0"/>
                        </a:rPr>
                        <m:t> </m:t>
                      </m:r>
                      <m:r>
                        <m:rPr>
                          <m:nor/>
                        </m:rPr>
                        <a:rPr kumimoji="1" lang="en-US" sz="2000" b="0" i="0" smtClean="0">
                          <a:solidFill>
                            <a:srgbClr val="FFFF66"/>
                          </a:solidFill>
                          <a:latin typeface="Verdana" pitchFamily="34" charset="0"/>
                          <a:ea typeface="Verdana" pitchFamily="34" charset="0"/>
                          <a:cs typeface="Verdana" pitchFamily="34" charset="0"/>
                        </a:rPr>
                        <m:t>so</m:t>
                      </m:r>
                      <m:r>
                        <m:rPr>
                          <m:nor/>
                        </m:rPr>
                        <a:rPr kumimoji="1" lang="en-US" sz="2000" b="0" i="0" smtClean="0">
                          <a:solidFill>
                            <a:srgbClr val="FFFF66"/>
                          </a:solidFill>
                          <a:latin typeface="Verdana" pitchFamily="34" charset="0"/>
                          <a:ea typeface="Verdana" pitchFamily="34" charset="0"/>
                          <a:cs typeface="Verdana" pitchFamily="34" charset="0"/>
                        </a:rPr>
                        <m:t> </m:t>
                      </m:r>
                      <m:r>
                        <m:rPr>
                          <m:nor/>
                        </m:rPr>
                        <a:rPr kumimoji="1" lang="en-US" sz="2000" b="0" i="0" smtClean="0">
                          <a:solidFill>
                            <a:srgbClr val="FFFF66"/>
                          </a:solidFill>
                          <a:latin typeface="Verdana" pitchFamily="34" charset="0"/>
                          <a:ea typeface="Verdana" pitchFamily="34" charset="0"/>
                          <a:cs typeface="Verdana" pitchFamily="34" charset="0"/>
                        </a:rPr>
                        <m:t>that</m:t>
                      </m:r>
                    </m:oMath>
                  </m:oMathPara>
                </a14:m>
                <a:endParaRPr kumimoji="1" lang="en-US" sz="2400" dirty="0" smtClean="0">
                  <a:solidFill>
                    <a:srgbClr val="FFFF66"/>
                  </a:solidFill>
                  <a:latin typeface="Times New Roman" pitchFamily="18" charset="0"/>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381000" y="4038600"/>
                <a:ext cx="7832725" cy="400110"/>
              </a:xfrm>
              <a:prstGeom prst="rect">
                <a:avLst/>
              </a:prstGeom>
              <a:blipFill rotWithShape="1">
                <a:blip r:embed="rId12"/>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2759075" y="3962400"/>
                <a:ext cx="7832725" cy="461665"/>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1" lang="en-US" sz="2400" b="0" i="1" smtClean="0">
                              <a:solidFill>
                                <a:srgbClr val="FFFFCC"/>
                              </a:solidFill>
                              <a:latin typeface="Cambria Math"/>
                              <a:ea typeface="Cambria Math"/>
                            </a:rPr>
                          </m:ctrlPr>
                        </m:sSubPr>
                        <m:e>
                          <m:r>
                            <a:rPr kumimoji="1" lang="en-US" sz="2400" b="0" i="1" smtClean="0">
                              <a:solidFill>
                                <a:srgbClr val="FFFFCC"/>
                              </a:solidFill>
                              <a:latin typeface="Cambria Math"/>
                              <a:ea typeface="Cambria Math"/>
                            </a:rPr>
                            <m:t>𝑝</m:t>
                          </m:r>
                        </m:e>
                        <m:sub>
                          <m:r>
                            <a:rPr kumimoji="1" lang="en-US" sz="2400" b="0" i="1" smtClean="0">
                              <a:solidFill>
                                <a:srgbClr val="FFFFCC"/>
                              </a:solidFill>
                              <a:latin typeface="Cambria Math"/>
                              <a:ea typeface="Cambria Math"/>
                            </a:rPr>
                            <m:t>1</m:t>
                          </m:r>
                        </m:sub>
                      </m:sSub>
                      <m:r>
                        <a:rPr kumimoji="1" lang="en-US" sz="2400" b="0" i="1" smtClean="0">
                          <a:solidFill>
                            <a:srgbClr val="FFFFCC"/>
                          </a:solidFill>
                          <a:latin typeface="Cambria Math"/>
                          <a:ea typeface="Cambria Math"/>
                        </a:rPr>
                        <m:t>× </m:t>
                      </m:r>
                      <m:sSub>
                        <m:sSubPr>
                          <m:ctrlPr>
                            <a:rPr kumimoji="1" lang="en-US" sz="2400" b="0" i="1" smtClean="0">
                              <a:solidFill>
                                <a:srgbClr val="FFFFCC"/>
                              </a:solidFill>
                              <a:latin typeface="Cambria Math"/>
                              <a:ea typeface="Cambria Math"/>
                            </a:rPr>
                          </m:ctrlPr>
                        </m:sSubPr>
                        <m:e>
                          <m:r>
                            <a:rPr kumimoji="1" lang="en-US" sz="2400" b="0" i="1" smtClean="0">
                              <a:solidFill>
                                <a:srgbClr val="FFFFCC"/>
                              </a:solidFill>
                              <a:latin typeface="Cambria Math"/>
                              <a:ea typeface="Cambria Math"/>
                            </a:rPr>
                            <m:t>𝑝</m:t>
                          </m:r>
                        </m:e>
                        <m:sub>
                          <m:r>
                            <a:rPr kumimoji="1" lang="en-US" sz="2400" b="0" i="1" smtClean="0">
                              <a:solidFill>
                                <a:srgbClr val="FFFFCC"/>
                              </a:solidFill>
                              <a:latin typeface="Cambria Math"/>
                              <a:ea typeface="Cambria Math"/>
                            </a:rPr>
                            <m:t>2</m:t>
                          </m:r>
                        </m:sub>
                      </m:sSub>
                      <m:r>
                        <a:rPr kumimoji="1" lang="en-US" sz="2400" b="0" i="1" smtClean="0">
                          <a:solidFill>
                            <a:srgbClr val="FFFFCC"/>
                          </a:solidFill>
                          <a:latin typeface="Cambria Math"/>
                          <a:ea typeface="Cambria Math"/>
                        </a:rPr>
                        <m:t>≥</m:t>
                      </m:r>
                      <m:r>
                        <a:rPr kumimoji="1" lang="en-US" sz="2400" b="0" i="1" smtClean="0">
                          <a:solidFill>
                            <a:srgbClr val="FFFFCC"/>
                          </a:solidFill>
                          <a:latin typeface="Cambria Math"/>
                          <a:ea typeface="Cambria Math"/>
                        </a:rPr>
                        <m:t>𝑁</m:t>
                      </m:r>
                    </m:oMath>
                  </m:oMathPara>
                </a14:m>
                <a:endParaRPr kumimoji="1" lang="en-US" sz="2800" dirty="0" smtClean="0">
                  <a:solidFill>
                    <a:srgbClr val="FFFFCC"/>
                  </a:solidFill>
                  <a:latin typeface="Times New Roman" pitchFamily="18" charset="0"/>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2759075" y="3962400"/>
                <a:ext cx="7832725" cy="461665"/>
              </a:xfrm>
              <a:prstGeom prst="rect">
                <a:avLst/>
              </a:prstGeom>
              <a:blipFill rotWithShape="1">
                <a:blip r:embed="rId13"/>
                <a:stretch>
                  <a:fillRect b="-10526"/>
                </a:stretch>
              </a:blipFill>
            </p:spPr>
            <p:txBody>
              <a:bodyPr/>
              <a:lstStyle/>
              <a:p>
                <a:r>
                  <a:rPr lang="en-US">
                    <a:noFill/>
                  </a:rPr>
                  <a:t> </a:t>
                </a:r>
              </a:p>
            </p:txBody>
          </p:sp>
        </mc:Fallback>
      </mc:AlternateContent>
      <p:sp>
        <p:nvSpPr>
          <p:cNvPr id="29" name="Rectangle 2"/>
          <p:cNvSpPr txBox="1">
            <a:spLocks noChangeArrowheads="1"/>
          </p:cNvSpPr>
          <p:nvPr/>
        </p:nvSpPr>
        <p:spPr bwMode="auto">
          <a:xfrm>
            <a:off x="-2" y="5176603"/>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400" dirty="0" smtClean="0">
                <a:solidFill>
                  <a:srgbClr val="FFFF00"/>
                </a:solidFill>
                <a:latin typeface="Verdana" pitchFamily="34" charset="0"/>
                <a:ea typeface="Verdana" pitchFamily="34" charset="0"/>
                <a:cs typeface="Verdana" pitchFamily="34" charset="0"/>
              </a:rPr>
              <a:t>Two Frequencies are </a:t>
            </a:r>
            <a:r>
              <a:rPr lang="en-US" sz="2400" dirty="0" smtClean="0">
                <a:solidFill>
                  <a:srgbClr val="FFFFCC"/>
                </a:solidFill>
                <a:latin typeface="Verdana" pitchFamily="34" charset="0"/>
                <a:ea typeface="Verdana" pitchFamily="34" charset="0"/>
                <a:cs typeface="Verdana" pitchFamily="34" charset="0"/>
              </a:rPr>
              <a:t>Sufficient</a:t>
            </a:r>
            <a:endParaRPr lang="en-US" sz="2400" i="1" baseline="30000" dirty="0" smtClean="0">
              <a:solidFill>
                <a:srgbClr val="FFFFCC"/>
              </a:solidFill>
              <a:latin typeface="Cambria Math" pitchFamily="18" charset="0"/>
              <a:ea typeface="Cambria Math" pitchFamily="18" charset="0"/>
              <a:cs typeface="Verdana" pitchFamily="34" charset="0"/>
            </a:endParaRPr>
          </a:p>
        </p:txBody>
      </p:sp>
      <p:sp>
        <p:nvSpPr>
          <p:cNvPr id="31" name="Rectangle 30"/>
          <p:cNvSpPr/>
          <p:nvPr/>
        </p:nvSpPr>
        <p:spPr>
          <a:xfrm>
            <a:off x="2035310" y="5257801"/>
            <a:ext cx="5051290" cy="6096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175984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How Many Images Are Required?</a:t>
            </a:r>
            <a:endParaRPr lang="en-US" sz="3200" dirty="0" smtClean="0">
              <a:solidFill>
                <a:srgbClr val="FFFFCC"/>
              </a:solidFill>
              <a:latin typeface="Verdana" pitchFamily="34" charset="0"/>
              <a:ea typeface="Verdana" pitchFamily="34" charset="0"/>
              <a:cs typeface="Verdana" pitchFamily="34" charset="0"/>
            </a:endParaRPr>
          </a:p>
        </p:txBody>
      </p:sp>
      <p:sp>
        <p:nvSpPr>
          <p:cNvPr id="7"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1637423" y="1828800"/>
                <a:ext cx="6316851" cy="11988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kumimoji="1" lang="en-US" sz="3200" i="1" smtClean="0">
                              <a:solidFill>
                                <a:schemeClr val="bg1"/>
                              </a:solidFill>
                              <a:latin typeface="Cambria Math"/>
                            </a:rPr>
                          </m:ctrlPr>
                        </m:sSubSupPr>
                        <m:e>
                          <m:r>
                            <a:rPr kumimoji="1" lang="en-US" sz="3200" b="0" i="1" smtClean="0">
                              <a:solidFill>
                                <a:schemeClr val="bg1"/>
                              </a:solidFill>
                              <a:latin typeface="Cambria Math"/>
                            </a:rPr>
                            <m:t>𝐼</m:t>
                          </m:r>
                        </m:e>
                        <m:sub>
                          <m:r>
                            <a:rPr kumimoji="1" lang="en-US" sz="3200" b="0" i="1" smtClean="0">
                              <a:solidFill>
                                <a:schemeClr val="bg1"/>
                              </a:solidFill>
                              <a:latin typeface="Cambria Math"/>
                            </a:rPr>
                            <m:t>𝑘</m:t>
                          </m:r>
                        </m:sub>
                        <m:sup>
                          <m:r>
                            <a:rPr kumimoji="1" lang="en-US" sz="3200" b="0" i="1" smtClean="0">
                              <a:solidFill>
                                <a:schemeClr val="bg1"/>
                              </a:solidFill>
                              <a:latin typeface="Cambria Math"/>
                            </a:rPr>
                            <m:t>𝑖</m:t>
                          </m:r>
                        </m:sup>
                      </m:sSubSup>
                      <m:r>
                        <a:rPr kumimoji="1" lang="en-US" sz="3200" b="0" i="1" smtClean="0">
                          <a:solidFill>
                            <a:schemeClr val="bg1"/>
                          </a:solidFill>
                          <a:latin typeface="Cambria Math"/>
                        </a:rPr>
                        <m:t> </m:t>
                      </m:r>
                      <m:r>
                        <a:rPr kumimoji="1" lang="en-US" sz="3200" i="1" smtClean="0">
                          <a:solidFill>
                            <a:schemeClr val="bg1"/>
                          </a:solidFill>
                          <a:latin typeface="Cambria Math"/>
                        </a:rPr>
                        <m:t>=</m:t>
                      </m:r>
                      <m:r>
                        <a:rPr kumimoji="1" lang="en-US" sz="3200" b="0" i="1" smtClean="0">
                          <a:solidFill>
                            <a:schemeClr val="bg1"/>
                          </a:solidFill>
                          <a:latin typeface="Cambria Math"/>
                        </a:rPr>
                        <m:t>   </m:t>
                      </m:r>
                      <m:r>
                        <a:rPr kumimoji="1" lang="en-US" sz="3200" b="0" i="1" smtClean="0">
                          <a:solidFill>
                            <a:srgbClr val="FF9900"/>
                          </a:solidFill>
                          <a:latin typeface="Cambria Math"/>
                        </a:rPr>
                        <m:t>𝑔</m:t>
                      </m:r>
                      <m:r>
                        <a:rPr kumimoji="1" lang="en-US" sz="3200" b="0" i="1" smtClean="0">
                          <a:solidFill>
                            <a:schemeClr val="bg1"/>
                          </a:solidFill>
                          <a:latin typeface="Cambria Math"/>
                        </a:rPr>
                        <m:t>   +  </m:t>
                      </m:r>
                      <m:r>
                        <a:rPr kumimoji="1" lang="en-US" sz="3200" b="0" i="1" smtClean="0">
                          <a:solidFill>
                            <a:srgbClr val="FF9900"/>
                          </a:solidFill>
                          <a:latin typeface="Cambria Math"/>
                        </a:rPr>
                        <m:t>𝑎</m:t>
                      </m:r>
                      <m:func>
                        <m:funcPr>
                          <m:ctrlPr>
                            <a:rPr kumimoji="1" lang="en-US" sz="3200" b="0" i="1" smtClean="0">
                              <a:solidFill>
                                <a:schemeClr val="bg1"/>
                              </a:solidFill>
                              <a:latin typeface="Cambria Math"/>
                            </a:rPr>
                          </m:ctrlPr>
                        </m:funcPr>
                        <m:fName>
                          <m:r>
                            <m:rPr>
                              <m:sty m:val="p"/>
                            </m:rPr>
                            <a:rPr kumimoji="1" lang="en-US" sz="3200" b="0" i="0" smtClean="0">
                              <a:solidFill>
                                <a:schemeClr val="bg1"/>
                              </a:solidFill>
                              <a:latin typeface="Cambria Math"/>
                            </a:rPr>
                            <m:t>cos</m:t>
                          </m:r>
                        </m:fName>
                        <m:e>
                          <m:d>
                            <m:dPr>
                              <m:ctrlPr>
                                <a:rPr kumimoji="1" lang="en-US" sz="3200" b="0" i="1" smtClean="0">
                                  <a:solidFill>
                                    <a:schemeClr val="bg1"/>
                                  </a:solidFill>
                                  <a:latin typeface="Cambria Math"/>
                                </a:rPr>
                              </m:ctrlPr>
                            </m:dPr>
                            <m:e>
                              <m:sSup>
                                <m:sSupPr>
                                  <m:ctrlPr>
                                    <a:rPr kumimoji="1" lang="en-US" sz="3200" b="0" i="1" smtClean="0">
                                      <a:solidFill>
                                        <a:srgbClr val="FF9900"/>
                                      </a:solidFill>
                                      <a:latin typeface="Cambria Math"/>
                                    </a:rPr>
                                  </m:ctrlPr>
                                </m:sSupPr>
                                <m:e>
                                  <m:r>
                                    <a:rPr kumimoji="1" lang="en-US" sz="3200" b="0" i="1" smtClean="0">
                                      <a:solidFill>
                                        <a:srgbClr val="FF9900"/>
                                      </a:solidFill>
                                      <a:latin typeface="Cambria Math"/>
                                      <a:ea typeface="Cambria Math"/>
                                    </a:rPr>
                                    <m:t>∅</m:t>
                                  </m:r>
                                </m:e>
                                <m:sup>
                                  <m:r>
                                    <a:rPr kumimoji="1" lang="en-US" sz="3200" b="0" i="1" smtClean="0">
                                      <a:solidFill>
                                        <a:srgbClr val="FF9900"/>
                                      </a:solidFill>
                                      <a:latin typeface="Cambria Math"/>
                                    </a:rPr>
                                    <m:t>𝑖</m:t>
                                  </m:r>
                                </m:sup>
                              </m:sSup>
                              <m:r>
                                <a:rPr kumimoji="1" lang="en-US" sz="3200" b="0" i="1" smtClean="0">
                                  <a:solidFill>
                                    <a:schemeClr val="bg1"/>
                                  </a:solidFill>
                                  <a:latin typeface="Cambria Math"/>
                                </a:rPr>
                                <m:t>+ </m:t>
                              </m:r>
                              <m:f>
                                <m:fPr>
                                  <m:ctrlPr>
                                    <a:rPr kumimoji="1" lang="en-US" sz="3200" b="0" i="1" smtClean="0">
                                      <a:solidFill>
                                        <a:schemeClr val="bg1"/>
                                      </a:solidFill>
                                      <a:latin typeface="Cambria Math"/>
                                    </a:rPr>
                                  </m:ctrlPr>
                                </m:fPr>
                                <m:num>
                                  <m:r>
                                    <a:rPr kumimoji="1" lang="en-US" sz="3200" b="0" i="1" smtClean="0">
                                      <a:solidFill>
                                        <a:schemeClr val="bg1"/>
                                      </a:solidFill>
                                      <a:latin typeface="Cambria Math"/>
                                    </a:rPr>
                                    <m:t>2</m:t>
                                  </m:r>
                                  <m:r>
                                    <a:rPr kumimoji="1" lang="en-US" sz="3200" b="0" i="1" smtClean="0">
                                      <a:solidFill>
                                        <a:schemeClr val="bg1"/>
                                      </a:solidFill>
                                      <a:latin typeface="Cambria Math"/>
                                      <a:ea typeface="Cambria Math"/>
                                    </a:rPr>
                                    <m:t>𝜋</m:t>
                                  </m:r>
                                  <m:r>
                                    <a:rPr kumimoji="1" lang="en-US" sz="3200" b="0" i="1" smtClean="0">
                                      <a:solidFill>
                                        <a:schemeClr val="bg1"/>
                                      </a:solidFill>
                                      <a:latin typeface="Cambria Math"/>
                                      <a:ea typeface="Cambria Math"/>
                                    </a:rPr>
                                    <m:t>𝑘</m:t>
                                  </m:r>
                                </m:num>
                                <m:den>
                                  <m:r>
                                    <a:rPr kumimoji="1" lang="en-US" sz="3200" b="0" i="1" smtClean="0">
                                      <a:solidFill>
                                        <a:schemeClr val="bg1"/>
                                      </a:solidFill>
                                      <a:latin typeface="Cambria Math"/>
                                    </a:rPr>
                                    <m:t>𝐾</m:t>
                                  </m:r>
                                </m:den>
                              </m:f>
                            </m:e>
                          </m:d>
                        </m:e>
                      </m:func>
                    </m:oMath>
                  </m:oMathPara>
                </a14:m>
                <a:endParaRPr kumimoji="1" lang="en-US" sz="3200" dirty="0" smtClean="0">
                  <a:solidFill>
                    <a:schemeClr val="bg1"/>
                  </a:solidFill>
                  <a:latin typeface="Times New Roman"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637423" y="1828800"/>
                <a:ext cx="6316851" cy="1198854"/>
              </a:xfrm>
              <a:prstGeom prst="rect">
                <a:avLst/>
              </a:prstGeom>
              <a:blipFill rotWithShape="1">
                <a:blip r:embed="rId3"/>
                <a:stretch>
                  <a:fillRect/>
                </a:stretch>
              </a:blipFill>
            </p:spPr>
            <p:txBody>
              <a:bodyPr/>
              <a:lstStyle/>
              <a:p>
                <a:r>
                  <a:rPr lang="en-US">
                    <a:noFill/>
                  </a:rPr>
                  <a:t> </a:t>
                </a:r>
              </a:p>
            </p:txBody>
          </p:sp>
        </mc:Fallback>
      </mc:AlternateContent>
      <p:sp>
        <p:nvSpPr>
          <p:cNvPr id="10" name="Rectangle 2"/>
          <p:cNvSpPr txBox="1">
            <a:spLocks noChangeArrowheads="1"/>
          </p:cNvSpPr>
          <p:nvPr/>
        </p:nvSpPr>
        <p:spPr>
          <a:xfrm>
            <a:off x="1371600" y="2971800"/>
            <a:ext cx="16002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a:solidFill>
                  <a:srgbClr val="66CCFF"/>
                </a:solidFill>
                <a:latin typeface="Verdana" pitchFamily="34" charset="0"/>
                <a:ea typeface="Verdana" pitchFamily="34" charset="0"/>
                <a:cs typeface="Verdana" pitchFamily="34" charset="0"/>
              </a:rPr>
              <a:t>r</a:t>
            </a:r>
            <a:r>
              <a:rPr lang="en-US" sz="1400" dirty="0" smtClean="0">
                <a:solidFill>
                  <a:srgbClr val="66CCFF"/>
                </a:solidFill>
                <a:latin typeface="Verdana" pitchFamily="34" charset="0"/>
                <a:ea typeface="Verdana" pitchFamily="34" charset="0"/>
                <a:cs typeface="Verdana" pitchFamily="34" charset="0"/>
              </a:rPr>
              <a:t>adiance for </a:t>
            </a:r>
            <a:r>
              <a:rPr lang="en-US" sz="1400" dirty="0">
                <a:solidFill>
                  <a:srgbClr val="66CCFF"/>
                </a:solidFill>
                <a:latin typeface="Verdana" pitchFamily="34" charset="0"/>
                <a:ea typeface="Verdana" pitchFamily="34" charset="0"/>
                <a:cs typeface="Verdana" pitchFamily="34" charset="0"/>
              </a:rPr>
              <a:t> </a:t>
            </a:r>
            <a:endParaRPr lang="en-US" sz="1400" dirty="0" smtClean="0">
              <a:solidFill>
                <a:srgbClr val="66CCFF"/>
              </a:solidFill>
              <a:latin typeface="Verdana" pitchFamily="34" charset="0"/>
              <a:ea typeface="Verdana" pitchFamily="34" charset="0"/>
              <a:cs typeface="Verdana" pitchFamily="34" charset="0"/>
            </a:endParaRPr>
          </a:p>
          <a:p>
            <a:r>
              <a:rPr lang="en-US" sz="1400" i="1" dirty="0" err="1" smtClean="0">
                <a:solidFill>
                  <a:srgbClr val="66CCFF"/>
                </a:solidFill>
                <a:latin typeface="Verdana" pitchFamily="34" charset="0"/>
                <a:ea typeface="Verdana" pitchFamily="34" charset="0"/>
                <a:cs typeface="Verdana" pitchFamily="34" charset="0"/>
              </a:rPr>
              <a:t>k</a:t>
            </a:r>
            <a:r>
              <a:rPr lang="en-US" sz="1400" i="1" baseline="30000" dirty="0" err="1" smtClean="0">
                <a:solidFill>
                  <a:srgbClr val="66CCFF"/>
                </a:solidFill>
                <a:latin typeface="Verdana" pitchFamily="34" charset="0"/>
                <a:ea typeface="Verdana" pitchFamily="34" charset="0"/>
                <a:cs typeface="Verdana" pitchFamily="34" charset="0"/>
              </a:rPr>
              <a:t>th</a:t>
            </a:r>
            <a:r>
              <a:rPr lang="en-US" sz="1400" dirty="0" smtClean="0">
                <a:solidFill>
                  <a:srgbClr val="66CCFF"/>
                </a:solidFill>
                <a:latin typeface="Verdana" pitchFamily="34" charset="0"/>
                <a:ea typeface="Verdana" pitchFamily="34" charset="0"/>
                <a:cs typeface="Verdana" pitchFamily="34" charset="0"/>
              </a:rPr>
              <a:t> shift of </a:t>
            </a:r>
            <a:r>
              <a:rPr lang="en-US" sz="1600" dirty="0" err="1" smtClean="0">
                <a:solidFill>
                  <a:srgbClr val="66CCFF"/>
                </a:solidFill>
                <a:latin typeface="Symbol" pitchFamily="18" charset="2"/>
                <a:ea typeface="Verdana" pitchFamily="34" charset="0"/>
                <a:cs typeface="Verdana" pitchFamily="34" charset="0"/>
              </a:rPr>
              <a:t>w</a:t>
            </a:r>
            <a:r>
              <a:rPr lang="en-US" sz="1600" baseline="-25000" dirty="0" err="1" smtClean="0">
                <a:solidFill>
                  <a:srgbClr val="66CCFF"/>
                </a:solidFill>
                <a:latin typeface="Verdana" pitchFamily="34" charset="0"/>
                <a:ea typeface="Verdana" pitchFamily="34" charset="0"/>
                <a:cs typeface="Verdana" pitchFamily="34" charset="0"/>
              </a:rPr>
              <a:t>i</a:t>
            </a:r>
            <a:endParaRPr lang="en-US" sz="1400" baseline="-25000" dirty="0" smtClean="0">
              <a:solidFill>
                <a:srgbClr val="66CCFF"/>
              </a:solidFill>
              <a:latin typeface="Verdana" pitchFamily="34" charset="0"/>
              <a:ea typeface="Verdana" pitchFamily="34" charset="0"/>
              <a:cs typeface="Verdana" pitchFamily="34" charset="0"/>
            </a:endParaRPr>
          </a:p>
        </p:txBody>
      </p:sp>
      <p:sp>
        <p:nvSpPr>
          <p:cNvPr id="11" name="Rectangle 2"/>
          <p:cNvSpPr txBox="1">
            <a:spLocks noChangeArrowheads="1"/>
          </p:cNvSpPr>
          <p:nvPr/>
        </p:nvSpPr>
        <p:spPr>
          <a:xfrm>
            <a:off x="2384794" y="1447800"/>
            <a:ext cx="1958606"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66CCFF"/>
                </a:solidFill>
                <a:latin typeface="Verdana" pitchFamily="34" charset="0"/>
                <a:ea typeface="Verdana" pitchFamily="34" charset="0"/>
                <a:cs typeface="Verdana" pitchFamily="34" charset="0"/>
              </a:rPr>
              <a:t>offset</a:t>
            </a:r>
          </a:p>
          <a:p>
            <a:r>
              <a:rPr lang="en-US" sz="1400" dirty="0" smtClean="0">
                <a:solidFill>
                  <a:srgbClr val="66CCFF"/>
                </a:solidFill>
                <a:latin typeface="Verdana" pitchFamily="34" charset="0"/>
                <a:ea typeface="Verdana" pitchFamily="34" charset="0"/>
                <a:cs typeface="Verdana" pitchFamily="34" charset="0"/>
              </a:rPr>
              <a:t>(interreflections)</a:t>
            </a:r>
          </a:p>
          <a:p>
            <a:endParaRPr lang="en-US" sz="1400" baseline="-25000" dirty="0" smtClean="0">
              <a:solidFill>
                <a:srgbClr val="66CCFF"/>
              </a:solidFill>
              <a:latin typeface="Verdana" pitchFamily="34" charset="0"/>
              <a:ea typeface="Verdana" pitchFamily="34" charset="0"/>
              <a:cs typeface="Verdana" pitchFamily="34" charset="0"/>
            </a:endParaRPr>
          </a:p>
        </p:txBody>
      </p:sp>
      <p:sp>
        <p:nvSpPr>
          <p:cNvPr id="12" name="Rectangle 2"/>
          <p:cNvSpPr txBox="1">
            <a:spLocks noChangeArrowheads="1"/>
          </p:cNvSpPr>
          <p:nvPr/>
        </p:nvSpPr>
        <p:spPr>
          <a:xfrm>
            <a:off x="3810000" y="1447800"/>
            <a:ext cx="16002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66CCFF"/>
                </a:solidFill>
                <a:latin typeface="Verdana" pitchFamily="34" charset="0"/>
                <a:ea typeface="Verdana" pitchFamily="34" charset="0"/>
                <a:cs typeface="Verdana" pitchFamily="34" charset="0"/>
              </a:rPr>
              <a:t>amplitude</a:t>
            </a:r>
            <a:endParaRPr lang="en-US" sz="1400" baseline="-25000" dirty="0">
              <a:solidFill>
                <a:srgbClr val="66CCFF"/>
              </a:solidFill>
              <a:latin typeface="Verdana" pitchFamily="34" charset="0"/>
              <a:ea typeface="Verdana" pitchFamily="34" charset="0"/>
              <a:cs typeface="Verdana" pitchFamily="34" charset="0"/>
            </a:endParaRPr>
          </a:p>
          <a:p>
            <a:r>
              <a:rPr lang="en-US" sz="1400" dirty="0" smtClean="0">
                <a:solidFill>
                  <a:srgbClr val="66CCFF"/>
                </a:solidFill>
                <a:latin typeface="Verdana" pitchFamily="34" charset="0"/>
                <a:ea typeface="Verdana" pitchFamily="34" charset="0"/>
                <a:cs typeface="Verdana" pitchFamily="34" charset="0"/>
              </a:rPr>
              <a:t>(defocus)</a:t>
            </a:r>
          </a:p>
        </p:txBody>
      </p:sp>
      <p:sp>
        <p:nvSpPr>
          <p:cNvPr id="13" name="Rectangle 2"/>
          <p:cNvSpPr txBox="1">
            <a:spLocks noChangeArrowheads="1"/>
          </p:cNvSpPr>
          <p:nvPr/>
        </p:nvSpPr>
        <p:spPr>
          <a:xfrm>
            <a:off x="5105400" y="1676400"/>
            <a:ext cx="1600200" cy="312381"/>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66CCFF"/>
                </a:solidFill>
                <a:latin typeface="Verdana" pitchFamily="34" charset="0"/>
                <a:ea typeface="Verdana" pitchFamily="34" charset="0"/>
                <a:cs typeface="Verdana" pitchFamily="34" charset="0"/>
              </a:rPr>
              <a:t>phase</a:t>
            </a:r>
          </a:p>
        </p:txBody>
      </p:sp>
      <p:sp>
        <p:nvSpPr>
          <p:cNvPr id="14" name="Rectangle 2"/>
          <p:cNvSpPr txBox="1">
            <a:spLocks noChangeArrowheads="1"/>
          </p:cNvSpPr>
          <p:nvPr/>
        </p:nvSpPr>
        <p:spPr>
          <a:xfrm>
            <a:off x="6096000" y="3048000"/>
            <a:ext cx="16002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66CCFF"/>
                </a:solidFill>
                <a:latin typeface="Verdana" pitchFamily="34" charset="0"/>
                <a:ea typeface="Verdana" pitchFamily="34" charset="0"/>
                <a:cs typeface="Verdana" pitchFamily="34" charset="0"/>
              </a:rPr>
              <a:t>number of shifts</a:t>
            </a:r>
          </a:p>
        </p:txBody>
      </p:sp>
      <p:cxnSp>
        <p:nvCxnSpPr>
          <p:cNvPr id="19" name="Straight Arrow Connector 18"/>
          <p:cNvCxnSpPr/>
          <p:nvPr/>
        </p:nvCxnSpPr>
        <p:spPr>
          <a:xfrm flipH="1" flipV="1">
            <a:off x="6896100" y="2916936"/>
            <a:ext cx="15506" cy="152400"/>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867400" y="1988781"/>
            <a:ext cx="0" cy="153696"/>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392672" y="1988781"/>
            <a:ext cx="0" cy="153696"/>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572000" y="1988781"/>
            <a:ext cx="0" cy="153696"/>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2171700" y="2802636"/>
            <a:ext cx="15506" cy="152400"/>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2"/>
          <p:cNvSpPr txBox="1">
            <a:spLocks noChangeArrowheads="1"/>
          </p:cNvSpPr>
          <p:nvPr/>
        </p:nvSpPr>
        <p:spPr bwMode="auto">
          <a:xfrm>
            <a:off x="1" y="4821847"/>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400" dirty="0" smtClean="0">
                <a:solidFill>
                  <a:srgbClr val="FFFFCC"/>
                </a:solidFill>
                <a:latin typeface="Verdana" pitchFamily="34" charset="0"/>
                <a:ea typeface="Verdana" pitchFamily="34" charset="0"/>
                <a:cs typeface="Verdana" pitchFamily="34" charset="0"/>
              </a:rPr>
              <a:t>Number of Unknowns   =  F+2</a:t>
            </a:r>
          </a:p>
        </p:txBody>
      </p:sp>
      <p:sp>
        <p:nvSpPr>
          <p:cNvPr id="17" name="Rectangle 2"/>
          <p:cNvSpPr txBox="1">
            <a:spLocks noChangeArrowheads="1"/>
          </p:cNvSpPr>
          <p:nvPr/>
        </p:nvSpPr>
        <p:spPr>
          <a:xfrm>
            <a:off x="5770417" y="4447541"/>
            <a:ext cx="16002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66CCFF"/>
                </a:solidFill>
                <a:latin typeface="Verdana" pitchFamily="34" charset="0"/>
                <a:ea typeface="Verdana" pitchFamily="34" charset="0"/>
                <a:cs typeface="Verdana" pitchFamily="34" charset="0"/>
              </a:rPr>
              <a:t>F = number of frequencies</a:t>
            </a:r>
          </a:p>
        </p:txBody>
      </p:sp>
    </p:spTree>
    <p:extLst>
      <p:ext uri="{BB962C8B-B14F-4D97-AF65-F5344CB8AC3E}">
        <p14:creationId xmlns:p14="http://schemas.microsoft.com/office/powerpoint/2010/main" val="3217038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How Many Images Are Required?</a:t>
            </a:r>
            <a:endParaRPr lang="en-US" sz="3200" dirty="0" smtClean="0">
              <a:solidFill>
                <a:srgbClr val="FFFFCC"/>
              </a:solidFill>
              <a:latin typeface="Verdana" pitchFamily="34" charset="0"/>
              <a:ea typeface="Verdana" pitchFamily="34" charset="0"/>
              <a:cs typeface="Verdana" pitchFamily="34" charset="0"/>
            </a:endParaRPr>
          </a:p>
        </p:txBody>
      </p:sp>
      <p:sp>
        <p:nvSpPr>
          <p:cNvPr id="7"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1637423" y="1828800"/>
                <a:ext cx="6316851" cy="1198854"/>
              </a:xfrm>
              <a:prstGeom prst="rect">
                <a:avLst/>
              </a:prstGeom>
              <a:noFill/>
            </p:spPr>
            <p:txBody>
              <a:bodyPr wrap="square" rtlCol="0">
                <a:spAutoFit/>
              </a:bodyPr>
              <a:lstStyle/>
              <a:p>
                <a:pPr algn="ctr" fontAlgn="auto">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kumimoji="1" lang="en-US" sz="3200" i="1" smtClean="0">
                              <a:solidFill>
                                <a:schemeClr val="bg1"/>
                              </a:solidFill>
                              <a:latin typeface="Cambria Math"/>
                            </a:rPr>
                          </m:ctrlPr>
                        </m:sSubSupPr>
                        <m:e>
                          <m:r>
                            <a:rPr kumimoji="1" lang="en-US" sz="3200" b="0" i="1" smtClean="0">
                              <a:solidFill>
                                <a:schemeClr val="bg1"/>
                              </a:solidFill>
                              <a:latin typeface="Cambria Math"/>
                            </a:rPr>
                            <m:t>𝐼</m:t>
                          </m:r>
                        </m:e>
                        <m:sub>
                          <m:r>
                            <a:rPr kumimoji="1" lang="en-US" sz="3200" b="0" i="1" smtClean="0">
                              <a:solidFill>
                                <a:schemeClr val="bg1"/>
                              </a:solidFill>
                              <a:latin typeface="Cambria Math"/>
                            </a:rPr>
                            <m:t>𝑘</m:t>
                          </m:r>
                        </m:sub>
                        <m:sup>
                          <m:r>
                            <a:rPr kumimoji="1" lang="en-US" sz="3200" b="0" i="1" smtClean="0">
                              <a:solidFill>
                                <a:schemeClr val="bg1"/>
                              </a:solidFill>
                              <a:latin typeface="Cambria Math"/>
                            </a:rPr>
                            <m:t>𝑖</m:t>
                          </m:r>
                        </m:sup>
                      </m:sSubSup>
                      <m:r>
                        <a:rPr kumimoji="1" lang="en-US" sz="3200" b="0" i="1" smtClean="0">
                          <a:solidFill>
                            <a:schemeClr val="bg1"/>
                          </a:solidFill>
                          <a:latin typeface="Cambria Math"/>
                        </a:rPr>
                        <m:t> </m:t>
                      </m:r>
                      <m:r>
                        <a:rPr kumimoji="1" lang="en-US" sz="3200" i="1" smtClean="0">
                          <a:solidFill>
                            <a:schemeClr val="bg1"/>
                          </a:solidFill>
                          <a:latin typeface="Cambria Math"/>
                        </a:rPr>
                        <m:t>=</m:t>
                      </m:r>
                      <m:r>
                        <a:rPr kumimoji="1" lang="en-US" sz="3200" b="0" i="1" smtClean="0">
                          <a:solidFill>
                            <a:schemeClr val="bg1"/>
                          </a:solidFill>
                          <a:latin typeface="Cambria Math"/>
                        </a:rPr>
                        <m:t>   </m:t>
                      </m:r>
                      <m:r>
                        <a:rPr kumimoji="1" lang="en-US" sz="3200" b="0" i="1" smtClean="0">
                          <a:solidFill>
                            <a:srgbClr val="FF9900"/>
                          </a:solidFill>
                          <a:latin typeface="Cambria Math"/>
                        </a:rPr>
                        <m:t>𝑔</m:t>
                      </m:r>
                      <m:r>
                        <a:rPr kumimoji="1" lang="en-US" sz="3200" b="0" i="1" smtClean="0">
                          <a:solidFill>
                            <a:schemeClr val="bg1"/>
                          </a:solidFill>
                          <a:latin typeface="Cambria Math"/>
                        </a:rPr>
                        <m:t>   +  </m:t>
                      </m:r>
                      <m:r>
                        <a:rPr kumimoji="1" lang="en-US" sz="3200" b="0" i="1" smtClean="0">
                          <a:solidFill>
                            <a:srgbClr val="FF9900"/>
                          </a:solidFill>
                          <a:latin typeface="Cambria Math"/>
                        </a:rPr>
                        <m:t>𝑎</m:t>
                      </m:r>
                      <m:func>
                        <m:funcPr>
                          <m:ctrlPr>
                            <a:rPr kumimoji="1" lang="en-US" sz="3200" b="0" i="1" smtClean="0">
                              <a:solidFill>
                                <a:schemeClr val="bg1"/>
                              </a:solidFill>
                              <a:latin typeface="Cambria Math"/>
                            </a:rPr>
                          </m:ctrlPr>
                        </m:funcPr>
                        <m:fName>
                          <m:r>
                            <m:rPr>
                              <m:sty m:val="p"/>
                            </m:rPr>
                            <a:rPr kumimoji="1" lang="en-US" sz="3200" b="0" i="0" smtClean="0">
                              <a:solidFill>
                                <a:schemeClr val="bg1"/>
                              </a:solidFill>
                              <a:latin typeface="Cambria Math"/>
                            </a:rPr>
                            <m:t>cos</m:t>
                          </m:r>
                        </m:fName>
                        <m:e>
                          <m:d>
                            <m:dPr>
                              <m:ctrlPr>
                                <a:rPr kumimoji="1" lang="en-US" sz="3200" b="0" i="1" smtClean="0">
                                  <a:solidFill>
                                    <a:schemeClr val="bg1"/>
                                  </a:solidFill>
                                  <a:latin typeface="Cambria Math"/>
                                </a:rPr>
                              </m:ctrlPr>
                            </m:dPr>
                            <m:e>
                              <m:sSup>
                                <m:sSupPr>
                                  <m:ctrlPr>
                                    <a:rPr kumimoji="1" lang="en-US" sz="3200" b="0" i="1" smtClean="0">
                                      <a:solidFill>
                                        <a:srgbClr val="FF9900"/>
                                      </a:solidFill>
                                      <a:latin typeface="Cambria Math"/>
                                    </a:rPr>
                                  </m:ctrlPr>
                                </m:sSupPr>
                                <m:e>
                                  <m:r>
                                    <a:rPr kumimoji="1" lang="en-US" sz="3200" b="0" i="1" smtClean="0">
                                      <a:solidFill>
                                        <a:srgbClr val="FF9900"/>
                                      </a:solidFill>
                                      <a:latin typeface="Cambria Math"/>
                                      <a:ea typeface="Cambria Math"/>
                                    </a:rPr>
                                    <m:t>∅</m:t>
                                  </m:r>
                                </m:e>
                                <m:sup>
                                  <m:r>
                                    <a:rPr kumimoji="1" lang="en-US" sz="3200" b="0" i="1" smtClean="0">
                                      <a:solidFill>
                                        <a:srgbClr val="FF9900"/>
                                      </a:solidFill>
                                      <a:latin typeface="Cambria Math"/>
                                    </a:rPr>
                                    <m:t>𝑖</m:t>
                                  </m:r>
                                </m:sup>
                              </m:sSup>
                              <m:r>
                                <a:rPr kumimoji="1" lang="en-US" sz="3200" b="0" i="1" smtClean="0">
                                  <a:solidFill>
                                    <a:schemeClr val="bg1"/>
                                  </a:solidFill>
                                  <a:latin typeface="Cambria Math"/>
                                </a:rPr>
                                <m:t>+ </m:t>
                              </m:r>
                              <m:f>
                                <m:fPr>
                                  <m:ctrlPr>
                                    <a:rPr kumimoji="1" lang="en-US" sz="3200" b="0" i="1" smtClean="0">
                                      <a:solidFill>
                                        <a:schemeClr val="bg1"/>
                                      </a:solidFill>
                                      <a:latin typeface="Cambria Math"/>
                                    </a:rPr>
                                  </m:ctrlPr>
                                </m:fPr>
                                <m:num>
                                  <m:r>
                                    <a:rPr kumimoji="1" lang="en-US" sz="3200" b="0" i="1" smtClean="0">
                                      <a:solidFill>
                                        <a:schemeClr val="bg1"/>
                                      </a:solidFill>
                                      <a:latin typeface="Cambria Math"/>
                                    </a:rPr>
                                    <m:t>2</m:t>
                                  </m:r>
                                  <m:r>
                                    <a:rPr kumimoji="1" lang="en-US" sz="3200" b="0" i="1" smtClean="0">
                                      <a:solidFill>
                                        <a:schemeClr val="bg1"/>
                                      </a:solidFill>
                                      <a:latin typeface="Cambria Math"/>
                                      <a:ea typeface="Cambria Math"/>
                                    </a:rPr>
                                    <m:t>𝜋</m:t>
                                  </m:r>
                                  <m:r>
                                    <a:rPr kumimoji="1" lang="en-US" sz="3200" b="0" i="1" smtClean="0">
                                      <a:solidFill>
                                        <a:schemeClr val="bg1"/>
                                      </a:solidFill>
                                      <a:latin typeface="Cambria Math"/>
                                      <a:ea typeface="Cambria Math"/>
                                    </a:rPr>
                                    <m:t>𝑘</m:t>
                                  </m:r>
                                </m:num>
                                <m:den>
                                  <m:r>
                                    <a:rPr kumimoji="1" lang="en-US" sz="3200" b="0" i="1" smtClean="0">
                                      <a:solidFill>
                                        <a:schemeClr val="bg1"/>
                                      </a:solidFill>
                                      <a:latin typeface="Cambria Math"/>
                                    </a:rPr>
                                    <m:t>𝐾</m:t>
                                  </m:r>
                                </m:den>
                              </m:f>
                            </m:e>
                          </m:d>
                        </m:e>
                      </m:func>
                    </m:oMath>
                  </m:oMathPara>
                </a14:m>
                <a:endParaRPr kumimoji="1" lang="en-US" sz="3200" dirty="0" smtClean="0">
                  <a:solidFill>
                    <a:schemeClr val="bg1"/>
                  </a:solidFill>
                  <a:latin typeface="Times New Roman"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637423" y="1828800"/>
                <a:ext cx="6316851" cy="1198854"/>
              </a:xfrm>
              <a:prstGeom prst="rect">
                <a:avLst/>
              </a:prstGeom>
              <a:blipFill rotWithShape="1">
                <a:blip r:embed="rId3"/>
                <a:stretch>
                  <a:fillRect/>
                </a:stretch>
              </a:blipFill>
            </p:spPr>
            <p:txBody>
              <a:bodyPr/>
              <a:lstStyle/>
              <a:p>
                <a:r>
                  <a:rPr lang="en-US">
                    <a:noFill/>
                  </a:rPr>
                  <a:t> </a:t>
                </a:r>
              </a:p>
            </p:txBody>
          </p:sp>
        </mc:Fallback>
      </mc:AlternateContent>
      <p:sp>
        <p:nvSpPr>
          <p:cNvPr id="10" name="Rectangle 2"/>
          <p:cNvSpPr txBox="1">
            <a:spLocks noChangeArrowheads="1"/>
          </p:cNvSpPr>
          <p:nvPr/>
        </p:nvSpPr>
        <p:spPr>
          <a:xfrm>
            <a:off x="1371600" y="2971800"/>
            <a:ext cx="16002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a:solidFill>
                  <a:srgbClr val="66CCFF"/>
                </a:solidFill>
                <a:latin typeface="Verdana" pitchFamily="34" charset="0"/>
                <a:ea typeface="Verdana" pitchFamily="34" charset="0"/>
                <a:cs typeface="Verdana" pitchFamily="34" charset="0"/>
              </a:rPr>
              <a:t>r</a:t>
            </a:r>
            <a:r>
              <a:rPr lang="en-US" sz="1400" dirty="0" smtClean="0">
                <a:solidFill>
                  <a:srgbClr val="66CCFF"/>
                </a:solidFill>
                <a:latin typeface="Verdana" pitchFamily="34" charset="0"/>
                <a:ea typeface="Verdana" pitchFamily="34" charset="0"/>
                <a:cs typeface="Verdana" pitchFamily="34" charset="0"/>
              </a:rPr>
              <a:t>adiance for </a:t>
            </a:r>
            <a:r>
              <a:rPr lang="en-US" sz="1400" dirty="0">
                <a:solidFill>
                  <a:srgbClr val="66CCFF"/>
                </a:solidFill>
                <a:latin typeface="Verdana" pitchFamily="34" charset="0"/>
                <a:ea typeface="Verdana" pitchFamily="34" charset="0"/>
                <a:cs typeface="Verdana" pitchFamily="34" charset="0"/>
              </a:rPr>
              <a:t> </a:t>
            </a:r>
            <a:endParaRPr lang="en-US" sz="1400" dirty="0" smtClean="0">
              <a:solidFill>
                <a:srgbClr val="66CCFF"/>
              </a:solidFill>
              <a:latin typeface="Verdana" pitchFamily="34" charset="0"/>
              <a:ea typeface="Verdana" pitchFamily="34" charset="0"/>
              <a:cs typeface="Verdana" pitchFamily="34" charset="0"/>
            </a:endParaRPr>
          </a:p>
          <a:p>
            <a:r>
              <a:rPr lang="en-US" sz="1400" i="1" dirty="0" err="1" smtClean="0">
                <a:solidFill>
                  <a:srgbClr val="66CCFF"/>
                </a:solidFill>
                <a:latin typeface="Verdana" pitchFamily="34" charset="0"/>
                <a:ea typeface="Verdana" pitchFamily="34" charset="0"/>
                <a:cs typeface="Verdana" pitchFamily="34" charset="0"/>
              </a:rPr>
              <a:t>k</a:t>
            </a:r>
            <a:r>
              <a:rPr lang="en-US" sz="1400" i="1" baseline="30000" dirty="0" err="1" smtClean="0">
                <a:solidFill>
                  <a:srgbClr val="66CCFF"/>
                </a:solidFill>
                <a:latin typeface="Verdana" pitchFamily="34" charset="0"/>
                <a:ea typeface="Verdana" pitchFamily="34" charset="0"/>
                <a:cs typeface="Verdana" pitchFamily="34" charset="0"/>
              </a:rPr>
              <a:t>th</a:t>
            </a:r>
            <a:r>
              <a:rPr lang="en-US" sz="1400" dirty="0" smtClean="0">
                <a:solidFill>
                  <a:srgbClr val="66CCFF"/>
                </a:solidFill>
                <a:latin typeface="Verdana" pitchFamily="34" charset="0"/>
                <a:ea typeface="Verdana" pitchFamily="34" charset="0"/>
                <a:cs typeface="Verdana" pitchFamily="34" charset="0"/>
              </a:rPr>
              <a:t> shift of </a:t>
            </a:r>
            <a:r>
              <a:rPr lang="en-US" sz="1600" dirty="0" err="1" smtClean="0">
                <a:solidFill>
                  <a:srgbClr val="66CCFF"/>
                </a:solidFill>
                <a:latin typeface="Symbol" pitchFamily="18" charset="2"/>
                <a:ea typeface="Verdana" pitchFamily="34" charset="0"/>
                <a:cs typeface="Verdana" pitchFamily="34" charset="0"/>
              </a:rPr>
              <a:t>w</a:t>
            </a:r>
            <a:r>
              <a:rPr lang="en-US" sz="1600" baseline="-25000" dirty="0" err="1" smtClean="0">
                <a:solidFill>
                  <a:srgbClr val="66CCFF"/>
                </a:solidFill>
                <a:latin typeface="Verdana" pitchFamily="34" charset="0"/>
                <a:ea typeface="Verdana" pitchFamily="34" charset="0"/>
                <a:cs typeface="Verdana" pitchFamily="34" charset="0"/>
              </a:rPr>
              <a:t>i</a:t>
            </a:r>
            <a:endParaRPr lang="en-US" sz="1400" baseline="-25000" dirty="0" smtClean="0">
              <a:solidFill>
                <a:srgbClr val="66CCFF"/>
              </a:solidFill>
              <a:latin typeface="Verdana" pitchFamily="34" charset="0"/>
              <a:ea typeface="Verdana" pitchFamily="34" charset="0"/>
              <a:cs typeface="Verdana" pitchFamily="34" charset="0"/>
            </a:endParaRPr>
          </a:p>
        </p:txBody>
      </p:sp>
      <p:sp>
        <p:nvSpPr>
          <p:cNvPr id="12" name="Rectangle 2"/>
          <p:cNvSpPr txBox="1">
            <a:spLocks noChangeArrowheads="1"/>
          </p:cNvSpPr>
          <p:nvPr/>
        </p:nvSpPr>
        <p:spPr>
          <a:xfrm>
            <a:off x="3810000" y="1447800"/>
            <a:ext cx="16002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66CCFF"/>
                </a:solidFill>
                <a:latin typeface="Verdana" pitchFamily="34" charset="0"/>
                <a:ea typeface="Verdana" pitchFamily="34" charset="0"/>
                <a:cs typeface="Verdana" pitchFamily="34" charset="0"/>
              </a:rPr>
              <a:t>amplitude</a:t>
            </a:r>
            <a:endParaRPr lang="en-US" sz="1400" baseline="-25000" dirty="0">
              <a:solidFill>
                <a:srgbClr val="66CCFF"/>
              </a:solidFill>
              <a:latin typeface="Verdana" pitchFamily="34" charset="0"/>
              <a:ea typeface="Verdana" pitchFamily="34" charset="0"/>
              <a:cs typeface="Verdana" pitchFamily="34" charset="0"/>
            </a:endParaRPr>
          </a:p>
          <a:p>
            <a:r>
              <a:rPr lang="en-US" sz="1400" dirty="0" smtClean="0">
                <a:solidFill>
                  <a:srgbClr val="66CCFF"/>
                </a:solidFill>
                <a:latin typeface="Verdana" pitchFamily="34" charset="0"/>
                <a:ea typeface="Verdana" pitchFamily="34" charset="0"/>
                <a:cs typeface="Verdana" pitchFamily="34" charset="0"/>
              </a:rPr>
              <a:t>(defocus)</a:t>
            </a:r>
          </a:p>
        </p:txBody>
      </p:sp>
      <p:sp>
        <p:nvSpPr>
          <p:cNvPr id="13" name="Rectangle 2"/>
          <p:cNvSpPr txBox="1">
            <a:spLocks noChangeArrowheads="1"/>
          </p:cNvSpPr>
          <p:nvPr/>
        </p:nvSpPr>
        <p:spPr>
          <a:xfrm>
            <a:off x="5105400" y="1676400"/>
            <a:ext cx="1600200" cy="312381"/>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66CCFF"/>
                </a:solidFill>
                <a:latin typeface="Verdana" pitchFamily="34" charset="0"/>
                <a:ea typeface="Verdana" pitchFamily="34" charset="0"/>
                <a:cs typeface="Verdana" pitchFamily="34" charset="0"/>
              </a:rPr>
              <a:t>phase</a:t>
            </a:r>
          </a:p>
        </p:txBody>
      </p:sp>
      <p:sp>
        <p:nvSpPr>
          <p:cNvPr id="14" name="Rectangle 2"/>
          <p:cNvSpPr txBox="1">
            <a:spLocks noChangeArrowheads="1"/>
          </p:cNvSpPr>
          <p:nvPr/>
        </p:nvSpPr>
        <p:spPr>
          <a:xfrm>
            <a:off x="6096000" y="3048000"/>
            <a:ext cx="16002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66CCFF"/>
                </a:solidFill>
                <a:latin typeface="Verdana" pitchFamily="34" charset="0"/>
                <a:ea typeface="Verdana" pitchFamily="34" charset="0"/>
                <a:cs typeface="Verdana" pitchFamily="34" charset="0"/>
              </a:rPr>
              <a:t>number of shifts</a:t>
            </a:r>
          </a:p>
        </p:txBody>
      </p:sp>
      <p:cxnSp>
        <p:nvCxnSpPr>
          <p:cNvPr id="19" name="Straight Arrow Connector 18"/>
          <p:cNvCxnSpPr/>
          <p:nvPr/>
        </p:nvCxnSpPr>
        <p:spPr>
          <a:xfrm flipH="1" flipV="1">
            <a:off x="6896100" y="2916936"/>
            <a:ext cx="15506" cy="152400"/>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867400" y="1988781"/>
            <a:ext cx="0" cy="153696"/>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392672" y="1988781"/>
            <a:ext cx="0" cy="153696"/>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572000" y="1988781"/>
            <a:ext cx="0" cy="153696"/>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2171700" y="2802636"/>
            <a:ext cx="15506" cy="152400"/>
          </a:xfrm>
          <a:prstGeom prst="straightConnector1">
            <a:avLst/>
          </a:prstGeom>
          <a:ln w="19050">
            <a:solidFill>
              <a:srgbClr val="66CCFF"/>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
          <p:cNvSpPr txBox="1">
            <a:spLocks noChangeArrowheads="1"/>
          </p:cNvSpPr>
          <p:nvPr/>
        </p:nvSpPr>
        <p:spPr bwMode="auto">
          <a:xfrm>
            <a:off x="0" y="4876800"/>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2400" dirty="0" smtClean="0">
                <a:solidFill>
                  <a:srgbClr val="FFFF00"/>
                </a:solidFill>
                <a:latin typeface="Verdana" pitchFamily="34" charset="0"/>
                <a:ea typeface="Verdana" pitchFamily="34" charset="0"/>
                <a:cs typeface="Verdana" pitchFamily="34" charset="0"/>
              </a:rPr>
              <a:t>Four Images are </a:t>
            </a:r>
            <a:r>
              <a:rPr lang="en-US" sz="2400" dirty="0" smtClean="0">
                <a:solidFill>
                  <a:srgbClr val="FFFFCC"/>
                </a:solidFill>
                <a:latin typeface="Verdana" pitchFamily="34" charset="0"/>
                <a:ea typeface="Verdana" pitchFamily="34" charset="0"/>
                <a:cs typeface="Verdana" pitchFamily="34" charset="0"/>
              </a:rPr>
              <a:t>Sufficient</a:t>
            </a:r>
            <a:endParaRPr lang="en-US" sz="2400" i="1" baseline="30000" dirty="0" smtClean="0">
              <a:solidFill>
                <a:srgbClr val="FFFFCC"/>
              </a:solidFill>
              <a:latin typeface="Cambria Math" pitchFamily="18" charset="0"/>
              <a:ea typeface="Cambria Math" pitchFamily="18" charset="0"/>
              <a:cs typeface="Verdana" pitchFamily="34" charset="0"/>
            </a:endParaRPr>
          </a:p>
        </p:txBody>
      </p:sp>
      <p:sp>
        <p:nvSpPr>
          <p:cNvPr id="23" name="Rectangle 22"/>
          <p:cNvSpPr/>
          <p:nvPr/>
        </p:nvSpPr>
        <p:spPr>
          <a:xfrm>
            <a:off x="2384794" y="4957998"/>
            <a:ext cx="4320806" cy="609600"/>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Verdana" pitchFamily="34" charset="0"/>
              <a:ea typeface="Verdana" pitchFamily="34" charset="0"/>
              <a:cs typeface="Verdana" pitchFamily="34" charset="0"/>
            </a:endParaRPr>
          </a:p>
        </p:txBody>
      </p:sp>
      <p:sp>
        <p:nvSpPr>
          <p:cNvPr id="17" name="Rectangle 2"/>
          <p:cNvSpPr txBox="1">
            <a:spLocks noChangeArrowheads="1"/>
          </p:cNvSpPr>
          <p:nvPr/>
        </p:nvSpPr>
        <p:spPr>
          <a:xfrm>
            <a:off x="2384794" y="1447800"/>
            <a:ext cx="1958606"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66CCFF"/>
                </a:solidFill>
                <a:latin typeface="Verdana" pitchFamily="34" charset="0"/>
                <a:ea typeface="Verdana" pitchFamily="34" charset="0"/>
                <a:cs typeface="Verdana" pitchFamily="34" charset="0"/>
              </a:rPr>
              <a:t>offset</a:t>
            </a:r>
          </a:p>
          <a:p>
            <a:r>
              <a:rPr lang="en-US" sz="1400" dirty="0" smtClean="0">
                <a:solidFill>
                  <a:srgbClr val="66CCFF"/>
                </a:solidFill>
                <a:latin typeface="Verdana" pitchFamily="34" charset="0"/>
                <a:ea typeface="Verdana" pitchFamily="34" charset="0"/>
                <a:cs typeface="Verdana" pitchFamily="34" charset="0"/>
              </a:rPr>
              <a:t>(interreflections)</a:t>
            </a:r>
          </a:p>
          <a:p>
            <a:endParaRPr lang="en-US" sz="1400" baseline="-25000" dirty="0" smtClean="0">
              <a:solidFill>
                <a:srgbClr val="66CCFF"/>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6997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Conventional vs. Micro Phase Shifting</a:t>
            </a:r>
            <a:endParaRPr lang="en-US" sz="3200" dirty="0" smtClean="0">
              <a:solidFill>
                <a:srgbClr val="FFFFCC"/>
              </a:solidFill>
              <a:latin typeface="Verdana" pitchFamily="34" charset="0"/>
              <a:ea typeface="Verdana" pitchFamily="34" charset="0"/>
              <a:cs typeface="Verdana" pitchFamily="34" charset="0"/>
            </a:endParaRP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6" name="Rectangle 2"/>
          <p:cNvSpPr txBox="1">
            <a:spLocks noChangeArrowheads="1"/>
          </p:cNvSpPr>
          <p:nvPr/>
        </p:nvSpPr>
        <p:spPr bwMode="auto">
          <a:xfrm>
            <a:off x="31376" y="5355247"/>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800" dirty="0" smtClean="0">
                <a:solidFill>
                  <a:srgbClr val="FFFFCC"/>
                </a:solidFill>
                <a:latin typeface="Verdana" pitchFamily="34" charset="0"/>
                <a:ea typeface="Verdana" pitchFamily="34" charset="0"/>
                <a:cs typeface="Verdana" pitchFamily="34" charset="0"/>
              </a:rPr>
              <a:t>Micro Phase Shifting: </a:t>
            </a:r>
            <a:r>
              <a:rPr lang="en-US" sz="1800" dirty="0" smtClean="0">
                <a:solidFill>
                  <a:srgbClr val="FFFF00"/>
                </a:solidFill>
                <a:latin typeface="Verdana" pitchFamily="34" charset="0"/>
                <a:ea typeface="Verdana" pitchFamily="34" charset="0"/>
                <a:cs typeface="Verdana" pitchFamily="34" charset="0"/>
              </a:rPr>
              <a:t>Four Images</a:t>
            </a:r>
          </a:p>
        </p:txBody>
      </p:sp>
      <p:pic>
        <p:nvPicPr>
          <p:cNvPr id="10242" name="Picture 2" descr="Z:\Columbia\Micro Phase Shifting\ProjectedImages\1024x768\PhaseShifting\Period-010100-Shift-0012-0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776" y="4191000"/>
            <a:ext cx="170688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Z:\Columbia\Micro Phase Shifting\ProjectedImages\1024x768\PhaseShifting\Period-010100-Shift-0012-05.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8362" y="4191000"/>
            <a:ext cx="170688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Z:\Columbia\Micro Phase Shifting\ProjectedImages\1024x768\PhaseShifting\Period-010100-Shift-0012-09.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0948" y="4191000"/>
            <a:ext cx="170688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Z:\Columbia\Micro Phase Shifting\ProjectedImages\1024x768\PhaseShifting\Period-011960-Shift-0012-0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3535" y="4191000"/>
            <a:ext cx="170688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Z:\Columbia\Micro Phase Shifting\ProjectedImages\1024x768\PhaseShifting\Period-102400-Shift-0012-09.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1600200"/>
            <a:ext cx="170688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Z:\Columbia\Micro Phase Shifting\ProjectedImages\1024x768\PhaseShifting\Period-102400-Shift-0012-01.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2120" y="1600200"/>
            <a:ext cx="170688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Z:\Columbia\Micro Phase Shifting\ProjectedImages\1024x768\PhaseShifting\Period-102400-Shift-0012-05.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0960" y="1600200"/>
            <a:ext cx="1706880" cy="128016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
          <p:cNvSpPr txBox="1">
            <a:spLocks noChangeArrowheads="1"/>
          </p:cNvSpPr>
          <p:nvPr/>
        </p:nvSpPr>
        <p:spPr bwMode="auto">
          <a:xfrm>
            <a:off x="0" y="2743200"/>
            <a:ext cx="9143999" cy="81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800" dirty="0" smtClean="0">
                <a:solidFill>
                  <a:srgbClr val="FFFFCC"/>
                </a:solidFill>
                <a:latin typeface="Verdana" pitchFamily="34" charset="0"/>
                <a:ea typeface="Verdana" pitchFamily="34" charset="0"/>
                <a:cs typeface="Verdana" pitchFamily="34" charset="0"/>
              </a:rPr>
              <a:t>Conventional Phase Shifting: </a:t>
            </a:r>
            <a:r>
              <a:rPr lang="en-US" sz="1800" dirty="0" smtClean="0">
                <a:solidFill>
                  <a:srgbClr val="FFFF00"/>
                </a:solidFill>
                <a:latin typeface="Verdana" pitchFamily="34" charset="0"/>
                <a:ea typeface="Verdana" pitchFamily="34" charset="0"/>
                <a:cs typeface="Verdana" pitchFamily="34" charset="0"/>
              </a:rPr>
              <a:t>Three Images</a:t>
            </a:r>
          </a:p>
        </p:txBody>
      </p:sp>
    </p:spTree>
    <p:extLst>
      <p:ext uri="{BB962C8B-B14F-4D97-AF65-F5344CB8AC3E}">
        <p14:creationId xmlns:p14="http://schemas.microsoft.com/office/powerpoint/2010/main" val="741359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C:\Users\Mohit\Desktop\08.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100" y="1600200"/>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Current State-of-the-Art</a:t>
            </a:r>
            <a:endParaRPr lang="en-US" sz="3200" dirty="0" smtClean="0">
              <a:solidFill>
                <a:srgbClr val="FFFFCC"/>
              </a:solidFill>
              <a:latin typeface="Verdana" pitchFamily="34" charset="0"/>
              <a:ea typeface="Verdana" pitchFamily="34" charset="0"/>
              <a:cs typeface="Verdana" pitchFamily="34" charset="0"/>
            </a:endParaRPr>
          </a:p>
        </p:txBody>
      </p:sp>
      <p:sp>
        <p:nvSpPr>
          <p:cNvPr id="8"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9" name="Rectangle 2"/>
          <p:cNvSpPr txBox="1">
            <a:spLocks noChangeArrowheads="1"/>
          </p:cNvSpPr>
          <p:nvPr/>
        </p:nvSpPr>
        <p:spPr bwMode="auto">
          <a:xfrm>
            <a:off x="533400" y="9906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Unicode MS" pitchFamily="34" charset="-128"/>
              </a:defRPr>
            </a:lvl2pPr>
            <a:lvl3pPr algn="ctr" rtl="0" fontAlgn="base">
              <a:spcBef>
                <a:spcPct val="0"/>
              </a:spcBef>
              <a:spcAft>
                <a:spcPct val="0"/>
              </a:spcAft>
              <a:defRPr sz="4400">
                <a:solidFill>
                  <a:schemeClr val="tx2"/>
                </a:solidFill>
                <a:latin typeface="Arial Unicode MS" pitchFamily="34" charset="-128"/>
              </a:defRPr>
            </a:lvl3pPr>
            <a:lvl4pPr algn="ctr" rtl="0" fontAlgn="base">
              <a:spcBef>
                <a:spcPct val="0"/>
              </a:spcBef>
              <a:spcAft>
                <a:spcPct val="0"/>
              </a:spcAft>
              <a:defRPr sz="4400">
                <a:solidFill>
                  <a:schemeClr val="tx2"/>
                </a:solidFill>
                <a:latin typeface="Arial Unicode MS" pitchFamily="34" charset="-128"/>
              </a:defRPr>
            </a:lvl4pPr>
            <a:lvl5pPr algn="ctr" rtl="0" fontAlgn="base">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pPr marL="342900" indent="-342900" algn="l">
              <a:buFont typeface="Arial" pitchFamily="34" charset="0"/>
              <a:buChar char="•"/>
            </a:pPr>
            <a:r>
              <a:rPr lang="en-US" sz="2000" dirty="0" smtClean="0">
                <a:solidFill>
                  <a:srgbClr val="FFFFCC"/>
                </a:solidFill>
                <a:latin typeface="Verdana" pitchFamily="34" charset="0"/>
                <a:ea typeface="Verdana" pitchFamily="34" charset="0"/>
                <a:cs typeface="Verdana" pitchFamily="34" charset="0"/>
              </a:rPr>
              <a:t>Binary patterns</a:t>
            </a:r>
          </a:p>
        </p:txBody>
      </p:sp>
      <p:pic>
        <p:nvPicPr>
          <p:cNvPr id="11268" name="Picture 4" descr="Z:\CMU\StructuredLightUnderGLT\ProjectedImages\Binary\VincentPatterns\016\001.bmp"/>
          <p:cNvPicPr>
            <a:picLocks noChangeArrowheads="1"/>
          </p:cNvPicPr>
          <p:nvPr/>
        </p:nvPicPr>
        <p:blipFill rotWithShape="1">
          <a:blip r:embed="rId4" cstate="print">
            <a:extLst>
              <a:ext uri="{28A0092B-C50C-407E-A947-70E740481C1C}">
                <a14:useLocalDpi xmlns:a14="http://schemas.microsoft.com/office/drawing/2010/main" val="0"/>
              </a:ext>
            </a:extLst>
          </a:blip>
          <a:srcRect l="1" r="36076" b="30869"/>
          <a:stretch/>
        </p:blipFill>
        <p:spPr bwMode="auto">
          <a:xfrm>
            <a:off x="3829050" y="160020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Z:\CMU\StructuredLightUnderGLT\ProjectedImages\Binary\XORGray04\08.bmp"/>
          <p:cNvPicPr>
            <a:picLocks noChangeArrowheads="1"/>
          </p:cNvPicPr>
          <p:nvPr/>
        </p:nvPicPr>
        <p:blipFill rotWithShape="1">
          <a:blip r:embed="rId5">
            <a:extLst>
              <a:ext uri="{28A0092B-C50C-407E-A947-70E740481C1C}">
                <a14:useLocalDpi xmlns:a14="http://schemas.microsoft.com/office/drawing/2010/main" val="0"/>
              </a:ext>
            </a:extLst>
          </a:blip>
          <a:srcRect l="33185" t="39412" r="52209" b="45554"/>
          <a:stretch/>
        </p:blipFill>
        <p:spPr bwMode="auto">
          <a:xfrm>
            <a:off x="1524000" y="1600200"/>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524000" y="3200400"/>
            <a:ext cx="1828800" cy="307777"/>
          </a:xfrm>
          <a:prstGeom prst="rect">
            <a:avLst/>
          </a:prstGeom>
        </p:spPr>
        <p:txBody>
          <a:bodyPr wrap="square">
            <a:spAutoFit/>
          </a:bodyPr>
          <a:lstStyle/>
          <a:p>
            <a:pPr algn="ctr"/>
            <a:r>
              <a:rPr lang="en-US" sz="1400" dirty="0" smtClean="0">
                <a:solidFill>
                  <a:srgbClr val="FFCC00"/>
                </a:solidFill>
                <a:latin typeface="Verdana" pitchFamily="34" charset="0"/>
                <a:ea typeface="Verdana" pitchFamily="34" charset="0"/>
                <a:cs typeface="Verdana" pitchFamily="34" charset="0"/>
              </a:rPr>
              <a:t>42 images</a:t>
            </a:r>
            <a:endParaRPr lang="en-US" sz="1400" dirty="0">
              <a:solidFill>
                <a:srgbClr val="FFCC00"/>
              </a:solidFill>
            </a:endParaRPr>
          </a:p>
        </p:txBody>
      </p:sp>
      <p:sp>
        <p:nvSpPr>
          <p:cNvPr id="20" name="TextBox 19"/>
          <p:cNvSpPr txBox="1"/>
          <p:nvPr/>
        </p:nvSpPr>
        <p:spPr>
          <a:xfrm>
            <a:off x="1447800" y="2961141"/>
            <a:ext cx="1981200" cy="307777"/>
          </a:xfrm>
          <a:prstGeom prst="rect">
            <a:avLst/>
          </a:prstGeom>
          <a:noFill/>
        </p:spPr>
        <p:txBody>
          <a:bodyPr wrap="square" rtlCol="0">
            <a:spAutoFit/>
          </a:bodyPr>
          <a:lstStyle/>
          <a:p>
            <a:pPr algn="ctr" fontAlgn="auto">
              <a:spcBef>
                <a:spcPts val="0"/>
              </a:spcBef>
              <a:spcAft>
                <a:spcPts val="0"/>
              </a:spcAft>
            </a:pPr>
            <a:r>
              <a:rPr kumimoji="1" lang="en-US" sz="1400" dirty="0" smtClean="0">
                <a:solidFill>
                  <a:srgbClr val="D2D2F4"/>
                </a:solidFill>
                <a:latin typeface="Verdana" pitchFamily="34" charset="0"/>
                <a:ea typeface="Verdana" pitchFamily="34" charset="0"/>
                <a:cs typeface="Verdana" pitchFamily="34" charset="0"/>
              </a:rPr>
              <a:t>[Gupta </a:t>
            </a:r>
            <a:r>
              <a:rPr kumimoji="1" lang="en-US" sz="1400" i="1" dirty="0" smtClean="0">
                <a:solidFill>
                  <a:srgbClr val="D2D2F4"/>
                </a:solidFill>
                <a:latin typeface="Verdana" pitchFamily="34" charset="0"/>
                <a:ea typeface="Verdana" pitchFamily="34" charset="0"/>
                <a:cs typeface="Verdana" pitchFamily="34" charset="0"/>
              </a:rPr>
              <a:t>et al</a:t>
            </a:r>
            <a:r>
              <a:rPr kumimoji="1" lang="en-US" sz="1400" dirty="0" smtClean="0">
                <a:solidFill>
                  <a:srgbClr val="D2D2F4"/>
                </a:solidFill>
                <a:latin typeface="Verdana" pitchFamily="34" charset="0"/>
                <a:ea typeface="Verdana" pitchFamily="34" charset="0"/>
                <a:cs typeface="Verdana" pitchFamily="34" charset="0"/>
              </a:rPr>
              <a:t>., 2011]</a:t>
            </a:r>
          </a:p>
        </p:txBody>
      </p:sp>
      <p:sp>
        <p:nvSpPr>
          <p:cNvPr id="27" name="TextBox 26"/>
          <p:cNvSpPr txBox="1"/>
          <p:nvPr/>
        </p:nvSpPr>
        <p:spPr>
          <a:xfrm>
            <a:off x="3657600" y="2959040"/>
            <a:ext cx="2209800" cy="307777"/>
          </a:xfrm>
          <a:prstGeom prst="rect">
            <a:avLst/>
          </a:prstGeom>
          <a:noFill/>
        </p:spPr>
        <p:txBody>
          <a:bodyPr wrap="square" rtlCol="0">
            <a:spAutoFit/>
          </a:bodyPr>
          <a:lstStyle/>
          <a:p>
            <a:pPr algn="ctr" fontAlgn="auto">
              <a:spcBef>
                <a:spcPts val="0"/>
              </a:spcBef>
              <a:spcAft>
                <a:spcPts val="0"/>
              </a:spcAft>
            </a:pPr>
            <a:r>
              <a:rPr kumimoji="1" lang="en-US" sz="1400" dirty="0" smtClean="0">
                <a:solidFill>
                  <a:srgbClr val="D2D2F4"/>
                </a:solidFill>
                <a:latin typeface="Verdana" pitchFamily="34" charset="0"/>
                <a:ea typeface="Verdana" pitchFamily="34" charset="0"/>
                <a:cs typeface="Verdana" pitchFamily="34" charset="0"/>
              </a:rPr>
              <a:t>[Couture </a:t>
            </a:r>
            <a:r>
              <a:rPr kumimoji="1" lang="en-US" sz="1400" i="1" dirty="0" smtClean="0">
                <a:solidFill>
                  <a:srgbClr val="D2D2F4"/>
                </a:solidFill>
                <a:latin typeface="Verdana" pitchFamily="34" charset="0"/>
                <a:ea typeface="Verdana" pitchFamily="34" charset="0"/>
                <a:cs typeface="Verdana" pitchFamily="34" charset="0"/>
              </a:rPr>
              <a:t>et al</a:t>
            </a:r>
            <a:r>
              <a:rPr kumimoji="1" lang="en-US" sz="1400" dirty="0" smtClean="0">
                <a:solidFill>
                  <a:srgbClr val="D2D2F4"/>
                </a:solidFill>
                <a:latin typeface="Verdana" pitchFamily="34" charset="0"/>
                <a:ea typeface="Verdana" pitchFamily="34" charset="0"/>
                <a:cs typeface="Verdana" pitchFamily="34" charset="0"/>
              </a:rPr>
              <a:t>., 2011]</a:t>
            </a:r>
          </a:p>
        </p:txBody>
      </p:sp>
      <p:sp>
        <p:nvSpPr>
          <p:cNvPr id="28" name="Rectangle 27"/>
          <p:cNvSpPr/>
          <p:nvPr/>
        </p:nvSpPr>
        <p:spPr>
          <a:xfrm>
            <a:off x="3848100" y="3200400"/>
            <a:ext cx="1828800" cy="307777"/>
          </a:xfrm>
          <a:prstGeom prst="rect">
            <a:avLst/>
          </a:prstGeom>
        </p:spPr>
        <p:txBody>
          <a:bodyPr wrap="square">
            <a:spAutoFit/>
          </a:bodyPr>
          <a:lstStyle/>
          <a:p>
            <a:pPr algn="ctr"/>
            <a:r>
              <a:rPr lang="en-US" sz="1400" dirty="0" smtClean="0">
                <a:solidFill>
                  <a:srgbClr val="FFCC00"/>
                </a:solidFill>
                <a:latin typeface="Verdana" pitchFamily="34" charset="0"/>
                <a:ea typeface="Verdana" pitchFamily="34" charset="0"/>
                <a:cs typeface="Verdana" pitchFamily="34" charset="0"/>
              </a:rPr>
              <a:t>200 images</a:t>
            </a:r>
            <a:endParaRPr lang="en-US" sz="1400" dirty="0">
              <a:solidFill>
                <a:srgbClr val="FFCC00"/>
              </a:solidFill>
            </a:endParaRPr>
          </a:p>
        </p:txBody>
      </p:sp>
      <p:sp>
        <p:nvSpPr>
          <p:cNvPr id="29" name="TextBox 28"/>
          <p:cNvSpPr txBox="1"/>
          <p:nvPr/>
        </p:nvSpPr>
        <p:spPr>
          <a:xfrm>
            <a:off x="5943600" y="2956063"/>
            <a:ext cx="2209800" cy="307777"/>
          </a:xfrm>
          <a:prstGeom prst="rect">
            <a:avLst/>
          </a:prstGeom>
          <a:noFill/>
        </p:spPr>
        <p:txBody>
          <a:bodyPr wrap="square" rtlCol="0">
            <a:spAutoFit/>
          </a:bodyPr>
          <a:lstStyle/>
          <a:p>
            <a:pPr algn="ctr" fontAlgn="auto">
              <a:spcBef>
                <a:spcPts val="0"/>
              </a:spcBef>
              <a:spcAft>
                <a:spcPts val="0"/>
              </a:spcAft>
            </a:pPr>
            <a:r>
              <a:rPr kumimoji="1" lang="en-US" sz="1400" dirty="0" smtClean="0">
                <a:solidFill>
                  <a:srgbClr val="D2D2F4"/>
                </a:solidFill>
                <a:latin typeface="Verdana" pitchFamily="34" charset="0"/>
                <a:ea typeface="Verdana" pitchFamily="34" charset="0"/>
                <a:cs typeface="Verdana" pitchFamily="34" charset="0"/>
              </a:rPr>
              <a:t>[</a:t>
            </a:r>
            <a:r>
              <a:rPr kumimoji="1" lang="en-US" sz="1400" dirty="0" err="1" smtClean="0">
                <a:solidFill>
                  <a:srgbClr val="D2D2F4"/>
                </a:solidFill>
                <a:latin typeface="Verdana" pitchFamily="34" charset="0"/>
                <a:ea typeface="Verdana" pitchFamily="34" charset="0"/>
                <a:cs typeface="Verdana" pitchFamily="34" charset="0"/>
              </a:rPr>
              <a:t>Xu</a:t>
            </a:r>
            <a:r>
              <a:rPr kumimoji="1" lang="en-US" sz="1400" dirty="0" smtClean="0">
                <a:solidFill>
                  <a:srgbClr val="D2D2F4"/>
                </a:solidFill>
                <a:latin typeface="Verdana" pitchFamily="34" charset="0"/>
                <a:ea typeface="Verdana" pitchFamily="34" charset="0"/>
                <a:cs typeface="Verdana" pitchFamily="34" charset="0"/>
              </a:rPr>
              <a:t> and </a:t>
            </a:r>
            <a:r>
              <a:rPr kumimoji="1" lang="en-US" sz="1400" dirty="0" err="1" smtClean="0">
                <a:solidFill>
                  <a:srgbClr val="D2D2F4"/>
                </a:solidFill>
                <a:latin typeface="Verdana" pitchFamily="34" charset="0"/>
                <a:ea typeface="Verdana" pitchFamily="34" charset="0"/>
                <a:cs typeface="Verdana" pitchFamily="34" charset="0"/>
              </a:rPr>
              <a:t>Aliaga</a:t>
            </a:r>
            <a:r>
              <a:rPr kumimoji="1" lang="en-US" sz="1400" dirty="0" smtClean="0">
                <a:solidFill>
                  <a:srgbClr val="D2D2F4"/>
                </a:solidFill>
                <a:latin typeface="Verdana" pitchFamily="34" charset="0"/>
                <a:ea typeface="Verdana" pitchFamily="34" charset="0"/>
                <a:cs typeface="Verdana" pitchFamily="34" charset="0"/>
              </a:rPr>
              <a:t>, 2009]</a:t>
            </a:r>
          </a:p>
        </p:txBody>
      </p:sp>
      <p:sp>
        <p:nvSpPr>
          <p:cNvPr id="30" name="Rectangle 29"/>
          <p:cNvSpPr/>
          <p:nvPr/>
        </p:nvSpPr>
        <p:spPr>
          <a:xfrm>
            <a:off x="6134100" y="3200400"/>
            <a:ext cx="1828800" cy="307777"/>
          </a:xfrm>
          <a:prstGeom prst="rect">
            <a:avLst/>
          </a:prstGeom>
        </p:spPr>
        <p:txBody>
          <a:bodyPr wrap="square">
            <a:spAutoFit/>
          </a:bodyPr>
          <a:lstStyle/>
          <a:p>
            <a:pPr algn="ctr"/>
            <a:r>
              <a:rPr lang="en-US" sz="1400" dirty="0" smtClean="0">
                <a:solidFill>
                  <a:srgbClr val="FFCC00"/>
                </a:solidFill>
                <a:latin typeface="Verdana" pitchFamily="34" charset="0"/>
                <a:ea typeface="Verdana" pitchFamily="34" charset="0"/>
                <a:cs typeface="Verdana" pitchFamily="34" charset="0"/>
              </a:rPr>
              <a:t>400-1600 images</a:t>
            </a:r>
            <a:endParaRPr lang="en-US" sz="1400" dirty="0">
              <a:solidFill>
                <a:srgbClr val="FFCC00"/>
              </a:solidFill>
            </a:endParaRPr>
          </a:p>
        </p:txBody>
      </p:sp>
      <p:sp>
        <p:nvSpPr>
          <p:cNvPr id="32" name="Rectangle 2"/>
          <p:cNvSpPr txBox="1">
            <a:spLocks noChangeArrowheads="1"/>
          </p:cNvSpPr>
          <p:nvPr/>
        </p:nvSpPr>
        <p:spPr bwMode="auto">
          <a:xfrm>
            <a:off x="533400" y="3774012"/>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Unicode MS" pitchFamily="34" charset="-128"/>
              </a:defRPr>
            </a:lvl2pPr>
            <a:lvl3pPr algn="ctr" rtl="0" fontAlgn="base">
              <a:spcBef>
                <a:spcPct val="0"/>
              </a:spcBef>
              <a:spcAft>
                <a:spcPct val="0"/>
              </a:spcAft>
              <a:defRPr sz="4400">
                <a:solidFill>
                  <a:schemeClr val="tx2"/>
                </a:solidFill>
                <a:latin typeface="Arial Unicode MS" pitchFamily="34" charset="-128"/>
              </a:defRPr>
            </a:lvl3pPr>
            <a:lvl4pPr algn="ctr" rtl="0" fontAlgn="base">
              <a:spcBef>
                <a:spcPct val="0"/>
              </a:spcBef>
              <a:spcAft>
                <a:spcPct val="0"/>
              </a:spcAft>
              <a:defRPr sz="4400">
                <a:solidFill>
                  <a:schemeClr val="tx2"/>
                </a:solidFill>
                <a:latin typeface="Arial Unicode MS" pitchFamily="34" charset="-128"/>
              </a:defRPr>
            </a:lvl4pPr>
            <a:lvl5pPr algn="ctr" rtl="0" fontAlgn="base">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pPr marL="342900" indent="-342900" algn="l">
              <a:buFont typeface="Arial" pitchFamily="34" charset="0"/>
              <a:buChar char="•"/>
            </a:pPr>
            <a:r>
              <a:rPr lang="en-US" sz="2000" dirty="0" smtClean="0">
                <a:solidFill>
                  <a:srgbClr val="FFFFCC"/>
                </a:solidFill>
                <a:latin typeface="Verdana" pitchFamily="34" charset="0"/>
                <a:ea typeface="Verdana" pitchFamily="34" charset="0"/>
                <a:cs typeface="Verdana" pitchFamily="34" charset="0"/>
              </a:rPr>
              <a:t>Modulated Phase Shifting </a:t>
            </a:r>
          </a:p>
        </p:txBody>
      </p:sp>
      <p:pic>
        <p:nvPicPr>
          <p:cNvPr id="11271" name="Picture 7" descr="Z:\Columbia\Micro Phase Shifting\ProjectedImages\1024x768\PhaseShifting\Period-102400-Shift-0012-0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4383612"/>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Z:\Columbia\Micro Phase Shifting\ProjectedImages\1024x768\PhaseShifting\Period-010200-Shift-0012-01.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9050" y="4383612"/>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524000" y="5755212"/>
            <a:ext cx="6438900" cy="307777"/>
          </a:xfrm>
          <a:prstGeom prst="rect">
            <a:avLst/>
          </a:prstGeom>
          <a:noFill/>
        </p:spPr>
        <p:txBody>
          <a:bodyPr wrap="square" rtlCol="0">
            <a:spAutoFit/>
          </a:bodyPr>
          <a:lstStyle/>
          <a:p>
            <a:pPr algn="ctr" fontAlgn="auto">
              <a:spcBef>
                <a:spcPts val="0"/>
              </a:spcBef>
              <a:spcAft>
                <a:spcPts val="0"/>
              </a:spcAft>
            </a:pPr>
            <a:r>
              <a:rPr kumimoji="1" lang="en-US" sz="1400" dirty="0" smtClean="0">
                <a:solidFill>
                  <a:srgbClr val="D2D2F4"/>
                </a:solidFill>
                <a:latin typeface="Verdana" pitchFamily="34" charset="0"/>
                <a:ea typeface="Verdana" pitchFamily="34" charset="0"/>
                <a:cs typeface="Verdana" pitchFamily="34" charset="0"/>
              </a:rPr>
              <a:t>[</a:t>
            </a:r>
            <a:r>
              <a:rPr kumimoji="1" lang="en-US" sz="1400" dirty="0" err="1" smtClean="0">
                <a:solidFill>
                  <a:srgbClr val="D2D2F4"/>
                </a:solidFill>
                <a:latin typeface="Verdana" pitchFamily="34" charset="0"/>
                <a:ea typeface="Verdana" pitchFamily="34" charset="0"/>
                <a:cs typeface="Verdana" pitchFamily="34" charset="0"/>
              </a:rPr>
              <a:t>Gu</a:t>
            </a:r>
            <a:r>
              <a:rPr kumimoji="1" lang="en-US" sz="1400" dirty="0" smtClean="0">
                <a:solidFill>
                  <a:srgbClr val="D2D2F4"/>
                </a:solidFill>
                <a:latin typeface="Verdana" pitchFamily="34" charset="0"/>
                <a:ea typeface="Verdana" pitchFamily="34" charset="0"/>
                <a:cs typeface="Verdana" pitchFamily="34" charset="0"/>
              </a:rPr>
              <a:t> </a:t>
            </a:r>
            <a:r>
              <a:rPr kumimoji="1" lang="en-US" sz="1400" i="1" dirty="0" smtClean="0">
                <a:solidFill>
                  <a:srgbClr val="D2D2F4"/>
                </a:solidFill>
                <a:latin typeface="Verdana" pitchFamily="34" charset="0"/>
                <a:ea typeface="Verdana" pitchFamily="34" charset="0"/>
                <a:cs typeface="Verdana" pitchFamily="34" charset="0"/>
              </a:rPr>
              <a:t>et al</a:t>
            </a:r>
            <a:r>
              <a:rPr kumimoji="1" lang="en-US" sz="1400" dirty="0" smtClean="0">
                <a:solidFill>
                  <a:srgbClr val="D2D2F4"/>
                </a:solidFill>
                <a:latin typeface="Verdana" pitchFamily="34" charset="0"/>
                <a:ea typeface="Verdana" pitchFamily="34" charset="0"/>
                <a:cs typeface="Verdana" pitchFamily="34" charset="0"/>
              </a:rPr>
              <a:t>., </a:t>
            </a:r>
            <a:r>
              <a:rPr kumimoji="1" lang="en-US" sz="1400" dirty="0">
                <a:solidFill>
                  <a:srgbClr val="D2D2F4"/>
                </a:solidFill>
                <a:latin typeface="Verdana" pitchFamily="34" charset="0"/>
                <a:ea typeface="Verdana" pitchFamily="34" charset="0"/>
                <a:cs typeface="Verdana" pitchFamily="34" charset="0"/>
              </a:rPr>
              <a:t>2011] </a:t>
            </a:r>
            <a:r>
              <a:rPr kumimoji="1" lang="en-US" sz="1400" dirty="0" smtClean="0">
                <a:solidFill>
                  <a:srgbClr val="D2D2F4"/>
                </a:solidFill>
                <a:latin typeface="Verdana" pitchFamily="34" charset="0"/>
                <a:ea typeface="Verdana" pitchFamily="34" charset="0"/>
                <a:cs typeface="Verdana" pitchFamily="34" charset="0"/>
              </a:rPr>
              <a:t> [Chen </a:t>
            </a:r>
            <a:r>
              <a:rPr kumimoji="1" lang="en-US" sz="1400" i="1" dirty="0">
                <a:solidFill>
                  <a:srgbClr val="D2D2F4"/>
                </a:solidFill>
                <a:latin typeface="Verdana" pitchFamily="34" charset="0"/>
                <a:ea typeface="Verdana" pitchFamily="34" charset="0"/>
                <a:cs typeface="Verdana" pitchFamily="34" charset="0"/>
              </a:rPr>
              <a:t>et al</a:t>
            </a:r>
            <a:r>
              <a:rPr kumimoji="1" lang="en-US" sz="1400" dirty="0">
                <a:solidFill>
                  <a:srgbClr val="D2D2F4"/>
                </a:solidFill>
                <a:latin typeface="Verdana" pitchFamily="34" charset="0"/>
                <a:ea typeface="Verdana" pitchFamily="34" charset="0"/>
                <a:cs typeface="Verdana" pitchFamily="34" charset="0"/>
              </a:rPr>
              <a:t>., </a:t>
            </a:r>
            <a:r>
              <a:rPr kumimoji="1" lang="en-US" sz="1400" dirty="0" smtClean="0">
                <a:solidFill>
                  <a:srgbClr val="D2D2F4"/>
                </a:solidFill>
                <a:latin typeface="Verdana" pitchFamily="34" charset="0"/>
                <a:ea typeface="Verdana" pitchFamily="34" charset="0"/>
                <a:cs typeface="Verdana" pitchFamily="34" charset="0"/>
              </a:rPr>
              <a:t>2008]</a:t>
            </a:r>
            <a:endParaRPr kumimoji="1" lang="en-US" sz="1400" dirty="0">
              <a:solidFill>
                <a:srgbClr val="D2D2F4"/>
              </a:solidFill>
              <a:latin typeface="Verdana" pitchFamily="34" charset="0"/>
              <a:ea typeface="Verdana" pitchFamily="34" charset="0"/>
              <a:cs typeface="Verdana" pitchFamily="34" charset="0"/>
            </a:endParaRPr>
          </a:p>
        </p:txBody>
      </p:sp>
      <p:sp>
        <p:nvSpPr>
          <p:cNvPr id="37" name="Rectangle 36"/>
          <p:cNvSpPr/>
          <p:nvPr/>
        </p:nvSpPr>
        <p:spPr>
          <a:xfrm>
            <a:off x="1524000" y="6016823"/>
            <a:ext cx="6438900" cy="307777"/>
          </a:xfrm>
          <a:prstGeom prst="rect">
            <a:avLst/>
          </a:prstGeom>
        </p:spPr>
        <p:txBody>
          <a:bodyPr wrap="square">
            <a:spAutoFit/>
          </a:bodyPr>
          <a:lstStyle/>
          <a:p>
            <a:pPr algn="ctr"/>
            <a:r>
              <a:rPr lang="en-US" sz="1400" dirty="0" smtClean="0">
                <a:solidFill>
                  <a:srgbClr val="FFCC00"/>
                </a:solidFill>
                <a:latin typeface="Verdana" pitchFamily="34" charset="0"/>
                <a:ea typeface="Verdana" pitchFamily="34" charset="0"/>
                <a:cs typeface="Verdana" pitchFamily="34" charset="0"/>
              </a:rPr>
              <a:t>Low SNR. 7+ images. </a:t>
            </a:r>
            <a:endParaRPr lang="en-US" sz="1400" dirty="0">
              <a:solidFill>
                <a:srgbClr val="FFCC00"/>
              </a:solidFill>
            </a:endParaRPr>
          </a:p>
        </p:txBody>
      </p:sp>
      <p:pic>
        <p:nvPicPr>
          <p:cNvPr id="11273" name="Picture 9" descr="C:\Users\Mohit\Desktop\Period-102400-Shift-0003-ModPeriod-003110-02.bmp"/>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4100" y="4383612"/>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3352799" y="4840812"/>
            <a:ext cx="495301" cy="461665"/>
          </a:xfrm>
          <a:prstGeom prst="rect">
            <a:avLst/>
          </a:prstGeom>
        </p:spPr>
        <p:txBody>
          <a:bodyPr wrap="square">
            <a:spAutoFit/>
          </a:bodyPr>
          <a:lstStyle/>
          <a:p>
            <a:pPr algn="ctr"/>
            <a:r>
              <a:rPr lang="en-US" sz="2400" dirty="0" smtClean="0">
                <a:solidFill>
                  <a:srgbClr val="FFFFCC"/>
                </a:solidFill>
                <a:latin typeface="Verdana" pitchFamily="34" charset="0"/>
                <a:ea typeface="Verdana" pitchFamily="34" charset="0"/>
                <a:cs typeface="Verdana" pitchFamily="34" charset="0"/>
              </a:rPr>
              <a:t>x</a:t>
            </a:r>
            <a:endParaRPr lang="en-US" sz="2400" dirty="0">
              <a:solidFill>
                <a:srgbClr val="FFFFCC"/>
              </a:solidFill>
            </a:endParaRPr>
          </a:p>
        </p:txBody>
      </p:sp>
      <p:sp>
        <p:nvSpPr>
          <p:cNvPr id="40" name="Rectangle 39"/>
          <p:cNvSpPr/>
          <p:nvPr/>
        </p:nvSpPr>
        <p:spPr>
          <a:xfrm>
            <a:off x="5638800" y="4840812"/>
            <a:ext cx="495301" cy="461665"/>
          </a:xfrm>
          <a:prstGeom prst="rect">
            <a:avLst/>
          </a:prstGeom>
        </p:spPr>
        <p:txBody>
          <a:bodyPr wrap="square">
            <a:spAutoFit/>
          </a:bodyPr>
          <a:lstStyle/>
          <a:p>
            <a:pPr algn="ctr"/>
            <a:r>
              <a:rPr lang="en-US" sz="2400" dirty="0" smtClean="0">
                <a:solidFill>
                  <a:srgbClr val="FFFFCC"/>
                </a:solidFill>
                <a:latin typeface="Verdana" pitchFamily="34" charset="0"/>
                <a:ea typeface="Verdana" pitchFamily="34" charset="0"/>
                <a:cs typeface="Verdana" pitchFamily="34" charset="0"/>
              </a:rPr>
              <a:t>=</a:t>
            </a:r>
            <a:endParaRPr lang="en-US" sz="2400" dirty="0">
              <a:solidFill>
                <a:srgbClr val="FFFFCC"/>
              </a:solidFill>
            </a:endParaRPr>
          </a:p>
        </p:txBody>
      </p:sp>
    </p:spTree>
    <p:extLst>
      <p:ext uri="{BB962C8B-B14F-4D97-AF65-F5344CB8AC3E}">
        <p14:creationId xmlns:p14="http://schemas.microsoft.com/office/powerpoint/2010/main" val="210862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7" grpId="0"/>
      <p:bldP spid="39" grpId="0"/>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xperiments Data\Research\Optimal Phase Shifting\09-27-2011\Data\WhiteBowl\Results\Image\Process\01-Masked.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057400" y="1371600"/>
            <a:ext cx="4917831" cy="4786689"/>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Ceramic Bowl: Interreflections</a:t>
            </a:r>
            <a:endParaRPr lang="en-US" sz="3200" dirty="0" smtClean="0">
              <a:solidFill>
                <a:srgbClr val="FFFFCC"/>
              </a:solidFill>
              <a:latin typeface="Verdana" pitchFamily="34" charset="0"/>
              <a:ea typeface="Verdana" pitchFamily="34" charset="0"/>
              <a:cs typeface="Verdana" pitchFamily="34" charset="0"/>
            </a:endParaRPr>
          </a:p>
        </p:txBody>
      </p:sp>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22961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Projected and Input Images</a:t>
            </a:r>
            <a:endParaRPr lang="en-US" sz="3200" dirty="0" smtClean="0">
              <a:solidFill>
                <a:srgbClr val="FFFFCC"/>
              </a:solidFill>
              <a:latin typeface="Verdana" pitchFamily="34" charset="0"/>
              <a:ea typeface="Verdana" pitchFamily="34" charset="0"/>
              <a:cs typeface="Verdana" pitchFamily="34" charset="0"/>
            </a:endParaRP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2" name="BowlProjectedConv.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38200" y="1356361"/>
            <a:ext cx="2194560" cy="1618279"/>
          </a:xfrm>
          <a:prstGeom prst="rect">
            <a:avLst/>
          </a:prstGeom>
          <a:ln>
            <a:solidFill>
              <a:schemeClr val="tx1">
                <a:lumMod val="75000"/>
                <a:lumOff val="25000"/>
              </a:schemeClr>
            </a:solidFill>
          </a:ln>
        </p:spPr>
      </p:pic>
      <p:pic>
        <p:nvPicPr>
          <p:cNvPr id="6" name="BowlInputConv.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38200" y="3352800"/>
            <a:ext cx="2194560" cy="2215264"/>
          </a:xfrm>
          <a:prstGeom prst="rect">
            <a:avLst/>
          </a:prstGeom>
          <a:ln>
            <a:solidFill>
              <a:schemeClr val="tx1">
                <a:lumMod val="75000"/>
                <a:lumOff val="25000"/>
              </a:schemeClr>
            </a:solidFill>
          </a:ln>
        </p:spPr>
      </p:pic>
      <p:pic>
        <p:nvPicPr>
          <p:cNvPr id="7" name="BowlProjectedMicro.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6187440" y="1356361"/>
            <a:ext cx="2194560" cy="1618279"/>
          </a:xfrm>
          <a:prstGeom prst="rect">
            <a:avLst/>
          </a:prstGeom>
          <a:ln>
            <a:solidFill>
              <a:schemeClr val="tx1">
                <a:lumMod val="75000"/>
                <a:lumOff val="25000"/>
              </a:schemeClr>
            </a:solidFill>
          </a:ln>
        </p:spPr>
      </p:pic>
      <p:pic>
        <p:nvPicPr>
          <p:cNvPr id="8" name="BowlInputMicro.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6187440" y="3352800"/>
            <a:ext cx="2194560" cy="2215264"/>
          </a:xfrm>
          <a:prstGeom prst="rect">
            <a:avLst/>
          </a:prstGeom>
          <a:ln>
            <a:solidFill>
              <a:schemeClr val="tx1">
                <a:lumMod val="75000"/>
                <a:lumOff val="25000"/>
              </a:schemeClr>
            </a:solidFill>
          </a:ln>
        </p:spPr>
      </p:pic>
      <p:sp>
        <p:nvSpPr>
          <p:cNvPr id="9" name="Rectangle 2"/>
          <p:cNvSpPr txBox="1">
            <a:spLocks noChangeArrowheads="1"/>
          </p:cNvSpPr>
          <p:nvPr/>
        </p:nvSpPr>
        <p:spPr>
          <a:xfrm>
            <a:off x="152400" y="5562600"/>
            <a:ext cx="35814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Conventional Phase Shifting</a:t>
            </a:r>
          </a:p>
          <a:p>
            <a:r>
              <a:rPr lang="en-US" sz="1400" dirty="0" smtClean="0">
                <a:solidFill>
                  <a:srgbClr val="FF9933"/>
                </a:solidFill>
                <a:latin typeface="Verdana" pitchFamily="34" charset="0"/>
                <a:ea typeface="Verdana" pitchFamily="34" charset="0"/>
                <a:cs typeface="Verdana" pitchFamily="34" charset="0"/>
              </a:rPr>
              <a:t>[7 images, 2 Frequencies]</a:t>
            </a:r>
          </a:p>
        </p:txBody>
      </p:sp>
      <p:sp>
        <p:nvSpPr>
          <p:cNvPr id="10" name="Rectangle 2"/>
          <p:cNvSpPr txBox="1">
            <a:spLocks noChangeArrowheads="1"/>
          </p:cNvSpPr>
          <p:nvPr/>
        </p:nvSpPr>
        <p:spPr>
          <a:xfrm>
            <a:off x="5486400" y="5562600"/>
            <a:ext cx="35814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FFFF00"/>
                </a:solidFill>
                <a:latin typeface="Verdana" pitchFamily="34" charset="0"/>
                <a:ea typeface="Verdana" pitchFamily="34" charset="0"/>
                <a:cs typeface="Verdana" pitchFamily="34" charset="0"/>
              </a:rPr>
              <a:t>Micro Phase Shifting [Our]</a:t>
            </a:r>
          </a:p>
          <a:p>
            <a:r>
              <a:rPr lang="en-US" sz="1400" dirty="0" smtClean="0">
                <a:solidFill>
                  <a:srgbClr val="FF9933"/>
                </a:solidFill>
                <a:latin typeface="Verdana" pitchFamily="34" charset="0"/>
                <a:ea typeface="Verdana" pitchFamily="34" charset="0"/>
                <a:cs typeface="Verdana" pitchFamily="34" charset="0"/>
              </a:rPr>
              <a:t>[7 images, 5 Frequencies]</a:t>
            </a:r>
          </a:p>
        </p:txBody>
      </p:sp>
      <p:sp>
        <p:nvSpPr>
          <p:cNvPr id="11" name="Rectangle 2"/>
          <p:cNvSpPr txBox="1">
            <a:spLocks noChangeArrowheads="1"/>
          </p:cNvSpPr>
          <p:nvPr/>
        </p:nvSpPr>
        <p:spPr>
          <a:xfrm rot="16200000">
            <a:off x="-9041" y="1746400"/>
            <a:ext cx="161827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600" dirty="0" smtClean="0">
                <a:solidFill>
                  <a:srgbClr val="66CCFF"/>
                </a:solidFill>
                <a:latin typeface="Verdana" pitchFamily="34" charset="0"/>
                <a:ea typeface="Verdana" pitchFamily="34" charset="0"/>
                <a:cs typeface="Verdana" pitchFamily="34" charset="0"/>
              </a:rPr>
              <a:t>Projected</a:t>
            </a:r>
          </a:p>
        </p:txBody>
      </p:sp>
      <p:sp>
        <p:nvSpPr>
          <p:cNvPr id="12" name="Rectangle 2"/>
          <p:cNvSpPr txBox="1">
            <a:spLocks noChangeArrowheads="1"/>
          </p:cNvSpPr>
          <p:nvPr/>
        </p:nvSpPr>
        <p:spPr>
          <a:xfrm rot="16200000">
            <a:off x="-308538" y="4042338"/>
            <a:ext cx="2217275"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600" dirty="0" smtClean="0">
                <a:solidFill>
                  <a:srgbClr val="66CCFF"/>
                </a:solidFill>
                <a:latin typeface="Verdana" pitchFamily="34" charset="0"/>
                <a:ea typeface="Verdana" pitchFamily="34" charset="0"/>
                <a:cs typeface="Verdana" pitchFamily="34" charset="0"/>
              </a:rPr>
              <a:t>Input </a:t>
            </a:r>
          </a:p>
        </p:txBody>
      </p:sp>
      <p:pic>
        <p:nvPicPr>
          <p:cNvPr id="13" name="BowlProjectedMicro.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512820" y="1356361"/>
            <a:ext cx="2194560" cy="1618279"/>
          </a:xfrm>
          <a:prstGeom prst="rect">
            <a:avLst/>
          </a:prstGeom>
          <a:ln>
            <a:solidFill>
              <a:schemeClr val="tx1">
                <a:lumMod val="75000"/>
                <a:lumOff val="25000"/>
              </a:schemeClr>
            </a:solidFill>
          </a:ln>
        </p:spPr>
      </p:pic>
      <p:pic>
        <p:nvPicPr>
          <p:cNvPr id="14" name="BowlInputMicro.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3512820" y="3352800"/>
            <a:ext cx="2194560" cy="2215264"/>
          </a:xfrm>
          <a:prstGeom prst="rect">
            <a:avLst/>
          </a:prstGeom>
          <a:ln>
            <a:solidFill>
              <a:schemeClr val="tx1">
                <a:lumMod val="75000"/>
                <a:lumOff val="25000"/>
              </a:schemeClr>
            </a:solidFill>
          </a:ln>
        </p:spPr>
      </p:pic>
      <p:sp>
        <p:nvSpPr>
          <p:cNvPr id="15" name="Rectangle 2"/>
          <p:cNvSpPr txBox="1">
            <a:spLocks noChangeArrowheads="1"/>
          </p:cNvSpPr>
          <p:nvPr/>
        </p:nvSpPr>
        <p:spPr>
          <a:xfrm>
            <a:off x="2819400" y="5562600"/>
            <a:ext cx="3581400"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Modulated Phase Shifting</a:t>
            </a:r>
          </a:p>
          <a:p>
            <a:r>
              <a:rPr lang="en-US" sz="1400" dirty="0" smtClean="0">
                <a:solidFill>
                  <a:srgbClr val="FF9933"/>
                </a:solidFill>
                <a:latin typeface="Verdana" pitchFamily="34" charset="0"/>
                <a:ea typeface="Verdana" pitchFamily="34" charset="0"/>
                <a:cs typeface="Verdana" pitchFamily="34" charset="0"/>
              </a:rPr>
              <a:t>[7 images, 1 Frequency]</a:t>
            </a:r>
          </a:p>
        </p:txBody>
      </p:sp>
    </p:spTree>
    <p:extLst>
      <p:ext uri="{BB962C8B-B14F-4D97-AF65-F5344CB8AC3E}">
        <p14:creationId xmlns:p14="http://schemas.microsoft.com/office/powerpoint/2010/main" val="39012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0" fill="hold"/>
                                        <p:tgtEl>
                                          <p:spTgt spid="2"/>
                                        </p:tgtEl>
                                      </p:cBhvr>
                                    </p:cmd>
                                  </p:childTnLst>
                                </p:cTn>
                              </p:par>
                              <p:par>
                                <p:cTn id="7" presetID="1" presetClass="mediacall" presetSubtype="0" fill="hold" nodeType="withEffect">
                                  <p:stCondLst>
                                    <p:cond delay="0"/>
                                  </p:stCondLst>
                                  <p:childTnLst>
                                    <p:cmd type="call" cmd="playFrom(0.0)">
                                      <p:cBhvr>
                                        <p:cTn id="8" dur="3500"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3" presetClass="mediacall" presetSubtype="0" fill="hold" nodeType="withEffect">
                                  <p:stCondLst>
                                    <p:cond delay="0"/>
                                  </p:stCondLst>
                                  <p:childTnLst>
                                    <p:cmd type="call" cmd="stop">
                                      <p:cBhvr>
                                        <p:cTn id="18" dur="1" fill="hold"/>
                                        <p:tgtEl>
                                          <p:spTgt spid="2"/>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3500" fill="hold"/>
                                        <p:tgtEl>
                                          <p:spTgt spid="13"/>
                                        </p:tgtEl>
                                      </p:cBhvr>
                                    </p:cmd>
                                  </p:childTnLst>
                                </p:cTn>
                              </p:par>
                              <p:par>
                                <p:cTn id="24" presetID="1" presetClass="mediacall" presetSubtype="0" fill="hold" nodeType="withEffect">
                                  <p:stCondLst>
                                    <p:cond delay="0"/>
                                  </p:stCondLst>
                                  <p:childTnLst>
                                    <p:cmd type="call" cmd="playFrom(0.0)">
                                      <p:cBhvr>
                                        <p:cTn id="25" dur="3500" fill="hold"/>
                                        <p:tgtEl>
                                          <p:spTgt spid="14"/>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3" presetClass="mediacall" presetSubtype="0" fill="hold" nodeType="withEffect">
                                  <p:stCondLst>
                                    <p:cond delay="0"/>
                                  </p:stCondLst>
                                  <p:childTnLst>
                                    <p:cmd type="call" cmd="stop">
                                      <p:cBhvr>
                                        <p:cTn id="35" dur="1" fill="hold"/>
                                        <p:tgtEl>
                                          <p:spTgt spid="13"/>
                                        </p:tgtEl>
                                      </p:cBhvr>
                                    </p:cmd>
                                  </p:childTnLst>
                                </p:cTn>
                              </p:par>
                              <p:par>
                                <p:cTn id="36" presetID="3" presetClass="mediacall" presetSubtype="0" fill="hold" nodeType="withEffect">
                                  <p:stCondLst>
                                    <p:cond delay="0"/>
                                  </p:stCondLst>
                                  <p:childTnLst>
                                    <p:cmd type="call" cmd="stop">
                                      <p:cBhvr>
                                        <p:cTn id="37" dur="1" fill="hold"/>
                                        <p:tgtEl>
                                          <p:spTgt spid="14"/>
                                        </p:tgtEl>
                                      </p:cBhvr>
                                    </p:cmd>
                                  </p:childTnLst>
                                </p:cTn>
                              </p:par>
                              <p:par>
                                <p:cTn id="38" presetID="1" presetClass="mediacall" presetSubtype="0" fill="hold" nodeType="withEffect">
                                  <p:stCondLst>
                                    <p:cond delay="0"/>
                                  </p:stCondLst>
                                  <p:childTnLst>
                                    <p:cmd type="call" cmd="playFrom(0.0)">
                                      <p:cBhvr>
                                        <p:cTn id="39" dur="3500" fill="hold"/>
                                        <p:tgtEl>
                                          <p:spTgt spid="7"/>
                                        </p:tgtEl>
                                      </p:cBhvr>
                                    </p:cmd>
                                  </p:childTnLst>
                                </p:cTn>
                              </p:par>
                              <p:par>
                                <p:cTn id="40" presetID="1" presetClass="mediacall" presetSubtype="0" fill="hold" nodeType="withEffect">
                                  <p:stCondLst>
                                    <p:cond delay="0"/>
                                  </p:stCondLst>
                                  <p:childTnLst>
                                    <p:cmd type="call" cmd="playFrom(0.0)">
                                      <p:cBhvr>
                                        <p:cTn id="41" dur="3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6"/>
                </p:tgtEl>
              </p:cMediaNode>
            </p:video>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6"/>
                                        </p:tgtEl>
                                      </p:cBhvr>
                                    </p:cmd>
                                  </p:childTnLst>
                                </p:cTn>
                              </p:par>
                            </p:childTnLst>
                          </p:cTn>
                        </p:par>
                      </p:childTnLst>
                    </p:cTn>
                  </p:par>
                </p:childTnLst>
              </p:cTn>
              <p:nextCondLst>
                <p:cond evt="onClick" delay="0">
                  <p:tgtEl>
                    <p:spTgt spid="6"/>
                  </p:tgtEl>
                </p:cond>
              </p:nextCondLst>
            </p:seq>
            <p:video>
              <p:cMediaNode vol="80000">
                <p:cTn id="48" repeatCount="indefinite" fill="hold" display="0">
                  <p:stCondLst>
                    <p:cond delay="indefinite"/>
                  </p:stCondLst>
                </p:cTn>
                <p:tgtEl>
                  <p:spTgt spid="8"/>
                </p:tgtEl>
              </p:cMediaNode>
            </p:video>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8"/>
                                        </p:tgtEl>
                                      </p:cBhvr>
                                    </p:cmd>
                                  </p:childTnLst>
                                </p:cTn>
                              </p:par>
                            </p:childTnLst>
                          </p:cTn>
                        </p:par>
                      </p:childTnLst>
                    </p:cTn>
                  </p:par>
                </p:childTnLst>
              </p:cTn>
              <p:nextCondLst>
                <p:cond evt="onClick" delay="0">
                  <p:tgtEl>
                    <p:spTgt spid="8"/>
                  </p:tgtEl>
                </p:cond>
              </p:nextCondLst>
            </p:seq>
            <p:video>
              <p:cMediaNode vol="80000">
                <p:cTn id="54" repeatCount="indefinite" fill="hold" display="0">
                  <p:stCondLst>
                    <p:cond delay="indefinite"/>
                  </p:stCondLst>
                </p:cTn>
                <p:tgtEl>
                  <p:spTgt spid="2"/>
                </p:tgtEl>
              </p:cMediaNode>
            </p:video>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repeatCount="indefinite" fill="hold" display="0">
                  <p:stCondLst>
                    <p:cond delay="indefinite"/>
                  </p:stCondLst>
                </p:cTn>
                <p:tgtEl>
                  <p:spTgt spid="7"/>
                </p:tgtEl>
              </p:cMediaNode>
            </p:video>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7"/>
                                        </p:tgtEl>
                                      </p:cBhvr>
                                    </p:cmd>
                                  </p:childTnLst>
                                </p:cTn>
                              </p:par>
                            </p:childTnLst>
                          </p:cTn>
                        </p:par>
                      </p:childTnLst>
                    </p:cTn>
                  </p:par>
                </p:childTnLst>
              </p:cTn>
              <p:nextCondLst>
                <p:cond evt="onClick" delay="0">
                  <p:tgtEl>
                    <p:spTgt spid="7"/>
                  </p:tgtEl>
                </p:cond>
              </p:nextCondLst>
            </p:seq>
            <p:video>
              <p:cMediaNode vol="80000">
                <p:cTn id="66" repeatCount="indefinite" fill="hold" display="0">
                  <p:stCondLst>
                    <p:cond delay="indefinite"/>
                  </p:stCondLst>
                </p:cTn>
                <p:tgtEl>
                  <p:spTgt spid="13"/>
                </p:tgtEl>
              </p:cMediaNode>
            </p:video>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3"/>
                                        </p:tgtEl>
                                      </p:cBhvr>
                                    </p:cmd>
                                  </p:childTnLst>
                                </p:cTn>
                              </p:par>
                            </p:childTnLst>
                          </p:cTn>
                        </p:par>
                      </p:childTnLst>
                    </p:cTn>
                  </p:par>
                </p:childTnLst>
              </p:cTn>
              <p:nextCondLst>
                <p:cond evt="onClick" delay="0">
                  <p:tgtEl>
                    <p:spTgt spid="13"/>
                  </p:tgtEl>
                </p:cond>
              </p:nextCondLst>
            </p:seq>
            <p:video>
              <p:cMediaNode vol="80000">
                <p:cTn id="72" repeatCount="indefinite" fill="hold" display="0">
                  <p:stCondLst>
                    <p:cond delay="indefinite"/>
                  </p:stCondLst>
                </p:cTn>
                <p:tgtEl>
                  <p:spTgt spid="14"/>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clickEffect">
                                  <p:stCondLst>
                                    <p:cond delay="0"/>
                                  </p:stCondLst>
                                  <p:childTnLst>
                                    <p:cmd type="call" cmd="togglePause">
                                      <p:cBhvr>
                                        <p:cTn id="77" dur="1" fill="hold"/>
                                        <p:tgtEl>
                                          <p:spTgt spid="14"/>
                                        </p:tgtEl>
                                      </p:cBhvr>
                                    </p:cmd>
                                  </p:childTnLst>
                                </p:cTn>
                              </p:par>
                            </p:childTnLst>
                          </p:cTn>
                        </p:par>
                      </p:childTnLst>
                    </p:cTn>
                  </p:par>
                </p:childTnLst>
              </p:cTn>
              <p:nextCondLst>
                <p:cond evt="onClick" delay="0">
                  <p:tgtEl>
                    <p:spTgt spid="14"/>
                  </p:tgtEl>
                </p:cond>
              </p:nextCondLst>
            </p:seq>
          </p:childTnLst>
        </p:cTn>
      </p:par>
    </p:tnLst>
    <p:bldLst>
      <p:bldP spid="10"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7" name="Picture 3" descr="K:\Experiments Data\Research\Optimal Phase Shifting\09-27-2011\Data\WhiteBowl\Results\3DVis\WhieBowl3DVis-Conv00-Processed.tif"/>
          <p:cNvPicPr>
            <a:picLocks noChangeArrowheads="1"/>
          </p:cNvPicPr>
          <p:nvPr/>
        </p:nvPicPr>
        <p:blipFill rotWithShape="1">
          <a:blip r:embed="rId3" cstate="print">
            <a:extLst>
              <a:ext uri="{28A0092B-C50C-407E-A947-70E740481C1C}">
                <a14:useLocalDpi xmlns:a14="http://schemas.microsoft.com/office/drawing/2010/main" val="0"/>
              </a:ext>
            </a:extLst>
          </a:blip>
          <a:srcRect r="9271"/>
          <a:stretch/>
        </p:blipFill>
        <p:spPr bwMode="auto">
          <a:xfrm>
            <a:off x="838200" y="1986835"/>
            <a:ext cx="2167128" cy="219456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8" name="Picture 4" descr="K:\Experiments Data\Research\Optimal Phase Shifting\09-27-2011\Data\WhiteBowl\Results\3DVis\WhieBowl3DVis-Micro00-Processed.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0076" y="1986835"/>
            <a:ext cx="2165724" cy="219456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777875" y="4164404"/>
            <a:ext cx="2270125"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Conventional Phase Shifting</a:t>
            </a:r>
          </a:p>
        </p:txBody>
      </p:sp>
      <p:sp>
        <p:nvSpPr>
          <p:cNvPr id="12" name="Rectangle 2"/>
          <p:cNvSpPr txBox="1">
            <a:spLocks noChangeArrowheads="1"/>
          </p:cNvSpPr>
          <p:nvPr/>
        </p:nvSpPr>
        <p:spPr>
          <a:xfrm>
            <a:off x="6140077" y="4164404"/>
            <a:ext cx="2165724"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FFFF00"/>
                </a:solidFill>
                <a:latin typeface="Verdana" pitchFamily="34" charset="0"/>
                <a:ea typeface="Verdana" pitchFamily="34" charset="0"/>
                <a:cs typeface="Verdana" pitchFamily="34" charset="0"/>
              </a:rPr>
              <a:t>Micro Phase Shifting</a:t>
            </a:r>
          </a:p>
          <a:p>
            <a:r>
              <a:rPr lang="en-US" sz="1400" dirty="0" smtClean="0">
                <a:solidFill>
                  <a:srgbClr val="FFFF00"/>
                </a:solidFill>
                <a:latin typeface="Verdana" pitchFamily="34" charset="0"/>
                <a:ea typeface="Verdana" pitchFamily="34" charset="0"/>
                <a:cs typeface="Verdana" pitchFamily="34" charset="0"/>
              </a:rPr>
              <a:t>[Our]</a:t>
            </a:r>
          </a:p>
        </p:txBody>
      </p:sp>
      <p:pic>
        <p:nvPicPr>
          <p:cNvPr id="13" name="Picture 2" descr="K:\Experiments Data\Research\Optimal Phase Shifting\09-27-2011\Data\WhiteBowl\Results\3DVis\WhieBowl3DVis-Mod00-Processed.tif"/>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9138" y="1986835"/>
            <a:ext cx="2167128" cy="219456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15" name="Rectangle 2"/>
          <p:cNvSpPr txBox="1">
            <a:spLocks noChangeArrowheads="1"/>
          </p:cNvSpPr>
          <p:nvPr/>
        </p:nvSpPr>
        <p:spPr>
          <a:xfrm>
            <a:off x="3037453" y="4164404"/>
            <a:ext cx="3134747" cy="636196"/>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Modulated Phase Shifting</a:t>
            </a:r>
          </a:p>
          <a:p>
            <a:r>
              <a:rPr lang="en-US" sz="1400" dirty="0" smtClean="0">
                <a:solidFill>
                  <a:srgbClr val="D2D2F4"/>
                </a:solidFill>
                <a:latin typeface="Verdana" pitchFamily="34" charset="0"/>
                <a:ea typeface="Verdana" pitchFamily="34" charset="0"/>
                <a:cs typeface="Verdana" pitchFamily="34" charset="0"/>
              </a:rPr>
              <a:t>[</a:t>
            </a:r>
            <a:r>
              <a:rPr lang="en-US" sz="1400" dirty="0" err="1" smtClean="0">
                <a:solidFill>
                  <a:srgbClr val="D2D2F4"/>
                </a:solidFill>
                <a:latin typeface="Verdana" pitchFamily="34" charset="0"/>
                <a:ea typeface="Verdana" pitchFamily="34" charset="0"/>
                <a:cs typeface="Verdana" pitchFamily="34" charset="0"/>
              </a:rPr>
              <a:t>Gu</a:t>
            </a:r>
            <a:r>
              <a:rPr lang="en-US" sz="1400" dirty="0" smtClean="0">
                <a:solidFill>
                  <a:srgbClr val="D2D2F4"/>
                </a:solidFill>
                <a:latin typeface="Verdana" pitchFamily="34" charset="0"/>
                <a:ea typeface="Verdana" pitchFamily="34" charset="0"/>
                <a:cs typeface="Verdana" pitchFamily="34" charset="0"/>
              </a:rPr>
              <a:t> </a:t>
            </a:r>
            <a:r>
              <a:rPr lang="en-US" sz="1400" i="1" dirty="0" smtClean="0">
                <a:solidFill>
                  <a:srgbClr val="D2D2F4"/>
                </a:solidFill>
                <a:latin typeface="Verdana" pitchFamily="34" charset="0"/>
                <a:ea typeface="Verdana" pitchFamily="34" charset="0"/>
                <a:cs typeface="Verdana" pitchFamily="34" charset="0"/>
              </a:rPr>
              <a:t>et al.</a:t>
            </a:r>
            <a:r>
              <a:rPr lang="en-US" sz="1400" dirty="0" smtClean="0">
                <a:solidFill>
                  <a:srgbClr val="D2D2F4"/>
                </a:solidFill>
                <a:latin typeface="Verdana" pitchFamily="34" charset="0"/>
                <a:ea typeface="Verdana" pitchFamily="34" charset="0"/>
                <a:cs typeface="Verdana" pitchFamily="34" charset="0"/>
              </a:rPr>
              <a:t>]</a:t>
            </a:r>
          </a:p>
        </p:txBody>
      </p:sp>
      <p:sp>
        <p:nvSpPr>
          <p:cNvPr id="1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Shape Comparison (seven input images)</a:t>
            </a:r>
            <a:endParaRPr lang="en-US" sz="3200" dirty="0" smtClean="0">
              <a:solidFill>
                <a:srgbClr val="FFFFCC"/>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92350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82633" y="1524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Structured Light Coding Schemes</a:t>
            </a:r>
            <a:endParaRPr lang="en-US" sz="3200" dirty="0" smtClean="0">
              <a:solidFill>
                <a:srgbClr val="FFFFCC"/>
              </a:solidFill>
              <a:latin typeface="Verdana" pitchFamily="34" charset="0"/>
              <a:ea typeface="Verdana" pitchFamily="34" charset="0"/>
              <a:cs typeface="Verdana" pitchFamily="34" charset="0"/>
            </a:endParaRPr>
          </a:p>
        </p:txBody>
      </p:sp>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pic>
        <p:nvPicPr>
          <p:cNvPr id="2" name="0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591860" y="1449324"/>
            <a:ext cx="1999488" cy="1499616"/>
          </a:xfrm>
          <a:prstGeom prst="rect">
            <a:avLst/>
          </a:prstGeom>
          <a:ln>
            <a:solidFill>
              <a:schemeClr val="tx1">
                <a:lumMod val="75000"/>
                <a:lumOff val="25000"/>
              </a:schemeClr>
            </a:solidFill>
          </a:ln>
        </p:spPr>
      </p:pic>
      <p:pic>
        <p:nvPicPr>
          <p:cNvPr id="9" name="Period-012200-Shift-0012-01.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555232" y="1449324"/>
            <a:ext cx="1999488" cy="1499616"/>
          </a:xfrm>
          <a:prstGeom prst="rect">
            <a:avLst/>
          </a:prstGeom>
          <a:ln>
            <a:solidFill>
              <a:schemeClr val="tx1">
                <a:lumMod val="75000"/>
                <a:lumOff val="25000"/>
              </a:schemeClr>
            </a:solidFill>
          </a:ln>
        </p:spPr>
      </p:pic>
      <p:pic>
        <p:nvPicPr>
          <p:cNvPr id="10" name="01.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26456" y="1449324"/>
            <a:ext cx="2001520" cy="1501140"/>
          </a:xfrm>
          <a:prstGeom prst="rect">
            <a:avLst/>
          </a:prstGeom>
          <a:ln>
            <a:solidFill>
              <a:schemeClr val="tx1">
                <a:lumMod val="75000"/>
                <a:lumOff val="25000"/>
              </a:schemeClr>
            </a:solidFill>
          </a:ln>
        </p:spPr>
      </p:pic>
      <p:sp>
        <p:nvSpPr>
          <p:cNvPr id="8" name="Freeform 84"/>
          <p:cNvSpPr>
            <a:spLocks noChangeAspect="1"/>
          </p:cNvSpPr>
          <p:nvPr/>
        </p:nvSpPr>
        <p:spPr bwMode="auto">
          <a:xfrm>
            <a:off x="744847" y="3778519"/>
            <a:ext cx="1926676" cy="947977"/>
          </a:xfrm>
          <a:custGeom>
            <a:avLst/>
            <a:gdLst>
              <a:gd name="T0" fmla="*/ 24 w 2580"/>
              <a:gd name="T1" fmla="*/ 2052 h 2052"/>
              <a:gd name="T2" fmla="*/ 78 w 2580"/>
              <a:gd name="T3" fmla="*/ 2052 h 2052"/>
              <a:gd name="T4" fmla="*/ 132 w 2580"/>
              <a:gd name="T5" fmla="*/ 2052 h 2052"/>
              <a:gd name="T6" fmla="*/ 180 w 2580"/>
              <a:gd name="T7" fmla="*/ 2052 h 2052"/>
              <a:gd name="T8" fmla="*/ 234 w 2580"/>
              <a:gd name="T9" fmla="*/ 2052 h 2052"/>
              <a:gd name="T10" fmla="*/ 288 w 2580"/>
              <a:gd name="T11" fmla="*/ 2052 h 2052"/>
              <a:gd name="T12" fmla="*/ 336 w 2580"/>
              <a:gd name="T13" fmla="*/ 2052 h 2052"/>
              <a:gd name="T14" fmla="*/ 390 w 2580"/>
              <a:gd name="T15" fmla="*/ 2052 h 2052"/>
              <a:gd name="T16" fmla="*/ 444 w 2580"/>
              <a:gd name="T17" fmla="*/ 2052 h 2052"/>
              <a:gd name="T18" fmla="*/ 492 w 2580"/>
              <a:gd name="T19" fmla="*/ 2052 h 2052"/>
              <a:gd name="T20" fmla="*/ 546 w 2580"/>
              <a:gd name="T21" fmla="*/ 2052 h 2052"/>
              <a:gd name="T22" fmla="*/ 600 w 2580"/>
              <a:gd name="T23" fmla="*/ 2052 h 2052"/>
              <a:gd name="T24" fmla="*/ 648 w 2580"/>
              <a:gd name="T25" fmla="*/ 2052 h 2052"/>
              <a:gd name="T26" fmla="*/ 702 w 2580"/>
              <a:gd name="T27" fmla="*/ 2052 h 2052"/>
              <a:gd name="T28" fmla="*/ 756 w 2580"/>
              <a:gd name="T29" fmla="*/ 2052 h 2052"/>
              <a:gd name="T30" fmla="*/ 804 w 2580"/>
              <a:gd name="T31" fmla="*/ 2052 h 2052"/>
              <a:gd name="T32" fmla="*/ 858 w 2580"/>
              <a:gd name="T33" fmla="*/ 2052 h 2052"/>
              <a:gd name="T34" fmla="*/ 912 w 2580"/>
              <a:gd name="T35" fmla="*/ 2052 h 2052"/>
              <a:gd name="T36" fmla="*/ 960 w 2580"/>
              <a:gd name="T37" fmla="*/ 2052 h 2052"/>
              <a:gd name="T38" fmla="*/ 1014 w 2580"/>
              <a:gd name="T39" fmla="*/ 2052 h 2052"/>
              <a:gd name="T40" fmla="*/ 1068 w 2580"/>
              <a:gd name="T41" fmla="*/ 2052 h 2052"/>
              <a:gd name="T42" fmla="*/ 1116 w 2580"/>
              <a:gd name="T43" fmla="*/ 2052 h 2052"/>
              <a:gd name="T44" fmla="*/ 1170 w 2580"/>
              <a:gd name="T45" fmla="*/ 2052 h 2052"/>
              <a:gd name="T46" fmla="*/ 1224 w 2580"/>
              <a:gd name="T47" fmla="*/ 2052 h 2052"/>
              <a:gd name="T48" fmla="*/ 1278 w 2580"/>
              <a:gd name="T49" fmla="*/ 2052 h 2052"/>
              <a:gd name="T50" fmla="*/ 1326 w 2580"/>
              <a:gd name="T51" fmla="*/ 2052 h 2052"/>
              <a:gd name="T52" fmla="*/ 1380 w 2580"/>
              <a:gd name="T53" fmla="*/ 2052 h 2052"/>
              <a:gd name="T54" fmla="*/ 1434 w 2580"/>
              <a:gd name="T55" fmla="*/ 2052 h 2052"/>
              <a:gd name="T56" fmla="*/ 1482 w 2580"/>
              <a:gd name="T57" fmla="*/ 2052 h 2052"/>
              <a:gd name="T58" fmla="*/ 1536 w 2580"/>
              <a:gd name="T59" fmla="*/ 2052 h 2052"/>
              <a:gd name="T60" fmla="*/ 1590 w 2580"/>
              <a:gd name="T61" fmla="*/ 2052 h 2052"/>
              <a:gd name="T62" fmla="*/ 1638 w 2580"/>
              <a:gd name="T63" fmla="*/ 2052 h 2052"/>
              <a:gd name="T64" fmla="*/ 1692 w 2580"/>
              <a:gd name="T65" fmla="*/ 2052 h 2052"/>
              <a:gd name="T66" fmla="*/ 1746 w 2580"/>
              <a:gd name="T67" fmla="*/ 2052 h 2052"/>
              <a:gd name="T68" fmla="*/ 1794 w 2580"/>
              <a:gd name="T69" fmla="*/ 2052 h 2052"/>
              <a:gd name="T70" fmla="*/ 1848 w 2580"/>
              <a:gd name="T71" fmla="*/ 2052 h 2052"/>
              <a:gd name="T72" fmla="*/ 1902 w 2580"/>
              <a:gd name="T73" fmla="*/ 2052 h 2052"/>
              <a:gd name="T74" fmla="*/ 1950 w 2580"/>
              <a:gd name="T75" fmla="*/ 0 h 2052"/>
              <a:gd name="T76" fmla="*/ 2004 w 2580"/>
              <a:gd name="T77" fmla="*/ 2052 h 2052"/>
              <a:gd name="T78" fmla="*/ 2058 w 2580"/>
              <a:gd name="T79" fmla="*/ 2052 h 2052"/>
              <a:gd name="T80" fmla="*/ 2106 w 2580"/>
              <a:gd name="T81" fmla="*/ 2052 h 2052"/>
              <a:gd name="T82" fmla="*/ 2160 w 2580"/>
              <a:gd name="T83" fmla="*/ 2052 h 2052"/>
              <a:gd name="T84" fmla="*/ 2214 w 2580"/>
              <a:gd name="T85" fmla="*/ 2052 h 2052"/>
              <a:gd name="T86" fmla="*/ 2262 w 2580"/>
              <a:gd name="T87" fmla="*/ 2052 h 2052"/>
              <a:gd name="T88" fmla="*/ 2316 w 2580"/>
              <a:gd name="T89" fmla="*/ 2052 h 2052"/>
              <a:gd name="T90" fmla="*/ 2370 w 2580"/>
              <a:gd name="T91" fmla="*/ 2052 h 2052"/>
              <a:gd name="T92" fmla="*/ 2418 w 2580"/>
              <a:gd name="T93" fmla="*/ 2052 h 2052"/>
              <a:gd name="T94" fmla="*/ 2472 w 2580"/>
              <a:gd name="T95" fmla="*/ 2052 h 2052"/>
              <a:gd name="T96" fmla="*/ 2526 w 2580"/>
              <a:gd name="T97" fmla="*/ 2052 h 2052"/>
              <a:gd name="T98" fmla="*/ 2580 w 2580"/>
              <a:gd name="T99" fmla="*/ 2052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0" h="2052">
                <a:moveTo>
                  <a:pt x="0" y="2052"/>
                </a:moveTo>
                <a:lnTo>
                  <a:pt x="24" y="2052"/>
                </a:lnTo>
                <a:lnTo>
                  <a:pt x="54" y="2052"/>
                </a:lnTo>
                <a:lnTo>
                  <a:pt x="78" y="2052"/>
                </a:lnTo>
                <a:lnTo>
                  <a:pt x="102" y="2052"/>
                </a:lnTo>
                <a:lnTo>
                  <a:pt x="132" y="2052"/>
                </a:lnTo>
                <a:lnTo>
                  <a:pt x="156" y="2052"/>
                </a:lnTo>
                <a:lnTo>
                  <a:pt x="180" y="2052"/>
                </a:lnTo>
                <a:lnTo>
                  <a:pt x="210" y="2052"/>
                </a:lnTo>
                <a:lnTo>
                  <a:pt x="234" y="2052"/>
                </a:lnTo>
                <a:lnTo>
                  <a:pt x="258" y="2052"/>
                </a:lnTo>
                <a:lnTo>
                  <a:pt x="288" y="2052"/>
                </a:lnTo>
                <a:lnTo>
                  <a:pt x="312" y="2052"/>
                </a:lnTo>
                <a:lnTo>
                  <a:pt x="336" y="2052"/>
                </a:lnTo>
                <a:lnTo>
                  <a:pt x="366" y="2052"/>
                </a:lnTo>
                <a:lnTo>
                  <a:pt x="390" y="2052"/>
                </a:lnTo>
                <a:lnTo>
                  <a:pt x="414" y="2052"/>
                </a:lnTo>
                <a:lnTo>
                  <a:pt x="444" y="2052"/>
                </a:lnTo>
                <a:lnTo>
                  <a:pt x="468" y="2052"/>
                </a:lnTo>
                <a:lnTo>
                  <a:pt x="492" y="2052"/>
                </a:lnTo>
                <a:lnTo>
                  <a:pt x="522" y="2052"/>
                </a:lnTo>
                <a:lnTo>
                  <a:pt x="546" y="2052"/>
                </a:lnTo>
                <a:lnTo>
                  <a:pt x="570" y="2052"/>
                </a:lnTo>
                <a:lnTo>
                  <a:pt x="600" y="2052"/>
                </a:lnTo>
                <a:lnTo>
                  <a:pt x="624" y="2052"/>
                </a:lnTo>
                <a:lnTo>
                  <a:pt x="648" y="2052"/>
                </a:lnTo>
                <a:lnTo>
                  <a:pt x="678" y="2052"/>
                </a:lnTo>
                <a:lnTo>
                  <a:pt x="702" y="2052"/>
                </a:lnTo>
                <a:lnTo>
                  <a:pt x="726" y="2052"/>
                </a:lnTo>
                <a:lnTo>
                  <a:pt x="756" y="2052"/>
                </a:lnTo>
                <a:lnTo>
                  <a:pt x="780" y="2052"/>
                </a:lnTo>
                <a:lnTo>
                  <a:pt x="804" y="2052"/>
                </a:lnTo>
                <a:lnTo>
                  <a:pt x="834" y="2052"/>
                </a:lnTo>
                <a:lnTo>
                  <a:pt x="858" y="2052"/>
                </a:lnTo>
                <a:lnTo>
                  <a:pt x="882" y="2052"/>
                </a:lnTo>
                <a:lnTo>
                  <a:pt x="912" y="2052"/>
                </a:lnTo>
                <a:lnTo>
                  <a:pt x="936" y="2052"/>
                </a:lnTo>
                <a:lnTo>
                  <a:pt x="960" y="2052"/>
                </a:lnTo>
                <a:lnTo>
                  <a:pt x="990" y="2052"/>
                </a:lnTo>
                <a:lnTo>
                  <a:pt x="1014" y="2052"/>
                </a:lnTo>
                <a:lnTo>
                  <a:pt x="1038" y="2052"/>
                </a:lnTo>
                <a:lnTo>
                  <a:pt x="1068" y="2052"/>
                </a:lnTo>
                <a:lnTo>
                  <a:pt x="1092" y="2052"/>
                </a:lnTo>
                <a:lnTo>
                  <a:pt x="1116" y="2052"/>
                </a:lnTo>
                <a:lnTo>
                  <a:pt x="1146" y="2052"/>
                </a:lnTo>
                <a:lnTo>
                  <a:pt x="1170" y="2052"/>
                </a:lnTo>
                <a:lnTo>
                  <a:pt x="1194" y="2052"/>
                </a:lnTo>
                <a:lnTo>
                  <a:pt x="1224" y="2052"/>
                </a:lnTo>
                <a:lnTo>
                  <a:pt x="1248" y="2052"/>
                </a:lnTo>
                <a:lnTo>
                  <a:pt x="1278" y="2052"/>
                </a:lnTo>
                <a:lnTo>
                  <a:pt x="1302" y="2052"/>
                </a:lnTo>
                <a:lnTo>
                  <a:pt x="1326" y="2052"/>
                </a:lnTo>
                <a:lnTo>
                  <a:pt x="1356" y="2052"/>
                </a:lnTo>
                <a:lnTo>
                  <a:pt x="1380" y="2052"/>
                </a:lnTo>
                <a:lnTo>
                  <a:pt x="1404" y="2052"/>
                </a:lnTo>
                <a:lnTo>
                  <a:pt x="1434" y="2052"/>
                </a:lnTo>
                <a:lnTo>
                  <a:pt x="1458" y="2052"/>
                </a:lnTo>
                <a:lnTo>
                  <a:pt x="1482" y="2052"/>
                </a:lnTo>
                <a:lnTo>
                  <a:pt x="1512" y="2052"/>
                </a:lnTo>
                <a:lnTo>
                  <a:pt x="1536" y="2052"/>
                </a:lnTo>
                <a:lnTo>
                  <a:pt x="1560" y="2052"/>
                </a:lnTo>
                <a:lnTo>
                  <a:pt x="1590" y="2052"/>
                </a:lnTo>
                <a:lnTo>
                  <a:pt x="1614" y="2052"/>
                </a:lnTo>
                <a:lnTo>
                  <a:pt x="1638" y="2052"/>
                </a:lnTo>
                <a:lnTo>
                  <a:pt x="1668" y="2052"/>
                </a:lnTo>
                <a:lnTo>
                  <a:pt x="1692" y="2052"/>
                </a:lnTo>
                <a:lnTo>
                  <a:pt x="1716" y="2052"/>
                </a:lnTo>
                <a:lnTo>
                  <a:pt x="1746" y="2052"/>
                </a:lnTo>
                <a:lnTo>
                  <a:pt x="1770" y="2052"/>
                </a:lnTo>
                <a:lnTo>
                  <a:pt x="1794" y="2052"/>
                </a:lnTo>
                <a:lnTo>
                  <a:pt x="1824" y="2052"/>
                </a:lnTo>
                <a:lnTo>
                  <a:pt x="1848" y="2052"/>
                </a:lnTo>
                <a:lnTo>
                  <a:pt x="1872" y="2052"/>
                </a:lnTo>
                <a:lnTo>
                  <a:pt x="1902" y="2052"/>
                </a:lnTo>
                <a:lnTo>
                  <a:pt x="1926" y="2052"/>
                </a:lnTo>
                <a:lnTo>
                  <a:pt x="1950" y="0"/>
                </a:lnTo>
                <a:lnTo>
                  <a:pt x="1980" y="2052"/>
                </a:lnTo>
                <a:lnTo>
                  <a:pt x="2004" y="2052"/>
                </a:lnTo>
                <a:lnTo>
                  <a:pt x="2028" y="2052"/>
                </a:lnTo>
                <a:lnTo>
                  <a:pt x="2058" y="2052"/>
                </a:lnTo>
                <a:lnTo>
                  <a:pt x="2082" y="2052"/>
                </a:lnTo>
                <a:lnTo>
                  <a:pt x="2106" y="2052"/>
                </a:lnTo>
                <a:lnTo>
                  <a:pt x="2136" y="2052"/>
                </a:lnTo>
                <a:lnTo>
                  <a:pt x="2160" y="2052"/>
                </a:lnTo>
                <a:lnTo>
                  <a:pt x="2184" y="2052"/>
                </a:lnTo>
                <a:lnTo>
                  <a:pt x="2214" y="2052"/>
                </a:lnTo>
                <a:lnTo>
                  <a:pt x="2238" y="2052"/>
                </a:lnTo>
                <a:lnTo>
                  <a:pt x="2262" y="2052"/>
                </a:lnTo>
                <a:lnTo>
                  <a:pt x="2292" y="2052"/>
                </a:lnTo>
                <a:lnTo>
                  <a:pt x="2316" y="2052"/>
                </a:lnTo>
                <a:lnTo>
                  <a:pt x="2340" y="2052"/>
                </a:lnTo>
                <a:lnTo>
                  <a:pt x="2370" y="2052"/>
                </a:lnTo>
                <a:lnTo>
                  <a:pt x="2394" y="2052"/>
                </a:lnTo>
                <a:lnTo>
                  <a:pt x="2418" y="2052"/>
                </a:lnTo>
                <a:lnTo>
                  <a:pt x="2448" y="2052"/>
                </a:lnTo>
                <a:lnTo>
                  <a:pt x="2472" y="2052"/>
                </a:lnTo>
                <a:lnTo>
                  <a:pt x="2496" y="2052"/>
                </a:lnTo>
                <a:lnTo>
                  <a:pt x="2526" y="2052"/>
                </a:lnTo>
                <a:lnTo>
                  <a:pt x="2550" y="2052"/>
                </a:lnTo>
                <a:lnTo>
                  <a:pt x="2580" y="2052"/>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cxnSp>
        <p:nvCxnSpPr>
          <p:cNvPr id="4" name="Straight Arrow Connector 3"/>
          <p:cNvCxnSpPr/>
          <p:nvPr/>
        </p:nvCxnSpPr>
        <p:spPr>
          <a:xfrm>
            <a:off x="736246" y="4766728"/>
            <a:ext cx="2006954"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44847" y="3348303"/>
            <a:ext cx="0" cy="1418427"/>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6246" y="4770068"/>
            <a:ext cx="1957503"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time</a:t>
            </a:r>
          </a:p>
        </p:txBody>
      </p:sp>
      <p:sp>
        <p:nvSpPr>
          <p:cNvPr id="17" name="TextBox 16"/>
          <p:cNvSpPr txBox="1"/>
          <p:nvPr/>
        </p:nvSpPr>
        <p:spPr>
          <a:xfrm rot="16200000">
            <a:off x="-299542" y="3960200"/>
            <a:ext cx="1674976"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radiance</a:t>
            </a:r>
          </a:p>
        </p:txBody>
      </p:sp>
      <p:cxnSp>
        <p:nvCxnSpPr>
          <p:cNvPr id="19" name="Straight Arrow Connector 18"/>
          <p:cNvCxnSpPr/>
          <p:nvPr/>
        </p:nvCxnSpPr>
        <p:spPr>
          <a:xfrm>
            <a:off x="744847" y="3696496"/>
            <a:ext cx="1456208" cy="0"/>
          </a:xfrm>
          <a:prstGeom prst="straightConnector1">
            <a:avLst/>
          </a:prstGeom>
          <a:ln w="19050">
            <a:solidFill>
              <a:srgbClr val="FFFFC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1215" y="3388244"/>
            <a:ext cx="1957503"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Peak Location</a:t>
            </a:r>
          </a:p>
        </p:txBody>
      </p:sp>
      <p:grpSp>
        <p:nvGrpSpPr>
          <p:cNvPr id="4106" name="Group 4105"/>
          <p:cNvGrpSpPr/>
          <p:nvPr/>
        </p:nvGrpSpPr>
        <p:grpSpPr>
          <a:xfrm>
            <a:off x="3358835" y="3276601"/>
            <a:ext cx="2356165" cy="1798692"/>
            <a:chOff x="3512476" y="3955544"/>
            <a:chExt cx="2508234" cy="1914780"/>
          </a:xfrm>
        </p:grpSpPr>
        <p:sp>
          <p:nvSpPr>
            <p:cNvPr id="24" name="Freeform 155"/>
            <p:cNvSpPr>
              <a:spLocks/>
            </p:cNvSpPr>
            <p:nvPr/>
          </p:nvSpPr>
          <p:spPr bwMode="auto">
            <a:xfrm>
              <a:off x="3972454" y="4484832"/>
              <a:ext cx="1865376" cy="1005840"/>
            </a:xfrm>
            <a:custGeom>
              <a:avLst/>
              <a:gdLst>
                <a:gd name="T0" fmla="*/ 0 w 1031"/>
                <a:gd name="T1" fmla="*/ 1079 h 1079"/>
                <a:gd name="T2" fmla="*/ 3 w 1031"/>
                <a:gd name="T3" fmla="*/ 0 h 1079"/>
                <a:gd name="T4" fmla="*/ 230 w 1031"/>
                <a:gd name="T5" fmla="*/ 0 h 1079"/>
                <a:gd name="T6" fmla="*/ 230 w 1031"/>
                <a:gd name="T7" fmla="*/ 1079 h 1079"/>
                <a:gd name="T8" fmla="*/ 343 w 1031"/>
                <a:gd name="T9" fmla="*/ 1079 h 1079"/>
                <a:gd name="T10" fmla="*/ 570 w 1031"/>
                <a:gd name="T11" fmla="*/ 1079 h 1079"/>
                <a:gd name="T12" fmla="*/ 574 w 1031"/>
                <a:gd name="T13" fmla="*/ 0 h 1079"/>
                <a:gd name="T14" fmla="*/ 797 w 1031"/>
                <a:gd name="T15" fmla="*/ 0 h 1079"/>
                <a:gd name="T16" fmla="*/ 801 w 1031"/>
                <a:gd name="T17" fmla="*/ 1079 h 1079"/>
                <a:gd name="T18" fmla="*/ 1028 w 1031"/>
                <a:gd name="T19" fmla="*/ 1079 h 1079"/>
                <a:gd name="T20" fmla="*/ 1028 w 1031"/>
                <a:gd name="T21" fmla="*/ 0 h 1079"/>
                <a:gd name="T22" fmla="*/ 1031 w 1031"/>
                <a:gd name="T2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1079">
                  <a:moveTo>
                    <a:pt x="0" y="1079"/>
                  </a:moveTo>
                  <a:lnTo>
                    <a:pt x="3" y="0"/>
                  </a:lnTo>
                  <a:lnTo>
                    <a:pt x="230" y="0"/>
                  </a:lnTo>
                  <a:lnTo>
                    <a:pt x="230" y="1079"/>
                  </a:lnTo>
                  <a:lnTo>
                    <a:pt x="343" y="1079"/>
                  </a:lnTo>
                  <a:lnTo>
                    <a:pt x="570" y="1079"/>
                  </a:lnTo>
                  <a:lnTo>
                    <a:pt x="574" y="0"/>
                  </a:lnTo>
                  <a:lnTo>
                    <a:pt x="797" y="0"/>
                  </a:lnTo>
                  <a:lnTo>
                    <a:pt x="801" y="1079"/>
                  </a:lnTo>
                  <a:lnTo>
                    <a:pt x="1028" y="1079"/>
                  </a:lnTo>
                  <a:lnTo>
                    <a:pt x="1028" y="0"/>
                  </a:lnTo>
                  <a:lnTo>
                    <a:pt x="1031" y="1079"/>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cxnSp>
          <p:nvCxnSpPr>
            <p:cNvPr id="54" name="Straight Arrow Connector 53"/>
            <p:cNvCxnSpPr/>
            <p:nvPr/>
          </p:nvCxnSpPr>
          <p:spPr>
            <a:xfrm>
              <a:off x="3887110" y="5539134"/>
              <a:ext cx="2133600"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3896254" y="4031744"/>
              <a:ext cx="0" cy="1507392"/>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887110" y="5542683"/>
              <a:ext cx="2081029" cy="327641"/>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time</a:t>
              </a:r>
            </a:p>
          </p:txBody>
        </p:sp>
        <p:sp>
          <p:nvSpPr>
            <p:cNvPr id="57" name="TextBox 56"/>
            <p:cNvSpPr txBox="1"/>
            <p:nvPr/>
          </p:nvSpPr>
          <p:spPr>
            <a:xfrm rot="16200000">
              <a:off x="2786281" y="4681739"/>
              <a:ext cx="1780032" cy="327641"/>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radiance</a:t>
              </a:r>
            </a:p>
          </p:txBody>
        </p:sp>
        <p:cxnSp>
          <p:nvCxnSpPr>
            <p:cNvPr id="58" name="Straight Arrow Connector 57"/>
            <p:cNvCxnSpPr/>
            <p:nvPr/>
          </p:nvCxnSpPr>
          <p:spPr>
            <a:xfrm flipV="1">
              <a:off x="3972454" y="4397664"/>
              <a:ext cx="1865376" cy="0"/>
            </a:xfrm>
            <a:prstGeom prst="straightConnector1">
              <a:avLst/>
            </a:prstGeom>
            <a:ln w="19050">
              <a:solidFill>
                <a:srgbClr val="FFFFC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887110" y="4070078"/>
              <a:ext cx="2081029" cy="327641"/>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Binary Code</a:t>
              </a:r>
            </a:p>
          </p:txBody>
        </p:sp>
      </p:grpSp>
      <p:grpSp>
        <p:nvGrpSpPr>
          <p:cNvPr id="4107" name="Group 4106"/>
          <p:cNvGrpSpPr/>
          <p:nvPr/>
        </p:nvGrpSpPr>
        <p:grpSpPr>
          <a:xfrm>
            <a:off x="6330635" y="3276601"/>
            <a:ext cx="2356166" cy="1798692"/>
            <a:chOff x="6402237" y="3951995"/>
            <a:chExt cx="2508234" cy="1914780"/>
          </a:xfrm>
        </p:grpSpPr>
        <p:grpSp>
          <p:nvGrpSpPr>
            <p:cNvPr id="61" name="Group 60"/>
            <p:cNvGrpSpPr/>
            <p:nvPr/>
          </p:nvGrpSpPr>
          <p:grpSpPr>
            <a:xfrm>
              <a:off x="6858000" y="4467206"/>
              <a:ext cx="1865376" cy="1005840"/>
              <a:chOff x="2420938" y="1676400"/>
              <a:chExt cx="3305175" cy="3248025"/>
            </a:xfrm>
          </p:grpSpPr>
          <p:sp>
            <p:nvSpPr>
              <p:cNvPr id="62"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63"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cxnSp>
          <p:nvCxnSpPr>
            <p:cNvPr id="72" name="Straight Arrow Connector 71"/>
            <p:cNvCxnSpPr/>
            <p:nvPr/>
          </p:nvCxnSpPr>
          <p:spPr>
            <a:xfrm>
              <a:off x="6776871" y="5535585"/>
              <a:ext cx="2133600"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6786015" y="4028195"/>
              <a:ext cx="0" cy="1507392"/>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776871" y="5539134"/>
              <a:ext cx="2081029" cy="327641"/>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time</a:t>
              </a:r>
            </a:p>
          </p:txBody>
        </p:sp>
        <p:sp>
          <p:nvSpPr>
            <p:cNvPr id="75" name="TextBox 74"/>
            <p:cNvSpPr txBox="1"/>
            <p:nvPr/>
          </p:nvSpPr>
          <p:spPr>
            <a:xfrm rot="16200000">
              <a:off x="5676042" y="4678190"/>
              <a:ext cx="1780032" cy="327641"/>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radiance</a:t>
              </a:r>
            </a:p>
          </p:txBody>
        </p:sp>
        <p:cxnSp>
          <p:nvCxnSpPr>
            <p:cNvPr id="76" name="Straight Arrow Connector 75"/>
            <p:cNvCxnSpPr/>
            <p:nvPr/>
          </p:nvCxnSpPr>
          <p:spPr>
            <a:xfrm>
              <a:off x="6786015" y="4398227"/>
              <a:ext cx="1548100" cy="0"/>
            </a:xfrm>
            <a:prstGeom prst="straightConnector1">
              <a:avLst/>
            </a:prstGeom>
            <a:ln w="19050">
              <a:solidFill>
                <a:srgbClr val="FFFFC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548271" y="4070641"/>
              <a:ext cx="2081029" cy="327641"/>
            </a:xfrm>
            <a:prstGeom prst="rect">
              <a:avLst/>
            </a:prstGeom>
            <a:noFill/>
            <a:ln>
              <a:noFill/>
            </a:ln>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Phase</a:t>
              </a:r>
            </a:p>
          </p:txBody>
        </p:sp>
      </p:grpSp>
      <p:sp>
        <p:nvSpPr>
          <p:cNvPr id="81" name="Rectangle 2"/>
          <p:cNvSpPr txBox="1">
            <a:spLocks noChangeArrowheads="1"/>
          </p:cNvSpPr>
          <p:nvPr/>
        </p:nvSpPr>
        <p:spPr>
          <a:xfrm>
            <a:off x="206432" y="5486400"/>
            <a:ext cx="2841568" cy="5334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rgbClr val="66CCFF"/>
                </a:solidFill>
                <a:latin typeface="Verdana" pitchFamily="34" charset="0"/>
                <a:ea typeface="Verdana" pitchFamily="34" charset="0"/>
                <a:cs typeface="Verdana" pitchFamily="34" charset="0"/>
              </a:rPr>
              <a:t>Light Striping</a:t>
            </a:r>
          </a:p>
        </p:txBody>
      </p:sp>
      <p:sp>
        <p:nvSpPr>
          <p:cNvPr id="82" name="Rectangle 2"/>
          <p:cNvSpPr txBox="1">
            <a:spLocks noChangeArrowheads="1"/>
          </p:cNvSpPr>
          <p:nvPr/>
        </p:nvSpPr>
        <p:spPr>
          <a:xfrm>
            <a:off x="3572711" y="5486400"/>
            <a:ext cx="1999488" cy="457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rgbClr val="66CCFF"/>
                </a:solidFill>
                <a:latin typeface="Verdana" pitchFamily="34" charset="0"/>
                <a:ea typeface="Verdana" pitchFamily="34" charset="0"/>
                <a:cs typeface="Verdana" pitchFamily="34" charset="0"/>
              </a:rPr>
              <a:t>Binary Codes</a:t>
            </a:r>
          </a:p>
        </p:txBody>
      </p:sp>
      <p:sp>
        <p:nvSpPr>
          <p:cNvPr id="83" name="Rectangle 2"/>
          <p:cNvSpPr txBox="1">
            <a:spLocks noChangeArrowheads="1"/>
          </p:cNvSpPr>
          <p:nvPr/>
        </p:nvSpPr>
        <p:spPr>
          <a:xfrm>
            <a:off x="6134100" y="5486400"/>
            <a:ext cx="2841568" cy="457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rgbClr val="66CCFF"/>
                </a:solidFill>
                <a:latin typeface="Verdana" pitchFamily="34" charset="0"/>
                <a:ea typeface="Verdana" pitchFamily="34" charset="0"/>
                <a:cs typeface="Verdana" pitchFamily="34" charset="0"/>
              </a:rPr>
              <a:t>Phase Shifting</a:t>
            </a:r>
          </a:p>
        </p:txBody>
      </p:sp>
      <p:sp>
        <p:nvSpPr>
          <p:cNvPr id="4109" name="Rectangle 4108"/>
          <p:cNvSpPr/>
          <p:nvPr/>
        </p:nvSpPr>
        <p:spPr>
          <a:xfrm>
            <a:off x="228600" y="5925070"/>
            <a:ext cx="2744110" cy="523220"/>
          </a:xfrm>
          <a:prstGeom prst="rect">
            <a:avLst/>
          </a:prstGeom>
        </p:spPr>
        <p:txBody>
          <a:bodyPr wrap="square">
            <a:spAutoFit/>
          </a:bodyPr>
          <a:lstStyle/>
          <a:p>
            <a:pPr lvl="0" algn="ctr"/>
            <a:r>
              <a:rPr lang="en-US" sz="1400" dirty="0">
                <a:solidFill>
                  <a:srgbClr val="2D2DB9">
                    <a:lumMod val="20000"/>
                    <a:lumOff val="80000"/>
                  </a:srgbClr>
                </a:solidFill>
                <a:latin typeface="Verdana" pitchFamily="34" charset="0"/>
                <a:ea typeface="Verdana" pitchFamily="34" charset="0"/>
                <a:cs typeface="Verdana" pitchFamily="34" charset="0"/>
              </a:rPr>
              <a:t>[</a:t>
            </a:r>
            <a:r>
              <a:rPr lang="en-US" sz="1400" dirty="0" err="1">
                <a:solidFill>
                  <a:srgbClr val="2D2DB9">
                    <a:lumMod val="20000"/>
                    <a:lumOff val="80000"/>
                  </a:srgbClr>
                </a:solidFill>
                <a:latin typeface="Verdana" pitchFamily="34" charset="0"/>
                <a:ea typeface="Verdana" pitchFamily="34" charset="0"/>
                <a:cs typeface="Verdana" pitchFamily="34" charset="0"/>
              </a:rPr>
              <a:t>Shirai</a:t>
            </a:r>
            <a:r>
              <a:rPr lang="en-US" sz="1400" dirty="0">
                <a:solidFill>
                  <a:srgbClr val="2D2DB9">
                    <a:lumMod val="20000"/>
                    <a:lumOff val="80000"/>
                  </a:srgbClr>
                </a:solidFill>
                <a:latin typeface="Verdana" pitchFamily="34" charset="0"/>
                <a:ea typeface="Verdana" pitchFamily="34" charset="0"/>
                <a:cs typeface="Verdana" pitchFamily="34" charset="0"/>
              </a:rPr>
              <a:t> and </a:t>
            </a:r>
            <a:r>
              <a:rPr lang="en-US" sz="1400" dirty="0" err="1">
                <a:solidFill>
                  <a:srgbClr val="2D2DB9">
                    <a:lumMod val="20000"/>
                    <a:lumOff val="80000"/>
                  </a:srgbClr>
                </a:solidFill>
                <a:latin typeface="Verdana" pitchFamily="34" charset="0"/>
                <a:ea typeface="Verdana" pitchFamily="34" charset="0"/>
                <a:cs typeface="Verdana" pitchFamily="34" charset="0"/>
              </a:rPr>
              <a:t>Suwa</a:t>
            </a:r>
            <a:r>
              <a:rPr lang="en-US" sz="1400" dirty="0">
                <a:solidFill>
                  <a:srgbClr val="2D2DB9">
                    <a:lumMod val="20000"/>
                    <a:lumOff val="80000"/>
                  </a:srgbClr>
                </a:solidFill>
                <a:latin typeface="Verdana" pitchFamily="34" charset="0"/>
                <a:ea typeface="Verdana" pitchFamily="34" charset="0"/>
                <a:cs typeface="Verdana" pitchFamily="34" charset="0"/>
              </a:rPr>
              <a:t>, 1971] </a:t>
            </a:r>
            <a:endParaRPr lang="en-US" sz="1400" dirty="0" smtClean="0">
              <a:solidFill>
                <a:srgbClr val="2D2DB9">
                  <a:lumMod val="20000"/>
                  <a:lumOff val="80000"/>
                </a:srgbClr>
              </a:solidFill>
              <a:latin typeface="Verdana" pitchFamily="34" charset="0"/>
              <a:ea typeface="Verdana" pitchFamily="34" charset="0"/>
              <a:cs typeface="Verdana" pitchFamily="34" charset="0"/>
            </a:endParaRPr>
          </a:p>
          <a:p>
            <a:pPr lvl="0" algn="ctr"/>
            <a:r>
              <a:rPr lang="en-US" sz="1400" dirty="0" smtClean="0">
                <a:solidFill>
                  <a:srgbClr val="2D2DB9">
                    <a:lumMod val="20000"/>
                    <a:lumOff val="80000"/>
                  </a:srgbClr>
                </a:solidFill>
                <a:latin typeface="Verdana" pitchFamily="34" charset="0"/>
                <a:ea typeface="Verdana" pitchFamily="34" charset="0"/>
                <a:cs typeface="Verdana" pitchFamily="34" charset="0"/>
              </a:rPr>
              <a:t>[</a:t>
            </a:r>
            <a:r>
              <a:rPr lang="en-US" sz="1400" dirty="0" err="1">
                <a:solidFill>
                  <a:srgbClr val="2D2DB9">
                    <a:lumMod val="20000"/>
                    <a:lumOff val="80000"/>
                  </a:srgbClr>
                </a:solidFill>
                <a:latin typeface="Verdana" pitchFamily="34" charset="0"/>
                <a:ea typeface="Verdana" pitchFamily="34" charset="0"/>
                <a:cs typeface="Verdana" pitchFamily="34" charset="0"/>
              </a:rPr>
              <a:t>Agin</a:t>
            </a:r>
            <a:r>
              <a:rPr lang="en-US" sz="1400" dirty="0">
                <a:solidFill>
                  <a:srgbClr val="2D2DB9">
                    <a:lumMod val="20000"/>
                    <a:lumOff val="80000"/>
                  </a:srgbClr>
                </a:solidFill>
                <a:latin typeface="Verdana" pitchFamily="34" charset="0"/>
                <a:ea typeface="Verdana" pitchFamily="34" charset="0"/>
                <a:cs typeface="Verdana" pitchFamily="34" charset="0"/>
              </a:rPr>
              <a:t> and </a:t>
            </a:r>
            <a:r>
              <a:rPr lang="en-US" sz="1400" dirty="0" err="1">
                <a:solidFill>
                  <a:srgbClr val="2D2DB9">
                    <a:lumMod val="20000"/>
                    <a:lumOff val="80000"/>
                  </a:srgbClr>
                </a:solidFill>
                <a:latin typeface="Verdana" pitchFamily="34" charset="0"/>
                <a:ea typeface="Verdana" pitchFamily="34" charset="0"/>
                <a:cs typeface="Verdana" pitchFamily="34" charset="0"/>
              </a:rPr>
              <a:t>Binford</a:t>
            </a:r>
            <a:r>
              <a:rPr lang="en-US" sz="1400" dirty="0">
                <a:solidFill>
                  <a:srgbClr val="2D2DB9">
                    <a:lumMod val="20000"/>
                    <a:lumOff val="80000"/>
                  </a:srgbClr>
                </a:solidFill>
                <a:latin typeface="Verdana" pitchFamily="34" charset="0"/>
                <a:ea typeface="Verdana" pitchFamily="34" charset="0"/>
                <a:cs typeface="Verdana" pitchFamily="34" charset="0"/>
              </a:rPr>
              <a:t>, 1976</a:t>
            </a:r>
            <a:r>
              <a:rPr lang="en-US" sz="1400" dirty="0" smtClean="0">
                <a:solidFill>
                  <a:srgbClr val="2D2DB9">
                    <a:lumMod val="20000"/>
                    <a:lumOff val="80000"/>
                  </a:srgbClr>
                </a:solidFill>
                <a:latin typeface="Verdana" pitchFamily="34" charset="0"/>
                <a:ea typeface="Verdana" pitchFamily="34" charset="0"/>
                <a:cs typeface="Verdana" pitchFamily="34" charset="0"/>
              </a:rPr>
              <a:t>]</a:t>
            </a:r>
            <a:endParaRPr lang="en-US" sz="1600" dirty="0">
              <a:solidFill>
                <a:srgbClr val="2D2DB9">
                  <a:lumMod val="20000"/>
                  <a:lumOff val="80000"/>
                </a:srgbClr>
              </a:solidFill>
              <a:latin typeface="Verdana" pitchFamily="34" charset="0"/>
              <a:ea typeface="Verdana" pitchFamily="34" charset="0"/>
              <a:cs typeface="Verdana" pitchFamily="34" charset="0"/>
            </a:endParaRPr>
          </a:p>
        </p:txBody>
      </p:sp>
      <p:sp>
        <p:nvSpPr>
          <p:cNvPr id="86" name="Rectangle 85"/>
          <p:cNvSpPr/>
          <p:nvPr/>
        </p:nvSpPr>
        <p:spPr>
          <a:xfrm>
            <a:off x="3200400" y="5925070"/>
            <a:ext cx="2744110" cy="523220"/>
          </a:xfrm>
          <a:prstGeom prst="rect">
            <a:avLst/>
          </a:prstGeom>
        </p:spPr>
        <p:txBody>
          <a:bodyPr wrap="square">
            <a:spAutoFit/>
          </a:bodyPr>
          <a:lstStyle/>
          <a:p>
            <a:pPr lvl="0" algn="ctr"/>
            <a:r>
              <a:rPr lang="en-US" sz="1400" dirty="0" smtClean="0">
                <a:solidFill>
                  <a:srgbClr val="2D2DB9">
                    <a:lumMod val="20000"/>
                    <a:lumOff val="80000"/>
                  </a:srgbClr>
                </a:solidFill>
                <a:latin typeface="Verdana" pitchFamily="34" charset="0"/>
                <a:ea typeface="Verdana" pitchFamily="34" charset="0"/>
                <a:cs typeface="Verdana" pitchFamily="34" charset="0"/>
              </a:rPr>
              <a:t>[</a:t>
            </a:r>
            <a:r>
              <a:rPr lang="en-US" sz="1400" dirty="0" err="1" smtClean="0">
                <a:solidFill>
                  <a:srgbClr val="2D2DB9">
                    <a:lumMod val="20000"/>
                    <a:lumOff val="80000"/>
                  </a:srgbClr>
                </a:solidFill>
                <a:latin typeface="Verdana" pitchFamily="34" charset="0"/>
                <a:ea typeface="Verdana" pitchFamily="34" charset="0"/>
                <a:cs typeface="Verdana" pitchFamily="34" charset="0"/>
              </a:rPr>
              <a:t>Minou</a:t>
            </a:r>
            <a:r>
              <a:rPr lang="en-US" sz="1400" dirty="0" smtClean="0">
                <a:solidFill>
                  <a:srgbClr val="2D2DB9">
                    <a:lumMod val="20000"/>
                    <a:lumOff val="80000"/>
                  </a:srgbClr>
                </a:solidFill>
                <a:latin typeface="Verdana" pitchFamily="34" charset="0"/>
                <a:ea typeface="Verdana" pitchFamily="34" charset="0"/>
                <a:cs typeface="Verdana" pitchFamily="34" charset="0"/>
              </a:rPr>
              <a:t> </a:t>
            </a:r>
            <a:r>
              <a:rPr lang="en-US" sz="1400" i="1" dirty="0" smtClean="0">
                <a:solidFill>
                  <a:srgbClr val="2D2DB9">
                    <a:lumMod val="20000"/>
                    <a:lumOff val="80000"/>
                  </a:srgbClr>
                </a:solidFill>
                <a:latin typeface="Verdana" pitchFamily="34" charset="0"/>
                <a:ea typeface="Verdana" pitchFamily="34" charset="0"/>
                <a:cs typeface="Verdana" pitchFamily="34" charset="0"/>
              </a:rPr>
              <a:t>et al.</a:t>
            </a:r>
            <a:r>
              <a:rPr lang="en-US" sz="1400" dirty="0" smtClean="0">
                <a:solidFill>
                  <a:srgbClr val="2D2DB9">
                    <a:lumMod val="20000"/>
                    <a:lumOff val="80000"/>
                  </a:srgbClr>
                </a:solidFill>
                <a:latin typeface="Verdana" pitchFamily="34" charset="0"/>
                <a:ea typeface="Verdana" pitchFamily="34" charset="0"/>
                <a:cs typeface="Verdana" pitchFamily="34" charset="0"/>
              </a:rPr>
              <a:t>, 1981</a:t>
            </a:r>
            <a:r>
              <a:rPr lang="en-US" sz="1400" dirty="0">
                <a:solidFill>
                  <a:srgbClr val="2D2DB9">
                    <a:lumMod val="20000"/>
                    <a:lumOff val="80000"/>
                  </a:srgbClr>
                </a:solidFill>
                <a:latin typeface="Verdana" pitchFamily="34" charset="0"/>
                <a:ea typeface="Verdana" pitchFamily="34" charset="0"/>
                <a:cs typeface="Verdana" pitchFamily="34" charset="0"/>
              </a:rPr>
              <a:t>] </a:t>
            </a:r>
            <a:endParaRPr lang="en-US" sz="1400" dirty="0" smtClean="0">
              <a:solidFill>
                <a:srgbClr val="2D2DB9">
                  <a:lumMod val="20000"/>
                  <a:lumOff val="80000"/>
                </a:srgbClr>
              </a:solidFill>
              <a:latin typeface="Verdana" pitchFamily="34" charset="0"/>
              <a:ea typeface="Verdana" pitchFamily="34" charset="0"/>
              <a:cs typeface="Verdana" pitchFamily="34" charset="0"/>
            </a:endParaRPr>
          </a:p>
          <a:p>
            <a:pPr lvl="0" algn="ctr"/>
            <a:r>
              <a:rPr lang="en-US" sz="1400" dirty="0" smtClean="0">
                <a:solidFill>
                  <a:srgbClr val="2D2DB9">
                    <a:lumMod val="20000"/>
                    <a:lumOff val="80000"/>
                  </a:srgbClr>
                </a:solidFill>
                <a:latin typeface="Verdana" pitchFamily="34" charset="0"/>
                <a:ea typeface="Verdana" pitchFamily="34" charset="0"/>
                <a:cs typeface="Verdana" pitchFamily="34" charset="0"/>
              </a:rPr>
              <a:t>[</a:t>
            </a:r>
            <a:r>
              <a:rPr lang="en-US" sz="1400" dirty="0" err="1" smtClean="0">
                <a:solidFill>
                  <a:srgbClr val="2D2DB9">
                    <a:lumMod val="20000"/>
                    <a:lumOff val="80000"/>
                  </a:srgbClr>
                </a:solidFill>
                <a:latin typeface="Verdana" pitchFamily="34" charset="0"/>
                <a:ea typeface="Verdana" pitchFamily="34" charset="0"/>
                <a:cs typeface="Verdana" pitchFamily="34" charset="0"/>
              </a:rPr>
              <a:t>Posdamer</a:t>
            </a:r>
            <a:r>
              <a:rPr lang="en-US" sz="1400" dirty="0" smtClean="0">
                <a:solidFill>
                  <a:srgbClr val="2D2DB9">
                    <a:lumMod val="20000"/>
                    <a:lumOff val="80000"/>
                  </a:srgbClr>
                </a:solidFill>
                <a:latin typeface="Verdana" pitchFamily="34" charset="0"/>
                <a:ea typeface="Verdana" pitchFamily="34" charset="0"/>
                <a:cs typeface="Verdana" pitchFamily="34" charset="0"/>
              </a:rPr>
              <a:t> </a:t>
            </a:r>
            <a:r>
              <a:rPr lang="en-US" sz="1400" i="1" dirty="0" smtClean="0">
                <a:solidFill>
                  <a:srgbClr val="2D2DB9">
                    <a:lumMod val="20000"/>
                    <a:lumOff val="80000"/>
                  </a:srgbClr>
                </a:solidFill>
                <a:latin typeface="Verdana" pitchFamily="34" charset="0"/>
                <a:ea typeface="Verdana" pitchFamily="34" charset="0"/>
                <a:cs typeface="Verdana" pitchFamily="34" charset="0"/>
              </a:rPr>
              <a:t>et al.</a:t>
            </a:r>
            <a:r>
              <a:rPr lang="en-US" sz="1400" dirty="0" smtClean="0">
                <a:solidFill>
                  <a:srgbClr val="2D2DB9">
                    <a:lumMod val="20000"/>
                    <a:lumOff val="80000"/>
                  </a:srgbClr>
                </a:solidFill>
                <a:latin typeface="Verdana" pitchFamily="34" charset="0"/>
                <a:ea typeface="Verdana" pitchFamily="34" charset="0"/>
                <a:cs typeface="Verdana" pitchFamily="34" charset="0"/>
              </a:rPr>
              <a:t>, 1982]</a:t>
            </a:r>
            <a:endParaRPr lang="en-US" sz="1600" dirty="0">
              <a:solidFill>
                <a:srgbClr val="2D2DB9">
                  <a:lumMod val="20000"/>
                  <a:lumOff val="80000"/>
                </a:srgbClr>
              </a:solidFill>
              <a:latin typeface="Verdana" pitchFamily="34" charset="0"/>
              <a:ea typeface="Verdana" pitchFamily="34" charset="0"/>
              <a:cs typeface="Verdana" pitchFamily="34" charset="0"/>
            </a:endParaRPr>
          </a:p>
        </p:txBody>
      </p:sp>
      <p:sp>
        <p:nvSpPr>
          <p:cNvPr id="87" name="Rectangle 86"/>
          <p:cNvSpPr/>
          <p:nvPr/>
        </p:nvSpPr>
        <p:spPr>
          <a:xfrm>
            <a:off x="6096000" y="5925070"/>
            <a:ext cx="2896965" cy="523220"/>
          </a:xfrm>
          <a:prstGeom prst="rect">
            <a:avLst/>
          </a:prstGeom>
        </p:spPr>
        <p:txBody>
          <a:bodyPr wrap="square">
            <a:spAutoFit/>
          </a:bodyPr>
          <a:lstStyle/>
          <a:p>
            <a:pPr lvl="0" algn="ctr"/>
            <a:r>
              <a:rPr lang="en-US" sz="1400" dirty="0" smtClean="0">
                <a:solidFill>
                  <a:srgbClr val="2D2DB9">
                    <a:lumMod val="20000"/>
                    <a:lumOff val="80000"/>
                  </a:srgbClr>
                </a:solidFill>
                <a:latin typeface="Verdana" pitchFamily="34" charset="0"/>
                <a:ea typeface="Verdana" pitchFamily="34" charset="0"/>
                <a:cs typeface="Verdana" pitchFamily="34" charset="0"/>
              </a:rPr>
              <a:t>[</a:t>
            </a:r>
            <a:r>
              <a:rPr lang="en-US" sz="1400" dirty="0" err="1" smtClean="0">
                <a:solidFill>
                  <a:srgbClr val="2D2DB9">
                    <a:lumMod val="20000"/>
                    <a:lumOff val="80000"/>
                  </a:srgbClr>
                </a:solidFill>
                <a:latin typeface="Verdana" pitchFamily="34" charset="0"/>
                <a:ea typeface="Verdana" pitchFamily="34" charset="0"/>
                <a:cs typeface="Verdana" pitchFamily="34" charset="0"/>
              </a:rPr>
              <a:t>Sri</a:t>
            </a:r>
            <a:r>
              <a:rPr lang="en-US" sz="1400" dirty="0" err="1" smtClean="0">
                <a:solidFill>
                  <a:srgbClr val="D2D2F4"/>
                </a:solidFill>
                <a:latin typeface="Verdana" pitchFamily="34" charset="0"/>
                <a:ea typeface="Verdana" pitchFamily="34" charset="0"/>
                <a:cs typeface="Verdana" pitchFamily="34" charset="0"/>
              </a:rPr>
              <a:t>nivasan</a:t>
            </a:r>
            <a:r>
              <a:rPr lang="en-US" sz="1400" dirty="0" smtClean="0">
                <a:solidFill>
                  <a:srgbClr val="D2D2F4"/>
                </a:solidFill>
                <a:latin typeface="Verdana" pitchFamily="34" charset="0"/>
                <a:ea typeface="Verdana" pitchFamily="34" charset="0"/>
                <a:cs typeface="Verdana" pitchFamily="34" charset="0"/>
              </a:rPr>
              <a:t> </a:t>
            </a:r>
            <a:r>
              <a:rPr lang="en-US" sz="1400" i="1" dirty="0" smtClean="0">
                <a:solidFill>
                  <a:srgbClr val="2D2DB9">
                    <a:lumMod val="20000"/>
                    <a:lumOff val="80000"/>
                  </a:srgbClr>
                </a:solidFill>
                <a:latin typeface="Verdana" pitchFamily="34" charset="0"/>
                <a:ea typeface="Verdana" pitchFamily="34" charset="0"/>
                <a:cs typeface="Verdana" pitchFamily="34" charset="0"/>
              </a:rPr>
              <a:t>et al.</a:t>
            </a:r>
            <a:r>
              <a:rPr lang="en-US" sz="1400" dirty="0" smtClean="0">
                <a:solidFill>
                  <a:srgbClr val="2D2DB9">
                    <a:lumMod val="20000"/>
                    <a:lumOff val="80000"/>
                  </a:srgbClr>
                </a:solidFill>
                <a:latin typeface="Verdana" pitchFamily="34" charset="0"/>
                <a:ea typeface="Verdana" pitchFamily="34" charset="0"/>
                <a:cs typeface="Verdana" pitchFamily="34" charset="0"/>
              </a:rPr>
              <a:t>, 1985] </a:t>
            </a:r>
          </a:p>
          <a:p>
            <a:pPr lvl="0" algn="ctr"/>
            <a:r>
              <a:rPr lang="en-US" sz="1400" dirty="0" smtClean="0">
                <a:solidFill>
                  <a:srgbClr val="2D2DB9">
                    <a:lumMod val="20000"/>
                    <a:lumOff val="80000"/>
                  </a:srgbClr>
                </a:solidFill>
                <a:latin typeface="Verdana" pitchFamily="34" charset="0"/>
                <a:ea typeface="Verdana" pitchFamily="34" charset="0"/>
                <a:cs typeface="Verdana" pitchFamily="34" charset="0"/>
              </a:rPr>
              <a:t>[</a:t>
            </a:r>
            <a:r>
              <a:rPr lang="en-US" sz="1400" dirty="0" err="1" smtClean="0">
                <a:solidFill>
                  <a:srgbClr val="2D2DB9">
                    <a:lumMod val="20000"/>
                    <a:lumOff val="80000"/>
                  </a:srgbClr>
                </a:solidFill>
                <a:latin typeface="Verdana" pitchFamily="34" charset="0"/>
                <a:ea typeface="Verdana" pitchFamily="34" charset="0"/>
                <a:cs typeface="Verdana" pitchFamily="34" charset="0"/>
              </a:rPr>
              <a:t>Wust</a:t>
            </a:r>
            <a:r>
              <a:rPr lang="en-US" sz="1400" dirty="0" smtClean="0">
                <a:solidFill>
                  <a:srgbClr val="2D2DB9">
                    <a:lumMod val="20000"/>
                    <a:lumOff val="80000"/>
                  </a:srgbClr>
                </a:solidFill>
                <a:latin typeface="Verdana" pitchFamily="34" charset="0"/>
                <a:ea typeface="Verdana" pitchFamily="34" charset="0"/>
                <a:cs typeface="Verdana" pitchFamily="34" charset="0"/>
              </a:rPr>
              <a:t> and </a:t>
            </a:r>
            <a:r>
              <a:rPr lang="en-US" sz="1400" dirty="0" err="1" smtClean="0">
                <a:solidFill>
                  <a:srgbClr val="2D2DB9">
                    <a:lumMod val="20000"/>
                    <a:lumOff val="80000"/>
                  </a:srgbClr>
                </a:solidFill>
                <a:latin typeface="Verdana" pitchFamily="34" charset="0"/>
                <a:ea typeface="Verdana" pitchFamily="34" charset="0"/>
                <a:cs typeface="Verdana" pitchFamily="34" charset="0"/>
              </a:rPr>
              <a:t>Capson</a:t>
            </a:r>
            <a:r>
              <a:rPr lang="en-US" sz="1400" dirty="0" smtClean="0">
                <a:solidFill>
                  <a:srgbClr val="2D2DB9">
                    <a:lumMod val="20000"/>
                    <a:lumOff val="80000"/>
                  </a:srgbClr>
                </a:solidFill>
                <a:latin typeface="Verdana" pitchFamily="34" charset="0"/>
                <a:ea typeface="Verdana" pitchFamily="34" charset="0"/>
                <a:cs typeface="Verdana" pitchFamily="34" charset="0"/>
              </a:rPr>
              <a:t>, 1991]</a:t>
            </a:r>
            <a:endParaRPr lang="en-US" sz="1600" dirty="0">
              <a:solidFill>
                <a:srgbClr val="2D2DB9">
                  <a:lumMod val="20000"/>
                  <a:lumOff val="80000"/>
                </a:srgbClr>
              </a:solidFill>
              <a:latin typeface="Verdana" pitchFamily="34" charset="0"/>
              <a:ea typeface="Verdana" pitchFamily="34" charset="0"/>
              <a:cs typeface="Verdana" pitchFamily="34" charset="0"/>
            </a:endParaRPr>
          </a:p>
        </p:txBody>
      </p:sp>
      <p:cxnSp>
        <p:nvCxnSpPr>
          <p:cNvPr id="90" name="Straight Connector 89"/>
          <p:cNvCxnSpPr/>
          <p:nvPr/>
        </p:nvCxnSpPr>
        <p:spPr>
          <a:xfrm>
            <a:off x="5029200" y="1447800"/>
            <a:ext cx="0" cy="1499616"/>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007530" y="1453896"/>
            <a:ext cx="0" cy="1499616"/>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133600" y="1447800"/>
            <a:ext cx="0" cy="1499616"/>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1219200" y="1143000"/>
            <a:ext cx="1683594"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Correspondence</a:t>
            </a:r>
          </a:p>
        </p:txBody>
      </p:sp>
      <p:sp>
        <p:nvSpPr>
          <p:cNvPr id="95" name="TextBox 94"/>
          <p:cNvSpPr txBox="1"/>
          <p:nvPr/>
        </p:nvSpPr>
        <p:spPr>
          <a:xfrm>
            <a:off x="3654003" y="1140023"/>
            <a:ext cx="2750394"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Correspondence</a:t>
            </a:r>
          </a:p>
        </p:txBody>
      </p:sp>
      <p:sp>
        <p:nvSpPr>
          <p:cNvPr id="96" name="TextBox 95"/>
          <p:cNvSpPr txBox="1"/>
          <p:nvPr/>
        </p:nvSpPr>
        <p:spPr>
          <a:xfrm>
            <a:off x="6546006" y="1140023"/>
            <a:ext cx="2750394"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Correspondence</a:t>
            </a:r>
          </a:p>
        </p:txBody>
      </p:sp>
      <p:sp>
        <p:nvSpPr>
          <p:cNvPr id="4115" name="Rectangle 4114"/>
          <p:cNvSpPr/>
          <p:nvPr/>
        </p:nvSpPr>
        <p:spPr>
          <a:xfrm>
            <a:off x="381000" y="1140023"/>
            <a:ext cx="5889568" cy="5489377"/>
          </a:xfrm>
          <a:prstGeom prst="rect">
            <a:avLst/>
          </a:prstGeom>
          <a:solidFill>
            <a:schemeClr val="tx1">
              <a:lumMod val="85000"/>
              <a:lumOff val="15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03" name="Straight Connector 102"/>
          <p:cNvCxnSpPr/>
          <p:nvPr/>
        </p:nvCxnSpPr>
        <p:spPr>
          <a:xfrm>
            <a:off x="7051330" y="1453896"/>
            <a:ext cx="0" cy="1499616"/>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46580" y="1453896"/>
            <a:ext cx="0" cy="1499616"/>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485632" y="1453896"/>
            <a:ext cx="0" cy="1499616"/>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812280" y="1453896"/>
            <a:ext cx="0" cy="1496639"/>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529430" y="1453896"/>
            <a:ext cx="0" cy="1499616"/>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768480" y="1453896"/>
            <a:ext cx="0" cy="1499616"/>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290380" y="1453896"/>
            <a:ext cx="0" cy="1499616"/>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6248400" y="990600"/>
            <a:ext cx="2750394" cy="307777"/>
          </a:xfrm>
          <a:prstGeom prst="rect">
            <a:avLst/>
          </a:prstGeom>
          <a:noFill/>
        </p:spPr>
        <p:txBody>
          <a:bodyPr wrap="square" rtlCol="0">
            <a:spAutoFit/>
          </a:bodyPr>
          <a:lstStyle/>
          <a:p>
            <a:pPr algn="ctr"/>
            <a:r>
              <a:rPr lang="en-US" sz="1400" dirty="0" smtClean="0">
                <a:solidFill>
                  <a:srgbClr val="00B0F0"/>
                </a:solidFill>
                <a:latin typeface="Verdana" pitchFamily="34" charset="0"/>
                <a:ea typeface="Verdana" pitchFamily="34" charset="0"/>
                <a:cs typeface="Verdana" pitchFamily="34" charset="0"/>
              </a:rPr>
              <a:t>Ambiguity</a:t>
            </a:r>
          </a:p>
        </p:txBody>
      </p:sp>
      <p:cxnSp>
        <p:nvCxnSpPr>
          <p:cNvPr id="4118" name="Straight Arrow Connector 4117"/>
          <p:cNvCxnSpPr>
            <a:stCxn id="113" idx="2"/>
          </p:cNvCxnSpPr>
          <p:nvPr/>
        </p:nvCxnSpPr>
        <p:spPr>
          <a:xfrm flipH="1">
            <a:off x="6812280" y="1298377"/>
            <a:ext cx="811317" cy="149423"/>
          </a:xfrm>
          <a:prstGeom prst="straightConnector1">
            <a:avLst/>
          </a:prstGeom>
          <a:ln w="1270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7051330" y="1304473"/>
            <a:ext cx="568812" cy="143327"/>
          </a:xfrm>
          <a:prstGeom prst="straightConnector1">
            <a:avLst/>
          </a:prstGeom>
          <a:ln w="1270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7290380" y="1293911"/>
            <a:ext cx="329763" cy="153889"/>
          </a:xfrm>
          <a:prstGeom prst="straightConnector1">
            <a:avLst/>
          </a:prstGeom>
          <a:ln w="1270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a:off x="7529430" y="1299901"/>
            <a:ext cx="94168" cy="147899"/>
          </a:xfrm>
          <a:prstGeom prst="straightConnector1">
            <a:avLst/>
          </a:prstGeom>
          <a:ln w="1270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7620144" y="1304473"/>
            <a:ext cx="148336" cy="143327"/>
          </a:xfrm>
          <a:prstGeom prst="straightConnector1">
            <a:avLst/>
          </a:prstGeom>
          <a:ln w="1270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7623599" y="1290002"/>
            <a:ext cx="383931" cy="149423"/>
          </a:xfrm>
          <a:prstGeom prst="straightConnector1">
            <a:avLst/>
          </a:prstGeom>
          <a:ln w="1270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7620143" y="1304473"/>
            <a:ext cx="626437" cy="134952"/>
          </a:xfrm>
          <a:prstGeom prst="straightConnector1">
            <a:avLst/>
          </a:prstGeom>
          <a:ln w="1270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7615558" y="1290002"/>
            <a:ext cx="870074" cy="134952"/>
          </a:xfrm>
          <a:prstGeom prst="straightConnector1">
            <a:avLst/>
          </a:prstGeom>
          <a:ln w="12700">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12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1666" fill="hold"/>
                                        <p:tgtEl>
                                          <p:spTgt spid="2"/>
                                        </p:tgtEl>
                                      </p:cBhvr>
                                    </p:cmd>
                                  </p:childTnLst>
                                </p:cTn>
                              </p:par>
                              <p:par>
                                <p:cTn id="23" presetID="1" presetClass="entr" presetSubtype="0" fill="hold" grpId="0" nodeType="with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mediacall" presetSubtype="0" fill="hold" nodeType="clickEffect">
                                  <p:stCondLst>
                                    <p:cond delay="0"/>
                                  </p:stCondLst>
                                  <p:childTnLst>
                                    <p:cmd type="call" cmd="stop">
                                      <p:cBhvr>
                                        <p:cTn id="36" dur="1" fill="hold"/>
                                        <p:tgtEl>
                                          <p:spTgt spid="2"/>
                                        </p:tgtEl>
                                      </p:cBhvr>
                                    </p:cmd>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1200" fill="hold"/>
                                        <p:tgtEl>
                                          <p:spTgt spid="9"/>
                                        </p:tgtEl>
                                      </p:cBhvr>
                                    </p:cmd>
                                  </p:childTnLst>
                                </p:cTn>
                              </p:par>
                              <p:par>
                                <p:cTn id="41" presetID="1" presetClass="entr" presetSubtype="0" fill="hold" nodeType="withEffect">
                                  <p:stCondLst>
                                    <p:cond delay="0"/>
                                  </p:stCondLst>
                                  <p:childTnLst>
                                    <p:set>
                                      <p:cBhvr>
                                        <p:cTn id="42" dur="1" fill="hold">
                                          <p:stCondLst>
                                            <p:cond delay="0"/>
                                          </p:stCondLst>
                                        </p:cTn>
                                        <p:tgtEl>
                                          <p:spTgt spid="410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mediacall" presetSubtype="0" fill="hold" nodeType="clickEffect">
                                  <p:stCondLst>
                                    <p:cond delay="0"/>
                                  </p:stCondLst>
                                  <p:childTnLst>
                                    <p:cmd type="call" cmd="stop">
                                      <p:cBhvr>
                                        <p:cTn id="54" dur="1" fill="hold"/>
                                        <p:tgtEl>
                                          <p:spTgt spid="9"/>
                                        </p:tgtEl>
                                      </p:cBhvr>
                                    </p:cmd>
                                  </p:childTnLst>
                                </p:cTn>
                              </p:par>
                              <p:par>
                                <p:cTn id="55" presetID="1" presetClass="entr" presetSubtype="0" fill="hold" grpId="0" nodeType="withEffect">
                                  <p:stCondLst>
                                    <p:cond delay="0"/>
                                  </p:stCondLst>
                                  <p:childTnLst>
                                    <p:set>
                                      <p:cBhvr>
                                        <p:cTn id="56" dur="1" fill="hold">
                                          <p:stCondLst>
                                            <p:cond delay="0"/>
                                          </p:stCondLst>
                                        </p:cTn>
                                        <p:tgtEl>
                                          <p:spTgt spid="41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1"/>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96"/>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11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11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3" repeatCount="indefinite" fill="hold" display="0">
                  <p:stCondLst>
                    <p:cond delay="indefinite"/>
                  </p:stCondLst>
                </p:cTn>
                <p:tgtEl>
                  <p:spTgt spid="2"/>
                </p:tgtEl>
              </p:cMediaNode>
            </p:video>
            <p:video>
              <p:cMediaNode vol="80000">
                <p:cTn id="94" repeatCount="indefinite" fill="hold" display="0">
                  <p:stCondLst>
                    <p:cond delay="indefinite"/>
                  </p:stCondLst>
                </p:cTn>
                <p:tgtEl>
                  <p:spTgt spid="9"/>
                </p:tgtEl>
              </p:cMediaNode>
            </p:video>
            <p:video>
              <p:cMediaNode vol="80000">
                <p:cTn id="95" fill="hold" display="0">
                  <p:stCondLst>
                    <p:cond delay="indefinite"/>
                  </p:stCondLst>
                </p:cTn>
                <p:tgtEl>
                  <p:spTgt spid="10"/>
                </p:tgtEl>
              </p:cMediaNode>
            </p:video>
          </p:childTnLst>
        </p:cTn>
      </p:par>
    </p:tnLst>
    <p:bldLst>
      <p:bldP spid="21" grpId="0"/>
      <p:bldP spid="82" grpId="0"/>
      <p:bldP spid="83" grpId="0"/>
      <p:bldP spid="86" grpId="0"/>
      <p:bldP spid="87" grpId="0"/>
      <p:bldP spid="94" grpId="0"/>
      <p:bldP spid="95" grpId="0"/>
      <p:bldP spid="96" grpId="0"/>
      <p:bldP spid="96" grpId="1"/>
      <p:bldP spid="4115" grpId="0" animBg="1"/>
      <p:bldP spid="1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Experiments Data\Research\Optimal Phase Shifting\11-16-2011\Data\Lemon\Results\Textur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47163"/>
            <a:ext cx="3352800" cy="361543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Lemon: Subsurface Scattering</a:t>
            </a:r>
            <a:endParaRPr lang="en-US" sz="3200" dirty="0" smtClean="0">
              <a:solidFill>
                <a:srgbClr val="FFFFCC"/>
              </a:solidFill>
              <a:latin typeface="Verdana" pitchFamily="34" charset="0"/>
              <a:ea typeface="Verdana" pitchFamily="34" charset="0"/>
              <a:cs typeface="Verdana" pitchFamily="34" charset="0"/>
            </a:endParaRPr>
          </a:p>
        </p:txBody>
      </p:sp>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grpSp>
        <p:nvGrpSpPr>
          <p:cNvPr id="7" name="Group 6"/>
          <p:cNvGrpSpPr/>
          <p:nvPr/>
        </p:nvGrpSpPr>
        <p:grpSpPr>
          <a:xfrm rot="9864183">
            <a:off x="6786483" y="3941930"/>
            <a:ext cx="479945" cy="613194"/>
            <a:chOff x="1227142" y="1913106"/>
            <a:chExt cx="449988" cy="574921"/>
          </a:xfrm>
        </p:grpSpPr>
        <p:sp>
          <p:nvSpPr>
            <p:cNvPr id="8"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9"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16" name="Rectangle 2"/>
          <p:cNvSpPr txBox="1">
            <a:spLocks noChangeArrowheads="1"/>
          </p:cNvSpPr>
          <p:nvPr/>
        </p:nvSpPr>
        <p:spPr bwMode="auto">
          <a:xfrm>
            <a:off x="4187386" y="28618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chemeClr val="tx1"/>
                </a:solidFill>
                <a:latin typeface="Verdana" pitchFamily="34" charset="0"/>
                <a:ea typeface="Verdana" pitchFamily="34" charset="0"/>
                <a:cs typeface="Verdana" pitchFamily="34" charset="0"/>
              </a:rPr>
              <a:t>point</a:t>
            </a:r>
          </a:p>
        </p:txBody>
      </p:sp>
      <p:sp>
        <p:nvSpPr>
          <p:cNvPr id="17" name="Rectangle 2"/>
          <p:cNvSpPr txBox="1">
            <a:spLocks noChangeArrowheads="1"/>
          </p:cNvSpPr>
          <p:nvPr/>
        </p:nvSpPr>
        <p:spPr bwMode="auto">
          <a:xfrm>
            <a:off x="6324600" y="4419600"/>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sp>
        <p:nvSpPr>
          <p:cNvPr id="18" name="Rectangle 2"/>
          <p:cNvSpPr txBox="1">
            <a:spLocks noChangeArrowheads="1"/>
          </p:cNvSpPr>
          <p:nvPr/>
        </p:nvSpPr>
        <p:spPr bwMode="auto">
          <a:xfrm>
            <a:off x="2663386" y="24808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CC"/>
                </a:solidFill>
                <a:latin typeface="Verdana" pitchFamily="34" charset="0"/>
                <a:ea typeface="Verdana" pitchFamily="34" charset="0"/>
                <a:cs typeface="Verdana" pitchFamily="34" charset="0"/>
              </a:rPr>
              <a:t>subsurface </a:t>
            </a:r>
            <a:r>
              <a:rPr lang="en-US" sz="1400" dirty="0" err="1" smtClean="0">
                <a:solidFill>
                  <a:srgbClr val="FFFFCC"/>
                </a:solidFill>
                <a:latin typeface="Verdana" pitchFamily="34" charset="0"/>
                <a:ea typeface="Verdana" pitchFamily="34" charset="0"/>
                <a:cs typeface="Verdana" pitchFamily="34" charset="0"/>
              </a:rPr>
              <a:t>scacttering</a:t>
            </a:r>
            <a:endParaRPr lang="en-US" sz="1400" dirty="0" smtClean="0">
              <a:solidFill>
                <a:srgbClr val="FFFFCC"/>
              </a:solidFill>
              <a:latin typeface="Verdana" pitchFamily="34" charset="0"/>
              <a:ea typeface="Verdana" pitchFamily="34" charset="0"/>
              <a:cs typeface="Verdana" pitchFamily="34" charset="0"/>
            </a:endParaRPr>
          </a:p>
        </p:txBody>
      </p:sp>
      <p:cxnSp>
        <p:nvCxnSpPr>
          <p:cNvPr id="19" name="Straight Arrow Connector 18"/>
          <p:cNvCxnSpPr/>
          <p:nvPr/>
        </p:nvCxnSpPr>
        <p:spPr>
          <a:xfrm>
            <a:off x="3884393" y="2956713"/>
            <a:ext cx="382807" cy="396087"/>
          </a:xfrm>
          <a:prstGeom prst="straightConnector1">
            <a:avLst/>
          </a:prstGeom>
          <a:ln w="22225">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525448" y="3148406"/>
            <a:ext cx="109728" cy="1097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26" name="Straight Arrow Connector 25"/>
          <p:cNvCxnSpPr/>
          <p:nvPr/>
        </p:nvCxnSpPr>
        <p:spPr>
          <a:xfrm flipV="1">
            <a:off x="4191000" y="3288920"/>
            <a:ext cx="152400" cy="216284"/>
          </a:xfrm>
          <a:prstGeom prst="straightConnector1">
            <a:avLst/>
          </a:prstGeom>
          <a:ln w="254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343400" y="3203270"/>
            <a:ext cx="242887" cy="94244"/>
          </a:xfrm>
          <a:prstGeom prst="straightConnector1">
            <a:avLst/>
          </a:prstGeom>
          <a:ln w="254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1"/>
          </p:cNvCxnSpPr>
          <p:nvPr/>
        </p:nvCxnSpPr>
        <p:spPr>
          <a:xfrm flipH="1" flipV="1">
            <a:off x="4576979" y="3205270"/>
            <a:ext cx="2174412" cy="821312"/>
          </a:xfrm>
          <a:prstGeom prst="straightConnector1">
            <a:avLst/>
          </a:prstGeom>
          <a:ln w="254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57186" y="3666620"/>
            <a:ext cx="109728" cy="1097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2" name="Straight Arrow Connector 11"/>
          <p:cNvCxnSpPr/>
          <p:nvPr/>
        </p:nvCxnSpPr>
        <p:spPr>
          <a:xfrm flipH="1" flipV="1">
            <a:off x="4495800" y="3716947"/>
            <a:ext cx="2238770" cy="309635"/>
          </a:xfrm>
          <a:prstGeom prst="straightConnector1">
            <a:avLst/>
          </a:prstGeom>
          <a:ln w="254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191000" y="3505200"/>
            <a:ext cx="327498" cy="216284"/>
          </a:xfrm>
          <a:prstGeom prst="straightConnector1">
            <a:avLst/>
          </a:prstGeom>
          <a:ln w="254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3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0" grpId="0" animBg="1"/>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K:\Experiments Data\Research\Optimal Phase Shifting\11-20-2011\data\Lemon\Results\3DVis\Lemon3DVis-Mod00-Process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820" y="2438400"/>
            <a:ext cx="2245704" cy="185645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5122" name="Picture 2" descr="K:\Experiments Data\Research\Optimal Phase Shifting\11-20-2011\data\Lemon\Results\3DVis\Lemon3DVis-Conv00-Process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639" y="2438400"/>
            <a:ext cx="2245704" cy="185645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5124" name="Picture 4" descr="K:\Experiments Data\Research\Optimal Phase Shifting\11-20-2011\data\Lemon\Results\3DVis\Lemon3DVis-Micro00-Process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438400"/>
            <a:ext cx="2245704" cy="185645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Shape Comparison (seven input images)</a:t>
            </a:r>
            <a:endParaRPr lang="en-US" sz="3200" dirty="0" smtClean="0">
              <a:solidFill>
                <a:srgbClr val="FFFFCC"/>
              </a:solidFill>
              <a:latin typeface="Verdana" pitchFamily="34" charset="0"/>
              <a:ea typeface="Verdana" pitchFamily="34" charset="0"/>
              <a:cs typeface="Verdana" pitchFamily="34" charset="0"/>
            </a:endParaRPr>
          </a:p>
        </p:txBody>
      </p:sp>
      <p:sp>
        <p:nvSpPr>
          <p:cNvPr id="14"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0" name="Rectangle 2"/>
          <p:cNvSpPr txBox="1">
            <a:spLocks noChangeArrowheads="1"/>
          </p:cNvSpPr>
          <p:nvPr/>
        </p:nvSpPr>
        <p:spPr>
          <a:xfrm>
            <a:off x="701674" y="4267200"/>
            <a:ext cx="2270125"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Conventional Phase Shifting</a:t>
            </a:r>
          </a:p>
        </p:txBody>
      </p:sp>
      <p:sp>
        <p:nvSpPr>
          <p:cNvPr id="12" name="Rectangle 2"/>
          <p:cNvSpPr txBox="1">
            <a:spLocks noChangeArrowheads="1"/>
          </p:cNvSpPr>
          <p:nvPr/>
        </p:nvSpPr>
        <p:spPr>
          <a:xfrm>
            <a:off x="6063876" y="4267200"/>
            <a:ext cx="2277828"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FFFF00"/>
                </a:solidFill>
                <a:latin typeface="Verdana" pitchFamily="34" charset="0"/>
                <a:ea typeface="Verdana" pitchFamily="34" charset="0"/>
                <a:cs typeface="Verdana" pitchFamily="34" charset="0"/>
              </a:rPr>
              <a:t>Micro Phase Shifting</a:t>
            </a:r>
          </a:p>
          <a:p>
            <a:r>
              <a:rPr lang="en-US" sz="1400" dirty="0" smtClean="0">
                <a:solidFill>
                  <a:srgbClr val="FFFF00"/>
                </a:solidFill>
                <a:latin typeface="Verdana" pitchFamily="34" charset="0"/>
                <a:ea typeface="Verdana" pitchFamily="34" charset="0"/>
                <a:cs typeface="Verdana" pitchFamily="34" charset="0"/>
              </a:rPr>
              <a:t>[Our]</a:t>
            </a:r>
          </a:p>
        </p:txBody>
      </p:sp>
      <p:sp>
        <p:nvSpPr>
          <p:cNvPr id="13" name="Rectangle 2"/>
          <p:cNvSpPr txBox="1">
            <a:spLocks noChangeArrowheads="1"/>
          </p:cNvSpPr>
          <p:nvPr/>
        </p:nvSpPr>
        <p:spPr>
          <a:xfrm>
            <a:off x="2961252" y="4267200"/>
            <a:ext cx="3134747" cy="636196"/>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Modulated Phase Shifting</a:t>
            </a:r>
          </a:p>
          <a:p>
            <a:r>
              <a:rPr lang="en-US" sz="1400" dirty="0" smtClean="0">
                <a:solidFill>
                  <a:srgbClr val="D2D2F4"/>
                </a:solidFill>
                <a:latin typeface="Verdana" pitchFamily="34" charset="0"/>
                <a:ea typeface="Verdana" pitchFamily="34" charset="0"/>
                <a:cs typeface="Verdana" pitchFamily="34" charset="0"/>
              </a:rPr>
              <a:t>[</a:t>
            </a:r>
            <a:r>
              <a:rPr lang="en-US" sz="1400" dirty="0" err="1" smtClean="0">
                <a:solidFill>
                  <a:srgbClr val="D2D2F4"/>
                </a:solidFill>
                <a:latin typeface="Verdana" pitchFamily="34" charset="0"/>
                <a:ea typeface="Verdana" pitchFamily="34" charset="0"/>
                <a:cs typeface="Verdana" pitchFamily="34" charset="0"/>
              </a:rPr>
              <a:t>Gu</a:t>
            </a:r>
            <a:r>
              <a:rPr lang="en-US" sz="1400" dirty="0" smtClean="0">
                <a:solidFill>
                  <a:srgbClr val="D2D2F4"/>
                </a:solidFill>
                <a:latin typeface="Verdana" pitchFamily="34" charset="0"/>
                <a:ea typeface="Verdana" pitchFamily="34" charset="0"/>
                <a:cs typeface="Verdana" pitchFamily="34" charset="0"/>
              </a:rPr>
              <a:t> </a:t>
            </a:r>
            <a:r>
              <a:rPr lang="en-US" sz="1400" i="1" dirty="0" smtClean="0">
                <a:solidFill>
                  <a:srgbClr val="D2D2F4"/>
                </a:solidFill>
                <a:latin typeface="Verdana" pitchFamily="34" charset="0"/>
                <a:ea typeface="Verdana" pitchFamily="34" charset="0"/>
                <a:cs typeface="Verdana" pitchFamily="34" charset="0"/>
              </a:rPr>
              <a:t>et al.</a:t>
            </a:r>
            <a:r>
              <a:rPr lang="en-US" sz="1400" dirty="0" smtClean="0">
                <a:solidFill>
                  <a:srgbClr val="D2D2F4"/>
                </a:solidFill>
                <a:latin typeface="Verdana" pitchFamily="34" charset="0"/>
                <a:ea typeface="Verdana" pitchFamily="34" charset="0"/>
                <a:cs typeface="Verdana" pitchFamily="34" charset="0"/>
              </a:rPr>
              <a:t>]</a:t>
            </a:r>
          </a:p>
        </p:txBody>
      </p:sp>
    </p:spTree>
    <p:extLst>
      <p:ext uri="{BB962C8B-B14F-4D97-AF65-F5344CB8AC3E}">
        <p14:creationId xmlns:p14="http://schemas.microsoft.com/office/powerpoint/2010/main" val="2562107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Experiments Data\Research\Optimal Phase Shifting\11-16-2011\Data\RussianDolls03\Results\Texture\IMG_9919-process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752600"/>
            <a:ext cx="3643312" cy="3904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Russian Dolls: Defocus</a:t>
            </a:r>
            <a:endParaRPr lang="en-US" sz="3200" dirty="0" smtClean="0">
              <a:solidFill>
                <a:srgbClr val="FFFFCC"/>
              </a:solidFill>
              <a:latin typeface="Verdana" pitchFamily="34" charset="0"/>
              <a:ea typeface="Verdana" pitchFamily="34" charset="0"/>
              <a:cs typeface="Verdana" pitchFamily="34" charset="0"/>
            </a:endParaRPr>
          </a:p>
        </p:txBody>
      </p:sp>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31029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K:\Experiments Data\Research\Optimal Phase Shifting\11-20-2011\data\RussianDolls\Results\3DVis\RussianDolls3DVis-Conv00-Process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2716212" cy="2494388"/>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9220" name="Picture 4" descr="K:\Experiments Data\Research\Optimal Phase Shifting\11-20-2011\data\RussianDolls\Results\3DVis\RussianDolls3DVis-Micro00-Process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188" y="2057400"/>
            <a:ext cx="2716212" cy="2494388"/>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2"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7" name="Subtitle 2"/>
          <p:cNvSpPr txBox="1">
            <a:spLocks/>
          </p:cNvSpPr>
          <p:nvPr/>
        </p:nvSpPr>
        <p:spPr>
          <a:xfrm>
            <a:off x="1219200" y="1752600"/>
            <a:ext cx="3200400"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400" dirty="0" smtClean="0">
                <a:solidFill>
                  <a:srgbClr val="FF822D"/>
                </a:solidFill>
                <a:latin typeface="Verdana" pitchFamily="34" charset="0"/>
                <a:ea typeface="Verdana" pitchFamily="34" charset="0"/>
                <a:cs typeface="Verdana" pitchFamily="34" charset="0"/>
              </a:rPr>
              <a:t>Holes in low albedo regions</a:t>
            </a:r>
            <a:endParaRPr lang="en-US" sz="1400" dirty="0">
              <a:solidFill>
                <a:srgbClr val="FF822D"/>
              </a:solidFill>
              <a:latin typeface="Verdana" pitchFamily="34" charset="0"/>
              <a:ea typeface="Verdana" pitchFamily="34" charset="0"/>
              <a:cs typeface="Verdana" pitchFamily="34" charset="0"/>
            </a:endParaRPr>
          </a:p>
        </p:txBody>
      </p:sp>
      <p:cxnSp>
        <p:nvCxnSpPr>
          <p:cNvPr id="18" name="Straight Arrow Connector 17"/>
          <p:cNvCxnSpPr>
            <a:stCxn id="9219" idx="0"/>
          </p:cNvCxnSpPr>
          <p:nvPr/>
        </p:nvCxnSpPr>
        <p:spPr>
          <a:xfrm>
            <a:off x="2805906" y="2057400"/>
            <a:ext cx="1004094" cy="609600"/>
          </a:xfrm>
          <a:prstGeom prst="straightConnector1">
            <a:avLst/>
          </a:prstGeom>
          <a:ln w="28575">
            <a:solidFill>
              <a:srgbClr val="FF822D"/>
            </a:solidFill>
            <a:prstDash val="solid"/>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219" idx="0"/>
          </p:cNvCxnSpPr>
          <p:nvPr/>
        </p:nvCxnSpPr>
        <p:spPr>
          <a:xfrm flipH="1">
            <a:off x="1752600" y="2057400"/>
            <a:ext cx="1053306" cy="1447800"/>
          </a:xfrm>
          <a:prstGeom prst="straightConnector1">
            <a:avLst/>
          </a:prstGeom>
          <a:ln w="28575">
            <a:solidFill>
              <a:srgbClr val="FF822D"/>
            </a:solidFill>
            <a:prstDash val="solid"/>
            <a:tailEnd type="triangle" w="lg" len="med"/>
          </a:ln>
        </p:spPr>
        <p:style>
          <a:lnRef idx="1">
            <a:schemeClr val="accent1"/>
          </a:lnRef>
          <a:fillRef idx="0">
            <a:schemeClr val="accent1"/>
          </a:fillRef>
          <a:effectRef idx="0">
            <a:schemeClr val="accent1"/>
          </a:effectRef>
          <a:fontRef idx="minor">
            <a:schemeClr val="tx1"/>
          </a:fontRef>
        </p:style>
      </p:cxnSp>
      <p:sp>
        <p:nvSpPr>
          <p:cNvPr id="14" name="Rectangle 2"/>
          <p:cNvSpPr txBox="1">
            <a:spLocks noChangeArrowheads="1"/>
          </p:cNvSpPr>
          <p:nvPr/>
        </p:nvSpPr>
        <p:spPr>
          <a:xfrm>
            <a:off x="1447800" y="4565416"/>
            <a:ext cx="2819400"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Conventional Phase Shifting</a:t>
            </a:r>
          </a:p>
        </p:txBody>
      </p:sp>
      <p:sp>
        <p:nvSpPr>
          <p:cNvPr id="15" name="Rectangle 2"/>
          <p:cNvSpPr txBox="1">
            <a:spLocks noChangeArrowheads="1"/>
          </p:cNvSpPr>
          <p:nvPr/>
        </p:nvSpPr>
        <p:spPr>
          <a:xfrm>
            <a:off x="5056188" y="4565416"/>
            <a:ext cx="2716212"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FFFF00"/>
                </a:solidFill>
                <a:latin typeface="Verdana" pitchFamily="34" charset="0"/>
                <a:ea typeface="Verdana" pitchFamily="34" charset="0"/>
                <a:cs typeface="Verdana" pitchFamily="34" charset="0"/>
              </a:rPr>
              <a:t>Micro Phase Shifting [Our]</a:t>
            </a:r>
          </a:p>
        </p:txBody>
      </p:sp>
      <p:sp>
        <p:nvSpPr>
          <p:cNvPr id="21"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Shape Comparison (seven input images)</a:t>
            </a:r>
            <a:endParaRPr lang="en-US" sz="3200" dirty="0" smtClean="0">
              <a:solidFill>
                <a:srgbClr val="FFFFCC"/>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99671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K:\Experiments Data\Research\Optimal Phase Shifting\09-27-2011\Data\WaxBowl\Results\Image\Processed\01-Masked-Processed.t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71145"/>
            <a:ext cx="4267200" cy="4120055"/>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Wax Bowl: Interreflections + Scattering</a:t>
            </a:r>
            <a:endParaRPr lang="en-US" sz="3200" dirty="0" smtClean="0">
              <a:solidFill>
                <a:srgbClr val="FFFFCC"/>
              </a:solidFill>
              <a:latin typeface="Verdana" pitchFamily="34" charset="0"/>
              <a:ea typeface="Verdana" pitchFamily="34" charset="0"/>
              <a:cs typeface="Verdana" pitchFamily="34" charset="0"/>
            </a:endParaRP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413582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K:\Experiments Data\Research\Optimal Phase Shifting\09-27-2011\Data\WaxBowl\Results\3DVis\WaxBowl3DVis-Mod00-Processed.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303" y="2197593"/>
            <a:ext cx="2383400" cy="209725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3315" name="Picture 3" descr="K:\Experiments Data\Research\Optimal Phase Shifting\09-27-2011\Data\WaxBowl\Results\3DVis\WaxBowl3DVis-Conv00-Processed.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805" y="2197593"/>
            <a:ext cx="2383400" cy="209725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3316" name="Picture 4" descr="K:\Experiments Data\Research\Optimal Phase Shifting\09-27-2011\Data\WaxBowl\Results\3DVis\WaxBowl3DVis-Micro00-Processed.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2197593"/>
            <a:ext cx="2383400" cy="209725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4"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0" name="Rectangle 2"/>
          <p:cNvSpPr txBox="1">
            <a:spLocks noChangeArrowheads="1"/>
          </p:cNvSpPr>
          <p:nvPr/>
        </p:nvSpPr>
        <p:spPr>
          <a:xfrm>
            <a:off x="674805" y="4267200"/>
            <a:ext cx="2373195"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Conventional Phase Shifting</a:t>
            </a:r>
          </a:p>
        </p:txBody>
      </p:sp>
      <p:sp>
        <p:nvSpPr>
          <p:cNvPr id="12" name="Rectangle 2"/>
          <p:cNvSpPr txBox="1">
            <a:spLocks noChangeArrowheads="1"/>
          </p:cNvSpPr>
          <p:nvPr/>
        </p:nvSpPr>
        <p:spPr>
          <a:xfrm>
            <a:off x="6019800" y="4267200"/>
            <a:ext cx="2383399"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FFFF00"/>
                </a:solidFill>
                <a:latin typeface="Verdana" pitchFamily="34" charset="0"/>
                <a:ea typeface="Verdana" pitchFamily="34" charset="0"/>
                <a:cs typeface="Verdana" pitchFamily="34" charset="0"/>
              </a:rPr>
              <a:t>Micro Phase Shifting</a:t>
            </a:r>
          </a:p>
          <a:p>
            <a:r>
              <a:rPr lang="en-US" sz="1400" dirty="0" smtClean="0">
                <a:solidFill>
                  <a:srgbClr val="FFFF00"/>
                </a:solidFill>
                <a:latin typeface="Verdana" pitchFamily="34" charset="0"/>
                <a:ea typeface="Verdana" pitchFamily="34" charset="0"/>
                <a:cs typeface="Verdana" pitchFamily="34" charset="0"/>
              </a:rPr>
              <a:t>[Our]</a:t>
            </a:r>
          </a:p>
        </p:txBody>
      </p:sp>
      <p:sp>
        <p:nvSpPr>
          <p:cNvPr id="13" name="Rectangle 2"/>
          <p:cNvSpPr txBox="1">
            <a:spLocks noChangeArrowheads="1"/>
          </p:cNvSpPr>
          <p:nvPr/>
        </p:nvSpPr>
        <p:spPr>
          <a:xfrm>
            <a:off x="2971800" y="4267200"/>
            <a:ext cx="3134747" cy="636196"/>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Modulated Phase Shifting</a:t>
            </a:r>
          </a:p>
          <a:p>
            <a:r>
              <a:rPr lang="en-US" sz="1400" dirty="0" smtClean="0">
                <a:solidFill>
                  <a:srgbClr val="D2D2F4"/>
                </a:solidFill>
                <a:latin typeface="Verdana" pitchFamily="34" charset="0"/>
                <a:ea typeface="Verdana" pitchFamily="34" charset="0"/>
                <a:cs typeface="Verdana" pitchFamily="34" charset="0"/>
              </a:rPr>
              <a:t>[</a:t>
            </a:r>
            <a:r>
              <a:rPr lang="en-US" sz="1400" dirty="0" err="1" smtClean="0">
                <a:solidFill>
                  <a:srgbClr val="D2D2F4"/>
                </a:solidFill>
                <a:latin typeface="Verdana" pitchFamily="34" charset="0"/>
                <a:ea typeface="Verdana" pitchFamily="34" charset="0"/>
                <a:cs typeface="Verdana" pitchFamily="34" charset="0"/>
              </a:rPr>
              <a:t>Gu</a:t>
            </a:r>
            <a:r>
              <a:rPr lang="en-US" sz="1400" dirty="0" smtClean="0">
                <a:solidFill>
                  <a:srgbClr val="D2D2F4"/>
                </a:solidFill>
                <a:latin typeface="Verdana" pitchFamily="34" charset="0"/>
                <a:ea typeface="Verdana" pitchFamily="34" charset="0"/>
                <a:cs typeface="Verdana" pitchFamily="34" charset="0"/>
              </a:rPr>
              <a:t> </a:t>
            </a:r>
            <a:r>
              <a:rPr lang="en-US" sz="1400" i="1" dirty="0" smtClean="0">
                <a:solidFill>
                  <a:srgbClr val="D2D2F4"/>
                </a:solidFill>
                <a:latin typeface="Verdana" pitchFamily="34" charset="0"/>
                <a:ea typeface="Verdana" pitchFamily="34" charset="0"/>
                <a:cs typeface="Verdana" pitchFamily="34" charset="0"/>
              </a:rPr>
              <a:t>et al.</a:t>
            </a:r>
            <a:r>
              <a:rPr lang="en-US" sz="1400" dirty="0" smtClean="0">
                <a:solidFill>
                  <a:srgbClr val="D2D2F4"/>
                </a:solidFill>
                <a:latin typeface="Verdana" pitchFamily="34" charset="0"/>
                <a:ea typeface="Verdana" pitchFamily="34" charset="0"/>
                <a:cs typeface="Verdana" pitchFamily="34" charset="0"/>
              </a:rPr>
              <a:t>]</a:t>
            </a:r>
          </a:p>
        </p:txBody>
      </p:sp>
      <p:sp>
        <p:nvSpPr>
          <p:cNvPr id="18"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Shape Comparison (seven input images)</a:t>
            </a:r>
            <a:endParaRPr lang="en-US" sz="3200" dirty="0" smtClean="0">
              <a:solidFill>
                <a:srgbClr val="FFFFCC"/>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147117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K:\Experiments Data\Research\Optimal Phase Shifting\09-27-2011\Data\WaxBowl\Results\3DVis\WaxBowl3DVis-Micro02-Processed.t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4348"/>
          <a:stretch/>
        </p:blipFill>
        <p:spPr bwMode="auto">
          <a:xfrm>
            <a:off x="4800600" y="2057400"/>
            <a:ext cx="3348817" cy="282382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4339" name="Picture 3" descr="K:\Experiments Data\Research\Optimal Phase Shifting\09-27-2011\Data\WaxBowl\Results\3DVis\WaxBowl3DVis-Micro01-Processed.tif"/>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7632" y="2057400"/>
            <a:ext cx="3352393" cy="282667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Recovered Shape: Micro Phase Shifting</a:t>
            </a:r>
            <a:endParaRPr lang="en-US" sz="3200" dirty="0" smtClean="0">
              <a:solidFill>
                <a:srgbClr val="FFFFCC"/>
              </a:solidFill>
              <a:latin typeface="Verdana" pitchFamily="34" charset="0"/>
              <a:ea typeface="Verdana" pitchFamily="34" charset="0"/>
              <a:cs typeface="Verdana" pitchFamily="34" charset="0"/>
            </a:endParaRPr>
          </a:p>
        </p:txBody>
      </p:sp>
      <p:sp>
        <p:nvSpPr>
          <p:cNvPr id="9"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883819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Experiments Data\Research\Optimal Phase Shifting\11-17-2011\Data\MetalBowl\Textur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69036"/>
            <a:ext cx="4648200" cy="4198874"/>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0" y="76200"/>
            <a:ext cx="914399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Failure Case: Shiny Metal Bowl</a:t>
            </a:r>
            <a:endParaRPr lang="en-US" sz="3200" dirty="0" smtClean="0">
              <a:solidFill>
                <a:srgbClr val="FFFFCC"/>
              </a:solidFill>
              <a:latin typeface="Verdana" pitchFamily="34" charset="0"/>
              <a:ea typeface="Verdana" pitchFamily="34" charset="0"/>
              <a:cs typeface="Verdana" pitchFamily="34" charset="0"/>
            </a:endParaRPr>
          </a:p>
        </p:txBody>
      </p:sp>
      <p:sp>
        <p:nvSpPr>
          <p:cNvPr id="6"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2" name="Rectangle 1"/>
          <p:cNvSpPr/>
          <p:nvPr/>
        </p:nvSpPr>
        <p:spPr>
          <a:xfrm>
            <a:off x="2209800" y="5760552"/>
            <a:ext cx="4648200" cy="369332"/>
          </a:xfrm>
          <a:prstGeom prst="rect">
            <a:avLst/>
          </a:prstGeom>
        </p:spPr>
        <p:txBody>
          <a:bodyPr wrap="square">
            <a:spAutoFit/>
          </a:bodyPr>
          <a:lstStyle/>
          <a:p>
            <a:pPr algn="ctr"/>
            <a:r>
              <a:rPr lang="en-US" dirty="0" smtClean="0">
                <a:solidFill>
                  <a:srgbClr val="FFFFCC"/>
                </a:solidFill>
                <a:latin typeface="Verdana" pitchFamily="34" charset="0"/>
                <a:ea typeface="Verdana" pitchFamily="34" charset="0"/>
                <a:cs typeface="Verdana" pitchFamily="34" charset="0"/>
              </a:rPr>
              <a:t>Specular </a:t>
            </a:r>
            <a:r>
              <a:rPr lang="en-US" dirty="0" err="1">
                <a:solidFill>
                  <a:srgbClr val="FFFFCC"/>
                </a:solidFill>
                <a:latin typeface="Verdana" pitchFamily="34" charset="0"/>
                <a:ea typeface="Verdana" pitchFamily="34" charset="0"/>
                <a:cs typeface="Verdana" pitchFamily="34" charset="0"/>
              </a:rPr>
              <a:t>interreflections</a:t>
            </a:r>
            <a:endParaRPr lang="en-US" dirty="0">
              <a:solidFill>
                <a:srgbClr val="FFFFCC"/>
              </a:solidFill>
            </a:endParaRPr>
          </a:p>
        </p:txBody>
      </p:sp>
    </p:spTree>
    <p:extLst>
      <p:ext uri="{BB962C8B-B14F-4D97-AF65-F5344CB8AC3E}">
        <p14:creationId xmlns:p14="http://schemas.microsoft.com/office/powerpoint/2010/main" val="37682212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Current\Optimal Phase Shifting\Paper\Ver02\Figures\MetalBowl\MetalBowl3DVis-Mod00-Process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2362200"/>
            <a:ext cx="2320570" cy="177015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6387" name="Picture 3" descr="D:\Current\Optimal Phase Shifting\Paper\Ver02\Figures\MetalBowl\MetalBowl3DVis-Conv00-Process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2362200"/>
            <a:ext cx="2320570" cy="177015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6388" name="Picture 4" descr="D:\Current\Optimal Phase Shifting\Paper\Ver02\Figures\MetalBowl\MetalBowl3DVis-Micro00-Process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62200"/>
            <a:ext cx="2320570" cy="177015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Shape Comparison</a:t>
            </a:r>
            <a:endParaRPr lang="en-US" sz="3200" dirty="0" smtClean="0">
              <a:solidFill>
                <a:srgbClr val="FFFFCC"/>
              </a:solidFill>
              <a:latin typeface="Verdana" pitchFamily="34" charset="0"/>
              <a:ea typeface="Verdana" pitchFamily="34" charset="0"/>
              <a:cs typeface="Verdana" pitchFamily="34" charset="0"/>
            </a:endParaRPr>
          </a:p>
        </p:txBody>
      </p:sp>
      <p:sp>
        <p:nvSpPr>
          <p:cNvPr id="14"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0" name="Rectangle 2"/>
          <p:cNvSpPr txBox="1">
            <a:spLocks noChangeArrowheads="1"/>
          </p:cNvSpPr>
          <p:nvPr/>
        </p:nvSpPr>
        <p:spPr>
          <a:xfrm>
            <a:off x="685802" y="4114800"/>
            <a:ext cx="2320570"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Conventional Phase Shifting</a:t>
            </a:r>
          </a:p>
        </p:txBody>
      </p:sp>
      <p:sp>
        <p:nvSpPr>
          <p:cNvPr id="12" name="Rectangle 2"/>
          <p:cNvSpPr txBox="1">
            <a:spLocks noChangeArrowheads="1"/>
          </p:cNvSpPr>
          <p:nvPr/>
        </p:nvSpPr>
        <p:spPr>
          <a:xfrm>
            <a:off x="6096000" y="4114800"/>
            <a:ext cx="2320570"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FFFF00"/>
                </a:solidFill>
                <a:latin typeface="Verdana" pitchFamily="34" charset="0"/>
                <a:ea typeface="Verdana" pitchFamily="34" charset="0"/>
                <a:cs typeface="Verdana" pitchFamily="34" charset="0"/>
              </a:rPr>
              <a:t>Micro Phase Shifting</a:t>
            </a:r>
          </a:p>
          <a:p>
            <a:r>
              <a:rPr lang="en-US" sz="1400" dirty="0" smtClean="0">
                <a:solidFill>
                  <a:srgbClr val="FFFF00"/>
                </a:solidFill>
                <a:latin typeface="Verdana" pitchFamily="34" charset="0"/>
                <a:ea typeface="Verdana" pitchFamily="34" charset="0"/>
                <a:cs typeface="Verdana" pitchFamily="34" charset="0"/>
              </a:rPr>
              <a:t>[Our]</a:t>
            </a:r>
          </a:p>
        </p:txBody>
      </p:sp>
      <p:sp>
        <p:nvSpPr>
          <p:cNvPr id="13" name="Rectangle 2"/>
          <p:cNvSpPr txBox="1">
            <a:spLocks noChangeArrowheads="1"/>
          </p:cNvSpPr>
          <p:nvPr/>
        </p:nvSpPr>
        <p:spPr>
          <a:xfrm>
            <a:off x="3037453" y="4114800"/>
            <a:ext cx="3134747" cy="636196"/>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400" dirty="0" smtClean="0">
                <a:solidFill>
                  <a:srgbClr val="D2D2F4"/>
                </a:solidFill>
                <a:latin typeface="Verdana" pitchFamily="34" charset="0"/>
                <a:ea typeface="Verdana" pitchFamily="34" charset="0"/>
                <a:cs typeface="Verdana" pitchFamily="34" charset="0"/>
              </a:rPr>
              <a:t>Modulated Phase Shifting</a:t>
            </a:r>
          </a:p>
          <a:p>
            <a:r>
              <a:rPr lang="en-US" sz="1400" dirty="0" smtClean="0">
                <a:solidFill>
                  <a:srgbClr val="D2D2F4"/>
                </a:solidFill>
                <a:latin typeface="Verdana" pitchFamily="34" charset="0"/>
                <a:ea typeface="Verdana" pitchFamily="34" charset="0"/>
                <a:cs typeface="Verdana" pitchFamily="34" charset="0"/>
              </a:rPr>
              <a:t>[</a:t>
            </a:r>
            <a:r>
              <a:rPr lang="en-US" sz="1400" dirty="0" err="1" smtClean="0">
                <a:solidFill>
                  <a:srgbClr val="D2D2F4"/>
                </a:solidFill>
                <a:latin typeface="Verdana" pitchFamily="34" charset="0"/>
                <a:ea typeface="Verdana" pitchFamily="34" charset="0"/>
                <a:cs typeface="Verdana" pitchFamily="34" charset="0"/>
              </a:rPr>
              <a:t>Gu</a:t>
            </a:r>
            <a:r>
              <a:rPr lang="en-US" sz="1400" dirty="0" smtClean="0">
                <a:solidFill>
                  <a:srgbClr val="D2D2F4"/>
                </a:solidFill>
                <a:latin typeface="Verdana" pitchFamily="34" charset="0"/>
                <a:ea typeface="Verdana" pitchFamily="34" charset="0"/>
                <a:cs typeface="Verdana" pitchFamily="34" charset="0"/>
              </a:rPr>
              <a:t> </a:t>
            </a:r>
            <a:r>
              <a:rPr lang="en-US" sz="1400" i="1" dirty="0" smtClean="0">
                <a:solidFill>
                  <a:srgbClr val="D2D2F4"/>
                </a:solidFill>
                <a:latin typeface="Verdana" pitchFamily="34" charset="0"/>
                <a:ea typeface="Verdana" pitchFamily="34" charset="0"/>
                <a:cs typeface="Verdana" pitchFamily="34" charset="0"/>
              </a:rPr>
              <a:t>et al.</a:t>
            </a:r>
            <a:r>
              <a:rPr lang="en-US" sz="1400" dirty="0" smtClean="0">
                <a:solidFill>
                  <a:srgbClr val="D2D2F4"/>
                </a:solidFill>
                <a:latin typeface="Verdana" pitchFamily="34" charset="0"/>
                <a:ea typeface="Verdana" pitchFamily="34" charset="0"/>
                <a:cs typeface="Verdana" pitchFamily="34" charset="0"/>
              </a:rPr>
              <a:t>]</a:t>
            </a:r>
          </a:p>
        </p:txBody>
      </p:sp>
    </p:spTree>
    <p:extLst>
      <p:ext uri="{BB962C8B-B14F-4D97-AF65-F5344CB8AC3E}">
        <p14:creationId xmlns:p14="http://schemas.microsoft.com/office/powerpoint/2010/main" val="5296312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p:cNvCxnSpPr/>
          <p:nvPr/>
        </p:nvCxnSpPr>
        <p:spPr>
          <a:xfrm>
            <a:off x="1379367" y="5941226"/>
            <a:ext cx="2339245" cy="0"/>
          </a:xfrm>
          <a:prstGeom prst="straightConnector1">
            <a:avLst/>
          </a:prstGeom>
          <a:ln w="19050">
            <a:solidFill>
              <a:srgbClr val="FFFF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371600" y="5901717"/>
            <a:ext cx="2385134" cy="346683"/>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cxnSp>
        <p:nvCxnSpPr>
          <p:cNvPr id="47" name="Straight Arrow Connector 46"/>
          <p:cNvCxnSpPr/>
          <p:nvPr/>
        </p:nvCxnSpPr>
        <p:spPr>
          <a:xfrm flipV="1">
            <a:off x="2565461" y="4751866"/>
            <a:ext cx="6706" cy="1190931"/>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920240" y="5647957"/>
            <a:ext cx="0" cy="288397"/>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186867" y="4724400"/>
            <a:ext cx="2385134"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defocus </a:t>
            </a:r>
          </a:p>
          <a:p>
            <a:pPr algn="ctr"/>
            <a:r>
              <a:rPr lang="en-US" sz="1400" dirty="0" smtClean="0">
                <a:solidFill>
                  <a:srgbClr val="FFFFCC"/>
                </a:solidFill>
                <a:latin typeface="Verdana" pitchFamily="34" charset="0"/>
                <a:ea typeface="Verdana" pitchFamily="34" charset="0"/>
                <a:cs typeface="Verdana" pitchFamily="34" charset="0"/>
              </a:rPr>
              <a:t>kernel</a:t>
            </a:r>
          </a:p>
        </p:txBody>
      </p:sp>
      <p:sp>
        <p:nvSpPr>
          <p:cNvPr id="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Discussion: Frequency Selection</a:t>
            </a:r>
            <a:endParaRPr lang="en-US" sz="3200" dirty="0" smtClean="0">
              <a:solidFill>
                <a:srgbClr val="FFFFCC"/>
              </a:solidFill>
              <a:latin typeface="Verdana" pitchFamily="34" charset="0"/>
              <a:ea typeface="Verdana" pitchFamily="34" charset="0"/>
              <a:cs typeface="Verdana" pitchFamily="34" charset="0"/>
            </a:endParaRPr>
          </a:p>
        </p:txBody>
      </p:sp>
      <p:sp>
        <p:nvSpPr>
          <p:cNvPr id="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16" name="TextBox 15"/>
          <p:cNvSpPr txBox="1"/>
          <p:nvPr/>
        </p:nvSpPr>
        <p:spPr>
          <a:xfrm>
            <a:off x="1371600" y="3073588"/>
            <a:ext cx="2362200" cy="341512"/>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cxnSp>
        <p:nvCxnSpPr>
          <p:cNvPr id="17" name="Straight Arrow Connector 16"/>
          <p:cNvCxnSpPr/>
          <p:nvPr/>
        </p:nvCxnSpPr>
        <p:spPr>
          <a:xfrm flipV="1">
            <a:off x="2557317" y="1970198"/>
            <a:ext cx="0" cy="1147977"/>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1657" y="2089904"/>
            <a:ext cx="1" cy="1028272"/>
          </a:xfrm>
          <a:prstGeom prst="line">
            <a:avLst/>
          </a:prstGeom>
          <a:ln w="34925">
            <a:solidFill>
              <a:srgbClr val="66CCFF"/>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71742" y="2089904"/>
            <a:ext cx="1" cy="1028272"/>
          </a:xfrm>
          <a:prstGeom prst="line">
            <a:avLst/>
          </a:prstGeom>
          <a:ln w="34925">
            <a:solidFill>
              <a:srgbClr val="66CCFF"/>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46120" y="2108313"/>
            <a:ext cx="1456" cy="1009863"/>
          </a:xfrm>
          <a:prstGeom prst="line">
            <a:avLst/>
          </a:prstGeom>
          <a:ln w="25400">
            <a:solidFill>
              <a:srgbClr val="FFFF00"/>
            </a:solidFill>
            <a:prstDash val="solid"/>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74520" y="2099186"/>
            <a:ext cx="1456" cy="1009863"/>
          </a:xfrm>
          <a:prstGeom prst="line">
            <a:avLst/>
          </a:prstGeom>
          <a:ln w="25400">
            <a:solidFill>
              <a:srgbClr val="FFFF00"/>
            </a:solidFill>
            <a:prstDash val="solid"/>
            <a:headEnd type="triangle" w="sm" len="sm"/>
            <a:tailEnd type="non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371600" y="1281500"/>
            <a:ext cx="2362200"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light transport bandwidth</a:t>
            </a:r>
          </a:p>
        </p:txBody>
      </p:sp>
      <p:cxnSp>
        <p:nvCxnSpPr>
          <p:cNvPr id="58" name="Straight Arrow Connector 57"/>
          <p:cNvCxnSpPr/>
          <p:nvPr/>
        </p:nvCxnSpPr>
        <p:spPr>
          <a:xfrm>
            <a:off x="2051658" y="1900422"/>
            <a:ext cx="1020083" cy="0"/>
          </a:xfrm>
          <a:prstGeom prst="straightConnector1">
            <a:avLst/>
          </a:prstGeom>
          <a:ln w="12700">
            <a:solidFill>
              <a:srgbClr val="FFFF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417966" y="3107926"/>
            <a:ext cx="2339245" cy="0"/>
          </a:xfrm>
          <a:prstGeom prst="straightConnector1">
            <a:avLst/>
          </a:prstGeom>
          <a:ln w="19050">
            <a:solidFill>
              <a:srgbClr val="FFFF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10199" y="3068417"/>
            <a:ext cx="2385134" cy="346683"/>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cxnSp>
        <p:nvCxnSpPr>
          <p:cNvPr id="31" name="Straight Arrow Connector 30"/>
          <p:cNvCxnSpPr/>
          <p:nvPr/>
        </p:nvCxnSpPr>
        <p:spPr>
          <a:xfrm flipV="1">
            <a:off x="6604060" y="1918566"/>
            <a:ext cx="6706" cy="1190931"/>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339625" y="2814657"/>
            <a:ext cx="1663" cy="288397"/>
          </a:xfrm>
          <a:prstGeom prst="line">
            <a:avLst/>
          </a:prstGeom>
          <a:ln w="25400">
            <a:solidFill>
              <a:srgbClr val="FFFF00"/>
            </a:solidFill>
            <a:prstDash val="solid"/>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945202" y="2814657"/>
            <a:ext cx="0" cy="288397"/>
          </a:xfrm>
          <a:prstGeom prst="line">
            <a:avLst/>
          </a:prstGeom>
          <a:ln w="25400">
            <a:solidFill>
              <a:srgbClr val="FFFF00"/>
            </a:solidFill>
            <a:prstDash val="solid"/>
            <a:headEnd type="triangle" w="sm" len="sm"/>
            <a:tailEnd type="non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5552398" y="2050763"/>
            <a:ext cx="2146477" cy="1058317"/>
            <a:chOff x="5493223" y="3215640"/>
            <a:chExt cx="2368296" cy="1280160"/>
          </a:xfrm>
        </p:grpSpPr>
        <p:sp>
          <p:nvSpPr>
            <p:cNvPr id="41"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34925">
              <a:solidFill>
                <a:srgbClr val="66CCFF"/>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42"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34925">
              <a:solidFill>
                <a:srgbClr val="66CCFF"/>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64" name="TextBox 63"/>
          <p:cNvSpPr txBox="1"/>
          <p:nvPr/>
        </p:nvSpPr>
        <p:spPr>
          <a:xfrm>
            <a:off x="6225466" y="1891100"/>
            <a:ext cx="2385134"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defocus </a:t>
            </a:r>
          </a:p>
          <a:p>
            <a:pPr algn="ctr"/>
            <a:r>
              <a:rPr lang="en-US" sz="1400" dirty="0" smtClean="0">
                <a:solidFill>
                  <a:srgbClr val="FFFFCC"/>
                </a:solidFill>
                <a:latin typeface="Verdana" pitchFamily="34" charset="0"/>
                <a:ea typeface="Verdana" pitchFamily="34" charset="0"/>
                <a:cs typeface="Verdana" pitchFamily="34" charset="0"/>
              </a:rPr>
              <a:t>kernel</a:t>
            </a:r>
          </a:p>
        </p:txBody>
      </p:sp>
      <p:sp>
        <p:nvSpPr>
          <p:cNvPr id="68" name="Rectangle 2"/>
          <p:cNvSpPr txBox="1">
            <a:spLocks noChangeArrowheads="1"/>
          </p:cNvSpPr>
          <p:nvPr/>
        </p:nvSpPr>
        <p:spPr>
          <a:xfrm>
            <a:off x="609600" y="3422416"/>
            <a:ext cx="3957764"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600" dirty="0" smtClean="0">
                <a:solidFill>
                  <a:srgbClr val="92D050"/>
                </a:solidFill>
                <a:latin typeface="Verdana" pitchFamily="34" charset="0"/>
                <a:ea typeface="Verdana" pitchFamily="34" charset="0"/>
                <a:cs typeface="Verdana" pitchFamily="34" charset="0"/>
              </a:rPr>
              <a:t>Invariance to interreflections</a:t>
            </a:r>
          </a:p>
        </p:txBody>
      </p:sp>
      <p:sp>
        <p:nvSpPr>
          <p:cNvPr id="69" name="Rectangle 2"/>
          <p:cNvSpPr txBox="1">
            <a:spLocks noChangeArrowheads="1"/>
          </p:cNvSpPr>
          <p:nvPr/>
        </p:nvSpPr>
        <p:spPr>
          <a:xfrm>
            <a:off x="4572000" y="3422416"/>
            <a:ext cx="3957764"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600" dirty="0" smtClean="0">
                <a:latin typeface="Verdana" pitchFamily="34" charset="0"/>
                <a:ea typeface="Verdana" pitchFamily="34" charset="0"/>
                <a:cs typeface="Verdana" pitchFamily="34" charset="0"/>
              </a:rPr>
              <a:t>Amplitude attenuation</a:t>
            </a:r>
          </a:p>
        </p:txBody>
      </p:sp>
      <p:sp>
        <p:nvSpPr>
          <p:cNvPr id="65" name="Rectangle 64"/>
          <p:cNvSpPr/>
          <p:nvPr/>
        </p:nvSpPr>
        <p:spPr>
          <a:xfrm>
            <a:off x="838200" y="1281500"/>
            <a:ext cx="3429000" cy="2133600"/>
          </a:xfrm>
          <a:prstGeom prst="rect">
            <a:avLst/>
          </a:pr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1" name="Rectangle 70"/>
          <p:cNvSpPr/>
          <p:nvPr/>
        </p:nvSpPr>
        <p:spPr>
          <a:xfrm>
            <a:off x="4800598" y="1281500"/>
            <a:ext cx="3429000" cy="2133600"/>
          </a:xfrm>
          <a:prstGeom prst="rect">
            <a:avLst/>
          </a:prstGeom>
          <a:noFill/>
          <a:ln w="9525">
            <a:solidFill>
              <a:srgbClr val="F9B4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2" name="TextBox 71"/>
          <p:cNvSpPr txBox="1"/>
          <p:nvPr/>
        </p:nvSpPr>
        <p:spPr>
          <a:xfrm>
            <a:off x="173736" y="2296180"/>
            <a:ext cx="2362200" cy="523220"/>
          </a:xfrm>
          <a:prstGeom prst="rect">
            <a:avLst/>
          </a:prstGeom>
          <a:noFill/>
        </p:spPr>
        <p:txBody>
          <a:bodyPr wrap="square" rtlCol="0">
            <a:spAutoFit/>
          </a:bodyPr>
          <a:lstStyle/>
          <a:p>
            <a:pPr algn="ctr"/>
            <a:r>
              <a:rPr lang="en-US" sz="1400" dirty="0">
                <a:solidFill>
                  <a:srgbClr val="FFFFCC"/>
                </a:solidFill>
                <a:latin typeface="Verdana" pitchFamily="34" charset="0"/>
                <a:ea typeface="Verdana" pitchFamily="34" charset="0"/>
                <a:cs typeface="Verdana" pitchFamily="34" charset="0"/>
              </a:rPr>
              <a:t>p</a:t>
            </a:r>
            <a:r>
              <a:rPr lang="en-US" sz="1400" dirty="0" smtClean="0">
                <a:solidFill>
                  <a:srgbClr val="FFFFCC"/>
                </a:solidFill>
                <a:latin typeface="Verdana" pitchFamily="34" charset="0"/>
                <a:ea typeface="Verdana" pitchFamily="34" charset="0"/>
                <a:cs typeface="Verdana" pitchFamily="34" charset="0"/>
              </a:rPr>
              <a:t>rojected</a:t>
            </a:r>
          </a:p>
          <a:p>
            <a:pPr algn="ctr"/>
            <a:r>
              <a:rPr lang="en-US" sz="1400" dirty="0" smtClean="0">
                <a:solidFill>
                  <a:srgbClr val="FFFFCC"/>
                </a:solidFill>
                <a:latin typeface="Verdana" pitchFamily="34" charset="0"/>
                <a:ea typeface="Verdana" pitchFamily="34" charset="0"/>
                <a:cs typeface="Verdana" pitchFamily="34" charset="0"/>
              </a:rPr>
              <a:t>frequency</a:t>
            </a:r>
          </a:p>
        </p:txBody>
      </p:sp>
      <p:sp>
        <p:nvSpPr>
          <p:cNvPr id="54" name="Rectangle 2"/>
          <p:cNvSpPr txBox="1">
            <a:spLocks noChangeArrowheads="1"/>
          </p:cNvSpPr>
          <p:nvPr/>
        </p:nvSpPr>
        <p:spPr>
          <a:xfrm>
            <a:off x="609600" y="6255716"/>
            <a:ext cx="3957764"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600" dirty="0" smtClean="0">
                <a:solidFill>
                  <a:srgbClr val="92D050"/>
                </a:solidFill>
                <a:latin typeface="Verdana" pitchFamily="34" charset="0"/>
                <a:ea typeface="Verdana" pitchFamily="34" charset="0"/>
                <a:cs typeface="Verdana" pitchFamily="34" charset="0"/>
              </a:rPr>
              <a:t>Invariance to defocus</a:t>
            </a:r>
          </a:p>
        </p:txBody>
      </p:sp>
      <p:sp>
        <p:nvSpPr>
          <p:cNvPr id="56" name="Rectangle 2"/>
          <p:cNvSpPr txBox="1">
            <a:spLocks noChangeArrowheads="1"/>
          </p:cNvSpPr>
          <p:nvPr/>
        </p:nvSpPr>
        <p:spPr>
          <a:xfrm>
            <a:off x="4572000" y="6255716"/>
            <a:ext cx="3957764" cy="616184"/>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1600" dirty="0" smtClean="0">
                <a:latin typeface="Verdana" pitchFamily="34" charset="0"/>
                <a:ea typeface="Verdana" pitchFamily="34" charset="0"/>
                <a:cs typeface="Verdana" pitchFamily="34" charset="0"/>
              </a:rPr>
              <a:t>Not resolvable by projector</a:t>
            </a:r>
          </a:p>
        </p:txBody>
      </p:sp>
      <p:sp>
        <p:nvSpPr>
          <p:cNvPr id="57" name="Rectangle 56"/>
          <p:cNvSpPr/>
          <p:nvPr/>
        </p:nvSpPr>
        <p:spPr>
          <a:xfrm>
            <a:off x="838200" y="4114800"/>
            <a:ext cx="3429000" cy="2133600"/>
          </a:xfrm>
          <a:prstGeom prst="rect">
            <a:avLst/>
          </a:pr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59" name="Rectangle 58"/>
          <p:cNvSpPr/>
          <p:nvPr/>
        </p:nvSpPr>
        <p:spPr>
          <a:xfrm>
            <a:off x="4800598" y="4114800"/>
            <a:ext cx="3429000" cy="2133600"/>
          </a:xfrm>
          <a:prstGeom prst="rect">
            <a:avLst/>
          </a:prstGeom>
          <a:noFill/>
          <a:ln w="9525">
            <a:solidFill>
              <a:srgbClr val="F9B4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61" name="Straight Connector 60"/>
          <p:cNvCxnSpPr>
            <a:stCxn id="51" idx="11"/>
          </p:cNvCxnSpPr>
          <p:nvPr/>
        </p:nvCxnSpPr>
        <p:spPr>
          <a:xfrm flipH="1">
            <a:off x="1883664" y="5672377"/>
            <a:ext cx="0" cy="263976"/>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293076" y="5652830"/>
            <a:ext cx="0" cy="288397"/>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3322594" y="5677250"/>
            <a:ext cx="0" cy="263976"/>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1773936" y="5487942"/>
            <a:ext cx="228600" cy="280983"/>
          </a:xfrm>
          <a:prstGeom prst="rect">
            <a:avLst/>
          </a:prstGeom>
          <a:noFill/>
          <a:ln>
            <a:solidFill>
              <a:srgbClr val="66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3" name="TextBox 72"/>
          <p:cNvSpPr txBox="1"/>
          <p:nvPr/>
        </p:nvSpPr>
        <p:spPr>
          <a:xfrm>
            <a:off x="914400" y="4963180"/>
            <a:ext cx="1219200" cy="523220"/>
          </a:xfrm>
          <a:prstGeom prst="rect">
            <a:avLst/>
          </a:prstGeom>
          <a:noFill/>
        </p:spPr>
        <p:txBody>
          <a:bodyPr wrap="square" rtlCol="0">
            <a:spAutoFit/>
          </a:bodyPr>
          <a:lstStyle/>
          <a:p>
            <a:pPr algn="ctr"/>
            <a:r>
              <a:rPr lang="en-US" sz="1400" dirty="0" smtClean="0">
                <a:solidFill>
                  <a:srgbClr val="66CCFF"/>
                </a:solidFill>
                <a:latin typeface="Verdana" pitchFamily="34" charset="0"/>
                <a:ea typeface="Verdana" pitchFamily="34" charset="0"/>
                <a:cs typeface="Verdana" pitchFamily="34" charset="0"/>
              </a:rPr>
              <a:t>similar amplitudes</a:t>
            </a:r>
          </a:p>
        </p:txBody>
      </p:sp>
      <p:grpSp>
        <p:nvGrpSpPr>
          <p:cNvPr id="50" name="Group 49"/>
          <p:cNvGrpSpPr/>
          <p:nvPr/>
        </p:nvGrpSpPr>
        <p:grpSpPr>
          <a:xfrm>
            <a:off x="1513799" y="4884063"/>
            <a:ext cx="2146477" cy="1058317"/>
            <a:chOff x="5493223" y="3215640"/>
            <a:chExt cx="2368296" cy="1280160"/>
          </a:xfrm>
        </p:grpSpPr>
        <p:sp>
          <p:nvSpPr>
            <p:cNvPr id="51" name="Freeform 70"/>
            <p:cNvSpPr>
              <a:spLocks/>
            </p:cNvSpPr>
            <p:nvPr/>
          </p:nvSpPr>
          <p:spPr bwMode="auto">
            <a:xfrm>
              <a:off x="5493223" y="3215640"/>
              <a:ext cx="1504004" cy="128016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34925">
              <a:solidFill>
                <a:srgbClr val="66CCFF"/>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52" name="Freeform 71"/>
            <p:cNvSpPr>
              <a:spLocks/>
            </p:cNvSpPr>
            <p:nvPr/>
          </p:nvSpPr>
          <p:spPr bwMode="auto">
            <a:xfrm>
              <a:off x="6997227" y="3411038"/>
              <a:ext cx="864292" cy="10847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34925">
              <a:solidFill>
                <a:srgbClr val="66CCFF"/>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cxnSp>
        <p:nvCxnSpPr>
          <p:cNvPr id="74" name="Straight Arrow Connector 73"/>
          <p:cNvCxnSpPr/>
          <p:nvPr/>
        </p:nvCxnSpPr>
        <p:spPr>
          <a:xfrm>
            <a:off x="5417966" y="5941226"/>
            <a:ext cx="2339245" cy="0"/>
          </a:xfrm>
          <a:prstGeom prst="straightConnector1">
            <a:avLst/>
          </a:prstGeom>
          <a:ln w="19050">
            <a:solidFill>
              <a:srgbClr val="FFFF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410199" y="5901717"/>
            <a:ext cx="2385134" cy="346683"/>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frequency</a:t>
            </a:r>
          </a:p>
        </p:txBody>
      </p:sp>
      <p:cxnSp>
        <p:nvCxnSpPr>
          <p:cNvPr id="76" name="Straight Arrow Connector 75"/>
          <p:cNvCxnSpPr/>
          <p:nvPr/>
        </p:nvCxnSpPr>
        <p:spPr>
          <a:xfrm flipV="1">
            <a:off x="6604060" y="4751866"/>
            <a:ext cx="6706" cy="1190931"/>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331675" y="5120640"/>
            <a:ext cx="0" cy="822960"/>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7370064" y="5120640"/>
            <a:ext cx="0" cy="822960"/>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843016" y="5029200"/>
            <a:ext cx="0" cy="907154"/>
          </a:xfrm>
          <a:prstGeom prst="line">
            <a:avLst/>
          </a:prstGeom>
          <a:ln w="34925">
            <a:solidFill>
              <a:srgbClr val="66CCFF"/>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025896" y="5029200"/>
            <a:ext cx="0" cy="914400"/>
          </a:xfrm>
          <a:prstGeom prst="line">
            <a:avLst/>
          </a:prstGeom>
          <a:ln w="34925">
            <a:solidFill>
              <a:srgbClr val="66CCFF"/>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260336" y="5025577"/>
            <a:ext cx="0" cy="907154"/>
          </a:xfrm>
          <a:prstGeom prst="line">
            <a:avLst/>
          </a:prstGeom>
          <a:ln w="34925">
            <a:solidFill>
              <a:srgbClr val="66CCFF"/>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443216" y="5025577"/>
            <a:ext cx="0" cy="914400"/>
          </a:xfrm>
          <a:prstGeom prst="line">
            <a:avLst/>
          </a:prstGeom>
          <a:ln w="34925">
            <a:solidFill>
              <a:srgbClr val="66CCFF"/>
            </a:solidFill>
            <a:prstDash val="sysDot"/>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764102" y="4495800"/>
            <a:ext cx="2362200" cy="523220"/>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projector </a:t>
            </a:r>
          </a:p>
          <a:p>
            <a:pPr algn="ctr"/>
            <a:r>
              <a:rPr lang="en-US" sz="1400" dirty="0" smtClean="0">
                <a:solidFill>
                  <a:srgbClr val="FFFFCC"/>
                </a:solidFill>
                <a:latin typeface="Verdana" pitchFamily="34" charset="0"/>
                <a:ea typeface="Verdana" pitchFamily="34" charset="0"/>
                <a:cs typeface="Verdana" pitchFamily="34" charset="0"/>
              </a:rPr>
              <a:t>resolution</a:t>
            </a:r>
          </a:p>
        </p:txBody>
      </p:sp>
      <p:cxnSp>
        <p:nvCxnSpPr>
          <p:cNvPr id="94" name="Straight Arrow Connector 93"/>
          <p:cNvCxnSpPr/>
          <p:nvPr/>
        </p:nvCxnSpPr>
        <p:spPr>
          <a:xfrm>
            <a:off x="5824728" y="4986010"/>
            <a:ext cx="210312" cy="0"/>
          </a:xfrm>
          <a:prstGeom prst="straightConnector1">
            <a:avLst/>
          </a:prstGeom>
          <a:ln w="12700">
            <a:solidFill>
              <a:srgbClr val="FFFFCC"/>
            </a:solidFill>
            <a:prstDash val="solid"/>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914082" y="5117017"/>
            <a:ext cx="0" cy="822960"/>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952744" y="5117017"/>
            <a:ext cx="0" cy="822960"/>
          </a:xfrm>
          <a:prstGeom prst="line">
            <a:avLst/>
          </a:prstGeom>
          <a:ln w="25400">
            <a:solidFill>
              <a:srgbClr val="FFFF00"/>
            </a:solidFill>
            <a:prstDash val="solid"/>
            <a:head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405583" y="3112508"/>
            <a:ext cx="2316751" cy="0"/>
          </a:xfrm>
          <a:prstGeom prst="straightConnector1">
            <a:avLst/>
          </a:prstGeom>
          <a:ln w="19050">
            <a:solidFill>
              <a:srgbClr val="FFFF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501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p:bldP spid="54" grpId="0"/>
      <p:bldP spid="56" grpId="0"/>
      <p:bldP spid="57" grpId="0" animBg="1"/>
      <p:bldP spid="59" grpId="0" animBg="1"/>
      <p:bldP spid="70" grpId="0" animBg="1"/>
      <p:bldP spid="73" grpId="0"/>
      <p:bldP spid="75" grpId="0"/>
      <p:bldP spid="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D:\Current\Optimal Phase Shifting\ProjectedImages\1024x768\PhaseShifting\Period-026900-Shift-0012-05.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3323" y="1600200"/>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1" name="Picture 4" descr="D:\Current\Optimal Phase Shifting\ProjectedImages\1024x768\PhaseShifting\Period-102400-Shift-0012-09.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6727" y="1600200"/>
            <a:ext cx="1414273" cy="106070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7" name="Picture 3" descr="D:\Current\Optimal Phase Shifting\ProjectedImages\1024x768\PhaseShifting\Period-005900-Shift-0012-09.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600200"/>
            <a:ext cx="1414991" cy="1061244"/>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flipV="1">
            <a:off x="2113818" y="3993424"/>
            <a:ext cx="0" cy="1676400"/>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113818" y="5669824"/>
            <a:ext cx="5091156" cy="0"/>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514600" y="4498848"/>
            <a:ext cx="0" cy="1170432"/>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532891" y="4498848"/>
            <a:ext cx="0" cy="1170432"/>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551182" y="4498848"/>
            <a:ext cx="0" cy="1170432"/>
          </a:xfrm>
          <a:prstGeom prst="straightConnector1">
            <a:avLst/>
          </a:prstGeom>
          <a:ln w="31750">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sp>
        <p:nvSpPr>
          <p:cNvPr id="36" name="Subtitle 2"/>
          <p:cNvSpPr txBox="1">
            <a:spLocks/>
          </p:cNvSpPr>
          <p:nvPr/>
        </p:nvSpPr>
        <p:spPr>
          <a:xfrm>
            <a:off x="2113818" y="5669824"/>
            <a:ext cx="5091156"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800" dirty="0" smtClean="0">
                <a:solidFill>
                  <a:srgbClr val="FFFFCC"/>
                </a:solidFill>
                <a:latin typeface="Verdana" pitchFamily="34" charset="0"/>
                <a:ea typeface="Verdana" pitchFamily="34" charset="0"/>
                <a:cs typeface="Verdana" pitchFamily="34" charset="0"/>
              </a:rPr>
              <a:t>frequency</a:t>
            </a:r>
            <a:r>
              <a:rPr lang="en-US" dirty="0" smtClean="0">
                <a:solidFill>
                  <a:srgbClr val="FFFFCC"/>
                </a:solidFill>
              </a:rPr>
              <a:t> (</a:t>
            </a:r>
            <a:r>
              <a:rPr lang="en-US" dirty="0" smtClean="0">
                <a:solidFill>
                  <a:srgbClr val="FFFFCC"/>
                </a:solidFill>
                <a:latin typeface="Symbol" pitchFamily="18" charset="2"/>
              </a:rPr>
              <a:t>w</a:t>
            </a:r>
            <a:r>
              <a:rPr lang="en-US" dirty="0" smtClean="0">
                <a:solidFill>
                  <a:srgbClr val="FFFFCC"/>
                </a:solidFill>
              </a:rPr>
              <a:t>)</a:t>
            </a:r>
            <a:endParaRPr lang="en-US" dirty="0">
              <a:solidFill>
                <a:srgbClr val="FFFFCC"/>
              </a:solidFill>
            </a:endParaRPr>
          </a:p>
        </p:txBody>
      </p:sp>
      <p:sp>
        <p:nvSpPr>
          <p:cNvPr id="37" name="Subtitle 2"/>
          <p:cNvSpPr txBox="1">
            <a:spLocks/>
          </p:cNvSpPr>
          <p:nvPr/>
        </p:nvSpPr>
        <p:spPr>
          <a:xfrm rot="16200000">
            <a:off x="1082312" y="4663712"/>
            <a:ext cx="1676400"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800" dirty="0" smtClean="0">
                <a:solidFill>
                  <a:srgbClr val="FFFFCC"/>
                </a:solidFill>
                <a:latin typeface="Verdana" pitchFamily="34" charset="0"/>
                <a:ea typeface="Verdana" pitchFamily="34" charset="0"/>
                <a:cs typeface="Verdana" pitchFamily="34" charset="0"/>
              </a:rPr>
              <a:t>amplitude</a:t>
            </a:r>
            <a:endParaRPr lang="en-US" sz="1800" dirty="0">
              <a:solidFill>
                <a:srgbClr val="FFFFCC"/>
              </a:solidFill>
              <a:latin typeface="Verdana" pitchFamily="34" charset="0"/>
              <a:ea typeface="Verdana" pitchFamily="34" charset="0"/>
              <a:cs typeface="Verdana" pitchFamily="34" charset="0"/>
            </a:endParaRPr>
          </a:p>
        </p:txBody>
      </p:sp>
      <p:cxnSp>
        <p:nvCxnSpPr>
          <p:cNvPr id="39" name="Straight Connector 38"/>
          <p:cNvCxnSpPr/>
          <p:nvPr/>
        </p:nvCxnSpPr>
        <p:spPr>
          <a:xfrm>
            <a:off x="2973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640714" y="2130821"/>
            <a:ext cx="609600" cy="0"/>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Subtitle 2"/>
          <p:cNvSpPr txBox="1">
            <a:spLocks/>
          </p:cNvSpPr>
          <p:nvPr/>
        </p:nvSpPr>
        <p:spPr>
          <a:xfrm>
            <a:off x="2438400" y="3993424"/>
            <a:ext cx="4148327"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800" dirty="0" smtClean="0">
                <a:solidFill>
                  <a:srgbClr val="FFFF00"/>
                </a:solidFill>
                <a:latin typeface="Verdana" pitchFamily="34" charset="0"/>
                <a:ea typeface="Verdana" pitchFamily="34" charset="0"/>
                <a:cs typeface="Verdana" pitchFamily="34" charset="0"/>
              </a:rPr>
              <a:t>Broad Frequency Band</a:t>
            </a:r>
            <a:endParaRPr lang="en-US" baseline="-25000" dirty="0">
              <a:solidFill>
                <a:srgbClr val="FFFF00"/>
              </a:solidFill>
            </a:endParaRPr>
          </a:p>
        </p:txBody>
      </p:sp>
      <p:sp>
        <p:nvSpPr>
          <p:cNvPr id="23" name="Subtitle 2"/>
          <p:cNvSpPr txBox="1">
            <a:spLocks/>
          </p:cNvSpPr>
          <p:nvPr/>
        </p:nvSpPr>
        <p:spPr>
          <a:xfrm>
            <a:off x="1219200"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max</a:t>
            </a:r>
            <a:endParaRPr lang="en-US" sz="2400" baseline="-25000" dirty="0">
              <a:solidFill>
                <a:srgbClr val="FFFFCC"/>
              </a:solidFill>
              <a:latin typeface="Verdana" pitchFamily="34" charset="0"/>
              <a:ea typeface="Verdana" pitchFamily="34" charset="0"/>
              <a:cs typeface="Verdana" pitchFamily="34" charset="0"/>
            </a:endParaRPr>
          </a:p>
        </p:txBody>
      </p:sp>
      <p:sp>
        <p:nvSpPr>
          <p:cNvPr id="24" name="Subtitle 2"/>
          <p:cNvSpPr txBox="1">
            <a:spLocks/>
          </p:cNvSpPr>
          <p:nvPr/>
        </p:nvSpPr>
        <p:spPr>
          <a:xfrm>
            <a:off x="3896535"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mean</a:t>
            </a:r>
            <a:endParaRPr lang="en-US" sz="2400" baseline="-25000" dirty="0">
              <a:solidFill>
                <a:srgbClr val="FFFFCC"/>
              </a:solidFill>
              <a:latin typeface="Verdana" pitchFamily="34" charset="0"/>
              <a:ea typeface="Verdana" pitchFamily="34" charset="0"/>
              <a:cs typeface="Verdana" pitchFamily="34" charset="0"/>
            </a:endParaRPr>
          </a:p>
        </p:txBody>
      </p:sp>
      <p:sp>
        <p:nvSpPr>
          <p:cNvPr id="26" name="Subtitle 2"/>
          <p:cNvSpPr txBox="1">
            <a:spLocks/>
          </p:cNvSpPr>
          <p:nvPr/>
        </p:nvSpPr>
        <p:spPr>
          <a:xfrm>
            <a:off x="6570964" y="2545624"/>
            <a:ext cx="1414991"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2400" dirty="0" err="1" smtClean="0">
                <a:solidFill>
                  <a:srgbClr val="FFFFCC"/>
                </a:solidFill>
                <a:latin typeface="Symbol" pitchFamily="18" charset="2"/>
                <a:ea typeface="Verdana" pitchFamily="34" charset="0"/>
                <a:cs typeface="Verdana" pitchFamily="34" charset="0"/>
              </a:rPr>
              <a:t>w</a:t>
            </a:r>
            <a:r>
              <a:rPr lang="en-US" sz="2400" baseline="-25000" dirty="0" err="1" smtClean="0">
                <a:solidFill>
                  <a:srgbClr val="FFFFCC"/>
                </a:solidFill>
                <a:latin typeface="Verdana" pitchFamily="34" charset="0"/>
                <a:ea typeface="Verdana" pitchFamily="34" charset="0"/>
                <a:cs typeface="Verdana" pitchFamily="34" charset="0"/>
              </a:rPr>
              <a:t>min</a:t>
            </a:r>
            <a:endParaRPr lang="en-US" sz="2400" baseline="-25000" dirty="0">
              <a:solidFill>
                <a:srgbClr val="FFFFCC"/>
              </a:solidFill>
              <a:latin typeface="Verdana" pitchFamily="34" charset="0"/>
              <a:ea typeface="Verdana" pitchFamily="34" charset="0"/>
              <a:cs typeface="Verdana" pitchFamily="34" charset="0"/>
            </a:endParaRPr>
          </a:p>
        </p:txBody>
      </p:sp>
      <p:sp>
        <p:nvSpPr>
          <p:cNvPr id="27"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a:t>
            </a:r>
            <a:endParaRPr lang="en-US" sz="3200" dirty="0" smtClean="0">
              <a:solidFill>
                <a:srgbClr val="FFFFCC"/>
              </a:solidFill>
              <a:latin typeface="Verdana" pitchFamily="34" charset="0"/>
              <a:ea typeface="Verdana" pitchFamily="34" charset="0"/>
              <a:cs typeface="Verdana" pitchFamily="34" charset="0"/>
            </a:endParaRPr>
          </a:p>
        </p:txBody>
      </p:sp>
      <p:sp>
        <p:nvSpPr>
          <p:cNvPr id="28"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22" name="Subtitle 2"/>
          <p:cNvSpPr txBox="1">
            <a:spLocks/>
          </p:cNvSpPr>
          <p:nvPr/>
        </p:nvSpPr>
        <p:spPr>
          <a:xfrm>
            <a:off x="5257800" y="1250224"/>
            <a:ext cx="4148327"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92D050"/>
                </a:solidFill>
                <a:latin typeface="Verdana" pitchFamily="34" charset="0"/>
                <a:ea typeface="Verdana" pitchFamily="34" charset="0"/>
                <a:cs typeface="Verdana" pitchFamily="34" charset="0"/>
              </a:rPr>
              <a:t>Unambiguous</a:t>
            </a:r>
            <a:r>
              <a:rPr lang="en-US" sz="1600" dirty="0" smtClean="0">
                <a:solidFill>
                  <a:srgbClr val="FFFFCC"/>
                </a:solidFill>
                <a:latin typeface="Verdana" pitchFamily="34" charset="0"/>
                <a:ea typeface="Verdana" pitchFamily="34" charset="0"/>
                <a:cs typeface="Verdana" pitchFamily="34" charset="0"/>
              </a:rPr>
              <a:t> but </a:t>
            </a:r>
            <a:r>
              <a:rPr lang="en-US" sz="1600" dirty="0" smtClean="0">
                <a:solidFill>
                  <a:srgbClr val="FF9900"/>
                </a:solidFill>
                <a:latin typeface="Verdana" pitchFamily="34" charset="0"/>
                <a:ea typeface="Verdana" pitchFamily="34" charset="0"/>
                <a:cs typeface="Verdana" pitchFamily="34" charset="0"/>
              </a:rPr>
              <a:t>Noisy</a:t>
            </a:r>
            <a:endParaRPr lang="en-US" sz="1600" baseline="-25000" dirty="0">
              <a:solidFill>
                <a:srgbClr val="FF9900"/>
              </a:solidFill>
              <a:latin typeface="Verdana" pitchFamily="34" charset="0"/>
              <a:ea typeface="Verdana" pitchFamily="34" charset="0"/>
              <a:cs typeface="Verdana" pitchFamily="34" charset="0"/>
            </a:endParaRPr>
          </a:p>
        </p:txBody>
      </p:sp>
      <p:sp>
        <p:nvSpPr>
          <p:cNvPr id="25" name="Subtitle 2"/>
          <p:cNvSpPr txBox="1">
            <a:spLocks/>
          </p:cNvSpPr>
          <p:nvPr/>
        </p:nvSpPr>
        <p:spPr>
          <a:xfrm>
            <a:off x="-152400" y="1219200"/>
            <a:ext cx="4148327" cy="426176"/>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600" dirty="0" smtClean="0">
                <a:solidFill>
                  <a:srgbClr val="92D050"/>
                </a:solidFill>
                <a:latin typeface="Verdana" pitchFamily="34" charset="0"/>
                <a:ea typeface="Verdana" pitchFamily="34" charset="0"/>
                <a:cs typeface="Verdana" pitchFamily="34" charset="0"/>
              </a:rPr>
              <a:t>Accurate</a:t>
            </a:r>
            <a:r>
              <a:rPr lang="en-US" sz="1600" dirty="0" smtClean="0">
                <a:solidFill>
                  <a:srgbClr val="FFFFCC"/>
                </a:solidFill>
                <a:latin typeface="Verdana" pitchFamily="34" charset="0"/>
                <a:ea typeface="Verdana" pitchFamily="34" charset="0"/>
                <a:cs typeface="Verdana" pitchFamily="34" charset="0"/>
              </a:rPr>
              <a:t> but </a:t>
            </a:r>
            <a:r>
              <a:rPr lang="en-US" sz="1600" dirty="0" smtClean="0">
                <a:solidFill>
                  <a:srgbClr val="FF9900"/>
                </a:solidFill>
                <a:latin typeface="Verdana" pitchFamily="34" charset="0"/>
                <a:ea typeface="Verdana" pitchFamily="34" charset="0"/>
                <a:cs typeface="Verdana" pitchFamily="34" charset="0"/>
              </a:rPr>
              <a:t>Ambiguous</a:t>
            </a:r>
            <a:endParaRPr lang="en-US" sz="1600" baseline="-25000" dirty="0">
              <a:solidFill>
                <a:srgbClr val="FF99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1556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5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K:\Experiments Data\Research\Optimal Phase Shifting\09-27-2011\Data\WaxBowl\Results\Image\Processed\01-Masked-Processed.tiff"/>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8939" y="4541520"/>
            <a:ext cx="1554480" cy="155448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21" name="Picture 4" descr="K:\Experiments Data\Research\Optimal Phase Shifting\09-27-2011\Data\WaxBowl\Results\3DVis\WaxBowl3DVis-Micro00-Processed.tif"/>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4209" y="3810000"/>
            <a:ext cx="1371600" cy="13716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22" name="Picture 2" descr="K:\Experiments Data\Research\Optimal Phase Shifting\11-16-2011\Data\RussianDolls03\Results\Texture\IMG_9919-processed.pn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6292" y="4541520"/>
            <a:ext cx="1554480" cy="155448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23" name="Picture 4" descr="K:\Experiments Data\Research\Optimal Phase Shifting\11-20-2011\data\RussianDolls\Results\3DVis\RussianDolls3DVis-Micro00-Processed.pn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7060" y="3810000"/>
            <a:ext cx="1371600" cy="13716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24" name="Picture 2" descr="K:\Experiments Data\Research\Optimal Phase Shifting\09-27-2011\Data\WhiteBowl\Results\Image\Process\01-Masked.pn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4541520"/>
            <a:ext cx="1554480" cy="155448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25" name="Picture 4" descr="K:\Experiments Data\Research\Optimal Phase Shifting\09-27-2011\Data\WhiteBowl\Results\3DVis\WhieBowl3DVis-Micro00-Processed.tif"/>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762" y="3810000"/>
            <a:ext cx="1371600" cy="137160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6" name="Picture 2" descr="K:\Experiments Data\Research\Optimal Phase Shifting\11-16-2011\Data\Lemon\Results\Texture\IMAGE.pn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3646" y="4541520"/>
            <a:ext cx="1554480" cy="155448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27" name="Picture 4" descr="K:\Experiments Data\Research\Optimal Phase Shifting\11-20-2011\data\Lemon\Results\3DVis\Lemon3DVis-Micro00-Processed.png"/>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39911" y="3810000"/>
            <a:ext cx="1371600" cy="13716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30" name="Subtitle 2"/>
          <p:cNvSpPr txBox="1">
            <a:spLocks/>
          </p:cNvSpPr>
          <p:nvPr/>
        </p:nvSpPr>
        <p:spPr>
          <a:xfrm>
            <a:off x="0" y="6096000"/>
            <a:ext cx="9144000" cy="213088"/>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800" dirty="0" smtClean="0">
                <a:solidFill>
                  <a:srgbClr val="FFFF00"/>
                </a:solidFill>
                <a:latin typeface="Verdana" pitchFamily="34" charset="0"/>
                <a:ea typeface="Verdana" pitchFamily="34" charset="0"/>
                <a:cs typeface="Verdana" pitchFamily="34" charset="0"/>
              </a:rPr>
              <a:t>Shape Recovery with </a:t>
            </a:r>
            <a:r>
              <a:rPr lang="en-US" sz="1800" dirty="0">
                <a:solidFill>
                  <a:srgbClr val="FFFF00"/>
                </a:solidFill>
                <a:latin typeface="Verdana" pitchFamily="34" charset="0"/>
                <a:ea typeface="Verdana" pitchFamily="34" charset="0"/>
                <a:cs typeface="Verdana" pitchFamily="34" charset="0"/>
              </a:rPr>
              <a:t>I</a:t>
            </a:r>
            <a:r>
              <a:rPr lang="en-US" sz="1800" dirty="0" smtClean="0">
                <a:solidFill>
                  <a:srgbClr val="FFFF00"/>
                </a:solidFill>
                <a:latin typeface="Verdana" pitchFamily="34" charset="0"/>
                <a:ea typeface="Verdana" pitchFamily="34" charset="0"/>
                <a:cs typeface="Verdana" pitchFamily="34" charset="0"/>
              </a:rPr>
              <a:t>nterreflections and Defocus</a:t>
            </a:r>
            <a:r>
              <a:rPr lang="en-US" sz="2400" dirty="0" smtClean="0">
                <a:solidFill>
                  <a:srgbClr val="FFFF00"/>
                </a:solidFill>
              </a:rPr>
              <a:t> </a:t>
            </a:r>
          </a:p>
        </p:txBody>
      </p:sp>
      <p:grpSp>
        <p:nvGrpSpPr>
          <p:cNvPr id="68" name="Group 67"/>
          <p:cNvGrpSpPr/>
          <p:nvPr/>
        </p:nvGrpSpPr>
        <p:grpSpPr>
          <a:xfrm>
            <a:off x="1262829" y="1356955"/>
            <a:ext cx="1660498" cy="1351141"/>
            <a:chOff x="945022" y="1219200"/>
            <a:chExt cx="1902771" cy="1548278"/>
          </a:xfrm>
        </p:grpSpPr>
        <p:grpSp>
          <p:nvGrpSpPr>
            <p:cNvPr id="69" name="Group 68"/>
            <p:cNvGrpSpPr/>
            <p:nvPr/>
          </p:nvGrpSpPr>
          <p:grpSpPr>
            <a:xfrm>
              <a:off x="1301370" y="1219200"/>
              <a:ext cx="1546423" cy="1208687"/>
              <a:chOff x="1267160" y="1388789"/>
              <a:chExt cx="5514640" cy="4310251"/>
            </a:xfrm>
          </p:grpSpPr>
          <p:pic>
            <p:nvPicPr>
              <p:cNvPr id="74" name="Picture 73" descr="D:\Current\Optimal Phase Shifting\ProjectedImages\1024x768\PhaseShifting\Period-005900-Shift-0012-01.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31121" y="1388789"/>
                <a:ext cx="4650679" cy="3488011"/>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75" name="Picture 74" descr="D:\Current\Optimal Phase Shifting\ProjectedImages\1024x768\PhaseShifting\Period-005900-Shift-0012-05.b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99140" y="1799909"/>
                <a:ext cx="4650679" cy="3488011"/>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76" name="Picture 3" descr="D:\Current\Optimal Phase Shifting\ProjectedImages\1024x768\PhaseShifting\Period-005900-Shift-0012-09.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7160" y="2211029"/>
                <a:ext cx="4650679" cy="3488011"/>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grpSp>
        <p:grpSp>
          <p:nvGrpSpPr>
            <p:cNvPr id="70" name="Group 69"/>
            <p:cNvGrpSpPr/>
            <p:nvPr/>
          </p:nvGrpSpPr>
          <p:grpSpPr>
            <a:xfrm>
              <a:off x="945022" y="1558791"/>
              <a:ext cx="1546423" cy="1208687"/>
              <a:chOff x="1267160" y="1388789"/>
              <a:chExt cx="5514640" cy="4310251"/>
            </a:xfrm>
          </p:grpSpPr>
          <p:pic>
            <p:nvPicPr>
              <p:cNvPr id="71" name="Picture 70" descr="D:\Current\Optimal Phase Shifting\ProjectedImages\1024x768\PhaseShifting\Period-005900-Shift-0012-01.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31121" y="1388789"/>
                <a:ext cx="4650679" cy="3488011"/>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72" name="Picture 71" descr="D:\Current\Optimal Phase Shifting\ProjectedImages\1024x768\PhaseShifting\Period-005900-Shift-0012-05.b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99140" y="1799909"/>
                <a:ext cx="4650679" cy="3488011"/>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73" name="Picture 3" descr="D:\Current\Optimal Phase Shifting\ProjectedImages\1024x768\PhaseShifting\Period-005900-Shift-0012-09.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7160" y="2211029"/>
                <a:ext cx="4650679" cy="3488011"/>
              </a:xfrm>
              <a:prstGeom prst="rect">
                <a:avLst/>
              </a:prstGeom>
              <a:noFill/>
              <a:ln w="158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grpSp>
      </p:grpSp>
      <p:sp>
        <p:nvSpPr>
          <p:cNvPr id="77" name="Subtitle 2"/>
          <p:cNvSpPr txBox="1">
            <a:spLocks/>
          </p:cNvSpPr>
          <p:nvPr/>
        </p:nvSpPr>
        <p:spPr>
          <a:xfrm>
            <a:off x="0" y="2834912"/>
            <a:ext cx="9144000" cy="289288"/>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800" dirty="0" smtClean="0">
                <a:solidFill>
                  <a:srgbClr val="FFFF00"/>
                </a:solidFill>
                <a:latin typeface="Verdana" pitchFamily="34" charset="0"/>
                <a:ea typeface="Verdana" pitchFamily="34" charset="0"/>
                <a:cs typeface="Verdana" pitchFamily="34" charset="0"/>
              </a:rPr>
              <a:t>Patterns in Narrow High-Frequency Band</a:t>
            </a:r>
            <a:endParaRPr lang="en-US" sz="1800" dirty="0">
              <a:solidFill>
                <a:srgbClr val="FFFF00"/>
              </a:solidFill>
              <a:latin typeface="Verdana" pitchFamily="34" charset="0"/>
              <a:ea typeface="Verdana" pitchFamily="34" charset="0"/>
              <a:cs typeface="Verdana" pitchFamily="34" charset="0"/>
            </a:endParaRPr>
          </a:p>
        </p:txBody>
      </p:sp>
      <p:cxnSp>
        <p:nvCxnSpPr>
          <p:cNvPr id="79" name="Straight Arrow Connector 78"/>
          <p:cNvCxnSpPr/>
          <p:nvPr/>
        </p:nvCxnSpPr>
        <p:spPr>
          <a:xfrm flipV="1">
            <a:off x="4135996" y="1408747"/>
            <a:ext cx="0" cy="1064022"/>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4135996" y="2472769"/>
            <a:ext cx="3231391" cy="0"/>
          </a:xfrm>
          <a:prstGeom prst="straightConnector1">
            <a:avLst/>
          </a:prstGeom>
          <a:ln w="28575">
            <a:solidFill>
              <a:schemeClr val="bg1">
                <a:lumMod val="95000"/>
              </a:schemeClr>
            </a:solidFill>
            <a:prstDash val="solid"/>
            <a:tailEnd type="triangle" w="sm" len="med"/>
          </a:ln>
        </p:spPr>
        <p:style>
          <a:lnRef idx="1">
            <a:schemeClr val="accent1"/>
          </a:lnRef>
          <a:fillRef idx="0">
            <a:schemeClr val="accent1"/>
          </a:fillRef>
          <a:effectRef idx="0">
            <a:schemeClr val="accent1"/>
          </a:effectRef>
          <a:fontRef idx="minor">
            <a:schemeClr val="tx1"/>
          </a:fontRef>
        </p:style>
      </p:cxnSp>
      <p:sp>
        <p:nvSpPr>
          <p:cNvPr id="84" name="Subtitle 2"/>
          <p:cNvSpPr txBox="1">
            <a:spLocks/>
          </p:cNvSpPr>
          <p:nvPr/>
        </p:nvSpPr>
        <p:spPr>
          <a:xfrm>
            <a:off x="4135996" y="2472769"/>
            <a:ext cx="3231391" cy="270497"/>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400" dirty="0">
                <a:solidFill>
                  <a:srgbClr val="FFFFCC"/>
                </a:solidFill>
                <a:latin typeface="Verdana" pitchFamily="34" charset="0"/>
                <a:ea typeface="Verdana" pitchFamily="34" charset="0"/>
                <a:cs typeface="Verdana" pitchFamily="34" charset="0"/>
              </a:rPr>
              <a:t>f</a:t>
            </a:r>
            <a:r>
              <a:rPr lang="en-US" sz="1400" dirty="0" smtClean="0">
                <a:solidFill>
                  <a:srgbClr val="FFFFCC"/>
                </a:solidFill>
                <a:latin typeface="Verdana" pitchFamily="34" charset="0"/>
                <a:ea typeface="Verdana" pitchFamily="34" charset="0"/>
                <a:cs typeface="Verdana" pitchFamily="34" charset="0"/>
              </a:rPr>
              <a:t>requency (</a:t>
            </a:r>
            <a:r>
              <a:rPr lang="en-US" sz="1400" dirty="0" smtClean="0">
                <a:solidFill>
                  <a:srgbClr val="FFFFCC"/>
                </a:solidFill>
                <a:latin typeface="Symbol" pitchFamily="18" charset="2"/>
                <a:ea typeface="Verdana" pitchFamily="34" charset="0"/>
                <a:cs typeface="Verdana" pitchFamily="34" charset="0"/>
              </a:rPr>
              <a:t>w</a:t>
            </a:r>
            <a:r>
              <a:rPr lang="en-US" sz="1400" dirty="0" smtClean="0">
                <a:solidFill>
                  <a:srgbClr val="FFFFCC"/>
                </a:solidFill>
                <a:latin typeface="Verdana" pitchFamily="34" charset="0"/>
                <a:ea typeface="Verdana" pitchFamily="34" charset="0"/>
                <a:cs typeface="Verdana" pitchFamily="34" charset="0"/>
              </a:rPr>
              <a:t>)</a:t>
            </a:r>
            <a:endParaRPr lang="en-US" sz="1400" dirty="0">
              <a:solidFill>
                <a:srgbClr val="FFFFCC"/>
              </a:solidFill>
              <a:latin typeface="Verdana" pitchFamily="34" charset="0"/>
              <a:ea typeface="Verdana" pitchFamily="34" charset="0"/>
              <a:cs typeface="Verdana" pitchFamily="34" charset="0"/>
            </a:endParaRPr>
          </a:p>
        </p:txBody>
      </p:sp>
      <p:sp>
        <p:nvSpPr>
          <p:cNvPr id="85" name="Subtitle 2"/>
          <p:cNvSpPr txBox="1">
            <a:spLocks/>
          </p:cNvSpPr>
          <p:nvPr/>
        </p:nvSpPr>
        <p:spPr>
          <a:xfrm rot="16200000">
            <a:off x="3387342" y="1821443"/>
            <a:ext cx="1115815" cy="270499"/>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400" dirty="0">
                <a:solidFill>
                  <a:srgbClr val="FFFFCC"/>
                </a:solidFill>
                <a:latin typeface="Verdana" pitchFamily="34" charset="0"/>
                <a:ea typeface="Verdana" pitchFamily="34" charset="0"/>
                <a:cs typeface="Verdana" pitchFamily="34" charset="0"/>
              </a:rPr>
              <a:t>a</a:t>
            </a:r>
            <a:r>
              <a:rPr lang="en-US" sz="1400" dirty="0" smtClean="0">
                <a:solidFill>
                  <a:srgbClr val="FFFFCC"/>
                </a:solidFill>
                <a:latin typeface="Verdana" pitchFamily="34" charset="0"/>
                <a:ea typeface="Verdana" pitchFamily="34" charset="0"/>
                <a:cs typeface="Verdana" pitchFamily="34" charset="0"/>
              </a:rPr>
              <a:t>mplitude</a:t>
            </a:r>
            <a:endParaRPr lang="en-US" sz="1400" dirty="0">
              <a:solidFill>
                <a:srgbClr val="FFFFCC"/>
              </a:solidFill>
              <a:latin typeface="Verdana" pitchFamily="34" charset="0"/>
              <a:ea typeface="Verdana" pitchFamily="34" charset="0"/>
              <a:cs typeface="Verdana" pitchFamily="34" charset="0"/>
            </a:endParaRPr>
          </a:p>
        </p:txBody>
      </p:sp>
      <p:cxnSp>
        <p:nvCxnSpPr>
          <p:cNvPr id="33" name="Straight Arrow Connector 32"/>
          <p:cNvCxnSpPr/>
          <p:nvPr/>
        </p:nvCxnSpPr>
        <p:spPr>
          <a:xfrm flipV="1">
            <a:off x="6803136" y="1725763"/>
            <a:ext cx="0" cy="749808"/>
          </a:xfrm>
          <a:prstGeom prst="straightConnector1">
            <a:avLst/>
          </a:prstGeom>
          <a:ln w="28575">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858000" y="1725763"/>
            <a:ext cx="0" cy="749808"/>
          </a:xfrm>
          <a:prstGeom prst="straightConnector1">
            <a:avLst/>
          </a:prstGeom>
          <a:ln w="28575">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912864" y="1725763"/>
            <a:ext cx="0" cy="749808"/>
          </a:xfrm>
          <a:prstGeom prst="straightConnector1">
            <a:avLst/>
          </a:prstGeom>
          <a:ln w="28575">
            <a:solidFill>
              <a:srgbClr val="FFFF00"/>
            </a:solidFill>
            <a:prstDash val="solid"/>
            <a:tailEnd type="triangle" w="sm" len="sm"/>
          </a:ln>
        </p:spPr>
        <p:style>
          <a:lnRef idx="1">
            <a:schemeClr val="accent1"/>
          </a:lnRef>
          <a:fillRef idx="0">
            <a:schemeClr val="accent1"/>
          </a:fillRef>
          <a:effectRef idx="0">
            <a:schemeClr val="accent1"/>
          </a:effectRef>
          <a:fontRef idx="minor">
            <a:schemeClr val="tx1"/>
          </a:fontRef>
        </p:style>
      </p:cxnSp>
      <p:sp>
        <p:nvSpPr>
          <p:cNvPr id="36" name="Subtitle 2"/>
          <p:cNvSpPr txBox="1">
            <a:spLocks/>
          </p:cNvSpPr>
          <p:nvPr/>
        </p:nvSpPr>
        <p:spPr>
          <a:xfrm>
            <a:off x="5633123" y="1143000"/>
            <a:ext cx="2233825" cy="314563"/>
          </a:xfrm>
          <a:prstGeom prst="rect">
            <a:avLst/>
          </a:prstGeom>
        </p:spPr>
        <p:txBody>
          <a:bodyPr/>
          <a:lstStyle>
            <a:lvl1pPr marL="342900" indent="-342900" algn="l" rtl="0" eaLnBrk="0" fontAlgn="base" hangingPunct="0">
              <a:spcBef>
                <a:spcPct val="20000"/>
              </a:spcBef>
              <a:spcAft>
                <a:spcPct val="0"/>
              </a:spcAft>
              <a:buChar char="•"/>
              <a:defRPr sz="2000">
                <a:solidFill>
                  <a:srgbClr val="DDDDDD"/>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1800">
                <a:solidFill>
                  <a:srgbClr val="DDDDDD"/>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1600">
                <a:solidFill>
                  <a:srgbClr val="DDDDDD"/>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1400">
                <a:solidFill>
                  <a:srgbClr val="DDDDDD"/>
                </a:solidFill>
                <a:latin typeface="Times New Roman" pitchFamily="18" charset="0"/>
                <a:cs typeface="Times New Roman" pitchFamily="18" charset="0"/>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a:lstStyle>
          <a:p>
            <a:pPr marL="0" indent="0" algn="ctr">
              <a:buNone/>
            </a:pPr>
            <a:r>
              <a:rPr lang="en-US" sz="1400" dirty="0" smtClean="0">
                <a:solidFill>
                  <a:srgbClr val="FFFFCC"/>
                </a:solidFill>
                <a:latin typeface="Verdana" pitchFamily="34" charset="0"/>
                <a:ea typeface="Verdana" pitchFamily="34" charset="0"/>
                <a:cs typeface="Verdana" pitchFamily="34" charset="0"/>
              </a:rPr>
              <a:t>Narrow, </a:t>
            </a:r>
          </a:p>
          <a:p>
            <a:pPr marL="0" indent="0" algn="ctr">
              <a:buNone/>
            </a:pPr>
            <a:r>
              <a:rPr lang="en-US" sz="1400" dirty="0" smtClean="0">
                <a:solidFill>
                  <a:srgbClr val="FFFFCC"/>
                </a:solidFill>
                <a:latin typeface="Verdana" pitchFamily="34" charset="0"/>
                <a:ea typeface="Verdana" pitchFamily="34" charset="0"/>
                <a:cs typeface="Verdana" pitchFamily="34" charset="0"/>
              </a:rPr>
              <a:t>High-Frequency  Band</a:t>
            </a:r>
            <a:endParaRPr lang="en-US" sz="1400" baseline="-25000" dirty="0">
              <a:solidFill>
                <a:srgbClr val="FFFFCC"/>
              </a:solidFill>
              <a:latin typeface="Verdana" pitchFamily="34" charset="0"/>
              <a:ea typeface="Verdana" pitchFamily="34" charset="0"/>
              <a:cs typeface="Verdana" pitchFamily="34" charset="0"/>
            </a:endParaRPr>
          </a:p>
        </p:txBody>
      </p:sp>
      <p:sp>
        <p:nvSpPr>
          <p:cNvPr id="32"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Summary: Micro Phase Shifting</a:t>
            </a:r>
            <a:endParaRPr lang="en-US" sz="3200" dirty="0" smtClean="0">
              <a:solidFill>
                <a:srgbClr val="FFFFCC"/>
              </a:solidFill>
              <a:latin typeface="Verdana" pitchFamily="34" charset="0"/>
              <a:ea typeface="Verdana" pitchFamily="34" charset="0"/>
              <a:cs typeface="Verdana" pitchFamily="34" charset="0"/>
            </a:endParaRPr>
          </a:p>
        </p:txBody>
      </p:sp>
      <p:sp>
        <p:nvSpPr>
          <p:cNvPr id="38"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4626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3" descr="C:\Users\Mohit\Desktop\mo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185"/>
          <a:stretch/>
        </p:blipFill>
        <p:spPr bwMode="auto">
          <a:xfrm>
            <a:off x="7622938" y="4077467"/>
            <a:ext cx="784827" cy="814512"/>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64"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57"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Issues</a:t>
            </a:r>
            <a:endParaRPr lang="en-US" sz="3200" dirty="0" smtClean="0">
              <a:solidFill>
                <a:srgbClr val="FFFFCC"/>
              </a:solidFill>
              <a:latin typeface="Verdana" pitchFamily="34" charset="0"/>
              <a:ea typeface="Verdana" pitchFamily="34" charset="0"/>
              <a:cs typeface="Verdana" pitchFamily="34" charset="0"/>
            </a:endParaRPr>
          </a:p>
        </p:txBody>
      </p:sp>
      <p:sp>
        <p:nvSpPr>
          <p:cNvPr id="31" name="Rectangle 2"/>
          <p:cNvSpPr txBox="1">
            <a:spLocks noChangeArrowheads="1"/>
          </p:cNvSpPr>
          <p:nvPr/>
        </p:nvSpPr>
        <p:spPr bwMode="auto">
          <a:xfrm>
            <a:off x="288660" y="2199999"/>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camera</a:t>
            </a:r>
          </a:p>
        </p:txBody>
      </p:sp>
      <p:sp>
        <p:nvSpPr>
          <p:cNvPr id="32" name="Rectangle 2"/>
          <p:cNvSpPr txBox="1">
            <a:spLocks noChangeArrowheads="1"/>
          </p:cNvSpPr>
          <p:nvPr/>
        </p:nvSpPr>
        <p:spPr bwMode="auto">
          <a:xfrm>
            <a:off x="380564" y="53002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grpSp>
        <p:nvGrpSpPr>
          <p:cNvPr id="33" name="Group 32"/>
          <p:cNvGrpSpPr/>
          <p:nvPr/>
        </p:nvGrpSpPr>
        <p:grpSpPr>
          <a:xfrm rot="20055911">
            <a:off x="931944" y="2610605"/>
            <a:ext cx="479944" cy="613193"/>
            <a:chOff x="1227142" y="1913106"/>
            <a:chExt cx="449988" cy="574921"/>
          </a:xfrm>
        </p:grpSpPr>
        <p:sp>
          <p:nvSpPr>
            <p:cNvPr id="34"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35"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grpSp>
        <p:nvGrpSpPr>
          <p:cNvPr id="36" name="Group 35"/>
          <p:cNvGrpSpPr/>
          <p:nvPr/>
        </p:nvGrpSpPr>
        <p:grpSpPr>
          <a:xfrm rot="17448337">
            <a:off x="931944" y="4779164"/>
            <a:ext cx="479945" cy="613194"/>
            <a:chOff x="1227142" y="1913106"/>
            <a:chExt cx="449988" cy="574921"/>
          </a:xfrm>
        </p:grpSpPr>
        <p:sp>
          <p:nvSpPr>
            <p:cNvPr id="37"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38"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39" name="Rectangle 2"/>
          <p:cNvSpPr txBox="1">
            <a:spLocks noChangeArrowheads="1"/>
          </p:cNvSpPr>
          <p:nvPr/>
        </p:nvSpPr>
        <p:spPr bwMode="auto">
          <a:xfrm>
            <a:off x="1893874" y="4916465"/>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66CCFF"/>
                </a:solidFill>
                <a:latin typeface="Verdana" pitchFamily="34" charset="0"/>
                <a:ea typeface="Verdana" pitchFamily="34" charset="0"/>
                <a:cs typeface="Verdana" pitchFamily="34" charset="0"/>
              </a:rPr>
              <a:t>interreflections</a:t>
            </a:r>
            <a:endParaRPr lang="en-US" sz="1400" dirty="0" smtClean="0">
              <a:solidFill>
                <a:srgbClr val="66CCFF"/>
              </a:solidFill>
              <a:latin typeface="Verdana" pitchFamily="34" charset="0"/>
              <a:ea typeface="Verdana" pitchFamily="34" charset="0"/>
              <a:cs typeface="Verdana" pitchFamily="34" charset="0"/>
            </a:endParaRPr>
          </a:p>
        </p:txBody>
      </p:sp>
      <p:grpSp>
        <p:nvGrpSpPr>
          <p:cNvPr id="40" name="Group 39"/>
          <p:cNvGrpSpPr/>
          <p:nvPr/>
        </p:nvGrpSpPr>
        <p:grpSpPr>
          <a:xfrm rot="6660000">
            <a:off x="1495135" y="3182723"/>
            <a:ext cx="557865" cy="73159"/>
            <a:chOff x="5770349" y="1600200"/>
            <a:chExt cx="2776751" cy="364147"/>
          </a:xfrm>
        </p:grpSpPr>
        <p:sp>
          <p:nvSpPr>
            <p:cNvPr id="41" name="Rectangle 40"/>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42" name="Straight Connector 41"/>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4094592">
            <a:off x="1491880" y="4897744"/>
            <a:ext cx="557865" cy="73159"/>
            <a:chOff x="5770349" y="1600200"/>
            <a:chExt cx="2776751" cy="364147"/>
          </a:xfrm>
        </p:grpSpPr>
        <p:sp>
          <p:nvSpPr>
            <p:cNvPr id="53" name="Rectangle 52"/>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54" name="Straight Connector 53"/>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rot="1215415">
            <a:off x="1738173" y="3196061"/>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9" name="Rectangle 68"/>
          <p:cNvSpPr/>
          <p:nvPr/>
        </p:nvSpPr>
        <p:spPr>
          <a:xfrm rot="20287822">
            <a:off x="1710624" y="4847588"/>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70" name="Straight Arrow Connector 69"/>
          <p:cNvCxnSpPr/>
          <p:nvPr/>
        </p:nvCxnSpPr>
        <p:spPr>
          <a:xfrm>
            <a:off x="1481751" y="3095621"/>
            <a:ext cx="1713251" cy="790463"/>
          </a:xfrm>
          <a:prstGeom prst="straightConnector1">
            <a:avLst/>
          </a:prstGeom>
          <a:ln w="19050">
            <a:solidFill>
              <a:srgbClr val="FFFF66"/>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1532889" y="3886084"/>
            <a:ext cx="1662113" cy="112103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Arc 71"/>
          <p:cNvSpPr/>
          <p:nvPr/>
        </p:nvSpPr>
        <p:spPr>
          <a:xfrm rot="1252191">
            <a:off x="2074542" y="3600060"/>
            <a:ext cx="1219200" cy="1427766"/>
          </a:xfrm>
          <a:prstGeom prst="arc">
            <a:avLst>
              <a:gd name="adj1" fmla="val 16200000"/>
              <a:gd name="adj2" fmla="val 2609122"/>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ectangle 2"/>
          <p:cNvSpPr txBox="1">
            <a:spLocks noChangeArrowheads="1"/>
          </p:cNvSpPr>
          <p:nvPr/>
        </p:nvSpPr>
        <p:spPr bwMode="auto">
          <a:xfrm>
            <a:off x="2803525" y="3755408"/>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P</a:t>
            </a:r>
          </a:p>
        </p:txBody>
      </p:sp>
      <p:grpSp>
        <p:nvGrpSpPr>
          <p:cNvPr id="74" name="Group 73"/>
          <p:cNvGrpSpPr/>
          <p:nvPr/>
        </p:nvGrpSpPr>
        <p:grpSpPr>
          <a:xfrm>
            <a:off x="1545425" y="3886085"/>
            <a:ext cx="2030470" cy="1121034"/>
            <a:chOff x="4416794" y="2505697"/>
            <a:chExt cx="2030470" cy="1121034"/>
          </a:xfrm>
        </p:grpSpPr>
        <p:cxnSp>
          <p:nvCxnSpPr>
            <p:cNvPr id="75" name="Straight Arrow Connector 74"/>
            <p:cNvCxnSpPr>
              <a:endCxn id="77" idx="1"/>
            </p:cNvCxnSpPr>
            <p:nvPr/>
          </p:nvCxnSpPr>
          <p:spPr>
            <a:xfrm flipV="1">
              <a:off x="4416794" y="3077674"/>
              <a:ext cx="1702438" cy="54905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7" idx="1"/>
            </p:cNvCxnSpPr>
            <p:nvPr/>
          </p:nvCxnSpPr>
          <p:spPr>
            <a:xfrm flipH="1" flipV="1">
              <a:off x="6066264" y="2505697"/>
              <a:ext cx="52968" cy="57197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7" name="Rectangle 2"/>
            <p:cNvSpPr txBox="1">
              <a:spLocks noChangeArrowheads="1"/>
            </p:cNvSpPr>
            <p:nvPr/>
          </p:nvSpPr>
          <p:spPr bwMode="auto">
            <a:xfrm>
              <a:off x="6119232" y="2954947"/>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Q</a:t>
              </a:r>
            </a:p>
          </p:txBody>
        </p:sp>
      </p:grpSp>
      <p:sp>
        <p:nvSpPr>
          <p:cNvPr id="82" name="Rectangle 2"/>
          <p:cNvSpPr txBox="1">
            <a:spLocks noChangeArrowheads="1"/>
          </p:cNvSpPr>
          <p:nvPr/>
        </p:nvSpPr>
        <p:spPr bwMode="auto">
          <a:xfrm>
            <a:off x="2308828" y="32428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scene</a:t>
            </a:r>
          </a:p>
        </p:txBody>
      </p:sp>
      <p:cxnSp>
        <p:nvCxnSpPr>
          <p:cNvPr id="83" name="Straight Arrow Connector 82"/>
          <p:cNvCxnSpPr/>
          <p:nvPr/>
        </p:nvCxnSpPr>
        <p:spPr>
          <a:xfrm flipV="1">
            <a:off x="2657681" y="4729379"/>
            <a:ext cx="0" cy="287847"/>
          </a:xfrm>
          <a:prstGeom prst="straightConnector1">
            <a:avLst/>
          </a:prstGeom>
          <a:ln w="15875">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4" name="Rectangle 2"/>
          <p:cNvSpPr txBox="1">
            <a:spLocks noChangeArrowheads="1"/>
          </p:cNvSpPr>
          <p:nvPr/>
        </p:nvSpPr>
        <p:spPr>
          <a:xfrm>
            <a:off x="153988" y="1361799"/>
            <a:ext cx="3960812"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rgbClr val="FFFF00"/>
                </a:solidFill>
                <a:latin typeface="Verdana" pitchFamily="34" charset="0"/>
                <a:ea typeface="Verdana" pitchFamily="34" charset="0"/>
                <a:cs typeface="Verdana" pitchFamily="34" charset="0"/>
              </a:rPr>
              <a:t>Interreflections</a:t>
            </a:r>
          </a:p>
        </p:txBody>
      </p:sp>
      <p:sp>
        <p:nvSpPr>
          <p:cNvPr id="85" name="Rectangle 2"/>
          <p:cNvSpPr txBox="1">
            <a:spLocks noChangeArrowheads="1"/>
          </p:cNvSpPr>
          <p:nvPr/>
        </p:nvSpPr>
        <p:spPr>
          <a:xfrm>
            <a:off x="5030788" y="1361799"/>
            <a:ext cx="3960812"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rgbClr val="FFFF00"/>
                </a:solidFill>
                <a:latin typeface="Verdana" pitchFamily="34" charset="0"/>
                <a:ea typeface="Verdana" pitchFamily="34" charset="0"/>
                <a:cs typeface="Verdana" pitchFamily="34" charset="0"/>
              </a:rPr>
              <a:t>Defocus</a:t>
            </a:r>
          </a:p>
        </p:txBody>
      </p:sp>
      <p:sp>
        <p:nvSpPr>
          <p:cNvPr id="86" name="Text Box 28"/>
          <p:cNvSpPr txBox="1">
            <a:spLocks noChangeArrowheads="1"/>
          </p:cNvSpPr>
          <p:nvPr/>
        </p:nvSpPr>
        <p:spPr bwMode="auto">
          <a:xfrm>
            <a:off x="7681611" y="2590800"/>
            <a:ext cx="871681" cy="277851"/>
          </a:xfrm>
          <a:prstGeom prst="rect">
            <a:avLst/>
          </a:prstGeom>
          <a:noFill/>
          <a:ln w="9525">
            <a:noFill/>
            <a:miter lim="800000"/>
            <a:headEnd/>
            <a:tailEnd/>
          </a:ln>
        </p:spPr>
        <p:txBody>
          <a:bodyPr wrap="square">
            <a:spAutoFit/>
          </a:bodyPr>
          <a:lstStyle/>
          <a:p>
            <a:r>
              <a:rPr lang="en-US" altLang="zh-CN" sz="1400" dirty="0" smtClean="0">
                <a:solidFill>
                  <a:srgbClr val="FFFF99"/>
                </a:solidFill>
                <a:latin typeface="Verdana" pitchFamily="34" charset="0"/>
                <a:ea typeface="Verdana" pitchFamily="34" charset="0"/>
                <a:cs typeface="Verdana" pitchFamily="34" charset="0"/>
              </a:rPr>
              <a:t>scene</a:t>
            </a:r>
            <a:endParaRPr lang="en-US" altLang="zh-CN" sz="1400" dirty="0">
              <a:solidFill>
                <a:srgbClr val="FFFF99"/>
              </a:solidFill>
              <a:latin typeface="Verdana" pitchFamily="34" charset="0"/>
              <a:ea typeface="Verdana" pitchFamily="34" charset="0"/>
              <a:cs typeface="Verdana" pitchFamily="34" charset="0"/>
            </a:endParaRPr>
          </a:p>
        </p:txBody>
      </p:sp>
      <p:sp>
        <p:nvSpPr>
          <p:cNvPr id="87" name="Rectangle 2"/>
          <p:cNvSpPr txBox="1">
            <a:spLocks noChangeArrowheads="1"/>
          </p:cNvSpPr>
          <p:nvPr/>
        </p:nvSpPr>
        <p:spPr bwMode="auto">
          <a:xfrm>
            <a:off x="5148539" y="2854549"/>
            <a:ext cx="1379081" cy="4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grpSp>
        <p:nvGrpSpPr>
          <p:cNvPr id="88" name="Group 87"/>
          <p:cNvGrpSpPr>
            <a:grpSpLocks noChangeAspect="1"/>
          </p:cNvGrpSpPr>
          <p:nvPr/>
        </p:nvGrpSpPr>
        <p:grpSpPr>
          <a:xfrm rot="18778722">
            <a:off x="5672234" y="3081167"/>
            <a:ext cx="479518" cy="612648"/>
            <a:chOff x="1227142" y="1913106"/>
            <a:chExt cx="449988" cy="574921"/>
          </a:xfrm>
        </p:grpSpPr>
        <p:sp>
          <p:nvSpPr>
            <p:cNvPr id="89"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90"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cxnSp>
        <p:nvCxnSpPr>
          <p:cNvPr id="91" name="Straight Arrow Connector 90"/>
          <p:cNvCxnSpPr>
            <a:stCxn id="90" idx="1"/>
          </p:cNvCxnSpPr>
          <p:nvPr/>
        </p:nvCxnSpPr>
        <p:spPr>
          <a:xfrm flipV="1">
            <a:off x="6262118" y="3163946"/>
            <a:ext cx="1733832" cy="269485"/>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rot="7822">
            <a:off x="6466572" y="3368099"/>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07" name="Straight Connector 106"/>
          <p:cNvCxnSpPr/>
          <p:nvPr/>
        </p:nvCxnSpPr>
        <p:spPr>
          <a:xfrm>
            <a:off x="8000996" y="2872815"/>
            <a:ext cx="0" cy="808120"/>
          </a:xfrm>
          <a:prstGeom prst="line">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5908198" y="3771729"/>
            <a:ext cx="0" cy="231515"/>
          </a:xfrm>
          <a:prstGeom prst="straightConnector1">
            <a:avLst/>
          </a:prstGeom>
          <a:ln w="15875">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7996925" y="3771729"/>
            <a:ext cx="0" cy="231515"/>
          </a:xfrm>
          <a:prstGeom prst="straightConnector1">
            <a:avLst/>
          </a:prstGeom>
          <a:ln w="15875">
            <a:solidFill>
              <a:srgbClr val="FFFFCC"/>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pic>
        <p:nvPicPr>
          <p:cNvPr id="119" name="Picture 3" descr="C:\Users\Mohit\Desktop\mo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185"/>
          <a:stretch/>
        </p:blipFill>
        <p:spPr bwMode="auto">
          <a:xfrm>
            <a:off x="5515784" y="4077467"/>
            <a:ext cx="784827" cy="814512"/>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20" name="TextBox 77"/>
          <p:cNvSpPr txBox="1">
            <a:spLocks noChangeArrowheads="1"/>
          </p:cNvSpPr>
          <p:nvPr/>
        </p:nvSpPr>
        <p:spPr bwMode="auto">
          <a:xfrm>
            <a:off x="4800600" y="4886980"/>
            <a:ext cx="2210594" cy="307777"/>
          </a:xfrm>
          <a:prstGeom prst="rect">
            <a:avLst/>
          </a:prstGeom>
          <a:noFill/>
          <a:ln w="9525">
            <a:noFill/>
            <a:miter lim="800000"/>
            <a:headEnd/>
            <a:tailEnd/>
          </a:ln>
        </p:spPr>
        <p:txBody>
          <a:bodyPr wrap="square">
            <a:spAutoFit/>
          </a:bodyPr>
          <a:lstStyle/>
          <a:p>
            <a:pPr algn="ctr"/>
            <a:r>
              <a:rPr lang="en-US" sz="1400" dirty="0" smtClean="0">
                <a:solidFill>
                  <a:srgbClr val="FFFF99"/>
                </a:solidFill>
                <a:latin typeface="Verdana" pitchFamily="34" charset="0"/>
                <a:ea typeface="Verdana" pitchFamily="34" charset="0"/>
                <a:cs typeface="Verdana" pitchFamily="34" charset="0"/>
              </a:rPr>
              <a:t>projected image</a:t>
            </a:r>
            <a:endParaRPr lang="en-US" sz="1400" dirty="0">
              <a:solidFill>
                <a:srgbClr val="FFFF99"/>
              </a:solidFill>
              <a:latin typeface="Verdana" pitchFamily="34" charset="0"/>
              <a:ea typeface="Verdana" pitchFamily="34" charset="0"/>
              <a:cs typeface="Verdana" pitchFamily="34" charset="0"/>
            </a:endParaRPr>
          </a:p>
        </p:txBody>
      </p:sp>
      <p:sp>
        <p:nvSpPr>
          <p:cNvPr id="121" name="TextBox 77"/>
          <p:cNvSpPr txBox="1">
            <a:spLocks noChangeArrowheads="1"/>
          </p:cNvSpPr>
          <p:nvPr/>
        </p:nvSpPr>
        <p:spPr bwMode="auto">
          <a:xfrm>
            <a:off x="7189849" y="4886980"/>
            <a:ext cx="1649351" cy="307777"/>
          </a:xfrm>
          <a:prstGeom prst="rect">
            <a:avLst/>
          </a:prstGeom>
          <a:noFill/>
          <a:ln w="9525">
            <a:noFill/>
            <a:miter lim="800000"/>
            <a:headEnd/>
            <a:tailEnd/>
          </a:ln>
        </p:spPr>
        <p:txBody>
          <a:bodyPr wrap="square">
            <a:spAutoFit/>
          </a:bodyPr>
          <a:lstStyle/>
          <a:p>
            <a:pPr algn="ctr"/>
            <a:r>
              <a:rPr lang="en-US" sz="1400" dirty="0" smtClean="0">
                <a:solidFill>
                  <a:srgbClr val="FFFF99"/>
                </a:solidFill>
                <a:latin typeface="Verdana" pitchFamily="34" charset="0"/>
                <a:ea typeface="Verdana" pitchFamily="34" charset="0"/>
                <a:cs typeface="Verdana" pitchFamily="34" charset="0"/>
              </a:rPr>
              <a:t>received image</a:t>
            </a:r>
            <a:endParaRPr lang="en-US" sz="1400" dirty="0">
              <a:solidFill>
                <a:srgbClr val="FFFF99"/>
              </a:solidFill>
              <a:latin typeface="Verdana" pitchFamily="34" charset="0"/>
              <a:ea typeface="Verdana" pitchFamily="34" charset="0"/>
              <a:cs typeface="Verdana" pitchFamily="34" charset="0"/>
            </a:endParaRPr>
          </a:p>
        </p:txBody>
      </p:sp>
      <p:grpSp>
        <p:nvGrpSpPr>
          <p:cNvPr id="92" name="Group 91"/>
          <p:cNvGrpSpPr>
            <a:grpSpLocks noChangeAspect="1"/>
          </p:cNvGrpSpPr>
          <p:nvPr/>
        </p:nvGrpSpPr>
        <p:grpSpPr>
          <a:xfrm rot="5414592">
            <a:off x="6221211" y="3418162"/>
            <a:ext cx="557817" cy="73152"/>
            <a:chOff x="5770349" y="1600200"/>
            <a:chExt cx="2776751" cy="364147"/>
          </a:xfrm>
        </p:grpSpPr>
        <p:cxnSp>
          <p:nvCxnSpPr>
            <p:cNvPr id="94" name="Straight Connector 93"/>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spTree>
    <p:extLst>
      <p:ext uri="{BB962C8B-B14F-4D97-AF65-F5344CB8AC3E}">
        <p14:creationId xmlns:p14="http://schemas.microsoft.com/office/powerpoint/2010/main" val="307956476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5" grpId="0"/>
      <p:bldP spid="86" grpId="0"/>
      <p:bldP spid="87" grpId="0"/>
      <p:bldP spid="106" grpId="0" animBg="1"/>
      <p:bldP spid="120" grpId="0"/>
      <p:bldP spid="1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4" descr="C:\Users\Mohit\Desktop\modBlur.png"/>
          <p:cNvPicPr preferRelativeResize="0">
            <a:picLocks noChangeAspect="1" noChangeArrowheads="1"/>
          </p:cNvPicPr>
          <p:nvPr/>
        </p:nvPicPr>
        <p:blipFill rotWithShape="1">
          <a:blip r:embed="rId3" cstate="email">
            <a:extLst>
              <a:ext uri="{28A0092B-C50C-407E-A947-70E740481C1C}">
                <a14:useLocalDpi xmlns:a14="http://schemas.microsoft.com/office/drawing/2010/main"/>
              </a:ext>
            </a:extLst>
          </a:blip>
          <a:stretch/>
        </p:blipFill>
        <p:spPr bwMode="auto">
          <a:xfrm>
            <a:off x="7622938" y="4077467"/>
            <a:ext cx="783172" cy="814493"/>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64"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57"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Issues</a:t>
            </a:r>
            <a:endParaRPr lang="en-US" sz="3200" dirty="0" smtClean="0">
              <a:solidFill>
                <a:srgbClr val="FFFFCC"/>
              </a:solidFill>
              <a:latin typeface="Verdana" pitchFamily="34" charset="0"/>
              <a:ea typeface="Verdana" pitchFamily="34" charset="0"/>
              <a:cs typeface="Verdana" pitchFamily="34" charset="0"/>
            </a:endParaRPr>
          </a:p>
        </p:txBody>
      </p:sp>
      <p:sp>
        <p:nvSpPr>
          <p:cNvPr id="31" name="Rectangle 2"/>
          <p:cNvSpPr txBox="1">
            <a:spLocks noChangeArrowheads="1"/>
          </p:cNvSpPr>
          <p:nvPr/>
        </p:nvSpPr>
        <p:spPr bwMode="auto">
          <a:xfrm>
            <a:off x="288660" y="2199999"/>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camera</a:t>
            </a:r>
          </a:p>
        </p:txBody>
      </p:sp>
      <p:sp>
        <p:nvSpPr>
          <p:cNvPr id="32" name="Rectangle 2"/>
          <p:cNvSpPr txBox="1">
            <a:spLocks noChangeArrowheads="1"/>
          </p:cNvSpPr>
          <p:nvPr/>
        </p:nvSpPr>
        <p:spPr bwMode="auto">
          <a:xfrm>
            <a:off x="380564" y="53002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grpSp>
        <p:nvGrpSpPr>
          <p:cNvPr id="33" name="Group 32"/>
          <p:cNvGrpSpPr/>
          <p:nvPr/>
        </p:nvGrpSpPr>
        <p:grpSpPr>
          <a:xfrm rot="20055911">
            <a:off x="931944" y="2610605"/>
            <a:ext cx="479944" cy="613193"/>
            <a:chOff x="1227142" y="1913106"/>
            <a:chExt cx="449988" cy="574921"/>
          </a:xfrm>
        </p:grpSpPr>
        <p:sp>
          <p:nvSpPr>
            <p:cNvPr id="34"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35"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grpSp>
        <p:nvGrpSpPr>
          <p:cNvPr id="36" name="Group 35"/>
          <p:cNvGrpSpPr/>
          <p:nvPr/>
        </p:nvGrpSpPr>
        <p:grpSpPr>
          <a:xfrm rot="17448337">
            <a:off x="931944" y="4779164"/>
            <a:ext cx="479945" cy="613194"/>
            <a:chOff x="1227142" y="1913106"/>
            <a:chExt cx="449988" cy="574921"/>
          </a:xfrm>
        </p:grpSpPr>
        <p:sp>
          <p:nvSpPr>
            <p:cNvPr id="37"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38"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39" name="Rectangle 2"/>
          <p:cNvSpPr txBox="1">
            <a:spLocks noChangeArrowheads="1"/>
          </p:cNvSpPr>
          <p:nvPr/>
        </p:nvSpPr>
        <p:spPr bwMode="auto">
          <a:xfrm>
            <a:off x="1893874" y="4916465"/>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66CCFF"/>
                </a:solidFill>
                <a:latin typeface="Verdana" pitchFamily="34" charset="0"/>
                <a:ea typeface="Verdana" pitchFamily="34" charset="0"/>
                <a:cs typeface="Verdana" pitchFamily="34" charset="0"/>
              </a:rPr>
              <a:t>interreflections</a:t>
            </a:r>
            <a:endParaRPr lang="en-US" sz="1400" dirty="0" smtClean="0">
              <a:solidFill>
                <a:srgbClr val="66CCFF"/>
              </a:solidFill>
              <a:latin typeface="Verdana" pitchFamily="34" charset="0"/>
              <a:ea typeface="Verdana" pitchFamily="34" charset="0"/>
              <a:cs typeface="Verdana" pitchFamily="34" charset="0"/>
            </a:endParaRPr>
          </a:p>
        </p:txBody>
      </p:sp>
      <p:grpSp>
        <p:nvGrpSpPr>
          <p:cNvPr id="40" name="Group 39"/>
          <p:cNvGrpSpPr/>
          <p:nvPr/>
        </p:nvGrpSpPr>
        <p:grpSpPr>
          <a:xfrm rot="6660000">
            <a:off x="1495135" y="3182723"/>
            <a:ext cx="557865" cy="73159"/>
            <a:chOff x="5770349" y="1600200"/>
            <a:chExt cx="2776751" cy="364147"/>
          </a:xfrm>
        </p:grpSpPr>
        <p:sp>
          <p:nvSpPr>
            <p:cNvPr id="41" name="Rectangle 40"/>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42" name="Straight Connector 41"/>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4094592">
            <a:off x="1491880" y="4897744"/>
            <a:ext cx="557865" cy="73159"/>
            <a:chOff x="5770349" y="1600200"/>
            <a:chExt cx="2776751" cy="364147"/>
          </a:xfrm>
        </p:grpSpPr>
        <p:sp>
          <p:nvSpPr>
            <p:cNvPr id="53" name="Rectangle 52"/>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54" name="Straight Connector 53"/>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rot="1215415">
            <a:off x="1738173" y="3196061"/>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69" name="Rectangle 68"/>
          <p:cNvSpPr/>
          <p:nvPr/>
        </p:nvSpPr>
        <p:spPr>
          <a:xfrm rot="20287822">
            <a:off x="1710624" y="4847588"/>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70" name="Straight Arrow Connector 69"/>
          <p:cNvCxnSpPr/>
          <p:nvPr/>
        </p:nvCxnSpPr>
        <p:spPr>
          <a:xfrm>
            <a:off x="1481751" y="3095621"/>
            <a:ext cx="1713251" cy="790463"/>
          </a:xfrm>
          <a:prstGeom prst="straightConnector1">
            <a:avLst/>
          </a:prstGeom>
          <a:ln w="19050">
            <a:solidFill>
              <a:srgbClr val="FFFF66"/>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1532889" y="3886084"/>
            <a:ext cx="1662113" cy="112103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2" name="Arc 71"/>
          <p:cNvSpPr/>
          <p:nvPr/>
        </p:nvSpPr>
        <p:spPr>
          <a:xfrm rot="1252191">
            <a:off x="2074542" y="3600060"/>
            <a:ext cx="1219200" cy="1427766"/>
          </a:xfrm>
          <a:prstGeom prst="arc">
            <a:avLst>
              <a:gd name="adj1" fmla="val 16200000"/>
              <a:gd name="adj2" fmla="val 2609122"/>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ectangle 2"/>
          <p:cNvSpPr txBox="1">
            <a:spLocks noChangeArrowheads="1"/>
          </p:cNvSpPr>
          <p:nvPr/>
        </p:nvSpPr>
        <p:spPr bwMode="auto">
          <a:xfrm>
            <a:off x="2803525" y="3755408"/>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P</a:t>
            </a:r>
          </a:p>
        </p:txBody>
      </p:sp>
      <p:grpSp>
        <p:nvGrpSpPr>
          <p:cNvPr id="74" name="Group 73"/>
          <p:cNvGrpSpPr/>
          <p:nvPr/>
        </p:nvGrpSpPr>
        <p:grpSpPr>
          <a:xfrm>
            <a:off x="1545425" y="3886085"/>
            <a:ext cx="2030470" cy="1121034"/>
            <a:chOff x="4416794" y="2505697"/>
            <a:chExt cx="2030470" cy="1121034"/>
          </a:xfrm>
        </p:grpSpPr>
        <p:cxnSp>
          <p:nvCxnSpPr>
            <p:cNvPr id="75" name="Straight Arrow Connector 74"/>
            <p:cNvCxnSpPr>
              <a:endCxn id="77" idx="1"/>
            </p:cNvCxnSpPr>
            <p:nvPr/>
          </p:nvCxnSpPr>
          <p:spPr>
            <a:xfrm flipV="1">
              <a:off x="4416794" y="3077674"/>
              <a:ext cx="1702438" cy="54905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7" idx="1"/>
            </p:cNvCxnSpPr>
            <p:nvPr/>
          </p:nvCxnSpPr>
          <p:spPr>
            <a:xfrm flipH="1" flipV="1">
              <a:off x="6066264" y="2505697"/>
              <a:ext cx="52968" cy="57197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7" name="Rectangle 2"/>
            <p:cNvSpPr txBox="1">
              <a:spLocks noChangeArrowheads="1"/>
            </p:cNvSpPr>
            <p:nvPr/>
          </p:nvSpPr>
          <p:spPr bwMode="auto">
            <a:xfrm>
              <a:off x="6119232" y="2954947"/>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Q</a:t>
              </a:r>
            </a:p>
          </p:txBody>
        </p:sp>
      </p:grpSp>
      <p:sp>
        <p:nvSpPr>
          <p:cNvPr id="82" name="Rectangle 2"/>
          <p:cNvSpPr txBox="1">
            <a:spLocks noChangeArrowheads="1"/>
          </p:cNvSpPr>
          <p:nvPr/>
        </p:nvSpPr>
        <p:spPr bwMode="auto">
          <a:xfrm>
            <a:off x="2308828" y="32428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scene</a:t>
            </a:r>
          </a:p>
        </p:txBody>
      </p:sp>
      <p:cxnSp>
        <p:nvCxnSpPr>
          <p:cNvPr id="83" name="Straight Arrow Connector 82"/>
          <p:cNvCxnSpPr/>
          <p:nvPr/>
        </p:nvCxnSpPr>
        <p:spPr>
          <a:xfrm flipV="1">
            <a:off x="2657681" y="4729379"/>
            <a:ext cx="0" cy="287847"/>
          </a:xfrm>
          <a:prstGeom prst="straightConnector1">
            <a:avLst/>
          </a:prstGeom>
          <a:ln w="15875">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4" name="Rectangle 2"/>
          <p:cNvSpPr txBox="1">
            <a:spLocks noChangeArrowheads="1"/>
          </p:cNvSpPr>
          <p:nvPr/>
        </p:nvSpPr>
        <p:spPr>
          <a:xfrm>
            <a:off x="153988" y="1361799"/>
            <a:ext cx="3960812"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rgbClr val="FFFF00"/>
                </a:solidFill>
                <a:latin typeface="Verdana" pitchFamily="34" charset="0"/>
                <a:ea typeface="Verdana" pitchFamily="34" charset="0"/>
                <a:cs typeface="Verdana" pitchFamily="34" charset="0"/>
              </a:rPr>
              <a:t>Interreflections</a:t>
            </a:r>
          </a:p>
        </p:txBody>
      </p:sp>
      <p:sp>
        <p:nvSpPr>
          <p:cNvPr id="85" name="Rectangle 2"/>
          <p:cNvSpPr txBox="1">
            <a:spLocks noChangeArrowheads="1"/>
          </p:cNvSpPr>
          <p:nvPr/>
        </p:nvSpPr>
        <p:spPr>
          <a:xfrm>
            <a:off x="5030788" y="1361799"/>
            <a:ext cx="3960812"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2000" dirty="0" smtClean="0">
                <a:solidFill>
                  <a:srgbClr val="FFFF00"/>
                </a:solidFill>
                <a:latin typeface="Verdana" pitchFamily="34" charset="0"/>
                <a:ea typeface="Verdana" pitchFamily="34" charset="0"/>
                <a:cs typeface="Verdana" pitchFamily="34" charset="0"/>
              </a:rPr>
              <a:t>Defocus</a:t>
            </a:r>
          </a:p>
        </p:txBody>
      </p:sp>
      <p:sp>
        <p:nvSpPr>
          <p:cNvPr id="86" name="Text Box 28"/>
          <p:cNvSpPr txBox="1">
            <a:spLocks noChangeArrowheads="1"/>
          </p:cNvSpPr>
          <p:nvPr/>
        </p:nvSpPr>
        <p:spPr bwMode="auto">
          <a:xfrm>
            <a:off x="7681611" y="2590800"/>
            <a:ext cx="871681" cy="277851"/>
          </a:xfrm>
          <a:prstGeom prst="rect">
            <a:avLst/>
          </a:prstGeom>
          <a:noFill/>
          <a:ln w="9525">
            <a:noFill/>
            <a:miter lim="800000"/>
            <a:headEnd/>
            <a:tailEnd/>
          </a:ln>
        </p:spPr>
        <p:txBody>
          <a:bodyPr wrap="square">
            <a:spAutoFit/>
          </a:bodyPr>
          <a:lstStyle/>
          <a:p>
            <a:r>
              <a:rPr lang="en-US" altLang="zh-CN" sz="1400" dirty="0" smtClean="0">
                <a:solidFill>
                  <a:srgbClr val="FFFF99"/>
                </a:solidFill>
                <a:latin typeface="Verdana" pitchFamily="34" charset="0"/>
                <a:ea typeface="Verdana" pitchFamily="34" charset="0"/>
                <a:cs typeface="Verdana" pitchFamily="34" charset="0"/>
              </a:rPr>
              <a:t>scene</a:t>
            </a:r>
            <a:endParaRPr lang="en-US" altLang="zh-CN" sz="1400" dirty="0">
              <a:solidFill>
                <a:srgbClr val="FFFF99"/>
              </a:solidFill>
              <a:latin typeface="Verdana" pitchFamily="34" charset="0"/>
              <a:ea typeface="Verdana" pitchFamily="34" charset="0"/>
              <a:cs typeface="Verdana" pitchFamily="34" charset="0"/>
            </a:endParaRPr>
          </a:p>
        </p:txBody>
      </p:sp>
      <p:sp>
        <p:nvSpPr>
          <p:cNvPr id="87" name="Rectangle 2"/>
          <p:cNvSpPr txBox="1">
            <a:spLocks noChangeArrowheads="1"/>
          </p:cNvSpPr>
          <p:nvPr/>
        </p:nvSpPr>
        <p:spPr bwMode="auto">
          <a:xfrm>
            <a:off x="5148539" y="2854549"/>
            <a:ext cx="1379081" cy="4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grpSp>
        <p:nvGrpSpPr>
          <p:cNvPr id="88" name="Group 87"/>
          <p:cNvGrpSpPr>
            <a:grpSpLocks noChangeAspect="1"/>
          </p:cNvGrpSpPr>
          <p:nvPr/>
        </p:nvGrpSpPr>
        <p:grpSpPr>
          <a:xfrm rot="18778722">
            <a:off x="5672234" y="3081167"/>
            <a:ext cx="479518" cy="612648"/>
            <a:chOff x="1227142" y="1913106"/>
            <a:chExt cx="449988" cy="574921"/>
          </a:xfrm>
        </p:grpSpPr>
        <p:sp>
          <p:nvSpPr>
            <p:cNvPr id="89"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90"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cxnSp>
        <p:nvCxnSpPr>
          <p:cNvPr id="91" name="Straight Arrow Connector 90"/>
          <p:cNvCxnSpPr>
            <a:stCxn id="90" idx="1"/>
          </p:cNvCxnSpPr>
          <p:nvPr/>
        </p:nvCxnSpPr>
        <p:spPr>
          <a:xfrm flipV="1">
            <a:off x="6262118" y="3163946"/>
            <a:ext cx="1733832" cy="269485"/>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rot="7822">
            <a:off x="6466572" y="3368099"/>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07" name="Straight Connector 106"/>
          <p:cNvCxnSpPr/>
          <p:nvPr/>
        </p:nvCxnSpPr>
        <p:spPr>
          <a:xfrm>
            <a:off x="8000996" y="2872815"/>
            <a:ext cx="0" cy="808120"/>
          </a:xfrm>
          <a:prstGeom prst="line">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cxnSp>
      <p:pic>
        <p:nvPicPr>
          <p:cNvPr id="108" name="Picture 3" descr="C:\Users\Mohit\Desktop\mo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185"/>
          <a:stretch/>
        </p:blipFill>
        <p:spPr bwMode="auto">
          <a:xfrm>
            <a:off x="5515784" y="4077467"/>
            <a:ext cx="784827" cy="814512"/>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cxnSp>
        <p:nvCxnSpPr>
          <p:cNvPr id="113" name="Straight Arrow Connector 112"/>
          <p:cNvCxnSpPr/>
          <p:nvPr/>
        </p:nvCxnSpPr>
        <p:spPr>
          <a:xfrm flipV="1">
            <a:off x="5908198" y="3771729"/>
            <a:ext cx="0" cy="231515"/>
          </a:xfrm>
          <a:prstGeom prst="straightConnector1">
            <a:avLst/>
          </a:prstGeom>
          <a:ln w="15875">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7996925" y="3771729"/>
            <a:ext cx="0" cy="231515"/>
          </a:xfrm>
          <a:prstGeom prst="straightConnector1">
            <a:avLst/>
          </a:prstGeom>
          <a:ln w="15875">
            <a:solidFill>
              <a:srgbClr val="FFFFCC"/>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80" name="TextBox 77"/>
          <p:cNvSpPr txBox="1">
            <a:spLocks noChangeArrowheads="1"/>
          </p:cNvSpPr>
          <p:nvPr/>
        </p:nvSpPr>
        <p:spPr bwMode="auto">
          <a:xfrm>
            <a:off x="4800600" y="4886980"/>
            <a:ext cx="2210594" cy="307777"/>
          </a:xfrm>
          <a:prstGeom prst="rect">
            <a:avLst/>
          </a:prstGeom>
          <a:noFill/>
          <a:ln w="9525">
            <a:noFill/>
            <a:miter lim="800000"/>
            <a:headEnd/>
            <a:tailEnd/>
          </a:ln>
        </p:spPr>
        <p:txBody>
          <a:bodyPr wrap="square">
            <a:spAutoFit/>
          </a:bodyPr>
          <a:lstStyle/>
          <a:p>
            <a:pPr algn="ctr"/>
            <a:r>
              <a:rPr lang="en-US" sz="1400" dirty="0" smtClean="0">
                <a:solidFill>
                  <a:srgbClr val="FFFF99"/>
                </a:solidFill>
                <a:latin typeface="Verdana" pitchFamily="34" charset="0"/>
                <a:ea typeface="Verdana" pitchFamily="34" charset="0"/>
                <a:cs typeface="Verdana" pitchFamily="34" charset="0"/>
              </a:rPr>
              <a:t>projected image</a:t>
            </a:r>
            <a:endParaRPr lang="en-US" sz="1400" dirty="0">
              <a:solidFill>
                <a:srgbClr val="FFFF99"/>
              </a:solidFill>
              <a:latin typeface="Verdana" pitchFamily="34" charset="0"/>
              <a:ea typeface="Verdana" pitchFamily="34" charset="0"/>
              <a:cs typeface="Verdana" pitchFamily="34" charset="0"/>
            </a:endParaRPr>
          </a:p>
        </p:txBody>
      </p:sp>
      <p:sp>
        <p:nvSpPr>
          <p:cNvPr id="81" name="TextBox 77"/>
          <p:cNvSpPr txBox="1">
            <a:spLocks noChangeArrowheads="1"/>
          </p:cNvSpPr>
          <p:nvPr/>
        </p:nvSpPr>
        <p:spPr bwMode="auto">
          <a:xfrm>
            <a:off x="7189849" y="4886980"/>
            <a:ext cx="1649351" cy="523220"/>
          </a:xfrm>
          <a:prstGeom prst="rect">
            <a:avLst/>
          </a:prstGeom>
          <a:noFill/>
          <a:ln w="9525">
            <a:noFill/>
            <a:miter lim="800000"/>
            <a:headEnd/>
            <a:tailEnd/>
          </a:ln>
        </p:spPr>
        <p:txBody>
          <a:bodyPr wrap="square">
            <a:spAutoFit/>
          </a:bodyPr>
          <a:lstStyle/>
          <a:p>
            <a:pPr algn="ctr"/>
            <a:r>
              <a:rPr lang="en-US" sz="1400" dirty="0" smtClean="0">
                <a:solidFill>
                  <a:srgbClr val="FFFF99"/>
                </a:solidFill>
                <a:latin typeface="Verdana" pitchFamily="34" charset="0"/>
                <a:ea typeface="Verdana" pitchFamily="34" charset="0"/>
                <a:cs typeface="Verdana" pitchFamily="34" charset="0"/>
              </a:rPr>
              <a:t>received image</a:t>
            </a:r>
          </a:p>
          <a:p>
            <a:pPr algn="ctr"/>
            <a:r>
              <a:rPr lang="en-US" sz="1400" dirty="0" smtClean="0">
                <a:solidFill>
                  <a:srgbClr val="FFFF00"/>
                </a:solidFill>
                <a:latin typeface="Verdana" pitchFamily="34" charset="0"/>
                <a:ea typeface="Verdana" pitchFamily="34" charset="0"/>
                <a:cs typeface="Verdana" pitchFamily="34" charset="0"/>
              </a:rPr>
              <a:t>blurred</a:t>
            </a:r>
            <a:endParaRPr lang="en-US" sz="1400" dirty="0">
              <a:solidFill>
                <a:srgbClr val="FFFF00"/>
              </a:solidFill>
              <a:latin typeface="Verdana" pitchFamily="34" charset="0"/>
              <a:ea typeface="Verdana" pitchFamily="34" charset="0"/>
              <a:cs typeface="Verdana" pitchFamily="34" charset="0"/>
            </a:endParaRPr>
          </a:p>
        </p:txBody>
      </p:sp>
      <p:sp>
        <p:nvSpPr>
          <p:cNvPr id="100" name="Rectangle 99"/>
          <p:cNvSpPr/>
          <p:nvPr/>
        </p:nvSpPr>
        <p:spPr>
          <a:xfrm rot="7822">
            <a:off x="6464780" y="3308683"/>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5" name="Rectangle 114"/>
          <p:cNvSpPr/>
          <p:nvPr/>
        </p:nvSpPr>
        <p:spPr>
          <a:xfrm rot="7822">
            <a:off x="6464780" y="3429803"/>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8" name="Rectangle 2"/>
          <p:cNvSpPr txBox="1">
            <a:spLocks noChangeArrowheads="1"/>
          </p:cNvSpPr>
          <p:nvPr/>
        </p:nvSpPr>
        <p:spPr bwMode="auto">
          <a:xfrm>
            <a:off x="5852738" y="2690905"/>
            <a:ext cx="1906400"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66CCFF"/>
                </a:solidFill>
                <a:latin typeface="Verdana" pitchFamily="34" charset="0"/>
                <a:ea typeface="Verdana" pitchFamily="34" charset="0"/>
                <a:cs typeface="Verdana" pitchFamily="34" charset="0"/>
              </a:rPr>
              <a:t>d</a:t>
            </a:r>
            <a:r>
              <a:rPr lang="en-US" sz="1400" dirty="0" smtClean="0">
                <a:solidFill>
                  <a:srgbClr val="66CCFF"/>
                </a:solidFill>
                <a:latin typeface="Verdana" pitchFamily="34" charset="0"/>
                <a:ea typeface="Verdana" pitchFamily="34" charset="0"/>
                <a:cs typeface="Verdana" pitchFamily="34" charset="0"/>
              </a:rPr>
              <a:t>efocus blur</a:t>
            </a:r>
          </a:p>
        </p:txBody>
      </p:sp>
      <p:cxnSp>
        <p:nvCxnSpPr>
          <p:cNvPr id="119" name="Straight Arrow Connector 118"/>
          <p:cNvCxnSpPr/>
          <p:nvPr/>
        </p:nvCxnSpPr>
        <p:spPr>
          <a:xfrm flipH="1">
            <a:off x="6553161" y="2972192"/>
            <a:ext cx="154514" cy="277375"/>
          </a:xfrm>
          <a:prstGeom prst="straightConnector1">
            <a:avLst/>
          </a:prstGeom>
          <a:ln w="15875">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rot="7822">
            <a:off x="6464780" y="3493324"/>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09" name="Rectangle 108"/>
          <p:cNvSpPr/>
          <p:nvPr/>
        </p:nvSpPr>
        <p:spPr>
          <a:xfrm rot="7822">
            <a:off x="6462939" y="3246120"/>
            <a:ext cx="66306" cy="46550"/>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92" name="Group 91"/>
          <p:cNvGrpSpPr>
            <a:grpSpLocks noChangeAspect="1"/>
          </p:cNvGrpSpPr>
          <p:nvPr/>
        </p:nvGrpSpPr>
        <p:grpSpPr>
          <a:xfrm rot="5414592">
            <a:off x="6221211" y="3418162"/>
            <a:ext cx="557817" cy="73152"/>
            <a:chOff x="5770349" y="1600200"/>
            <a:chExt cx="2776751" cy="364147"/>
          </a:xfrm>
        </p:grpSpPr>
        <p:cxnSp>
          <p:nvCxnSpPr>
            <p:cNvPr id="94" name="Straight Connector 93"/>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sp>
        <p:nvSpPr>
          <p:cNvPr id="4" name="Freeform 3"/>
          <p:cNvSpPr/>
          <p:nvPr/>
        </p:nvSpPr>
        <p:spPr>
          <a:xfrm>
            <a:off x="6262914" y="3160486"/>
            <a:ext cx="1723572" cy="362857"/>
          </a:xfrm>
          <a:custGeom>
            <a:avLst/>
            <a:gdLst>
              <a:gd name="connsiteX0" fmla="*/ 1723572 w 1723572"/>
              <a:gd name="connsiteY0" fmla="*/ 0 h 362857"/>
              <a:gd name="connsiteX1" fmla="*/ 224972 w 1723572"/>
              <a:gd name="connsiteY1" fmla="*/ 101600 h 362857"/>
              <a:gd name="connsiteX2" fmla="*/ 0 w 1723572"/>
              <a:gd name="connsiteY2" fmla="*/ 275771 h 362857"/>
              <a:gd name="connsiteX3" fmla="*/ 239486 w 1723572"/>
              <a:gd name="connsiteY3" fmla="*/ 362857 h 362857"/>
              <a:gd name="connsiteX4" fmla="*/ 1723572 w 1723572"/>
              <a:gd name="connsiteY4" fmla="*/ 0 h 36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572" h="362857">
                <a:moveTo>
                  <a:pt x="1723572" y="0"/>
                </a:moveTo>
                <a:lnTo>
                  <a:pt x="224972" y="101600"/>
                </a:lnTo>
                <a:lnTo>
                  <a:pt x="0" y="275771"/>
                </a:lnTo>
                <a:lnTo>
                  <a:pt x="239486" y="362857"/>
                </a:lnTo>
                <a:lnTo>
                  <a:pt x="1723572" y="0"/>
                </a:lnTo>
                <a:close/>
              </a:path>
            </a:pathLst>
          </a:custGeom>
          <a:solidFill>
            <a:srgbClr val="FFFF66">
              <a:alpha val="8000"/>
            </a:srgbClr>
          </a:solidFill>
          <a:ln w="190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9" name="Rectangle 8"/>
          <p:cNvSpPr/>
          <p:nvPr/>
        </p:nvSpPr>
        <p:spPr>
          <a:xfrm>
            <a:off x="4547495" y="1143000"/>
            <a:ext cx="4291705" cy="5334000"/>
          </a:xfrm>
          <a:prstGeom prst="rect">
            <a:avLst/>
          </a:prstGeom>
          <a:solidFill>
            <a:schemeClr val="tx1">
              <a:lumMod val="85000"/>
              <a:lumOff val="1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Tree>
    <p:extLst>
      <p:ext uri="{BB962C8B-B14F-4D97-AF65-F5344CB8AC3E}">
        <p14:creationId xmlns:p14="http://schemas.microsoft.com/office/powerpoint/2010/main" val="2976983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Interreflections</a:t>
            </a:r>
          </a:p>
        </p:txBody>
      </p:sp>
      <p:sp>
        <p:nvSpPr>
          <p:cNvPr id="8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89" name="Rectangle 2"/>
          <p:cNvSpPr txBox="1">
            <a:spLocks noChangeArrowheads="1"/>
          </p:cNvSpPr>
          <p:nvPr/>
        </p:nvSpPr>
        <p:spPr bwMode="auto">
          <a:xfrm>
            <a:off x="609335" y="1666599"/>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camera</a:t>
            </a:r>
          </a:p>
        </p:txBody>
      </p:sp>
      <p:sp>
        <p:nvSpPr>
          <p:cNvPr id="90" name="Rectangle 2"/>
          <p:cNvSpPr txBox="1">
            <a:spLocks noChangeArrowheads="1"/>
          </p:cNvSpPr>
          <p:nvPr/>
        </p:nvSpPr>
        <p:spPr bwMode="auto">
          <a:xfrm>
            <a:off x="701239" y="47668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grpSp>
        <p:nvGrpSpPr>
          <p:cNvPr id="91" name="Group 90"/>
          <p:cNvGrpSpPr/>
          <p:nvPr/>
        </p:nvGrpSpPr>
        <p:grpSpPr>
          <a:xfrm rot="20055911">
            <a:off x="1252619" y="2077205"/>
            <a:ext cx="479944" cy="613193"/>
            <a:chOff x="1227142" y="1913106"/>
            <a:chExt cx="449988" cy="574921"/>
          </a:xfrm>
        </p:grpSpPr>
        <p:sp>
          <p:nvSpPr>
            <p:cNvPr id="92"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93"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grpSp>
        <p:nvGrpSpPr>
          <p:cNvPr id="94" name="Group 93"/>
          <p:cNvGrpSpPr/>
          <p:nvPr/>
        </p:nvGrpSpPr>
        <p:grpSpPr>
          <a:xfrm rot="17448337">
            <a:off x="1252619" y="4245764"/>
            <a:ext cx="479945" cy="613194"/>
            <a:chOff x="1227142" y="1913106"/>
            <a:chExt cx="449988" cy="574921"/>
          </a:xfrm>
        </p:grpSpPr>
        <p:sp>
          <p:nvSpPr>
            <p:cNvPr id="95"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96"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135" name="Rectangle 2"/>
          <p:cNvSpPr txBox="1">
            <a:spLocks noChangeArrowheads="1"/>
          </p:cNvSpPr>
          <p:nvPr/>
        </p:nvSpPr>
        <p:spPr bwMode="auto">
          <a:xfrm>
            <a:off x="2214549" y="4383065"/>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err="1" smtClean="0">
                <a:solidFill>
                  <a:srgbClr val="66CCFF"/>
                </a:solidFill>
                <a:latin typeface="Verdana" pitchFamily="34" charset="0"/>
                <a:ea typeface="Verdana" pitchFamily="34" charset="0"/>
                <a:cs typeface="Verdana" pitchFamily="34" charset="0"/>
              </a:rPr>
              <a:t>interreflections</a:t>
            </a:r>
            <a:endParaRPr lang="en-US" sz="1400" dirty="0" smtClean="0">
              <a:solidFill>
                <a:srgbClr val="66CCFF"/>
              </a:solidFill>
              <a:latin typeface="Verdana" pitchFamily="34" charset="0"/>
              <a:ea typeface="Verdana" pitchFamily="34" charset="0"/>
              <a:cs typeface="Verdana" pitchFamily="34" charset="0"/>
            </a:endParaRPr>
          </a:p>
        </p:txBody>
      </p:sp>
      <p:grpSp>
        <p:nvGrpSpPr>
          <p:cNvPr id="136" name="Group 135"/>
          <p:cNvGrpSpPr/>
          <p:nvPr/>
        </p:nvGrpSpPr>
        <p:grpSpPr>
          <a:xfrm rot="6660000">
            <a:off x="1815810" y="2649323"/>
            <a:ext cx="557865" cy="73159"/>
            <a:chOff x="5770349" y="1600200"/>
            <a:chExt cx="2776751" cy="364147"/>
          </a:xfrm>
        </p:grpSpPr>
        <p:sp>
          <p:nvSpPr>
            <p:cNvPr id="137" name="Rectangle 136"/>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38" name="Straight Connector 137"/>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rot="4094592">
            <a:off x="1812555" y="4364344"/>
            <a:ext cx="557865" cy="73159"/>
            <a:chOff x="5770349" y="1600200"/>
            <a:chExt cx="2776751" cy="364147"/>
          </a:xfrm>
        </p:grpSpPr>
        <p:sp>
          <p:nvSpPr>
            <p:cNvPr id="149" name="Rectangle 148"/>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50" name="Straight Connector 149"/>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sp>
        <p:nvSpPr>
          <p:cNvPr id="161" name="Rectangle 160"/>
          <p:cNvSpPr/>
          <p:nvPr/>
        </p:nvSpPr>
        <p:spPr>
          <a:xfrm rot="1215415">
            <a:off x="2058848" y="2662661"/>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62" name="Rectangle 161"/>
          <p:cNvSpPr/>
          <p:nvPr/>
        </p:nvSpPr>
        <p:spPr>
          <a:xfrm rot="20287822">
            <a:off x="2031299" y="4314188"/>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63" name="Straight Arrow Connector 162"/>
          <p:cNvCxnSpPr/>
          <p:nvPr/>
        </p:nvCxnSpPr>
        <p:spPr>
          <a:xfrm>
            <a:off x="1802426" y="2562221"/>
            <a:ext cx="1713251" cy="790463"/>
          </a:xfrm>
          <a:prstGeom prst="straightConnector1">
            <a:avLst/>
          </a:prstGeom>
          <a:ln w="19050">
            <a:solidFill>
              <a:srgbClr val="FFFF66"/>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V="1">
            <a:off x="1853564" y="3352684"/>
            <a:ext cx="1662113" cy="112103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4" name="Arc 173"/>
          <p:cNvSpPr/>
          <p:nvPr/>
        </p:nvSpPr>
        <p:spPr>
          <a:xfrm rot="1252191">
            <a:off x="2395217" y="3066660"/>
            <a:ext cx="1219200" cy="1427766"/>
          </a:xfrm>
          <a:prstGeom prst="arc">
            <a:avLst>
              <a:gd name="adj1" fmla="val 16200000"/>
              <a:gd name="adj2" fmla="val 2609122"/>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Rectangle 2"/>
          <p:cNvSpPr txBox="1">
            <a:spLocks noChangeArrowheads="1"/>
          </p:cNvSpPr>
          <p:nvPr/>
        </p:nvSpPr>
        <p:spPr bwMode="auto">
          <a:xfrm>
            <a:off x="3124200" y="3222008"/>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P</a:t>
            </a:r>
          </a:p>
        </p:txBody>
      </p:sp>
      <p:grpSp>
        <p:nvGrpSpPr>
          <p:cNvPr id="267" name="Group 266"/>
          <p:cNvGrpSpPr/>
          <p:nvPr/>
        </p:nvGrpSpPr>
        <p:grpSpPr>
          <a:xfrm>
            <a:off x="1866100" y="3352685"/>
            <a:ext cx="2030470" cy="1121034"/>
            <a:chOff x="4416794" y="2505697"/>
            <a:chExt cx="2030470" cy="1121034"/>
          </a:xfrm>
        </p:grpSpPr>
        <p:cxnSp>
          <p:nvCxnSpPr>
            <p:cNvPr id="185" name="Straight Arrow Connector 184"/>
            <p:cNvCxnSpPr>
              <a:endCxn id="239" idx="1"/>
            </p:cNvCxnSpPr>
            <p:nvPr/>
          </p:nvCxnSpPr>
          <p:spPr>
            <a:xfrm flipV="1">
              <a:off x="4416794" y="3077674"/>
              <a:ext cx="1702438" cy="54905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239" idx="1"/>
            </p:cNvCxnSpPr>
            <p:nvPr/>
          </p:nvCxnSpPr>
          <p:spPr>
            <a:xfrm flipH="1" flipV="1">
              <a:off x="6066264" y="2505697"/>
              <a:ext cx="52968" cy="57197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9" name="Rectangle 2"/>
            <p:cNvSpPr txBox="1">
              <a:spLocks noChangeArrowheads="1"/>
            </p:cNvSpPr>
            <p:nvPr/>
          </p:nvSpPr>
          <p:spPr bwMode="auto">
            <a:xfrm>
              <a:off x="6119232" y="2954947"/>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Q</a:t>
              </a:r>
            </a:p>
          </p:txBody>
        </p:sp>
      </p:grpSp>
      <p:grpSp>
        <p:nvGrpSpPr>
          <p:cNvPr id="270" name="Group 269"/>
          <p:cNvGrpSpPr/>
          <p:nvPr/>
        </p:nvGrpSpPr>
        <p:grpSpPr>
          <a:xfrm>
            <a:off x="1866100" y="3352685"/>
            <a:ext cx="1828968" cy="1121033"/>
            <a:chOff x="4416794" y="2505697"/>
            <a:chExt cx="1828968" cy="1121033"/>
          </a:xfrm>
        </p:grpSpPr>
        <p:cxnSp>
          <p:nvCxnSpPr>
            <p:cNvPr id="240" name="Straight Arrow Connector 239"/>
            <p:cNvCxnSpPr/>
            <p:nvPr/>
          </p:nvCxnSpPr>
          <p:spPr>
            <a:xfrm flipV="1">
              <a:off x="4416794" y="3429000"/>
              <a:ext cx="1526806" cy="197730"/>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flipV="1">
              <a:off x="5943580" y="2505697"/>
              <a:ext cx="122684" cy="93460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0" name="Rectangle 2"/>
            <p:cNvSpPr txBox="1">
              <a:spLocks noChangeArrowheads="1"/>
            </p:cNvSpPr>
            <p:nvPr/>
          </p:nvSpPr>
          <p:spPr bwMode="auto">
            <a:xfrm>
              <a:off x="5917730" y="3320486"/>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R</a:t>
              </a:r>
            </a:p>
          </p:txBody>
        </p:sp>
      </p:grpSp>
      <p:grpSp>
        <p:nvGrpSpPr>
          <p:cNvPr id="288" name="Group 287"/>
          <p:cNvGrpSpPr/>
          <p:nvPr/>
        </p:nvGrpSpPr>
        <p:grpSpPr>
          <a:xfrm>
            <a:off x="5493223" y="3217958"/>
            <a:ext cx="2369816" cy="1277842"/>
            <a:chOff x="2420938" y="1676400"/>
            <a:chExt cx="3305175" cy="3248025"/>
          </a:xfrm>
        </p:grpSpPr>
        <p:sp>
          <p:nvSpPr>
            <p:cNvPr id="293"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94"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cxnSp>
        <p:nvCxnSpPr>
          <p:cNvPr id="289" name="Straight Arrow Connector 288"/>
          <p:cNvCxnSpPr/>
          <p:nvPr/>
        </p:nvCxnSpPr>
        <p:spPr>
          <a:xfrm>
            <a:off x="5390156" y="4493882"/>
            <a:ext cx="2710573"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flipV="1">
            <a:off x="5391604" y="3026054"/>
            <a:ext cx="0" cy="1472337"/>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1" name="TextBox 290"/>
          <p:cNvSpPr txBox="1"/>
          <p:nvPr/>
        </p:nvSpPr>
        <p:spPr>
          <a:xfrm>
            <a:off x="5390156" y="4498391"/>
            <a:ext cx="2643786"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time</a:t>
            </a:r>
          </a:p>
        </p:txBody>
      </p:sp>
      <p:grpSp>
        <p:nvGrpSpPr>
          <p:cNvPr id="300" name="Group 299"/>
          <p:cNvGrpSpPr>
            <a:grpSpLocks noChangeAspect="1"/>
          </p:cNvGrpSpPr>
          <p:nvPr/>
        </p:nvGrpSpPr>
        <p:grpSpPr>
          <a:xfrm>
            <a:off x="5493223" y="3562713"/>
            <a:ext cx="2361068" cy="933087"/>
            <a:chOff x="3579949" y="4854522"/>
            <a:chExt cx="1298448" cy="704088"/>
          </a:xfrm>
        </p:grpSpPr>
        <p:sp>
          <p:nvSpPr>
            <p:cNvPr id="298" name="Freeform 71"/>
            <p:cNvSpPr>
              <a:spLocks/>
            </p:cNvSpPr>
            <p:nvPr/>
          </p:nvSpPr>
          <p:spPr bwMode="auto">
            <a:xfrm>
              <a:off x="3579949" y="4854522"/>
              <a:ext cx="826965" cy="704088"/>
            </a:xfrm>
            <a:custGeom>
              <a:avLst/>
              <a:gdLst>
                <a:gd name="T0" fmla="*/ 24 w 1326"/>
                <a:gd name="T1" fmla="*/ 2046 h 2046"/>
                <a:gd name="T2" fmla="*/ 54 w 1326"/>
                <a:gd name="T3" fmla="*/ 2046 h 2046"/>
                <a:gd name="T4" fmla="*/ 84 w 1326"/>
                <a:gd name="T5" fmla="*/ 2040 h 2046"/>
                <a:gd name="T6" fmla="*/ 114 w 1326"/>
                <a:gd name="T7" fmla="*/ 2028 h 2046"/>
                <a:gd name="T8" fmla="*/ 150 w 1326"/>
                <a:gd name="T9" fmla="*/ 2004 h 2046"/>
                <a:gd name="T10" fmla="*/ 180 w 1326"/>
                <a:gd name="T11" fmla="*/ 1968 h 2046"/>
                <a:gd name="T12" fmla="*/ 210 w 1326"/>
                <a:gd name="T13" fmla="*/ 1932 h 2046"/>
                <a:gd name="T14" fmla="*/ 240 w 1326"/>
                <a:gd name="T15" fmla="*/ 1878 h 2046"/>
                <a:gd name="T16" fmla="*/ 270 w 1326"/>
                <a:gd name="T17" fmla="*/ 1824 h 2046"/>
                <a:gd name="T18" fmla="*/ 306 w 1326"/>
                <a:gd name="T19" fmla="*/ 1758 h 2046"/>
                <a:gd name="T20" fmla="*/ 336 w 1326"/>
                <a:gd name="T21" fmla="*/ 1692 h 2046"/>
                <a:gd name="T22" fmla="*/ 366 w 1326"/>
                <a:gd name="T23" fmla="*/ 1614 h 2046"/>
                <a:gd name="T24" fmla="*/ 396 w 1326"/>
                <a:gd name="T25" fmla="*/ 1530 h 2046"/>
                <a:gd name="T26" fmla="*/ 426 w 1326"/>
                <a:gd name="T27" fmla="*/ 1446 h 2046"/>
                <a:gd name="T28" fmla="*/ 462 w 1326"/>
                <a:gd name="T29" fmla="*/ 1356 h 2046"/>
                <a:gd name="T30" fmla="*/ 492 w 1326"/>
                <a:gd name="T31" fmla="*/ 1260 h 2046"/>
                <a:gd name="T32" fmla="*/ 522 w 1326"/>
                <a:gd name="T33" fmla="*/ 1170 h 2046"/>
                <a:gd name="T34" fmla="*/ 552 w 1326"/>
                <a:gd name="T35" fmla="*/ 1074 h 2046"/>
                <a:gd name="T36" fmla="*/ 582 w 1326"/>
                <a:gd name="T37" fmla="*/ 972 h 2046"/>
                <a:gd name="T38" fmla="*/ 618 w 1326"/>
                <a:gd name="T39" fmla="*/ 876 h 2046"/>
                <a:gd name="T40" fmla="*/ 648 w 1326"/>
                <a:gd name="T41" fmla="*/ 786 h 2046"/>
                <a:gd name="T42" fmla="*/ 678 w 1326"/>
                <a:gd name="T43" fmla="*/ 690 h 2046"/>
                <a:gd name="T44" fmla="*/ 708 w 1326"/>
                <a:gd name="T45" fmla="*/ 600 h 2046"/>
                <a:gd name="T46" fmla="*/ 738 w 1326"/>
                <a:gd name="T47" fmla="*/ 516 h 2046"/>
                <a:gd name="T48" fmla="*/ 774 w 1326"/>
                <a:gd name="T49" fmla="*/ 432 h 2046"/>
                <a:gd name="T50" fmla="*/ 804 w 1326"/>
                <a:gd name="T51" fmla="*/ 354 h 2046"/>
                <a:gd name="T52" fmla="*/ 834 w 1326"/>
                <a:gd name="T53" fmla="*/ 288 h 2046"/>
                <a:gd name="T54" fmla="*/ 864 w 1326"/>
                <a:gd name="T55" fmla="*/ 222 h 2046"/>
                <a:gd name="T56" fmla="*/ 900 w 1326"/>
                <a:gd name="T57" fmla="*/ 168 h 2046"/>
                <a:gd name="T58" fmla="*/ 930 w 1326"/>
                <a:gd name="T59" fmla="*/ 114 h 2046"/>
                <a:gd name="T60" fmla="*/ 960 w 1326"/>
                <a:gd name="T61" fmla="*/ 78 h 2046"/>
                <a:gd name="T62" fmla="*/ 990 w 1326"/>
                <a:gd name="T63" fmla="*/ 42 h 2046"/>
                <a:gd name="T64" fmla="*/ 1020 w 1326"/>
                <a:gd name="T65" fmla="*/ 18 h 2046"/>
                <a:gd name="T66" fmla="*/ 1056 w 1326"/>
                <a:gd name="T67" fmla="*/ 6 h 2046"/>
                <a:gd name="T68" fmla="*/ 1086 w 1326"/>
                <a:gd name="T69" fmla="*/ 0 h 2046"/>
                <a:gd name="T70" fmla="*/ 1116 w 1326"/>
                <a:gd name="T71" fmla="*/ 0 h 2046"/>
                <a:gd name="T72" fmla="*/ 1146 w 1326"/>
                <a:gd name="T73" fmla="*/ 12 h 2046"/>
                <a:gd name="T74" fmla="*/ 1176 w 1326"/>
                <a:gd name="T75" fmla="*/ 36 h 2046"/>
                <a:gd name="T76" fmla="*/ 1212 w 1326"/>
                <a:gd name="T77" fmla="*/ 66 h 2046"/>
                <a:gd name="T78" fmla="*/ 1242 w 1326"/>
                <a:gd name="T79" fmla="*/ 102 h 2046"/>
                <a:gd name="T80" fmla="*/ 1272 w 1326"/>
                <a:gd name="T81" fmla="*/ 150 h 2046"/>
                <a:gd name="T82" fmla="*/ 1302 w 1326"/>
                <a:gd name="T83" fmla="*/ 204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2046">
                  <a:moveTo>
                    <a:pt x="0" y="2040"/>
                  </a:moveTo>
                  <a:lnTo>
                    <a:pt x="12" y="2040"/>
                  </a:lnTo>
                  <a:lnTo>
                    <a:pt x="24" y="2046"/>
                  </a:lnTo>
                  <a:lnTo>
                    <a:pt x="30" y="2046"/>
                  </a:lnTo>
                  <a:lnTo>
                    <a:pt x="42" y="2046"/>
                  </a:lnTo>
                  <a:lnTo>
                    <a:pt x="54" y="2046"/>
                  </a:lnTo>
                  <a:lnTo>
                    <a:pt x="66" y="2046"/>
                  </a:lnTo>
                  <a:lnTo>
                    <a:pt x="72" y="2046"/>
                  </a:lnTo>
                  <a:lnTo>
                    <a:pt x="84" y="2040"/>
                  </a:lnTo>
                  <a:lnTo>
                    <a:pt x="96" y="2040"/>
                  </a:lnTo>
                  <a:lnTo>
                    <a:pt x="108" y="2034"/>
                  </a:lnTo>
                  <a:lnTo>
                    <a:pt x="114" y="2028"/>
                  </a:lnTo>
                  <a:lnTo>
                    <a:pt x="126" y="2022"/>
                  </a:lnTo>
                  <a:lnTo>
                    <a:pt x="138" y="2010"/>
                  </a:lnTo>
                  <a:lnTo>
                    <a:pt x="150" y="2004"/>
                  </a:lnTo>
                  <a:lnTo>
                    <a:pt x="156" y="1992"/>
                  </a:lnTo>
                  <a:lnTo>
                    <a:pt x="168" y="1980"/>
                  </a:lnTo>
                  <a:lnTo>
                    <a:pt x="180" y="1968"/>
                  </a:lnTo>
                  <a:lnTo>
                    <a:pt x="186" y="1956"/>
                  </a:lnTo>
                  <a:lnTo>
                    <a:pt x="198" y="1944"/>
                  </a:lnTo>
                  <a:lnTo>
                    <a:pt x="210" y="1932"/>
                  </a:lnTo>
                  <a:lnTo>
                    <a:pt x="222" y="1914"/>
                  </a:lnTo>
                  <a:lnTo>
                    <a:pt x="228" y="1896"/>
                  </a:lnTo>
                  <a:lnTo>
                    <a:pt x="240" y="1878"/>
                  </a:lnTo>
                  <a:lnTo>
                    <a:pt x="252" y="1860"/>
                  </a:lnTo>
                  <a:lnTo>
                    <a:pt x="264" y="1842"/>
                  </a:lnTo>
                  <a:lnTo>
                    <a:pt x="270" y="1824"/>
                  </a:lnTo>
                  <a:lnTo>
                    <a:pt x="282" y="1806"/>
                  </a:lnTo>
                  <a:lnTo>
                    <a:pt x="294" y="1782"/>
                  </a:lnTo>
                  <a:lnTo>
                    <a:pt x="306" y="1758"/>
                  </a:lnTo>
                  <a:lnTo>
                    <a:pt x="312" y="1740"/>
                  </a:lnTo>
                  <a:lnTo>
                    <a:pt x="324" y="1716"/>
                  </a:lnTo>
                  <a:lnTo>
                    <a:pt x="336" y="1692"/>
                  </a:lnTo>
                  <a:lnTo>
                    <a:pt x="348" y="1662"/>
                  </a:lnTo>
                  <a:lnTo>
                    <a:pt x="354" y="1638"/>
                  </a:lnTo>
                  <a:lnTo>
                    <a:pt x="366" y="1614"/>
                  </a:lnTo>
                  <a:lnTo>
                    <a:pt x="378" y="1584"/>
                  </a:lnTo>
                  <a:lnTo>
                    <a:pt x="384" y="1560"/>
                  </a:lnTo>
                  <a:lnTo>
                    <a:pt x="396" y="1530"/>
                  </a:lnTo>
                  <a:lnTo>
                    <a:pt x="408" y="1506"/>
                  </a:lnTo>
                  <a:lnTo>
                    <a:pt x="420" y="1476"/>
                  </a:lnTo>
                  <a:lnTo>
                    <a:pt x="426" y="1446"/>
                  </a:lnTo>
                  <a:lnTo>
                    <a:pt x="438" y="1416"/>
                  </a:lnTo>
                  <a:lnTo>
                    <a:pt x="450" y="1386"/>
                  </a:lnTo>
                  <a:lnTo>
                    <a:pt x="462" y="1356"/>
                  </a:lnTo>
                  <a:lnTo>
                    <a:pt x="468" y="1326"/>
                  </a:lnTo>
                  <a:lnTo>
                    <a:pt x="480" y="1296"/>
                  </a:lnTo>
                  <a:lnTo>
                    <a:pt x="492" y="1260"/>
                  </a:lnTo>
                  <a:lnTo>
                    <a:pt x="504" y="1230"/>
                  </a:lnTo>
                  <a:lnTo>
                    <a:pt x="510" y="1200"/>
                  </a:lnTo>
                  <a:lnTo>
                    <a:pt x="522" y="1170"/>
                  </a:lnTo>
                  <a:lnTo>
                    <a:pt x="534" y="1134"/>
                  </a:lnTo>
                  <a:lnTo>
                    <a:pt x="546" y="1104"/>
                  </a:lnTo>
                  <a:lnTo>
                    <a:pt x="552" y="1074"/>
                  </a:lnTo>
                  <a:lnTo>
                    <a:pt x="564" y="1038"/>
                  </a:lnTo>
                  <a:lnTo>
                    <a:pt x="576" y="1008"/>
                  </a:lnTo>
                  <a:lnTo>
                    <a:pt x="582" y="972"/>
                  </a:lnTo>
                  <a:lnTo>
                    <a:pt x="594" y="942"/>
                  </a:lnTo>
                  <a:lnTo>
                    <a:pt x="606" y="912"/>
                  </a:lnTo>
                  <a:lnTo>
                    <a:pt x="618" y="876"/>
                  </a:lnTo>
                  <a:lnTo>
                    <a:pt x="624" y="846"/>
                  </a:lnTo>
                  <a:lnTo>
                    <a:pt x="636" y="816"/>
                  </a:lnTo>
                  <a:lnTo>
                    <a:pt x="648" y="786"/>
                  </a:lnTo>
                  <a:lnTo>
                    <a:pt x="660" y="750"/>
                  </a:lnTo>
                  <a:lnTo>
                    <a:pt x="666" y="720"/>
                  </a:lnTo>
                  <a:lnTo>
                    <a:pt x="678" y="690"/>
                  </a:lnTo>
                  <a:lnTo>
                    <a:pt x="690" y="660"/>
                  </a:lnTo>
                  <a:lnTo>
                    <a:pt x="702" y="630"/>
                  </a:lnTo>
                  <a:lnTo>
                    <a:pt x="708" y="600"/>
                  </a:lnTo>
                  <a:lnTo>
                    <a:pt x="720" y="570"/>
                  </a:lnTo>
                  <a:lnTo>
                    <a:pt x="732" y="546"/>
                  </a:lnTo>
                  <a:lnTo>
                    <a:pt x="738" y="516"/>
                  </a:lnTo>
                  <a:lnTo>
                    <a:pt x="750" y="486"/>
                  </a:lnTo>
                  <a:lnTo>
                    <a:pt x="762" y="462"/>
                  </a:lnTo>
                  <a:lnTo>
                    <a:pt x="774" y="432"/>
                  </a:lnTo>
                  <a:lnTo>
                    <a:pt x="780" y="408"/>
                  </a:lnTo>
                  <a:lnTo>
                    <a:pt x="792" y="384"/>
                  </a:lnTo>
                  <a:lnTo>
                    <a:pt x="804" y="354"/>
                  </a:lnTo>
                  <a:lnTo>
                    <a:pt x="816" y="330"/>
                  </a:lnTo>
                  <a:lnTo>
                    <a:pt x="822" y="312"/>
                  </a:lnTo>
                  <a:lnTo>
                    <a:pt x="834" y="288"/>
                  </a:lnTo>
                  <a:lnTo>
                    <a:pt x="846" y="264"/>
                  </a:lnTo>
                  <a:lnTo>
                    <a:pt x="858" y="240"/>
                  </a:lnTo>
                  <a:lnTo>
                    <a:pt x="864" y="222"/>
                  </a:lnTo>
                  <a:lnTo>
                    <a:pt x="876" y="204"/>
                  </a:lnTo>
                  <a:lnTo>
                    <a:pt x="888" y="186"/>
                  </a:lnTo>
                  <a:lnTo>
                    <a:pt x="900" y="168"/>
                  </a:lnTo>
                  <a:lnTo>
                    <a:pt x="906" y="150"/>
                  </a:lnTo>
                  <a:lnTo>
                    <a:pt x="918" y="132"/>
                  </a:lnTo>
                  <a:lnTo>
                    <a:pt x="930" y="114"/>
                  </a:lnTo>
                  <a:lnTo>
                    <a:pt x="936" y="102"/>
                  </a:lnTo>
                  <a:lnTo>
                    <a:pt x="948" y="90"/>
                  </a:lnTo>
                  <a:lnTo>
                    <a:pt x="960" y="78"/>
                  </a:lnTo>
                  <a:lnTo>
                    <a:pt x="972" y="66"/>
                  </a:lnTo>
                  <a:lnTo>
                    <a:pt x="978" y="54"/>
                  </a:lnTo>
                  <a:lnTo>
                    <a:pt x="990" y="42"/>
                  </a:lnTo>
                  <a:lnTo>
                    <a:pt x="1002" y="36"/>
                  </a:lnTo>
                  <a:lnTo>
                    <a:pt x="1014" y="24"/>
                  </a:lnTo>
                  <a:lnTo>
                    <a:pt x="1020" y="18"/>
                  </a:lnTo>
                  <a:lnTo>
                    <a:pt x="1032" y="12"/>
                  </a:lnTo>
                  <a:lnTo>
                    <a:pt x="1044" y="6"/>
                  </a:lnTo>
                  <a:lnTo>
                    <a:pt x="1056" y="6"/>
                  </a:lnTo>
                  <a:lnTo>
                    <a:pt x="1062" y="0"/>
                  </a:lnTo>
                  <a:lnTo>
                    <a:pt x="1074" y="0"/>
                  </a:lnTo>
                  <a:lnTo>
                    <a:pt x="1086" y="0"/>
                  </a:lnTo>
                  <a:lnTo>
                    <a:pt x="1098" y="0"/>
                  </a:lnTo>
                  <a:lnTo>
                    <a:pt x="1104" y="0"/>
                  </a:lnTo>
                  <a:lnTo>
                    <a:pt x="1116" y="0"/>
                  </a:lnTo>
                  <a:lnTo>
                    <a:pt x="1128" y="6"/>
                  </a:lnTo>
                  <a:lnTo>
                    <a:pt x="1134" y="6"/>
                  </a:lnTo>
                  <a:lnTo>
                    <a:pt x="1146" y="12"/>
                  </a:lnTo>
                  <a:lnTo>
                    <a:pt x="1158" y="18"/>
                  </a:lnTo>
                  <a:lnTo>
                    <a:pt x="1170" y="24"/>
                  </a:lnTo>
                  <a:lnTo>
                    <a:pt x="1176" y="36"/>
                  </a:lnTo>
                  <a:lnTo>
                    <a:pt x="1188" y="42"/>
                  </a:lnTo>
                  <a:lnTo>
                    <a:pt x="1200" y="54"/>
                  </a:lnTo>
                  <a:lnTo>
                    <a:pt x="1212" y="66"/>
                  </a:lnTo>
                  <a:lnTo>
                    <a:pt x="1218" y="78"/>
                  </a:lnTo>
                  <a:lnTo>
                    <a:pt x="1230" y="90"/>
                  </a:lnTo>
                  <a:lnTo>
                    <a:pt x="1242" y="102"/>
                  </a:lnTo>
                  <a:lnTo>
                    <a:pt x="1254" y="114"/>
                  </a:lnTo>
                  <a:lnTo>
                    <a:pt x="1260" y="132"/>
                  </a:lnTo>
                  <a:lnTo>
                    <a:pt x="1272" y="150"/>
                  </a:lnTo>
                  <a:lnTo>
                    <a:pt x="1284" y="168"/>
                  </a:lnTo>
                  <a:lnTo>
                    <a:pt x="1296" y="186"/>
                  </a:lnTo>
                  <a:lnTo>
                    <a:pt x="1302" y="204"/>
                  </a:lnTo>
                  <a:lnTo>
                    <a:pt x="1314" y="222"/>
                  </a:lnTo>
                  <a:lnTo>
                    <a:pt x="1326" y="240"/>
                  </a:lnTo>
                </a:path>
              </a:pathLst>
            </a:custGeom>
            <a:noFill/>
            <a:ln w="254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 name="Freeform 72"/>
            <p:cNvSpPr>
              <a:spLocks/>
            </p:cNvSpPr>
            <p:nvPr/>
          </p:nvSpPr>
          <p:spPr bwMode="auto">
            <a:xfrm>
              <a:off x="4406914" y="4937113"/>
              <a:ext cx="471483" cy="619432"/>
            </a:xfrm>
            <a:custGeom>
              <a:avLst/>
              <a:gdLst>
                <a:gd name="T0" fmla="*/ 6 w 756"/>
                <a:gd name="T1" fmla="*/ 24 h 1800"/>
                <a:gd name="T2" fmla="*/ 30 w 756"/>
                <a:gd name="T3" fmla="*/ 66 h 1800"/>
                <a:gd name="T4" fmla="*/ 48 w 756"/>
                <a:gd name="T5" fmla="*/ 114 h 1800"/>
                <a:gd name="T6" fmla="*/ 72 w 756"/>
                <a:gd name="T7" fmla="*/ 168 h 1800"/>
                <a:gd name="T8" fmla="*/ 90 w 756"/>
                <a:gd name="T9" fmla="*/ 222 h 1800"/>
                <a:gd name="T10" fmla="*/ 114 w 756"/>
                <a:gd name="T11" fmla="*/ 276 h 1800"/>
                <a:gd name="T12" fmla="*/ 132 w 756"/>
                <a:gd name="T13" fmla="*/ 330 h 1800"/>
                <a:gd name="T14" fmla="*/ 156 w 756"/>
                <a:gd name="T15" fmla="*/ 390 h 1800"/>
                <a:gd name="T16" fmla="*/ 174 w 756"/>
                <a:gd name="T17" fmla="*/ 450 h 1800"/>
                <a:gd name="T18" fmla="*/ 198 w 756"/>
                <a:gd name="T19" fmla="*/ 510 h 1800"/>
                <a:gd name="T20" fmla="*/ 216 w 756"/>
                <a:gd name="T21" fmla="*/ 576 h 1800"/>
                <a:gd name="T22" fmla="*/ 240 w 756"/>
                <a:gd name="T23" fmla="*/ 636 h 1800"/>
                <a:gd name="T24" fmla="*/ 258 w 756"/>
                <a:gd name="T25" fmla="*/ 702 h 1800"/>
                <a:gd name="T26" fmla="*/ 282 w 756"/>
                <a:gd name="T27" fmla="*/ 768 h 1800"/>
                <a:gd name="T28" fmla="*/ 300 w 756"/>
                <a:gd name="T29" fmla="*/ 834 h 1800"/>
                <a:gd name="T30" fmla="*/ 324 w 756"/>
                <a:gd name="T31" fmla="*/ 894 h 1800"/>
                <a:gd name="T32" fmla="*/ 342 w 756"/>
                <a:gd name="T33" fmla="*/ 960 h 1800"/>
                <a:gd name="T34" fmla="*/ 360 w 756"/>
                <a:gd name="T35" fmla="*/ 1020 h 1800"/>
                <a:gd name="T36" fmla="*/ 384 w 756"/>
                <a:gd name="T37" fmla="*/ 1086 h 1800"/>
                <a:gd name="T38" fmla="*/ 402 w 756"/>
                <a:gd name="T39" fmla="*/ 1146 h 1800"/>
                <a:gd name="T40" fmla="*/ 426 w 756"/>
                <a:gd name="T41" fmla="*/ 1206 h 1800"/>
                <a:gd name="T42" fmla="*/ 444 w 756"/>
                <a:gd name="T43" fmla="*/ 1260 h 1800"/>
                <a:gd name="T44" fmla="*/ 468 w 756"/>
                <a:gd name="T45" fmla="*/ 1320 h 1800"/>
                <a:gd name="T46" fmla="*/ 486 w 756"/>
                <a:gd name="T47" fmla="*/ 1374 h 1800"/>
                <a:gd name="T48" fmla="*/ 510 w 756"/>
                <a:gd name="T49" fmla="*/ 1422 h 1800"/>
                <a:gd name="T50" fmla="*/ 528 w 756"/>
                <a:gd name="T51" fmla="*/ 1476 h 1800"/>
                <a:gd name="T52" fmla="*/ 552 w 756"/>
                <a:gd name="T53" fmla="*/ 1518 h 1800"/>
                <a:gd name="T54" fmla="*/ 570 w 756"/>
                <a:gd name="T55" fmla="*/ 1566 h 1800"/>
                <a:gd name="T56" fmla="*/ 594 w 756"/>
                <a:gd name="T57" fmla="*/ 1602 h 1800"/>
                <a:gd name="T58" fmla="*/ 612 w 756"/>
                <a:gd name="T59" fmla="*/ 1638 h 1800"/>
                <a:gd name="T60" fmla="*/ 636 w 756"/>
                <a:gd name="T61" fmla="*/ 1674 h 1800"/>
                <a:gd name="T62" fmla="*/ 654 w 756"/>
                <a:gd name="T63" fmla="*/ 1704 h 1800"/>
                <a:gd name="T64" fmla="*/ 678 w 756"/>
                <a:gd name="T65" fmla="*/ 1728 h 1800"/>
                <a:gd name="T66" fmla="*/ 696 w 756"/>
                <a:gd name="T67" fmla="*/ 1752 h 1800"/>
                <a:gd name="T68" fmla="*/ 714 w 756"/>
                <a:gd name="T69" fmla="*/ 1770 h 1800"/>
                <a:gd name="T70" fmla="*/ 738 w 756"/>
                <a:gd name="T71" fmla="*/ 1788 h 1800"/>
                <a:gd name="T72" fmla="*/ 756 w 756"/>
                <a:gd name="T73" fmla="*/ 180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1800">
                  <a:moveTo>
                    <a:pt x="0" y="0"/>
                  </a:moveTo>
                  <a:lnTo>
                    <a:pt x="6" y="24"/>
                  </a:lnTo>
                  <a:lnTo>
                    <a:pt x="18" y="48"/>
                  </a:lnTo>
                  <a:lnTo>
                    <a:pt x="30" y="66"/>
                  </a:lnTo>
                  <a:lnTo>
                    <a:pt x="42" y="90"/>
                  </a:lnTo>
                  <a:lnTo>
                    <a:pt x="48" y="114"/>
                  </a:lnTo>
                  <a:lnTo>
                    <a:pt x="60" y="144"/>
                  </a:lnTo>
                  <a:lnTo>
                    <a:pt x="72" y="168"/>
                  </a:lnTo>
                  <a:lnTo>
                    <a:pt x="84" y="192"/>
                  </a:lnTo>
                  <a:lnTo>
                    <a:pt x="90" y="222"/>
                  </a:lnTo>
                  <a:lnTo>
                    <a:pt x="102" y="246"/>
                  </a:lnTo>
                  <a:lnTo>
                    <a:pt x="114" y="276"/>
                  </a:lnTo>
                  <a:lnTo>
                    <a:pt x="126" y="300"/>
                  </a:lnTo>
                  <a:lnTo>
                    <a:pt x="132" y="330"/>
                  </a:lnTo>
                  <a:lnTo>
                    <a:pt x="144" y="360"/>
                  </a:lnTo>
                  <a:lnTo>
                    <a:pt x="156" y="390"/>
                  </a:lnTo>
                  <a:lnTo>
                    <a:pt x="162" y="420"/>
                  </a:lnTo>
                  <a:lnTo>
                    <a:pt x="174" y="450"/>
                  </a:lnTo>
                  <a:lnTo>
                    <a:pt x="186" y="480"/>
                  </a:lnTo>
                  <a:lnTo>
                    <a:pt x="198" y="510"/>
                  </a:lnTo>
                  <a:lnTo>
                    <a:pt x="204" y="546"/>
                  </a:lnTo>
                  <a:lnTo>
                    <a:pt x="216" y="576"/>
                  </a:lnTo>
                  <a:lnTo>
                    <a:pt x="228" y="606"/>
                  </a:lnTo>
                  <a:lnTo>
                    <a:pt x="240" y="636"/>
                  </a:lnTo>
                  <a:lnTo>
                    <a:pt x="246" y="672"/>
                  </a:lnTo>
                  <a:lnTo>
                    <a:pt x="258" y="702"/>
                  </a:lnTo>
                  <a:lnTo>
                    <a:pt x="270" y="732"/>
                  </a:lnTo>
                  <a:lnTo>
                    <a:pt x="282" y="768"/>
                  </a:lnTo>
                  <a:lnTo>
                    <a:pt x="288" y="798"/>
                  </a:lnTo>
                  <a:lnTo>
                    <a:pt x="300" y="834"/>
                  </a:lnTo>
                  <a:lnTo>
                    <a:pt x="312" y="864"/>
                  </a:lnTo>
                  <a:lnTo>
                    <a:pt x="324" y="894"/>
                  </a:lnTo>
                  <a:lnTo>
                    <a:pt x="330" y="930"/>
                  </a:lnTo>
                  <a:lnTo>
                    <a:pt x="342" y="960"/>
                  </a:lnTo>
                  <a:lnTo>
                    <a:pt x="354" y="990"/>
                  </a:lnTo>
                  <a:lnTo>
                    <a:pt x="360" y="1020"/>
                  </a:lnTo>
                  <a:lnTo>
                    <a:pt x="372" y="1056"/>
                  </a:lnTo>
                  <a:lnTo>
                    <a:pt x="384" y="1086"/>
                  </a:lnTo>
                  <a:lnTo>
                    <a:pt x="396" y="1116"/>
                  </a:lnTo>
                  <a:lnTo>
                    <a:pt x="402" y="1146"/>
                  </a:lnTo>
                  <a:lnTo>
                    <a:pt x="414" y="1176"/>
                  </a:lnTo>
                  <a:lnTo>
                    <a:pt x="426" y="1206"/>
                  </a:lnTo>
                  <a:lnTo>
                    <a:pt x="438" y="1236"/>
                  </a:lnTo>
                  <a:lnTo>
                    <a:pt x="444" y="1260"/>
                  </a:lnTo>
                  <a:lnTo>
                    <a:pt x="456" y="1290"/>
                  </a:lnTo>
                  <a:lnTo>
                    <a:pt x="468" y="1320"/>
                  </a:lnTo>
                  <a:lnTo>
                    <a:pt x="480" y="1344"/>
                  </a:lnTo>
                  <a:lnTo>
                    <a:pt x="486" y="1374"/>
                  </a:lnTo>
                  <a:lnTo>
                    <a:pt x="498" y="1398"/>
                  </a:lnTo>
                  <a:lnTo>
                    <a:pt x="510" y="1422"/>
                  </a:lnTo>
                  <a:lnTo>
                    <a:pt x="522" y="1452"/>
                  </a:lnTo>
                  <a:lnTo>
                    <a:pt x="528" y="1476"/>
                  </a:lnTo>
                  <a:lnTo>
                    <a:pt x="540" y="1494"/>
                  </a:lnTo>
                  <a:lnTo>
                    <a:pt x="552" y="1518"/>
                  </a:lnTo>
                  <a:lnTo>
                    <a:pt x="558" y="1542"/>
                  </a:lnTo>
                  <a:lnTo>
                    <a:pt x="570" y="1566"/>
                  </a:lnTo>
                  <a:lnTo>
                    <a:pt x="582" y="1584"/>
                  </a:lnTo>
                  <a:lnTo>
                    <a:pt x="594" y="1602"/>
                  </a:lnTo>
                  <a:lnTo>
                    <a:pt x="600" y="1620"/>
                  </a:lnTo>
                  <a:lnTo>
                    <a:pt x="612" y="1638"/>
                  </a:lnTo>
                  <a:lnTo>
                    <a:pt x="624" y="1656"/>
                  </a:lnTo>
                  <a:lnTo>
                    <a:pt x="636" y="1674"/>
                  </a:lnTo>
                  <a:lnTo>
                    <a:pt x="642" y="1692"/>
                  </a:lnTo>
                  <a:lnTo>
                    <a:pt x="654" y="1704"/>
                  </a:lnTo>
                  <a:lnTo>
                    <a:pt x="666" y="1716"/>
                  </a:lnTo>
                  <a:lnTo>
                    <a:pt x="678" y="1728"/>
                  </a:lnTo>
                  <a:lnTo>
                    <a:pt x="684" y="1740"/>
                  </a:lnTo>
                  <a:lnTo>
                    <a:pt x="696" y="1752"/>
                  </a:lnTo>
                  <a:lnTo>
                    <a:pt x="708" y="1764"/>
                  </a:lnTo>
                  <a:lnTo>
                    <a:pt x="714" y="1770"/>
                  </a:lnTo>
                  <a:lnTo>
                    <a:pt x="726" y="1782"/>
                  </a:lnTo>
                  <a:lnTo>
                    <a:pt x="738" y="1788"/>
                  </a:lnTo>
                  <a:lnTo>
                    <a:pt x="750" y="1794"/>
                  </a:lnTo>
                  <a:lnTo>
                    <a:pt x="756" y="1800"/>
                  </a:lnTo>
                </a:path>
              </a:pathLst>
            </a:custGeom>
            <a:noFill/>
            <a:ln w="254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3" name="Group 302"/>
          <p:cNvGrpSpPr>
            <a:grpSpLocks noChangeAspect="1"/>
          </p:cNvGrpSpPr>
          <p:nvPr/>
        </p:nvGrpSpPr>
        <p:grpSpPr>
          <a:xfrm>
            <a:off x="5564907" y="3898503"/>
            <a:ext cx="2361068" cy="597297"/>
            <a:chOff x="6453732" y="4854522"/>
            <a:chExt cx="1298448" cy="704088"/>
          </a:xfrm>
        </p:grpSpPr>
        <p:sp>
          <p:nvSpPr>
            <p:cNvPr id="301" name="Freeform 140"/>
            <p:cNvSpPr>
              <a:spLocks/>
            </p:cNvSpPr>
            <p:nvPr/>
          </p:nvSpPr>
          <p:spPr bwMode="auto">
            <a:xfrm>
              <a:off x="6453732" y="4854522"/>
              <a:ext cx="826965" cy="673116"/>
            </a:xfrm>
            <a:custGeom>
              <a:avLst/>
              <a:gdLst>
                <a:gd name="T0" fmla="*/ 24 w 1326"/>
                <a:gd name="T1" fmla="*/ 672 h 1956"/>
                <a:gd name="T2" fmla="*/ 54 w 1326"/>
                <a:gd name="T3" fmla="*/ 582 h 1956"/>
                <a:gd name="T4" fmla="*/ 84 w 1326"/>
                <a:gd name="T5" fmla="*/ 498 h 1956"/>
                <a:gd name="T6" fmla="*/ 114 w 1326"/>
                <a:gd name="T7" fmla="*/ 414 h 1956"/>
                <a:gd name="T8" fmla="*/ 150 w 1326"/>
                <a:gd name="T9" fmla="*/ 342 h 1956"/>
                <a:gd name="T10" fmla="*/ 180 w 1326"/>
                <a:gd name="T11" fmla="*/ 270 h 1956"/>
                <a:gd name="T12" fmla="*/ 210 w 1326"/>
                <a:gd name="T13" fmla="*/ 210 h 1956"/>
                <a:gd name="T14" fmla="*/ 240 w 1326"/>
                <a:gd name="T15" fmla="*/ 156 h 1956"/>
                <a:gd name="T16" fmla="*/ 270 w 1326"/>
                <a:gd name="T17" fmla="*/ 108 h 1956"/>
                <a:gd name="T18" fmla="*/ 306 w 1326"/>
                <a:gd name="T19" fmla="*/ 66 h 1956"/>
                <a:gd name="T20" fmla="*/ 336 w 1326"/>
                <a:gd name="T21" fmla="*/ 36 h 1956"/>
                <a:gd name="T22" fmla="*/ 366 w 1326"/>
                <a:gd name="T23" fmla="*/ 12 h 1956"/>
                <a:gd name="T24" fmla="*/ 396 w 1326"/>
                <a:gd name="T25" fmla="*/ 0 h 1956"/>
                <a:gd name="T26" fmla="*/ 426 w 1326"/>
                <a:gd name="T27" fmla="*/ 0 h 1956"/>
                <a:gd name="T28" fmla="*/ 462 w 1326"/>
                <a:gd name="T29" fmla="*/ 0 h 1956"/>
                <a:gd name="T30" fmla="*/ 492 w 1326"/>
                <a:gd name="T31" fmla="*/ 18 h 1956"/>
                <a:gd name="T32" fmla="*/ 522 w 1326"/>
                <a:gd name="T33" fmla="*/ 42 h 1956"/>
                <a:gd name="T34" fmla="*/ 552 w 1326"/>
                <a:gd name="T35" fmla="*/ 72 h 1956"/>
                <a:gd name="T36" fmla="*/ 582 w 1326"/>
                <a:gd name="T37" fmla="*/ 114 h 1956"/>
                <a:gd name="T38" fmla="*/ 618 w 1326"/>
                <a:gd name="T39" fmla="*/ 162 h 1956"/>
                <a:gd name="T40" fmla="*/ 648 w 1326"/>
                <a:gd name="T41" fmla="*/ 216 h 1956"/>
                <a:gd name="T42" fmla="*/ 678 w 1326"/>
                <a:gd name="T43" fmla="*/ 276 h 1956"/>
                <a:gd name="T44" fmla="*/ 708 w 1326"/>
                <a:gd name="T45" fmla="*/ 348 h 1956"/>
                <a:gd name="T46" fmla="*/ 738 w 1326"/>
                <a:gd name="T47" fmla="*/ 426 h 1956"/>
                <a:gd name="T48" fmla="*/ 774 w 1326"/>
                <a:gd name="T49" fmla="*/ 504 h 1956"/>
                <a:gd name="T50" fmla="*/ 804 w 1326"/>
                <a:gd name="T51" fmla="*/ 588 h 1956"/>
                <a:gd name="T52" fmla="*/ 834 w 1326"/>
                <a:gd name="T53" fmla="*/ 678 h 1956"/>
                <a:gd name="T54" fmla="*/ 864 w 1326"/>
                <a:gd name="T55" fmla="*/ 774 h 1956"/>
                <a:gd name="T56" fmla="*/ 900 w 1326"/>
                <a:gd name="T57" fmla="*/ 870 h 1956"/>
                <a:gd name="T58" fmla="*/ 930 w 1326"/>
                <a:gd name="T59" fmla="*/ 966 h 1956"/>
                <a:gd name="T60" fmla="*/ 960 w 1326"/>
                <a:gd name="T61" fmla="*/ 1062 h 1956"/>
                <a:gd name="T62" fmla="*/ 990 w 1326"/>
                <a:gd name="T63" fmla="*/ 1158 h 1956"/>
                <a:gd name="T64" fmla="*/ 1020 w 1326"/>
                <a:gd name="T65" fmla="*/ 1254 h 1956"/>
                <a:gd name="T66" fmla="*/ 1056 w 1326"/>
                <a:gd name="T67" fmla="*/ 1344 h 1956"/>
                <a:gd name="T68" fmla="*/ 1086 w 1326"/>
                <a:gd name="T69" fmla="*/ 1434 h 1956"/>
                <a:gd name="T70" fmla="*/ 1116 w 1326"/>
                <a:gd name="T71" fmla="*/ 1524 h 1956"/>
                <a:gd name="T72" fmla="*/ 1146 w 1326"/>
                <a:gd name="T73" fmla="*/ 1602 h 1956"/>
                <a:gd name="T74" fmla="*/ 1176 w 1326"/>
                <a:gd name="T75" fmla="*/ 1680 h 1956"/>
                <a:gd name="T76" fmla="*/ 1212 w 1326"/>
                <a:gd name="T77" fmla="*/ 1752 h 1956"/>
                <a:gd name="T78" fmla="*/ 1242 w 1326"/>
                <a:gd name="T79" fmla="*/ 1818 h 1956"/>
                <a:gd name="T80" fmla="*/ 1272 w 1326"/>
                <a:gd name="T81" fmla="*/ 1872 h 1956"/>
                <a:gd name="T82" fmla="*/ 1302 w 1326"/>
                <a:gd name="T83" fmla="*/ 192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956">
                  <a:moveTo>
                    <a:pt x="0" y="732"/>
                  </a:moveTo>
                  <a:lnTo>
                    <a:pt x="12" y="702"/>
                  </a:lnTo>
                  <a:lnTo>
                    <a:pt x="24" y="672"/>
                  </a:lnTo>
                  <a:lnTo>
                    <a:pt x="30" y="642"/>
                  </a:lnTo>
                  <a:lnTo>
                    <a:pt x="42" y="612"/>
                  </a:lnTo>
                  <a:lnTo>
                    <a:pt x="54" y="582"/>
                  </a:lnTo>
                  <a:lnTo>
                    <a:pt x="66" y="552"/>
                  </a:lnTo>
                  <a:lnTo>
                    <a:pt x="72" y="522"/>
                  </a:lnTo>
                  <a:lnTo>
                    <a:pt x="84" y="498"/>
                  </a:lnTo>
                  <a:lnTo>
                    <a:pt x="96" y="468"/>
                  </a:lnTo>
                  <a:lnTo>
                    <a:pt x="108" y="444"/>
                  </a:lnTo>
                  <a:lnTo>
                    <a:pt x="114" y="414"/>
                  </a:lnTo>
                  <a:lnTo>
                    <a:pt x="126" y="390"/>
                  </a:lnTo>
                  <a:lnTo>
                    <a:pt x="138" y="366"/>
                  </a:lnTo>
                  <a:lnTo>
                    <a:pt x="150" y="342"/>
                  </a:lnTo>
                  <a:lnTo>
                    <a:pt x="156" y="318"/>
                  </a:lnTo>
                  <a:lnTo>
                    <a:pt x="168" y="294"/>
                  </a:lnTo>
                  <a:lnTo>
                    <a:pt x="180" y="270"/>
                  </a:lnTo>
                  <a:lnTo>
                    <a:pt x="186" y="252"/>
                  </a:lnTo>
                  <a:lnTo>
                    <a:pt x="198" y="228"/>
                  </a:lnTo>
                  <a:lnTo>
                    <a:pt x="210" y="210"/>
                  </a:lnTo>
                  <a:lnTo>
                    <a:pt x="222" y="192"/>
                  </a:lnTo>
                  <a:lnTo>
                    <a:pt x="228" y="174"/>
                  </a:lnTo>
                  <a:lnTo>
                    <a:pt x="240" y="156"/>
                  </a:lnTo>
                  <a:lnTo>
                    <a:pt x="252" y="138"/>
                  </a:lnTo>
                  <a:lnTo>
                    <a:pt x="264" y="120"/>
                  </a:lnTo>
                  <a:lnTo>
                    <a:pt x="270" y="108"/>
                  </a:lnTo>
                  <a:lnTo>
                    <a:pt x="282" y="90"/>
                  </a:lnTo>
                  <a:lnTo>
                    <a:pt x="294" y="78"/>
                  </a:lnTo>
                  <a:lnTo>
                    <a:pt x="306" y="66"/>
                  </a:lnTo>
                  <a:lnTo>
                    <a:pt x="312" y="54"/>
                  </a:lnTo>
                  <a:lnTo>
                    <a:pt x="324" y="48"/>
                  </a:lnTo>
                  <a:lnTo>
                    <a:pt x="336" y="36"/>
                  </a:lnTo>
                  <a:lnTo>
                    <a:pt x="348" y="30"/>
                  </a:lnTo>
                  <a:lnTo>
                    <a:pt x="354" y="18"/>
                  </a:lnTo>
                  <a:lnTo>
                    <a:pt x="366" y="12"/>
                  </a:lnTo>
                  <a:lnTo>
                    <a:pt x="378" y="6"/>
                  </a:lnTo>
                  <a:lnTo>
                    <a:pt x="384" y="6"/>
                  </a:lnTo>
                  <a:lnTo>
                    <a:pt x="396" y="0"/>
                  </a:lnTo>
                  <a:lnTo>
                    <a:pt x="408" y="0"/>
                  </a:lnTo>
                  <a:lnTo>
                    <a:pt x="420" y="0"/>
                  </a:lnTo>
                  <a:lnTo>
                    <a:pt x="426" y="0"/>
                  </a:lnTo>
                  <a:lnTo>
                    <a:pt x="438" y="0"/>
                  </a:lnTo>
                  <a:lnTo>
                    <a:pt x="450" y="0"/>
                  </a:lnTo>
                  <a:lnTo>
                    <a:pt x="462" y="0"/>
                  </a:lnTo>
                  <a:lnTo>
                    <a:pt x="468" y="6"/>
                  </a:lnTo>
                  <a:lnTo>
                    <a:pt x="480" y="12"/>
                  </a:lnTo>
                  <a:lnTo>
                    <a:pt x="492" y="18"/>
                  </a:lnTo>
                  <a:lnTo>
                    <a:pt x="504" y="24"/>
                  </a:lnTo>
                  <a:lnTo>
                    <a:pt x="510" y="30"/>
                  </a:lnTo>
                  <a:lnTo>
                    <a:pt x="522" y="42"/>
                  </a:lnTo>
                  <a:lnTo>
                    <a:pt x="534" y="48"/>
                  </a:lnTo>
                  <a:lnTo>
                    <a:pt x="546" y="60"/>
                  </a:lnTo>
                  <a:lnTo>
                    <a:pt x="552" y="72"/>
                  </a:lnTo>
                  <a:lnTo>
                    <a:pt x="564" y="84"/>
                  </a:lnTo>
                  <a:lnTo>
                    <a:pt x="576" y="96"/>
                  </a:lnTo>
                  <a:lnTo>
                    <a:pt x="582" y="114"/>
                  </a:lnTo>
                  <a:lnTo>
                    <a:pt x="594" y="126"/>
                  </a:lnTo>
                  <a:lnTo>
                    <a:pt x="606" y="144"/>
                  </a:lnTo>
                  <a:lnTo>
                    <a:pt x="618" y="162"/>
                  </a:lnTo>
                  <a:lnTo>
                    <a:pt x="624" y="180"/>
                  </a:lnTo>
                  <a:lnTo>
                    <a:pt x="636" y="198"/>
                  </a:lnTo>
                  <a:lnTo>
                    <a:pt x="648" y="216"/>
                  </a:lnTo>
                  <a:lnTo>
                    <a:pt x="660" y="234"/>
                  </a:lnTo>
                  <a:lnTo>
                    <a:pt x="666" y="258"/>
                  </a:lnTo>
                  <a:lnTo>
                    <a:pt x="678" y="276"/>
                  </a:lnTo>
                  <a:lnTo>
                    <a:pt x="690" y="300"/>
                  </a:lnTo>
                  <a:lnTo>
                    <a:pt x="702" y="324"/>
                  </a:lnTo>
                  <a:lnTo>
                    <a:pt x="708" y="348"/>
                  </a:lnTo>
                  <a:lnTo>
                    <a:pt x="720" y="372"/>
                  </a:lnTo>
                  <a:lnTo>
                    <a:pt x="732" y="396"/>
                  </a:lnTo>
                  <a:lnTo>
                    <a:pt x="738" y="426"/>
                  </a:lnTo>
                  <a:lnTo>
                    <a:pt x="750" y="450"/>
                  </a:lnTo>
                  <a:lnTo>
                    <a:pt x="762" y="480"/>
                  </a:lnTo>
                  <a:lnTo>
                    <a:pt x="774" y="504"/>
                  </a:lnTo>
                  <a:lnTo>
                    <a:pt x="780" y="534"/>
                  </a:lnTo>
                  <a:lnTo>
                    <a:pt x="792" y="564"/>
                  </a:lnTo>
                  <a:lnTo>
                    <a:pt x="804" y="588"/>
                  </a:lnTo>
                  <a:lnTo>
                    <a:pt x="816" y="618"/>
                  </a:lnTo>
                  <a:lnTo>
                    <a:pt x="822" y="648"/>
                  </a:lnTo>
                  <a:lnTo>
                    <a:pt x="834" y="678"/>
                  </a:lnTo>
                  <a:lnTo>
                    <a:pt x="846" y="708"/>
                  </a:lnTo>
                  <a:lnTo>
                    <a:pt x="858" y="744"/>
                  </a:lnTo>
                  <a:lnTo>
                    <a:pt x="864" y="774"/>
                  </a:lnTo>
                  <a:lnTo>
                    <a:pt x="876" y="804"/>
                  </a:lnTo>
                  <a:lnTo>
                    <a:pt x="888" y="834"/>
                  </a:lnTo>
                  <a:lnTo>
                    <a:pt x="900" y="870"/>
                  </a:lnTo>
                  <a:lnTo>
                    <a:pt x="906" y="900"/>
                  </a:lnTo>
                  <a:lnTo>
                    <a:pt x="918" y="930"/>
                  </a:lnTo>
                  <a:lnTo>
                    <a:pt x="930" y="966"/>
                  </a:lnTo>
                  <a:lnTo>
                    <a:pt x="936" y="996"/>
                  </a:lnTo>
                  <a:lnTo>
                    <a:pt x="948" y="1026"/>
                  </a:lnTo>
                  <a:lnTo>
                    <a:pt x="960" y="1062"/>
                  </a:lnTo>
                  <a:lnTo>
                    <a:pt x="972" y="1092"/>
                  </a:lnTo>
                  <a:lnTo>
                    <a:pt x="978" y="1122"/>
                  </a:lnTo>
                  <a:lnTo>
                    <a:pt x="990" y="1158"/>
                  </a:lnTo>
                  <a:lnTo>
                    <a:pt x="1002" y="1188"/>
                  </a:lnTo>
                  <a:lnTo>
                    <a:pt x="1014" y="1218"/>
                  </a:lnTo>
                  <a:lnTo>
                    <a:pt x="1020" y="1254"/>
                  </a:lnTo>
                  <a:lnTo>
                    <a:pt x="1032" y="1284"/>
                  </a:lnTo>
                  <a:lnTo>
                    <a:pt x="1044" y="1314"/>
                  </a:lnTo>
                  <a:lnTo>
                    <a:pt x="1056" y="1344"/>
                  </a:lnTo>
                  <a:lnTo>
                    <a:pt x="1062" y="1374"/>
                  </a:lnTo>
                  <a:lnTo>
                    <a:pt x="1074" y="1404"/>
                  </a:lnTo>
                  <a:lnTo>
                    <a:pt x="1086" y="1434"/>
                  </a:lnTo>
                  <a:lnTo>
                    <a:pt x="1098" y="1464"/>
                  </a:lnTo>
                  <a:lnTo>
                    <a:pt x="1104" y="1494"/>
                  </a:lnTo>
                  <a:lnTo>
                    <a:pt x="1116" y="1524"/>
                  </a:lnTo>
                  <a:lnTo>
                    <a:pt x="1128" y="1548"/>
                  </a:lnTo>
                  <a:lnTo>
                    <a:pt x="1134" y="1578"/>
                  </a:lnTo>
                  <a:lnTo>
                    <a:pt x="1146" y="1602"/>
                  </a:lnTo>
                  <a:lnTo>
                    <a:pt x="1158" y="1632"/>
                  </a:lnTo>
                  <a:lnTo>
                    <a:pt x="1170" y="1656"/>
                  </a:lnTo>
                  <a:lnTo>
                    <a:pt x="1176" y="1680"/>
                  </a:lnTo>
                  <a:lnTo>
                    <a:pt x="1188" y="1704"/>
                  </a:lnTo>
                  <a:lnTo>
                    <a:pt x="1200" y="1728"/>
                  </a:lnTo>
                  <a:lnTo>
                    <a:pt x="1212" y="1752"/>
                  </a:lnTo>
                  <a:lnTo>
                    <a:pt x="1218" y="1776"/>
                  </a:lnTo>
                  <a:lnTo>
                    <a:pt x="1230" y="1794"/>
                  </a:lnTo>
                  <a:lnTo>
                    <a:pt x="1242" y="1818"/>
                  </a:lnTo>
                  <a:lnTo>
                    <a:pt x="1254" y="1836"/>
                  </a:lnTo>
                  <a:lnTo>
                    <a:pt x="1260" y="1854"/>
                  </a:lnTo>
                  <a:lnTo>
                    <a:pt x="1272" y="1872"/>
                  </a:lnTo>
                  <a:lnTo>
                    <a:pt x="1284" y="1890"/>
                  </a:lnTo>
                  <a:lnTo>
                    <a:pt x="1296" y="1908"/>
                  </a:lnTo>
                  <a:lnTo>
                    <a:pt x="1302" y="1926"/>
                  </a:lnTo>
                  <a:lnTo>
                    <a:pt x="1314" y="1938"/>
                  </a:lnTo>
                  <a:lnTo>
                    <a:pt x="1326" y="1956"/>
                  </a:lnTo>
                </a:path>
              </a:pathLst>
            </a:custGeom>
            <a:noFill/>
            <a:ln w="254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Freeform 141"/>
            <p:cNvSpPr>
              <a:spLocks/>
            </p:cNvSpPr>
            <p:nvPr/>
          </p:nvSpPr>
          <p:spPr bwMode="auto">
            <a:xfrm>
              <a:off x="7280697" y="5106424"/>
              <a:ext cx="471483" cy="452186"/>
            </a:xfrm>
            <a:custGeom>
              <a:avLst/>
              <a:gdLst>
                <a:gd name="T0" fmla="*/ 6 w 756"/>
                <a:gd name="T1" fmla="*/ 1236 h 1314"/>
                <a:gd name="T2" fmla="*/ 30 w 756"/>
                <a:gd name="T3" fmla="*/ 1260 h 1314"/>
                <a:gd name="T4" fmla="*/ 48 w 756"/>
                <a:gd name="T5" fmla="*/ 1278 h 1314"/>
                <a:gd name="T6" fmla="*/ 72 w 756"/>
                <a:gd name="T7" fmla="*/ 1296 h 1314"/>
                <a:gd name="T8" fmla="*/ 90 w 756"/>
                <a:gd name="T9" fmla="*/ 1308 h 1314"/>
                <a:gd name="T10" fmla="*/ 114 w 756"/>
                <a:gd name="T11" fmla="*/ 1314 h 1314"/>
                <a:gd name="T12" fmla="*/ 132 w 756"/>
                <a:gd name="T13" fmla="*/ 1314 h 1314"/>
                <a:gd name="T14" fmla="*/ 156 w 756"/>
                <a:gd name="T15" fmla="*/ 1314 h 1314"/>
                <a:gd name="T16" fmla="*/ 174 w 756"/>
                <a:gd name="T17" fmla="*/ 1314 h 1314"/>
                <a:gd name="T18" fmla="*/ 198 w 756"/>
                <a:gd name="T19" fmla="*/ 1302 h 1314"/>
                <a:gd name="T20" fmla="*/ 216 w 756"/>
                <a:gd name="T21" fmla="*/ 1290 h 1314"/>
                <a:gd name="T22" fmla="*/ 240 w 756"/>
                <a:gd name="T23" fmla="*/ 1272 h 1314"/>
                <a:gd name="T24" fmla="*/ 258 w 756"/>
                <a:gd name="T25" fmla="*/ 1254 h 1314"/>
                <a:gd name="T26" fmla="*/ 282 w 756"/>
                <a:gd name="T27" fmla="*/ 1230 h 1314"/>
                <a:gd name="T28" fmla="*/ 300 w 756"/>
                <a:gd name="T29" fmla="*/ 1200 h 1314"/>
                <a:gd name="T30" fmla="*/ 324 w 756"/>
                <a:gd name="T31" fmla="*/ 1170 h 1314"/>
                <a:gd name="T32" fmla="*/ 342 w 756"/>
                <a:gd name="T33" fmla="*/ 1134 h 1314"/>
                <a:gd name="T34" fmla="*/ 360 w 756"/>
                <a:gd name="T35" fmla="*/ 1098 h 1314"/>
                <a:gd name="T36" fmla="*/ 384 w 756"/>
                <a:gd name="T37" fmla="*/ 1056 h 1314"/>
                <a:gd name="T38" fmla="*/ 402 w 756"/>
                <a:gd name="T39" fmla="*/ 1014 h 1314"/>
                <a:gd name="T40" fmla="*/ 426 w 756"/>
                <a:gd name="T41" fmla="*/ 966 h 1314"/>
                <a:gd name="T42" fmla="*/ 444 w 756"/>
                <a:gd name="T43" fmla="*/ 918 h 1314"/>
                <a:gd name="T44" fmla="*/ 468 w 756"/>
                <a:gd name="T45" fmla="*/ 864 h 1314"/>
                <a:gd name="T46" fmla="*/ 486 w 756"/>
                <a:gd name="T47" fmla="*/ 810 h 1314"/>
                <a:gd name="T48" fmla="*/ 510 w 756"/>
                <a:gd name="T49" fmla="*/ 750 h 1314"/>
                <a:gd name="T50" fmla="*/ 528 w 756"/>
                <a:gd name="T51" fmla="*/ 696 h 1314"/>
                <a:gd name="T52" fmla="*/ 552 w 756"/>
                <a:gd name="T53" fmla="*/ 636 h 1314"/>
                <a:gd name="T54" fmla="*/ 570 w 756"/>
                <a:gd name="T55" fmla="*/ 570 h 1314"/>
                <a:gd name="T56" fmla="*/ 594 w 756"/>
                <a:gd name="T57" fmla="*/ 510 h 1314"/>
                <a:gd name="T58" fmla="*/ 612 w 756"/>
                <a:gd name="T59" fmla="*/ 444 h 1314"/>
                <a:gd name="T60" fmla="*/ 636 w 756"/>
                <a:gd name="T61" fmla="*/ 384 h 1314"/>
                <a:gd name="T62" fmla="*/ 654 w 756"/>
                <a:gd name="T63" fmla="*/ 318 h 1314"/>
                <a:gd name="T64" fmla="*/ 678 w 756"/>
                <a:gd name="T65" fmla="*/ 252 h 1314"/>
                <a:gd name="T66" fmla="*/ 696 w 756"/>
                <a:gd name="T67" fmla="*/ 192 h 1314"/>
                <a:gd name="T68" fmla="*/ 714 w 756"/>
                <a:gd name="T69" fmla="*/ 126 h 1314"/>
                <a:gd name="T70" fmla="*/ 738 w 756"/>
                <a:gd name="T71" fmla="*/ 60 h 1314"/>
                <a:gd name="T72" fmla="*/ 756 w 756"/>
                <a:gd name="T73"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1314">
                  <a:moveTo>
                    <a:pt x="0" y="1224"/>
                  </a:moveTo>
                  <a:lnTo>
                    <a:pt x="6" y="1236"/>
                  </a:lnTo>
                  <a:lnTo>
                    <a:pt x="18" y="1248"/>
                  </a:lnTo>
                  <a:lnTo>
                    <a:pt x="30" y="1260"/>
                  </a:lnTo>
                  <a:lnTo>
                    <a:pt x="42" y="1266"/>
                  </a:lnTo>
                  <a:lnTo>
                    <a:pt x="48" y="1278"/>
                  </a:lnTo>
                  <a:lnTo>
                    <a:pt x="60" y="1284"/>
                  </a:lnTo>
                  <a:lnTo>
                    <a:pt x="72" y="1296"/>
                  </a:lnTo>
                  <a:lnTo>
                    <a:pt x="84" y="1302"/>
                  </a:lnTo>
                  <a:lnTo>
                    <a:pt x="90" y="1308"/>
                  </a:lnTo>
                  <a:lnTo>
                    <a:pt x="102" y="1308"/>
                  </a:lnTo>
                  <a:lnTo>
                    <a:pt x="114" y="1314"/>
                  </a:lnTo>
                  <a:lnTo>
                    <a:pt x="126" y="1314"/>
                  </a:lnTo>
                  <a:lnTo>
                    <a:pt x="132" y="1314"/>
                  </a:lnTo>
                  <a:lnTo>
                    <a:pt x="144" y="1314"/>
                  </a:lnTo>
                  <a:lnTo>
                    <a:pt x="156" y="1314"/>
                  </a:lnTo>
                  <a:lnTo>
                    <a:pt x="162" y="1314"/>
                  </a:lnTo>
                  <a:lnTo>
                    <a:pt x="174" y="1314"/>
                  </a:lnTo>
                  <a:lnTo>
                    <a:pt x="186" y="1308"/>
                  </a:lnTo>
                  <a:lnTo>
                    <a:pt x="198" y="1302"/>
                  </a:lnTo>
                  <a:lnTo>
                    <a:pt x="204" y="1296"/>
                  </a:lnTo>
                  <a:lnTo>
                    <a:pt x="216" y="1290"/>
                  </a:lnTo>
                  <a:lnTo>
                    <a:pt x="228" y="1284"/>
                  </a:lnTo>
                  <a:lnTo>
                    <a:pt x="240" y="1272"/>
                  </a:lnTo>
                  <a:lnTo>
                    <a:pt x="246" y="1266"/>
                  </a:lnTo>
                  <a:lnTo>
                    <a:pt x="258" y="1254"/>
                  </a:lnTo>
                  <a:lnTo>
                    <a:pt x="270" y="1242"/>
                  </a:lnTo>
                  <a:lnTo>
                    <a:pt x="282" y="1230"/>
                  </a:lnTo>
                  <a:lnTo>
                    <a:pt x="288" y="1218"/>
                  </a:lnTo>
                  <a:lnTo>
                    <a:pt x="300" y="1200"/>
                  </a:lnTo>
                  <a:lnTo>
                    <a:pt x="312" y="1188"/>
                  </a:lnTo>
                  <a:lnTo>
                    <a:pt x="324" y="1170"/>
                  </a:lnTo>
                  <a:lnTo>
                    <a:pt x="330" y="1152"/>
                  </a:lnTo>
                  <a:lnTo>
                    <a:pt x="342" y="1134"/>
                  </a:lnTo>
                  <a:lnTo>
                    <a:pt x="354" y="1116"/>
                  </a:lnTo>
                  <a:lnTo>
                    <a:pt x="360" y="1098"/>
                  </a:lnTo>
                  <a:lnTo>
                    <a:pt x="372" y="1080"/>
                  </a:lnTo>
                  <a:lnTo>
                    <a:pt x="384" y="1056"/>
                  </a:lnTo>
                  <a:lnTo>
                    <a:pt x="396" y="1038"/>
                  </a:lnTo>
                  <a:lnTo>
                    <a:pt x="402" y="1014"/>
                  </a:lnTo>
                  <a:lnTo>
                    <a:pt x="414" y="990"/>
                  </a:lnTo>
                  <a:lnTo>
                    <a:pt x="426" y="966"/>
                  </a:lnTo>
                  <a:lnTo>
                    <a:pt x="438" y="942"/>
                  </a:lnTo>
                  <a:lnTo>
                    <a:pt x="444" y="918"/>
                  </a:lnTo>
                  <a:lnTo>
                    <a:pt x="456" y="888"/>
                  </a:lnTo>
                  <a:lnTo>
                    <a:pt x="468" y="864"/>
                  </a:lnTo>
                  <a:lnTo>
                    <a:pt x="480" y="834"/>
                  </a:lnTo>
                  <a:lnTo>
                    <a:pt x="486" y="810"/>
                  </a:lnTo>
                  <a:lnTo>
                    <a:pt x="498" y="780"/>
                  </a:lnTo>
                  <a:lnTo>
                    <a:pt x="510" y="750"/>
                  </a:lnTo>
                  <a:lnTo>
                    <a:pt x="522" y="726"/>
                  </a:lnTo>
                  <a:lnTo>
                    <a:pt x="528" y="696"/>
                  </a:lnTo>
                  <a:lnTo>
                    <a:pt x="540" y="666"/>
                  </a:lnTo>
                  <a:lnTo>
                    <a:pt x="552" y="636"/>
                  </a:lnTo>
                  <a:lnTo>
                    <a:pt x="558" y="606"/>
                  </a:lnTo>
                  <a:lnTo>
                    <a:pt x="570" y="570"/>
                  </a:lnTo>
                  <a:lnTo>
                    <a:pt x="582" y="540"/>
                  </a:lnTo>
                  <a:lnTo>
                    <a:pt x="594" y="510"/>
                  </a:lnTo>
                  <a:lnTo>
                    <a:pt x="600" y="480"/>
                  </a:lnTo>
                  <a:lnTo>
                    <a:pt x="612" y="444"/>
                  </a:lnTo>
                  <a:lnTo>
                    <a:pt x="624" y="414"/>
                  </a:lnTo>
                  <a:lnTo>
                    <a:pt x="636" y="384"/>
                  </a:lnTo>
                  <a:lnTo>
                    <a:pt x="642" y="348"/>
                  </a:lnTo>
                  <a:lnTo>
                    <a:pt x="654" y="318"/>
                  </a:lnTo>
                  <a:lnTo>
                    <a:pt x="666" y="288"/>
                  </a:lnTo>
                  <a:lnTo>
                    <a:pt x="678" y="252"/>
                  </a:lnTo>
                  <a:lnTo>
                    <a:pt x="684" y="222"/>
                  </a:lnTo>
                  <a:lnTo>
                    <a:pt x="696" y="192"/>
                  </a:lnTo>
                  <a:lnTo>
                    <a:pt x="708" y="156"/>
                  </a:lnTo>
                  <a:lnTo>
                    <a:pt x="714" y="126"/>
                  </a:lnTo>
                  <a:lnTo>
                    <a:pt x="726" y="96"/>
                  </a:lnTo>
                  <a:lnTo>
                    <a:pt x="738" y="60"/>
                  </a:lnTo>
                  <a:lnTo>
                    <a:pt x="750" y="30"/>
                  </a:lnTo>
                  <a:lnTo>
                    <a:pt x="756" y="0"/>
                  </a:lnTo>
                </a:path>
              </a:pathLst>
            </a:custGeom>
            <a:noFill/>
            <a:ln w="254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0" name="Rectangle 2"/>
          <p:cNvSpPr txBox="1">
            <a:spLocks noChangeArrowheads="1"/>
          </p:cNvSpPr>
          <p:nvPr/>
        </p:nvSpPr>
        <p:spPr bwMode="auto">
          <a:xfrm>
            <a:off x="6338921" y="2057400"/>
            <a:ext cx="2576479"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pPr algn="l"/>
            <a:r>
              <a:rPr lang="en-US" sz="1400" dirty="0" smtClean="0">
                <a:solidFill>
                  <a:srgbClr val="FFFFCC"/>
                </a:solidFill>
                <a:latin typeface="Verdana" pitchFamily="34" charset="0"/>
                <a:ea typeface="Verdana" pitchFamily="34" charset="0"/>
                <a:cs typeface="Verdana" pitchFamily="34" charset="0"/>
              </a:rPr>
              <a:t>Interreflections</a:t>
            </a:r>
            <a:endParaRPr lang="en-US" sz="1400" dirty="0">
              <a:solidFill>
                <a:srgbClr val="FFFFCC"/>
              </a:solidFill>
              <a:latin typeface="Verdana" pitchFamily="34" charset="0"/>
              <a:ea typeface="Verdana" pitchFamily="34" charset="0"/>
              <a:cs typeface="Verdana" pitchFamily="34" charset="0"/>
            </a:endParaRPr>
          </a:p>
        </p:txBody>
      </p:sp>
      <p:sp>
        <p:nvSpPr>
          <p:cNvPr id="71" name="Rectangle 2"/>
          <p:cNvSpPr txBox="1">
            <a:spLocks noChangeArrowheads="1"/>
          </p:cNvSpPr>
          <p:nvPr/>
        </p:nvSpPr>
        <p:spPr bwMode="auto">
          <a:xfrm>
            <a:off x="6338921" y="1752600"/>
            <a:ext cx="2576479"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pPr algn="l"/>
            <a:r>
              <a:rPr lang="en-US" sz="1400" dirty="0" smtClean="0">
                <a:solidFill>
                  <a:srgbClr val="FFFFCC"/>
                </a:solidFill>
                <a:latin typeface="Verdana" pitchFamily="34" charset="0"/>
                <a:ea typeface="Verdana" pitchFamily="34" charset="0"/>
                <a:cs typeface="Verdana" pitchFamily="34" charset="0"/>
              </a:rPr>
              <a:t>Direct Radiance</a:t>
            </a:r>
            <a:endParaRPr lang="en-US" sz="1400" dirty="0">
              <a:solidFill>
                <a:srgbClr val="FFFFCC"/>
              </a:solidFill>
              <a:latin typeface="Verdana" pitchFamily="34" charset="0"/>
              <a:ea typeface="Verdana" pitchFamily="34" charset="0"/>
              <a:cs typeface="Verdana" pitchFamily="34" charset="0"/>
            </a:endParaRPr>
          </a:p>
        </p:txBody>
      </p:sp>
      <p:cxnSp>
        <p:nvCxnSpPr>
          <p:cNvPr id="72" name="Straight Connector 71"/>
          <p:cNvCxnSpPr/>
          <p:nvPr/>
        </p:nvCxnSpPr>
        <p:spPr>
          <a:xfrm>
            <a:off x="5700173" y="1998053"/>
            <a:ext cx="552972" cy="0"/>
          </a:xfrm>
          <a:prstGeom prst="line">
            <a:avLst/>
          </a:pr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700173" y="2302853"/>
            <a:ext cx="552972" cy="0"/>
          </a:xfrm>
          <a:prstGeom prst="line">
            <a:avLst/>
          </a:prstGeom>
          <a:ln w="254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rot="16200000">
            <a:off x="4094007" y="3668415"/>
            <a:ext cx="2261393"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radiance</a:t>
            </a:r>
          </a:p>
        </p:txBody>
      </p:sp>
      <p:sp>
        <p:nvSpPr>
          <p:cNvPr id="76" name="Rectangle 2"/>
          <p:cNvSpPr txBox="1">
            <a:spLocks noChangeArrowheads="1"/>
          </p:cNvSpPr>
          <p:nvPr/>
        </p:nvSpPr>
        <p:spPr bwMode="auto">
          <a:xfrm>
            <a:off x="2629503" y="27094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scene</a:t>
            </a:r>
          </a:p>
        </p:txBody>
      </p:sp>
      <p:cxnSp>
        <p:nvCxnSpPr>
          <p:cNvPr id="78" name="Straight Arrow Connector 77"/>
          <p:cNvCxnSpPr/>
          <p:nvPr/>
        </p:nvCxnSpPr>
        <p:spPr>
          <a:xfrm flipV="1">
            <a:off x="2978356" y="4195979"/>
            <a:ext cx="0" cy="287847"/>
          </a:xfrm>
          <a:prstGeom prst="straightConnector1">
            <a:avLst/>
          </a:prstGeom>
          <a:ln w="15875">
            <a:solidFill>
              <a:srgbClr val="66CCFF"/>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2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7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5" grpId="1"/>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Line 3"/>
          <p:cNvSpPr>
            <a:spLocks noChangeShapeType="1"/>
          </p:cNvSpPr>
          <p:nvPr/>
        </p:nvSpPr>
        <p:spPr bwMode="auto">
          <a:xfrm>
            <a:off x="625475" y="952500"/>
            <a:ext cx="7921625" cy="0"/>
          </a:xfrm>
          <a:prstGeom prst="line">
            <a:avLst/>
          </a:prstGeom>
          <a:noFill/>
          <a:ln w="22225">
            <a:solidFill>
              <a:srgbClr val="B2B2B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latin typeface="Verdana" pitchFamily="34" charset="0"/>
              <a:ea typeface="Verdana" pitchFamily="34" charset="0"/>
              <a:cs typeface="Verdana" pitchFamily="34" charset="0"/>
            </a:endParaRPr>
          </a:p>
        </p:txBody>
      </p:sp>
      <p:sp>
        <p:nvSpPr>
          <p:cNvPr id="89" name="Rectangle 2"/>
          <p:cNvSpPr txBox="1">
            <a:spLocks noChangeArrowheads="1"/>
          </p:cNvSpPr>
          <p:nvPr/>
        </p:nvSpPr>
        <p:spPr bwMode="auto">
          <a:xfrm>
            <a:off x="609335" y="1666599"/>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camera</a:t>
            </a:r>
          </a:p>
        </p:txBody>
      </p:sp>
      <p:sp>
        <p:nvSpPr>
          <p:cNvPr id="90" name="Rectangle 2"/>
          <p:cNvSpPr txBox="1">
            <a:spLocks noChangeArrowheads="1"/>
          </p:cNvSpPr>
          <p:nvPr/>
        </p:nvSpPr>
        <p:spPr bwMode="auto">
          <a:xfrm>
            <a:off x="701239" y="47668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a:solidFill>
                  <a:srgbClr val="FFFF99"/>
                </a:solidFill>
                <a:latin typeface="Verdana" pitchFamily="34" charset="0"/>
                <a:ea typeface="Verdana" pitchFamily="34" charset="0"/>
                <a:cs typeface="Verdana" pitchFamily="34" charset="0"/>
              </a:rPr>
              <a:t>p</a:t>
            </a:r>
            <a:r>
              <a:rPr lang="en-US" sz="1400" dirty="0" smtClean="0">
                <a:solidFill>
                  <a:srgbClr val="FFFF99"/>
                </a:solidFill>
                <a:latin typeface="Verdana" pitchFamily="34" charset="0"/>
                <a:ea typeface="Verdana" pitchFamily="34" charset="0"/>
                <a:cs typeface="Verdana" pitchFamily="34" charset="0"/>
              </a:rPr>
              <a:t>rojector</a:t>
            </a:r>
          </a:p>
        </p:txBody>
      </p:sp>
      <p:grpSp>
        <p:nvGrpSpPr>
          <p:cNvPr id="91" name="Group 90"/>
          <p:cNvGrpSpPr/>
          <p:nvPr/>
        </p:nvGrpSpPr>
        <p:grpSpPr>
          <a:xfrm rot="20055911">
            <a:off x="1252619" y="2077205"/>
            <a:ext cx="479944" cy="613193"/>
            <a:chOff x="1227142" y="1913106"/>
            <a:chExt cx="449988" cy="574921"/>
          </a:xfrm>
        </p:grpSpPr>
        <p:sp>
          <p:nvSpPr>
            <p:cNvPr id="92"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93"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grpSp>
        <p:nvGrpSpPr>
          <p:cNvPr id="94" name="Group 93"/>
          <p:cNvGrpSpPr/>
          <p:nvPr/>
        </p:nvGrpSpPr>
        <p:grpSpPr>
          <a:xfrm rot="17448337">
            <a:off x="1252619" y="4245764"/>
            <a:ext cx="479945" cy="613194"/>
            <a:chOff x="1227142" y="1913106"/>
            <a:chExt cx="449988" cy="574921"/>
          </a:xfrm>
        </p:grpSpPr>
        <p:sp>
          <p:nvSpPr>
            <p:cNvPr id="95" name="Rectangle 16"/>
            <p:cNvSpPr>
              <a:spLocks noChangeArrowheads="1"/>
            </p:cNvSpPr>
            <p:nvPr/>
          </p:nvSpPr>
          <p:spPr bwMode="auto">
            <a:xfrm rot="13590400">
              <a:off x="1123198" y="2017050"/>
              <a:ext cx="515454" cy="307566"/>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sp>
          <p:nvSpPr>
            <p:cNvPr id="96" name="Rectangle 17"/>
            <p:cNvSpPr>
              <a:spLocks noChangeArrowheads="1"/>
            </p:cNvSpPr>
            <p:nvPr/>
          </p:nvSpPr>
          <p:spPr bwMode="auto">
            <a:xfrm rot="13590400">
              <a:off x="1535807" y="2346703"/>
              <a:ext cx="128864" cy="153783"/>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endParaRPr lang="en-US">
                <a:solidFill>
                  <a:srgbClr val="FFCC66"/>
                </a:solidFill>
                <a:latin typeface="Verdana" pitchFamily="34" charset="0"/>
                <a:ea typeface="Verdana" pitchFamily="34" charset="0"/>
                <a:cs typeface="Verdana" pitchFamily="34" charset="0"/>
              </a:endParaRPr>
            </a:p>
          </p:txBody>
        </p:sp>
      </p:grpSp>
      <p:sp>
        <p:nvSpPr>
          <p:cNvPr id="135" name="Rectangle 2"/>
          <p:cNvSpPr txBox="1">
            <a:spLocks noChangeArrowheads="1"/>
          </p:cNvSpPr>
          <p:nvPr/>
        </p:nvSpPr>
        <p:spPr bwMode="auto">
          <a:xfrm>
            <a:off x="2629503" y="2709494"/>
            <a:ext cx="1527614"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dirty="0" smtClean="0">
                <a:solidFill>
                  <a:srgbClr val="FFFF99"/>
                </a:solidFill>
                <a:latin typeface="Verdana" pitchFamily="34" charset="0"/>
                <a:ea typeface="Verdana" pitchFamily="34" charset="0"/>
                <a:cs typeface="Verdana" pitchFamily="34" charset="0"/>
              </a:rPr>
              <a:t>scene</a:t>
            </a:r>
          </a:p>
        </p:txBody>
      </p:sp>
      <p:grpSp>
        <p:nvGrpSpPr>
          <p:cNvPr id="136" name="Group 135"/>
          <p:cNvGrpSpPr/>
          <p:nvPr/>
        </p:nvGrpSpPr>
        <p:grpSpPr>
          <a:xfrm rot="6660000">
            <a:off x="1815810" y="2649323"/>
            <a:ext cx="557865" cy="73159"/>
            <a:chOff x="5770349" y="1600200"/>
            <a:chExt cx="2776751" cy="364147"/>
          </a:xfrm>
        </p:grpSpPr>
        <p:sp>
          <p:nvSpPr>
            <p:cNvPr id="137" name="Rectangle 136"/>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38" name="Straight Connector 137"/>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rot="4094592">
            <a:off x="1812555" y="4364344"/>
            <a:ext cx="557865" cy="73159"/>
            <a:chOff x="5770349" y="1600200"/>
            <a:chExt cx="2776751" cy="364147"/>
          </a:xfrm>
        </p:grpSpPr>
        <p:sp>
          <p:nvSpPr>
            <p:cNvPr id="149" name="Rectangle 148"/>
            <p:cNvSpPr/>
            <p:nvPr/>
          </p:nvSpPr>
          <p:spPr>
            <a:xfrm>
              <a:off x="5770349" y="1600200"/>
              <a:ext cx="2776751" cy="364147"/>
            </a:xfrm>
            <a:prstGeom prst="rect">
              <a:avLst/>
            </a:prstGeom>
            <a:noFill/>
            <a:ln w="190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50" name="Straight Connector 149"/>
            <p:cNvCxnSpPr/>
            <p:nvPr/>
          </p:nvCxnSpPr>
          <p:spPr>
            <a:xfrm>
              <a:off x="577034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8547100"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607887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638740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669593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004461"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312989"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621517"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7930045"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8238573" y="1600200"/>
              <a:ext cx="0" cy="364147"/>
            </a:xfrm>
            <a:prstGeom prst="line">
              <a:avLst/>
            </a:prstGeom>
            <a:ln w="19050">
              <a:solidFill>
                <a:srgbClr val="FFFFCC"/>
              </a:solidFill>
              <a:prstDash val="solid"/>
            </a:ln>
          </p:spPr>
          <p:style>
            <a:lnRef idx="1">
              <a:schemeClr val="accent1"/>
            </a:lnRef>
            <a:fillRef idx="0">
              <a:schemeClr val="accent1"/>
            </a:fillRef>
            <a:effectRef idx="0">
              <a:schemeClr val="accent1"/>
            </a:effectRef>
            <a:fontRef idx="minor">
              <a:schemeClr val="tx1"/>
            </a:fontRef>
          </p:style>
        </p:cxnSp>
      </p:grpSp>
      <p:sp>
        <p:nvSpPr>
          <p:cNvPr id="161" name="Rectangle 160"/>
          <p:cNvSpPr/>
          <p:nvPr/>
        </p:nvSpPr>
        <p:spPr>
          <a:xfrm rot="1215415">
            <a:off x="2058848" y="2662661"/>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62" name="Rectangle 161"/>
          <p:cNvSpPr/>
          <p:nvPr/>
        </p:nvSpPr>
        <p:spPr>
          <a:xfrm rot="20287822">
            <a:off x="2031299" y="4314188"/>
            <a:ext cx="73447" cy="5156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cxnSp>
        <p:nvCxnSpPr>
          <p:cNvPr id="163" name="Straight Arrow Connector 162"/>
          <p:cNvCxnSpPr/>
          <p:nvPr/>
        </p:nvCxnSpPr>
        <p:spPr>
          <a:xfrm>
            <a:off x="1802426" y="2562221"/>
            <a:ext cx="1713251" cy="790463"/>
          </a:xfrm>
          <a:prstGeom prst="straightConnector1">
            <a:avLst/>
          </a:prstGeom>
          <a:ln w="19050">
            <a:solidFill>
              <a:srgbClr val="FFFF66"/>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V="1">
            <a:off x="1853564" y="3352684"/>
            <a:ext cx="1662113" cy="112103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4" name="Arc 173"/>
          <p:cNvSpPr/>
          <p:nvPr/>
        </p:nvSpPr>
        <p:spPr>
          <a:xfrm rot="1252191">
            <a:off x="2395217" y="3066660"/>
            <a:ext cx="1219200" cy="1427766"/>
          </a:xfrm>
          <a:prstGeom prst="arc">
            <a:avLst>
              <a:gd name="adj1" fmla="val 16200000"/>
              <a:gd name="adj2" fmla="val 2609122"/>
            </a:avLst>
          </a:prstGeom>
          <a:ln w="31750">
            <a:solidFill>
              <a:srgbClr val="FF66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Rectangle 2"/>
          <p:cNvSpPr txBox="1">
            <a:spLocks noChangeArrowheads="1"/>
          </p:cNvSpPr>
          <p:nvPr/>
        </p:nvSpPr>
        <p:spPr bwMode="auto">
          <a:xfrm>
            <a:off x="3124200" y="3222008"/>
            <a:ext cx="1066800"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P</a:t>
            </a:r>
          </a:p>
        </p:txBody>
      </p:sp>
      <p:grpSp>
        <p:nvGrpSpPr>
          <p:cNvPr id="267" name="Group 266"/>
          <p:cNvGrpSpPr/>
          <p:nvPr/>
        </p:nvGrpSpPr>
        <p:grpSpPr>
          <a:xfrm>
            <a:off x="1866100" y="3352685"/>
            <a:ext cx="2030470" cy="1121034"/>
            <a:chOff x="4416794" y="2505697"/>
            <a:chExt cx="2030470" cy="1121034"/>
          </a:xfrm>
        </p:grpSpPr>
        <p:cxnSp>
          <p:nvCxnSpPr>
            <p:cNvPr id="185" name="Straight Arrow Connector 184"/>
            <p:cNvCxnSpPr>
              <a:endCxn id="239" idx="1"/>
            </p:cNvCxnSpPr>
            <p:nvPr/>
          </p:nvCxnSpPr>
          <p:spPr>
            <a:xfrm flipV="1">
              <a:off x="4416794" y="3077674"/>
              <a:ext cx="1702438" cy="54905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239" idx="1"/>
            </p:cNvCxnSpPr>
            <p:nvPr/>
          </p:nvCxnSpPr>
          <p:spPr>
            <a:xfrm flipH="1" flipV="1">
              <a:off x="6066264" y="2505697"/>
              <a:ext cx="52968" cy="571977"/>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9" name="Rectangle 2"/>
            <p:cNvSpPr txBox="1">
              <a:spLocks noChangeArrowheads="1"/>
            </p:cNvSpPr>
            <p:nvPr/>
          </p:nvSpPr>
          <p:spPr bwMode="auto">
            <a:xfrm>
              <a:off x="6119232" y="2954947"/>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Q</a:t>
              </a:r>
            </a:p>
          </p:txBody>
        </p:sp>
      </p:grpSp>
      <p:grpSp>
        <p:nvGrpSpPr>
          <p:cNvPr id="270" name="Group 269"/>
          <p:cNvGrpSpPr/>
          <p:nvPr/>
        </p:nvGrpSpPr>
        <p:grpSpPr>
          <a:xfrm>
            <a:off x="1866100" y="3352685"/>
            <a:ext cx="1828968" cy="1121033"/>
            <a:chOff x="4416794" y="2505697"/>
            <a:chExt cx="1828968" cy="1121033"/>
          </a:xfrm>
        </p:grpSpPr>
        <p:cxnSp>
          <p:nvCxnSpPr>
            <p:cNvPr id="240" name="Straight Arrow Connector 239"/>
            <p:cNvCxnSpPr/>
            <p:nvPr/>
          </p:nvCxnSpPr>
          <p:spPr>
            <a:xfrm flipV="1">
              <a:off x="4416794" y="3429000"/>
              <a:ext cx="1526806" cy="197730"/>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flipV="1">
              <a:off x="5943580" y="2505697"/>
              <a:ext cx="122684" cy="934604"/>
            </a:xfrm>
            <a:prstGeom prst="straightConnector1">
              <a:avLst/>
            </a:prstGeom>
            <a:ln w="19050">
              <a:solidFill>
                <a:srgbClr val="FFFF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0" name="Rectangle 2"/>
            <p:cNvSpPr txBox="1">
              <a:spLocks noChangeArrowheads="1"/>
            </p:cNvSpPr>
            <p:nvPr/>
          </p:nvSpPr>
          <p:spPr bwMode="auto">
            <a:xfrm>
              <a:off x="5917730" y="3320486"/>
              <a:ext cx="328032" cy="2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r>
                <a:rPr lang="en-US" sz="1400" b="1" dirty="0" smtClean="0">
                  <a:solidFill>
                    <a:srgbClr val="FFFF66"/>
                  </a:solidFill>
                  <a:latin typeface="Verdana" pitchFamily="34" charset="0"/>
                  <a:ea typeface="Verdana" pitchFamily="34" charset="0"/>
                  <a:cs typeface="Verdana" pitchFamily="34" charset="0"/>
                </a:rPr>
                <a:t>R</a:t>
              </a:r>
            </a:p>
          </p:txBody>
        </p:sp>
      </p:grpSp>
      <p:grpSp>
        <p:nvGrpSpPr>
          <p:cNvPr id="288" name="Group 287"/>
          <p:cNvGrpSpPr/>
          <p:nvPr/>
        </p:nvGrpSpPr>
        <p:grpSpPr>
          <a:xfrm>
            <a:off x="5493223" y="3217958"/>
            <a:ext cx="2369816" cy="1277842"/>
            <a:chOff x="2420938" y="1676400"/>
            <a:chExt cx="3305175" cy="3248025"/>
          </a:xfrm>
        </p:grpSpPr>
        <p:sp>
          <p:nvSpPr>
            <p:cNvPr id="293" name="Freeform 224"/>
            <p:cNvSpPr>
              <a:spLocks/>
            </p:cNvSpPr>
            <p:nvPr/>
          </p:nvSpPr>
          <p:spPr bwMode="auto">
            <a:xfrm>
              <a:off x="2420938" y="2552700"/>
              <a:ext cx="2105025" cy="2371725"/>
            </a:xfrm>
            <a:custGeom>
              <a:avLst/>
              <a:gdLst>
                <a:gd name="T0" fmla="*/ 24 w 1326"/>
                <a:gd name="T1" fmla="*/ 162 h 1494"/>
                <a:gd name="T2" fmla="*/ 54 w 1326"/>
                <a:gd name="T3" fmla="*/ 252 h 1494"/>
                <a:gd name="T4" fmla="*/ 84 w 1326"/>
                <a:gd name="T5" fmla="*/ 348 h 1494"/>
                <a:gd name="T6" fmla="*/ 114 w 1326"/>
                <a:gd name="T7" fmla="*/ 444 h 1494"/>
                <a:gd name="T8" fmla="*/ 150 w 1326"/>
                <a:gd name="T9" fmla="*/ 540 h 1494"/>
                <a:gd name="T10" fmla="*/ 180 w 1326"/>
                <a:gd name="T11" fmla="*/ 636 h 1494"/>
                <a:gd name="T12" fmla="*/ 210 w 1326"/>
                <a:gd name="T13" fmla="*/ 732 h 1494"/>
                <a:gd name="T14" fmla="*/ 240 w 1326"/>
                <a:gd name="T15" fmla="*/ 822 h 1494"/>
                <a:gd name="T16" fmla="*/ 270 w 1326"/>
                <a:gd name="T17" fmla="*/ 912 h 1494"/>
                <a:gd name="T18" fmla="*/ 306 w 1326"/>
                <a:gd name="T19" fmla="*/ 996 h 1494"/>
                <a:gd name="T20" fmla="*/ 336 w 1326"/>
                <a:gd name="T21" fmla="*/ 1080 h 1494"/>
                <a:gd name="T22" fmla="*/ 366 w 1326"/>
                <a:gd name="T23" fmla="*/ 1152 h 1494"/>
                <a:gd name="T24" fmla="*/ 396 w 1326"/>
                <a:gd name="T25" fmla="*/ 1224 h 1494"/>
                <a:gd name="T26" fmla="*/ 426 w 1326"/>
                <a:gd name="T27" fmla="*/ 1284 h 1494"/>
                <a:gd name="T28" fmla="*/ 462 w 1326"/>
                <a:gd name="T29" fmla="*/ 1338 h 1494"/>
                <a:gd name="T30" fmla="*/ 492 w 1326"/>
                <a:gd name="T31" fmla="*/ 1386 h 1494"/>
                <a:gd name="T32" fmla="*/ 522 w 1326"/>
                <a:gd name="T33" fmla="*/ 1428 h 1494"/>
                <a:gd name="T34" fmla="*/ 552 w 1326"/>
                <a:gd name="T35" fmla="*/ 1458 h 1494"/>
                <a:gd name="T36" fmla="*/ 582 w 1326"/>
                <a:gd name="T37" fmla="*/ 1482 h 1494"/>
                <a:gd name="T38" fmla="*/ 618 w 1326"/>
                <a:gd name="T39" fmla="*/ 1494 h 1494"/>
                <a:gd name="T40" fmla="*/ 648 w 1326"/>
                <a:gd name="T41" fmla="*/ 1494 h 1494"/>
                <a:gd name="T42" fmla="*/ 678 w 1326"/>
                <a:gd name="T43" fmla="*/ 1494 h 1494"/>
                <a:gd name="T44" fmla="*/ 708 w 1326"/>
                <a:gd name="T45" fmla="*/ 1476 h 1494"/>
                <a:gd name="T46" fmla="*/ 738 w 1326"/>
                <a:gd name="T47" fmla="*/ 1452 h 1494"/>
                <a:gd name="T48" fmla="*/ 774 w 1326"/>
                <a:gd name="T49" fmla="*/ 1422 h 1494"/>
                <a:gd name="T50" fmla="*/ 804 w 1326"/>
                <a:gd name="T51" fmla="*/ 1380 h 1494"/>
                <a:gd name="T52" fmla="*/ 834 w 1326"/>
                <a:gd name="T53" fmla="*/ 1332 h 1494"/>
                <a:gd name="T54" fmla="*/ 864 w 1326"/>
                <a:gd name="T55" fmla="*/ 1278 h 1494"/>
                <a:gd name="T56" fmla="*/ 900 w 1326"/>
                <a:gd name="T57" fmla="*/ 1212 h 1494"/>
                <a:gd name="T58" fmla="*/ 930 w 1326"/>
                <a:gd name="T59" fmla="*/ 1146 h 1494"/>
                <a:gd name="T60" fmla="*/ 960 w 1326"/>
                <a:gd name="T61" fmla="*/ 1068 h 1494"/>
                <a:gd name="T62" fmla="*/ 990 w 1326"/>
                <a:gd name="T63" fmla="*/ 990 h 1494"/>
                <a:gd name="T64" fmla="*/ 1020 w 1326"/>
                <a:gd name="T65" fmla="*/ 900 h 1494"/>
                <a:gd name="T66" fmla="*/ 1056 w 1326"/>
                <a:gd name="T67" fmla="*/ 810 h 1494"/>
                <a:gd name="T68" fmla="*/ 1086 w 1326"/>
                <a:gd name="T69" fmla="*/ 720 h 1494"/>
                <a:gd name="T70" fmla="*/ 1116 w 1326"/>
                <a:gd name="T71" fmla="*/ 624 h 1494"/>
                <a:gd name="T72" fmla="*/ 1146 w 1326"/>
                <a:gd name="T73" fmla="*/ 528 h 1494"/>
                <a:gd name="T74" fmla="*/ 1176 w 1326"/>
                <a:gd name="T75" fmla="*/ 432 h 1494"/>
                <a:gd name="T76" fmla="*/ 1212 w 1326"/>
                <a:gd name="T77" fmla="*/ 336 h 1494"/>
                <a:gd name="T78" fmla="*/ 1242 w 1326"/>
                <a:gd name="T79" fmla="*/ 240 h 1494"/>
                <a:gd name="T80" fmla="*/ 1272 w 1326"/>
                <a:gd name="T81" fmla="*/ 150 h 1494"/>
                <a:gd name="T82" fmla="*/ 1302 w 1326"/>
                <a:gd name="T83" fmla="*/ 6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6" h="1494">
                  <a:moveTo>
                    <a:pt x="0" y="102"/>
                  </a:moveTo>
                  <a:lnTo>
                    <a:pt x="12" y="132"/>
                  </a:lnTo>
                  <a:lnTo>
                    <a:pt x="24" y="162"/>
                  </a:lnTo>
                  <a:lnTo>
                    <a:pt x="30" y="192"/>
                  </a:lnTo>
                  <a:lnTo>
                    <a:pt x="42" y="222"/>
                  </a:lnTo>
                  <a:lnTo>
                    <a:pt x="54" y="252"/>
                  </a:lnTo>
                  <a:lnTo>
                    <a:pt x="66" y="282"/>
                  </a:lnTo>
                  <a:lnTo>
                    <a:pt x="72" y="318"/>
                  </a:lnTo>
                  <a:lnTo>
                    <a:pt x="84" y="348"/>
                  </a:lnTo>
                  <a:lnTo>
                    <a:pt x="96" y="378"/>
                  </a:lnTo>
                  <a:lnTo>
                    <a:pt x="108" y="414"/>
                  </a:lnTo>
                  <a:lnTo>
                    <a:pt x="114" y="444"/>
                  </a:lnTo>
                  <a:lnTo>
                    <a:pt x="126" y="480"/>
                  </a:lnTo>
                  <a:lnTo>
                    <a:pt x="138" y="510"/>
                  </a:lnTo>
                  <a:lnTo>
                    <a:pt x="150" y="540"/>
                  </a:lnTo>
                  <a:lnTo>
                    <a:pt x="156" y="576"/>
                  </a:lnTo>
                  <a:lnTo>
                    <a:pt x="168" y="606"/>
                  </a:lnTo>
                  <a:lnTo>
                    <a:pt x="180" y="636"/>
                  </a:lnTo>
                  <a:lnTo>
                    <a:pt x="186" y="672"/>
                  </a:lnTo>
                  <a:lnTo>
                    <a:pt x="198" y="702"/>
                  </a:lnTo>
                  <a:lnTo>
                    <a:pt x="210" y="732"/>
                  </a:lnTo>
                  <a:lnTo>
                    <a:pt x="222" y="762"/>
                  </a:lnTo>
                  <a:lnTo>
                    <a:pt x="228" y="792"/>
                  </a:lnTo>
                  <a:lnTo>
                    <a:pt x="240" y="822"/>
                  </a:lnTo>
                  <a:lnTo>
                    <a:pt x="252" y="852"/>
                  </a:lnTo>
                  <a:lnTo>
                    <a:pt x="264" y="882"/>
                  </a:lnTo>
                  <a:lnTo>
                    <a:pt x="270" y="912"/>
                  </a:lnTo>
                  <a:lnTo>
                    <a:pt x="282" y="942"/>
                  </a:lnTo>
                  <a:lnTo>
                    <a:pt x="294" y="972"/>
                  </a:lnTo>
                  <a:lnTo>
                    <a:pt x="306" y="996"/>
                  </a:lnTo>
                  <a:lnTo>
                    <a:pt x="312" y="1026"/>
                  </a:lnTo>
                  <a:lnTo>
                    <a:pt x="324" y="1050"/>
                  </a:lnTo>
                  <a:lnTo>
                    <a:pt x="336" y="1080"/>
                  </a:lnTo>
                  <a:lnTo>
                    <a:pt x="348" y="1104"/>
                  </a:lnTo>
                  <a:lnTo>
                    <a:pt x="354" y="1128"/>
                  </a:lnTo>
                  <a:lnTo>
                    <a:pt x="366" y="1152"/>
                  </a:lnTo>
                  <a:lnTo>
                    <a:pt x="378" y="1176"/>
                  </a:lnTo>
                  <a:lnTo>
                    <a:pt x="384" y="1200"/>
                  </a:lnTo>
                  <a:lnTo>
                    <a:pt x="396" y="1224"/>
                  </a:lnTo>
                  <a:lnTo>
                    <a:pt x="408" y="1242"/>
                  </a:lnTo>
                  <a:lnTo>
                    <a:pt x="420" y="1266"/>
                  </a:lnTo>
                  <a:lnTo>
                    <a:pt x="426" y="1284"/>
                  </a:lnTo>
                  <a:lnTo>
                    <a:pt x="438" y="1302"/>
                  </a:lnTo>
                  <a:lnTo>
                    <a:pt x="450" y="1326"/>
                  </a:lnTo>
                  <a:lnTo>
                    <a:pt x="462" y="1338"/>
                  </a:lnTo>
                  <a:lnTo>
                    <a:pt x="468" y="1356"/>
                  </a:lnTo>
                  <a:lnTo>
                    <a:pt x="480" y="1374"/>
                  </a:lnTo>
                  <a:lnTo>
                    <a:pt x="492" y="1386"/>
                  </a:lnTo>
                  <a:lnTo>
                    <a:pt x="504" y="1404"/>
                  </a:lnTo>
                  <a:lnTo>
                    <a:pt x="510" y="1416"/>
                  </a:lnTo>
                  <a:lnTo>
                    <a:pt x="522" y="1428"/>
                  </a:lnTo>
                  <a:lnTo>
                    <a:pt x="534" y="1440"/>
                  </a:lnTo>
                  <a:lnTo>
                    <a:pt x="546" y="1446"/>
                  </a:lnTo>
                  <a:lnTo>
                    <a:pt x="552" y="1458"/>
                  </a:lnTo>
                  <a:lnTo>
                    <a:pt x="564" y="1464"/>
                  </a:lnTo>
                  <a:lnTo>
                    <a:pt x="576" y="1476"/>
                  </a:lnTo>
                  <a:lnTo>
                    <a:pt x="582" y="1482"/>
                  </a:lnTo>
                  <a:lnTo>
                    <a:pt x="594" y="1488"/>
                  </a:lnTo>
                  <a:lnTo>
                    <a:pt x="606" y="1488"/>
                  </a:lnTo>
                  <a:lnTo>
                    <a:pt x="618" y="1494"/>
                  </a:lnTo>
                  <a:lnTo>
                    <a:pt x="624" y="1494"/>
                  </a:lnTo>
                  <a:lnTo>
                    <a:pt x="636" y="1494"/>
                  </a:lnTo>
                  <a:lnTo>
                    <a:pt x="648" y="1494"/>
                  </a:lnTo>
                  <a:lnTo>
                    <a:pt x="660" y="1494"/>
                  </a:lnTo>
                  <a:lnTo>
                    <a:pt x="666" y="1494"/>
                  </a:lnTo>
                  <a:lnTo>
                    <a:pt x="678" y="1494"/>
                  </a:lnTo>
                  <a:lnTo>
                    <a:pt x="690" y="1488"/>
                  </a:lnTo>
                  <a:lnTo>
                    <a:pt x="702" y="1482"/>
                  </a:lnTo>
                  <a:lnTo>
                    <a:pt x="708" y="1476"/>
                  </a:lnTo>
                  <a:lnTo>
                    <a:pt x="720" y="1470"/>
                  </a:lnTo>
                  <a:lnTo>
                    <a:pt x="732" y="1464"/>
                  </a:lnTo>
                  <a:lnTo>
                    <a:pt x="738" y="1452"/>
                  </a:lnTo>
                  <a:lnTo>
                    <a:pt x="750" y="1446"/>
                  </a:lnTo>
                  <a:lnTo>
                    <a:pt x="762" y="1434"/>
                  </a:lnTo>
                  <a:lnTo>
                    <a:pt x="774" y="1422"/>
                  </a:lnTo>
                  <a:lnTo>
                    <a:pt x="780" y="1410"/>
                  </a:lnTo>
                  <a:lnTo>
                    <a:pt x="792" y="1398"/>
                  </a:lnTo>
                  <a:lnTo>
                    <a:pt x="804" y="1380"/>
                  </a:lnTo>
                  <a:lnTo>
                    <a:pt x="816" y="1368"/>
                  </a:lnTo>
                  <a:lnTo>
                    <a:pt x="822" y="1350"/>
                  </a:lnTo>
                  <a:lnTo>
                    <a:pt x="834" y="1332"/>
                  </a:lnTo>
                  <a:lnTo>
                    <a:pt x="846" y="1314"/>
                  </a:lnTo>
                  <a:lnTo>
                    <a:pt x="858" y="1296"/>
                  </a:lnTo>
                  <a:lnTo>
                    <a:pt x="864" y="1278"/>
                  </a:lnTo>
                  <a:lnTo>
                    <a:pt x="876" y="1260"/>
                  </a:lnTo>
                  <a:lnTo>
                    <a:pt x="888" y="1236"/>
                  </a:lnTo>
                  <a:lnTo>
                    <a:pt x="900" y="1212"/>
                  </a:lnTo>
                  <a:lnTo>
                    <a:pt x="906" y="1194"/>
                  </a:lnTo>
                  <a:lnTo>
                    <a:pt x="918" y="1170"/>
                  </a:lnTo>
                  <a:lnTo>
                    <a:pt x="930" y="1146"/>
                  </a:lnTo>
                  <a:lnTo>
                    <a:pt x="936" y="1122"/>
                  </a:lnTo>
                  <a:lnTo>
                    <a:pt x="948" y="1092"/>
                  </a:lnTo>
                  <a:lnTo>
                    <a:pt x="960" y="1068"/>
                  </a:lnTo>
                  <a:lnTo>
                    <a:pt x="972" y="1044"/>
                  </a:lnTo>
                  <a:lnTo>
                    <a:pt x="978" y="1014"/>
                  </a:lnTo>
                  <a:lnTo>
                    <a:pt x="990" y="990"/>
                  </a:lnTo>
                  <a:lnTo>
                    <a:pt x="1002" y="960"/>
                  </a:lnTo>
                  <a:lnTo>
                    <a:pt x="1014" y="930"/>
                  </a:lnTo>
                  <a:lnTo>
                    <a:pt x="1020" y="900"/>
                  </a:lnTo>
                  <a:lnTo>
                    <a:pt x="1032" y="870"/>
                  </a:lnTo>
                  <a:lnTo>
                    <a:pt x="1044" y="840"/>
                  </a:lnTo>
                  <a:lnTo>
                    <a:pt x="1056" y="810"/>
                  </a:lnTo>
                  <a:lnTo>
                    <a:pt x="1062" y="780"/>
                  </a:lnTo>
                  <a:lnTo>
                    <a:pt x="1074" y="750"/>
                  </a:lnTo>
                  <a:lnTo>
                    <a:pt x="1086" y="720"/>
                  </a:lnTo>
                  <a:lnTo>
                    <a:pt x="1098" y="690"/>
                  </a:lnTo>
                  <a:lnTo>
                    <a:pt x="1104" y="660"/>
                  </a:lnTo>
                  <a:lnTo>
                    <a:pt x="1116" y="624"/>
                  </a:lnTo>
                  <a:lnTo>
                    <a:pt x="1128" y="594"/>
                  </a:lnTo>
                  <a:lnTo>
                    <a:pt x="1134" y="564"/>
                  </a:lnTo>
                  <a:lnTo>
                    <a:pt x="1146" y="528"/>
                  </a:lnTo>
                  <a:lnTo>
                    <a:pt x="1158" y="498"/>
                  </a:lnTo>
                  <a:lnTo>
                    <a:pt x="1170" y="462"/>
                  </a:lnTo>
                  <a:lnTo>
                    <a:pt x="1176" y="432"/>
                  </a:lnTo>
                  <a:lnTo>
                    <a:pt x="1188" y="402"/>
                  </a:lnTo>
                  <a:lnTo>
                    <a:pt x="1200" y="366"/>
                  </a:lnTo>
                  <a:lnTo>
                    <a:pt x="1212" y="336"/>
                  </a:lnTo>
                  <a:lnTo>
                    <a:pt x="1218" y="306"/>
                  </a:lnTo>
                  <a:lnTo>
                    <a:pt x="1230" y="270"/>
                  </a:lnTo>
                  <a:lnTo>
                    <a:pt x="1242" y="240"/>
                  </a:lnTo>
                  <a:lnTo>
                    <a:pt x="1254" y="210"/>
                  </a:lnTo>
                  <a:lnTo>
                    <a:pt x="1260" y="180"/>
                  </a:lnTo>
                  <a:lnTo>
                    <a:pt x="1272" y="150"/>
                  </a:lnTo>
                  <a:lnTo>
                    <a:pt x="1284" y="120"/>
                  </a:lnTo>
                  <a:lnTo>
                    <a:pt x="1296" y="90"/>
                  </a:lnTo>
                  <a:lnTo>
                    <a:pt x="1302" y="60"/>
                  </a:lnTo>
                  <a:lnTo>
                    <a:pt x="1314" y="30"/>
                  </a:lnTo>
                  <a:lnTo>
                    <a:pt x="1326" y="0"/>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94" name="Freeform 225"/>
            <p:cNvSpPr>
              <a:spLocks/>
            </p:cNvSpPr>
            <p:nvPr/>
          </p:nvSpPr>
          <p:spPr bwMode="auto">
            <a:xfrm>
              <a:off x="4525963" y="1676400"/>
              <a:ext cx="1200150" cy="1038225"/>
            </a:xfrm>
            <a:custGeom>
              <a:avLst/>
              <a:gdLst>
                <a:gd name="T0" fmla="*/ 6 w 756"/>
                <a:gd name="T1" fmla="*/ 522 h 654"/>
                <a:gd name="T2" fmla="*/ 30 w 756"/>
                <a:gd name="T3" fmla="*/ 468 h 654"/>
                <a:gd name="T4" fmla="*/ 48 w 756"/>
                <a:gd name="T5" fmla="*/ 414 h 654"/>
                <a:gd name="T6" fmla="*/ 72 w 756"/>
                <a:gd name="T7" fmla="*/ 366 h 654"/>
                <a:gd name="T8" fmla="*/ 90 w 756"/>
                <a:gd name="T9" fmla="*/ 318 h 654"/>
                <a:gd name="T10" fmla="*/ 114 w 756"/>
                <a:gd name="T11" fmla="*/ 270 h 654"/>
                <a:gd name="T12" fmla="*/ 132 w 756"/>
                <a:gd name="T13" fmla="*/ 228 h 654"/>
                <a:gd name="T14" fmla="*/ 156 w 756"/>
                <a:gd name="T15" fmla="*/ 192 h 654"/>
                <a:gd name="T16" fmla="*/ 174 w 756"/>
                <a:gd name="T17" fmla="*/ 156 h 654"/>
                <a:gd name="T18" fmla="*/ 198 w 756"/>
                <a:gd name="T19" fmla="*/ 120 h 654"/>
                <a:gd name="T20" fmla="*/ 216 w 756"/>
                <a:gd name="T21" fmla="*/ 90 h 654"/>
                <a:gd name="T22" fmla="*/ 240 w 756"/>
                <a:gd name="T23" fmla="*/ 66 h 654"/>
                <a:gd name="T24" fmla="*/ 258 w 756"/>
                <a:gd name="T25" fmla="*/ 48 h 654"/>
                <a:gd name="T26" fmla="*/ 282 w 756"/>
                <a:gd name="T27" fmla="*/ 30 h 654"/>
                <a:gd name="T28" fmla="*/ 300 w 756"/>
                <a:gd name="T29" fmla="*/ 12 h 654"/>
                <a:gd name="T30" fmla="*/ 324 w 756"/>
                <a:gd name="T31" fmla="*/ 6 h 654"/>
                <a:gd name="T32" fmla="*/ 342 w 756"/>
                <a:gd name="T33" fmla="*/ 0 h 654"/>
                <a:gd name="T34" fmla="*/ 360 w 756"/>
                <a:gd name="T35" fmla="*/ 0 h 654"/>
                <a:gd name="T36" fmla="*/ 384 w 756"/>
                <a:gd name="T37" fmla="*/ 0 h 654"/>
                <a:gd name="T38" fmla="*/ 402 w 756"/>
                <a:gd name="T39" fmla="*/ 6 h 654"/>
                <a:gd name="T40" fmla="*/ 426 w 756"/>
                <a:gd name="T41" fmla="*/ 18 h 654"/>
                <a:gd name="T42" fmla="*/ 444 w 756"/>
                <a:gd name="T43" fmla="*/ 30 h 654"/>
                <a:gd name="T44" fmla="*/ 468 w 756"/>
                <a:gd name="T45" fmla="*/ 48 h 654"/>
                <a:gd name="T46" fmla="*/ 486 w 756"/>
                <a:gd name="T47" fmla="*/ 72 h 654"/>
                <a:gd name="T48" fmla="*/ 510 w 756"/>
                <a:gd name="T49" fmla="*/ 96 h 654"/>
                <a:gd name="T50" fmla="*/ 528 w 756"/>
                <a:gd name="T51" fmla="*/ 126 h 654"/>
                <a:gd name="T52" fmla="*/ 552 w 756"/>
                <a:gd name="T53" fmla="*/ 162 h 654"/>
                <a:gd name="T54" fmla="*/ 570 w 756"/>
                <a:gd name="T55" fmla="*/ 198 h 654"/>
                <a:gd name="T56" fmla="*/ 594 w 756"/>
                <a:gd name="T57" fmla="*/ 234 h 654"/>
                <a:gd name="T58" fmla="*/ 612 w 756"/>
                <a:gd name="T59" fmla="*/ 282 h 654"/>
                <a:gd name="T60" fmla="*/ 636 w 756"/>
                <a:gd name="T61" fmla="*/ 324 h 654"/>
                <a:gd name="T62" fmla="*/ 654 w 756"/>
                <a:gd name="T63" fmla="*/ 372 h 654"/>
                <a:gd name="T64" fmla="*/ 678 w 756"/>
                <a:gd name="T65" fmla="*/ 426 h 654"/>
                <a:gd name="T66" fmla="*/ 696 w 756"/>
                <a:gd name="T67" fmla="*/ 480 h 654"/>
                <a:gd name="T68" fmla="*/ 714 w 756"/>
                <a:gd name="T69" fmla="*/ 534 h 654"/>
                <a:gd name="T70" fmla="*/ 738 w 756"/>
                <a:gd name="T71" fmla="*/ 594 h 654"/>
                <a:gd name="T72" fmla="*/ 756 w 756"/>
                <a:gd name="T7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6" h="654">
                  <a:moveTo>
                    <a:pt x="0" y="552"/>
                  </a:moveTo>
                  <a:lnTo>
                    <a:pt x="6" y="522"/>
                  </a:lnTo>
                  <a:lnTo>
                    <a:pt x="18" y="498"/>
                  </a:lnTo>
                  <a:lnTo>
                    <a:pt x="30" y="468"/>
                  </a:lnTo>
                  <a:lnTo>
                    <a:pt x="42" y="444"/>
                  </a:lnTo>
                  <a:lnTo>
                    <a:pt x="48" y="414"/>
                  </a:lnTo>
                  <a:lnTo>
                    <a:pt x="60" y="390"/>
                  </a:lnTo>
                  <a:lnTo>
                    <a:pt x="72" y="366"/>
                  </a:lnTo>
                  <a:lnTo>
                    <a:pt x="84" y="342"/>
                  </a:lnTo>
                  <a:lnTo>
                    <a:pt x="90" y="318"/>
                  </a:lnTo>
                  <a:lnTo>
                    <a:pt x="102" y="294"/>
                  </a:lnTo>
                  <a:lnTo>
                    <a:pt x="114" y="270"/>
                  </a:lnTo>
                  <a:lnTo>
                    <a:pt x="126" y="252"/>
                  </a:lnTo>
                  <a:lnTo>
                    <a:pt x="132" y="228"/>
                  </a:lnTo>
                  <a:lnTo>
                    <a:pt x="144" y="210"/>
                  </a:lnTo>
                  <a:lnTo>
                    <a:pt x="156" y="192"/>
                  </a:lnTo>
                  <a:lnTo>
                    <a:pt x="162" y="168"/>
                  </a:lnTo>
                  <a:lnTo>
                    <a:pt x="174" y="156"/>
                  </a:lnTo>
                  <a:lnTo>
                    <a:pt x="186" y="138"/>
                  </a:lnTo>
                  <a:lnTo>
                    <a:pt x="198" y="120"/>
                  </a:lnTo>
                  <a:lnTo>
                    <a:pt x="204" y="108"/>
                  </a:lnTo>
                  <a:lnTo>
                    <a:pt x="216" y="90"/>
                  </a:lnTo>
                  <a:lnTo>
                    <a:pt x="228" y="78"/>
                  </a:lnTo>
                  <a:lnTo>
                    <a:pt x="240" y="66"/>
                  </a:lnTo>
                  <a:lnTo>
                    <a:pt x="246" y="54"/>
                  </a:lnTo>
                  <a:lnTo>
                    <a:pt x="258" y="48"/>
                  </a:lnTo>
                  <a:lnTo>
                    <a:pt x="270" y="36"/>
                  </a:lnTo>
                  <a:lnTo>
                    <a:pt x="282" y="30"/>
                  </a:lnTo>
                  <a:lnTo>
                    <a:pt x="288" y="18"/>
                  </a:lnTo>
                  <a:lnTo>
                    <a:pt x="300" y="12"/>
                  </a:lnTo>
                  <a:lnTo>
                    <a:pt x="312" y="6"/>
                  </a:lnTo>
                  <a:lnTo>
                    <a:pt x="324" y="6"/>
                  </a:lnTo>
                  <a:lnTo>
                    <a:pt x="330" y="0"/>
                  </a:lnTo>
                  <a:lnTo>
                    <a:pt x="342" y="0"/>
                  </a:lnTo>
                  <a:lnTo>
                    <a:pt x="354" y="0"/>
                  </a:lnTo>
                  <a:lnTo>
                    <a:pt x="360" y="0"/>
                  </a:lnTo>
                  <a:lnTo>
                    <a:pt x="372" y="0"/>
                  </a:lnTo>
                  <a:lnTo>
                    <a:pt x="384" y="0"/>
                  </a:lnTo>
                  <a:lnTo>
                    <a:pt x="396" y="0"/>
                  </a:lnTo>
                  <a:lnTo>
                    <a:pt x="402" y="6"/>
                  </a:lnTo>
                  <a:lnTo>
                    <a:pt x="414" y="12"/>
                  </a:lnTo>
                  <a:lnTo>
                    <a:pt x="426" y="18"/>
                  </a:lnTo>
                  <a:lnTo>
                    <a:pt x="438" y="24"/>
                  </a:lnTo>
                  <a:lnTo>
                    <a:pt x="444" y="30"/>
                  </a:lnTo>
                  <a:lnTo>
                    <a:pt x="456" y="42"/>
                  </a:lnTo>
                  <a:lnTo>
                    <a:pt x="468" y="48"/>
                  </a:lnTo>
                  <a:lnTo>
                    <a:pt x="480" y="60"/>
                  </a:lnTo>
                  <a:lnTo>
                    <a:pt x="486" y="72"/>
                  </a:lnTo>
                  <a:lnTo>
                    <a:pt x="498" y="84"/>
                  </a:lnTo>
                  <a:lnTo>
                    <a:pt x="510" y="96"/>
                  </a:lnTo>
                  <a:lnTo>
                    <a:pt x="522" y="114"/>
                  </a:lnTo>
                  <a:lnTo>
                    <a:pt x="528" y="126"/>
                  </a:lnTo>
                  <a:lnTo>
                    <a:pt x="540" y="144"/>
                  </a:lnTo>
                  <a:lnTo>
                    <a:pt x="552" y="162"/>
                  </a:lnTo>
                  <a:lnTo>
                    <a:pt x="558" y="180"/>
                  </a:lnTo>
                  <a:lnTo>
                    <a:pt x="570" y="198"/>
                  </a:lnTo>
                  <a:lnTo>
                    <a:pt x="582" y="216"/>
                  </a:lnTo>
                  <a:lnTo>
                    <a:pt x="594" y="234"/>
                  </a:lnTo>
                  <a:lnTo>
                    <a:pt x="600" y="258"/>
                  </a:lnTo>
                  <a:lnTo>
                    <a:pt x="612" y="282"/>
                  </a:lnTo>
                  <a:lnTo>
                    <a:pt x="624" y="300"/>
                  </a:lnTo>
                  <a:lnTo>
                    <a:pt x="636" y="324"/>
                  </a:lnTo>
                  <a:lnTo>
                    <a:pt x="642" y="348"/>
                  </a:lnTo>
                  <a:lnTo>
                    <a:pt x="654" y="372"/>
                  </a:lnTo>
                  <a:lnTo>
                    <a:pt x="666" y="402"/>
                  </a:lnTo>
                  <a:lnTo>
                    <a:pt x="678" y="426"/>
                  </a:lnTo>
                  <a:lnTo>
                    <a:pt x="684" y="450"/>
                  </a:lnTo>
                  <a:lnTo>
                    <a:pt x="696" y="480"/>
                  </a:lnTo>
                  <a:lnTo>
                    <a:pt x="708" y="504"/>
                  </a:lnTo>
                  <a:lnTo>
                    <a:pt x="714" y="534"/>
                  </a:lnTo>
                  <a:lnTo>
                    <a:pt x="726" y="564"/>
                  </a:lnTo>
                  <a:lnTo>
                    <a:pt x="738" y="594"/>
                  </a:lnTo>
                  <a:lnTo>
                    <a:pt x="750" y="624"/>
                  </a:lnTo>
                  <a:lnTo>
                    <a:pt x="756" y="654"/>
                  </a:lnTo>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cxnSp>
        <p:nvCxnSpPr>
          <p:cNvPr id="289" name="Straight Arrow Connector 288"/>
          <p:cNvCxnSpPr/>
          <p:nvPr/>
        </p:nvCxnSpPr>
        <p:spPr>
          <a:xfrm>
            <a:off x="5390156" y="4493882"/>
            <a:ext cx="2710573" cy="0"/>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flipV="1">
            <a:off x="5391604" y="3026054"/>
            <a:ext cx="0" cy="1472337"/>
          </a:xfrm>
          <a:prstGeom prst="straightConnector1">
            <a:avLst/>
          </a:prstGeom>
          <a:ln w="19050">
            <a:solidFill>
              <a:srgbClr val="FFFFC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1" name="TextBox 290"/>
          <p:cNvSpPr txBox="1"/>
          <p:nvPr/>
        </p:nvSpPr>
        <p:spPr>
          <a:xfrm>
            <a:off x="5390156" y="4498391"/>
            <a:ext cx="2643786"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time</a:t>
            </a:r>
          </a:p>
        </p:txBody>
      </p:sp>
      <p:sp>
        <p:nvSpPr>
          <p:cNvPr id="292" name="TextBox 291"/>
          <p:cNvSpPr txBox="1"/>
          <p:nvPr/>
        </p:nvSpPr>
        <p:spPr>
          <a:xfrm rot="16200000">
            <a:off x="4094007" y="3668415"/>
            <a:ext cx="2261393" cy="307777"/>
          </a:xfrm>
          <a:prstGeom prst="rect">
            <a:avLst/>
          </a:prstGeom>
          <a:noFill/>
        </p:spPr>
        <p:txBody>
          <a:bodyPr wrap="square" rtlCol="0">
            <a:spAutoFit/>
          </a:bodyPr>
          <a:lstStyle/>
          <a:p>
            <a:pPr algn="ctr"/>
            <a:r>
              <a:rPr lang="en-US" sz="1400" dirty="0" smtClean="0">
                <a:solidFill>
                  <a:srgbClr val="FFFFCC"/>
                </a:solidFill>
                <a:latin typeface="Verdana" pitchFamily="34" charset="0"/>
                <a:ea typeface="Verdana" pitchFamily="34" charset="0"/>
                <a:cs typeface="Verdana" pitchFamily="34" charset="0"/>
              </a:rPr>
              <a:t>radiance</a:t>
            </a:r>
          </a:p>
        </p:txBody>
      </p:sp>
      <p:grpSp>
        <p:nvGrpSpPr>
          <p:cNvPr id="232" name="Group 231"/>
          <p:cNvGrpSpPr/>
          <p:nvPr/>
        </p:nvGrpSpPr>
        <p:grpSpPr>
          <a:xfrm>
            <a:off x="5493223" y="3215640"/>
            <a:ext cx="2368296" cy="1280160"/>
            <a:chOff x="1943100" y="1052513"/>
            <a:chExt cx="4419600" cy="4337050"/>
          </a:xfrm>
        </p:grpSpPr>
        <p:sp>
          <p:nvSpPr>
            <p:cNvPr id="166" name="Freeform 70"/>
            <p:cNvSpPr>
              <a:spLocks/>
            </p:cNvSpPr>
            <p:nvPr/>
          </p:nvSpPr>
          <p:spPr bwMode="auto">
            <a:xfrm>
              <a:off x="1943100" y="1052513"/>
              <a:ext cx="2806700" cy="4337050"/>
            </a:xfrm>
            <a:custGeom>
              <a:avLst/>
              <a:gdLst>
                <a:gd name="T0" fmla="*/ 32 w 1768"/>
                <a:gd name="T1" fmla="*/ 2732 h 2732"/>
                <a:gd name="T2" fmla="*/ 72 w 1768"/>
                <a:gd name="T3" fmla="*/ 2724 h 2732"/>
                <a:gd name="T4" fmla="*/ 112 w 1768"/>
                <a:gd name="T5" fmla="*/ 2708 h 2732"/>
                <a:gd name="T6" fmla="*/ 152 w 1768"/>
                <a:gd name="T7" fmla="*/ 2676 h 2732"/>
                <a:gd name="T8" fmla="*/ 200 w 1768"/>
                <a:gd name="T9" fmla="*/ 2628 h 2732"/>
                <a:gd name="T10" fmla="*/ 240 w 1768"/>
                <a:gd name="T11" fmla="*/ 2572 h 2732"/>
                <a:gd name="T12" fmla="*/ 280 w 1768"/>
                <a:gd name="T13" fmla="*/ 2508 h 2732"/>
                <a:gd name="T14" fmla="*/ 320 w 1768"/>
                <a:gd name="T15" fmla="*/ 2428 h 2732"/>
                <a:gd name="T16" fmla="*/ 360 w 1768"/>
                <a:gd name="T17" fmla="*/ 2348 h 2732"/>
                <a:gd name="T18" fmla="*/ 408 w 1768"/>
                <a:gd name="T19" fmla="*/ 2252 h 2732"/>
                <a:gd name="T20" fmla="*/ 448 w 1768"/>
                <a:gd name="T21" fmla="*/ 2148 h 2732"/>
                <a:gd name="T22" fmla="*/ 488 w 1768"/>
                <a:gd name="T23" fmla="*/ 2035 h 2732"/>
                <a:gd name="T24" fmla="*/ 528 w 1768"/>
                <a:gd name="T25" fmla="*/ 1923 h 2732"/>
                <a:gd name="T26" fmla="*/ 576 w 1768"/>
                <a:gd name="T27" fmla="*/ 1803 h 2732"/>
                <a:gd name="T28" fmla="*/ 616 w 1768"/>
                <a:gd name="T29" fmla="*/ 1675 h 2732"/>
                <a:gd name="T30" fmla="*/ 656 w 1768"/>
                <a:gd name="T31" fmla="*/ 1555 h 2732"/>
                <a:gd name="T32" fmla="*/ 696 w 1768"/>
                <a:gd name="T33" fmla="*/ 1427 h 2732"/>
                <a:gd name="T34" fmla="*/ 736 w 1768"/>
                <a:gd name="T35" fmla="*/ 1298 h 2732"/>
                <a:gd name="T36" fmla="*/ 784 w 1768"/>
                <a:gd name="T37" fmla="*/ 1162 h 2732"/>
                <a:gd name="T38" fmla="*/ 824 w 1768"/>
                <a:gd name="T39" fmla="*/ 1042 h 2732"/>
                <a:gd name="T40" fmla="*/ 864 w 1768"/>
                <a:gd name="T41" fmla="*/ 914 h 2732"/>
                <a:gd name="T42" fmla="*/ 904 w 1768"/>
                <a:gd name="T43" fmla="*/ 794 h 2732"/>
                <a:gd name="T44" fmla="*/ 952 w 1768"/>
                <a:gd name="T45" fmla="*/ 681 h 2732"/>
                <a:gd name="T46" fmla="*/ 992 w 1768"/>
                <a:gd name="T47" fmla="*/ 569 h 2732"/>
                <a:gd name="T48" fmla="*/ 1032 w 1768"/>
                <a:gd name="T49" fmla="*/ 473 h 2732"/>
                <a:gd name="T50" fmla="*/ 1072 w 1768"/>
                <a:gd name="T51" fmla="*/ 377 h 2732"/>
                <a:gd name="T52" fmla="*/ 1112 w 1768"/>
                <a:gd name="T53" fmla="*/ 289 h 2732"/>
                <a:gd name="T54" fmla="*/ 1160 w 1768"/>
                <a:gd name="T55" fmla="*/ 217 h 2732"/>
                <a:gd name="T56" fmla="*/ 1200 w 1768"/>
                <a:gd name="T57" fmla="*/ 153 h 2732"/>
                <a:gd name="T58" fmla="*/ 1240 w 1768"/>
                <a:gd name="T59" fmla="*/ 97 h 2732"/>
                <a:gd name="T60" fmla="*/ 1280 w 1768"/>
                <a:gd name="T61" fmla="*/ 56 h 2732"/>
                <a:gd name="T62" fmla="*/ 1328 w 1768"/>
                <a:gd name="T63" fmla="*/ 24 h 2732"/>
                <a:gd name="T64" fmla="*/ 1368 w 1768"/>
                <a:gd name="T65" fmla="*/ 0 h 2732"/>
                <a:gd name="T66" fmla="*/ 1408 w 1768"/>
                <a:gd name="T67" fmla="*/ 0 h 2732"/>
                <a:gd name="T68" fmla="*/ 1448 w 1768"/>
                <a:gd name="T69" fmla="*/ 0 h 2732"/>
                <a:gd name="T70" fmla="*/ 1488 w 1768"/>
                <a:gd name="T71" fmla="*/ 16 h 2732"/>
                <a:gd name="T72" fmla="*/ 1536 w 1768"/>
                <a:gd name="T73" fmla="*/ 48 h 2732"/>
                <a:gd name="T74" fmla="*/ 1576 w 1768"/>
                <a:gd name="T75" fmla="*/ 89 h 2732"/>
                <a:gd name="T76" fmla="*/ 1616 w 1768"/>
                <a:gd name="T77" fmla="*/ 137 h 2732"/>
                <a:gd name="T78" fmla="*/ 1656 w 1768"/>
                <a:gd name="T79" fmla="*/ 201 h 2732"/>
                <a:gd name="T80" fmla="*/ 1704 w 1768"/>
                <a:gd name="T81" fmla="*/ 273 h 2732"/>
                <a:gd name="T82" fmla="*/ 1744 w 1768"/>
                <a:gd name="T83" fmla="*/ 361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8" h="2732">
                  <a:moveTo>
                    <a:pt x="0" y="2732"/>
                  </a:moveTo>
                  <a:lnTo>
                    <a:pt x="16" y="2732"/>
                  </a:lnTo>
                  <a:lnTo>
                    <a:pt x="32" y="2732"/>
                  </a:lnTo>
                  <a:lnTo>
                    <a:pt x="40" y="2732"/>
                  </a:lnTo>
                  <a:lnTo>
                    <a:pt x="56" y="2732"/>
                  </a:lnTo>
                  <a:lnTo>
                    <a:pt x="72" y="2724"/>
                  </a:lnTo>
                  <a:lnTo>
                    <a:pt x="88" y="2724"/>
                  </a:lnTo>
                  <a:lnTo>
                    <a:pt x="96" y="2716"/>
                  </a:lnTo>
                  <a:lnTo>
                    <a:pt x="112" y="2708"/>
                  </a:lnTo>
                  <a:lnTo>
                    <a:pt x="128" y="2700"/>
                  </a:lnTo>
                  <a:lnTo>
                    <a:pt x="144" y="2684"/>
                  </a:lnTo>
                  <a:lnTo>
                    <a:pt x="152" y="2676"/>
                  </a:lnTo>
                  <a:lnTo>
                    <a:pt x="168" y="2660"/>
                  </a:lnTo>
                  <a:lnTo>
                    <a:pt x="184" y="2644"/>
                  </a:lnTo>
                  <a:lnTo>
                    <a:pt x="200" y="2628"/>
                  </a:lnTo>
                  <a:lnTo>
                    <a:pt x="208" y="2612"/>
                  </a:lnTo>
                  <a:lnTo>
                    <a:pt x="224" y="2596"/>
                  </a:lnTo>
                  <a:lnTo>
                    <a:pt x="240" y="2572"/>
                  </a:lnTo>
                  <a:lnTo>
                    <a:pt x="256" y="2556"/>
                  </a:lnTo>
                  <a:lnTo>
                    <a:pt x="264" y="2532"/>
                  </a:lnTo>
                  <a:lnTo>
                    <a:pt x="280" y="2508"/>
                  </a:lnTo>
                  <a:lnTo>
                    <a:pt x="296" y="2484"/>
                  </a:lnTo>
                  <a:lnTo>
                    <a:pt x="312" y="2460"/>
                  </a:lnTo>
                  <a:lnTo>
                    <a:pt x="320" y="2428"/>
                  </a:lnTo>
                  <a:lnTo>
                    <a:pt x="336" y="2404"/>
                  </a:lnTo>
                  <a:lnTo>
                    <a:pt x="352" y="2372"/>
                  </a:lnTo>
                  <a:lnTo>
                    <a:pt x="360" y="2348"/>
                  </a:lnTo>
                  <a:lnTo>
                    <a:pt x="376" y="2316"/>
                  </a:lnTo>
                  <a:lnTo>
                    <a:pt x="392" y="2284"/>
                  </a:lnTo>
                  <a:lnTo>
                    <a:pt x="408" y="2252"/>
                  </a:lnTo>
                  <a:lnTo>
                    <a:pt x="416" y="2220"/>
                  </a:lnTo>
                  <a:lnTo>
                    <a:pt x="432" y="2180"/>
                  </a:lnTo>
                  <a:lnTo>
                    <a:pt x="448" y="2148"/>
                  </a:lnTo>
                  <a:lnTo>
                    <a:pt x="464" y="2116"/>
                  </a:lnTo>
                  <a:lnTo>
                    <a:pt x="472" y="2075"/>
                  </a:lnTo>
                  <a:lnTo>
                    <a:pt x="488" y="2035"/>
                  </a:lnTo>
                  <a:lnTo>
                    <a:pt x="504" y="2003"/>
                  </a:lnTo>
                  <a:lnTo>
                    <a:pt x="520" y="1963"/>
                  </a:lnTo>
                  <a:lnTo>
                    <a:pt x="528" y="1923"/>
                  </a:lnTo>
                  <a:lnTo>
                    <a:pt x="544" y="1883"/>
                  </a:lnTo>
                  <a:lnTo>
                    <a:pt x="560" y="1843"/>
                  </a:lnTo>
                  <a:lnTo>
                    <a:pt x="576" y="1803"/>
                  </a:lnTo>
                  <a:lnTo>
                    <a:pt x="584" y="1763"/>
                  </a:lnTo>
                  <a:lnTo>
                    <a:pt x="600" y="1723"/>
                  </a:lnTo>
                  <a:lnTo>
                    <a:pt x="616" y="1675"/>
                  </a:lnTo>
                  <a:lnTo>
                    <a:pt x="632" y="1635"/>
                  </a:lnTo>
                  <a:lnTo>
                    <a:pt x="640" y="1595"/>
                  </a:lnTo>
                  <a:lnTo>
                    <a:pt x="656" y="1555"/>
                  </a:lnTo>
                  <a:lnTo>
                    <a:pt x="672" y="1507"/>
                  </a:lnTo>
                  <a:lnTo>
                    <a:pt x="688" y="1467"/>
                  </a:lnTo>
                  <a:lnTo>
                    <a:pt x="696" y="1427"/>
                  </a:lnTo>
                  <a:lnTo>
                    <a:pt x="712" y="1378"/>
                  </a:lnTo>
                  <a:lnTo>
                    <a:pt x="728" y="1338"/>
                  </a:lnTo>
                  <a:lnTo>
                    <a:pt x="736" y="1298"/>
                  </a:lnTo>
                  <a:lnTo>
                    <a:pt x="752" y="1250"/>
                  </a:lnTo>
                  <a:lnTo>
                    <a:pt x="768" y="1210"/>
                  </a:lnTo>
                  <a:lnTo>
                    <a:pt x="784" y="1162"/>
                  </a:lnTo>
                  <a:lnTo>
                    <a:pt x="792" y="1122"/>
                  </a:lnTo>
                  <a:lnTo>
                    <a:pt x="808" y="1082"/>
                  </a:lnTo>
                  <a:lnTo>
                    <a:pt x="824" y="1042"/>
                  </a:lnTo>
                  <a:lnTo>
                    <a:pt x="840" y="994"/>
                  </a:lnTo>
                  <a:lnTo>
                    <a:pt x="848" y="954"/>
                  </a:lnTo>
                  <a:lnTo>
                    <a:pt x="864" y="914"/>
                  </a:lnTo>
                  <a:lnTo>
                    <a:pt x="880" y="874"/>
                  </a:lnTo>
                  <a:lnTo>
                    <a:pt x="896" y="834"/>
                  </a:lnTo>
                  <a:lnTo>
                    <a:pt x="904" y="794"/>
                  </a:lnTo>
                  <a:lnTo>
                    <a:pt x="920" y="754"/>
                  </a:lnTo>
                  <a:lnTo>
                    <a:pt x="936" y="721"/>
                  </a:lnTo>
                  <a:lnTo>
                    <a:pt x="952" y="681"/>
                  </a:lnTo>
                  <a:lnTo>
                    <a:pt x="960" y="641"/>
                  </a:lnTo>
                  <a:lnTo>
                    <a:pt x="976" y="609"/>
                  </a:lnTo>
                  <a:lnTo>
                    <a:pt x="992" y="569"/>
                  </a:lnTo>
                  <a:lnTo>
                    <a:pt x="1008" y="537"/>
                  </a:lnTo>
                  <a:lnTo>
                    <a:pt x="1016" y="505"/>
                  </a:lnTo>
                  <a:lnTo>
                    <a:pt x="1032" y="473"/>
                  </a:lnTo>
                  <a:lnTo>
                    <a:pt x="1048" y="441"/>
                  </a:lnTo>
                  <a:lnTo>
                    <a:pt x="1056" y="409"/>
                  </a:lnTo>
                  <a:lnTo>
                    <a:pt x="1072" y="377"/>
                  </a:lnTo>
                  <a:lnTo>
                    <a:pt x="1088" y="345"/>
                  </a:lnTo>
                  <a:lnTo>
                    <a:pt x="1104" y="321"/>
                  </a:lnTo>
                  <a:lnTo>
                    <a:pt x="1112" y="289"/>
                  </a:lnTo>
                  <a:lnTo>
                    <a:pt x="1128" y="265"/>
                  </a:lnTo>
                  <a:lnTo>
                    <a:pt x="1144" y="241"/>
                  </a:lnTo>
                  <a:lnTo>
                    <a:pt x="1160" y="217"/>
                  </a:lnTo>
                  <a:lnTo>
                    <a:pt x="1168" y="193"/>
                  </a:lnTo>
                  <a:lnTo>
                    <a:pt x="1184" y="169"/>
                  </a:lnTo>
                  <a:lnTo>
                    <a:pt x="1200" y="153"/>
                  </a:lnTo>
                  <a:lnTo>
                    <a:pt x="1216" y="137"/>
                  </a:lnTo>
                  <a:lnTo>
                    <a:pt x="1224" y="113"/>
                  </a:lnTo>
                  <a:lnTo>
                    <a:pt x="1240" y="97"/>
                  </a:lnTo>
                  <a:lnTo>
                    <a:pt x="1256" y="81"/>
                  </a:lnTo>
                  <a:lnTo>
                    <a:pt x="1272" y="64"/>
                  </a:lnTo>
                  <a:lnTo>
                    <a:pt x="1280" y="56"/>
                  </a:lnTo>
                  <a:lnTo>
                    <a:pt x="1296" y="40"/>
                  </a:lnTo>
                  <a:lnTo>
                    <a:pt x="1312" y="32"/>
                  </a:lnTo>
                  <a:lnTo>
                    <a:pt x="1328" y="24"/>
                  </a:lnTo>
                  <a:lnTo>
                    <a:pt x="1336" y="16"/>
                  </a:lnTo>
                  <a:lnTo>
                    <a:pt x="1352" y="8"/>
                  </a:lnTo>
                  <a:lnTo>
                    <a:pt x="1368" y="0"/>
                  </a:lnTo>
                  <a:lnTo>
                    <a:pt x="1384" y="0"/>
                  </a:lnTo>
                  <a:lnTo>
                    <a:pt x="1392" y="0"/>
                  </a:lnTo>
                  <a:lnTo>
                    <a:pt x="1408" y="0"/>
                  </a:lnTo>
                  <a:lnTo>
                    <a:pt x="1424" y="0"/>
                  </a:lnTo>
                  <a:lnTo>
                    <a:pt x="1432" y="0"/>
                  </a:lnTo>
                  <a:lnTo>
                    <a:pt x="1448" y="0"/>
                  </a:lnTo>
                  <a:lnTo>
                    <a:pt x="1464" y="8"/>
                  </a:lnTo>
                  <a:lnTo>
                    <a:pt x="1480" y="8"/>
                  </a:lnTo>
                  <a:lnTo>
                    <a:pt x="1488" y="16"/>
                  </a:lnTo>
                  <a:lnTo>
                    <a:pt x="1504" y="24"/>
                  </a:lnTo>
                  <a:lnTo>
                    <a:pt x="1520" y="32"/>
                  </a:lnTo>
                  <a:lnTo>
                    <a:pt x="1536" y="48"/>
                  </a:lnTo>
                  <a:lnTo>
                    <a:pt x="1544" y="56"/>
                  </a:lnTo>
                  <a:lnTo>
                    <a:pt x="1560" y="72"/>
                  </a:lnTo>
                  <a:lnTo>
                    <a:pt x="1576" y="89"/>
                  </a:lnTo>
                  <a:lnTo>
                    <a:pt x="1592" y="105"/>
                  </a:lnTo>
                  <a:lnTo>
                    <a:pt x="1600" y="121"/>
                  </a:lnTo>
                  <a:lnTo>
                    <a:pt x="1616" y="137"/>
                  </a:lnTo>
                  <a:lnTo>
                    <a:pt x="1632" y="161"/>
                  </a:lnTo>
                  <a:lnTo>
                    <a:pt x="1648" y="177"/>
                  </a:lnTo>
                  <a:lnTo>
                    <a:pt x="1656" y="201"/>
                  </a:lnTo>
                  <a:lnTo>
                    <a:pt x="1672" y="225"/>
                  </a:lnTo>
                  <a:lnTo>
                    <a:pt x="1688" y="249"/>
                  </a:lnTo>
                  <a:lnTo>
                    <a:pt x="1704" y="273"/>
                  </a:lnTo>
                  <a:lnTo>
                    <a:pt x="1712" y="305"/>
                  </a:lnTo>
                  <a:lnTo>
                    <a:pt x="1728" y="329"/>
                  </a:lnTo>
                  <a:lnTo>
                    <a:pt x="1744" y="361"/>
                  </a:lnTo>
                  <a:lnTo>
                    <a:pt x="1752" y="385"/>
                  </a:lnTo>
                  <a:lnTo>
                    <a:pt x="1768" y="417"/>
                  </a:lnTo>
                </a:path>
              </a:pathLst>
            </a:custGeom>
            <a:noFill/>
            <a:ln w="317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sp>
          <p:nvSpPr>
            <p:cNvPr id="167" name="Freeform 71"/>
            <p:cNvSpPr>
              <a:spLocks/>
            </p:cNvSpPr>
            <p:nvPr/>
          </p:nvSpPr>
          <p:spPr bwMode="auto">
            <a:xfrm>
              <a:off x="4749800" y="1714500"/>
              <a:ext cx="1612900" cy="3675062"/>
            </a:xfrm>
            <a:custGeom>
              <a:avLst/>
              <a:gdLst>
                <a:gd name="T0" fmla="*/ 16 w 1016"/>
                <a:gd name="T1" fmla="*/ 32 h 2315"/>
                <a:gd name="T2" fmla="*/ 40 w 1016"/>
                <a:gd name="T3" fmla="*/ 96 h 2315"/>
                <a:gd name="T4" fmla="*/ 72 w 1016"/>
                <a:gd name="T5" fmla="*/ 168 h 2315"/>
                <a:gd name="T6" fmla="*/ 96 w 1016"/>
                <a:gd name="T7" fmla="*/ 240 h 2315"/>
                <a:gd name="T8" fmla="*/ 128 w 1016"/>
                <a:gd name="T9" fmla="*/ 312 h 2315"/>
                <a:gd name="T10" fmla="*/ 152 w 1016"/>
                <a:gd name="T11" fmla="*/ 393 h 2315"/>
                <a:gd name="T12" fmla="*/ 184 w 1016"/>
                <a:gd name="T13" fmla="*/ 473 h 2315"/>
                <a:gd name="T14" fmla="*/ 208 w 1016"/>
                <a:gd name="T15" fmla="*/ 553 h 2315"/>
                <a:gd name="T16" fmla="*/ 240 w 1016"/>
                <a:gd name="T17" fmla="*/ 641 h 2315"/>
                <a:gd name="T18" fmla="*/ 264 w 1016"/>
                <a:gd name="T19" fmla="*/ 721 h 2315"/>
                <a:gd name="T20" fmla="*/ 296 w 1016"/>
                <a:gd name="T21" fmla="*/ 809 h 2315"/>
                <a:gd name="T22" fmla="*/ 320 w 1016"/>
                <a:gd name="T23" fmla="*/ 889 h 2315"/>
                <a:gd name="T24" fmla="*/ 352 w 1016"/>
                <a:gd name="T25" fmla="*/ 977 h 2315"/>
                <a:gd name="T26" fmla="*/ 376 w 1016"/>
                <a:gd name="T27" fmla="*/ 1066 h 2315"/>
                <a:gd name="T28" fmla="*/ 408 w 1016"/>
                <a:gd name="T29" fmla="*/ 1154 h 2315"/>
                <a:gd name="T30" fmla="*/ 432 w 1016"/>
                <a:gd name="T31" fmla="*/ 1234 h 2315"/>
                <a:gd name="T32" fmla="*/ 464 w 1016"/>
                <a:gd name="T33" fmla="*/ 1322 h 2315"/>
                <a:gd name="T34" fmla="*/ 488 w 1016"/>
                <a:gd name="T35" fmla="*/ 1402 h 2315"/>
                <a:gd name="T36" fmla="*/ 520 w 1016"/>
                <a:gd name="T37" fmla="*/ 1482 h 2315"/>
                <a:gd name="T38" fmla="*/ 544 w 1016"/>
                <a:gd name="T39" fmla="*/ 1562 h 2315"/>
                <a:gd name="T40" fmla="*/ 576 w 1016"/>
                <a:gd name="T41" fmla="*/ 1634 h 2315"/>
                <a:gd name="T42" fmla="*/ 600 w 1016"/>
                <a:gd name="T43" fmla="*/ 1707 h 2315"/>
                <a:gd name="T44" fmla="*/ 632 w 1016"/>
                <a:gd name="T45" fmla="*/ 1779 h 2315"/>
                <a:gd name="T46" fmla="*/ 656 w 1016"/>
                <a:gd name="T47" fmla="*/ 1843 h 2315"/>
                <a:gd name="T48" fmla="*/ 680 w 1016"/>
                <a:gd name="T49" fmla="*/ 1907 h 2315"/>
                <a:gd name="T50" fmla="*/ 712 w 1016"/>
                <a:gd name="T51" fmla="*/ 1971 h 2315"/>
                <a:gd name="T52" fmla="*/ 736 w 1016"/>
                <a:gd name="T53" fmla="*/ 2027 h 2315"/>
                <a:gd name="T54" fmla="*/ 768 w 1016"/>
                <a:gd name="T55" fmla="*/ 2075 h 2315"/>
                <a:gd name="T56" fmla="*/ 792 w 1016"/>
                <a:gd name="T57" fmla="*/ 2123 h 2315"/>
                <a:gd name="T58" fmla="*/ 824 w 1016"/>
                <a:gd name="T59" fmla="*/ 2163 h 2315"/>
                <a:gd name="T60" fmla="*/ 848 w 1016"/>
                <a:gd name="T61" fmla="*/ 2203 h 2315"/>
                <a:gd name="T62" fmla="*/ 880 w 1016"/>
                <a:gd name="T63" fmla="*/ 2235 h 2315"/>
                <a:gd name="T64" fmla="*/ 904 w 1016"/>
                <a:gd name="T65" fmla="*/ 2259 h 2315"/>
                <a:gd name="T66" fmla="*/ 936 w 1016"/>
                <a:gd name="T67" fmla="*/ 2283 h 2315"/>
                <a:gd name="T68" fmla="*/ 960 w 1016"/>
                <a:gd name="T69" fmla="*/ 2299 h 2315"/>
                <a:gd name="T70" fmla="*/ 992 w 1016"/>
                <a:gd name="T71" fmla="*/ 2315 h 2315"/>
                <a:gd name="T72" fmla="*/ 1016 w 1016"/>
                <a:gd name="T73" fmla="*/ 231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6" h="2315">
                  <a:moveTo>
                    <a:pt x="0" y="0"/>
                  </a:moveTo>
                  <a:lnTo>
                    <a:pt x="16" y="32"/>
                  </a:lnTo>
                  <a:lnTo>
                    <a:pt x="32" y="64"/>
                  </a:lnTo>
                  <a:lnTo>
                    <a:pt x="40" y="96"/>
                  </a:lnTo>
                  <a:lnTo>
                    <a:pt x="56" y="136"/>
                  </a:lnTo>
                  <a:lnTo>
                    <a:pt x="72" y="168"/>
                  </a:lnTo>
                  <a:lnTo>
                    <a:pt x="88" y="200"/>
                  </a:lnTo>
                  <a:lnTo>
                    <a:pt x="96" y="240"/>
                  </a:lnTo>
                  <a:lnTo>
                    <a:pt x="112" y="280"/>
                  </a:lnTo>
                  <a:lnTo>
                    <a:pt x="128" y="312"/>
                  </a:lnTo>
                  <a:lnTo>
                    <a:pt x="144" y="353"/>
                  </a:lnTo>
                  <a:lnTo>
                    <a:pt x="152" y="393"/>
                  </a:lnTo>
                  <a:lnTo>
                    <a:pt x="168" y="433"/>
                  </a:lnTo>
                  <a:lnTo>
                    <a:pt x="184" y="473"/>
                  </a:lnTo>
                  <a:lnTo>
                    <a:pt x="200" y="513"/>
                  </a:lnTo>
                  <a:lnTo>
                    <a:pt x="208" y="553"/>
                  </a:lnTo>
                  <a:lnTo>
                    <a:pt x="224" y="593"/>
                  </a:lnTo>
                  <a:lnTo>
                    <a:pt x="240" y="641"/>
                  </a:lnTo>
                  <a:lnTo>
                    <a:pt x="256" y="681"/>
                  </a:lnTo>
                  <a:lnTo>
                    <a:pt x="264" y="721"/>
                  </a:lnTo>
                  <a:lnTo>
                    <a:pt x="280" y="761"/>
                  </a:lnTo>
                  <a:lnTo>
                    <a:pt x="296" y="809"/>
                  </a:lnTo>
                  <a:lnTo>
                    <a:pt x="312" y="849"/>
                  </a:lnTo>
                  <a:lnTo>
                    <a:pt x="320" y="889"/>
                  </a:lnTo>
                  <a:lnTo>
                    <a:pt x="336" y="937"/>
                  </a:lnTo>
                  <a:lnTo>
                    <a:pt x="352" y="977"/>
                  </a:lnTo>
                  <a:lnTo>
                    <a:pt x="360" y="1018"/>
                  </a:lnTo>
                  <a:lnTo>
                    <a:pt x="376" y="1066"/>
                  </a:lnTo>
                  <a:lnTo>
                    <a:pt x="392" y="1106"/>
                  </a:lnTo>
                  <a:lnTo>
                    <a:pt x="408" y="1154"/>
                  </a:lnTo>
                  <a:lnTo>
                    <a:pt x="416" y="1194"/>
                  </a:lnTo>
                  <a:lnTo>
                    <a:pt x="432" y="1234"/>
                  </a:lnTo>
                  <a:lnTo>
                    <a:pt x="448" y="1274"/>
                  </a:lnTo>
                  <a:lnTo>
                    <a:pt x="464" y="1322"/>
                  </a:lnTo>
                  <a:lnTo>
                    <a:pt x="472" y="1362"/>
                  </a:lnTo>
                  <a:lnTo>
                    <a:pt x="488" y="1402"/>
                  </a:lnTo>
                  <a:lnTo>
                    <a:pt x="504" y="1442"/>
                  </a:lnTo>
                  <a:lnTo>
                    <a:pt x="520" y="1482"/>
                  </a:lnTo>
                  <a:lnTo>
                    <a:pt x="528" y="1522"/>
                  </a:lnTo>
                  <a:lnTo>
                    <a:pt x="544" y="1562"/>
                  </a:lnTo>
                  <a:lnTo>
                    <a:pt x="560" y="1594"/>
                  </a:lnTo>
                  <a:lnTo>
                    <a:pt x="576" y="1634"/>
                  </a:lnTo>
                  <a:lnTo>
                    <a:pt x="584" y="1674"/>
                  </a:lnTo>
                  <a:lnTo>
                    <a:pt x="600" y="1707"/>
                  </a:lnTo>
                  <a:lnTo>
                    <a:pt x="616" y="1747"/>
                  </a:lnTo>
                  <a:lnTo>
                    <a:pt x="632" y="1779"/>
                  </a:lnTo>
                  <a:lnTo>
                    <a:pt x="640" y="1811"/>
                  </a:lnTo>
                  <a:lnTo>
                    <a:pt x="656" y="1843"/>
                  </a:lnTo>
                  <a:lnTo>
                    <a:pt x="672" y="1875"/>
                  </a:lnTo>
                  <a:lnTo>
                    <a:pt x="680" y="1907"/>
                  </a:lnTo>
                  <a:lnTo>
                    <a:pt x="696" y="1939"/>
                  </a:lnTo>
                  <a:lnTo>
                    <a:pt x="712" y="1971"/>
                  </a:lnTo>
                  <a:lnTo>
                    <a:pt x="728" y="1995"/>
                  </a:lnTo>
                  <a:lnTo>
                    <a:pt x="736" y="2027"/>
                  </a:lnTo>
                  <a:lnTo>
                    <a:pt x="752" y="2051"/>
                  </a:lnTo>
                  <a:lnTo>
                    <a:pt x="768" y="2075"/>
                  </a:lnTo>
                  <a:lnTo>
                    <a:pt x="784" y="2099"/>
                  </a:lnTo>
                  <a:lnTo>
                    <a:pt x="792" y="2123"/>
                  </a:lnTo>
                  <a:lnTo>
                    <a:pt x="808" y="2147"/>
                  </a:lnTo>
                  <a:lnTo>
                    <a:pt x="824" y="2163"/>
                  </a:lnTo>
                  <a:lnTo>
                    <a:pt x="840" y="2179"/>
                  </a:lnTo>
                  <a:lnTo>
                    <a:pt x="848" y="2203"/>
                  </a:lnTo>
                  <a:lnTo>
                    <a:pt x="864" y="2219"/>
                  </a:lnTo>
                  <a:lnTo>
                    <a:pt x="880" y="2235"/>
                  </a:lnTo>
                  <a:lnTo>
                    <a:pt x="896" y="2251"/>
                  </a:lnTo>
                  <a:lnTo>
                    <a:pt x="904" y="2259"/>
                  </a:lnTo>
                  <a:lnTo>
                    <a:pt x="920" y="2275"/>
                  </a:lnTo>
                  <a:lnTo>
                    <a:pt x="936" y="2283"/>
                  </a:lnTo>
                  <a:lnTo>
                    <a:pt x="952" y="2291"/>
                  </a:lnTo>
                  <a:lnTo>
                    <a:pt x="960" y="2299"/>
                  </a:lnTo>
                  <a:lnTo>
                    <a:pt x="976" y="2307"/>
                  </a:lnTo>
                  <a:lnTo>
                    <a:pt x="992" y="2315"/>
                  </a:lnTo>
                  <a:lnTo>
                    <a:pt x="1008" y="2315"/>
                  </a:lnTo>
                  <a:lnTo>
                    <a:pt x="1016" y="2315"/>
                  </a:lnTo>
                </a:path>
              </a:pathLst>
            </a:custGeom>
            <a:noFill/>
            <a:ln w="317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CC"/>
                </a:solidFill>
              </a:endParaRPr>
            </a:p>
          </p:txBody>
        </p:sp>
      </p:grpSp>
      <p:sp>
        <p:nvSpPr>
          <p:cNvPr id="168" name="Rectangle 2"/>
          <p:cNvSpPr txBox="1">
            <a:spLocks noChangeArrowheads="1"/>
          </p:cNvSpPr>
          <p:nvPr/>
        </p:nvSpPr>
        <p:spPr bwMode="auto">
          <a:xfrm>
            <a:off x="6338921" y="2057400"/>
            <a:ext cx="2576479"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pPr algn="l"/>
            <a:r>
              <a:rPr lang="en-US" sz="1400" dirty="0" smtClean="0">
                <a:solidFill>
                  <a:srgbClr val="FFFF00"/>
                </a:solidFill>
                <a:latin typeface="Verdana" pitchFamily="34" charset="0"/>
                <a:ea typeface="Verdana" pitchFamily="34" charset="0"/>
                <a:cs typeface="Verdana" pitchFamily="34" charset="0"/>
              </a:rPr>
              <a:t>Total Radiance</a:t>
            </a:r>
            <a:endParaRPr lang="en-US" sz="1400" dirty="0">
              <a:solidFill>
                <a:srgbClr val="FFFF00"/>
              </a:solidFill>
              <a:latin typeface="Verdana" pitchFamily="34" charset="0"/>
              <a:ea typeface="Verdana" pitchFamily="34" charset="0"/>
              <a:cs typeface="Verdana" pitchFamily="34" charset="0"/>
            </a:endParaRPr>
          </a:p>
        </p:txBody>
      </p:sp>
      <p:sp>
        <p:nvSpPr>
          <p:cNvPr id="169" name="Rectangle 2"/>
          <p:cNvSpPr txBox="1">
            <a:spLocks noChangeArrowheads="1"/>
          </p:cNvSpPr>
          <p:nvPr/>
        </p:nvSpPr>
        <p:spPr bwMode="auto">
          <a:xfrm>
            <a:off x="6338921" y="1752600"/>
            <a:ext cx="2576479" cy="4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a:lstStyle>
          <a:p>
            <a:pPr algn="l"/>
            <a:r>
              <a:rPr lang="en-US" sz="1400" dirty="0" smtClean="0">
                <a:solidFill>
                  <a:srgbClr val="FFFFCC"/>
                </a:solidFill>
                <a:latin typeface="Verdana" pitchFamily="34" charset="0"/>
                <a:ea typeface="Verdana" pitchFamily="34" charset="0"/>
                <a:cs typeface="Verdana" pitchFamily="34" charset="0"/>
              </a:rPr>
              <a:t>Direct Radiance</a:t>
            </a:r>
            <a:endParaRPr lang="en-US" sz="1400" dirty="0">
              <a:solidFill>
                <a:srgbClr val="FFFFCC"/>
              </a:solidFill>
              <a:latin typeface="Verdana" pitchFamily="34" charset="0"/>
              <a:ea typeface="Verdana" pitchFamily="34" charset="0"/>
              <a:cs typeface="Verdana" pitchFamily="34" charset="0"/>
            </a:endParaRPr>
          </a:p>
        </p:txBody>
      </p:sp>
      <p:cxnSp>
        <p:nvCxnSpPr>
          <p:cNvPr id="170" name="Straight Connector 169"/>
          <p:cNvCxnSpPr/>
          <p:nvPr/>
        </p:nvCxnSpPr>
        <p:spPr>
          <a:xfrm>
            <a:off x="5700173" y="1998053"/>
            <a:ext cx="552972" cy="0"/>
          </a:xfrm>
          <a:prstGeom prst="line">
            <a:avLst/>
          </a:pr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5700173" y="2302853"/>
            <a:ext cx="552972" cy="0"/>
          </a:xfrm>
          <a:prstGeom prst="line">
            <a:avLst/>
          </a:prstGeom>
          <a:ln w="254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6646487" y="3124200"/>
            <a:ext cx="786297" cy="0"/>
          </a:xfrm>
          <a:prstGeom prst="straightConnector1">
            <a:avLst/>
          </a:prstGeom>
          <a:ln w="25400">
            <a:solidFill>
              <a:srgbClr val="FF99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6096000" y="2740223"/>
            <a:ext cx="1954861" cy="307777"/>
          </a:xfrm>
          <a:prstGeom prst="rect">
            <a:avLst/>
          </a:prstGeom>
          <a:noFill/>
          <a:ln>
            <a:noFill/>
          </a:ln>
        </p:spPr>
        <p:txBody>
          <a:bodyPr wrap="square" rtlCol="0">
            <a:spAutoFit/>
          </a:bodyPr>
          <a:lstStyle/>
          <a:p>
            <a:pPr algn="ctr"/>
            <a:r>
              <a:rPr lang="en-US" sz="1400" dirty="0" smtClean="0">
                <a:solidFill>
                  <a:srgbClr val="FF9900"/>
                </a:solidFill>
                <a:latin typeface="Verdana" pitchFamily="34" charset="0"/>
                <a:ea typeface="Verdana" pitchFamily="34" charset="0"/>
                <a:cs typeface="Verdana" pitchFamily="34" charset="0"/>
              </a:rPr>
              <a:t>Phase Error</a:t>
            </a:r>
          </a:p>
        </p:txBody>
      </p:sp>
      <p:sp>
        <p:nvSpPr>
          <p:cNvPr id="67" name="Rectangle 2"/>
          <p:cNvSpPr txBox="1">
            <a:spLocks noChangeArrowheads="1"/>
          </p:cNvSpPr>
          <p:nvPr/>
        </p:nvSpPr>
        <p:spPr>
          <a:xfrm>
            <a:off x="282633" y="76200"/>
            <a:ext cx="8595359" cy="838200"/>
          </a:xfrm>
          <a:prstGeom prst="rect">
            <a:avLst/>
          </a:prstGeom>
          <a:noFill/>
        </p:spPr>
        <p:txBody>
          <a:bodyPr lIns="92075" tIns="46038" rIns="92075" bIns="46038"/>
          <a:lstStyle>
            <a:lvl1pPr algn="ctr" rtl="0" eaLnBrk="0" fontAlgn="base" hangingPunct="0">
              <a:spcBef>
                <a:spcPct val="0"/>
              </a:spcBef>
              <a:spcAft>
                <a:spcPct val="0"/>
              </a:spcAft>
              <a:defRPr sz="3600">
                <a:solidFill>
                  <a:srgbClr val="FFC000"/>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a:solidFill>
                  <a:srgbClr val="FF9933"/>
                </a:solidFill>
                <a:latin typeface="Palatino Linotype" pitchFamily="18" charset="0"/>
              </a:defRPr>
            </a:lvl2pPr>
            <a:lvl3pPr algn="ctr" rtl="0" eaLnBrk="0" fontAlgn="base" hangingPunct="0">
              <a:spcBef>
                <a:spcPct val="0"/>
              </a:spcBef>
              <a:spcAft>
                <a:spcPct val="0"/>
              </a:spcAft>
              <a:defRPr sz="3200">
                <a:solidFill>
                  <a:srgbClr val="FF9933"/>
                </a:solidFill>
                <a:latin typeface="Palatino Linotype" pitchFamily="18" charset="0"/>
              </a:defRPr>
            </a:lvl3pPr>
            <a:lvl4pPr algn="ctr" rtl="0" eaLnBrk="0" fontAlgn="base" hangingPunct="0">
              <a:spcBef>
                <a:spcPct val="0"/>
              </a:spcBef>
              <a:spcAft>
                <a:spcPct val="0"/>
              </a:spcAft>
              <a:defRPr sz="3200">
                <a:solidFill>
                  <a:srgbClr val="FF9933"/>
                </a:solidFill>
                <a:latin typeface="Palatino Linotype" pitchFamily="18" charset="0"/>
              </a:defRPr>
            </a:lvl4pPr>
            <a:lvl5pPr algn="ctr" rtl="0" eaLnBrk="0" fontAlgn="base" hangingPunct="0">
              <a:spcBef>
                <a:spcPct val="0"/>
              </a:spcBef>
              <a:spcAft>
                <a:spcPct val="0"/>
              </a:spcAft>
              <a:defRPr sz="3200">
                <a:solidFill>
                  <a:srgbClr val="FF9933"/>
                </a:solidFill>
                <a:latin typeface="Palatino Linotype" pitchFamily="18" charset="0"/>
              </a:defRPr>
            </a:lvl5pPr>
            <a:lvl6pPr marL="457200" algn="ctr" rtl="0" fontAlgn="base">
              <a:spcBef>
                <a:spcPct val="0"/>
              </a:spcBef>
              <a:spcAft>
                <a:spcPct val="0"/>
              </a:spcAft>
              <a:defRPr sz="3200">
                <a:solidFill>
                  <a:srgbClr val="FF9933"/>
                </a:solidFill>
                <a:latin typeface="Palatino Linotype" pitchFamily="18" charset="0"/>
              </a:defRPr>
            </a:lvl6pPr>
            <a:lvl7pPr marL="914400" algn="ctr" rtl="0" fontAlgn="base">
              <a:spcBef>
                <a:spcPct val="0"/>
              </a:spcBef>
              <a:spcAft>
                <a:spcPct val="0"/>
              </a:spcAft>
              <a:defRPr sz="3200">
                <a:solidFill>
                  <a:srgbClr val="FF9933"/>
                </a:solidFill>
                <a:latin typeface="Palatino Linotype" pitchFamily="18" charset="0"/>
              </a:defRPr>
            </a:lvl7pPr>
            <a:lvl8pPr marL="1371600" algn="ctr" rtl="0" fontAlgn="base">
              <a:spcBef>
                <a:spcPct val="0"/>
              </a:spcBef>
              <a:spcAft>
                <a:spcPct val="0"/>
              </a:spcAft>
              <a:defRPr sz="3200">
                <a:solidFill>
                  <a:srgbClr val="FF9933"/>
                </a:solidFill>
                <a:latin typeface="Palatino Linotype" pitchFamily="18" charset="0"/>
              </a:defRPr>
            </a:lvl8pPr>
            <a:lvl9pPr marL="1828800" algn="ctr" rtl="0" fontAlgn="base">
              <a:spcBef>
                <a:spcPct val="0"/>
              </a:spcBef>
              <a:spcAft>
                <a:spcPct val="0"/>
              </a:spcAft>
              <a:defRPr sz="3200">
                <a:solidFill>
                  <a:srgbClr val="FF9933"/>
                </a:solidFill>
                <a:latin typeface="Palatino Linotype" pitchFamily="18" charset="0"/>
              </a:defRPr>
            </a:lvl9pPr>
          </a:lstStyle>
          <a:p>
            <a:r>
              <a:rPr lang="en-US" sz="3200" dirty="0" smtClean="0">
                <a:solidFill>
                  <a:srgbClr val="FFCC00"/>
                </a:solidFill>
                <a:latin typeface="Verdana" pitchFamily="34" charset="0"/>
                <a:ea typeface="Verdana" pitchFamily="34" charset="0"/>
                <a:cs typeface="Verdana" pitchFamily="34" charset="0"/>
              </a:rPr>
              <a:t>Phase Shifting and </a:t>
            </a:r>
            <a:r>
              <a:rPr lang="en-US" sz="3200" dirty="0" smtClean="0">
                <a:solidFill>
                  <a:srgbClr val="FFFFCC"/>
                </a:solidFill>
                <a:latin typeface="Verdana" pitchFamily="34" charset="0"/>
                <a:ea typeface="Verdana" pitchFamily="34" charset="0"/>
                <a:cs typeface="Verdana" pitchFamily="34" charset="0"/>
              </a:rPr>
              <a:t>Interreflections</a:t>
            </a:r>
          </a:p>
        </p:txBody>
      </p:sp>
    </p:spTree>
    <p:extLst>
      <p:ext uri="{BB962C8B-B14F-4D97-AF65-F5344CB8AC3E}">
        <p14:creationId xmlns:p14="http://schemas.microsoft.com/office/powerpoint/2010/main" val="2732351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1">
              <a:lumMod val="50000"/>
            </a:scheme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95000"/>
            </a:schemeClr>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fontAlgn="auto">
          <a:spcBef>
            <a:spcPts val="0"/>
          </a:spcBef>
          <a:spcAft>
            <a:spcPts val="0"/>
          </a:spcAft>
          <a:defRPr kumimoji="1" sz="2400" dirty="0" smtClean="0">
            <a:solidFill>
              <a:schemeClr val="bg1"/>
            </a:solidFill>
            <a:latin typeface="Times New Roman" pitchFamily="18" charset="0"/>
          </a:defRPr>
        </a:defPPr>
      </a:lstStyle>
    </a:tx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41567</TotalTime>
  <Words>3935</Words>
  <Application>Microsoft Office PowerPoint</Application>
  <PresentationFormat>On-screen Show (4:3)</PresentationFormat>
  <Paragraphs>751</Paragraphs>
  <Slides>50</Slides>
  <Notes>47</Notes>
  <HiddenSlides>0</HiddenSlides>
  <MMClips>9</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1_Default Design</vt:lpstr>
      <vt:lpstr>Micro Phase Shifting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University of Hong Kong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Coded Rolling Shutter Photography</dc:title>
  <dc:creator>ocean</dc:creator>
  <cp:lastModifiedBy>Columbia University</cp:lastModifiedBy>
  <cp:revision>2650</cp:revision>
  <dcterms:created xsi:type="dcterms:W3CDTF">2009-05-07T00:30:34Z</dcterms:created>
  <dcterms:modified xsi:type="dcterms:W3CDTF">2012-06-20T17:49:13Z</dcterms:modified>
</cp:coreProperties>
</file>