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lvl1pPr defTabSz="457200">
      <a:defRPr>
        <a:latin typeface="Calibri"/>
        <a:ea typeface="Calibri"/>
        <a:cs typeface="Calibri"/>
        <a:sym typeface="Calibri"/>
      </a:defRPr>
    </a:lvl1pPr>
    <a:lvl2pPr indent="457200" defTabSz="457200">
      <a:defRPr>
        <a:latin typeface="Calibri"/>
        <a:ea typeface="Calibri"/>
        <a:cs typeface="Calibri"/>
        <a:sym typeface="Calibri"/>
      </a:defRPr>
    </a:lvl2pPr>
    <a:lvl3pPr indent="914400" defTabSz="457200">
      <a:defRPr>
        <a:latin typeface="Calibri"/>
        <a:ea typeface="Calibri"/>
        <a:cs typeface="Calibri"/>
        <a:sym typeface="Calibri"/>
      </a:defRPr>
    </a:lvl3pPr>
    <a:lvl4pPr indent="1371600" defTabSz="457200">
      <a:defRPr>
        <a:latin typeface="Calibri"/>
        <a:ea typeface="Calibri"/>
        <a:cs typeface="Calibri"/>
        <a:sym typeface="Calibri"/>
      </a:defRPr>
    </a:lvl4pPr>
    <a:lvl5pPr indent="1828800" defTabSz="457200">
      <a:defRPr>
        <a:latin typeface="Calibri"/>
        <a:ea typeface="Calibri"/>
        <a:cs typeface="Calibri"/>
        <a:sym typeface="Calibri"/>
      </a:defRPr>
    </a:lvl5pPr>
    <a:lvl6pPr indent="2286000" defTabSz="457200">
      <a:defRPr>
        <a:latin typeface="Calibri"/>
        <a:ea typeface="Calibri"/>
        <a:cs typeface="Calibri"/>
        <a:sym typeface="Calibri"/>
      </a:defRPr>
    </a:lvl6pPr>
    <a:lvl7pPr indent="2743200" defTabSz="457200">
      <a:defRPr>
        <a:latin typeface="Calibri"/>
        <a:ea typeface="Calibri"/>
        <a:cs typeface="Calibri"/>
        <a:sym typeface="Calibri"/>
      </a:defRPr>
    </a:lvl7pPr>
    <a:lvl8pPr indent="3200400" defTabSz="457200">
      <a:defRPr>
        <a:latin typeface="Calibri"/>
        <a:ea typeface="Calibri"/>
        <a:cs typeface="Calibri"/>
        <a:sym typeface="Calibri"/>
      </a:defRPr>
    </a:lvl8pPr>
    <a:lvl9pPr indent="3657600" defTabSz="457200"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3206327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Click to edit Master subtitle style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Click to edit Master title style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Click to edit Master text styles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Click to edit Master text styles</a:t>
            </a:r>
          </a:p>
          <a:p>
            <a:pPr lvl="1">
              <a:defRPr sz="1800"/>
            </a:pPr>
            <a:r>
              <a:rPr sz="2800"/>
              <a:t>Second level</a:t>
            </a:r>
          </a:p>
          <a:p>
            <a:pPr lvl="2">
              <a:defRPr sz="1800"/>
            </a:pPr>
            <a:r>
              <a:rPr sz="2800"/>
              <a:t>Third level</a:t>
            </a:r>
          </a:p>
          <a:p>
            <a:pPr lvl="3">
              <a:defRPr sz="1800"/>
            </a:pPr>
            <a:r>
              <a:rPr sz="2800"/>
              <a:t>Fourth level</a:t>
            </a:r>
          </a:p>
          <a:p>
            <a:pPr lvl="4">
              <a:defRPr sz="1800"/>
            </a:pPr>
            <a:r>
              <a:rPr sz="2800"/>
              <a:t>Fifth level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Click to edit Master text styles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Click to edit Master title style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Click to edit Master title style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Click to edit Master text styles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/>
  <p:txStyles>
    <p:titleStyle>
      <a:lvl1pPr algn="ctr" defTabSz="457200">
        <a:defRPr sz="4400">
          <a:latin typeface="Calibri"/>
          <a:ea typeface="Calibri"/>
          <a:cs typeface="Calibri"/>
          <a:sym typeface="Calibri"/>
        </a:defRPr>
      </a:lvl1pPr>
      <a:lvl2pPr algn="ctr" defTabSz="457200">
        <a:defRPr sz="4400">
          <a:latin typeface="Calibri"/>
          <a:ea typeface="Calibri"/>
          <a:cs typeface="Calibri"/>
          <a:sym typeface="Calibri"/>
        </a:defRPr>
      </a:lvl2pPr>
      <a:lvl3pPr algn="ctr" defTabSz="457200">
        <a:defRPr sz="4400">
          <a:latin typeface="Calibri"/>
          <a:ea typeface="Calibri"/>
          <a:cs typeface="Calibri"/>
          <a:sym typeface="Calibri"/>
        </a:defRPr>
      </a:lvl3pPr>
      <a:lvl4pPr algn="ctr" defTabSz="457200">
        <a:defRPr sz="4400">
          <a:latin typeface="Calibri"/>
          <a:ea typeface="Calibri"/>
          <a:cs typeface="Calibri"/>
          <a:sym typeface="Calibri"/>
        </a:defRPr>
      </a:lvl4pPr>
      <a:lvl5pPr algn="ctr" defTabSz="457200">
        <a:defRPr sz="4400">
          <a:latin typeface="Calibri"/>
          <a:ea typeface="Calibri"/>
          <a:cs typeface="Calibri"/>
          <a:sym typeface="Calibri"/>
        </a:defRPr>
      </a:lvl5pPr>
      <a:lvl6pPr algn="ctr" defTabSz="457200">
        <a:defRPr sz="4400">
          <a:latin typeface="Calibri"/>
          <a:ea typeface="Calibri"/>
          <a:cs typeface="Calibri"/>
          <a:sym typeface="Calibri"/>
        </a:defRPr>
      </a:lvl6pPr>
      <a:lvl7pPr algn="ctr" defTabSz="457200">
        <a:defRPr sz="4400">
          <a:latin typeface="Calibri"/>
          <a:ea typeface="Calibri"/>
          <a:cs typeface="Calibri"/>
          <a:sym typeface="Calibri"/>
        </a:defRPr>
      </a:lvl7pPr>
      <a:lvl8pPr algn="ctr" defTabSz="457200">
        <a:defRPr sz="4400">
          <a:latin typeface="Calibri"/>
          <a:ea typeface="Calibri"/>
          <a:cs typeface="Calibri"/>
          <a:sym typeface="Calibri"/>
        </a:defRPr>
      </a:lvl8pPr>
      <a:lvl9pPr algn="ctr" defTabSz="457200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 defTabSz="45720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685800" y="526115"/>
            <a:ext cx="7772400" cy="1470026"/>
          </a:xfrm>
          <a:prstGeom prst="rect">
            <a:avLst/>
          </a:prstGeom>
        </p:spPr>
        <p:txBody>
          <a:bodyPr/>
          <a:lstStyle>
            <a:lvl1pPr>
              <a:defRPr sz="54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FF0000"/>
                </a:solidFill>
              </a:rPr>
              <a:t>AngelaZ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1"/>
          </p:nvPr>
        </p:nvSpPr>
        <p:spPr>
          <a:xfrm>
            <a:off x="1371600" y="1996140"/>
            <a:ext cx="6400800" cy="364266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b="1"/>
              <a:t>Angel invests on those who awaits and prepare for the Zen of Matrix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 b="1"/>
              <a:t>People know Matrix.</a:t>
            </a:r>
          </a:p>
          <a:p>
            <a:pPr lvl="0">
              <a:spcBef>
                <a:spcPts val="800"/>
              </a:spcBef>
              <a:defRPr sz="1800">
                <a:solidFill>
                  <a:srgbClr val="000000"/>
                </a:solidFill>
              </a:defRPr>
            </a:pPr>
            <a:r>
              <a:rPr sz="3200" b="1"/>
              <a:t>We know the </a:t>
            </a:r>
            <a:r>
              <a:rPr sz="3600" b="1">
                <a:solidFill>
                  <a:srgbClr val="FF0000"/>
                </a:solidFill>
              </a:rPr>
              <a:t>ZEN</a:t>
            </a:r>
            <a:r>
              <a:rPr sz="3600" b="1"/>
              <a:t>!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Black-Scholes equation  </a:t>
            </a:r>
          </a:p>
        </p:txBody>
      </p:sp>
      <p:pic>
        <p:nvPicPr>
          <p:cNvPr id="82" name="image1.png" descr="Macintosh HD:Users:feiliu:Desktop:Screen Shot 2014-12-14 at 5.02.49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2108197"/>
            <a:ext cx="8229600" cy="35099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Scanner/Parser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lvl="0" indent="-609600">
              <a:defRPr sz="1800"/>
            </a:pPr>
            <a:r>
              <a:rPr sz="3200"/>
              <a:t>In Scanner, translate characters to tokens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rule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token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parse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  			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[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 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'\t'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'\r'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'\n'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]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token lexbuf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Whitespace *)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"Matrix"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MATRIX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'''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TRANSPOSE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'~'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INVERSION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'^'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DETERMINANT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1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609600" lvl="0" indent="-609600">
              <a:defRPr sz="1800"/>
            </a:pPr>
            <a:r>
              <a:rPr sz="3200"/>
              <a:t>In Parser, pattern matching and pattern reduction to build an AST tree </a:t>
            </a:r>
            <a:endParaRPr sz="1200"/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expr: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  ID            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Id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solidFill>
                <a:srgbClr val="6485C1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/* matrix_unary: */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|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expr TRANSPOSE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MTranspose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INVERSION  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MInversion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DETERMINANT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MDeterminant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CD5550"/>
                </a:solidFill>
                <a:latin typeface="Monaco"/>
                <a:ea typeface="Monaco"/>
                <a:cs typeface="Monaco"/>
                <a:sym typeface="Monaco"/>
              </a:rPr>
              <a:t>stmt:</a:t>
            </a: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    			  expr SEMI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AST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lvl="0" indent="-609600">
              <a:defRPr sz="1800"/>
            </a:pPr>
            <a:r>
              <a:rPr sz="3200"/>
              <a:t>In AST, define structure corresponding to each pattern in Parser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  		 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</a:t>
            </a:r>
            <a:endParaRPr sz="1200">
              <a:solidFill>
                <a:srgbClr val="941100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|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MatUnary_op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		(* "Pretty printed" version of the AST *)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let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rec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function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  		 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s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e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o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match o with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 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"Transpose"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"Inversion"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"Determinant"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	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"("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e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")"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457200" y="-14188"/>
            <a:ext cx="8229600" cy="104670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457200" y="1061590"/>
            <a:ext cx="8229600" cy="5451180"/>
          </a:xfrm>
          <a:prstGeom prst="rect">
            <a:avLst/>
          </a:prstGeom>
        </p:spPr>
        <p:txBody>
          <a:bodyPr/>
          <a:lstStyle/>
          <a:p>
            <a:pPr marL="526694" lvl="0" indent="-526694" defTabSz="421354">
              <a:spcBef>
                <a:spcPts val="600"/>
              </a:spcBef>
              <a:defRPr sz="1800"/>
            </a:pPr>
            <a:r>
              <a:rPr sz="2880"/>
              <a:t>Annotate Ast:</a:t>
            </a:r>
            <a:endParaRPr sz="1727"/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 </a:t>
            </a:r>
            <a:r>
              <a:rPr sz="1248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Binary_op_t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bin_op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727"/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MatBinary_op_t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mat_op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727"/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Id_t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dataType</a:t>
            </a:r>
            <a:endParaRPr sz="1727"/>
          </a:p>
          <a:p>
            <a:pPr marL="526694" lvl="0" indent="-526694" defTabSz="421354">
              <a:spcBef>
                <a:spcPts val="600"/>
              </a:spcBef>
              <a:defRPr sz="1800"/>
            </a:pPr>
            <a:r>
              <a:rPr sz="2880"/>
              <a:t>Environment/Scopes:</a:t>
            </a:r>
          </a:p>
          <a:p>
            <a:pPr marL="0" lvl="0" indent="0" defTabSz="421354">
              <a:spcBef>
                <a:spcPts val="600"/>
              </a:spcBef>
              <a:buSzTx/>
              <a:buFontTx/>
              <a:buNone/>
              <a:defRPr sz="1800"/>
            </a:pPr>
            <a:r>
              <a:rPr sz="1727">
                <a:solidFill>
                  <a:srgbClr val="931A68"/>
                </a:solidFill>
              </a:rPr>
              <a:t>type</a:t>
            </a:r>
            <a:r>
              <a:rPr sz="1727"/>
              <a:t> matrix_table </a:t>
            </a:r>
            <a:r>
              <a:rPr sz="1727">
                <a:solidFill>
                  <a:srgbClr val="941100"/>
                </a:solidFill>
              </a:rPr>
              <a:t>=</a:t>
            </a:r>
            <a:r>
              <a:rPr sz="1727"/>
              <a:t> </a:t>
            </a:r>
            <a:r>
              <a:rPr sz="1727">
                <a:solidFill>
                  <a:srgbClr val="941100"/>
                </a:solidFill>
              </a:rPr>
              <a:t>{</a:t>
            </a:r>
            <a:endParaRPr sz="1727"/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matrix_name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(*name of a matrix*)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msize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size_of_matrix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(*size of a matrix*)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727">
              <a:solidFill>
                <a:srgbClr val="941100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symbol_table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(*general symbol table for variables*)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	parent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symbol_table option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	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variables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structs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struc_table list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options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option_table list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matrixes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matrix_table list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727"/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environment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func_return_type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Function return type *)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scope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symbol_table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       </a:t>
            </a:r>
            <a:r>
              <a:rPr sz="1248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varibles *)</a:t>
            </a:r>
            <a:endParaRPr sz="1248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248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functions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dataType list 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48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48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</a:p>
          <a:p>
            <a:pPr marL="0" lvl="0" indent="0" defTabSz="421354">
              <a:spcBef>
                <a:spcPts val="0"/>
              </a:spcBef>
              <a:buSzTx/>
              <a:buNone/>
              <a:defRPr sz="1800"/>
            </a:pPr>
            <a:r>
              <a:rPr sz="1248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57200" y="33188"/>
            <a:ext cx="8229600" cy="1041800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xfrm>
            <a:off x="457200" y="1064070"/>
            <a:ext cx="8229600" cy="5062094"/>
          </a:xfrm>
          <a:prstGeom prst="rect">
            <a:avLst/>
          </a:prstGeom>
        </p:spPr>
        <p:txBody>
          <a:bodyPr lIns="0" tIns="0" rIns="0" bIns="0"/>
          <a:lstStyle/>
          <a:p>
            <a:pPr marL="513778" lvl="0" indent="-513778" defTabSz="425194">
              <a:spcBef>
                <a:spcPts val="600"/>
              </a:spcBef>
              <a:defRPr sz="1800"/>
            </a:pPr>
            <a:r>
              <a:rPr sz="2900"/>
              <a:t>Basic checks about types and consistency</a:t>
            </a:r>
          </a:p>
          <a:p>
            <a:pPr marL="744092" lvl="1" indent="-318896" defTabSz="425194">
              <a:spcBef>
                <a:spcPts val="600"/>
              </a:spcBef>
              <a:buChar char="•"/>
              <a:defRPr sz="1800"/>
            </a:pPr>
            <a:r>
              <a:rPr sz="2700"/>
              <a:t>Types of operations/expressions are consistent </a:t>
            </a:r>
          </a:p>
          <a:p>
            <a:pPr marL="1275587" lvl="2" indent="-425196" defTabSz="425194">
              <a:spcBef>
                <a:spcPts val="500"/>
              </a:spcBef>
              <a:defRPr sz="1800"/>
            </a:pPr>
            <a:r>
              <a:rPr sz="2400"/>
              <a:t> int convert to float is allowed, reverse is not allowed</a:t>
            </a:r>
          </a:p>
          <a:p>
            <a:pPr marL="1275587" lvl="2" indent="-425196" defTabSz="425194">
              <a:spcBef>
                <a:spcPts val="500"/>
              </a:spcBef>
              <a:defRPr sz="1800"/>
            </a:pPr>
            <a:r>
              <a:rPr sz="2400"/>
              <a:t>+.. -&gt; left side be of Matrix type, right side be of Float</a:t>
            </a:r>
          </a:p>
          <a:p>
            <a:pPr marL="744092" lvl="1" indent="-318896" defTabSz="425194">
              <a:spcBef>
                <a:spcPts val="600"/>
              </a:spcBef>
              <a:buChar char="•"/>
              <a:defRPr sz="1800"/>
            </a:pPr>
            <a:r>
              <a:rPr sz="2700"/>
              <a:t>Variables and functions are defined within scope and in the right type</a:t>
            </a:r>
          </a:p>
          <a:p>
            <a:pPr marL="744092" lvl="1" indent="-318896" defTabSz="425194">
              <a:spcBef>
                <a:spcPts val="600"/>
              </a:spcBef>
              <a:buChar char="•"/>
              <a:defRPr sz="1800"/>
            </a:pPr>
            <a:r>
              <a:rPr sz="2700"/>
              <a:t>Statements </a:t>
            </a:r>
          </a:p>
          <a:p>
            <a:pPr marL="1169287" lvl="2" indent="-318896" defTabSz="425194">
              <a:spcBef>
                <a:spcPts val="600"/>
              </a:spcBef>
              <a:defRPr sz="1800"/>
            </a:pPr>
            <a:r>
              <a:rPr sz="2400"/>
              <a:t>if(expr)—expr can only be of boolean type;</a:t>
            </a:r>
          </a:p>
          <a:p>
            <a:pPr marL="1169287" lvl="2" indent="-318896" defTabSz="425194">
              <a:spcBef>
                <a:spcPts val="600"/>
              </a:spcBef>
              <a:defRPr sz="1800"/>
            </a:pPr>
            <a:r>
              <a:rPr sz="2400"/>
              <a:t>for(e1;e2;e3)— e1 and e3 can only be noexpr or assignment expr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xfrm>
            <a:off x="457200" y="33188"/>
            <a:ext cx="8229600" cy="1041800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7" name="Shape 97"/>
          <p:cNvSpPr>
            <a:spLocks noGrp="1"/>
          </p:cNvSpPr>
          <p:nvPr>
            <p:ph type="body" idx="1"/>
          </p:nvPr>
        </p:nvSpPr>
        <p:spPr>
          <a:xfrm>
            <a:off x="457200" y="1064070"/>
            <a:ext cx="8229600" cy="5062094"/>
          </a:xfrm>
          <a:prstGeom prst="rect">
            <a:avLst/>
          </a:prstGeom>
        </p:spPr>
        <p:txBody>
          <a:bodyPr lIns="0" tIns="0" rIns="0" bIns="0"/>
          <a:lstStyle/>
          <a:p>
            <a:pPr marL="609600" lvl="0" indent="-609600">
              <a:defRPr sz="1800"/>
            </a:pPr>
            <a:r>
              <a:rPr sz="3200"/>
              <a:t>Checks for specific data type</a:t>
            </a:r>
          </a:p>
          <a:p>
            <a:pPr marL="1066800" lvl="1" indent="-609600">
              <a:buChar char="•"/>
              <a:defRPr sz="1800"/>
            </a:pPr>
            <a:r>
              <a:rPr sz="3200"/>
              <a:t>Structures/Options</a:t>
            </a:r>
          </a:p>
          <a:p>
            <a:pPr marL="1257300" lvl="2" indent="-342900">
              <a:defRPr sz="1800"/>
            </a:pPr>
            <a:r>
              <a:rPr sz="2600"/>
              <a:t>fields within structure must be declared ahead</a:t>
            </a:r>
          </a:p>
          <a:p>
            <a:pPr marL="1257300" lvl="2" indent="-342900">
              <a:defRPr sz="1800"/>
            </a:pPr>
            <a:r>
              <a:rPr sz="2600"/>
              <a:t>No duplicate fields declaration</a:t>
            </a:r>
          </a:p>
          <a:p>
            <a:pPr marL="1257300" lvl="2" indent="-342900">
              <a:defRPr sz="1800"/>
            </a:pPr>
            <a:r>
              <a:rPr sz="2600"/>
              <a:t>Option has built-in function</a:t>
            </a:r>
          </a:p>
          <a:p>
            <a:pPr marL="1066800" lvl="1" indent="-609600">
              <a:buChar char="•"/>
              <a:defRPr sz="1800"/>
            </a:pPr>
            <a:r>
              <a:rPr sz="3200"/>
              <a:t>Matrices</a:t>
            </a:r>
          </a:p>
          <a:p>
            <a:pPr marL="1257300" lvl="2" indent="-342900">
              <a:defRPr sz="1800"/>
            </a:pPr>
            <a:r>
              <a:rPr sz="2800"/>
              <a:t>dimension matches for matrices operations</a:t>
            </a:r>
          </a:p>
          <a:p>
            <a:pPr marL="1981200" lvl="3" indent="-609600">
              <a:buChar char="•"/>
              <a:defRPr sz="1800"/>
            </a:pPr>
            <a:r>
              <a:rPr sz="3200"/>
              <a:t> </a:t>
            </a:r>
            <a:r>
              <a:rPr sz="2400"/>
              <a:t>+. -. </a:t>
            </a:r>
          </a:p>
          <a:p>
            <a:pPr marL="1387440" lvl="3" indent="-15840">
              <a:buChar char="•"/>
              <a:defRPr sz="1800"/>
            </a:pPr>
            <a:r>
              <a:rPr sz="2400"/>
              <a:t>     *. /.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Code Generation (1)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Challenge:</a:t>
            </a:r>
          </a:p>
          <a:p>
            <a:pPr marL="0" lvl="0" indent="0">
              <a:buSzTx/>
              <a:buNone/>
              <a:defRPr sz="1800"/>
            </a:pPr>
            <a:r>
              <a:rPr sz="3200" dirty="0"/>
              <a:t>1. No operator overload in java</a:t>
            </a:r>
          </a:p>
          <a:p>
            <a:pPr marL="0" lvl="0" indent="0">
              <a:buSzTx/>
              <a:buNone/>
              <a:defRPr sz="1800"/>
            </a:pPr>
            <a:r>
              <a:rPr sz="3200" dirty="0"/>
              <a:t>2. Exceptions (division by zero)</a:t>
            </a:r>
          </a:p>
          <a:p>
            <a:pPr marL="0" lvl="0" indent="0">
              <a:buSzTx/>
              <a:buNone/>
              <a:defRPr sz="1800"/>
            </a:pPr>
            <a:r>
              <a:rPr sz="3200" dirty="0"/>
              <a:t>3. Access </a:t>
            </a:r>
            <a:r>
              <a:rPr sz="3200" dirty="0" smtClean="0"/>
              <a:t>member</a:t>
            </a:r>
            <a:r>
              <a:rPr lang="en-US" sz="3200" dirty="0" smtClean="0"/>
              <a:t> element</a:t>
            </a:r>
            <a:r>
              <a:rPr sz="3200" dirty="0" smtClean="0"/>
              <a:t> </a:t>
            </a:r>
            <a:r>
              <a:rPr sz="3200" dirty="0"/>
              <a:t>of Struct</a:t>
            </a:r>
          </a:p>
          <a:p>
            <a:pPr marL="0" lvl="0" indent="0">
              <a:buSzTx/>
              <a:buNone/>
              <a:defRPr sz="1800"/>
            </a:pPr>
            <a:r>
              <a:rPr sz="3200" dirty="0"/>
              <a:t>4. Java initialization requirements (in global not in arguments)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Code Generation (2)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Solutions:</a:t>
            </a:r>
          </a:p>
          <a:p>
            <a:pPr marL="0" lvl="0" indent="0">
              <a:buSzTx/>
              <a:buNone/>
              <a:defRPr sz="1800"/>
            </a:pPr>
            <a:r>
              <a:rPr sz="3200"/>
              <a:t>1. Operator </a:t>
            </a:r>
            <a:r>
              <a:rPr sz="320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3200"/>
              <a:t>method</a:t>
            </a:r>
          </a:p>
          <a:p>
            <a:pPr marL="0" lvl="0" indent="0">
              <a:buSzTx/>
              <a:buNone/>
              <a:defRPr sz="1800"/>
            </a:pPr>
            <a:r>
              <a:rPr sz="3200"/>
              <a:t>2. Try/catch </a:t>
            </a:r>
            <a:r>
              <a:rPr sz="320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3200"/>
              <a:t>catch need to return the same type as function definition </a:t>
            </a:r>
            <a:r>
              <a:rPr sz="320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3200"/>
              <a:t>match pattern return type</a:t>
            </a:r>
          </a:p>
          <a:p>
            <a:pPr marL="0" lvl="0" indent="0">
              <a:buSzTx/>
              <a:buNone/>
              <a:defRPr sz="1800"/>
            </a:pPr>
            <a:r>
              <a:rPr sz="3200"/>
              <a:t>3. Member access </a:t>
            </a:r>
            <a:r>
              <a:rPr sz="320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sz="3200"/>
              <a:t>HashMap</a:t>
            </a:r>
          </a:p>
          <a:p>
            <a:pPr marL="0" lvl="0" indent="0">
              <a:buSzTx/>
              <a:buNone/>
              <a:defRPr sz="1800"/>
            </a:pPr>
            <a:r>
              <a:rPr sz="3200"/>
              <a:t>4. Match for different type and initialize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Tests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Unit test for each developing phase: AST, Parser and scanner/ SAST/ JavaGen</a:t>
            </a:r>
          </a:p>
          <a:p>
            <a:pPr lvl="0">
              <a:defRPr sz="1800"/>
            </a:pPr>
            <a:r>
              <a:rPr sz="3200"/>
              <a:t>Integration test for the linked modules.</a:t>
            </a:r>
          </a:p>
          <a:p>
            <a:pPr lvl="0">
              <a:defRPr sz="1800"/>
            </a:pPr>
            <a:r>
              <a:rPr sz="3200"/>
              <a:t>Shell script is used to automatically run the test cases and compare output.</a:t>
            </a:r>
          </a:p>
          <a:p>
            <a:pPr lvl="0">
              <a:defRPr sz="1800"/>
            </a:pPr>
            <a:r>
              <a:rPr sz="3200"/>
              <a:t>Pass and fail test cases are designed separately.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Thanks</a:t>
            </a:r>
            <a:endParaRPr dirty="0"/>
          </a:p>
        </p:txBody>
      </p:sp>
      <p:pic>
        <p:nvPicPr>
          <p:cNvPr id="109" name="image2.png" descr="Screen Shot 2014-12-16 at 10.41.22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2341358"/>
            <a:ext cx="8229600" cy="30436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ZEN	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Yeah, sit there doing nothing!</a:t>
            </a:r>
          </a:p>
          <a:p>
            <a:pPr lvl="0">
              <a:defRPr sz="1800"/>
            </a:pPr>
            <a:r>
              <a:rPr sz="3200"/>
              <a:t>But, not really…..</a:t>
            </a:r>
          </a:p>
          <a:p>
            <a:pPr lvl="0">
              <a:defRPr sz="1800"/>
            </a:pPr>
            <a:r>
              <a:rPr sz="3200"/>
              <a:t>Our language focus on Matrix Computation with operators and build your Customized Matrix Computation with great EASE.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1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354992" cy="4525963"/>
          </a:xfrm>
          <a:prstGeom prst="rect">
            <a:avLst/>
          </a:prstGeom>
        </p:spPr>
        <p:txBody>
          <a:bodyPr/>
          <a:lstStyle/>
          <a:p>
            <a:pPr marL="214312" lvl="0" indent="-214312">
              <a:spcBef>
                <a:spcPts val="400"/>
              </a:spcBef>
              <a:defRPr sz="1800"/>
            </a:pPr>
            <a:r>
              <a:rPr sz="2000" u="sng"/>
              <a:t>Int i;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Boolean b;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Matrix main2(</a:t>
            </a:r>
            <a:r>
              <a:rPr sz="2000" u="sng"/>
              <a:t>Int argc, String argv) {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	Matrix m3(2,2);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    Matrix m(2,2);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	m[0][0]=1; 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	m[0][1]=2; 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	m[1][0]=3;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	m[1][1]=4;</a:t>
            </a:r>
          </a:p>
          <a:p>
            <a:pPr marL="214312" lvl="0" indent="-214312">
              <a:spcBef>
                <a:spcPts val="400"/>
              </a:spcBef>
              <a:buClr>
                <a:srgbClr val="FF0000"/>
              </a:buClr>
              <a:defRPr sz="1800"/>
            </a:pPr>
            <a:r>
              <a:rPr sz="2000" b="1">
                <a:solidFill>
                  <a:srgbClr val="FF0000"/>
                </a:solidFill>
              </a:rPr>
              <a:t>m3 = (((m +. m') *. m~) *.. 4)+.. m^;</a:t>
            </a:r>
            <a:r>
              <a:rPr sz="2000"/>
              <a:t>    return m3;</a:t>
            </a:r>
          </a:p>
          <a:p>
            <a:pPr marL="214312" lvl="0" indent="-214312">
              <a:spcBef>
                <a:spcPts val="400"/>
              </a:spcBef>
              <a:defRPr sz="1800"/>
            </a:pPr>
            <a:r>
              <a:rPr sz="2000"/>
              <a:t>}</a:t>
            </a:r>
          </a:p>
        </p:txBody>
      </p:sp>
      <p:sp>
        <p:nvSpPr>
          <p:cNvPr id="57" name="Shape 57"/>
          <p:cNvSpPr/>
          <p:nvPr/>
        </p:nvSpPr>
        <p:spPr>
          <a:xfrm>
            <a:off x="5171156" y="1752599"/>
            <a:ext cx="4354993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14312" lvl="0" indent="-214312">
              <a:spcBef>
                <a:spcPts val="4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sz="2000">
                <a:solidFill>
                  <a:srgbClr val="FF0000"/>
                </a:solidFill>
              </a:rPr>
              <a:t>Void main(</a:t>
            </a:r>
            <a:r>
              <a:rPr sz="2000" u="sng">
                <a:solidFill>
                  <a:srgbClr val="FF0000"/>
                </a:solidFill>
              </a:rPr>
              <a:t>Int argc2, String m)</a:t>
            </a:r>
            <a:endParaRPr sz="3200"/>
          </a:p>
          <a:p>
            <a:pPr marL="214312" lvl="0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 u="sng"/>
              <a:t> {</a:t>
            </a:r>
            <a:endParaRPr sz="3200"/>
          </a:p>
          <a:p>
            <a:pPr marL="214312" lvl="0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Matrix result(2,2);</a:t>
            </a:r>
            <a:endParaRPr sz="3200"/>
          </a:p>
          <a:p>
            <a:pPr marL="214312" lvl="0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result=main2(0, "</a:t>
            </a:r>
            <a:r>
              <a:rPr sz="2000" u="sng"/>
              <a:t>str");</a:t>
            </a:r>
            <a:endParaRPr sz="3200"/>
          </a:p>
          <a:p>
            <a:pPr marL="214312" lvl="0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	printM(result);</a:t>
            </a:r>
            <a:endParaRPr sz="3200"/>
          </a:p>
          <a:p>
            <a:pPr marL="214312" lvl="0" indent="-214312">
              <a:spcBef>
                <a:spcPts val="400"/>
              </a:spcBef>
              <a:buSzPct val="100000"/>
              <a:buFont typeface="Arial"/>
              <a:buChar char="•"/>
            </a:pPr>
            <a:r>
              <a:rPr sz="2000"/>
              <a:t>}</a:t>
            </a:r>
          </a:p>
        </p:txBody>
      </p:sp>
      <p:sp>
        <p:nvSpPr>
          <p:cNvPr id="58" name="Shape 58"/>
          <p:cNvSpPr/>
          <p:nvPr/>
        </p:nvSpPr>
        <p:spPr>
          <a:xfrm>
            <a:off x="4812191" y="4599828"/>
            <a:ext cx="4354993" cy="1269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57175" lvl="0" indent="-257175">
              <a:spcBef>
                <a:spcPts val="5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sz="2400" b="1">
                <a:solidFill>
                  <a:srgbClr val="FF0000"/>
                </a:solidFill>
              </a:rPr>
              <a:t>Columbia Students are one-liners.</a:t>
            </a:r>
            <a:endParaRPr sz="3200"/>
          </a:p>
          <a:p>
            <a:pPr marL="257175" lvl="0" indent="-257175">
              <a:spcBef>
                <a:spcPts val="5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sz="2400" b="1">
                <a:solidFill>
                  <a:srgbClr val="FF0000"/>
                </a:solidFill>
              </a:rPr>
              <a:t>So, Make it happen!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 lvl="0">
              <a:defRPr sz="1800" b="0"/>
            </a:pPr>
            <a:r>
              <a:rPr sz="4400" b="1"/>
              <a:t>A series of operators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“+”, “-”: positive/ negative sign</a:t>
            </a:r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“*”, “/”, “+.”, “-.”, “+..”, “-..”: primary type level, matrix level, and matrix &amp; primary level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2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idx="1"/>
          </p:nvPr>
        </p:nvSpPr>
        <p:spPr>
          <a:xfrm>
            <a:off x="457199" y="1631511"/>
            <a:ext cx="3561378" cy="449465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 u="sng"/>
              <a:t>Int i;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Boolean b;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Structure main2(</a:t>
            </a:r>
            <a:r>
              <a:rPr sz="2700" u="sng"/>
              <a:t>Int argc, String argv) {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Structure s={a="1", b= toString(</a:t>
            </a:r>
            <a:r>
              <a:rPr sz="2700" u="sng"/>
              <a:t>argc)};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i=toInt(s -&gt; a);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return s;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}</a:t>
            </a:r>
          </a:p>
        </p:txBody>
      </p:sp>
      <p:sp>
        <p:nvSpPr>
          <p:cNvPr id="65" name="Shape 65"/>
          <p:cNvSpPr/>
          <p:nvPr/>
        </p:nvSpPr>
        <p:spPr>
          <a:xfrm>
            <a:off x="4418974" y="1631511"/>
            <a:ext cx="4267826" cy="40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Void main(</a:t>
            </a:r>
            <a:r>
              <a:rPr lang="en-US" sz="2800" u="sng" dirty="0" err="1"/>
              <a:t>Int</a:t>
            </a:r>
            <a:r>
              <a:rPr lang="en-US" sz="2800" u="sng" dirty="0"/>
              <a:t> argc2, String m) {</a:t>
            </a:r>
          </a:p>
          <a:p>
            <a:r>
              <a:rPr lang="en-US" sz="2800" dirty="0"/>
              <a:t>	Structure result={};</a:t>
            </a:r>
          </a:p>
          <a:p>
            <a:r>
              <a:rPr lang="en-US" sz="2800" dirty="0"/>
              <a:t>	result=main2(0, "</a:t>
            </a:r>
            <a:r>
              <a:rPr lang="en-US" sz="2800" u="sng" dirty="0" err="1"/>
              <a:t>str</a:t>
            </a:r>
            <a:r>
              <a:rPr lang="en-US" sz="2800" u="sng" dirty="0"/>
              <a:t>");</a:t>
            </a:r>
          </a:p>
          <a:p>
            <a:r>
              <a:rPr lang="en-US" sz="2800" dirty="0"/>
              <a:t>	print(result);</a:t>
            </a:r>
          </a:p>
          <a:p>
            <a:r>
              <a:rPr lang="en-US" sz="2800" dirty="0"/>
              <a:t>}</a:t>
            </a:r>
            <a:endParaRPr sz="2673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Structure holds customized data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buClr>
                <a:srgbClr val="FF0000"/>
              </a:buClr>
              <a:defRPr sz="1800"/>
            </a:pPr>
            <a:r>
              <a:rPr sz="3200" b="1">
                <a:solidFill>
                  <a:srgbClr val="FF0000"/>
                </a:solidFill>
              </a:rPr>
              <a:t>Universal</a:t>
            </a:r>
            <a:r>
              <a:rPr sz="3200"/>
              <a:t>:  Anything that can be expressed as a String. Can be a String or a variable of String type</a:t>
            </a:r>
          </a:p>
          <a:p>
            <a:pPr lvl="0">
              <a:buClr>
                <a:srgbClr val="FF0000"/>
              </a:buClr>
              <a:defRPr sz="1800"/>
            </a:pPr>
            <a:r>
              <a:rPr sz="3200" b="1">
                <a:solidFill>
                  <a:srgbClr val="FF0000"/>
                </a:solidFill>
              </a:rPr>
              <a:t>No Overhead</a:t>
            </a:r>
            <a:r>
              <a:rPr sz="3200"/>
              <a:t>: Anything your care to use without OOP overhead that a financial user does not care to know</a:t>
            </a:r>
          </a:p>
          <a:p>
            <a:pPr lvl="0">
              <a:buClr>
                <a:srgbClr val="FF0000"/>
              </a:buClr>
              <a:defRPr sz="1800"/>
            </a:pPr>
            <a:r>
              <a:rPr sz="3200" b="1">
                <a:solidFill>
                  <a:srgbClr val="FF0000"/>
                </a:solidFill>
              </a:rPr>
              <a:t>Extensibility</a:t>
            </a:r>
            <a:r>
              <a:rPr sz="3200"/>
              <a:t>: Easily extended to other disciplinary without much effort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3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457199" y="1448127"/>
            <a:ext cx="4361614" cy="5030277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Float i;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Option main2(</a:t>
            </a:r>
            <a:r>
              <a:rPr sz="2700" u="sng"/>
              <a:t>Int argc, String argv) {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Option s={strike="100.0", stock= "150.0", interestRate="0.1", period="1.0", </a:t>
            </a:r>
            <a:r>
              <a:rPr sz="2700" u="sng"/>
              <a:t>sigma="2.0", optionType="call"};</a:t>
            </a:r>
            <a:endParaRPr sz="2700"/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i=toFloat(s -&gt; strike);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	return s;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700"/>
              <a:t>}</a:t>
            </a:r>
          </a:p>
        </p:txBody>
      </p:sp>
      <p:sp>
        <p:nvSpPr>
          <p:cNvPr id="72" name="Shape 72"/>
          <p:cNvSpPr/>
          <p:nvPr/>
        </p:nvSpPr>
        <p:spPr>
          <a:xfrm>
            <a:off x="4354573" y="1448128"/>
            <a:ext cx="4789428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Void main(</a:t>
            </a:r>
            <a:r>
              <a:rPr sz="3200" u="sng"/>
              <a:t>Int argc2, String m) {</a:t>
            </a:r>
            <a:endParaRPr sz="3200"/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Option result={};</a:t>
            </a:r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result=main2(0, "</a:t>
            </a:r>
            <a:r>
              <a:rPr sz="3200" u="sng"/>
              <a:t>str");</a:t>
            </a:r>
            <a:endParaRPr sz="3200"/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Float d;</a:t>
            </a:r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d=price(result);</a:t>
            </a:r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	print(d);</a:t>
            </a:r>
          </a:p>
          <a:p>
            <a:pPr marL="342900" lvl="0" indent="-342900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</a:pPr>
            <a:r>
              <a:rPr sz="320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Demo 3 extended</a:t>
            </a:r>
          </a:p>
        </p:txBody>
      </p:sp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37775" cy="452596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Matrix main3(</a:t>
            </a:r>
            <a:r>
              <a:rPr sz="2700" u="sng"/>
              <a:t>Int a) {</a:t>
            </a:r>
            <a:endParaRPr sz="2700"/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strike(1,2);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strike[0][0]=10;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strike[0][1]=20;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stock(1,2);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stock[0][0]=15;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stock[0][1]=25;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Matrix interestRate(1,2);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interestRate[0][0]=0.4;</a:t>
            </a:r>
          </a:p>
          <a:p>
            <a:pPr lvl="0">
              <a:lnSpc>
                <a:spcPct val="80000"/>
              </a:lnSpc>
              <a:spcBef>
                <a:spcPts val="600"/>
              </a:spcBef>
              <a:defRPr sz="1800"/>
            </a:pPr>
            <a:r>
              <a:rPr sz="2700"/>
              <a:t>	interestRate[0][1]=0.1;</a:t>
            </a:r>
          </a:p>
        </p:txBody>
      </p:sp>
      <p:sp>
        <p:nvSpPr>
          <p:cNvPr id="76" name="Shape 76"/>
          <p:cNvSpPr/>
          <p:nvPr/>
        </p:nvSpPr>
        <p:spPr>
          <a:xfrm>
            <a:off x="4747374" y="1750487"/>
            <a:ext cx="4137776" cy="4525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period(1,2);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period[0][0]=3;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period[0][1]=4;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</a:t>
            </a:r>
            <a:r>
              <a:rPr sz="2200" u="sng"/>
              <a:t>sigma(1,2);</a:t>
            </a:r>
            <a:endParaRPr sz="2200"/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  <a:r>
              <a:rPr sz="2200" u="sng"/>
              <a:t>sigma[0][0]=0.1;</a:t>
            </a:r>
            <a:endParaRPr sz="2200"/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  <a:r>
              <a:rPr sz="2200" u="sng"/>
              <a:t>sigma[0][1]=0.2;</a:t>
            </a:r>
            <a:endParaRPr sz="2200"/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Matrix s(0,0);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s= priceM(strike,stock,interestRate,period,</a:t>
            </a:r>
            <a:r>
              <a:rPr sz="2200" u="sng"/>
              <a:t>sigma);</a:t>
            </a:r>
            <a:endParaRPr sz="2200"/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	return s;</a:t>
            </a:r>
          </a:p>
          <a:p>
            <a:pPr marL="342900" lvl="0" indent="-3429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</a:pPr>
            <a:r>
              <a:rPr sz="220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In Financial District</a:t>
            </a:r>
          </a:p>
        </p:txBody>
      </p:sp>
      <p:sp>
        <p:nvSpPr>
          <p:cNvPr id="79" name="Shape 7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Easy to use: One of the application of extensible language</a:t>
            </a:r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Make complex things easy: Don’t know Black-Shole or anything alike.</a:t>
            </a:r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Matrix short-cut for large portfolio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650</Words>
  <Application>Microsoft Macintosh PowerPoint</Application>
  <PresentationFormat>On-screen Show (4:3)</PresentationFormat>
  <Paragraphs>187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</vt:lpstr>
      <vt:lpstr>AngelaZ</vt:lpstr>
      <vt:lpstr>ZEN </vt:lpstr>
      <vt:lpstr>Demo 1</vt:lpstr>
      <vt:lpstr>A series of operators</vt:lpstr>
      <vt:lpstr>Demo 2</vt:lpstr>
      <vt:lpstr>Structure holds customized data</vt:lpstr>
      <vt:lpstr>Demo 3</vt:lpstr>
      <vt:lpstr>Demo 3 extended</vt:lpstr>
      <vt:lpstr>In Financial District</vt:lpstr>
      <vt:lpstr>Black-Scholes equation  </vt:lpstr>
      <vt:lpstr>Scanner/Parser</vt:lpstr>
      <vt:lpstr>AST</vt:lpstr>
      <vt:lpstr>Sast/Typechecking</vt:lpstr>
      <vt:lpstr>Sast/Typechecking</vt:lpstr>
      <vt:lpstr>Sast/Typechecking</vt:lpstr>
      <vt:lpstr>Code Generation (1)</vt:lpstr>
      <vt:lpstr>Code Generation (2)</vt:lpstr>
      <vt:lpstr>Tests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AngelaZ</dc:title>
  <cp:lastModifiedBy>Fei Liu</cp:lastModifiedBy>
  <cp:revision>2</cp:revision>
  <dcterms:modified xsi:type="dcterms:W3CDTF">2014-12-17T19:24:25Z</dcterms:modified>
</cp:coreProperties>
</file>