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6" r:id="rId9"/>
    <p:sldId id="264" r:id="rId10"/>
    <p:sldId id="260" r:id="rId11"/>
    <p:sldId id="273" r:id="rId12"/>
    <p:sldId id="274" r:id="rId13"/>
    <p:sldId id="275" r:id="rId14"/>
    <p:sldId id="276" r:id="rId15"/>
    <p:sldId id="277" r:id="rId16"/>
    <p:sldId id="270" r:id="rId17"/>
    <p:sldId id="272" r:id="rId18"/>
    <p:sldId id="278" r:id="rId19"/>
    <p:sldId id="280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2" autoAdjust="0"/>
    <p:restoredTop sz="94758" autoAdjust="0"/>
  </p:normalViewPr>
  <p:slideViewPr>
    <p:cSldViewPr snapToGrid="0" snapToObjects="1">
      <p:cViewPr varScale="1">
        <p:scale>
          <a:sx n="82" d="100"/>
          <a:sy n="82" d="100"/>
        </p:scale>
        <p:origin x="-29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224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18140C-F07C-4A49-8A67-7B38CB84966F}" type="datetimeFigureOut">
              <a:rPr lang="en-US" smtClean="0"/>
              <a:t>12/16/14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742810-21F3-794C-930E-1ADB2CC4A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439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9883BE-87EA-8341-984C-AD1AB2065865}" type="slidenum">
              <a:rPr kumimoji="1" lang="zh-CN" altLang="en-US" smtClean="0"/>
              <a:t>18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63423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FBAF3-3065-A646-9505-17531485E161}" type="datetimeFigureOut">
              <a:rPr lang="en-US" smtClean="0"/>
              <a:t>12/16/14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FE4A0-F422-D544-8DC3-FBA50D5BC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91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FBAF3-3065-A646-9505-17531485E161}" type="datetimeFigureOut">
              <a:rPr lang="en-US" smtClean="0"/>
              <a:t>12/16/14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FE4A0-F422-D544-8DC3-FBA50D5BC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929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FBAF3-3065-A646-9505-17531485E161}" type="datetimeFigureOut">
              <a:rPr lang="en-US" smtClean="0"/>
              <a:t>12/16/14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FE4A0-F422-D544-8DC3-FBA50D5BC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987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FBAF3-3065-A646-9505-17531485E161}" type="datetimeFigureOut">
              <a:rPr lang="en-US" smtClean="0"/>
              <a:t>12/16/14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FE4A0-F422-D544-8DC3-FBA50D5BC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189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FBAF3-3065-A646-9505-17531485E161}" type="datetimeFigureOut">
              <a:rPr lang="en-US" smtClean="0"/>
              <a:t>12/16/14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FE4A0-F422-D544-8DC3-FBA50D5BC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169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FBAF3-3065-A646-9505-17531485E161}" type="datetimeFigureOut">
              <a:rPr lang="en-US" smtClean="0"/>
              <a:t>12/16/14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FE4A0-F422-D544-8DC3-FBA50D5BC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764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FBAF3-3065-A646-9505-17531485E161}" type="datetimeFigureOut">
              <a:rPr lang="en-US" smtClean="0"/>
              <a:t>12/16/14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FE4A0-F422-D544-8DC3-FBA50D5BC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43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FBAF3-3065-A646-9505-17531485E161}" type="datetimeFigureOut">
              <a:rPr lang="en-US" smtClean="0"/>
              <a:t>12/16/14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FE4A0-F422-D544-8DC3-FBA50D5BC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444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FBAF3-3065-A646-9505-17531485E161}" type="datetimeFigureOut">
              <a:rPr lang="en-US" smtClean="0"/>
              <a:t>12/16/14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FE4A0-F422-D544-8DC3-FBA50D5BC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804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FBAF3-3065-A646-9505-17531485E161}" type="datetimeFigureOut">
              <a:rPr lang="en-US" smtClean="0"/>
              <a:t>12/16/14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FE4A0-F422-D544-8DC3-FBA50D5BC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178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FBAF3-3065-A646-9505-17531485E161}" type="datetimeFigureOut">
              <a:rPr lang="en-US" smtClean="0"/>
              <a:t>12/16/14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FE4A0-F422-D544-8DC3-FBA50D5BC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370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FBAF3-3065-A646-9505-17531485E161}" type="datetimeFigureOut">
              <a:rPr lang="en-US" smtClean="0"/>
              <a:t>12/16/14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FE4A0-F422-D544-8DC3-FBA50D5BC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325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26116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dirty="0" err="1" smtClean="0">
                <a:solidFill>
                  <a:srgbClr val="FF0000"/>
                </a:solidFill>
              </a:rPr>
              <a:t>AngelaZ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96141"/>
            <a:ext cx="6400800" cy="3642659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Angel invests on those who awaits and prepare for the Zen of Matrix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People know Matrix.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We know the </a:t>
            </a:r>
            <a:r>
              <a:rPr lang="en-US" sz="3600" b="1" dirty="0" smtClean="0">
                <a:solidFill>
                  <a:srgbClr val="FF0000"/>
                </a:solidFill>
              </a:rPr>
              <a:t>ZEN</a:t>
            </a:r>
            <a:r>
              <a:rPr lang="en-US" sz="3600" b="1" dirty="0" smtClean="0">
                <a:solidFill>
                  <a:schemeClr val="tx1"/>
                </a:solidFill>
              </a:rPr>
              <a:t>!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6806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Black-Scholes equation  </a:t>
            </a:r>
            <a:endParaRPr lang="en-US" dirty="0"/>
          </a:p>
        </p:txBody>
      </p:sp>
      <p:pic>
        <p:nvPicPr>
          <p:cNvPr id="14" name="Content Placeholder 13" descr="Macintosh HD:Users:feiliu:Desktop:Screen Shot 2014-12-14 at 5.02.49 PM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473" b="-14473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35412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Scanner/Parser</a:t>
            </a:r>
          </a:p>
        </p:txBody>
      </p:sp>
      <p:sp>
        <p:nvSpPr>
          <p:cNvPr id="85" name="Shape 8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 dirty="0"/>
              <a:t>In Scanner, translate characters to tokens</a:t>
            </a: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 dirty="0">
                <a:latin typeface="Monaco"/>
                <a:ea typeface="Monaco"/>
                <a:cs typeface="Monaco"/>
                <a:sym typeface="Monaco"/>
              </a:rPr>
              <a:t>			</a:t>
            </a:r>
            <a:r>
              <a:rPr sz="1200" dirty="0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rule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token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=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 dirty="0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parse</a:t>
            </a: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 dirty="0">
                <a:latin typeface="Monaco"/>
                <a:ea typeface="Monaco"/>
                <a:cs typeface="Monaco"/>
                <a:sym typeface="Monaco"/>
              </a:rPr>
              <a:t>  			 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[</a:t>
            </a:r>
            <a:r>
              <a:rPr sz="1200" dirty="0">
                <a:solidFill>
                  <a:srgbClr val="FF9300"/>
                </a:solidFill>
                <a:latin typeface="Monaco"/>
                <a:ea typeface="Monaco"/>
                <a:cs typeface="Monaco"/>
                <a:sym typeface="Monaco"/>
              </a:rPr>
              <a:t>' '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 dirty="0">
                <a:solidFill>
                  <a:srgbClr val="FF9300"/>
                </a:solidFill>
                <a:latin typeface="Monaco"/>
                <a:ea typeface="Monaco"/>
                <a:cs typeface="Monaco"/>
                <a:sym typeface="Monaco"/>
              </a:rPr>
              <a:t>'\t'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 dirty="0">
                <a:solidFill>
                  <a:srgbClr val="FF9300"/>
                </a:solidFill>
                <a:latin typeface="Monaco"/>
                <a:ea typeface="Monaco"/>
                <a:cs typeface="Monaco"/>
                <a:sym typeface="Monaco"/>
              </a:rPr>
              <a:t>'\r'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 dirty="0">
                <a:solidFill>
                  <a:srgbClr val="FF9300"/>
                </a:solidFill>
                <a:latin typeface="Monaco"/>
                <a:ea typeface="Monaco"/>
                <a:cs typeface="Monaco"/>
                <a:sym typeface="Monaco"/>
              </a:rPr>
              <a:t>'\n'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]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{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token lexbuf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}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 dirty="0">
                <a:solidFill>
                  <a:srgbClr val="4E9072"/>
                </a:solidFill>
                <a:latin typeface="Monaco"/>
                <a:ea typeface="Monaco"/>
                <a:cs typeface="Monaco"/>
                <a:sym typeface="Monaco"/>
              </a:rPr>
              <a:t>(* Whitespace *)</a:t>
            </a: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 dirty="0">
                <a:solidFill>
                  <a:srgbClr val="3933FF"/>
                </a:solidFill>
                <a:latin typeface="Monaco"/>
                <a:ea typeface="Monaco"/>
                <a:cs typeface="Monaco"/>
                <a:sym typeface="Monaco"/>
              </a:rPr>
              <a:t>			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 dirty="0">
                <a:solidFill>
                  <a:srgbClr val="3933FF"/>
                </a:solidFill>
                <a:latin typeface="Monaco"/>
                <a:ea typeface="Monaco"/>
                <a:cs typeface="Monaco"/>
                <a:sym typeface="Monaco"/>
              </a:rPr>
              <a:t>"Matrix"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{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MATRIX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}</a:t>
            </a:r>
            <a:endParaRPr sz="1200" dirty="0">
              <a:latin typeface="Monaco"/>
              <a:ea typeface="Monaco"/>
              <a:cs typeface="Monaco"/>
              <a:sym typeface="Monaco"/>
            </a:endParaRP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 dirty="0">
                <a:latin typeface="Monaco"/>
                <a:ea typeface="Monaco"/>
                <a:cs typeface="Monaco"/>
                <a:sym typeface="Monaco"/>
              </a:rPr>
              <a:t>			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 dirty="0">
                <a:solidFill>
                  <a:srgbClr val="FF9300"/>
                </a:solidFill>
                <a:latin typeface="Monaco"/>
                <a:ea typeface="Monaco"/>
                <a:cs typeface="Monaco"/>
                <a:sym typeface="Monaco"/>
              </a:rPr>
              <a:t>'''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    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{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TRANSPOSE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}</a:t>
            </a:r>
            <a:endParaRPr sz="1200" dirty="0">
              <a:latin typeface="Monaco"/>
              <a:ea typeface="Monaco"/>
              <a:cs typeface="Monaco"/>
              <a:sym typeface="Monaco"/>
            </a:endParaRP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 dirty="0">
                <a:latin typeface="Monaco"/>
                <a:ea typeface="Monaco"/>
                <a:cs typeface="Monaco"/>
                <a:sym typeface="Monaco"/>
              </a:rPr>
              <a:t>			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 dirty="0">
                <a:solidFill>
                  <a:srgbClr val="FF9300"/>
                </a:solidFill>
                <a:latin typeface="Monaco"/>
                <a:ea typeface="Monaco"/>
                <a:cs typeface="Monaco"/>
                <a:sym typeface="Monaco"/>
              </a:rPr>
              <a:t>'~'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    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{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INVERSION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}</a:t>
            </a:r>
            <a:endParaRPr sz="1200" dirty="0">
              <a:latin typeface="Monaco"/>
              <a:ea typeface="Monaco"/>
              <a:cs typeface="Monaco"/>
              <a:sym typeface="Monaco"/>
            </a:endParaRP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100" dirty="0">
                <a:latin typeface="Monaco"/>
                <a:ea typeface="Monaco"/>
                <a:cs typeface="Monaco"/>
                <a:sym typeface="Monaco"/>
              </a:rPr>
              <a:t>			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 dirty="0">
                <a:solidFill>
                  <a:srgbClr val="FF9300"/>
                </a:solidFill>
                <a:latin typeface="Monaco"/>
                <a:ea typeface="Monaco"/>
                <a:cs typeface="Monaco"/>
                <a:sym typeface="Monaco"/>
              </a:rPr>
              <a:t>'^'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    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{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DETERMINANT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}</a:t>
            </a:r>
            <a:r>
              <a:rPr sz="1100" dirty="0">
                <a:latin typeface="Monaco"/>
                <a:ea typeface="Monaco"/>
                <a:cs typeface="Monaco"/>
                <a:sym typeface="Monaco"/>
              </a:rPr>
              <a:t> </a:t>
            </a:r>
          </a:p>
          <a:p>
            <a:pPr lvl="0">
              <a:defRPr sz="1800"/>
            </a:pPr>
            <a:r>
              <a:rPr sz="3200" dirty="0"/>
              <a:t>In Parser, pattern matching and pattern reduction to build an AST tree </a:t>
            </a:r>
            <a:endParaRPr sz="1200" dirty="0"/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 dirty="0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			expr:</a:t>
            </a: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 dirty="0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			  ID              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{</a:t>
            </a:r>
            <a:r>
              <a:rPr sz="1200" dirty="0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 Id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($</a:t>
            </a:r>
            <a:r>
              <a:rPr sz="1200" dirty="0">
                <a:solidFill>
                  <a:srgbClr val="009193"/>
                </a:solidFill>
                <a:latin typeface="Monaco"/>
                <a:ea typeface="Monaco"/>
                <a:cs typeface="Monaco"/>
                <a:sym typeface="Monaco"/>
              </a:rPr>
              <a:t>1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)</a:t>
            </a:r>
            <a:r>
              <a:rPr sz="1200" dirty="0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}</a:t>
            </a:r>
            <a:endParaRPr sz="1200" dirty="0">
              <a:solidFill>
                <a:srgbClr val="6485C1"/>
              </a:solidFill>
              <a:latin typeface="Monaco"/>
              <a:ea typeface="Monaco"/>
              <a:cs typeface="Monaco"/>
              <a:sym typeface="Monaco"/>
            </a:endParaRP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 dirty="0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			/* matrix_unary: */</a:t>
            </a:r>
            <a:endParaRPr sz="1200" dirty="0">
              <a:latin typeface="Monaco"/>
              <a:ea typeface="Monaco"/>
              <a:cs typeface="Monaco"/>
              <a:sym typeface="Monaco"/>
            </a:endParaRP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 dirty="0">
                <a:latin typeface="Monaco"/>
                <a:ea typeface="Monaco"/>
                <a:cs typeface="Monaco"/>
                <a:sym typeface="Monaco"/>
              </a:rPr>
              <a:t>			|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expr TRANSPOSE  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{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MatUnary_op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($</a:t>
            </a:r>
            <a:r>
              <a:rPr sz="1200" dirty="0">
                <a:solidFill>
                  <a:srgbClr val="009193"/>
                </a:solidFill>
                <a:latin typeface="Monaco"/>
                <a:ea typeface="Monaco"/>
                <a:cs typeface="Monaco"/>
                <a:sym typeface="Monaco"/>
              </a:rPr>
              <a:t>1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,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MTranspose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)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}</a:t>
            </a:r>
            <a:endParaRPr sz="1200" dirty="0">
              <a:latin typeface="Monaco"/>
              <a:ea typeface="Monaco"/>
              <a:cs typeface="Monaco"/>
              <a:sym typeface="Monaco"/>
            </a:endParaRP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 dirty="0">
                <a:latin typeface="Monaco"/>
                <a:ea typeface="Monaco"/>
                <a:cs typeface="Monaco"/>
                <a:sym typeface="Monaco"/>
              </a:rPr>
              <a:t>			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expr INVERSION  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{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MatUnary_op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($</a:t>
            </a:r>
            <a:r>
              <a:rPr sz="1200" dirty="0">
                <a:solidFill>
                  <a:srgbClr val="009193"/>
                </a:solidFill>
                <a:latin typeface="Monaco"/>
                <a:ea typeface="Monaco"/>
                <a:cs typeface="Monaco"/>
                <a:sym typeface="Monaco"/>
              </a:rPr>
              <a:t>1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,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MInversion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)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}</a:t>
            </a:r>
            <a:endParaRPr sz="1200" dirty="0">
              <a:latin typeface="Monaco"/>
              <a:ea typeface="Monaco"/>
              <a:cs typeface="Monaco"/>
              <a:sym typeface="Monaco"/>
            </a:endParaRP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 dirty="0">
                <a:latin typeface="Monaco"/>
                <a:ea typeface="Monaco"/>
                <a:cs typeface="Monaco"/>
                <a:sym typeface="Monaco"/>
              </a:rPr>
              <a:t>			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expr DETERMINANT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{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MatUnary_op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($</a:t>
            </a:r>
            <a:r>
              <a:rPr sz="1200" dirty="0">
                <a:solidFill>
                  <a:srgbClr val="009193"/>
                </a:solidFill>
                <a:latin typeface="Monaco"/>
                <a:ea typeface="Monaco"/>
                <a:cs typeface="Monaco"/>
                <a:sym typeface="Monaco"/>
              </a:rPr>
              <a:t>1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,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MDeterminant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)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}</a:t>
            </a: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			</a:t>
            </a:r>
            <a:r>
              <a:rPr sz="1200" dirty="0">
                <a:solidFill>
                  <a:srgbClr val="CD5550"/>
                </a:solidFill>
                <a:latin typeface="Monaco"/>
                <a:ea typeface="Monaco"/>
                <a:cs typeface="Monaco"/>
                <a:sym typeface="Monaco"/>
              </a:rPr>
              <a:t>stmt:</a:t>
            </a:r>
            <a:endParaRPr sz="1200" dirty="0">
              <a:latin typeface="Monaco"/>
              <a:ea typeface="Monaco"/>
              <a:cs typeface="Monaco"/>
              <a:sym typeface="Monaco"/>
            </a:endParaRP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 dirty="0">
                <a:latin typeface="Monaco"/>
                <a:ea typeface="Monaco"/>
                <a:cs typeface="Monaco"/>
                <a:sym typeface="Monaco"/>
              </a:rPr>
              <a:t>    			  expr SEMI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{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Expr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($</a:t>
            </a:r>
            <a:r>
              <a:rPr sz="1200" dirty="0">
                <a:solidFill>
                  <a:srgbClr val="009193"/>
                </a:solidFill>
                <a:latin typeface="Monaco"/>
                <a:ea typeface="Monaco"/>
                <a:cs typeface="Monaco"/>
                <a:sym typeface="Monaco"/>
              </a:rPr>
              <a:t>1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)</a:t>
            </a:r>
            <a:r>
              <a:rPr sz="1200" dirty="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 dirty="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837922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AST</a:t>
            </a:r>
          </a:p>
        </p:txBody>
      </p:sp>
      <p:sp>
        <p:nvSpPr>
          <p:cNvPr id="88" name="Shape 88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In AST, define structure corresponding to each pattern in Parser</a:t>
            </a: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		</a:t>
            </a:r>
            <a:r>
              <a:rPr sz="1200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type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mat_uop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=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MTranspose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MInversion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MDeterminant</a:t>
            </a: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>
                <a:latin typeface="Monaco"/>
                <a:ea typeface="Monaco"/>
                <a:cs typeface="Monaco"/>
                <a:sym typeface="Monaco"/>
              </a:rPr>
              <a:t>		</a:t>
            </a:r>
            <a:r>
              <a:rPr sz="1200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type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expr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=</a:t>
            </a: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   		  </a:t>
            </a:r>
            <a:r>
              <a:rPr sz="1200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Id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of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string</a:t>
            </a:r>
            <a:endParaRPr sz="1200">
              <a:solidFill>
                <a:srgbClr val="941100"/>
              </a:solidFill>
              <a:latin typeface="Monaco"/>
              <a:ea typeface="Monaco"/>
              <a:cs typeface="Monaco"/>
              <a:sym typeface="Monaco"/>
            </a:endParaRP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		| 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MatUnary_op </a:t>
            </a:r>
            <a:r>
              <a:rPr sz="1200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of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expr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mat_uop</a:t>
            </a: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endParaRPr sz="1200">
              <a:latin typeface="Monaco"/>
              <a:ea typeface="Monaco"/>
              <a:cs typeface="Monaco"/>
              <a:sym typeface="Monaco"/>
            </a:endParaRP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>
                <a:solidFill>
                  <a:srgbClr val="4E9072"/>
                </a:solidFill>
                <a:latin typeface="Monaco"/>
                <a:ea typeface="Monaco"/>
                <a:cs typeface="Monaco"/>
                <a:sym typeface="Monaco"/>
              </a:rPr>
              <a:t>		(* "Pretty printed" version of the AST *)</a:t>
            </a: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>
                <a:latin typeface="Monaco"/>
                <a:ea typeface="Monaco"/>
                <a:cs typeface="Monaco"/>
                <a:sym typeface="Monaco"/>
              </a:rPr>
              <a:t>		</a:t>
            </a:r>
            <a:r>
              <a:rPr sz="1200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let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rec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string_of_expr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=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function</a:t>
            </a: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  		  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Id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(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s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)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-&gt;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s</a:t>
            </a: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>
                <a:latin typeface="Monaco"/>
                <a:ea typeface="Monaco"/>
                <a:cs typeface="Monaco"/>
                <a:sym typeface="Monaco"/>
              </a:rPr>
              <a:t>		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MatUnary_op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(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e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,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o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)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-&gt;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>
                <a:latin typeface="Monaco"/>
                <a:ea typeface="Monaco"/>
                <a:cs typeface="Monaco"/>
                <a:sym typeface="Monaco"/>
              </a:rPr>
              <a:t>			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(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match o with</a:t>
            </a: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>
                <a:latin typeface="Monaco"/>
                <a:ea typeface="Monaco"/>
                <a:cs typeface="Monaco"/>
                <a:sym typeface="Monaco"/>
              </a:rPr>
              <a:t>	 		 </a:t>
            </a:r>
            <a:r>
              <a:rPr sz="1200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MTranspose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-&gt;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3933FF"/>
                </a:solidFill>
                <a:latin typeface="Monaco"/>
                <a:ea typeface="Monaco"/>
                <a:cs typeface="Monaco"/>
                <a:sym typeface="Monaco"/>
              </a:rPr>
              <a:t>"Transpose"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MInversion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-&gt;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3933FF"/>
                </a:solidFill>
                <a:latin typeface="Monaco"/>
                <a:ea typeface="Monaco"/>
                <a:cs typeface="Monaco"/>
                <a:sym typeface="Monaco"/>
              </a:rPr>
              <a:t>"Inversion"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>
                <a:latin typeface="Monaco"/>
                <a:ea typeface="Monaco"/>
                <a:cs typeface="Monaco"/>
                <a:sym typeface="Monaco"/>
              </a:rPr>
              <a:t>			 </a:t>
            </a:r>
            <a:r>
              <a:rPr sz="1200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MDeterminant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-&gt;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3933FF"/>
                </a:solidFill>
                <a:latin typeface="Monaco"/>
                <a:ea typeface="Monaco"/>
                <a:cs typeface="Monaco"/>
                <a:sym typeface="Monaco"/>
              </a:rPr>
              <a:t>"Determinant"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	</a:t>
            </a:r>
          </a:p>
          <a:p>
            <a:pPr marL="0" lvl="0" indent="0">
              <a:spcBef>
                <a:spcPts val="0"/>
              </a:spcBef>
              <a:buSzTx/>
              <a:buFontTx/>
              <a:buNone/>
              <a:defRPr sz="1800"/>
            </a:pPr>
            <a:r>
              <a:rPr sz="1200">
                <a:latin typeface="Monaco"/>
                <a:ea typeface="Monaco"/>
                <a:cs typeface="Monaco"/>
                <a:sym typeface="Monaco"/>
              </a:rPr>
              <a:t>			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)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^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3933FF"/>
                </a:solidFill>
                <a:latin typeface="Monaco"/>
                <a:ea typeface="Monaco"/>
                <a:cs typeface="Monaco"/>
                <a:sym typeface="Monaco"/>
              </a:rPr>
              <a:t>"("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^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string_of_expr e </a:t>
            </a:r>
            <a:r>
              <a:rPr sz="1200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^</a:t>
            </a:r>
            <a:r>
              <a:rPr sz="1200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200">
                <a:solidFill>
                  <a:srgbClr val="3933FF"/>
                </a:solidFill>
                <a:latin typeface="Monaco"/>
                <a:ea typeface="Monaco"/>
                <a:cs typeface="Monaco"/>
                <a:sym typeface="Monaco"/>
              </a:rPr>
              <a:t>")"</a:t>
            </a:r>
          </a:p>
        </p:txBody>
      </p:sp>
    </p:spTree>
    <p:extLst>
      <p:ext uri="{BB962C8B-B14F-4D97-AF65-F5344CB8AC3E}">
        <p14:creationId xmlns:p14="http://schemas.microsoft.com/office/powerpoint/2010/main" val="2562951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/>
          </p:cNvSpPr>
          <p:nvPr>
            <p:ph type="title"/>
          </p:nvPr>
        </p:nvSpPr>
        <p:spPr>
          <a:xfrm>
            <a:off x="457200" y="-14188"/>
            <a:ext cx="8229600" cy="1046709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Sast/Typechecking</a:t>
            </a:r>
          </a:p>
        </p:txBody>
      </p:sp>
      <p:sp>
        <p:nvSpPr>
          <p:cNvPr id="91" name="Shape 91"/>
          <p:cNvSpPr>
            <a:spLocks noGrp="1"/>
          </p:cNvSpPr>
          <p:nvPr>
            <p:ph type="body" idx="1"/>
          </p:nvPr>
        </p:nvSpPr>
        <p:spPr>
          <a:xfrm>
            <a:off x="457200" y="1061591"/>
            <a:ext cx="8229600" cy="5451178"/>
          </a:xfrm>
          <a:prstGeom prst="rect">
            <a:avLst/>
          </a:prstGeom>
        </p:spPr>
        <p:txBody>
          <a:bodyPr/>
          <a:lstStyle/>
          <a:p>
            <a:pPr marL="329184" lvl="0" indent="-329184" defTabSz="438911">
              <a:defRPr sz="1800"/>
            </a:pPr>
            <a:r>
              <a:rPr sz="3072"/>
              <a:t>Annotate Ast:</a:t>
            </a:r>
          </a:p>
          <a:p>
            <a:pPr marL="0" lv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type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expr_t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=</a:t>
            </a:r>
            <a:endParaRPr sz="1344">
              <a:latin typeface="Monaco"/>
              <a:ea typeface="Monaco"/>
              <a:cs typeface="Monaco"/>
              <a:sym typeface="Monaco"/>
            </a:endParaRPr>
          </a:p>
          <a:p>
            <a:pPr marL="0" lv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   </a:t>
            </a:r>
            <a:r>
              <a:rPr sz="1344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Binary_op_t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of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expr_t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bin_op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expr_t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dataType</a:t>
            </a:r>
          </a:p>
          <a:p>
            <a:pPr marL="0" lv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 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MatBinary_op_t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of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expr_t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mat_op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expr_t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dataType</a:t>
            </a:r>
          </a:p>
          <a:p>
            <a:pPr marL="0" lv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 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Id_t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of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string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dataType</a:t>
            </a:r>
          </a:p>
          <a:p>
            <a:pPr marL="0" lv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 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Float_lit_t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of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float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dataType</a:t>
            </a:r>
          </a:p>
          <a:p>
            <a:pPr marL="0" lv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 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Int_lit_t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of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int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dataType</a:t>
            </a:r>
          </a:p>
          <a:p>
            <a:pPr marL="0" lv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 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|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6485C1"/>
                </a:solidFill>
                <a:latin typeface="Monaco"/>
                <a:ea typeface="Monaco"/>
                <a:cs typeface="Monaco"/>
                <a:sym typeface="Monaco"/>
              </a:rPr>
              <a:t>String_lit_t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of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string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dataType</a:t>
            </a:r>
          </a:p>
          <a:p>
            <a:pPr marL="329184" lvl="0" indent="-329184" defTabSz="438911">
              <a:defRPr sz="1800"/>
            </a:pPr>
            <a:r>
              <a:rPr sz="3072"/>
              <a:t>Environment/Scopes:</a:t>
            </a:r>
          </a:p>
          <a:p>
            <a:pPr marL="0" lv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type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symbol_table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=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{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4E9072"/>
                </a:solidFill>
                <a:latin typeface="Monaco"/>
                <a:ea typeface="Monaco"/>
                <a:cs typeface="Monaco"/>
                <a:sym typeface="Monaco"/>
              </a:rPr>
              <a:t>(*general symbol table for variables*)</a:t>
            </a:r>
            <a:endParaRPr sz="1344">
              <a:latin typeface="Monaco"/>
              <a:ea typeface="Monaco"/>
              <a:cs typeface="Monaco"/>
              <a:sym typeface="Monaco"/>
            </a:endParaRPr>
          </a:p>
          <a:p>
            <a:pPr marL="0" lv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  	parent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: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symbol_table option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;</a:t>
            </a:r>
            <a:endParaRPr sz="1344">
              <a:latin typeface="Monaco"/>
              <a:ea typeface="Monaco"/>
              <a:cs typeface="Monaco"/>
              <a:sym typeface="Monaco"/>
            </a:endParaRPr>
          </a:p>
          <a:p>
            <a:pPr marL="0" lv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  	</a:t>
            </a: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mutable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variables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: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(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string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B42EC6"/>
                </a:solidFill>
                <a:latin typeface="Monaco"/>
                <a:ea typeface="Monaco"/>
                <a:cs typeface="Monaco"/>
                <a:sym typeface="Monaco"/>
              </a:rPr>
              <a:t>Ast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.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dataType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)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list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;</a:t>
            </a:r>
            <a:endParaRPr sz="1344">
              <a:latin typeface="Monaco"/>
              <a:ea typeface="Monaco"/>
              <a:cs typeface="Monaco"/>
              <a:sym typeface="Monaco"/>
            </a:endParaRPr>
          </a:p>
          <a:p>
            <a:pPr marL="0" lv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	</a:t>
            </a: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mutable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structs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: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struc_table list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;</a:t>
            </a:r>
            <a:endParaRPr sz="1344">
              <a:latin typeface="Monaco"/>
              <a:ea typeface="Monaco"/>
              <a:cs typeface="Monaco"/>
              <a:sym typeface="Monaco"/>
            </a:endParaRPr>
          </a:p>
          <a:p>
            <a:pPr marL="0" lv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	</a:t>
            </a: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mutable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options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: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option_table list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;</a:t>
            </a:r>
            <a:endParaRPr sz="1344">
              <a:latin typeface="Monaco"/>
              <a:ea typeface="Monaco"/>
              <a:cs typeface="Monaco"/>
              <a:sym typeface="Monaco"/>
            </a:endParaRPr>
          </a:p>
          <a:p>
            <a:pPr marL="0" lv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	</a:t>
            </a: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mutable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matrixes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: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matrix_table list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;</a:t>
            </a:r>
            <a:endParaRPr sz="1344">
              <a:latin typeface="Monaco"/>
              <a:ea typeface="Monaco"/>
              <a:cs typeface="Monaco"/>
              <a:sym typeface="Monaco"/>
            </a:endParaRPr>
          </a:p>
          <a:p>
            <a:pPr marL="0" lv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}</a:t>
            </a:r>
          </a:p>
          <a:p>
            <a:pPr marL="0" lv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type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environment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=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{</a:t>
            </a:r>
            <a:endParaRPr sz="1344">
              <a:latin typeface="Monaco"/>
              <a:ea typeface="Monaco"/>
              <a:cs typeface="Monaco"/>
              <a:sym typeface="Monaco"/>
            </a:endParaRPr>
          </a:p>
          <a:p>
            <a:pPr marL="0" lv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  </a:t>
            </a: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mutable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func_return_type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: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B42EC6"/>
                </a:solidFill>
                <a:latin typeface="Monaco"/>
                <a:ea typeface="Monaco"/>
                <a:cs typeface="Monaco"/>
                <a:sym typeface="Monaco"/>
              </a:rPr>
              <a:t>Ast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.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dataType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;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4E9072"/>
                </a:solidFill>
                <a:latin typeface="Monaco"/>
                <a:ea typeface="Monaco"/>
                <a:cs typeface="Monaco"/>
                <a:sym typeface="Monaco"/>
              </a:rPr>
              <a:t>(* Function return type *)</a:t>
            </a:r>
            <a:endParaRPr sz="1344">
              <a:latin typeface="Monaco"/>
              <a:ea typeface="Monaco"/>
              <a:cs typeface="Monaco"/>
              <a:sym typeface="Monaco"/>
            </a:endParaRPr>
          </a:p>
          <a:p>
            <a:pPr marL="0" lv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  scope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: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symbol_table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;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       </a:t>
            </a:r>
            <a:r>
              <a:rPr sz="1344">
                <a:solidFill>
                  <a:srgbClr val="4E9072"/>
                </a:solidFill>
                <a:latin typeface="Monaco"/>
                <a:ea typeface="Monaco"/>
                <a:cs typeface="Monaco"/>
                <a:sym typeface="Monaco"/>
              </a:rPr>
              <a:t>(* symbol table for varibles *)</a:t>
            </a:r>
            <a:endParaRPr sz="1344">
              <a:latin typeface="Monaco"/>
              <a:ea typeface="Monaco"/>
              <a:cs typeface="Monaco"/>
              <a:sym typeface="Monaco"/>
            </a:endParaRPr>
          </a:p>
          <a:p>
            <a:pPr marL="0" lv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latin typeface="Monaco"/>
                <a:ea typeface="Monaco"/>
                <a:cs typeface="Monaco"/>
                <a:sym typeface="Monaco"/>
              </a:rPr>
              <a:t>  </a:t>
            </a:r>
            <a:r>
              <a:rPr sz="1344">
                <a:solidFill>
                  <a:srgbClr val="931A68"/>
                </a:solidFill>
                <a:latin typeface="Monaco"/>
                <a:ea typeface="Monaco"/>
                <a:cs typeface="Monaco"/>
                <a:sym typeface="Monaco"/>
              </a:rPr>
              <a:t>mutable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functions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: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(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string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B42EC6"/>
                </a:solidFill>
                <a:latin typeface="Monaco"/>
                <a:ea typeface="Monaco"/>
                <a:cs typeface="Monaco"/>
                <a:sym typeface="Monaco"/>
              </a:rPr>
              <a:t>Ast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.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dataType list 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*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B42EC6"/>
                </a:solidFill>
                <a:latin typeface="Monaco"/>
                <a:ea typeface="Monaco"/>
                <a:cs typeface="Monaco"/>
                <a:sym typeface="Monaco"/>
              </a:rPr>
              <a:t>Ast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.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dataType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)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list</a:t>
            </a: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;</a:t>
            </a:r>
            <a:r>
              <a:rPr sz="1344">
                <a:latin typeface="Monaco"/>
                <a:ea typeface="Monaco"/>
                <a:cs typeface="Monaco"/>
                <a:sym typeface="Monaco"/>
              </a:rPr>
              <a:t> </a:t>
            </a:r>
            <a:r>
              <a:rPr sz="1344">
                <a:solidFill>
                  <a:srgbClr val="4E9072"/>
                </a:solidFill>
                <a:latin typeface="Monaco"/>
                <a:ea typeface="Monaco"/>
                <a:cs typeface="Monaco"/>
                <a:sym typeface="Monaco"/>
              </a:rPr>
              <a:t>(* symbol table for global functions, nested function declaration not supported*)</a:t>
            </a:r>
            <a:endParaRPr sz="1344">
              <a:latin typeface="Monaco"/>
              <a:ea typeface="Monaco"/>
              <a:cs typeface="Monaco"/>
              <a:sym typeface="Monaco"/>
            </a:endParaRPr>
          </a:p>
          <a:p>
            <a:pPr marL="0" lvl="0" indent="0" defTabSz="438911">
              <a:spcBef>
                <a:spcPts val="0"/>
              </a:spcBef>
              <a:buSzTx/>
              <a:buFontTx/>
              <a:buNone/>
              <a:defRPr sz="1800"/>
            </a:pPr>
            <a:r>
              <a:rPr sz="1344">
                <a:solidFill>
                  <a:srgbClr val="941100"/>
                </a:solidFill>
                <a:latin typeface="Monaco"/>
                <a:ea typeface="Monaco"/>
                <a:cs typeface="Monaco"/>
                <a:sym typeface="Monaco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310903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title"/>
          </p:nvPr>
        </p:nvSpPr>
        <p:spPr>
          <a:xfrm>
            <a:off x="457200" y="33189"/>
            <a:ext cx="8229600" cy="1041798"/>
          </a:xfrm>
          <a:prstGeom prst="rect">
            <a:avLst/>
          </a:prstGeom>
        </p:spPr>
        <p:txBody>
          <a:bodyPr lIns="0" tIns="0" rIns="0" bIns="0"/>
          <a:lstStyle/>
          <a:p>
            <a:pPr lvl="0">
              <a:defRPr sz="1800"/>
            </a:pPr>
            <a:r>
              <a:rPr sz="4400"/>
              <a:t>Sast/Typechecking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idx="1"/>
          </p:nvPr>
        </p:nvSpPr>
        <p:spPr>
          <a:xfrm>
            <a:off x="457200" y="1064071"/>
            <a:ext cx="8229600" cy="5062092"/>
          </a:xfrm>
          <a:prstGeom prst="rect">
            <a:avLst/>
          </a:prstGeom>
        </p:spPr>
        <p:txBody>
          <a:bodyPr lIns="0" tIns="0" rIns="0" bIns="0"/>
          <a:lstStyle/>
          <a:p>
            <a:pPr marL="318897" lvl="0" indent="-318897" defTabSz="425195">
              <a:defRPr sz="1800"/>
            </a:pPr>
            <a:r>
              <a:rPr sz="2976"/>
              <a:t>Check types and consistency</a:t>
            </a:r>
          </a:p>
          <a:p>
            <a:pPr marL="744093" lvl="1" indent="-318897" defTabSz="425195">
              <a:buChar char="•"/>
              <a:defRPr sz="1800"/>
            </a:pPr>
            <a:r>
              <a:rPr sz="2976"/>
              <a:t>Types of operations/expressions are consistent </a:t>
            </a:r>
          </a:p>
          <a:p>
            <a:pPr marL="1169288" lvl="2" indent="-318897" defTabSz="425195">
              <a:defRPr sz="1800"/>
            </a:pPr>
            <a:r>
              <a:rPr sz="2418"/>
              <a:t>i.e. int convert to float is allowed, float convert to int is not allowed.</a:t>
            </a:r>
          </a:p>
          <a:p>
            <a:pPr marL="744093" lvl="1" indent="-318897" defTabSz="425195">
              <a:buChar char="•"/>
              <a:defRPr sz="1800"/>
            </a:pPr>
            <a:r>
              <a:rPr sz="2976"/>
              <a:t>Variables and functions are defined within scope and in the right type</a:t>
            </a:r>
          </a:p>
          <a:p>
            <a:pPr marL="744093" lvl="1" indent="-318897" defTabSz="425195">
              <a:buChar char="•"/>
              <a:defRPr sz="1800"/>
            </a:pPr>
            <a:r>
              <a:rPr sz="2976"/>
              <a:t>Statements </a:t>
            </a:r>
          </a:p>
          <a:p>
            <a:pPr marL="1169288" lvl="2" indent="-318897" defTabSz="425195">
              <a:defRPr sz="1800"/>
            </a:pPr>
            <a:r>
              <a:rPr sz="2976"/>
              <a:t>i.e. if(expr)—expr can only be of boolean type; for(e1;e2;e3)— e1 and e3 can only be noexpr or </a:t>
            </a:r>
          </a:p>
        </p:txBody>
      </p:sp>
    </p:spTree>
    <p:extLst>
      <p:ext uri="{BB962C8B-B14F-4D97-AF65-F5344CB8AC3E}">
        <p14:creationId xmlns:p14="http://schemas.microsoft.com/office/powerpoint/2010/main" val="1131799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/>
          </p:cNvSpPr>
          <p:nvPr>
            <p:ph type="title"/>
          </p:nvPr>
        </p:nvSpPr>
        <p:spPr>
          <a:xfrm>
            <a:off x="457200" y="33189"/>
            <a:ext cx="8229600" cy="1041798"/>
          </a:xfrm>
          <a:prstGeom prst="rect">
            <a:avLst/>
          </a:prstGeom>
        </p:spPr>
        <p:txBody>
          <a:bodyPr lIns="0" tIns="0" rIns="0" bIns="0"/>
          <a:lstStyle/>
          <a:p>
            <a:pPr lvl="0">
              <a:defRPr sz="1800"/>
            </a:pPr>
            <a:r>
              <a:rPr sz="4400"/>
              <a:t>Sast/Typechecking</a:t>
            </a:r>
          </a:p>
        </p:txBody>
      </p:sp>
      <p:sp>
        <p:nvSpPr>
          <p:cNvPr id="97" name="Shape 97"/>
          <p:cNvSpPr>
            <a:spLocks noGrp="1"/>
          </p:cNvSpPr>
          <p:nvPr>
            <p:ph type="body" idx="1"/>
          </p:nvPr>
        </p:nvSpPr>
        <p:spPr>
          <a:xfrm>
            <a:off x="457200" y="1064071"/>
            <a:ext cx="8229600" cy="5062092"/>
          </a:xfrm>
          <a:prstGeom prst="rect">
            <a:avLst/>
          </a:prstGeom>
        </p:spPr>
        <p:txBody>
          <a:bodyPr lIns="0" tIns="0" rIns="0" bIns="0"/>
          <a:lstStyle/>
          <a:p>
            <a:pPr lvl="0">
              <a:defRPr sz="1800"/>
            </a:pPr>
            <a:r>
              <a:rPr sz="3200"/>
              <a:t>Check types and consistency</a:t>
            </a:r>
          </a:p>
          <a:p>
            <a:pPr marL="800100" lvl="1" indent="-342900">
              <a:buChar char="•"/>
              <a:defRPr sz="1800"/>
            </a:pPr>
            <a:r>
              <a:rPr sz="3200"/>
              <a:t>Structures/Options</a:t>
            </a:r>
          </a:p>
          <a:p>
            <a:pPr marL="1257300" lvl="2" indent="-342900">
              <a:defRPr sz="1800"/>
            </a:pPr>
            <a:r>
              <a:rPr sz="3200"/>
              <a:t>fields are declared before</a:t>
            </a:r>
          </a:p>
          <a:p>
            <a:pPr marL="800100" lvl="1" indent="-342900">
              <a:buChar char="•"/>
              <a:defRPr sz="1800"/>
            </a:pPr>
            <a:r>
              <a:rPr sz="3200"/>
              <a:t>Matrices</a:t>
            </a:r>
          </a:p>
          <a:p>
            <a:pPr marL="1257300" lvl="2" indent="-342900">
              <a:defRPr sz="1800"/>
            </a:pPr>
            <a:r>
              <a:rPr sz="3200"/>
              <a:t>dimension matches for matrices operations</a:t>
            </a:r>
          </a:p>
          <a:p>
            <a:pPr marL="1257300" lvl="2" indent="-342900">
              <a:defRPr sz="1800"/>
            </a:pPr>
            <a:r>
              <a:rPr sz="3200"/>
              <a:t> +. -. </a:t>
            </a:r>
          </a:p>
          <a:p>
            <a:pPr marL="1257300" lvl="2" indent="-342900">
              <a:defRPr sz="1800"/>
            </a:pPr>
            <a:r>
              <a:rPr sz="3200"/>
              <a:t> *. /.</a:t>
            </a:r>
          </a:p>
        </p:txBody>
      </p:sp>
    </p:spTree>
    <p:extLst>
      <p:ext uri="{BB962C8B-B14F-4D97-AF65-F5344CB8AC3E}">
        <p14:creationId xmlns:p14="http://schemas.microsoft.com/office/powerpoint/2010/main" val="2471483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</a:t>
            </a:r>
            <a:r>
              <a:rPr lang="en-US" dirty="0" smtClean="0"/>
              <a:t>Generation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Challenge:</a:t>
            </a:r>
          </a:p>
          <a:p>
            <a:pPr marL="0" indent="0">
              <a:buNone/>
            </a:pPr>
            <a:r>
              <a:rPr lang="en-US" dirty="0" smtClean="0"/>
              <a:t>1. No operator overload in java</a:t>
            </a:r>
          </a:p>
          <a:p>
            <a:pPr marL="0" indent="0">
              <a:buNone/>
            </a:pPr>
            <a:r>
              <a:rPr lang="en-US" dirty="0" smtClean="0"/>
              <a:t>2. E</a:t>
            </a:r>
            <a:r>
              <a:rPr lang="en-US" dirty="0" smtClean="0"/>
              <a:t>xceptions (division by zero)</a:t>
            </a:r>
          </a:p>
          <a:p>
            <a:pPr marL="0" indent="0">
              <a:buNone/>
            </a:pPr>
            <a:r>
              <a:rPr lang="en-US" dirty="0" smtClean="0"/>
              <a:t>3. Access member function of </a:t>
            </a:r>
            <a:r>
              <a:rPr lang="en-US" dirty="0" err="1" smtClean="0"/>
              <a:t>Struct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4. Java initialization requirements (in global not in arguments)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5925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Code Generation </a:t>
            </a:r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Solutions:</a:t>
            </a:r>
          </a:p>
          <a:p>
            <a:pPr marL="0" indent="0">
              <a:buNone/>
            </a:pPr>
            <a:r>
              <a:rPr lang="en-US" dirty="0" smtClean="0"/>
              <a:t>1. Operator </a:t>
            </a:r>
            <a:r>
              <a:rPr lang="en-US" dirty="0" smtClean="0">
                <a:sym typeface="Wingdings"/>
              </a:rPr>
              <a:t> method</a:t>
            </a: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2. Try/catch  catch need to return the same type as function definition  match pattern return type</a:t>
            </a: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3. Member access  </a:t>
            </a:r>
            <a:r>
              <a:rPr lang="en-US" dirty="0" err="1" smtClean="0">
                <a:sym typeface="Wingdings"/>
              </a:rPr>
              <a:t>HashMap</a:t>
            </a:r>
            <a:endParaRPr lang="en-US" dirty="0" smtClean="0">
              <a:sym typeface="Wingdings"/>
            </a:endParaRP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4. Match for different type and initialize</a:t>
            </a:r>
          </a:p>
          <a:p>
            <a:pPr marL="0" indent="0">
              <a:buNone/>
            </a:pPr>
            <a:endParaRPr lang="en-US" dirty="0" smtClean="0">
              <a:sym typeface="Wingdings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7163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Unit test for each developing phase: AST, Parser and scanner/ SAST/ </a:t>
            </a:r>
            <a:r>
              <a:rPr lang="en-US" dirty="0" err="1" smtClean="0"/>
              <a:t>JavaGen</a:t>
            </a:r>
            <a:endParaRPr lang="en-US" dirty="0" smtClean="0"/>
          </a:p>
          <a:p>
            <a:r>
              <a:rPr lang="en-US" dirty="0" smtClean="0"/>
              <a:t>Integration test for the linked modules.</a:t>
            </a:r>
          </a:p>
          <a:p>
            <a:r>
              <a:rPr lang="en-US" dirty="0" smtClean="0"/>
              <a:t>Shell script is used to automatically run the test cases and compare output.</a:t>
            </a:r>
          </a:p>
          <a:p>
            <a:r>
              <a:rPr lang="en-US" dirty="0" smtClean="0"/>
              <a:t>Pass and fail </a:t>
            </a:r>
            <a:r>
              <a:rPr lang="en-US" dirty="0"/>
              <a:t>t</a:t>
            </a:r>
            <a:r>
              <a:rPr lang="en-US" dirty="0" smtClean="0"/>
              <a:t>est cases are designed separately.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1067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4-12-16 at 10.41.2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351" b="-24351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901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ZEN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Yeah, sit there doing nothing!</a:t>
            </a:r>
          </a:p>
          <a:p>
            <a:r>
              <a:rPr lang="en-US" dirty="0" smtClean="0"/>
              <a:t>But, not really…..</a:t>
            </a:r>
          </a:p>
          <a:p>
            <a:r>
              <a:rPr lang="en-US" dirty="0" smtClean="0"/>
              <a:t>Our language focus on Matrix Computation with operators and build your Customized Matrix Computation with great EASE.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199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354992" cy="4525963"/>
          </a:xfrm>
        </p:spPr>
        <p:txBody>
          <a:bodyPr>
            <a:noAutofit/>
          </a:bodyPr>
          <a:lstStyle/>
          <a:p>
            <a:r>
              <a:rPr lang="en-US" sz="2000" u="sng" dirty="0" err="1"/>
              <a:t>Int</a:t>
            </a:r>
            <a:r>
              <a:rPr lang="en-US" sz="2000" u="sng" dirty="0"/>
              <a:t> </a:t>
            </a:r>
            <a:r>
              <a:rPr lang="en-US" sz="2000" u="sng" dirty="0" err="1"/>
              <a:t>i</a:t>
            </a:r>
            <a:r>
              <a:rPr lang="en-US" sz="2000" u="sng" dirty="0"/>
              <a:t>;</a:t>
            </a:r>
          </a:p>
          <a:p>
            <a:r>
              <a:rPr lang="en-US" sz="2000" dirty="0"/>
              <a:t>Boolean b</a:t>
            </a:r>
            <a:r>
              <a:rPr lang="en-US" sz="2000" dirty="0" smtClean="0"/>
              <a:t>;</a:t>
            </a:r>
            <a:endParaRPr lang="en-US" sz="2000" dirty="0"/>
          </a:p>
          <a:p>
            <a:r>
              <a:rPr lang="en-US" sz="2000" dirty="0"/>
              <a:t>Matrix main2(</a:t>
            </a:r>
            <a:r>
              <a:rPr lang="en-US" sz="2000" u="sng" dirty="0" err="1"/>
              <a:t>Int</a:t>
            </a:r>
            <a:r>
              <a:rPr lang="en-US" sz="2000" u="sng" dirty="0"/>
              <a:t> </a:t>
            </a:r>
            <a:r>
              <a:rPr lang="en-US" sz="2000" u="sng" dirty="0" err="1"/>
              <a:t>argc</a:t>
            </a:r>
            <a:r>
              <a:rPr lang="en-US" sz="2000" u="sng" dirty="0"/>
              <a:t>, String </a:t>
            </a:r>
            <a:r>
              <a:rPr lang="en-US" sz="2000" u="sng" dirty="0" err="1"/>
              <a:t>argv</a:t>
            </a:r>
            <a:r>
              <a:rPr lang="en-US" sz="2000" u="sng" dirty="0"/>
              <a:t>) {</a:t>
            </a:r>
          </a:p>
          <a:p>
            <a:r>
              <a:rPr lang="fr-FR" sz="2000" dirty="0"/>
              <a:t>	Matrix m3(2,2);</a:t>
            </a:r>
          </a:p>
          <a:p>
            <a:r>
              <a:rPr lang="fr-FR" sz="2000" dirty="0"/>
              <a:t>    Matrix m(2,2);</a:t>
            </a:r>
          </a:p>
          <a:p>
            <a:r>
              <a:rPr lang="fr-FR" sz="2000" dirty="0"/>
              <a:t>	m[0][0]=1; </a:t>
            </a:r>
          </a:p>
          <a:p>
            <a:r>
              <a:rPr lang="fr-FR" sz="2000" dirty="0"/>
              <a:t>	m[0][1]=2; </a:t>
            </a:r>
          </a:p>
          <a:p>
            <a:r>
              <a:rPr lang="fr-FR" sz="2000" dirty="0"/>
              <a:t>	m[1][0]=3;</a:t>
            </a:r>
          </a:p>
          <a:p>
            <a:r>
              <a:rPr lang="fr-FR" sz="2000" dirty="0"/>
              <a:t>	m[1][1]=4;</a:t>
            </a:r>
          </a:p>
          <a:p>
            <a:r>
              <a:rPr lang="tr-TR" sz="2000" b="1" dirty="0">
                <a:solidFill>
                  <a:srgbClr val="FF0000"/>
                </a:solidFill>
              </a:rPr>
              <a:t>m3 = (((m +. m') *. m~) *.. 4)+.. m^;</a:t>
            </a:r>
            <a:r>
              <a:rPr lang="is-IS" sz="2000" dirty="0" smtClean="0"/>
              <a:t>    </a:t>
            </a:r>
            <a:r>
              <a:rPr lang="is-IS" sz="2000" dirty="0"/>
              <a:t>return m3;</a:t>
            </a:r>
          </a:p>
          <a:p>
            <a:r>
              <a:rPr lang="is-IS" sz="2000" dirty="0" smtClean="0"/>
              <a:t>}</a:t>
            </a:r>
            <a:endParaRPr lang="is-IS" sz="20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171157" y="1752600"/>
            <a:ext cx="4354992" cy="22581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rgbClr val="FF0000"/>
                </a:solidFill>
              </a:rPr>
              <a:t>Void main(</a:t>
            </a:r>
            <a:r>
              <a:rPr lang="en-US" sz="2000" u="sng" dirty="0" err="1" smtClean="0">
                <a:solidFill>
                  <a:srgbClr val="FF0000"/>
                </a:solidFill>
              </a:rPr>
              <a:t>Int</a:t>
            </a:r>
            <a:r>
              <a:rPr lang="en-US" sz="2000" u="sng" dirty="0" smtClean="0">
                <a:solidFill>
                  <a:srgbClr val="FF0000"/>
                </a:solidFill>
              </a:rPr>
              <a:t> argc2, String m)</a:t>
            </a:r>
          </a:p>
          <a:p>
            <a:r>
              <a:rPr lang="en-US" sz="2000" u="sng" dirty="0" smtClean="0"/>
              <a:t> {</a:t>
            </a:r>
          </a:p>
          <a:p>
            <a:r>
              <a:rPr lang="en-US" sz="2000" dirty="0" smtClean="0"/>
              <a:t>	Matrix result(2,2);</a:t>
            </a:r>
          </a:p>
          <a:p>
            <a:r>
              <a:rPr lang="en-US" sz="2000" dirty="0" smtClean="0"/>
              <a:t>	result=main2(0, "</a:t>
            </a:r>
            <a:r>
              <a:rPr lang="en-US" sz="2000" u="sng" dirty="0" err="1" smtClean="0"/>
              <a:t>str</a:t>
            </a:r>
            <a:r>
              <a:rPr lang="en-US" sz="2000" u="sng" dirty="0" smtClean="0"/>
              <a:t>");</a:t>
            </a:r>
          </a:p>
          <a:p>
            <a:r>
              <a:rPr lang="en-US" sz="2000" dirty="0" smtClean="0"/>
              <a:t>	</a:t>
            </a:r>
            <a:r>
              <a:rPr lang="en-US" sz="2000" dirty="0" err="1" smtClean="0"/>
              <a:t>printM</a:t>
            </a:r>
            <a:r>
              <a:rPr lang="en-US" sz="2000" dirty="0" smtClean="0"/>
              <a:t>(result);</a:t>
            </a:r>
          </a:p>
          <a:p>
            <a:r>
              <a:rPr lang="en-US" sz="2000" dirty="0" smtClean="0"/>
              <a:t>}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812192" y="4599829"/>
            <a:ext cx="4354992" cy="22581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>
                <a:solidFill>
                  <a:srgbClr val="FF0000"/>
                </a:solidFill>
              </a:rPr>
              <a:t>Columbia Students are one-liners.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So, Make it happen!</a:t>
            </a:r>
          </a:p>
        </p:txBody>
      </p:sp>
    </p:spTree>
    <p:extLst>
      <p:ext uri="{BB962C8B-B14F-4D97-AF65-F5344CB8AC3E}">
        <p14:creationId xmlns:p14="http://schemas.microsoft.com/office/powerpoint/2010/main" val="2516491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 series of operators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“+”, “-”: positive/ negative sign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“*”, “/”, “+.”, “-.”, “+..”, “-..”: primary type level, matrix level, and matrix &amp; primary level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248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1511"/>
            <a:ext cx="3561376" cy="4494652"/>
          </a:xfrm>
        </p:spPr>
        <p:txBody>
          <a:bodyPr>
            <a:normAutofit fontScale="85000" lnSpcReduction="10000"/>
          </a:bodyPr>
          <a:lstStyle/>
          <a:p>
            <a:r>
              <a:rPr lang="en-US" u="sng" dirty="0" err="1"/>
              <a:t>Int</a:t>
            </a:r>
            <a:r>
              <a:rPr lang="en-US" u="sng" dirty="0"/>
              <a:t> </a:t>
            </a:r>
            <a:r>
              <a:rPr lang="en-US" u="sng" dirty="0" err="1"/>
              <a:t>i</a:t>
            </a:r>
            <a:r>
              <a:rPr lang="en-US" u="sng" dirty="0"/>
              <a:t>;</a:t>
            </a:r>
          </a:p>
          <a:p>
            <a:r>
              <a:rPr lang="en-US" dirty="0"/>
              <a:t>Boolean b;</a:t>
            </a:r>
          </a:p>
          <a:p>
            <a:endParaRPr lang="en-US" dirty="0"/>
          </a:p>
          <a:p>
            <a:r>
              <a:rPr lang="en-US" dirty="0"/>
              <a:t>Structure main2(</a:t>
            </a:r>
            <a:r>
              <a:rPr lang="en-US" u="sng" dirty="0" err="1"/>
              <a:t>Int</a:t>
            </a:r>
            <a:r>
              <a:rPr lang="en-US" u="sng" dirty="0"/>
              <a:t> </a:t>
            </a:r>
            <a:r>
              <a:rPr lang="en-US" u="sng" dirty="0" err="1"/>
              <a:t>argc</a:t>
            </a:r>
            <a:r>
              <a:rPr lang="en-US" u="sng" dirty="0"/>
              <a:t>, String </a:t>
            </a:r>
            <a:r>
              <a:rPr lang="en-US" u="sng" dirty="0" err="1"/>
              <a:t>argv</a:t>
            </a:r>
            <a:r>
              <a:rPr lang="en-US" u="sng" dirty="0"/>
              <a:t>) {</a:t>
            </a:r>
          </a:p>
          <a:p>
            <a:r>
              <a:rPr lang="en-US" dirty="0"/>
              <a:t>	Structure s={a="1", b= </a:t>
            </a:r>
            <a:r>
              <a:rPr lang="en-US" dirty="0" err="1"/>
              <a:t>toString</a:t>
            </a:r>
            <a:r>
              <a:rPr lang="en-US" dirty="0"/>
              <a:t>(</a:t>
            </a:r>
            <a:r>
              <a:rPr lang="en-US" u="sng" dirty="0" err="1"/>
              <a:t>argc</a:t>
            </a:r>
            <a:r>
              <a:rPr lang="en-US" u="sng" dirty="0"/>
              <a:t>)};</a:t>
            </a:r>
          </a:p>
          <a:p>
            <a:r>
              <a:rPr lang="en-US" dirty="0"/>
              <a:t>	</a:t>
            </a:r>
            <a:r>
              <a:rPr lang="en-US" dirty="0" err="1"/>
              <a:t>i</a:t>
            </a:r>
            <a:r>
              <a:rPr lang="en-US" dirty="0"/>
              <a:t>=</a:t>
            </a:r>
            <a:r>
              <a:rPr lang="en-US" dirty="0" err="1"/>
              <a:t>toInt</a:t>
            </a:r>
            <a:r>
              <a:rPr lang="en-US" dirty="0"/>
              <a:t>(s -&gt; a);</a:t>
            </a:r>
          </a:p>
          <a:p>
            <a:r>
              <a:rPr lang="en-US" dirty="0"/>
              <a:t>	return s;</a:t>
            </a:r>
          </a:p>
          <a:p>
            <a:r>
              <a:rPr lang="en-US" dirty="0"/>
              <a:t>}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418975" y="1631511"/>
            <a:ext cx="4267825" cy="408746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sng" dirty="0" err="1" smtClean="0"/>
              <a:t>Int</a:t>
            </a:r>
            <a:r>
              <a:rPr lang="en-US" u="sng" dirty="0" smtClean="0"/>
              <a:t> </a:t>
            </a:r>
            <a:r>
              <a:rPr lang="en-US" u="sng" dirty="0" err="1" smtClean="0"/>
              <a:t>i</a:t>
            </a:r>
            <a:r>
              <a:rPr lang="en-US" u="sng" dirty="0" smtClean="0"/>
              <a:t>;</a:t>
            </a:r>
          </a:p>
          <a:p>
            <a:r>
              <a:rPr lang="en-US" dirty="0" smtClean="0"/>
              <a:t>Boolean b;</a:t>
            </a:r>
          </a:p>
          <a:p>
            <a:endParaRPr lang="en-US" dirty="0" smtClean="0"/>
          </a:p>
          <a:p>
            <a:r>
              <a:rPr lang="en-US" dirty="0" smtClean="0"/>
              <a:t>Structure main2(</a:t>
            </a:r>
            <a:r>
              <a:rPr lang="en-US" u="sng" dirty="0" err="1" smtClean="0"/>
              <a:t>Int</a:t>
            </a:r>
            <a:r>
              <a:rPr lang="en-US" u="sng" dirty="0" smtClean="0"/>
              <a:t> </a:t>
            </a:r>
            <a:r>
              <a:rPr lang="en-US" u="sng" dirty="0" err="1" smtClean="0"/>
              <a:t>argc</a:t>
            </a:r>
            <a:r>
              <a:rPr lang="en-US" u="sng" dirty="0" smtClean="0"/>
              <a:t>, String </a:t>
            </a:r>
            <a:r>
              <a:rPr lang="en-US" u="sng" dirty="0" err="1" smtClean="0"/>
              <a:t>argv</a:t>
            </a:r>
            <a:r>
              <a:rPr lang="en-US" u="sng" dirty="0" smtClean="0"/>
              <a:t>) {</a:t>
            </a:r>
          </a:p>
          <a:p>
            <a:r>
              <a:rPr lang="en-US" dirty="0" smtClean="0"/>
              <a:t>	Structure s={a="1", b= </a:t>
            </a:r>
            <a:r>
              <a:rPr lang="en-US" dirty="0" err="1" smtClean="0"/>
              <a:t>toString</a:t>
            </a:r>
            <a:r>
              <a:rPr lang="en-US" dirty="0" smtClean="0"/>
              <a:t>(</a:t>
            </a:r>
            <a:r>
              <a:rPr lang="en-US" u="sng" dirty="0" err="1" smtClean="0"/>
              <a:t>argc</a:t>
            </a:r>
            <a:r>
              <a:rPr lang="en-US" u="sng" dirty="0" smtClean="0"/>
              <a:t>)};</a:t>
            </a:r>
          </a:p>
          <a:p>
            <a:r>
              <a:rPr lang="en-US" dirty="0" smtClean="0"/>
              <a:t>	</a:t>
            </a:r>
            <a:r>
              <a:rPr lang="en-US" dirty="0" err="1" smtClean="0"/>
              <a:t>i</a:t>
            </a:r>
            <a:r>
              <a:rPr lang="en-US" dirty="0" smtClean="0"/>
              <a:t>=</a:t>
            </a:r>
            <a:r>
              <a:rPr lang="en-US" dirty="0" err="1" smtClean="0"/>
              <a:t>toInt</a:t>
            </a:r>
            <a:r>
              <a:rPr lang="en-US" dirty="0" smtClean="0"/>
              <a:t>(s -&gt; a);</a:t>
            </a:r>
          </a:p>
          <a:p>
            <a:r>
              <a:rPr lang="en-US" dirty="0" smtClean="0"/>
              <a:t>	return s;</a:t>
            </a:r>
          </a:p>
          <a:p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8524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holds customized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Universal</a:t>
            </a:r>
            <a:r>
              <a:rPr lang="en-US" dirty="0" smtClean="0"/>
              <a:t>:  Anything that can be expressed as a String. Can be a String or a variable of String type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No Overhead</a:t>
            </a:r>
            <a:r>
              <a:rPr lang="en-US" dirty="0" smtClean="0"/>
              <a:t>: Anything your care to use without OOP overhead that a financial user does not care to know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Extensibility</a:t>
            </a:r>
            <a:r>
              <a:rPr lang="en-US" dirty="0" smtClean="0"/>
              <a:t>: Easily extended to other disciplinary without much </a:t>
            </a:r>
            <a:r>
              <a:rPr lang="en-US" dirty="0" smtClean="0"/>
              <a:t>effort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147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8128"/>
            <a:ext cx="4361612" cy="5030275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Float </a:t>
            </a:r>
            <a:r>
              <a:rPr lang="en-US" dirty="0" err="1"/>
              <a:t>i</a:t>
            </a:r>
            <a:r>
              <a:rPr lang="en-US" dirty="0"/>
              <a:t>;</a:t>
            </a:r>
          </a:p>
          <a:p>
            <a:r>
              <a:rPr lang="en-US" dirty="0" smtClean="0"/>
              <a:t>Option </a:t>
            </a:r>
            <a:r>
              <a:rPr lang="en-US" dirty="0"/>
              <a:t>main2(</a:t>
            </a:r>
            <a:r>
              <a:rPr lang="en-US" u="sng" dirty="0" err="1"/>
              <a:t>Int</a:t>
            </a:r>
            <a:r>
              <a:rPr lang="en-US" u="sng" dirty="0"/>
              <a:t> </a:t>
            </a:r>
            <a:r>
              <a:rPr lang="en-US" u="sng" dirty="0" err="1"/>
              <a:t>argc</a:t>
            </a:r>
            <a:r>
              <a:rPr lang="en-US" u="sng" dirty="0"/>
              <a:t>, String </a:t>
            </a:r>
            <a:r>
              <a:rPr lang="en-US" u="sng" dirty="0" err="1"/>
              <a:t>argv</a:t>
            </a:r>
            <a:r>
              <a:rPr lang="en-US" u="sng" dirty="0"/>
              <a:t>) {</a:t>
            </a:r>
          </a:p>
          <a:p>
            <a:r>
              <a:rPr lang="en-US" dirty="0"/>
              <a:t>	Option s={strike="100.0", stock= "150.0", </a:t>
            </a:r>
            <a:r>
              <a:rPr lang="en-US" dirty="0" err="1"/>
              <a:t>interestRate</a:t>
            </a:r>
            <a:r>
              <a:rPr lang="en-US" dirty="0"/>
              <a:t>="0.1", period="1.0", </a:t>
            </a:r>
            <a:r>
              <a:rPr lang="en-US" u="sng" dirty="0"/>
              <a:t>sigma="2.0", </a:t>
            </a:r>
            <a:r>
              <a:rPr lang="en-US" u="sng" dirty="0" err="1"/>
              <a:t>optionType</a:t>
            </a:r>
            <a:r>
              <a:rPr lang="en-US" u="sng" dirty="0"/>
              <a:t>="call"};</a:t>
            </a:r>
          </a:p>
          <a:p>
            <a:r>
              <a:rPr lang="en-US" dirty="0"/>
              <a:t>	</a:t>
            </a:r>
            <a:r>
              <a:rPr lang="en-US" dirty="0" err="1"/>
              <a:t>i</a:t>
            </a:r>
            <a:r>
              <a:rPr lang="en-US" dirty="0"/>
              <a:t>=</a:t>
            </a:r>
            <a:r>
              <a:rPr lang="en-US" dirty="0" err="1"/>
              <a:t>toFloat</a:t>
            </a:r>
            <a:r>
              <a:rPr lang="en-US" dirty="0"/>
              <a:t>(s -&gt; strike);</a:t>
            </a:r>
          </a:p>
          <a:p>
            <a:r>
              <a:rPr lang="en-US" dirty="0"/>
              <a:t>	return s;</a:t>
            </a:r>
          </a:p>
          <a:p>
            <a:r>
              <a:rPr lang="en-US" dirty="0"/>
              <a:t>}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354574" y="1448128"/>
            <a:ext cx="4789426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Void main(</a:t>
            </a:r>
            <a:r>
              <a:rPr lang="en-US" u="sng" dirty="0" err="1"/>
              <a:t>Int</a:t>
            </a:r>
            <a:r>
              <a:rPr lang="en-US" u="sng" dirty="0"/>
              <a:t> argc2, String m) {</a:t>
            </a:r>
          </a:p>
          <a:p>
            <a:r>
              <a:rPr lang="en-US" dirty="0"/>
              <a:t>	Option result={};</a:t>
            </a:r>
          </a:p>
          <a:p>
            <a:r>
              <a:rPr lang="en-US" dirty="0"/>
              <a:t>	result=main2(0, "</a:t>
            </a:r>
            <a:r>
              <a:rPr lang="en-US" u="sng" dirty="0" err="1"/>
              <a:t>str</a:t>
            </a:r>
            <a:r>
              <a:rPr lang="en-US" u="sng" dirty="0"/>
              <a:t>");</a:t>
            </a:r>
          </a:p>
          <a:p>
            <a:r>
              <a:rPr lang="en-US" dirty="0"/>
              <a:t>	Float d;</a:t>
            </a:r>
          </a:p>
          <a:p>
            <a:r>
              <a:rPr lang="en-US" dirty="0"/>
              <a:t>	d=price(result);</a:t>
            </a:r>
          </a:p>
          <a:p>
            <a:r>
              <a:rPr lang="en-US" dirty="0"/>
              <a:t>	print(d);</a:t>
            </a:r>
          </a:p>
          <a:p>
            <a:r>
              <a:rPr lang="en-US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9916171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3 extended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37775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Matrix main3(</a:t>
            </a:r>
            <a:r>
              <a:rPr lang="en-US" u="sng" dirty="0" err="1"/>
              <a:t>Int</a:t>
            </a:r>
            <a:r>
              <a:rPr lang="en-US" u="sng" dirty="0"/>
              <a:t> a) {</a:t>
            </a:r>
          </a:p>
          <a:p>
            <a:r>
              <a:rPr lang="en-US" dirty="0"/>
              <a:t>	Matrix strike(1,2);</a:t>
            </a:r>
          </a:p>
          <a:p>
            <a:r>
              <a:rPr lang="nb-NO" dirty="0"/>
              <a:t>	</a:t>
            </a:r>
            <a:r>
              <a:rPr lang="nb-NO" dirty="0" err="1"/>
              <a:t>strike</a:t>
            </a:r>
            <a:r>
              <a:rPr lang="nb-NO" dirty="0"/>
              <a:t>[0][0]=10;</a:t>
            </a:r>
          </a:p>
          <a:p>
            <a:r>
              <a:rPr lang="nb-NO" dirty="0"/>
              <a:t>	</a:t>
            </a:r>
            <a:r>
              <a:rPr lang="nb-NO" dirty="0" err="1"/>
              <a:t>strike</a:t>
            </a:r>
            <a:r>
              <a:rPr lang="nb-NO" dirty="0"/>
              <a:t>[0][1]=20;</a:t>
            </a:r>
          </a:p>
          <a:p>
            <a:r>
              <a:rPr lang="nb-NO" dirty="0"/>
              <a:t>	Matrix </a:t>
            </a:r>
            <a:r>
              <a:rPr lang="nb-NO" dirty="0" err="1"/>
              <a:t>stock</a:t>
            </a:r>
            <a:r>
              <a:rPr lang="nb-NO" dirty="0"/>
              <a:t>(1,2);</a:t>
            </a:r>
          </a:p>
          <a:p>
            <a:r>
              <a:rPr lang="nb-NO" dirty="0"/>
              <a:t>	</a:t>
            </a:r>
            <a:r>
              <a:rPr lang="nb-NO" dirty="0" err="1"/>
              <a:t>stock</a:t>
            </a:r>
            <a:r>
              <a:rPr lang="nb-NO" dirty="0"/>
              <a:t>[0][0]=15;</a:t>
            </a:r>
          </a:p>
          <a:p>
            <a:r>
              <a:rPr lang="nb-NO" dirty="0"/>
              <a:t>	</a:t>
            </a:r>
            <a:r>
              <a:rPr lang="nb-NO" dirty="0" err="1"/>
              <a:t>stock</a:t>
            </a:r>
            <a:r>
              <a:rPr lang="nb-NO" dirty="0"/>
              <a:t>[0][1]=25;</a:t>
            </a:r>
          </a:p>
          <a:p>
            <a:r>
              <a:rPr lang="nb-NO" dirty="0"/>
              <a:t>	</a:t>
            </a:r>
            <a:r>
              <a:rPr lang="nb-NO" dirty="0" smtClean="0"/>
              <a:t>Matrix </a:t>
            </a:r>
            <a:r>
              <a:rPr lang="nb-NO" dirty="0" err="1" smtClean="0"/>
              <a:t>interestRate</a:t>
            </a:r>
            <a:r>
              <a:rPr lang="nb-NO" dirty="0" smtClean="0"/>
              <a:t>(1,2);</a:t>
            </a:r>
          </a:p>
          <a:p>
            <a:r>
              <a:rPr lang="de-DE" dirty="0" smtClean="0"/>
              <a:t>	</a:t>
            </a:r>
            <a:r>
              <a:rPr lang="de-DE" dirty="0" err="1" smtClean="0"/>
              <a:t>interestRate</a:t>
            </a:r>
            <a:r>
              <a:rPr lang="de-DE" dirty="0" smtClean="0"/>
              <a:t>[0][0]=0.4;</a:t>
            </a:r>
          </a:p>
          <a:p>
            <a:r>
              <a:rPr lang="de-DE" dirty="0" smtClean="0"/>
              <a:t>	</a:t>
            </a:r>
            <a:r>
              <a:rPr lang="de-DE" dirty="0" err="1" smtClean="0"/>
              <a:t>interestRate</a:t>
            </a:r>
            <a:r>
              <a:rPr lang="de-DE" dirty="0" smtClean="0"/>
              <a:t>[0][1]=0.1;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747375" y="1750488"/>
            <a:ext cx="4137775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	Matrix </a:t>
            </a:r>
            <a:r>
              <a:rPr lang="de-DE" dirty="0" err="1"/>
              <a:t>period</a:t>
            </a:r>
            <a:r>
              <a:rPr lang="de-DE" dirty="0"/>
              <a:t>(1,2);</a:t>
            </a:r>
          </a:p>
          <a:p>
            <a:r>
              <a:rPr lang="de-DE" dirty="0"/>
              <a:t>	</a:t>
            </a:r>
            <a:r>
              <a:rPr lang="de-DE" dirty="0" err="1"/>
              <a:t>period</a:t>
            </a:r>
            <a:r>
              <a:rPr lang="de-DE" dirty="0"/>
              <a:t>[0][0]=3;</a:t>
            </a:r>
          </a:p>
          <a:p>
            <a:r>
              <a:rPr lang="de-DE" dirty="0"/>
              <a:t>	</a:t>
            </a:r>
            <a:r>
              <a:rPr lang="de-DE" dirty="0" err="1"/>
              <a:t>period</a:t>
            </a:r>
            <a:r>
              <a:rPr lang="de-DE" dirty="0"/>
              <a:t>[0][1]=4;</a:t>
            </a:r>
          </a:p>
          <a:p>
            <a:r>
              <a:rPr lang="de-DE" dirty="0"/>
              <a:t>	Matrix </a:t>
            </a:r>
            <a:r>
              <a:rPr lang="de-DE" u="sng" dirty="0" err="1"/>
              <a:t>sigma</a:t>
            </a:r>
            <a:r>
              <a:rPr lang="de-DE" u="sng" dirty="0"/>
              <a:t>(1,2);</a:t>
            </a:r>
          </a:p>
          <a:p>
            <a:r>
              <a:rPr lang="de-DE" dirty="0"/>
              <a:t>	</a:t>
            </a:r>
            <a:r>
              <a:rPr lang="de-DE" u="sng" dirty="0" err="1"/>
              <a:t>sigma</a:t>
            </a:r>
            <a:r>
              <a:rPr lang="de-DE" u="sng" dirty="0"/>
              <a:t>[0][0]=0.1;</a:t>
            </a:r>
          </a:p>
          <a:p>
            <a:r>
              <a:rPr lang="de-DE" dirty="0"/>
              <a:t>	</a:t>
            </a:r>
            <a:r>
              <a:rPr lang="de-DE" u="sng" dirty="0" err="1"/>
              <a:t>sigma</a:t>
            </a:r>
            <a:r>
              <a:rPr lang="de-DE" u="sng" dirty="0"/>
              <a:t>[0][1]=0.2;</a:t>
            </a:r>
          </a:p>
          <a:p>
            <a:r>
              <a:rPr lang="de-DE" dirty="0"/>
              <a:t>	</a:t>
            </a:r>
          </a:p>
          <a:p>
            <a:r>
              <a:rPr lang="fr-FR" dirty="0"/>
              <a:t>	Matrix s(0,0);</a:t>
            </a:r>
          </a:p>
          <a:p>
            <a:r>
              <a:rPr lang="fr-FR" dirty="0"/>
              <a:t>	s= </a:t>
            </a:r>
            <a:r>
              <a:rPr lang="fr-FR" dirty="0" err="1"/>
              <a:t>priceM</a:t>
            </a:r>
            <a:r>
              <a:rPr lang="fr-FR" dirty="0"/>
              <a:t>(</a:t>
            </a:r>
            <a:r>
              <a:rPr lang="fr-FR" dirty="0" err="1"/>
              <a:t>strike,stock,interestRate,period,</a:t>
            </a:r>
            <a:r>
              <a:rPr lang="fr-FR" u="sng" dirty="0" err="1"/>
              <a:t>sigma</a:t>
            </a:r>
            <a:r>
              <a:rPr lang="fr-FR" u="sng" dirty="0"/>
              <a:t>);</a:t>
            </a:r>
          </a:p>
          <a:p>
            <a:r>
              <a:rPr lang="fr-FR" dirty="0"/>
              <a:t>	return s;</a:t>
            </a:r>
          </a:p>
          <a:p>
            <a:r>
              <a:rPr lang="fr-FR" dirty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1246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Financial District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Easy to use: One of the application of extensible language</a:t>
            </a:r>
          </a:p>
          <a:p>
            <a:endParaRPr lang="en-US" dirty="0" smtClean="0"/>
          </a:p>
          <a:p>
            <a:r>
              <a:rPr lang="en-US" dirty="0" smtClean="0"/>
              <a:t>Make complex things easy:</a:t>
            </a:r>
            <a:r>
              <a:rPr lang="en-US" dirty="0"/>
              <a:t> </a:t>
            </a:r>
            <a:r>
              <a:rPr lang="en-US" dirty="0" smtClean="0"/>
              <a:t>Don’t know Black-</a:t>
            </a:r>
            <a:r>
              <a:rPr lang="en-US" dirty="0" err="1" smtClean="0"/>
              <a:t>Shole</a:t>
            </a:r>
            <a:r>
              <a:rPr lang="en-US" dirty="0" smtClean="0"/>
              <a:t> or anything alike.</a:t>
            </a:r>
          </a:p>
          <a:p>
            <a:endParaRPr lang="en-US" dirty="0"/>
          </a:p>
          <a:p>
            <a:r>
              <a:rPr lang="en-US" dirty="0" smtClean="0"/>
              <a:t>Matrix short-cut for </a:t>
            </a:r>
            <a:r>
              <a:rPr lang="en-US" smtClean="0"/>
              <a:t>large portfolio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95238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659</Words>
  <Application>Microsoft Macintosh PowerPoint</Application>
  <PresentationFormat>On-screen Show (4:3)</PresentationFormat>
  <Paragraphs>187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AngelaZ</vt:lpstr>
      <vt:lpstr>ZEN </vt:lpstr>
      <vt:lpstr>Demo 1</vt:lpstr>
      <vt:lpstr>A series of operators</vt:lpstr>
      <vt:lpstr>Demo 2</vt:lpstr>
      <vt:lpstr>Structure holds customized data</vt:lpstr>
      <vt:lpstr>Demo 3</vt:lpstr>
      <vt:lpstr>Demo 3 extended</vt:lpstr>
      <vt:lpstr>In Financial District</vt:lpstr>
      <vt:lpstr>Black-Scholes equation  </vt:lpstr>
      <vt:lpstr>Scanner/Parser</vt:lpstr>
      <vt:lpstr>AST</vt:lpstr>
      <vt:lpstr>Sast/Typechecking</vt:lpstr>
      <vt:lpstr>Sast/Typechecking</vt:lpstr>
      <vt:lpstr>Sast/Typechecking</vt:lpstr>
      <vt:lpstr>Code Generation (1)</vt:lpstr>
      <vt:lpstr>Code Generation (2)</vt:lpstr>
      <vt:lpstr>Tests</vt:lpstr>
      <vt:lpstr>PowerPoint Presentation</vt:lpstr>
    </vt:vector>
  </TitlesOfParts>
  <Company>CU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AngelaZ</dc:title>
  <dc:creator>Fei Liu</dc:creator>
  <cp:lastModifiedBy>Fei Liu</cp:lastModifiedBy>
  <cp:revision>35</cp:revision>
  <dcterms:created xsi:type="dcterms:W3CDTF">2014-12-14T20:59:07Z</dcterms:created>
  <dcterms:modified xsi:type="dcterms:W3CDTF">2014-12-17T03:43:59Z</dcterms:modified>
</cp:coreProperties>
</file>