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9144000" cy="6858000"/>
  <p:notesSz cx="6858000" cy="9144000"/>
  <p:defaultTextStyle>
    <a:lvl1pPr defTabSz="457200">
      <a:defRPr>
        <a:latin typeface="Calibri"/>
        <a:ea typeface="Calibri"/>
        <a:cs typeface="Calibri"/>
        <a:sym typeface="Calibri"/>
      </a:defRPr>
    </a:lvl1pPr>
    <a:lvl2pPr indent="457200" defTabSz="457200">
      <a:defRPr>
        <a:latin typeface="Calibri"/>
        <a:ea typeface="Calibri"/>
        <a:cs typeface="Calibri"/>
        <a:sym typeface="Calibri"/>
      </a:defRPr>
    </a:lvl2pPr>
    <a:lvl3pPr indent="914400" defTabSz="457200">
      <a:defRPr>
        <a:latin typeface="Calibri"/>
        <a:ea typeface="Calibri"/>
        <a:cs typeface="Calibri"/>
        <a:sym typeface="Calibri"/>
      </a:defRPr>
    </a:lvl3pPr>
    <a:lvl4pPr indent="1371600" defTabSz="457200">
      <a:defRPr>
        <a:latin typeface="Calibri"/>
        <a:ea typeface="Calibri"/>
        <a:cs typeface="Calibri"/>
        <a:sym typeface="Calibri"/>
      </a:defRPr>
    </a:lvl4pPr>
    <a:lvl5pPr indent="1828800" defTabSz="457200">
      <a:defRPr>
        <a:latin typeface="Calibri"/>
        <a:ea typeface="Calibri"/>
        <a:cs typeface="Calibri"/>
        <a:sym typeface="Calibri"/>
      </a:defRPr>
    </a:lvl5pPr>
    <a:lvl6pPr indent="2286000" defTabSz="457200">
      <a:defRPr>
        <a:latin typeface="Calibri"/>
        <a:ea typeface="Calibri"/>
        <a:cs typeface="Calibri"/>
        <a:sym typeface="Calibri"/>
      </a:defRPr>
    </a:lvl6pPr>
    <a:lvl7pPr indent="2743200" defTabSz="457200">
      <a:defRPr>
        <a:latin typeface="Calibri"/>
        <a:ea typeface="Calibri"/>
        <a:cs typeface="Calibri"/>
        <a:sym typeface="Calibri"/>
      </a:defRPr>
    </a:lvl7pPr>
    <a:lvl8pPr indent="3200400" defTabSz="457200">
      <a:defRPr>
        <a:latin typeface="Calibri"/>
        <a:ea typeface="Calibri"/>
        <a:cs typeface="Calibri"/>
        <a:sym typeface="Calibri"/>
      </a:defRPr>
    </a:lvl8pPr>
    <a:lvl9pPr indent="3657600" defTabSz="457200">
      <a:defRPr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Click to edit Master subtitle style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 lvl="0">
              <a:defRPr b="0" cap="none" sz="1800"/>
            </a:pPr>
            <a:r>
              <a:rPr b="1" cap="all" sz="4000"/>
              <a:t>Click to edit Master title style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Click to edit Master text styles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Click to edit Master text styles</a:t>
            </a:r>
            <a:endParaRPr sz="2800"/>
          </a:p>
          <a:p>
            <a:pPr lvl="1">
              <a:defRPr sz="1800"/>
            </a:pPr>
            <a:r>
              <a:rPr sz="2800"/>
              <a:t>Second level</a:t>
            </a:r>
            <a:endParaRPr sz="2800"/>
          </a:p>
          <a:p>
            <a:pPr lvl="2">
              <a:defRPr sz="1800"/>
            </a:pPr>
            <a:r>
              <a:rPr sz="2800"/>
              <a:t>Third level</a:t>
            </a:r>
            <a:endParaRPr sz="2800"/>
          </a:p>
          <a:p>
            <a:pPr lvl="3">
              <a:defRPr sz="1800"/>
            </a:pPr>
            <a:r>
              <a:rPr sz="2800"/>
              <a:t>Fourth level</a:t>
            </a:r>
            <a:endParaRPr sz="2800"/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457200" y="1435465"/>
            <a:ext cx="4040188" cy="73941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</a:lstStyle>
          <a:p>
            <a:pPr lvl="0">
              <a:defRPr b="0" sz="1800"/>
            </a:pPr>
            <a:r>
              <a:rPr b="1" sz="2400"/>
              <a:t>Click to edit Master text styles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Click to edit Master title style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Click to edit Master title style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Click to edit Master text styles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Click to edit Master text styles</a:t>
            </a:r>
            <a:endParaRPr sz="3200"/>
          </a:p>
          <a:p>
            <a:pPr lvl="1">
              <a:defRPr sz="1800"/>
            </a:pPr>
            <a:r>
              <a:rPr sz="3200"/>
              <a:t>Second level</a:t>
            </a:r>
            <a:endParaRPr sz="3200"/>
          </a:p>
          <a:p>
            <a:pPr lvl="2">
              <a:defRPr sz="1800"/>
            </a:pPr>
            <a:r>
              <a:rPr sz="3200"/>
              <a:t>Third level</a:t>
            </a:r>
            <a:endParaRPr sz="3200"/>
          </a:p>
          <a:p>
            <a:pPr lvl="3">
              <a:defRPr sz="1800"/>
            </a:pPr>
            <a:r>
              <a:rPr sz="3200"/>
              <a:t>Fourth level</a:t>
            </a:r>
            <a:endParaRPr sz="3200"/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 algn="ctr" defTabSz="457200">
        <a:defRPr sz="4400">
          <a:latin typeface="Calibri"/>
          <a:ea typeface="Calibri"/>
          <a:cs typeface="Calibri"/>
          <a:sym typeface="Calibri"/>
        </a:defRPr>
      </a:lvl1pPr>
      <a:lvl2pPr algn="ctr" defTabSz="457200">
        <a:defRPr sz="4400">
          <a:latin typeface="Calibri"/>
          <a:ea typeface="Calibri"/>
          <a:cs typeface="Calibri"/>
          <a:sym typeface="Calibri"/>
        </a:defRPr>
      </a:lvl2pPr>
      <a:lvl3pPr algn="ctr" defTabSz="457200">
        <a:defRPr sz="4400">
          <a:latin typeface="Calibri"/>
          <a:ea typeface="Calibri"/>
          <a:cs typeface="Calibri"/>
          <a:sym typeface="Calibri"/>
        </a:defRPr>
      </a:lvl3pPr>
      <a:lvl4pPr algn="ctr" defTabSz="457200">
        <a:defRPr sz="4400">
          <a:latin typeface="Calibri"/>
          <a:ea typeface="Calibri"/>
          <a:cs typeface="Calibri"/>
          <a:sym typeface="Calibri"/>
        </a:defRPr>
      </a:lvl4pPr>
      <a:lvl5pPr algn="ctr" defTabSz="457200">
        <a:defRPr sz="4400">
          <a:latin typeface="Calibri"/>
          <a:ea typeface="Calibri"/>
          <a:cs typeface="Calibri"/>
          <a:sym typeface="Calibri"/>
        </a:defRPr>
      </a:lvl5pPr>
      <a:lvl6pPr algn="ctr" defTabSz="457200">
        <a:defRPr sz="4400">
          <a:latin typeface="Calibri"/>
          <a:ea typeface="Calibri"/>
          <a:cs typeface="Calibri"/>
          <a:sym typeface="Calibri"/>
        </a:defRPr>
      </a:lvl6pPr>
      <a:lvl7pPr algn="ctr" defTabSz="457200">
        <a:defRPr sz="4400">
          <a:latin typeface="Calibri"/>
          <a:ea typeface="Calibri"/>
          <a:cs typeface="Calibri"/>
          <a:sym typeface="Calibri"/>
        </a:defRPr>
      </a:lvl7pPr>
      <a:lvl8pPr algn="ctr" defTabSz="457200">
        <a:defRPr sz="4400">
          <a:latin typeface="Calibri"/>
          <a:ea typeface="Calibri"/>
          <a:cs typeface="Calibri"/>
          <a:sym typeface="Calibri"/>
        </a:defRPr>
      </a:lvl8pPr>
      <a:lvl9pPr algn="ctr" defTabSz="457200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 defTabSz="45720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685800" y="526115"/>
            <a:ext cx="7772400" cy="1470026"/>
          </a:xfrm>
          <a:prstGeom prst="rect">
            <a:avLst/>
          </a:prstGeom>
        </p:spPr>
        <p:txBody>
          <a:bodyPr/>
          <a:lstStyle>
            <a:lvl1pPr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AngelaZ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1371600" y="1996140"/>
            <a:ext cx="6400800" cy="364266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b="1" sz="3200"/>
              <a:t>Angel invests on those who awaits and prepare for the Zen of Matrix</a:t>
            </a:r>
            <a:endParaRPr b="1" sz="3200"/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b="1" sz="3200"/>
              <a:t>People know Matrix.</a:t>
            </a:r>
            <a:endParaRPr b="1" sz="3200"/>
          </a:p>
          <a:p>
            <a:pPr lvl="0">
              <a:spcBef>
                <a:spcPts val="800"/>
              </a:spcBef>
              <a:defRPr sz="1800">
                <a:solidFill>
                  <a:srgbClr val="000000"/>
                </a:solidFill>
              </a:defRPr>
            </a:pPr>
            <a:r>
              <a:rPr b="1" sz="3200"/>
              <a:t>We know the </a:t>
            </a:r>
            <a:r>
              <a:rPr b="1" sz="3600">
                <a:solidFill>
                  <a:srgbClr val="FF0000"/>
                </a:solidFill>
              </a:rPr>
              <a:t>ZEN</a:t>
            </a:r>
            <a:r>
              <a:rPr b="1" sz="3600"/>
              <a:t>!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Black-Scholes equation  </a:t>
            </a:r>
          </a:p>
        </p:txBody>
      </p:sp>
      <p:pic>
        <p:nvPicPr>
          <p:cNvPr id="82" name="image1.png" descr="Macintosh HD:Users:feiliu:Desktop:Screen Shot 2014-12-14 at 5.02.49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2108197"/>
            <a:ext cx="8229600" cy="35099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Scanner/Parser</a:t>
            </a:r>
          </a:p>
        </p:txBody>
      </p:sp>
      <p:sp>
        <p:nvSpPr>
          <p:cNvPr id="85" name="Shape 85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Token definition for all symbols</a:t>
            </a:r>
            <a:endParaRPr sz="3200"/>
          </a:p>
          <a:p>
            <a:pPr lvl="0">
              <a:defRPr sz="1800"/>
            </a:pPr>
            <a:r>
              <a:rPr sz="3200"/>
              <a:t>The parser uses AST file to pass the pattern to the correct functions that latter triggers 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Ast</a:t>
            </a:r>
          </a:p>
        </p:txBody>
      </p:sp>
      <p:sp>
        <p:nvSpPr>
          <p:cNvPr id="88" name="Shape 88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Notably: We define a struct that remember s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type="title"/>
          </p:nvPr>
        </p:nvSpPr>
        <p:spPr>
          <a:xfrm>
            <a:off x="457200" y="-14188"/>
            <a:ext cx="8229600" cy="104670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1" name="Shape 91"/>
          <p:cNvSpPr/>
          <p:nvPr>
            <p:ph type="body" idx="1"/>
          </p:nvPr>
        </p:nvSpPr>
        <p:spPr>
          <a:xfrm>
            <a:off x="457200" y="1061591"/>
            <a:ext cx="8229600" cy="5451178"/>
          </a:xfrm>
          <a:prstGeom prst="rect">
            <a:avLst/>
          </a:prstGeom>
        </p:spPr>
        <p:txBody>
          <a:bodyPr/>
          <a:lstStyle/>
          <a:p>
            <a:pPr lvl="0" marL="329184" indent="-329184" defTabSz="438911">
              <a:defRPr sz="1800"/>
            </a:pPr>
            <a:r>
              <a:rPr sz="3072"/>
              <a:t>Annotate Ast:</a:t>
            </a:r>
            <a:endParaRPr sz="3072"/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Binary_op_t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bin_op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MatBinary_op_t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mat_op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Float_lit_t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float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Int_lit_t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int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String_lit_t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329184" indent="-329184" defTabSz="438911">
              <a:defRPr sz="1800"/>
            </a:pPr>
            <a:r>
              <a:rPr sz="3072"/>
              <a:t>Environment/Scopes:</a:t>
            </a:r>
            <a:endParaRPr sz="3072"/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(*general symbol table for variables*)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	parent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 option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variables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structs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struc_table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options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option_table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matrixes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matrix_table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344">
              <a:solidFill>
                <a:srgbClr val="9411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environment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func_return_type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Function return type 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scope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      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varibles 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functions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 list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global functions, nested function declaration not supported*)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lvl="0" mar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title"/>
          </p:nvPr>
        </p:nvSpPr>
        <p:spPr>
          <a:xfrm>
            <a:off x="457200" y="33189"/>
            <a:ext cx="8229600" cy="1041798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4" name="Shape 94"/>
          <p:cNvSpPr/>
          <p:nvPr>
            <p:ph type="body" idx="1"/>
          </p:nvPr>
        </p:nvSpPr>
        <p:spPr>
          <a:xfrm>
            <a:off x="457200" y="1064071"/>
            <a:ext cx="8229600" cy="5062092"/>
          </a:xfrm>
          <a:prstGeom prst="rect">
            <a:avLst/>
          </a:prstGeom>
        </p:spPr>
        <p:txBody>
          <a:bodyPr lIns="0" tIns="0" rIns="0" bIns="0"/>
          <a:lstStyle/>
          <a:p>
            <a:pPr lvl="0" marL="318897" indent="-318897" defTabSz="425195">
              <a:defRPr sz="1800"/>
            </a:pPr>
            <a:r>
              <a:rPr sz="2976"/>
              <a:t>Check types and consistency</a:t>
            </a:r>
            <a:endParaRPr sz="2976"/>
          </a:p>
          <a:p>
            <a:pPr lvl="1" marL="744093" indent="-318897" defTabSz="425195">
              <a:buChar char="•"/>
              <a:defRPr sz="1800"/>
            </a:pPr>
            <a:r>
              <a:rPr sz="2976"/>
              <a:t>Types of operations/expressions are consistent </a:t>
            </a:r>
            <a:endParaRPr sz="2976"/>
          </a:p>
          <a:p>
            <a:pPr lvl="2" marL="1169288" indent="-318897" defTabSz="425195">
              <a:defRPr sz="1800"/>
            </a:pPr>
            <a:r>
              <a:rPr sz="2418"/>
              <a:t>i.e. int convert to float is allowed, float convert to int is not allowed.</a:t>
            </a:r>
            <a:endParaRPr sz="2418"/>
          </a:p>
          <a:p>
            <a:pPr lvl="1" marL="744093" indent="-318897" defTabSz="425195">
              <a:buChar char="•"/>
              <a:defRPr sz="1800"/>
            </a:pPr>
            <a:r>
              <a:rPr sz="2976"/>
              <a:t>Variables and functions are defined within scope and in the right type</a:t>
            </a:r>
            <a:endParaRPr sz="2976"/>
          </a:p>
          <a:p>
            <a:pPr lvl="1" marL="744093" indent="-318897" defTabSz="425195">
              <a:buChar char="•"/>
              <a:defRPr sz="1800"/>
            </a:pPr>
            <a:r>
              <a:rPr sz="2976"/>
              <a:t>Statements </a:t>
            </a:r>
            <a:endParaRPr sz="2976"/>
          </a:p>
          <a:p>
            <a:pPr lvl="2" marL="1169288" indent="-318897" defTabSz="425195">
              <a:defRPr sz="1800"/>
            </a:pPr>
            <a:r>
              <a:rPr sz="2976"/>
              <a:t>i.e. if(expr)—expr can only be of boolean type; for(e1;e2;e3)— e1 and e3 can only be noexpr or 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title"/>
          </p:nvPr>
        </p:nvSpPr>
        <p:spPr>
          <a:xfrm>
            <a:off x="457200" y="33189"/>
            <a:ext cx="8229600" cy="1041798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7" name="Shape 97"/>
          <p:cNvSpPr/>
          <p:nvPr>
            <p:ph type="body" idx="1"/>
          </p:nvPr>
        </p:nvSpPr>
        <p:spPr>
          <a:xfrm>
            <a:off x="457200" y="1064071"/>
            <a:ext cx="8229600" cy="5062092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Check types and consistency</a:t>
            </a:r>
            <a:endParaRPr sz="3200"/>
          </a:p>
          <a:p>
            <a:pPr lvl="1" marL="800100" indent="-342900">
              <a:buChar char="•"/>
              <a:defRPr sz="1800"/>
            </a:pPr>
            <a:r>
              <a:rPr sz="3200"/>
              <a:t>Structures/Options</a:t>
            </a:r>
            <a:endParaRPr sz="3200"/>
          </a:p>
          <a:p>
            <a:pPr lvl="2" marL="1257300" indent="-342900">
              <a:defRPr sz="1800"/>
            </a:pPr>
            <a:r>
              <a:rPr sz="3200"/>
              <a:t>fields are declared before</a:t>
            </a:r>
            <a:endParaRPr sz="3200"/>
          </a:p>
          <a:p>
            <a:pPr lvl="1" marL="800100" indent="-342900">
              <a:buChar char="•"/>
              <a:defRPr sz="1800"/>
            </a:pPr>
            <a:r>
              <a:rPr sz="3200"/>
              <a:t>Matrices</a:t>
            </a:r>
            <a:endParaRPr sz="3200"/>
          </a:p>
          <a:p>
            <a:pPr lvl="2" marL="1257300" indent="-342900">
              <a:defRPr sz="1800"/>
            </a:pPr>
            <a:r>
              <a:rPr sz="3200"/>
              <a:t>dimension matches for matrices operations</a:t>
            </a:r>
            <a:endParaRPr sz="3200"/>
          </a:p>
          <a:p>
            <a:pPr lvl="2" marL="1257300" indent="-342900">
              <a:defRPr sz="1800"/>
            </a:pPr>
            <a:r>
              <a:rPr sz="3200"/>
              <a:t> +. -. </a:t>
            </a:r>
            <a:endParaRPr sz="3200"/>
          </a:p>
          <a:p>
            <a:pPr lvl="2" marL="1257300" indent="-342900">
              <a:defRPr sz="1800"/>
            </a:pPr>
            <a:r>
              <a:rPr sz="3200"/>
              <a:t> *. /.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Code Generation</a:t>
            </a:r>
          </a:p>
        </p:txBody>
      </p:sp>
      <p:sp>
        <p:nvSpPr>
          <p:cNvPr id="100" name="Shape 100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Tests/Documents</a:t>
            </a:r>
          </a:p>
        </p:txBody>
      </p:sp>
      <p:sp>
        <p:nvSpPr>
          <p:cNvPr id="103" name="Shape 10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ZEN	</a:t>
            </a:r>
          </a:p>
        </p:txBody>
      </p:sp>
      <p:sp>
        <p:nvSpPr>
          <p:cNvPr id="53" name="Shape 5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Yeah, sit there doing nothing!</a:t>
            </a:r>
            <a:endParaRPr sz="3200"/>
          </a:p>
          <a:p>
            <a:pPr lvl="0">
              <a:defRPr sz="1800"/>
            </a:pPr>
            <a:r>
              <a:rPr sz="3200"/>
              <a:t>But, not really…..</a:t>
            </a:r>
            <a:endParaRPr sz="3200"/>
          </a:p>
          <a:p>
            <a:pPr lvl="0">
              <a:defRPr sz="1800"/>
            </a:pPr>
            <a:r>
              <a:rPr sz="3200"/>
              <a:t>Our language focus on Matrix Computation with operators and build your Customized Matrix Computation with great EASE.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1</a:t>
            </a:r>
          </a:p>
        </p:txBody>
      </p:sp>
      <p:sp>
        <p:nvSpPr>
          <p:cNvPr id="56" name="Shape 56"/>
          <p:cNvSpPr/>
          <p:nvPr>
            <p:ph type="body" idx="1"/>
          </p:nvPr>
        </p:nvSpPr>
        <p:spPr>
          <a:xfrm>
            <a:off x="457200" y="1600200"/>
            <a:ext cx="4354992" cy="4525963"/>
          </a:xfrm>
          <a:prstGeom prst="rect">
            <a:avLst/>
          </a:prstGeom>
        </p:spPr>
        <p:txBody>
          <a:bodyPr/>
          <a:lstStyle/>
          <a:p>
            <a:pPr lvl="0" marL="214312" indent="-214312">
              <a:spcBef>
                <a:spcPts val="400"/>
              </a:spcBef>
              <a:defRPr sz="1800"/>
            </a:pPr>
            <a:r>
              <a:rPr sz="2000" u="sng"/>
              <a:t>Int i;</a:t>
            </a:r>
            <a:endParaRPr sz="2000" u="sng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Boolean b;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Matrix main2(</a:t>
            </a:r>
            <a:r>
              <a:rPr sz="2000" u="sng"/>
              <a:t>Int argc, String argv) {</a:t>
            </a:r>
            <a:endParaRPr sz="2000" u="sng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	Matrix m3(2,2);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    Matrix m(2,2);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	m[0][0]=1; 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	m[0][1]=2; 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	m[1][0]=3;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	m[1][1]=4;</a:t>
            </a:r>
            <a:endParaRPr sz="2000"/>
          </a:p>
          <a:p>
            <a:pPr lvl="0" marL="214312" indent="-214312">
              <a:spcBef>
                <a:spcPts val="400"/>
              </a:spcBef>
              <a:buClr>
                <a:srgbClr val="FF0000"/>
              </a:buClr>
              <a:defRPr sz="1800"/>
            </a:pPr>
            <a:r>
              <a:rPr b="1" sz="2000">
                <a:solidFill>
                  <a:srgbClr val="FF0000"/>
                </a:solidFill>
              </a:rPr>
              <a:t>m3 = (((m +. m') *. m~) *.. 4)+.. m^;</a:t>
            </a:r>
            <a:r>
              <a:rPr sz="2000"/>
              <a:t>    return m3;</a:t>
            </a:r>
            <a:endParaRPr sz="2000"/>
          </a:p>
          <a:p>
            <a:pPr lvl="0" marL="214312" indent="-214312">
              <a:spcBef>
                <a:spcPts val="400"/>
              </a:spcBef>
              <a:defRPr sz="1800"/>
            </a:pPr>
            <a:r>
              <a:rPr sz="2000"/>
              <a:t>}</a:t>
            </a:r>
          </a:p>
        </p:txBody>
      </p:sp>
      <p:sp>
        <p:nvSpPr>
          <p:cNvPr id="57" name="Shape 57"/>
          <p:cNvSpPr/>
          <p:nvPr/>
        </p:nvSpPr>
        <p:spPr>
          <a:xfrm>
            <a:off x="5171156" y="1752599"/>
            <a:ext cx="4354993" cy="222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14312" indent="-214312">
              <a:spcBef>
                <a:spcPts val="4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sz="2000">
                <a:solidFill>
                  <a:srgbClr val="FF0000"/>
                </a:solidFill>
              </a:rPr>
              <a:t>Void main(</a:t>
            </a:r>
            <a:r>
              <a:rPr sz="2000" u="sng">
                <a:solidFill>
                  <a:srgbClr val="FF0000"/>
                </a:solidFill>
              </a:rPr>
              <a:t>Int argc2, String m)</a:t>
            </a:r>
            <a:endParaRPr sz="3200"/>
          </a:p>
          <a:p>
            <a:pPr lvl="0" marL="214312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 u="sng"/>
              <a:t> {</a:t>
            </a:r>
            <a:endParaRPr sz="3200"/>
          </a:p>
          <a:p>
            <a:pPr lvl="0" marL="214312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	Matrix result(2,2);</a:t>
            </a:r>
            <a:endParaRPr sz="3200"/>
          </a:p>
          <a:p>
            <a:pPr lvl="0" marL="214312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	result=main2(0, "</a:t>
            </a:r>
            <a:r>
              <a:rPr sz="2000" u="sng"/>
              <a:t>str");</a:t>
            </a:r>
            <a:endParaRPr sz="3200"/>
          </a:p>
          <a:p>
            <a:pPr lvl="0" marL="214312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	printM(result);</a:t>
            </a:r>
            <a:endParaRPr sz="3200"/>
          </a:p>
          <a:p>
            <a:pPr lvl="0" marL="214312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}</a:t>
            </a:r>
          </a:p>
        </p:txBody>
      </p:sp>
      <p:sp>
        <p:nvSpPr>
          <p:cNvPr id="58" name="Shape 58"/>
          <p:cNvSpPr/>
          <p:nvPr/>
        </p:nvSpPr>
        <p:spPr>
          <a:xfrm>
            <a:off x="4812191" y="4599828"/>
            <a:ext cx="4354993" cy="1269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57175" indent="-257175">
              <a:spcBef>
                <a:spcPts val="5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b="1" sz="2400">
                <a:solidFill>
                  <a:srgbClr val="FF0000"/>
                </a:solidFill>
              </a:rPr>
              <a:t>Columbia Students are one-liners.</a:t>
            </a:r>
            <a:endParaRPr sz="3200"/>
          </a:p>
          <a:p>
            <a:pPr lvl="0" marL="257175" indent="-257175">
              <a:spcBef>
                <a:spcPts val="5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b="1" sz="2400">
                <a:solidFill>
                  <a:srgbClr val="FF0000"/>
                </a:solidFill>
              </a:rPr>
              <a:t>So, Make it happen!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lvl="0">
              <a:defRPr b="0" sz="1800"/>
            </a:pPr>
            <a:r>
              <a:rPr b="1" sz="4400"/>
              <a:t>A series of operators</a:t>
            </a:r>
          </a:p>
        </p:txBody>
      </p:sp>
      <p:sp>
        <p:nvSpPr>
          <p:cNvPr id="61" name="Shape 61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“+”, “-”: positive/ negative sign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“*”, “/”, “+.”, “-.”, “+..”, “-..”: primary type level, matrix level, and matrix &amp; primary level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2</a:t>
            </a:r>
          </a:p>
        </p:txBody>
      </p:sp>
      <p:sp>
        <p:nvSpPr>
          <p:cNvPr id="64" name="Shape 64"/>
          <p:cNvSpPr/>
          <p:nvPr>
            <p:ph type="body" idx="1"/>
          </p:nvPr>
        </p:nvSpPr>
        <p:spPr>
          <a:xfrm>
            <a:off x="457199" y="1631511"/>
            <a:ext cx="3561378" cy="449465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 u="sng"/>
              <a:t>Int i;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Boolean b;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Structure main2(</a:t>
            </a:r>
            <a:r>
              <a:rPr sz="2700" u="sng"/>
              <a:t>Int argc, String argv) {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Structure s={a="1", b= toString(</a:t>
            </a:r>
            <a:r>
              <a:rPr sz="2700" u="sng"/>
              <a:t>argc)};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i=toInt(s -&gt; a);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return s;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}</a:t>
            </a:r>
          </a:p>
        </p:txBody>
      </p:sp>
      <p:sp>
        <p:nvSpPr>
          <p:cNvPr id="65" name="Shape 65"/>
          <p:cNvSpPr/>
          <p:nvPr/>
        </p:nvSpPr>
        <p:spPr>
          <a:xfrm>
            <a:off x="4418974" y="1631511"/>
            <a:ext cx="4267826" cy="40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 u="sng"/>
              <a:t>Int i;</a:t>
            </a: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/>
              <a:t>Boolean b;</a:t>
            </a: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/>
              <a:t>Structure main2(</a:t>
            </a:r>
            <a:r>
              <a:rPr sz="2673" u="sng"/>
              <a:t>Int argc, String argv) {</a:t>
            </a: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/>
              <a:t>	Structure s={a="1", b= toString(</a:t>
            </a:r>
            <a:r>
              <a:rPr sz="2673" u="sng"/>
              <a:t>argc)};</a:t>
            </a: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/>
              <a:t>	i=toInt(s -&gt; a);</a:t>
            </a: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/>
              <a:t>	return s;</a:t>
            </a:r>
            <a:endParaRPr sz="2673"/>
          </a:p>
          <a:p>
            <a:pPr lvl="0" marL="339470" indent="-339470" defTabSz="452627">
              <a:lnSpc>
                <a:spcPct val="80000"/>
              </a:lnSpc>
              <a:spcBef>
                <a:spcPts val="600"/>
              </a:spcBef>
              <a:buSzPct val="100000"/>
              <a:buFont typeface="Arial"/>
              <a:buChar char="•"/>
            </a:pPr>
            <a:r>
              <a:rPr sz="2673"/>
              <a:t>}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Structure holds customized data</a:t>
            </a:r>
          </a:p>
        </p:txBody>
      </p:sp>
      <p:sp>
        <p:nvSpPr>
          <p:cNvPr id="68" name="Shape 68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buClr>
                <a:srgbClr val="FF0000"/>
              </a:buClr>
              <a:defRPr sz="1800"/>
            </a:pPr>
            <a:r>
              <a:rPr b="1" sz="3200">
                <a:solidFill>
                  <a:srgbClr val="FF0000"/>
                </a:solidFill>
              </a:rPr>
              <a:t>Universal</a:t>
            </a:r>
            <a:r>
              <a:rPr sz="3200"/>
              <a:t>:  Anything that can be expressed as a String. Can be a String or a variable of String type</a:t>
            </a:r>
            <a:endParaRPr sz="3200"/>
          </a:p>
          <a:p>
            <a:pPr lvl="0">
              <a:buClr>
                <a:srgbClr val="FF0000"/>
              </a:buClr>
              <a:defRPr sz="1800"/>
            </a:pPr>
            <a:r>
              <a:rPr b="1" sz="3200">
                <a:solidFill>
                  <a:srgbClr val="FF0000"/>
                </a:solidFill>
              </a:rPr>
              <a:t>No Overhead</a:t>
            </a:r>
            <a:r>
              <a:rPr sz="3200"/>
              <a:t>: Anything your care to use without OOP overhead that a financial user does not care to know</a:t>
            </a:r>
            <a:endParaRPr sz="3200"/>
          </a:p>
          <a:p>
            <a:pPr lvl="0">
              <a:buClr>
                <a:srgbClr val="FF0000"/>
              </a:buClr>
              <a:defRPr sz="1800"/>
            </a:pPr>
            <a:r>
              <a:rPr b="1" sz="3200">
                <a:solidFill>
                  <a:srgbClr val="FF0000"/>
                </a:solidFill>
              </a:rPr>
              <a:t>Extensibility</a:t>
            </a:r>
            <a:r>
              <a:rPr sz="3200"/>
              <a:t>: Easily extended to other disciplinary without much efford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3</a:t>
            </a:r>
          </a:p>
        </p:txBody>
      </p:sp>
      <p:sp>
        <p:nvSpPr>
          <p:cNvPr id="71" name="Shape 71"/>
          <p:cNvSpPr/>
          <p:nvPr>
            <p:ph type="body" idx="1"/>
          </p:nvPr>
        </p:nvSpPr>
        <p:spPr>
          <a:xfrm>
            <a:off x="457199" y="1448127"/>
            <a:ext cx="4361614" cy="5030277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Float i;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Option main2(</a:t>
            </a:r>
            <a:r>
              <a:rPr sz="2700" u="sng"/>
              <a:t>Int argc, String argv) {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Option s={strike="100.0", stock= "150.0", interestRate="0.1", period="1.0", </a:t>
            </a:r>
            <a:r>
              <a:rPr sz="2700" u="sng"/>
              <a:t>sigma="2.0", optionType="call"};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i=toFloat(s -&gt; strike);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return s;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}</a:t>
            </a:r>
          </a:p>
        </p:txBody>
      </p:sp>
      <p:sp>
        <p:nvSpPr>
          <p:cNvPr id="72" name="Shape 72"/>
          <p:cNvSpPr/>
          <p:nvPr/>
        </p:nvSpPr>
        <p:spPr>
          <a:xfrm>
            <a:off x="4354573" y="1448128"/>
            <a:ext cx="4789428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Void main(</a:t>
            </a:r>
            <a:r>
              <a:rPr sz="3200" u="sng"/>
              <a:t>Int argc2, String m) {</a:t>
            </a:r>
            <a:endParaRPr sz="3200"/>
          </a:p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Option result={};</a:t>
            </a:r>
            <a:endParaRPr sz="3200"/>
          </a:p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result=main2(0, "</a:t>
            </a:r>
            <a:r>
              <a:rPr sz="3200" u="sng"/>
              <a:t>str");</a:t>
            </a:r>
            <a:endParaRPr sz="3200"/>
          </a:p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Float d;</a:t>
            </a:r>
            <a:endParaRPr sz="3200"/>
          </a:p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d=price(result);</a:t>
            </a:r>
            <a:endParaRPr sz="3200"/>
          </a:p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print(d);</a:t>
            </a:r>
            <a:endParaRPr sz="3200"/>
          </a:p>
          <a:p>
            <a:pPr lvl="0" marL="34290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}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3 extended</a:t>
            </a:r>
          </a:p>
        </p:txBody>
      </p:sp>
      <p:sp>
        <p:nvSpPr>
          <p:cNvPr id="75" name="Shape 75"/>
          <p:cNvSpPr/>
          <p:nvPr>
            <p:ph type="body" idx="1"/>
          </p:nvPr>
        </p:nvSpPr>
        <p:spPr>
          <a:xfrm>
            <a:off x="457200" y="1600200"/>
            <a:ext cx="4137775" cy="452596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Matrix main3(</a:t>
            </a:r>
            <a:r>
              <a:rPr sz="2700" u="sng"/>
              <a:t>Int a) {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Matrix strike(1,2);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strike[0][0]=10;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strike[0][1]=20;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Matrix stock(1,2);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stock[0][0]=15;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stock[0][1]=25;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Matrix interestRate(1,2);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interestRate[0][0]=0.4;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interestRate[0][1]=0.1;</a:t>
            </a:r>
          </a:p>
        </p:txBody>
      </p:sp>
      <p:sp>
        <p:nvSpPr>
          <p:cNvPr id="76" name="Shape 76"/>
          <p:cNvSpPr/>
          <p:nvPr/>
        </p:nvSpPr>
        <p:spPr>
          <a:xfrm>
            <a:off x="4747374" y="1750487"/>
            <a:ext cx="4137776" cy="4525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Matrix period(1,2);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period[0][0]=3;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period[0][1]=4;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Matrix </a:t>
            </a:r>
            <a:r>
              <a:rPr sz="2200" u="sng"/>
              <a:t>sigma(1,2);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</a:t>
            </a:r>
            <a:r>
              <a:rPr sz="2200" u="sng"/>
              <a:t>sigma[0][0]=0.1;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</a:t>
            </a:r>
            <a:r>
              <a:rPr sz="2200" u="sng"/>
              <a:t>sigma[0][1]=0.2;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Matrix s(0,0);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s= priceM(strike,stock,interestRate,period,</a:t>
            </a:r>
            <a:r>
              <a:rPr sz="2200" u="sng"/>
              <a:t>sigma);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return s;</a:t>
            </a:r>
            <a:endParaRPr sz="2200"/>
          </a:p>
          <a:p>
            <a:pPr lvl="0" marL="34290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}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In Financial District</a:t>
            </a:r>
          </a:p>
        </p:txBody>
      </p:sp>
      <p:sp>
        <p:nvSpPr>
          <p:cNvPr id="79" name="Shape 79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Easy to use: One of the application of extensible language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Make complex things easy: Don’t know Black-Shole or anything alike.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Matrix short-cut for large portfolio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