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3" r:id="rId3"/>
    <p:sldId id="264" r:id="rId4"/>
    <p:sldId id="265" r:id="rId5"/>
    <p:sldId id="267" r:id="rId6"/>
    <p:sldId id="268" r:id="rId7"/>
    <p:sldId id="274" r:id="rId8"/>
    <p:sldId id="273" r:id="rId9"/>
    <p:sldId id="269" r:id="rId10"/>
    <p:sldId id="272" r:id="rId11"/>
    <p:sldId id="271" r:id="rId12"/>
    <p:sldId id="275"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0"/>
            <a:ext cx="6829444"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3854150"/>
            <a:ext cx="7772400" cy="1860850"/>
          </a:xfrm>
        </p:spPr>
        <p:txBody>
          <a:bodyPr anchor="t"/>
          <a:lstStyle>
            <a:lvl1pPr algn="l">
              <a:defRPr sz="44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1580474" y="553734"/>
            <a:ext cx="7349244" cy="4741531"/>
            <a:chOff x="428596" y="553734"/>
            <a:chExt cx="7349244" cy="4741531"/>
          </a:xfrm>
        </p:grpSpPr>
        <p:sp>
          <p:nvSpPr>
            <p:cNvPr id="16" name="矩形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图片占位符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useBgFill="1">
        <p:nvSpPr>
          <p:cNvPr id="2" name="标题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pPr/>
              <a:t>2012/5/10</a:t>
            </a:fld>
            <a:endParaRPr lang="zh-CN" altLang="en-US"/>
          </a:p>
        </p:txBody>
      </p:sp>
      <p:sp>
        <p:nvSpPr>
          <p:cNvPr id="5" name="页脚占位符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31640" y="3284984"/>
            <a:ext cx="6400800" cy="1753200"/>
          </a:xfrm>
        </p:spPr>
        <p:txBody>
          <a:bodyPr>
            <a:normAutofit lnSpcReduction="10000"/>
          </a:bodyPr>
          <a:lstStyle/>
          <a:p>
            <a:r>
              <a:rPr lang="en-US" altLang="zh-CN" b="1" dirty="0" smtClean="0"/>
              <a:t>Xiang Zhou      xz2266</a:t>
            </a:r>
            <a:endParaRPr lang="zh-CN" altLang="zh-CN" dirty="0" smtClean="0"/>
          </a:p>
          <a:p>
            <a:r>
              <a:rPr lang="en-US" altLang="zh-CN" b="1" dirty="0" err="1" smtClean="0"/>
              <a:t>Hao</a:t>
            </a:r>
            <a:r>
              <a:rPr lang="en-US" altLang="zh-CN" b="1" dirty="0" smtClean="0"/>
              <a:t> </a:t>
            </a:r>
            <a:r>
              <a:rPr lang="en-US" altLang="zh-CN" b="1" dirty="0" err="1" smtClean="0"/>
              <a:t>Zheng</a:t>
            </a:r>
            <a:r>
              <a:rPr lang="en-US" altLang="zh-CN" b="1" dirty="0" smtClean="0"/>
              <a:t>       hz2256       </a:t>
            </a:r>
            <a:endParaRPr lang="zh-CN" altLang="zh-CN" dirty="0" smtClean="0"/>
          </a:p>
          <a:p>
            <a:r>
              <a:rPr lang="en-US" altLang="zh-CN" b="1" dirty="0" smtClean="0"/>
              <a:t>Ran </a:t>
            </a:r>
            <a:r>
              <a:rPr lang="en-US" altLang="zh-CN" b="1" dirty="0" err="1" smtClean="0"/>
              <a:t>Zheng</a:t>
            </a:r>
            <a:r>
              <a:rPr lang="en-US" altLang="zh-CN" b="1" dirty="0" smtClean="0"/>
              <a:t>       rz2228</a:t>
            </a:r>
            <a:endParaRPr lang="zh-CN" altLang="zh-CN" dirty="0" smtClean="0"/>
          </a:p>
          <a:p>
            <a:r>
              <a:rPr lang="en-US" altLang="zh-CN" b="1" dirty="0" err="1" smtClean="0"/>
              <a:t>Younggyun</a:t>
            </a:r>
            <a:r>
              <a:rPr lang="en-US" altLang="zh-CN" b="1" dirty="0" smtClean="0"/>
              <a:t> Cho   yc2704</a:t>
            </a:r>
            <a:endParaRPr lang="zh-CN" altLang="en-US" dirty="0"/>
          </a:p>
        </p:txBody>
      </p:sp>
      <p:sp>
        <p:nvSpPr>
          <p:cNvPr id="5" name="TextBox 4"/>
          <p:cNvSpPr txBox="1"/>
          <p:nvPr/>
        </p:nvSpPr>
        <p:spPr>
          <a:xfrm>
            <a:off x="323528" y="1484784"/>
            <a:ext cx="8496944" cy="1015663"/>
          </a:xfrm>
          <a:prstGeom prst="rect">
            <a:avLst/>
          </a:prstGeom>
          <a:noFill/>
        </p:spPr>
        <p:txBody>
          <a:bodyPr wrap="square" rtlCol="0">
            <a:spAutoFit/>
          </a:bodyPr>
          <a:lstStyle/>
          <a:p>
            <a:pPr algn="ctr"/>
            <a:r>
              <a:rPr lang="en-US" altLang="zh-CN" sz="6000" b="1" dirty="0"/>
              <a:t>Touch Pong</a:t>
            </a:r>
            <a:endParaRPr lang="zh-CN" altLang="zh-CN"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spc="0" dirty="0" smtClean="0">
                <a:ln>
                  <a:noFill/>
                </a:ln>
                <a:solidFill>
                  <a:prstClr val="black"/>
                </a:solidFill>
                <a:effectLst/>
                <a:latin typeface="Calibri"/>
                <a:cs typeface="+mn-cs"/>
              </a:rPr>
              <a:t>Software</a:t>
            </a:r>
            <a:endParaRPr lang="zh-CN" altLang="en-US" dirty="0"/>
          </a:p>
        </p:txBody>
      </p:sp>
      <p:sp>
        <p:nvSpPr>
          <p:cNvPr id="3" name="内容占位符 2"/>
          <p:cNvSpPr>
            <a:spLocks noGrp="1"/>
          </p:cNvSpPr>
          <p:nvPr>
            <p:ph idx="1"/>
          </p:nvPr>
        </p:nvSpPr>
        <p:spPr/>
        <p:txBody>
          <a:bodyPr>
            <a:normAutofit/>
          </a:bodyPr>
          <a:lstStyle/>
          <a:p>
            <a:pPr marL="0" indent="0" algn="just">
              <a:buNone/>
            </a:pPr>
            <a:r>
              <a:rPr lang="en-US" altLang="zh-CN" sz="2400" dirty="0" smtClean="0"/>
              <a:t>We </a:t>
            </a:r>
            <a:r>
              <a:rPr lang="en-US" altLang="zh-CN" sz="2400" dirty="0"/>
              <a:t>decide which one is for the left rackets, which one is for </a:t>
            </a:r>
            <a:r>
              <a:rPr lang="en-US" altLang="zh-CN" sz="2400" dirty="0" smtClean="0"/>
              <a:t>right by change rules that </a:t>
            </a:r>
            <a:r>
              <a:rPr lang="en-US" altLang="zh-CN" sz="2400" dirty="0"/>
              <a:t>racket can't move until the ball and the touch point reach the corresponding </a:t>
            </a:r>
            <a:r>
              <a:rPr lang="en-US" altLang="zh-CN" sz="2400" dirty="0" smtClean="0"/>
              <a:t>side.</a:t>
            </a:r>
          </a:p>
          <a:p>
            <a:pPr marL="0" indent="0" algn="just">
              <a:buNone/>
            </a:pPr>
            <a:r>
              <a:rPr lang="en-US" altLang="zh-CN" sz="2400" dirty="0"/>
              <a:t>By setting the movement step and the direction of the ball, and then adding then to the previous position, we can get the instant position of the ball.  </a:t>
            </a:r>
            <a:endParaRPr lang="zh-CN" altLang="zh-CN" sz="2400" dirty="0"/>
          </a:p>
          <a:p>
            <a:pPr marL="0" indent="0" algn="just">
              <a:buNone/>
            </a:pPr>
            <a:endParaRPr lang="zh-CN" altLang="en-US" dirty="0"/>
          </a:p>
        </p:txBody>
      </p:sp>
    </p:spTree>
    <p:extLst>
      <p:ext uri="{BB962C8B-B14F-4D97-AF65-F5344CB8AC3E}">
        <p14:creationId xmlns:p14="http://schemas.microsoft.com/office/powerpoint/2010/main" val="25310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spc="0" dirty="0" smtClean="0">
                <a:ln>
                  <a:noFill/>
                </a:ln>
                <a:solidFill>
                  <a:prstClr val="black"/>
                </a:solidFill>
                <a:effectLst/>
                <a:latin typeface="Calibri"/>
                <a:cs typeface="+mn-cs"/>
              </a:rPr>
              <a:t>Software</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2600" dirty="0" smtClean="0"/>
              <a:t>We need to transmit </a:t>
            </a:r>
            <a:r>
              <a:rPr lang="en-US" altLang="zh-CN" sz="2600" dirty="0"/>
              <a:t>the controlled data from the </a:t>
            </a:r>
            <a:r>
              <a:rPr lang="en-US" altLang="zh-CN" sz="2600" dirty="0" err="1"/>
              <a:t>nios</a:t>
            </a:r>
            <a:r>
              <a:rPr lang="en-US" altLang="zh-CN" sz="2600" dirty="0"/>
              <a:t> system to the </a:t>
            </a:r>
            <a:r>
              <a:rPr lang="en-US" altLang="zh-CN" sz="2600" dirty="0" err="1" smtClean="0"/>
              <a:t>LCD_Timing_Controller</a:t>
            </a:r>
            <a:r>
              <a:rPr lang="en-US" altLang="zh-CN" sz="2600" dirty="0" smtClean="0"/>
              <a:t>:</a:t>
            </a:r>
          </a:p>
          <a:p>
            <a:pPr marL="0" indent="0">
              <a:buNone/>
            </a:pPr>
            <a:r>
              <a:rPr lang="en-US" altLang="zh-CN" sz="2600" dirty="0"/>
              <a:t>IOWR_ALTERA_AVALON_PIO_DATA(PIO_LED_BASE, score);</a:t>
            </a:r>
            <a:endParaRPr lang="zh-CN" altLang="zh-CN" sz="2600" dirty="0"/>
          </a:p>
          <a:p>
            <a:pPr marL="0" indent="0">
              <a:buNone/>
            </a:pPr>
            <a:r>
              <a:rPr lang="en-US" altLang="zh-CN" sz="2600" dirty="0"/>
              <a:t>IOWR_ALTERA_AVALON_PIO_DATA(PIO_PINGPONG_BASE, </a:t>
            </a:r>
            <a:r>
              <a:rPr lang="en-US" altLang="zh-CN" sz="2600" dirty="0" err="1"/>
              <a:t>x_y_pingpong</a:t>
            </a:r>
            <a:r>
              <a:rPr lang="en-US" altLang="zh-CN" sz="2600" dirty="0"/>
              <a:t>);</a:t>
            </a:r>
            <a:endParaRPr lang="zh-CN" altLang="zh-CN" sz="2600" dirty="0"/>
          </a:p>
          <a:p>
            <a:pPr marL="0" indent="0">
              <a:buNone/>
            </a:pPr>
            <a:r>
              <a:rPr lang="en-US" altLang="zh-CN" sz="2600" dirty="0"/>
              <a:t>IOWR_ALTERA_AVALON_PIO_DATA(PIO_LEFT_BASE, </a:t>
            </a:r>
            <a:r>
              <a:rPr lang="en-US" altLang="zh-CN" sz="2600" dirty="0" err="1"/>
              <a:t>left_y_x</a:t>
            </a:r>
            <a:r>
              <a:rPr lang="en-US" altLang="zh-CN" sz="2600" dirty="0"/>
              <a:t>);</a:t>
            </a:r>
            <a:endParaRPr lang="zh-CN" altLang="zh-CN" sz="2600" dirty="0"/>
          </a:p>
          <a:p>
            <a:pPr marL="0" indent="0">
              <a:buNone/>
            </a:pPr>
            <a:r>
              <a:rPr lang="en-US" altLang="zh-CN" sz="2600" dirty="0"/>
              <a:t>IOWR_ALTERA_AVALON_PIO_DATA(PIO_RIGHT_BASE, </a:t>
            </a:r>
            <a:r>
              <a:rPr lang="en-US" altLang="zh-CN" sz="2600" dirty="0" err="1"/>
              <a:t>right_y_x</a:t>
            </a:r>
            <a:r>
              <a:rPr lang="en-US" altLang="zh-CN" sz="2600" dirty="0"/>
              <a:t>);</a:t>
            </a:r>
            <a:endParaRPr lang="zh-CN" altLang="zh-CN" sz="2600" dirty="0"/>
          </a:p>
          <a:p>
            <a:pPr marL="0" indent="0">
              <a:buNone/>
            </a:pPr>
            <a:endParaRPr lang="zh-CN" altLang="en-US" dirty="0"/>
          </a:p>
        </p:txBody>
      </p:sp>
    </p:spTree>
    <p:extLst>
      <p:ext uri="{BB962C8B-B14F-4D97-AF65-F5344CB8AC3E}">
        <p14:creationId xmlns:p14="http://schemas.microsoft.com/office/powerpoint/2010/main" val="4032386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spc="0" dirty="0" smtClean="0">
                <a:ln>
                  <a:noFill/>
                </a:ln>
                <a:solidFill>
                  <a:prstClr val="black"/>
                </a:solidFill>
                <a:effectLst/>
                <a:latin typeface="Calibri"/>
                <a:cs typeface="+mn-cs"/>
              </a:rPr>
              <a:t>Responsibilities</a:t>
            </a:r>
            <a:endParaRPr lang="zh-CN" altLang="en-US" dirty="0"/>
          </a:p>
        </p:txBody>
      </p:sp>
      <p:sp>
        <p:nvSpPr>
          <p:cNvPr id="3" name="内容占位符 2"/>
          <p:cNvSpPr>
            <a:spLocks noGrp="1"/>
          </p:cNvSpPr>
          <p:nvPr>
            <p:ph idx="1"/>
          </p:nvPr>
        </p:nvSpPr>
        <p:spPr/>
        <p:txBody>
          <a:bodyPr>
            <a:normAutofit fontScale="70000" lnSpcReduction="20000"/>
          </a:bodyPr>
          <a:lstStyle/>
          <a:p>
            <a:pPr marL="0" indent="0" algn="just">
              <a:buNone/>
            </a:pPr>
            <a:r>
              <a:rPr lang="en-US" altLang="zh-CN" dirty="0"/>
              <a:t>Ran </a:t>
            </a:r>
            <a:r>
              <a:rPr lang="en-US" altLang="zh-CN" dirty="0" err="1"/>
              <a:t>Zheng</a:t>
            </a:r>
            <a:r>
              <a:rPr lang="en-US" altLang="zh-CN" dirty="0"/>
              <a:t>: drafted original proposal; researched guide book and helped with whole system construction.</a:t>
            </a:r>
            <a:endParaRPr lang="zh-CN" altLang="zh-CN" dirty="0"/>
          </a:p>
          <a:p>
            <a:pPr marL="0" indent="0" algn="just">
              <a:buNone/>
            </a:pPr>
            <a:r>
              <a:rPr lang="en-US" altLang="zh-CN" dirty="0"/>
              <a:t> </a:t>
            </a:r>
            <a:endParaRPr lang="zh-CN" altLang="zh-CN" dirty="0"/>
          </a:p>
          <a:p>
            <a:pPr marL="0" indent="0" algn="just">
              <a:buNone/>
            </a:pPr>
            <a:r>
              <a:rPr lang="en-US" altLang="zh-CN" dirty="0" err="1"/>
              <a:t>Hao</a:t>
            </a:r>
            <a:r>
              <a:rPr lang="en-US" altLang="zh-CN" dirty="0"/>
              <a:t> </a:t>
            </a:r>
            <a:r>
              <a:rPr lang="en-US" altLang="zh-CN" dirty="0" err="1"/>
              <a:t>Zheng</a:t>
            </a:r>
            <a:r>
              <a:rPr lang="en-US" altLang="zh-CN" dirty="0"/>
              <a:t>: developed all aspects of hardware (modified Verilog code); built NIOS system and set up interruption; contributed to presentation slides and final report.</a:t>
            </a:r>
            <a:endParaRPr lang="zh-CN" altLang="zh-CN" dirty="0"/>
          </a:p>
          <a:p>
            <a:pPr marL="0" indent="0" algn="just">
              <a:buNone/>
            </a:pPr>
            <a:r>
              <a:rPr lang="en-US" altLang="zh-CN" dirty="0"/>
              <a:t> </a:t>
            </a:r>
            <a:endParaRPr lang="zh-CN" altLang="zh-CN" dirty="0"/>
          </a:p>
          <a:p>
            <a:pPr marL="0" indent="0" algn="just">
              <a:buNone/>
            </a:pPr>
            <a:r>
              <a:rPr lang="en-US" altLang="zh-CN" dirty="0"/>
              <a:t>Xiang Zhou: developed algorithm; wrote software for control of game. Write part of the final report. Helped set hardware.</a:t>
            </a:r>
            <a:endParaRPr lang="zh-CN" altLang="zh-CN" dirty="0"/>
          </a:p>
          <a:p>
            <a:pPr marL="0" indent="0" algn="just">
              <a:buNone/>
            </a:pPr>
            <a:r>
              <a:rPr lang="en-US" altLang="zh-CN" dirty="0"/>
              <a:t> </a:t>
            </a:r>
            <a:endParaRPr lang="zh-CN" altLang="zh-CN" dirty="0"/>
          </a:p>
          <a:p>
            <a:pPr marL="0" indent="0" algn="just">
              <a:buNone/>
            </a:pPr>
            <a:r>
              <a:rPr lang="en-US" altLang="zh-CN" dirty="0" err="1"/>
              <a:t>Younggyun</a:t>
            </a:r>
            <a:r>
              <a:rPr lang="en-US" altLang="zh-CN" dirty="0"/>
              <a:t> Cho: helped write game logic; researched and initially implemented displaying image using ROM; loaded background into the DE2 Flash; Detected and fixed bugs; contributed to final report.</a:t>
            </a:r>
            <a:endParaRPr lang="zh-CN" altLang="zh-CN" dirty="0"/>
          </a:p>
          <a:p>
            <a:pPr marL="0" indent="0">
              <a:buNone/>
            </a:pPr>
            <a:endParaRPr lang="zh-CN" altLang="en-US" dirty="0"/>
          </a:p>
        </p:txBody>
      </p:sp>
    </p:spTree>
    <p:extLst>
      <p:ext uri="{BB962C8B-B14F-4D97-AF65-F5344CB8AC3E}">
        <p14:creationId xmlns:p14="http://schemas.microsoft.com/office/powerpoint/2010/main" val="139907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IMG_0439.JPG"/>
          <p:cNvPicPr>
            <a:picLocks noGrp="1" noChangeAspect="1"/>
          </p:cNvPicPr>
          <p:nvPr>
            <p:ph idx="1"/>
          </p:nvPr>
        </p:nvPicPr>
        <p:blipFill>
          <a:blip r:embed="rId2" cstate="print"/>
          <a:stretch>
            <a:fillRect/>
          </a:stretch>
        </p:blipFill>
        <p:spPr>
          <a:xfrm>
            <a:off x="1409385" y="1600200"/>
            <a:ext cx="6325230" cy="4724400"/>
          </a:xfrm>
        </p:spPr>
      </p:pic>
      <p:sp>
        <p:nvSpPr>
          <p:cNvPr id="5" name="TextBox 4"/>
          <p:cNvSpPr txBox="1"/>
          <p:nvPr/>
        </p:nvSpPr>
        <p:spPr>
          <a:xfrm>
            <a:off x="395536" y="303582"/>
            <a:ext cx="8352928" cy="523220"/>
          </a:xfrm>
          <a:prstGeom prst="rect">
            <a:avLst/>
          </a:prstGeom>
          <a:noFill/>
        </p:spPr>
        <p:txBody>
          <a:bodyPr wrap="square" rtlCol="0">
            <a:spAutoFit/>
          </a:bodyPr>
          <a:lstStyle/>
          <a:p>
            <a:pPr algn="ctr"/>
            <a:r>
              <a:rPr lang="en-US" altLang="zh-CN" sz="2800" b="1" dirty="0" smtClean="0"/>
              <a:t>Achievement</a:t>
            </a:r>
            <a:endParaRPr lang="zh-CN" alt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709120"/>
          </a:xfrm>
        </p:spPr>
        <p:txBody>
          <a:bodyPr/>
          <a:lstStyle/>
          <a:p>
            <a:pPr marL="0" indent="0">
              <a:buNone/>
            </a:pPr>
            <a:r>
              <a:rPr lang="en-US" altLang="zh-CN" dirty="0" smtClean="0"/>
              <a:t>1. First part of design is the communication between touch panel and DE2 board</a:t>
            </a:r>
          </a:p>
          <a:p>
            <a:endParaRPr lang="en-US" altLang="zh-CN" dirty="0" smtClean="0"/>
          </a:p>
          <a:p>
            <a:pPr marL="0" indent="0">
              <a:buNone/>
            </a:pPr>
            <a:r>
              <a:rPr lang="en-US" altLang="zh-CN" dirty="0" smtClean="0"/>
              <a:t>2. The second part is designing </a:t>
            </a:r>
            <a:r>
              <a:rPr lang="en-US" altLang="zh-CN" dirty="0" err="1" smtClean="0"/>
              <a:t>verilog</a:t>
            </a:r>
            <a:r>
              <a:rPr lang="en-US" altLang="zh-CN" dirty="0" smtClean="0"/>
              <a:t> code</a:t>
            </a:r>
          </a:p>
          <a:p>
            <a:endParaRPr lang="en-US" altLang="zh-CN" dirty="0" smtClean="0"/>
          </a:p>
          <a:p>
            <a:pPr marL="0" indent="0">
              <a:buNone/>
            </a:pPr>
            <a:r>
              <a:rPr lang="en-US" altLang="zh-CN" dirty="0" smtClean="0"/>
              <a:t>3. The final part is designing the game logic and develop C code</a:t>
            </a:r>
            <a:endParaRPr lang="zh-CN" altLang="en-US" dirty="0"/>
          </a:p>
        </p:txBody>
      </p:sp>
      <p:sp>
        <p:nvSpPr>
          <p:cNvPr id="5" name="TextBox 4"/>
          <p:cNvSpPr txBox="1"/>
          <p:nvPr/>
        </p:nvSpPr>
        <p:spPr>
          <a:xfrm>
            <a:off x="395536" y="404664"/>
            <a:ext cx="8352928" cy="707886"/>
          </a:xfrm>
          <a:prstGeom prst="rect">
            <a:avLst/>
          </a:prstGeom>
          <a:noFill/>
        </p:spPr>
        <p:txBody>
          <a:bodyPr wrap="square" rtlCol="0">
            <a:spAutoFit/>
          </a:bodyPr>
          <a:lstStyle/>
          <a:p>
            <a:pPr algn="ctr"/>
            <a:r>
              <a:rPr lang="en-US" altLang="zh-CN" sz="4000" b="1" dirty="0" smtClean="0"/>
              <a:t>Design</a:t>
            </a:r>
            <a:r>
              <a:rPr lang="en-US" altLang="zh-CN" sz="2800" b="1" dirty="0" smtClean="0"/>
              <a:t> </a:t>
            </a:r>
            <a:endParaRPr lang="zh-CN" alt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0483" y="1600200"/>
            <a:ext cx="6743033" cy="4724400"/>
          </a:xfrm>
          <a:prstGeom prst="rect">
            <a:avLst/>
          </a:prstGeom>
          <a:noFill/>
          <a:ln>
            <a:noFill/>
          </a:ln>
        </p:spPr>
      </p:pic>
      <p:sp>
        <p:nvSpPr>
          <p:cNvPr id="6" name="TextBox 5"/>
          <p:cNvSpPr txBox="1"/>
          <p:nvPr/>
        </p:nvSpPr>
        <p:spPr>
          <a:xfrm>
            <a:off x="395536" y="303582"/>
            <a:ext cx="8352928" cy="707886"/>
          </a:xfrm>
          <a:prstGeom prst="rect">
            <a:avLst/>
          </a:prstGeom>
          <a:noFill/>
        </p:spPr>
        <p:txBody>
          <a:bodyPr wrap="square" rtlCol="0">
            <a:spAutoFit/>
          </a:bodyPr>
          <a:lstStyle/>
          <a:p>
            <a:pPr algn="ctr"/>
            <a:r>
              <a:rPr lang="en-US" altLang="zh-CN" sz="4000" b="1" dirty="0" smtClean="0"/>
              <a:t>Basic </a:t>
            </a:r>
            <a:r>
              <a:rPr lang="en-US" altLang="zh-CN" sz="4000" b="1" dirty="0" smtClean="0"/>
              <a:t>frame of the </a:t>
            </a:r>
            <a:r>
              <a:rPr lang="en-US" altLang="zh-CN" sz="4000" b="1" dirty="0" smtClean="0"/>
              <a:t>communication</a:t>
            </a:r>
            <a:endParaRPr lang="zh-CN" alt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84784"/>
            <a:ext cx="8229600" cy="4896544"/>
          </a:xfrm>
          <a:prstGeom prst="rect">
            <a:avLst/>
          </a:prstGeom>
          <a:noFill/>
          <a:ln>
            <a:noFill/>
          </a:ln>
        </p:spPr>
      </p:pic>
      <p:sp>
        <p:nvSpPr>
          <p:cNvPr id="5" name="TextBox 4"/>
          <p:cNvSpPr txBox="1"/>
          <p:nvPr/>
        </p:nvSpPr>
        <p:spPr>
          <a:xfrm>
            <a:off x="539552" y="692696"/>
            <a:ext cx="7992888" cy="707886"/>
          </a:xfrm>
          <a:prstGeom prst="rect">
            <a:avLst/>
          </a:prstGeom>
          <a:noFill/>
        </p:spPr>
        <p:txBody>
          <a:bodyPr wrap="square" rtlCol="0">
            <a:spAutoFit/>
          </a:bodyPr>
          <a:lstStyle/>
          <a:p>
            <a:pPr algn="ctr"/>
            <a:r>
              <a:rPr lang="en-US" altLang="zh-CN" sz="4000" b="1" dirty="0"/>
              <a:t>S</a:t>
            </a:r>
            <a:r>
              <a:rPr lang="en-US" altLang="zh-CN" sz="4000" b="1" dirty="0" smtClean="0"/>
              <a:t>chematic </a:t>
            </a:r>
            <a:r>
              <a:rPr lang="en-US" altLang="zh-CN" sz="4000" b="1" dirty="0" smtClean="0"/>
              <a:t>of the system</a:t>
            </a:r>
            <a:endParaRPr lang="zh-CN" altLang="en-US" sz="4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692696"/>
            <a:ext cx="7992888" cy="707886"/>
          </a:xfrm>
          <a:prstGeom prst="rect">
            <a:avLst/>
          </a:prstGeom>
          <a:noFill/>
        </p:spPr>
        <p:txBody>
          <a:bodyPr wrap="square" rtlCol="0">
            <a:spAutoFit/>
          </a:bodyPr>
          <a:lstStyle/>
          <a:p>
            <a:pPr algn="ctr"/>
            <a:r>
              <a:rPr lang="en-US" altLang="zh-CN" sz="4000" b="1" dirty="0" smtClean="0"/>
              <a:t>Hardware</a:t>
            </a:r>
            <a:endParaRPr lang="zh-CN" altLang="en-US" sz="4000" b="1" dirty="0"/>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366731"/>
            <a:ext cx="5688631" cy="5124762"/>
          </a:xfrm>
          <a:prstGeom prst="rect">
            <a:avLst/>
          </a:prstGeom>
          <a:noFill/>
          <a:ln>
            <a:noFill/>
          </a:ln>
        </p:spPr>
      </p:pic>
    </p:spTree>
    <p:extLst>
      <p:ext uri="{BB962C8B-B14F-4D97-AF65-F5344CB8AC3E}">
        <p14:creationId xmlns:p14="http://schemas.microsoft.com/office/powerpoint/2010/main" val="755274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692696"/>
            <a:ext cx="7992888" cy="707886"/>
          </a:xfrm>
          <a:prstGeom prst="rect">
            <a:avLst/>
          </a:prstGeom>
          <a:noFill/>
        </p:spPr>
        <p:txBody>
          <a:bodyPr wrap="square" rtlCol="0">
            <a:spAutoFit/>
          </a:bodyPr>
          <a:lstStyle/>
          <a:p>
            <a:pPr algn="ctr"/>
            <a:r>
              <a:rPr lang="en-US" altLang="zh-CN" sz="4000" b="1" dirty="0" smtClean="0"/>
              <a:t>Hardware</a:t>
            </a:r>
            <a:endParaRPr lang="zh-CN" altLang="en-US" sz="4000" b="1" dirty="0"/>
          </a:p>
        </p:txBody>
      </p:sp>
      <p:sp>
        <p:nvSpPr>
          <p:cNvPr id="4" name="内容占位符 2"/>
          <p:cNvSpPr txBox="1">
            <a:spLocks/>
          </p:cNvSpPr>
          <p:nvPr/>
        </p:nvSpPr>
        <p:spPr>
          <a:xfrm>
            <a:off x="457200" y="1600200"/>
            <a:ext cx="8229600" cy="4724400"/>
          </a:xfrm>
          <a:prstGeom prst="rect">
            <a:avLst/>
          </a:prstGeom>
        </p:spPr>
        <p:txBody>
          <a:bodyPr vert="horz" rtlCol="0">
            <a:normAutofit/>
          </a:bodyPr>
          <a:lstStyle>
            <a:lvl1pPr marL="0" indent="0" algn="ctr" rtl="0" eaLnBrk="1" latinLnBrk="0" hangingPunct="1">
              <a:spcBef>
                <a:spcPct val="20000"/>
              </a:spcBef>
              <a:buClr>
                <a:schemeClr val="tx2"/>
              </a:buClr>
              <a:buSzPct val="90000"/>
              <a:buFont typeface="Cambria"/>
              <a:buNone/>
              <a:defRPr kumimoji="0" sz="2400" kern="1200">
                <a:solidFill>
                  <a:schemeClr val="tx2"/>
                </a:solidFill>
                <a:latin typeface="+mn-lt"/>
                <a:ea typeface="+mn-ea"/>
                <a:cs typeface="+mn-cs"/>
              </a:defRPr>
            </a:lvl1pPr>
            <a:lvl2pPr marL="457200" indent="0" algn="ctr" rtl="0" eaLnBrk="1" latinLnBrk="0" hangingPunct="1">
              <a:spcBef>
                <a:spcPct val="20000"/>
              </a:spcBef>
              <a:buClr>
                <a:schemeClr val="tx2"/>
              </a:buClr>
              <a:buSzPct val="100000"/>
              <a:buFont typeface="Cambria"/>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tx2"/>
              </a:buClr>
              <a:buSzPct val="60000"/>
              <a:buFont typeface="Wingdings 2"/>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tx2"/>
              </a:buClr>
              <a:buSzPct val="90000"/>
              <a:buFont typeface="Calibri"/>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tx2"/>
              </a:buClr>
              <a:buSzPct val="100000"/>
              <a:buFont typeface="Cambria"/>
              <a:buNone/>
              <a:defRPr kumimoji="0" sz="2000" kern="1200">
                <a:solidFill>
                  <a:schemeClr val="tx1">
                    <a:tint val="75000"/>
                  </a:schemeClr>
                </a:solidFill>
                <a:latin typeface="+mn-lt"/>
                <a:ea typeface="+mn-ea"/>
                <a:cs typeface="+mn-cs"/>
              </a:defRPr>
            </a:lvl5pPr>
            <a:lvl6pPr marL="22860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7pPr>
            <a:lvl8pPr marL="32004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8pPr>
            <a:lvl9pPr marL="36576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9pPr>
          </a:lstStyle>
          <a:p>
            <a:pPr algn="just"/>
            <a:r>
              <a:rPr lang="en-US" altLang="zh-CN" b="1" dirty="0"/>
              <a:t>Loading background into the </a:t>
            </a:r>
            <a:r>
              <a:rPr lang="en-US" altLang="zh-CN" b="1" dirty="0" smtClean="0"/>
              <a:t>Flash</a:t>
            </a:r>
          </a:p>
          <a:p>
            <a:pPr algn="just"/>
            <a:r>
              <a:rPr lang="en-US" altLang="zh-CN" dirty="0" smtClean="0"/>
              <a:t>We use flash to store background. We can download the picture from flash to SDRAM.</a:t>
            </a:r>
          </a:p>
          <a:p>
            <a:pPr algn="just"/>
            <a:r>
              <a:rPr lang="en-US" altLang="zh-CN" dirty="0" smtClean="0"/>
              <a:t> </a:t>
            </a:r>
            <a:endParaRPr lang="zh-CN" altLang="zh-CN" dirty="0" smtClean="0"/>
          </a:p>
          <a:p>
            <a:endParaRPr lang="zh-CN" altLang="en-US" dirty="0"/>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996952"/>
            <a:ext cx="3312368" cy="3168352"/>
          </a:xfrm>
          <a:prstGeom prst="rect">
            <a:avLst/>
          </a:prstGeom>
          <a:noFill/>
          <a:ln>
            <a:noFill/>
          </a:ln>
        </p:spPr>
      </p:pic>
    </p:spTree>
    <p:extLst>
      <p:ext uri="{BB962C8B-B14F-4D97-AF65-F5344CB8AC3E}">
        <p14:creationId xmlns:p14="http://schemas.microsoft.com/office/powerpoint/2010/main" val="82278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692696"/>
            <a:ext cx="7992888" cy="707886"/>
          </a:xfrm>
          <a:prstGeom prst="rect">
            <a:avLst/>
          </a:prstGeom>
          <a:noFill/>
        </p:spPr>
        <p:txBody>
          <a:bodyPr wrap="square" rtlCol="0">
            <a:spAutoFit/>
          </a:bodyPr>
          <a:lstStyle/>
          <a:p>
            <a:pPr algn="ctr"/>
            <a:r>
              <a:rPr lang="en-US" altLang="zh-CN" sz="4000" b="1" dirty="0" smtClean="0"/>
              <a:t>Hardware</a:t>
            </a:r>
            <a:endParaRPr lang="zh-CN" altLang="en-US" sz="4000" b="1" dirty="0"/>
          </a:p>
        </p:txBody>
      </p:sp>
      <p:sp>
        <p:nvSpPr>
          <p:cNvPr id="4" name="内容占位符 2"/>
          <p:cNvSpPr txBox="1">
            <a:spLocks/>
          </p:cNvSpPr>
          <p:nvPr/>
        </p:nvSpPr>
        <p:spPr>
          <a:xfrm>
            <a:off x="457200" y="1600200"/>
            <a:ext cx="8229600" cy="4724400"/>
          </a:xfrm>
          <a:prstGeom prst="rect">
            <a:avLst/>
          </a:prstGeom>
        </p:spPr>
        <p:txBody>
          <a:bodyPr vert="horz" rtlCol="0">
            <a:normAutofit fontScale="92500" lnSpcReduction="20000"/>
          </a:bodyPr>
          <a:lstStyle>
            <a:lvl1pPr marL="0" indent="0" algn="ctr" rtl="0" eaLnBrk="1" latinLnBrk="0" hangingPunct="1">
              <a:spcBef>
                <a:spcPct val="20000"/>
              </a:spcBef>
              <a:buClr>
                <a:schemeClr val="tx2"/>
              </a:buClr>
              <a:buSzPct val="90000"/>
              <a:buFont typeface="Cambria"/>
              <a:buNone/>
              <a:defRPr kumimoji="0" sz="2400" kern="1200">
                <a:solidFill>
                  <a:schemeClr val="tx2"/>
                </a:solidFill>
                <a:latin typeface="+mn-lt"/>
                <a:ea typeface="+mn-ea"/>
                <a:cs typeface="+mn-cs"/>
              </a:defRPr>
            </a:lvl1pPr>
            <a:lvl2pPr marL="457200" indent="0" algn="ctr" rtl="0" eaLnBrk="1" latinLnBrk="0" hangingPunct="1">
              <a:spcBef>
                <a:spcPct val="20000"/>
              </a:spcBef>
              <a:buClr>
                <a:schemeClr val="tx2"/>
              </a:buClr>
              <a:buSzPct val="100000"/>
              <a:buFont typeface="Cambria"/>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tx2"/>
              </a:buClr>
              <a:buSzPct val="60000"/>
              <a:buFont typeface="Wingdings 2"/>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tx2"/>
              </a:buClr>
              <a:buSzPct val="90000"/>
              <a:buFont typeface="Calibri"/>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tx2"/>
              </a:buClr>
              <a:buSzPct val="100000"/>
              <a:buFont typeface="Cambria"/>
              <a:buNone/>
              <a:defRPr kumimoji="0" sz="2000" kern="1200">
                <a:solidFill>
                  <a:schemeClr val="tx1">
                    <a:tint val="75000"/>
                  </a:schemeClr>
                </a:solidFill>
                <a:latin typeface="+mn-lt"/>
                <a:ea typeface="+mn-ea"/>
                <a:cs typeface="+mn-cs"/>
              </a:defRPr>
            </a:lvl5pPr>
            <a:lvl6pPr marL="22860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7pPr>
            <a:lvl8pPr marL="32004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8pPr>
            <a:lvl9pPr marL="36576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9pPr>
          </a:lstStyle>
          <a:p>
            <a:pPr algn="just"/>
            <a:r>
              <a:rPr lang="en-US" altLang="zh-CN" b="1" dirty="0"/>
              <a:t>Generate </a:t>
            </a:r>
            <a:r>
              <a:rPr lang="en-US" altLang="zh-CN" b="1" dirty="0" err="1"/>
              <a:t>mif</a:t>
            </a:r>
            <a:r>
              <a:rPr lang="en-US" altLang="zh-CN" b="1" dirty="0"/>
              <a:t> </a:t>
            </a:r>
            <a:r>
              <a:rPr lang="en-US" altLang="zh-CN" b="1" dirty="0" smtClean="0"/>
              <a:t>file</a:t>
            </a:r>
          </a:p>
          <a:p>
            <a:pPr algn="just"/>
            <a:r>
              <a:rPr lang="en-US" altLang="zh-CN" dirty="0" smtClean="0"/>
              <a:t>A </a:t>
            </a:r>
            <a:r>
              <a:rPr lang="en-US" altLang="zh-CN" dirty="0"/>
              <a:t>memory Initialization File (.</a:t>
            </a:r>
            <a:r>
              <a:rPr lang="en-US" altLang="zh-CN" dirty="0" err="1"/>
              <a:t>mif</a:t>
            </a:r>
            <a:r>
              <a:rPr lang="en-US" altLang="zh-CN" dirty="0"/>
              <a:t>) is an ASCII text file (with the extension .</a:t>
            </a:r>
            <a:r>
              <a:rPr lang="en-US" altLang="zh-CN" dirty="0" err="1"/>
              <a:t>mif</a:t>
            </a:r>
            <a:r>
              <a:rPr lang="en-US" altLang="zh-CN" dirty="0"/>
              <a:t>) that specifies the initial content of a memory block (CAM, RAM, or ROM), that is, the initial values for each address. This file is used during </a:t>
            </a:r>
            <a:r>
              <a:rPr lang="en-US" altLang="zh-CN" dirty="0" err="1"/>
              <a:t>Quartus</a:t>
            </a:r>
            <a:r>
              <a:rPr lang="en-US" altLang="zh-CN" dirty="0"/>
              <a:t> project compilation </a:t>
            </a:r>
            <a:r>
              <a:rPr lang="en-US" altLang="zh-CN" dirty="0" smtClean="0"/>
              <a:t>and </a:t>
            </a:r>
            <a:r>
              <a:rPr lang="en-US" altLang="zh-CN" dirty="0"/>
              <a:t>simulation. </a:t>
            </a:r>
            <a:endParaRPr lang="en-US" altLang="zh-CN" dirty="0"/>
          </a:p>
          <a:p>
            <a:pPr algn="just"/>
            <a:endParaRPr lang="en-US" altLang="zh-CN" dirty="0"/>
          </a:p>
          <a:p>
            <a:pPr algn="just"/>
            <a:r>
              <a:rPr lang="en-US" altLang="zh-CN" dirty="0" smtClean="0"/>
              <a:t>The </a:t>
            </a:r>
            <a:r>
              <a:rPr lang="en-US" altLang="zh-CN" dirty="0"/>
              <a:t>MIF file serves as an input file for memory initialization in the </a:t>
            </a:r>
            <a:r>
              <a:rPr lang="en-US" altLang="zh-CN" dirty="0" err="1"/>
              <a:t>Quartus</a:t>
            </a:r>
            <a:r>
              <a:rPr lang="en-US" altLang="zh-CN" dirty="0"/>
              <a:t> compiler and simulator. You can also use a Hexadecimal Intel-Format File (.hex) to provide memory initialization data.</a:t>
            </a:r>
            <a:endParaRPr lang="zh-CN" altLang="zh-CN" dirty="0"/>
          </a:p>
          <a:p>
            <a:r>
              <a:rPr lang="en-US" altLang="zh-CN" dirty="0"/>
              <a:t> </a:t>
            </a:r>
            <a:endParaRPr lang="zh-CN" altLang="zh-CN" dirty="0"/>
          </a:p>
          <a:p>
            <a:pPr algn="l"/>
            <a:r>
              <a:rPr lang="en-US" altLang="zh-CN" dirty="0" err="1" smtClean="0"/>
              <a:t>Img</a:t>
            </a:r>
            <a:r>
              <a:rPr lang="en-US" altLang="zh-CN" dirty="0" smtClean="0"/>
              <a:t>=</a:t>
            </a:r>
            <a:r>
              <a:rPr lang="en-US" altLang="zh-CN" dirty="0" err="1" smtClean="0"/>
              <a:t>imread</a:t>
            </a:r>
            <a:r>
              <a:rPr lang="en-US" altLang="zh-CN" dirty="0"/>
              <a:t>('PINGPONG.BMP');</a:t>
            </a:r>
            <a:endParaRPr lang="zh-CN" altLang="zh-CN" dirty="0"/>
          </a:p>
          <a:p>
            <a:pPr algn="l"/>
            <a:r>
              <a:rPr lang="en-US" altLang="zh-CN" dirty="0"/>
              <a:t>BW = </a:t>
            </a:r>
            <a:r>
              <a:rPr lang="en-US" altLang="zh-CN" dirty="0" err="1"/>
              <a:t>Img</a:t>
            </a:r>
            <a:r>
              <a:rPr lang="en-US" altLang="zh-CN" dirty="0"/>
              <a:t>;</a:t>
            </a:r>
            <a:endParaRPr lang="zh-CN" altLang="zh-CN" dirty="0"/>
          </a:p>
          <a:p>
            <a:pPr algn="l"/>
            <a:r>
              <a:rPr lang="en-US" altLang="zh-CN" dirty="0"/>
              <a:t>R=BW(:,:,1);</a:t>
            </a:r>
            <a:endParaRPr lang="zh-CN" altLang="zh-CN" dirty="0"/>
          </a:p>
          <a:p>
            <a:pPr algn="just"/>
            <a:r>
              <a:rPr lang="en-US" altLang="zh-CN" dirty="0" smtClean="0"/>
              <a:t> </a:t>
            </a:r>
            <a:endParaRPr lang="zh-CN" altLang="zh-CN" dirty="0" smtClean="0"/>
          </a:p>
          <a:p>
            <a:endParaRPr lang="zh-CN" altLang="en-US" dirty="0"/>
          </a:p>
        </p:txBody>
      </p:sp>
    </p:spTree>
    <p:extLst>
      <p:ext uri="{BB962C8B-B14F-4D97-AF65-F5344CB8AC3E}">
        <p14:creationId xmlns:p14="http://schemas.microsoft.com/office/powerpoint/2010/main" val="114108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spc="0" dirty="0" smtClean="0">
                <a:ln>
                  <a:noFill/>
                </a:ln>
                <a:solidFill>
                  <a:prstClr val="black"/>
                </a:solidFill>
                <a:effectLst/>
                <a:latin typeface="Calibri"/>
                <a:cs typeface="+mn-cs"/>
              </a:rPr>
              <a:t>Software</a:t>
            </a:r>
            <a:endParaRPr lang="zh-CN" altLang="en-US" dirty="0"/>
          </a:p>
        </p:txBody>
      </p:sp>
      <p:sp>
        <p:nvSpPr>
          <p:cNvPr id="3" name="内容占位符 2"/>
          <p:cNvSpPr>
            <a:spLocks noGrp="1"/>
          </p:cNvSpPr>
          <p:nvPr>
            <p:ph idx="1"/>
          </p:nvPr>
        </p:nvSpPr>
        <p:spPr/>
        <p:txBody>
          <a:bodyPr>
            <a:normAutofit/>
          </a:bodyPr>
          <a:lstStyle/>
          <a:p>
            <a:pPr marL="0" indent="0" algn="just">
              <a:buNone/>
            </a:pPr>
            <a:r>
              <a:rPr lang="en-US" altLang="zh-CN" sz="2400" dirty="0"/>
              <a:t>The first thing code should do is to get the coordinates of both the ball and the rackets. Already do the signal transformation in the Verilog part, we can just use the coordinates of x_ </a:t>
            </a:r>
            <a:r>
              <a:rPr lang="en-US" altLang="zh-CN" sz="2400" dirty="0" err="1"/>
              <a:t>y_pingpong</a:t>
            </a:r>
            <a:r>
              <a:rPr lang="en-US" altLang="zh-CN" sz="2400" dirty="0"/>
              <a:t> and </a:t>
            </a:r>
            <a:r>
              <a:rPr lang="en-US" altLang="zh-CN" sz="2400" dirty="0" err="1"/>
              <a:t>ltm_y_x</a:t>
            </a:r>
            <a:r>
              <a:rPr lang="en-US" altLang="zh-CN" sz="2400" dirty="0"/>
              <a:t>. But the format of these coordinates which is 20 bits long with the x and y combined together is different from the </a:t>
            </a:r>
            <a:r>
              <a:rPr lang="en-US" altLang="zh-CN" sz="2400" dirty="0" err="1"/>
              <a:t>nomal</a:t>
            </a:r>
            <a:r>
              <a:rPr lang="en-US" altLang="zh-CN" sz="2400" dirty="0"/>
              <a:t> coordinates. </a:t>
            </a:r>
            <a:endParaRPr lang="zh-CN" altLang="zh-CN" sz="2400" dirty="0"/>
          </a:p>
          <a:p>
            <a:pPr marL="0" indent="0">
              <a:buNone/>
            </a:pPr>
            <a:r>
              <a:rPr lang="en-US" altLang="zh-CN" dirty="0"/>
              <a:t> </a:t>
            </a:r>
            <a:endParaRPr lang="zh-CN" altLang="zh-CN" dirty="0"/>
          </a:p>
          <a:p>
            <a:pPr marL="0" indent="0">
              <a:buNone/>
            </a:pPr>
            <a:endParaRPr lang="zh-CN" altLang="en-US" dirty="0"/>
          </a:p>
        </p:txBody>
      </p:sp>
    </p:spTree>
    <p:extLst>
      <p:ext uri="{BB962C8B-B14F-4D97-AF65-F5344CB8AC3E}">
        <p14:creationId xmlns:p14="http://schemas.microsoft.com/office/powerpoint/2010/main" val="25709696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云流水">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109</TotalTime>
  <Words>367</Words>
  <Application>Microsoft Office PowerPoint</Application>
  <PresentationFormat>全屏显示(4:3)</PresentationFormat>
  <Paragraphs>49</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行云流水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Software</vt:lpstr>
      <vt:lpstr>Software</vt:lpstr>
      <vt:lpstr>Software</vt:lpstr>
      <vt:lpstr>Responsibilities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 pong</dc:title>
  <dc:creator>Terry</dc:creator>
  <cp:lastModifiedBy>zh</cp:lastModifiedBy>
  <cp:revision>8</cp:revision>
  <dcterms:created xsi:type="dcterms:W3CDTF">2012-05-10T20:57:21Z</dcterms:created>
  <dcterms:modified xsi:type="dcterms:W3CDTF">2012-05-10T23:00:36Z</dcterms:modified>
</cp:coreProperties>
</file>