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4000" r:id="rId2"/>
    <p:sldMasterId id="2147484020" r:id="rId3"/>
  </p:sldMasterIdLst>
  <p:notesMasterIdLst>
    <p:notesMasterId r:id="rId13"/>
  </p:notesMasterIdLst>
  <p:handoutMasterIdLst>
    <p:handoutMasterId r:id="rId14"/>
  </p:handoutMasterIdLst>
  <p:sldIdLst>
    <p:sldId id="256" r:id="rId4"/>
    <p:sldId id="281" r:id="rId5"/>
    <p:sldId id="298" r:id="rId6"/>
    <p:sldId id="299" r:id="rId7"/>
    <p:sldId id="304" r:id="rId8"/>
    <p:sldId id="302" r:id="rId9"/>
    <p:sldId id="300" r:id="rId10"/>
    <p:sldId id="301" r:id="rId11"/>
    <p:sldId id="291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0C0C0"/>
    <a:srgbClr val="EAEAEA"/>
    <a:srgbClr val="FF0000"/>
    <a:srgbClr val="0000CC"/>
    <a:srgbClr val="003300"/>
    <a:srgbClr val="660066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8157" autoAdjust="0"/>
  </p:normalViewPr>
  <p:slideViewPr>
    <p:cSldViewPr>
      <p:cViewPr varScale="1">
        <p:scale>
          <a:sx n="114" d="100"/>
          <a:sy n="114" d="100"/>
        </p:scale>
        <p:origin x="-15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0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t" anchorCtr="0" compatLnSpc="1">
            <a:prstTxWarp prst="textNoShape">
              <a:avLst/>
            </a:prstTxWarp>
          </a:bodyPr>
          <a:lstStyle>
            <a:lvl1pPr algn="l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t" anchorCtr="0" compatLnSpc="1">
            <a:prstTxWarp prst="textNoShape">
              <a:avLst/>
            </a:prstTxWarp>
          </a:bodyPr>
          <a:lstStyle>
            <a:lvl1pPr algn="r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5D8932D5-97FF-4D1C-8F68-20EED956AEA5}" type="datetimeFigureOut">
              <a:rPr lang="en-US"/>
              <a:pPr>
                <a:defRPr/>
              </a:pPr>
              <a:t>5/10/2012</a:t>
            </a:fld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b" anchorCtr="0" compatLnSpc="1">
            <a:prstTxWarp prst="textNoShape">
              <a:avLst/>
            </a:prstTxWarp>
          </a:bodyPr>
          <a:lstStyle>
            <a:lvl1pPr algn="l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b" anchorCtr="0" compatLnSpc="1">
            <a:prstTxWarp prst="textNoShape">
              <a:avLst/>
            </a:prstTxWarp>
          </a:bodyPr>
          <a:lstStyle>
            <a:lvl1pPr algn="r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99E97A5-26E0-4979-8ADA-7FBF4835D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15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t" anchorCtr="0" compatLnSpc="1">
            <a:prstTxWarp prst="textNoShape">
              <a:avLst/>
            </a:prstTxWarp>
          </a:bodyPr>
          <a:lstStyle>
            <a:lvl1pPr algn="l" eaLnBrk="1" fontAlgn="base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t" anchorCtr="0" compatLnSpc="1">
            <a:prstTxWarp prst="textNoShape">
              <a:avLst/>
            </a:prstTxWarp>
          </a:bodyPr>
          <a:lstStyle>
            <a:lvl1pPr algn="r" eaLnBrk="1" fontAlgn="base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b" anchorCtr="0" compatLnSpc="1">
            <a:prstTxWarp prst="textNoShape">
              <a:avLst/>
            </a:prstTxWarp>
          </a:bodyPr>
          <a:lstStyle>
            <a:lvl1pPr algn="l" eaLnBrk="1" fontAlgn="base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37" tIns="46669" rIns="93337" bIns="46669" numCol="1" anchor="b" anchorCtr="0" compatLnSpc="1">
            <a:prstTxWarp prst="textNoShape">
              <a:avLst/>
            </a:prstTxWarp>
          </a:bodyPr>
          <a:lstStyle>
            <a:lvl1pPr algn="r" eaLnBrk="1" fontAlgn="base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D1D87E6-5BBB-428A-BF79-557CF195D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6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387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765175"/>
            <a:ext cx="4378325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765175"/>
            <a:ext cx="4379913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0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33856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5498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125"/>
            <a:ext cx="9144000" cy="75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95400"/>
            <a:ext cx="4305300" cy="4608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305300" cy="4608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7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765175"/>
            <a:ext cx="4378325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765175"/>
            <a:ext cx="4379913" cy="561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8125"/>
            <a:ext cx="9144000" cy="752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1295400"/>
            <a:ext cx="4305300" cy="4608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305300" cy="4608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350888" y="6629400"/>
            <a:ext cx="335024" cy="198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algn="ct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D4FFBFCC-3E38-465F-9408-4151F463B3DB}" type="slidenum">
              <a:rPr lang="en-GB" sz="90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GB" sz="90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350888" y="6629400"/>
            <a:ext cx="335024" cy="198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algn="ct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8ACDD74D-CB71-40E2-A6B2-20C729322B36}" type="slidenum">
              <a:rPr lang="en-GB" sz="90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GB" sz="90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657401" y="260350"/>
            <a:ext cx="335024" cy="198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algn="ct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C6AC5D99-D792-462E-A9B0-9631E5ED04A6}" type="slidenum">
              <a:rPr lang="en-GB" sz="90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GB" sz="90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447800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 b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350888" y="6629400"/>
            <a:ext cx="335024" cy="198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algn="ct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D4FFBFCC-3E38-465F-9408-4151F463B3DB}" type="slidenum">
              <a:rPr lang="en-GB" sz="90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GB" sz="90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350888" y="6629400"/>
            <a:ext cx="335024" cy="198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algn="ct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8ACDD74D-CB71-40E2-A6B2-20C729322B36}" type="slidenum">
              <a:rPr lang="en-GB" sz="90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GB" sz="90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8657401" y="260350"/>
            <a:ext cx="335024" cy="19867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algn="ct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C6AC5D99-D792-462E-A9B0-9631E5ED04A6}" type="slidenum">
              <a:rPr lang="en-GB" sz="90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GB" sz="90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47800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9106142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765175"/>
            <a:ext cx="8910638" cy="578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 algn="ctr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8382000" y="6583363"/>
            <a:ext cx="762000" cy="27792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lIns="80167" tIns="40084" rIns="80167" bIns="40084">
            <a:spAutoFit/>
          </a:bodyPr>
          <a:lstStyle/>
          <a:p>
            <a:pPr algn="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chemeClr val="bg2"/>
              </a:buClr>
              <a:buSzPct val="125000"/>
              <a:buFont typeface="Wingdings" pitchFamily="2" charset="2"/>
              <a:buNone/>
              <a:defRPr/>
            </a:pPr>
            <a:fld id="{7B7E6152-7EC7-4613-AF2A-DFDC724E0556}" type="slidenum">
              <a:rPr lang="en-US" sz="1600">
                <a:latin typeface="Tahoma" pitchFamily="34" charset="0"/>
                <a:ea typeface="Tahoma" pitchFamily="34" charset="0"/>
                <a:cs typeface="Tahoma" pitchFamily="34" charset="0"/>
              </a:rPr>
              <a:pPr algn="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chemeClr val="bg2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14" r:id="rId1"/>
    <p:sldLayoutId id="2147484013" r:id="rId2"/>
    <p:sldLayoutId id="2147484011" r:id="rId3"/>
    <p:sldLayoutId id="2147484008" r:id="rId4"/>
    <p:sldLayoutId id="2147484005" r:id="rId5"/>
    <p:sldLayoutId id="2147484017" r:id="rId6"/>
  </p:sldLayoutIdLst>
  <p:transition/>
  <p:timing>
    <p:tnLst>
      <p:par>
        <p:cTn id="1" dur="indefinite" restart="never" nodeType="tmRoot"/>
      </p:par>
    </p:tnLst>
  </p:timing>
  <p:txStyles>
    <p:titleStyle>
      <a:lvl1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01625" indent="-301625" algn="l" defTabSz="801688" rtl="0" eaLnBrk="0" fontAlgn="ctr" hangingPunct="0">
        <a:spcBef>
          <a:spcPct val="25000"/>
        </a:spcBef>
        <a:spcAft>
          <a:spcPct val="0"/>
        </a:spcAft>
        <a:buClrTx/>
        <a:buSzPct val="125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50875" indent="-249238" algn="l" defTabSz="801688" rtl="0" eaLnBrk="0" fontAlgn="ctr" hangingPunct="0">
        <a:spcBef>
          <a:spcPct val="25000"/>
        </a:spcBef>
        <a:spcAft>
          <a:spcPct val="0"/>
        </a:spcAft>
        <a:buClrTx/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001713" indent="-200025" algn="l" defTabSz="801688" rtl="0" eaLnBrk="0" fontAlgn="ctr" hangingPunct="0">
        <a:spcBef>
          <a:spcPct val="25000"/>
        </a:spcBef>
        <a:spcAft>
          <a:spcPct val="0"/>
        </a:spcAft>
        <a:buClrTx/>
        <a:buSzPct val="125000"/>
        <a:buFont typeface="Wingdings" pitchFamily="2" charset="2"/>
        <a:buChar char="§"/>
        <a:defRPr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403350" indent="-200025" algn="l" defTabSz="801688" rtl="0" eaLnBrk="0" fontAlgn="ctr" hangingPunct="0">
        <a:spcBef>
          <a:spcPct val="25000"/>
        </a:spcBef>
        <a:spcAft>
          <a:spcPct val="0"/>
        </a:spcAft>
        <a:buClr>
          <a:schemeClr val="tx1"/>
        </a:buClr>
        <a:buSzPct val="125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4pPr>
      <a:lvl5pPr marL="18034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4016" r:id="rId1"/>
    <p:sldLayoutId id="2147484018" r:id="rId2"/>
  </p:sldLayoutIdLst>
  <p:transition/>
  <p:timing>
    <p:tnLst>
      <p:par>
        <p:cTn id="1" dur="indefinite" restart="never" nodeType="tmRoot"/>
      </p:par>
    </p:tnLst>
  </p:timing>
  <p:txStyles>
    <p:titleStyle>
      <a:lvl1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34" charset="0"/>
          <a:ea typeface="+mj-ea"/>
          <a:cs typeface="+mj-cs"/>
        </a:defRPr>
      </a:lvl1pPr>
      <a:lvl2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01625" indent="-301625" algn="l" defTabSz="801688" rtl="0" eaLnBrk="0" fontAlgn="ctr" hangingPunct="0">
        <a:spcBef>
          <a:spcPct val="25000"/>
        </a:spcBef>
        <a:spcAft>
          <a:spcPct val="0"/>
        </a:spcAft>
        <a:buClr>
          <a:schemeClr val="tx1"/>
        </a:buClr>
        <a:buSzPct val="125000"/>
        <a:buFont typeface="Wingdings" pitchFamily="2" charset="2"/>
        <a:buChar char="§"/>
        <a:defRPr sz="2400">
          <a:solidFill>
            <a:srgbClr val="000000"/>
          </a:solidFill>
          <a:latin typeface="Arial" pitchFamily="34" charset="0"/>
          <a:ea typeface="+mn-ea"/>
          <a:cs typeface="+mn-cs"/>
        </a:defRPr>
      </a:lvl1pPr>
      <a:lvl2pPr marL="650875" indent="-249238" algn="l" defTabSz="801688" rtl="0" eaLnBrk="0" fontAlgn="ctr" hangingPunct="0">
        <a:spcBef>
          <a:spcPct val="25000"/>
        </a:spcBef>
        <a:spcAft>
          <a:spcPct val="0"/>
        </a:spcAft>
        <a:buClr>
          <a:schemeClr val="tx1"/>
        </a:buClr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Arial" pitchFamily="34" charset="0"/>
        </a:defRPr>
      </a:lvl2pPr>
      <a:lvl3pPr marL="1001713" indent="-200025" algn="l" defTabSz="801688" rtl="0" eaLnBrk="0" fontAlgn="ctr" hangingPunct="0">
        <a:spcBef>
          <a:spcPct val="25000"/>
        </a:spcBef>
        <a:spcAft>
          <a:spcPct val="0"/>
        </a:spcAft>
        <a:buClr>
          <a:schemeClr val="tx1"/>
        </a:buClr>
        <a:buSzPct val="125000"/>
        <a:buFont typeface="Wingdings" pitchFamily="2" charset="2"/>
        <a:buChar char="§"/>
        <a:defRPr>
          <a:solidFill>
            <a:srgbClr val="000000"/>
          </a:solidFill>
          <a:latin typeface="Arial" pitchFamily="34" charset="0"/>
        </a:defRPr>
      </a:lvl3pPr>
      <a:lvl4pPr marL="1403350" indent="-200025" algn="l" defTabSz="801688" rtl="0" eaLnBrk="0" fontAlgn="ctr" hangingPunct="0">
        <a:spcBef>
          <a:spcPct val="25000"/>
        </a:spcBef>
        <a:spcAft>
          <a:spcPct val="0"/>
        </a:spcAft>
        <a:buClr>
          <a:schemeClr val="tx1"/>
        </a:buClr>
        <a:buSzPct val="125000"/>
        <a:buFont typeface="Wingdings" pitchFamily="2" charset="2"/>
        <a:buChar char="§"/>
        <a:defRPr sz="1600">
          <a:solidFill>
            <a:srgbClr val="000000"/>
          </a:solidFill>
          <a:latin typeface="Arial" pitchFamily="34" charset="0"/>
        </a:defRPr>
      </a:lvl4pPr>
      <a:lvl5pPr marL="18034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Arial" pitchFamily="34" charset="0"/>
        </a:defRPr>
      </a:lvl5pPr>
      <a:lvl6pPr marL="22606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765175"/>
            <a:ext cx="8910638" cy="578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 algn="ctr" eaLnBrk="0" fontAlgn="ctr" hangingPunct="0">
              <a:lnSpc>
                <a:spcPct val="80000"/>
              </a:lnSpc>
              <a:spcBef>
                <a:spcPct val="50000"/>
              </a:spcBef>
              <a:buClr>
                <a:srgbClr val="FFFFFF"/>
              </a:buClr>
              <a:buSzPct val="125000"/>
              <a:buFont typeface="Wingdings" pitchFamily="2" charset="2"/>
              <a:buNone/>
              <a:defRPr/>
            </a:pPr>
            <a:endParaRPr lang="en-US" dirty="0">
              <a:solidFill>
                <a:srgbClr val="1D31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 userDrawn="1"/>
        </p:nvSpPr>
        <p:spPr bwMode="auto">
          <a:xfrm>
            <a:off x="8382000" y="6583363"/>
            <a:ext cx="762000" cy="27792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lIns="80167" tIns="40084" rIns="80167" bIns="40084">
            <a:spAutoFit/>
          </a:bodyPr>
          <a:lstStyle/>
          <a:p>
            <a:pPr algn="r" defTabSz="801688" eaLnBrk="0" fontAlgn="ctr" hangingPunct="0">
              <a:lnSpc>
                <a:spcPct val="80000"/>
              </a:lnSpc>
              <a:spcBef>
                <a:spcPct val="50000"/>
              </a:spcBef>
              <a:buClr>
                <a:srgbClr val="FFFFFF"/>
              </a:buClr>
              <a:buSzPct val="125000"/>
              <a:buFont typeface="Wingdings" pitchFamily="2" charset="2"/>
              <a:buNone/>
              <a:defRPr/>
            </a:pPr>
            <a:fld id="{7B7E6152-7EC7-4613-AF2A-DFDC724E0556}" type="slidenum">
              <a:rPr lang="en-US" sz="1600">
                <a:solidFill>
                  <a:srgbClr val="1D315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 defTabSz="801688" eaLnBrk="0" fontAlgn="ctr" hangingPunct="0">
                <a:lnSpc>
                  <a:spcPct val="80000"/>
                </a:lnSpc>
                <a:spcBef>
                  <a:spcPct val="50000"/>
                </a:spcBef>
                <a:buClr>
                  <a:srgbClr val="FFFFFF"/>
                </a:buClr>
                <a:buSzPct val="125000"/>
                <a:buFont typeface="Wingdings" pitchFamily="2" charset="2"/>
                <a:buNone/>
                <a:defRPr/>
              </a:pPr>
              <a:t>‹#›</a:t>
            </a:fld>
            <a:endParaRPr lang="en-US" sz="1600" dirty="0">
              <a:solidFill>
                <a:srgbClr val="1D315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2046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</p:sldLayoutIdLst>
  <p:transition/>
  <p:timing>
    <p:tnLst>
      <p:par>
        <p:cTn id="1" dur="indefinite" restart="never" nodeType="tmRoot"/>
      </p:par>
    </p:tnLst>
  </p:timing>
  <p:txStyles>
    <p:titleStyle>
      <a:lvl1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ctr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defTabSz="80168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01625" indent="-301625" algn="l" defTabSz="801688" rtl="0" eaLnBrk="0" fontAlgn="ctr" hangingPunct="0">
        <a:spcBef>
          <a:spcPct val="25000"/>
        </a:spcBef>
        <a:spcAft>
          <a:spcPct val="0"/>
        </a:spcAft>
        <a:buClrTx/>
        <a:buSzPct val="125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650875" indent="-249238" algn="l" defTabSz="801688" rtl="0" eaLnBrk="0" fontAlgn="ctr" hangingPunct="0">
        <a:spcBef>
          <a:spcPct val="25000"/>
        </a:spcBef>
        <a:spcAft>
          <a:spcPct val="0"/>
        </a:spcAft>
        <a:buClrTx/>
        <a:buSzPct val="125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001713" indent="-200025" algn="l" defTabSz="801688" rtl="0" eaLnBrk="0" fontAlgn="ctr" hangingPunct="0">
        <a:spcBef>
          <a:spcPct val="25000"/>
        </a:spcBef>
        <a:spcAft>
          <a:spcPct val="0"/>
        </a:spcAft>
        <a:buClrTx/>
        <a:buSzPct val="125000"/>
        <a:buFont typeface="Wingdings" pitchFamily="2" charset="2"/>
        <a:buChar char="§"/>
        <a:defRPr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403350" indent="-200025" algn="l" defTabSz="801688" rtl="0" eaLnBrk="0" fontAlgn="ctr" hangingPunct="0">
        <a:spcBef>
          <a:spcPct val="25000"/>
        </a:spcBef>
        <a:spcAft>
          <a:spcPct val="0"/>
        </a:spcAft>
        <a:buClr>
          <a:schemeClr val="tx1"/>
        </a:buClr>
        <a:buSzPct val="125000"/>
        <a:buFont typeface="Wingdings" pitchFamily="2" charset="2"/>
        <a:buChar char="§"/>
        <a:defRPr sz="1600">
          <a:solidFill>
            <a:srgbClr val="000000"/>
          </a:solidFill>
          <a:latin typeface="+mn-lt"/>
        </a:defRPr>
      </a:lvl4pPr>
      <a:lvl5pPr marL="18034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0" fontAlgn="base" hangingPunct="0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SMASHER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dirty="0" err="1" smtClean="0"/>
              <a:t>Jian</a:t>
            </a:r>
            <a:r>
              <a:rPr lang="en-US" sz="2000" dirty="0" smtClean="0"/>
              <a:t> Liu</a:t>
            </a:r>
          </a:p>
          <a:p>
            <a:r>
              <a:rPr lang="en-US" sz="2000" dirty="0" err="1" smtClean="0"/>
              <a:t>Chaoying</a:t>
            </a:r>
            <a:r>
              <a:rPr lang="en-US" sz="2000" dirty="0" smtClean="0"/>
              <a:t> Kang</a:t>
            </a:r>
          </a:p>
          <a:p>
            <a:r>
              <a:rPr lang="en-US" sz="2000" dirty="0" smtClean="0"/>
              <a:t>Tong Zhang</a:t>
            </a:r>
          </a:p>
          <a:p>
            <a:endParaRPr lang="en-US" sz="2000" dirty="0" smtClean="0"/>
          </a:p>
          <a:p>
            <a:r>
              <a:rPr lang="en-US" sz="2000" dirty="0" smtClean="0"/>
              <a:t>Instructor: Prof. Edwards</a:t>
            </a:r>
          </a:p>
          <a:p>
            <a:r>
              <a:rPr lang="en-US" sz="2000" dirty="0" smtClean="0"/>
              <a:t>Columbia University in the city of New York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Block Diagram</a:t>
            </a:r>
          </a:p>
          <a:p>
            <a:pPr lvl="1"/>
            <a:endParaRPr lang="en-US" dirty="0"/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78" y="1752600"/>
            <a:ext cx="7239000" cy="4114800"/>
          </a:xfrm>
          <a:prstGeom prst="rect">
            <a:avLst/>
          </a:prstGeom>
        </p:spPr>
      </p:pic>
      <p:cxnSp>
        <p:nvCxnSpPr>
          <p:cNvPr id="8" name="肘形连接符 7"/>
          <p:cNvCxnSpPr/>
          <p:nvPr/>
        </p:nvCxnSpPr>
        <p:spPr bwMode="auto">
          <a:xfrm>
            <a:off x="5410200" y="2209800"/>
            <a:ext cx="1752600" cy="228600"/>
          </a:xfrm>
          <a:prstGeom prst="bentConnector3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肘形连接符 9"/>
          <p:cNvCxnSpPr/>
          <p:nvPr/>
        </p:nvCxnSpPr>
        <p:spPr bwMode="auto">
          <a:xfrm flipV="1">
            <a:off x="5410200" y="2895600"/>
            <a:ext cx="1752600" cy="533400"/>
          </a:xfrm>
          <a:prstGeom prst="bentConnector3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肘形连接符 11"/>
          <p:cNvCxnSpPr/>
          <p:nvPr/>
        </p:nvCxnSpPr>
        <p:spPr bwMode="auto">
          <a:xfrm flipV="1">
            <a:off x="5410200" y="3162300"/>
            <a:ext cx="1752600" cy="1485900"/>
          </a:xfrm>
          <a:prstGeom prst="bentConnector3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319652" y="213062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interrupt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77677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Rotary Switch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Two rotary switch to control four board</a:t>
            </a:r>
          </a:p>
          <a:p>
            <a:endParaRPr lang="en-US" sz="3200" dirty="0"/>
          </a:p>
          <a:p>
            <a:r>
              <a:rPr lang="en-US" sz="3200" dirty="0" smtClean="0"/>
              <a:t>FSM to detect the input from switch</a:t>
            </a:r>
          </a:p>
          <a:p>
            <a:endParaRPr lang="en-US" sz="3200" dirty="0" smtClean="0"/>
          </a:p>
          <a:p>
            <a:r>
              <a:rPr lang="en-US" sz="3200" dirty="0" smtClean="0"/>
              <a:t>Send one interrupt when switch happened</a:t>
            </a:r>
          </a:p>
          <a:p>
            <a:endParaRPr lang="en-US" sz="3200" dirty="0"/>
          </a:p>
          <a:p>
            <a:r>
              <a:rPr lang="en-US" sz="3200" dirty="0" smtClean="0"/>
              <a:t>Send add/sub signal during Interrupt 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80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Module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Storage of sounds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</a:t>
            </a:r>
            <a:r>
              <a:rPr lang="en-US" dirty="0" smtClean="0"/>
              <a:t>First attempt to store program in the SDRAM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altLang="zh-CN" dirty="0" smtClean="0">
                <a:sym typeface="Wingdings"/>
              </a:rPr>
              <a:t></a:t>
            </a:r>
            <a:r>
              <a:rPr lang="en-US" dirty="0" smtClean="0"/>
              <a:t> Store </a:t>
            </a:r>
            <a:r>
              <a:rPr lang="en-US" dirty="0"/>
              <a:t>audio memory in SRAM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altLang="zh-CN" dirty="0" smtClean="0">
                <a:sym typeface="Wingdings"/>
              </a:rPr>
              <a:t> Stored together as alt_u16 array with 30K bytes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sz="3200" dirty="0" smtClean="0"/>
              <a:t>Four kinds of sounds</a:t>
            </a:r>
          </a:p>
          <a:p>
            <a:endParaRPr lang="en-US" sz="3200" dirty="0" smtClean="0"/>
          </a:p>
          <a:p>
            <a:r>
              <a:rPr lang="en-US" sz="3200" dirty="0" smtClean="0"/>
              <a:t>Audio module send interrupt continuously </a:t>
            </a:r>
          </a:p>
          <a:p>
            <a:endParaRPr lang="en-US" sz="3200" dirty="0"/>
          </a:p>
          <a:p>
            <a:r>
              <a:rPr lang="en-US" sz="3200" dirty="0" smtClean="0"/>
              <a:t>CPU send 64bytes data to buffer in audio module for every interrupt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565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 Module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Parameter of sounds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</a:t>
            </a:r>
            <a:r>
              <a:rPr lang="en-US" dirty="0" smtClean="0"/>
              <a:t>Sampling Frequency : 11 KHz(44KHz originally)</a:t>
            </a:r>
          </a:p>
          <a:p>
            <a:pPr marL="0" indent="0">
              <a:buNone/>
            </a:pPr>
            <a:r>
              <a:rPr lang="en-US" altLang="zh-CN" sz="3200" dirty="0" smtClean="0">
                <a:sym typeface="Wingdings"/>
              </a:rPr>
              <a:t>      </a:t>
            </a:r>
            <a:r>
              <a:rPr lang="en-US" altLang="zh-CN" dirty="0" smtClean="0"/>
              <a:t>Interrupt Frequency </a:t>
            </a:r>
            <a:r>
              <a:rPr lang="en-US" altLang="zh-CN" dirty="0"/>
              <a:t>: </a:t>
            </a:r>
            <a:r>
              <a:rPr lang="en-US" altLang="zh-CN" dirty="0" smtClean="0"/>
              <a:t>1.34 KHz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altLang="zh-CN" sz="3200" dirty="0" smtClean="0">
                <a:sym typeface="Wingdings"/>
              </a:rPr>
              <a:t></a:t>
            </a:r>
            <a:r>
              <a:rPr lang="en-US" altLang="zh-CN" dirty="0" smtClean="0"/>
              <a:t>Actual  Frequency </a:t>
            </a:r>
            <a:r>
              <a:rPr lang="en-US" altLang="zh-CN" dirty="0"/>
              <a:t>: </a:t>
            </a:r>
            <a:r>
              <a:rPr lang="en-US" altLang="zh-CN" dirty="0" smtClean="0"/>
              <a:t>43 KHz</a:t>
            </a:r>
          </a:p>
          <a:p>
            <a:r>
              <a:rPr lang="en-US" altLang="zh-CN" sz="3200" dirty="0">
                <a:sym typeface="Wingdings"/>
              </a:rPr>
              <a:t>Challenges in Audio</a:t>
            </a:r>
          </a:p>
          <a:p>
            <a:pPr marL="0" indent="0">
              <a:buNone/>
            </a:pPr>
            <a:r>
              <a:rPr lang="en-US" altLang="zh-CN" dirty="0" smtClean="0">
                <a:sym typeface="Wingdings"/>
              </a:rPr>
              <a:t>	</a:t>
            </a:r>
            <a:r>
              <a:rPr lang="en-US" altLang="zh-CN" sz="3200" dirty="0"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Hard to store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ym typeface="Wingdings"/>
              </a:rPr>
              <a:t>      </a:t>
            </a:r>
            <a:r>
              <a:rPr lang="en-US" altLang="zh-CN" dirty="0" smtClean="0">
                <a:sym typeface="Wingdings"/>
              </a:rPr>
              <a:t>    </a:t>
            </a:r>
            <a:r>
              <a:rPr lang="en-US" altLang="zh-CN" dirty="0"/>
              <a:t>Interrupt Frequency Limitation</a:t>
            </a:r>
          </a:p>
          <a:p>
            <a:pPr marL="0" indent="0">
              <a:buNone/>
            </a:pPr>
            <a:r>
              <a:rPr lang="en-US" altLang="zh-CN" sz="3200" dirty="0" smtClean="0">
                <a:sym typeface="Wingdings"/>
              </a:rPr>
              <a:t>       </a:t>
            </a:r>
            <a:r>
              <a:rPr lang="en-US" altLang="zh-CN" dirty="0"/>
              <a:t>Actual  Frequency : 43 KHz</a:t>
            </a:r>
          </a:p>
          <a:p>
            <a:pPr marL="0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0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VGA Module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Storage of Colors</a:t>
            </a:r>
          </a:p>
          <a:p>
            <a:pPr marL="0" indent="0">
              <a:buNone/>
            </a:pPr>
            <a:r>
              <a:rPr lang="en-US" sz="3200" dirty="0" smtClean="0">
                <a:sym typeface="Wingdings"/>
              </a:rPr>
              <a:t>	</a:t>
            </a:r>
            <a:r>
              <a:rPr lang="en-US" dirty="0" smtClean="0"/>
              <a:t>Storage data on on-chip memory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altLang="zh-CN" dirty="0" smtClean="0">
                <a:sym typeface="Wingdings"/>
              </a:rPr>
              <a:t></a:t>
            </a:r>
            <a:r>
              <a:rPr lang="en-US" dirty="0" smtClean="0"/>
              <a:t> Using 16 colors indexed image</a:t>
            </a:r>
            <a:endParaRPr lang="en-US" dirty="0"/>
          </a:p>
          <a:p>
            <a:r>
              <a:rPr lang="en-US" sz="3200" dirty="0" smtClean="0"/>
              <a:t>Two kinds of image display</a:t>
            </a:r>
          </a:p>
          <a:p>
            <a:pPr lvl="2"/>
            <a:r>
              <a:rPr lang="en-US" sz="2600" dirty="0" smtClean="0"/>
              <a:t>Sprite</a:t>
            </a:r>
          </a:p>
          <a:p>
            <a:pPr lvl="2"/>
            <a:r>
              <a:rPr lang="en-US" sz="2600" dirty="0" smtClean="0"/>
              <a:t>Tile (for the bugs)</a:t>
            </a:r>
          </a:p>
          <a:p>
            <a:endParaRPr lang="en-US" sz="3200" dirty="0" smtClean="0"/>
          </a:p>
          <a:p>
            <a:r>
              <a:rPr lang="en-US" sz="3200" dirty="0" smtClean="0"/>
              <a:t>VGA module send interrupt to update the data </a:t>
            </a:r>
            <a:endParaRPr lang="en-US" dirty="0"/>
          </a:p>
          <a:p>
            <a:r>
              <a:rPr lang="en-US" sz="3200" dirty="0" err="1" smtClean="0"/>
              <a:t>Serveral</a:t>
            </a:r>
            <a:r>
              <a:rPr lang="en-US" sz="3200" dirty="0" smtClean="0"/>
              <a:t> </a:t>
            </a:r>
            <a:r>
              <a:rPr lang="en-US" sz="3200" dirty="0" err="1" smtClean="0"/>
              <a:t>animination</a:t>
            </a:r>
            <a:r>
              <a:rPr 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78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control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Each brick is treated as eight parts with different reflection behavior</a:t>
            </a:r>
          </a:p>
          <a:p>
            <a:endParaRPr lang="en-US" sz="3200" dirty="0"/>
          </a:p>
          <a:p>
            <a:r>
              <a:rPr lang="en-US" sz="3200" dirty="0" smtClean="0"/>
              <a:t>Cloud board has six parts with different reflection direction and speed</a:t>
            </a:r>
          </a:p>
          <a:p>
            <a:endParaRPr lang="en-US" sz="3200" dirty="0" smtClean="0"/>
          </a:p>
          <a:p>
            <a:r>
              <a:rPr lang="en-US" sz="3200" dirty="0" smtClean="0"/>
              <a:t>Ball is located by five spots</a:t>
            </a:r>
          </a:p>
          <a:p>
            <a:endParaRPr lang="en-US" sz="3200" dirty="0"/>
          </a:p>
          <a:p>
            <a:r>
              <a:rPr lang="en-US" sz="3200" dirty="0" smtClean="0"/>
              <a:t>If ball out of visual area, life is decreased and ball is re-positioned.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17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control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762000"/>
            <a:ext cx="8910638" cy="5791200"/>
          </a:xfrm>
        </p:spPr>
        <p:txBody>
          <a:bodyPr vert="horz"/>
          <a:lstStyle/>
          <a:p>
            <a:r>
              <a:rPr lang="en-US" sz="3200" dirty="0" smtClean="0"/>
              <a:t>If win or lose, it will print “WIN” or “LOSE” consist of bricks. The pattern will print one after another brick and flash multi-times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If multi-hits happens in a short time. Collision may happens. In this case, stop the current sound immediately, and start the new one.</a:t>
            </a:r>
            <a:endParaRPr lang="en-US" sz="3200" dirty="0" smtClean="0"/>
          </a:p>
          <a:p>
            <a:endParaRPr lang="en-US" sz="3200" dirty="0"/>
          </a:p>
          <a:p>
            <a:pPr marL="40163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65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You! </a:t>
            </a:r>
            <a:br>
              <a:rPr lang="en-US" altLang="zh-CN" dirty="0" smtClean="0"/>
            </a:br>
            <a:r>
              <a:rPr lang="en-US" altLang="zh-CN" dirty="0" smtClean="0"/>
              <a:t>Q&amp;A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4583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revSlide">
  <a:themeElements>
    <a:clrScheme name="1_trevSlide 9">
      <a:dk1>
        <a:srgbClr val="FFFFFF"/>
      </a:dk1>
      <a:lt1>
        <a:srgbClr val="FF9933"/>
      </a:lt1>
      <a:dk2>
        <a:srgbClr val="1D315B"/>
      </a:dk2>
      <a:lt2>
        <a:srgbClr val="660066"/>
      </a:lt2>
      <a:accent1>
        <a:srgbClr val="FFCC00"/>
      </a:accent1>
      <a:accent2>
        <a:srgbClr val="990033"/>
      </a:accent2>
      <a:accent3>
        <a:srgbClr val="ABADB5"/>
      </a:accent3>
      <a:accent4>
        <a:srgbClr val="DA822A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1_trev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80167" tIns="40084" rIns="80167" bIns="40084" numCol="1" anchor="ctr" anchorCtr="0" compatLnSpc="1">
        <a:prstTxWarp prst="textNoShape">
          <a:avLst/>
        </a:prstTxWarp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80167" tIns="40084" rIns="80167" bIns="40084" numCol="1" anchor="ctr" anchorCtr="0" compatLnSpc="1">
        <a:prstTxWarp prst="textNoShape">
          <a:avLst/>
        </a:prstTxWarp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revSlide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revSlide">
  <a:themeElements>
    <a:clrScheme name="trevSlide 9">
      <a:dk1>
        <a:srgbClr val="FFFFFF"/>
      </a:dk1>
      <a:lt1>
        <a:srgbClr val="FF9933"/>
      </a:lt1>
      <a:dk2>
        <a:srgbClr val="1D315B"/>
      </a:dk2>
      <a:lt2>
        <a:srgbClr val="660066"/>
      </a:lt2>
      <a:accent1>
        <a:srgbClr val="FFCC00"/>
      </a:accent1>
      <a:accent2>
        <a:srgbClr val="990033"/>
      </a:accent2>
      <a:accent3>
        <a:srgbClr val="ABADB5"/>
      </a:accent3>
      <a:accent4>
        <a:srgbClr val="DA822A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3_trev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80167" tIns="40084" rIns="80167" bIns="40084" numCol="1" anchor="ctr" anchorCtr="0" compatLnSpc="1">
        <a:prstTxWarp prst="textNoShape">
          <a:avLst/>
        </a:prstTxWarp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80167" tIns="40084" rIns="80167" bIns="40084" numCol="1" anchor="ctr" anchorCtr="0" compatLnSpc="1">
        <a:prstTxWarp prst="textNoShape">
          <a:avLst/>
        </a:prstTxWarp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evSlide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evSlide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revSlide">
  <a:themeElements>
    <a:clrScheme name="1_trevSlide 9">
      <a:dk1>
        <a:srgbClr val="FFFFFF"/>
      </a:dk1>
      <a:lt1>
        <a:srgbClr val="FF9933"/>
      </a:lt1>
      <a:dk2>
        <a:srgbClr val="1D315B"/>
      </a:dk2>
      <a:lt2>
        <a:srgbClr val="660066"/>
      </a:lt2>
      <a:accent1>
        <a:srgbClr val="FFCC00"/>
      </a:accent1>
      <a:accent2>
        <a:srgbClr val="990033"/>
      </a:accent2>
      <a:accent3>
        <a:srgbClr val="ABADB5"/>
      </a:accent3>
      <a:accent4>
        <a:srgbClr val="DA822A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1_trev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80167" tIns="40084" rIns="80167" bIns="40084" numCol="1" anchor="ctr" anchorCtr="0" compatLnSpc="1">
        <a:prstTxWarp prst="textNoShape">
          <a:avLst/>
        </a:prstTxWarp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80167" tIns="40084" rIns="80167" bIns="40084" numCol="1" anchor="ctr" anchorCtr="0" compatLnSpc="1">
        <a:prstTxWarp prst="textNoShape">
          <a:avLst/>
        </a:prstTxWarp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trevSlide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evSlide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slideFormatARM</Template>
  <TotalTime>30898</TotalTime>
  <Words>175</Words>
  <Application>Microsoft Office PowerPoint</Application>
  <PresentationFormat>全屏显示(4:3)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1_trevSlide</vt:lpstr>
      <vt:lpstr>3_trevSlide</vt:lpstr>
      <vt:lpstr>2_trevSlide</vt:lpstr>
      <vt:lpstr>SMASHER</vt:lpstr>
      <vt:lpstr>Overview</vt:lpstr>
      <vt:lpstr>Rotary Switch</vt:lpstr>
      <vt:lpstr>Audio Module</vt:lpstr>
      <vt:lpstr>Audio Module</vt:lpstr>
      <vt:lpstr>VGA Module</vt:lpstr>
      <vt:lpstr>C control</vt:lpstr>
      <vt:lpstr>C control</vt:lpstr>
      <vt:lpstr>Thank You!  Q&amp;A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Preferred Customer</dc:creator>
  <cp:lastModifiedBy>tt</cp:lastModifiedBy>
  <cp:revision>3111</cp:revision>
  <dcterms:created xsi:type="dcterms:W3CDTF">2007-05-18T18:14:34Z</dcterms:created>
  <dcterms:modified xsi:type="dcterms:W3CDTF">2012-05-11T03:17:38Z</dcterms:modified>
</cp:coreProperties>
</file>