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CFD2006A-DD50-F54C-B6E2-1111E4530DDF}" type="datetimeFigureOut">
              <a:rPr lang="en-US" smtClean="0"/>
              <a:pPr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50E82BA2-140C-B944-B287-D789D8D529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0284"/>
            <a:ext cx="8077200" cy="2067366"/>
          </a:xfrm>
        </p:spPr>
        <p:txBody>
          <a:bodyPr/>
          <a:lstStyle/>
          <a:p>
            <a:pPr algn="ctr"/>
            <a:r>
              <a:rPr lang="en-US" sz="6000" dirty="0" err="1" smtClean="0"/>
              <a:t>strlang</a:t>
            </a:r>
            <a:endParaRPr lang="en-US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806517" y="5506796"/>
            <a:ext cx="7546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Dara Hazeghi</a:t>
            </a:r>
          </a:p>
          <a:p>
            <a:r>
              <a:rPr lang="en-US" dirty="0" smtClean="0"/>
              <a:t>12/22/</a:t>
            </a:r>
            <a:r>
              <a:rPr lang="en-US" dirty="0" smtClean="0"/>
              <a:t>11</a:t>
            </a:r>
          </a:p>
          <a:p>
            <a:r>
              <a:rPr lang="en-US" dirty="0" smtClean="0"/>
              <a:t>COMS 4115 – Fall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Major goals</a:t>
            </a:r>
          </a:p>
          <a:p>
            <a:pPr lvl="1"/>
            <a:r>
              <a:rPr lang="en-US" dirty="0" smtClean="0"/>
              <a:t>0) Gain experience in language design</a:t>
            </a:r>
          </a:p>
          <a:p>
            <a:pPr lvl="1"/>
            <a:r>
              <a:rPr lang="en-US" dirty="0" smtClean="0"/>
              <a:t>1) Come up with a coherent design</a:t>
            </a:r>
          </a:p>
          <a:p>
            <a:pPr lvl="1"/>
            <a:r>
              <a:rPr lang="en-US" dirty="0" smtClean="0"/>
              <a:t>2) Implement it cleanly and correctly</a:t>
            </a:r>
          </a:p>
          <a:p>
            <a:pPr lvl="1"/>
            <a:r>
              <a:rPr lang="en-US" dirty="0" smtClean="0"/>
              <a:t>3) Make the language/compiler useful</a:t>
            </a:r>
          </a:p>
          <a:p>
            <a:pPr lvl="1"/>
            <a:r>
              <a:rPr lang="en-US" dirty="0" smtClean="0"/>
              <a:t>4) Complete deliverables by deadline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Success?</a:t>
            </a:r>
          </a:p>
          <a:p>
            <a:pPr lvl="1"/>
            <a:r>
              <a:rPr lang="en-US" dirty="0" err="1" smtClean="0"/>
              <a:t>strlang</a:t>
            </a:r>
            <a:r>
              <a:rPr lang="en-US" dirty="0" smtClean="0"/>
              <a:t> design is reasonably clear, comprehensible</a:t>
            </a:r>
          </a:p>
          <a:p>
            <a:pPr lvl="1"/>
            <a:r>
              <a:rPr lang="en-US" dirty="0" smtClean="0"/>
              <a:t>Compiler meets the design spec, finished by deadline</a:t>
            </a:r>
          </a:p>
          <a:p>
            <a:pPr lvl="1"/>
            <a:r>
              <a:rPr lang="en-US" dirty="0" smtClean="0"/>
              <a:t>Code is generally clean</a:t>
            </a:r>
          </a:p>
          <a:p>
            <a:pPr lvl="1"/>
            <a:r>
              <a:rPr lang="en-US" dirty="0" err="1" smtClean="0"/>
              <a:t>Testsuite</a:t>
            </a:r>
            <a:r>
              <a:rPr lang="en-US" dirty="0" smtClean="0"/>
              <a:t> passes, no major known defects</a:t>
            </a:r>
          </a:p>
          <a:p>
            <a:pPr lvl="1"/>
            <a:r>
              <a:rPr lang="en-US" dirty="0" smtClean="0"/>
              <a:t>But… not quite as useful as hoped for</a:t>
            </a:r>
          </a:p>
          <a:p>
            <a:pPr lvl="2"/>
            <a:r>
              <a:rPr lang="en-US" dirty="0" smtClean="0"/>
              <a:t>Missing split operator for strings</a:t>
            </a:r>
          </a:p>
          <a:p>
            <a:pPr lvl="2"/>
            <a:r>
              <a:rPr lang="en-US" dirty="0" smtClean="0"/>
              <a:t>Syntax can be restrictive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Working as 1-person group has pluses and minuses</a:t>
            </a:r>
          </a:p>
          <a:p>
            <a:pPr lvl="1"/>
            <a:r>
              <a:rPr lang="en-US" dirty="0" smtClean="0"/>
              <a:t>+ having control of design allows focus</a:t>
            </a:r>
          </a:p>
          <a:p>
            <a:pPr lvl="2"/>
            <a:r>
              <a:rPr lang="en-US" dirty="0" smtClean="0"/>
              <a:t>Able to emphasize simplicity and </a:t>
            </a:r>
            <a:r>
              <a:rPr lang="en-US" dirty="0" err="1" smtClean="0"/>
              <a:t>feasability</a:t>
            </a:r>
            <a:r>
              <a:rPr lang="en-US" dirty="0" smtClean="0"/>
              <a:t> in design</a:t>
            </a:r>
          </a:p>
          <a:p>
            <a:pPr lvl="2"/>
            <a:r>
              <a:rPr lang="en-US" dirty="0" smtClean="0"/>
              <a:t>No issues with integration, coding could be done rapidly and efficiently</a:t>
            </a:r>
          </a:p>
          <a:p>
            <a:pPr lvl="1"/>
            <a:r>
              <a:rPr lang="en-US" dirty="0" smtClean="0"/>
              <a:t>- could have used some feedback in coding phase</a:t>
            </a:r>
          </a:p>
          <a:p>
            <a:pPr lvl="2"/>
            <a:r>
              <a:rPr lang="en-US" dirty="0" smtClean="0"/>
              <a:t>Easy to get tunnel vision, miss important design considerations</a:t>
            </a:r>
          </a:p>
          <a:p>
            <a:pPr lvl="2"/>
            <a:r>
              <a:rPr lang="en-US" dirty="0" smtClean="0"/>
              <a:t>Not infrequently thinking, “there must be a better way to do this”</a:t>
            </a:r>
          </a:p>
          <a:p>
            <a:r>
              <a:rPr lang="en-US" dirty="0" smtClean="0"/>
              <a:t>Overall, did benefit from earlier group participation</a:t>
            </a:r>
          </a:p>
          <a:p>
            <a:pPr lvl="1"/>
            <a:r>
              <a:rPr lang="en-US" dirty="0" smtClean="0"/>
              <a:t>Design phase was simplified - had already gone over many of the major issues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Planning is key – deadlines, well-defined milestones, building the </a:t>
            </a:r>
            <a:r>
              <a:rPr lang="en-US" dirty="0" err="1" smtClean="0"/>
              <a:t>testsuite</a:t>
            </a:r>
            <a:r>
              <a:rPr lang="en-US" dirty="0" smtClean="0"/>
              <a:t> as you go</a:t>
            </a:r>
          </a:p>
          <a:p>
            <a:endParaRPr lang="en-US" dirty="0" smtClean="0"/>
          </a:p>
          <a:p>
            <a:r>
              <a:rPr lang="en-US" dirty="0" smtClean="0"/>
              <a:t>Writing a compiler is fun – everybody should do it at least once!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long and thanks for all the strings!</a:t>
            </a:r>
            <a:endParaRPr lang="en-US" dirty="0"/>
          </a:p>
        </p:txBody>
      </p:sp>
      <p:pic>
        <p:nvPicPr>
          <p:cNvPr id="5" name="Picture 4" descr="stay-bac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566" y="2878989"/>
            <a:ext cx="5937599" cy="3521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</a:t>
            </a:r>
            <a:r>
              <a:rPr lang="en-US" dirty="0" err="1" smtClean="0"/>
              <a:t>strlang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static imperative language for text processing</a:t>
            </a:r>
          </a:p>
          <a:p>
            <a:pPr lvl="1"/>
            <a:r>
              <a:rPr lang="en-US" dirty="0" smtClean="0"/>
              <a:t>Sparse, minimalist syntax</a:t>
            </a:r>
          </a:p>
          <a:p>
            <a:pPr lvl="1"/>
            <a:r>
              <a:rPr lang="en-US" dirty="0" smtClean="0"/>
              <a:t>C-like structure</a:t>
            </a:r>
          </a:p>
          <a:p>
            <a:r>
              <a:rPr lang="en-US" dirty="0" smtClean="0"/>
              <a:t>Allow programmer to easily and efficiently manipulate strings</a:t>
            </a:r>
          </a:p>
          <a:p>
            <a:pPr lvl="1"/>
            <a:r>
              <a:rPr lang="en-US" dirty="0" smtClean="0"/>
              <a:t>Strongly-typed to catch errors at compile-time</a:t>
            </a:r>
          </a:p>
          <a:p>
            <a:pPr lvl="1"/>
            <a:r>
              <a:rPr lang="en-US" dirty="0" smtClean="0"/>
              <a:t>Produce code that can be optimized and executed quickly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String as a primary data type</a:t>
            </a:r>
          </a:p>
          <a:p>
            <a:pPr lvl="1"/>
            <a:r>
              <a:rPr lang="en-US" dirty="0" smtClean="0"/>
              <a:t>Full set of operators for building, searching and transforming strings</a:t>
            </a:r>
          </a:p>
          <a:p>
            <a:pPr lvl="1"/>
            <a:r>
              <a:rPr lang="en-US" dirty="0" smtClean="0"/>
              <a:t>Maps for associating key-value pairs</a:t>
            </a:r>
          </a:p>
          <a:p>
            <a:r>
              <a:rPr lang="en-US" dirty="0" smtClean="0"/>
              <a:t>Procedural structure</a:t>
            </a:r>
          </a:p>
          <a:p>
            <a:pPr lvl="1"/>
            <a:r>
              <a:rPr lang="en-US" dirty="0" smtClean="0"/>
              <a:t>Functions, blocks, loops, conditionals</a:t>
            </a:r>
          </a:p>
          <a:p>
            <a:pPr lvl="1"/>
            <a:r>
              <a:rPr lang="en-US" dirty="0" smtClean="0"/>
              <a:t>All computation performed in expressions</a:t>
            </a:r>
          </a:p>
          <a:p>
            <a:r>
              <a:rPr lang="en-US" dirty="0" smtClean="0"/>
              <a:t>Generates </a:t>
            </a:r>
            <a:r>
              <a:rPr lang="en-US" dirty="0" err="1" smtClean="0"/>
              <a:t>linearized</a:t>
            </a:r>
            <a:r>
              <a:rPr lang="en-US" dirty="0" smtClean="0"/>
              <a:t> (low-level) C++ code as output</a:t>
            </a:r>
          </a:p>
          <a:p>
            <a:pPr lvl="1"/>
            <a:r>
              <a:rPr lang="en-US" dirty="0" smtClean="0"/>
              <a:t>Simplified expressions, no blocks, no loops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Language 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4145197" cy="4625609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Variables and types</a:t>
            </a:r>
          </a:p>
          <a:p>
            <a:pPr lvl="1"/>
            <a:r>
              <a:rPr lang="en-US" dirty="0" smtClean="0"/>
              <a:t>Declaration: type name;</a:t>
            </a:r>
          </a:p>
          <a:p>
            <a:pPr lvl="2"/>
            <a:r>
              <a:rPr lang="en-US" dirty="0" smtClean="0"/>
              <a:t>String (text) - $ - 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$ </a:t>
            </a:r>
            <a:r>
              <a:rPr lang="en-US" sz="1818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str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;</a:t>
            </a:r>
          </a:p>
          <a:p>
            <a:pPr lvl="2"/>
            <a:r>
              <a:rPr lang="en-US" dirty="0" smtClean="0"/>
              <a:t>Number (integral) - # - 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# num;</a:t>
            </a:r>
          </a:p>
          <a:p>
            <a:pPr lvl="2"/>
            <a:r>
              <a:rPr lang="en-US" dirty="0" smtClean="0"/>
              <a:t>Map (aggregate) – %[</a:t>
            </a:r>
            <a:r>
              <a:rPr lang="en-US" dirty="0" err="1" smtClean="0"/>
              <a:t>k;v</a:t>
            </a:r>
            <a:r>
              <a:rPr lang="en-US" dirty="0" smtClean="0"/>
              <a:t>] - 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%[$;#] map;</a:t>
            </a:r>
          </a:p>
          <a:p>
            <a:r>
              <a:rPr lang="en-US" dirty="0" smtClean="0"/>
              <a:t>Expressions</a:t>
            </a:r>
          </a:p>
          <a:p>
            <a:pPr lvl="1"/>
            <a:r>
              <a:rPr lang="en-US" dirty="0" smtClean="0"/>
              <a:t>Literals</a:t>
            </a:r>
          </a:p>
          <a:p>
            <a:pPr lvl="2"/>
            <a:r>
              <a:rPr lang="en-US" dirty="0" smtClean="0"/>
              <a:t>String: 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“</a:t>
            </a:r>
            <a:r>
              <a:rPr lang="en-US" sz="1818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str_literal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”</a:t>
            </a:r>
          </a:p>
          <a:p>
            <a:pPr lvl="2"/>
            <a:r>
              <a:rPr lang="en-US" dirty="0" smtClean="0"/>
              <a:t>Number: 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12345</a:t>
            </a:r>
            <a:endParaRPr lang="en-US" sz="1818" dirty="0" smtClean="0"/>
          </a:p>
          <a:p>
            <a:pPr lvl="1"/>
            <a:r>
              <a:rPr lang="en-US" dirty="0" smtClean="0"/>
              <a:t>Assignment</a:t>
            </a:r>
          </a:p>
          <a:p>
            <a:pPr lvl="2"/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name &lt;- expression</a:t>
            </a:r>
          </a:p>
          <a:p>
            <a:pPr lvl="1"/>
            <a:r>
              <a:rPr lang="en-US" dirty="0" smtClean="0"/>
              <a:t>Unary and binary operators</a:t>
            </a:r>
          </a:p>
          <a:p>
            <a:pPr lvl="2"/>
            <a:r>
              <a:rPr lang="en-US" sz="1818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expr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+ </a:t>
            </a:r>
            <a:r>
              <a:rPr lang="en-US" sz="1818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expr</a:t>
            </a:r>
            <a:r>
              <a:rPr lang="en-US" dirty="0" smtClean="0"/>
              <a:t> or </a:t>
            </a:r>
            <a:r>
              <a:rPr lang="en-US" sz="1818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expr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% </a:t>
            </a:r>
            <a:r>
              <a:rPr lang="en-US" sz="1818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expr</a:t>
            </a:r>
            <a:r>
              <a:rPr lang="en-US" dirty="0" smtClean="0"/>
              <a:t> or 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^</a:t>
            </a:r>
            <a:r>
              <a:rPr lang="en-US" sz="1818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expr</a:t>
            </a:r>
            <a:r>
              <a:rPr lang="en-US" dirty="0" smtClean="0"/>
              <a:t> or …</a:t>
            </a:r>
          </a:p>
          <a:p>
            <a:pPr lvl="2"/>
            <a:r>
              <a:rPr lang="en-US" dirty="0" smtClean="0"/>
              <a:t>See table</a:t>
            </a:r>
          </a:p>
          <a:p>
            <a:pPr lvl="1"/>
            <a:r>
              <a:rPr lang="en-US" dirty="0" smtClean="0"/>
              <a:t>Function calls</a:t>
            </a:r>
          </a:p>
          <a:p>
            <a:pPr lvl="2"/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name(expr</a:t>
            </a:r>
            <a:r>
              <a:rPr lang="en-US" sz="1818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1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; expr</a:t>
            </a:r>
            <a:r>
              <a:rPr lang="en-US" sz="1818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2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; expr</a:t>
            </a:r>
            <a:r>
              <a:rPr lang="en-US" sz="1818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3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…)</a:t>
            </a:r>
          </a:p>
          <a:p>
            <a:pPr lvl="1"/>
            <a:r>
              <a:rPr lang="en-US" dirty="0" err="1" smtClean="0"/>
              <a:t>Rvalues</a:t>
            </a:r>
            <a:r>
              <a:rPr lang="en-US" dirty="0" smtClean="0"/>
              <a:t> (variables)</a:t>
            </a:r>
          </a:p>
          <a:p>
            <a:pPr lvl="2"/>
            <a:r>
              <a:rPr lang="en-US" dirty="0" smtClean="0"/>
              <a:t>Name</a:t>
            </a:r>
          </a:p>
          <a:p>
            <a:pPr lvl="1"/>
            <a:r>
              <a:rPr lang="en-US" dirty="0" smtClean="0"/>
              <a:t>Example: 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a &lt;- </a:t>
            </a:r>
            <a:r>
              <a:rPr lang="en-US" sz="1818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b</a:t>
            </a:r>
            <a:r>
              <a:rPr lang="en-US" sz="1818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&lt;- 3 + 5 / 4 | 3;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 descr="operato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3694" y="1611417"/>
            <a:ext cx="3816096" cy="5077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Language 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Functions</a:t>
            </a:r>
          </a:p>
          <a:p>
            <a:pPr lvl="1"/>
            <a:r>
              <a:rPr lang="en-US" dirty="0" smtClean="0"/>
              <a:t>name, list of parameters, return type, block (containing function’s code)</a:t>
            </a:r>
          </a:p>
          <a:p>
            <a:pPr lvl="2"/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name(type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1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name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1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; type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2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name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2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… -&gt;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type</a:t>
            </a:r>
            <a:r>
              <a:rPr lang="en-US" b="1" baseline="-25000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ret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/>
            </a:r>
            <a:b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</a:b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{ code block }</a:t>
            </a:r>
          </a:p>
          <a:p>
            <a:pPr lvl="1"/>
            <a:r>
              <a:rPr lang="en-US" dirty="0" smtClean="0"/>
              <a:t>No return value, or no parameters (void): 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^</a:t>
            </a:r>
            <a:endParaRPr lang="en-US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/>
              <a:t>Parameters passed by reference</a:t>
            </a:r>
          </a:p>
          <a:p>
            <a:pPr lvl="1"/>
            <a:r>
              <a:rPr lang="en-US" dirty="0" smtClean="0"/>
              <a:t>Program control starts in (required) main function</a:t>
            </a:r>
          </a:p>
          <a:p>
            <a:pPr lvl="2"/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main(^)  -&gt; # { code block }</a:t>
            </a:r>
          </a:p>
          <a:p>
            <a:r>
              <a:rPr lang="en-US" dirty="0" smtClean="0"/>
              <a:t>Blocks</a:t>
            </a:r>
          </a:p>
          <a:p>
            <a:pPr lvl="1"/>
            <a:r>
              <a:rPr lang="en-US" dirty="0" smtClean="0"/>
              <a:t>List of variable declarations, followed by list of statements</a:t>
            </a:r>
          </a:p>
          <a:p>
            <a:pPr lvl="2"/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{ decl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1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decl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2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… stmt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1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stmt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2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… }</a:t>
            </a:r>
          </a:p>
          <a:p>
            <a:pPr lvl="1"/>
            <a:r>
              <a:rPr lang="en-US" dirty="0" smtClean="0"/>
              <a:t>Variables declared in block only valid in that block (scope rules)</a:t>
            </a:r>
          </a:p>
          <a:p>
            <a:r>
              <a:rPr lang="en-US" dirty="0" smtClean="0"/>
              <a:t>Statements</a:t>
            </a:r>
          </a:p>
          <a:p>
            <a:pPr lvl="1"/>
            <a:r>
              <a:rPr lang="en-US" dirty="0" smtClean="0"/>
              <a:t>Expressions – see above</a:t>
            </a:r>
          </a:p>
          <a:p>
            <a:pPr lvl="2"/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expression;</a:t>
            </a:r>
          </a:p>
          <a:p>
            <a:pPr lvl="1"/>
            <a:r>
              <a:rPr lang="en-US" dirty="0" smtClean="0"/>
              <a:t>Blocks – same syntax as above</a:t>
            </a:r>
          </a:p>
          <a:p>
            <a:pPr lvl="1"/>
            <a:r>
              <a:rPr lang="en-US" dirty="0" smtClean="0"/>
              <a:t>Conditionals – test expression must be numeric, second clause optional</a:t>
            </a:r>
          </a:p>
          <a:p>
            <a:pPr lvl="2"/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[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expr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]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block</a:t>
            </a:r>
            <a:r>
              <a:rPr lang="en-US" b="1" baseline="-25000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if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-true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![ ]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block</a:t>
            </a:r>
            <a:r>
              <a:rPr lang="en-US" b="1" baseline="-25000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if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-false</a:t>
            </a:r>
          </a:p>
          <a:p>
            <a:pPr lvl="2"/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[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expr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]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block</a:t>
            </a:r>
            <a:r>
              <a:rPr lang="en-US" b="1" baseline="-25000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if</a:t>
            </a:r>
            <a:r>
              <a:rPr lang="en-US" b="1" baseline="-25000" dirty="0" smtClean="0">
                <a:solidFill>
                  <a:srgbClr val="008000"/>
                </a:solidFill>
                <a:latin typeface="Menlo Regular"/>
                <a:cs typeface="Menlo Regular"/>
              </a:rPr>
              <a:t>-true</a:t>
            </a: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 lvl="1"/>
            <a:r>
              <a:rPr lang="en-US" dirty="0" smtClean="0"/>
              <a:t>Loops – test expression must be numeric</a:t>
            </a:r>
          </a:p>
          <a:p>
            <a:pPr lvl="2"/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&lt;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expr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&gt; block</a:t>
            </a:r>
          </a:p>
          <a:p>
            <a:pPr lvl="1"/>
            <a:r>
              <a:rPr lang="en-US" dirty="0" smtClean="0"/>
              <a:t>Return – expression may be empty</a:t>
            </a:r>
          </a:p>
          <a:p>
            <a:pPr lvl="2"/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-&gt;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expr</a:t>
            </a:r>
            <a:r>
              <a:rPr lang="en-US" b="1" baseline="-25000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opt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;</a:t>
            </a:r>
            <a:endParaRPr lang="en-US" b="1" dirty="0">
              <a:solidFill>
                <a:srgbClr val="008000"/>
              </a:solidFill>
              <a:latin typeface="Menlo Regular"/>
              <a:cs typeface="Menlo 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– source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</a:t>
            </a:r>
            <a:r>
              <a:rPr lang="en-US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hello.str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- comment</a:t>
            </a:r>
          </a:p>
          <a:p>
            <a:pPr>
              <a:buNone/>
            </a:pPr>
            <a:endParaRPr lang="en-US" b="1" dirty="0" smtClean="0">
              <a:solidFill>
                <a:srgbClr val="3366FF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main(^) -&gt; #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main take no input, returns a number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{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$name;	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string variable</a:t>
            </a:r>
          </a:p>
          <a:p>
            <a:pPr>
              <a:buNone/>
            </a:pP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write("Enter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your name:\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");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write string to the output stream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name &lt;- read();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read string from the input stream, store in variable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print_banner("Hello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" +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	name + "!"; 10);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call </a:t>
            </a:r>
            <a:r>
              <a:rPr lang="en-US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print_banner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function with 2 parameters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-&gt; 0;	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return the value ‘0’ to the calling environment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}</a:t>
            </a:r>
          </a:p>
          <a:p>
            <a:pPr>
              <a:buNone/>
            </a:pP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print_banner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($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msg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; # max) -&gt; ^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</a:t>
            </a:r>
            <a:r>
              <a:rPr lang="en-US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print_banner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takes string and number, returns nothing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{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#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;	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number variable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&lt;- 0;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assignment: </a:t>
            </a:r>
            <a:r>
              <a:rPr lang="en-US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i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set to ‘0’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&lt;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&lt; max&gt;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loop: </a:t>
            </a:r>
            <a:r>
              <a:rPr lang="en-US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while(i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&lt; max)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{	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begin loop block</a:t>
            </a: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write(msg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+ "\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n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");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+ concatenates two strings, which are then written out</a:t>
            </a: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msg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&lt;- " " +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msg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&lt;-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+ 1;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+ adds two numbers</a:t>
            </a: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}	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end loop block</a:t>
            </a:r>
          </a:p>
          <a:p>
            <a:pPr>
              <a:buNone/>
            </a:pP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&lt;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&gt; 0&gt;		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// another loop</a:t>
            </a: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{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write(msg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+ "\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n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msg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&lt;-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msg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- 1;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&lt;-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- 1;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}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	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write(msg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+ "\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n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}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16576" y="65677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– compiled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250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$ ./</a:t>
            </a:r>
            <a:r>
              <a:rPr lang="en-US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–</a:t>
            </a:r>
            <a:r>
              <a:rPr lang="en-US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c</a:t>
            </a:r>
            <a:r>
              <a:rPr lang="en-US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</a:t>
            </a:r>
            <a:r>
              <a:rPr lang="en-US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hello.str</a:t>
            </a:r>
            <a:endParaRPr lang="en-US" b="1" dirty="0" smtClean="0">
              <a:solidFill>
                <a:srgbClr val="3366FF"/>
              </a:solidFill>
              <a:latin typeface="Menlo Regular"/>
              <a:cs typeface="Menlo Regular"/>
            </a:endParaRPr>
          </a:p>
          <a:p>
            <a:pPr>
              <a:buNone/>
            </a:pPr>
            <a:endParaRPr lang="en-US" b="1" dirty="0" smtClean="0">
              <a:solidFill>
                <a:srgbClr val="3366FF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#include "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strlib.h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"</a:t>
            </a:r>
          </a:p>
          <a:p>
            <a:pPr>
              <a:buNone/>
            </a:pP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main(void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);</a:t>
            </a:r>
          </a:p>
          <a:p>
            <a:pPr>
              <a:buNone/>
            </a:pP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void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print_banner(string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&amp;,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&amp;);</a:t>
            </a:r>
          </a:p>
          <a:p>
            <a:pPr>
              <a:buNone/>
            </a:pP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main(void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)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{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name_1("");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__reg_str_25_("");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__reg_str_24_("");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__reg_num_23_(0);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__reg_str_22_("");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__reg_str_21_("");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__reg_str_20_("");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__reg_str_19_("");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__reg_num_18_(0);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__reg_num_26_(0);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__reg_str_25_ = "Enter your name:\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";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write(__reg_str_25_);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__reg_str_24_ = read();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name_1 = __reg_str_24_;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__reg_num_23_ = 10;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__reg_str_21_ = "!";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__reg_str_19_ = "Hello ";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__reg_str_20_ = __str_concat(__reg_str_19_, name_1);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__reg_str_22_ = __str_concat(__reg_str_20_, __reg_str_21_);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print_banner(__reg_str_22_, __reg_num_23_);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__reg_num_18_ = 0;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return __reg_num_18_;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return __reg_num_26_;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}</a:t>
            </a:r>
          </a:p>
          <a:p>
            <a:pPr>
              <a:buNone/>
            </a:pPr>
            <a:endParaRPr lang="en-US" b="1" dirty="0" smtClean="0">
              <a:solidFill>
                <a:srgbClr val="008000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void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print_banner(string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&amp; msg_4,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&amp; max_4)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{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i_4(0);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__reg_num_17_(0);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__reg_str_16_("");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__reg_str_15_("");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__reg_str_14_("");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__reg_str_13_("");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__reg_num_12_(0);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__reg_num_11_(0);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__reg_num_10_(0);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__reg_str_9_("");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__reg_str_8_("");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__reg_str_7_("");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__reg_num_6_(0);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__reg_num_5_(0);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__reg_num_4_(0);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__reg_num_3_(0);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int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__reg_num_2_(0);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__reg_str_1_("");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string __reg_str_0_("");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__reg_num_17_ = 0;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i_4 = __reg_num_17_;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goto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__LABEL_3;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__LABEL_2: 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__reg_str_15_ = "\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n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";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__reg_str_16_ = __str_concat(msg_4, __reg_str_15_);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write(__reg_str_16_);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__reg_str_13_ = " ";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__reg_str_14_ = __str_concat(__reg_str_13_, msg_4);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msg_4 = __reg_str_14_;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__reg_num_11_ = 1;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__reg_num_12_ = i_4 + __reg_num_11_;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i_4 = __reg_num_12_;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__LABEL_3: 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__reg_num_10_ = i_4 &lt; max_4;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if(__reg_num_10_)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goto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__LABEL_2;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goto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__LABEL_1;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__LABEL_0: 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__reg_str_8_ = "\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n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";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__reg_str_9_ = __str_concat(msg_4, __reg_str_8_);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write(__reg_str_9_);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__reg_num_6_ = 1;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__reg_str_7_ = __str_substr(msg_4, __reg_num_6_);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msg_4 = __reg_str_7_;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__reg_num_4_ = 1;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__reg_num_5_ = i_4 - __reg_num_4_;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i_4 = __reg_num_5_;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__LABEL_1: 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__reg_num_2_ = 0;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__reg_num_3_ = i_4 &gt; __reg_num_2_;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if(__reg_num_3_) 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goto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__LABEL_0;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__reg_str_0_ = "\</a:t>
            </a:r>
            <a:r>
              <a:rPr lang="en-US" b="1" dirty="0" err="1" smtClean="0">
                <a:solidFill>
                  <a:srgbClr val="008000"/>
                </a:solidFill>
                <a:latin typeface="Menlo Regular"/>
                <a:cs typeface="Menlo Regular"/>
              </a:rPr>
              <a:t>n</a:t>
            </a: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";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__reg_str_1_ = __str_concat(msg_4, __reg_str_0_);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write(__reg_str_1_);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  return;</a:t>
            </a:r>
          </a:p>
          <a:p>
            <a:pPr>
              <a:buNone/>
            </a:pPr>
            <a:r>
              <a:rPr lang="en-US" b="1" dirty="0" smtClean="0">
                <a:solidFill>
                  <a:srgbClr val="008000"/>
                </a:solidFill>
                <a:latin typeface="Menlo Regular"/>
                <a:cs typeface="Menlo Regular"/>
              </a:rPr>
              <a:t>}</a:t>
            </a:r>
          </a:p>
          <a:p>
            <a:pPr>
              <a:buNone/>
            </a:pPr>
            <a:endParaRPr lang="en-US" b="1" dirty="0" smtClean="0">
              <a:solidFill>
                <a:srgbClr val="3366FF"/>
              </a:solidFill>
              <a:latin typeface="Menlo Regular"/>
              <a:cs typeface="Menlo 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Example – running compiled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pPr>
              <a:buNone/>
            </a:pP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aiguille:strlang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dara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$ ./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-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e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hello.str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hello</a:t>
            </a:r>
          </a:p>
          <a:p>
            <a:pPr>
              <a:buNone/>
            </a:pP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aiguille:strlang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dara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$ ./hello 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Enter your name:	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endParaRPr lang="en-US" sz="1000" b="1" dirty="0" smtClean="0">
              <a:solidFill>
                <a:srgbClr val="3366FF"/>
              </a:solidFill>
              <a:latin typeface="Menlo Regular"/>
              <a:cs typeface="Menlo Regular"/>
            </a:endParaRP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Hello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!</a:t>
            </a:r>
          </a:p>
          <a:p>
            <a:pPr>
              <a:buNone/>
            </a:pP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aiguille:strlang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 </a:t>
            </a:r>
            <a:r>
              <a:rPr lang="en-US" sz="1000" b="1" dirty="0" err="1" smtClean="0">
                <a:solidFill>
                  <a:srgbClr val="3366FF"/>
                </a:solidFill>
                <a:latin typeface="Menlo Regular"/>
                <a:cs typeface="Menlo Regular"/>
              </a:rPr>
              <a:t>dara</a:t>
            </a:r>
            <a:r>
              <a:rPr lang="en-US" sz="1000" b="1" dirty="0" smtClean="0">
                <a:solidFill>
                  <a:srgbClr val="3366FF"/>
                </a:solidFill>
                <a:latin typeface="Menlo Regular"/>
                <a:cs typeface="Menlo Regular"/>
              </a:rPr>
              <a:t>$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5210080" cy="462560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6 step compilation process</a:t>
            </a:r>
          </a:p>
          <a:p>
            <a:pPr lvl="1"/>
            <a:r>
              <a:rPr lang="en-US" dirty="0" smtClean="0"/>
              <a:t>scanner – split source input into stream of tokens</a:t>
            </a:r>
          </a:p>
          <a:p>
            <a:pPr lvl="1"/>
            <a:r>
              <a:rPr lang="en-US" dirty="0" smtClean="0"/>
              <a:t>parser – parse tokens to generate abstract syntax tree</a:t>
            </a:r>
          </a:p>
          <a:p>
            <a:pPr lvl="1"/>
            <a:r>
              <a:rPr lang="en-US" dirty="0" err="1" smtClean="0"/>
              <a:t>symtab</a:t>
            </a:r>
            <a:r>
              <a:rPr lang="en-US" dirty="0" smtClean="0"/>
              <a:t> – build symbol table for all identifiers in the AST</a:t>
            </a:r>
          </a:p>
          <a:p>
            <a:pPr lvl="1"/>
            <a:r>
              <a:rPr lang="en-US" dirty="0" smtClean="0"/>
              <a:t>check – validate AST and annotate it with type information</a:t>
            </a:r>
          </a:p>
          <a:p>
            <a:pPr lvl="1"/>
            <a:r>
              <a:rPr lang="en-US" dirty="0" smtClean="0"/>
              <a:t>simple – simplify AST by converting expressions to SSA-like form, flattening blocks and replacing loops with </a:t>
            </a:r>
            <a:r>
              <a:rPr lang="en-US" dirty="0" err="1" smtClean="0"/>
              <a:t>gotos</a:t>
            </a:r>
            <a:endParaRPr lang="en-US" dirty="0" smtClean="0"/>
          </a:p>
          <a:p>
            <a:pPr lvl="1"/>
            <a:r>
              <a:rPr lang="en-US" dirty="0" smtClean="0"/>
              <a:t>output – dump simple IR as C++ code (pretty-printer)</a:t>
            </a:r>
          </a:p>
          <a:p>
            <a:r>
              <a:rPr lang="en-US" dirty="0" smtClean="0"/>
              <a:t>Final step – C++ compiler generates executable from code output by </a:t>
            </a:r>
            <a:r>
              <a:rPr lang="en-US" dirty="0" err="1" smtClean="0"/>
              <a:t>strlang</a:t>
            </a:r>
            <a:r>
              <a:rPr lang="en-US" dirty="0" smtClean="0"/>
              <a:t> compiler</a:t>
            </a:r>
          </a:p>
          <a:p>
            <a:pPr lvl="1"/>
            <a:endParaRPr lang="en-US" dirty="0"/>
          </a:p>
        </p:txBody>
      </p:sp>
      <p:pic>
        <p:nvPicPr>
          <p:cNvPr id="6" name="Picture 5" descr="strlang-diagr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280" y="1775192"/>
            <a:ext cx="3019520" cy="4212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245</TotalTime>
  <Words>1739</Words>
  <Application>Microsoft Macintosh PowerPoint</Application>
  <PresentationFormat>On-screen Show (4:3)</PresentationFormat>
  <Paragraphs>260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strlang</vt:lpstr>
      <vt:lpstr>Introduction to strlang</vt:lpstr>
      <vt:lpstr>Features</vt:lpstr>
      <vt:lpstr>Language Tutorial</vt:lpstr>
      <vt:lpstr>Language Tutorial</vt:lpstr>
      <vt:lpstr>Example – source code</vt:lpstr>
      <vt:lpstr>Example – compiled code</vt:lpstr>
      <vt:lpstr>Example – running compiled code</vt:lpstr>
      <vt:lpstr>Design</vt:lpstr>
      <vt:lpstr>Conclusion</vt:lpstr>
      <vt:lpstr>Lessons Learned</vt:lpstr>
      <vt:lpstr>The End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strlang</dc:title>
  <dc:creator>Dara Hazeghi</dc:creator>
  <cp:lastModifiedBy>Dara Hazeghi</cp:lastModifiedBy>
  <cp:revision>23</cp:revision>
  <dcterms:created xsi:type="dcterms:W3CDTF">2011-12-22T20:36:44Z</dcterms:created>
  <dcterms:modified xsi:type="dcterms:W3CDTF">2011-12-22T21:59:43Z</dcterms:modified>
</cp:coreProperties>
</file>