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rts/chart1.xml" ContentType="application/vnd.openxmlformats-officedocument.drawingml.chart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1"/>
  </p:notesMasterIdLst>
  <p:handoutMasterIdLst>
    <p:handoutMasterId r:id="rId142"/>
  </p:handoutMasterIdLst>
  <p:sldIdLst>
    <p:sldId id="868" r:id="rId2"/>
    <p:sldId id="869" r:id="rId3"/>
    <p:sldId id="773" r:id="rId4"/>
    <p:sldId id="775" r:id="rId5"/>
    <p:sldId id="776" r:id="rId6"/>
    <p:sldId id="778" r:id="rId7"/>
    <p:sldId id="779" r:id="rId8"/>
    <p:sldId id="780" r:id="rId9"/>
    <p:sldId id="781" r:id="rId10"/>
    <p:sldId id="782" r:id="rId11"/>
    <p:sldId id="783" r:id="rId12"/>
    <p:sldId id="784" r:id="rId13"/>
    <p:sldId id="785" r:id="rId14"/>
    <p:sldId id="786" r:id="rId15"/>
    <p:sldId id="787" r:id="rId16"/>
    <p:sldId id="789" r:id="rId17"/>
    <p:sldId id="788" r:id="rId18"/>
    <p:sldId id="936" r:id="rId19"/>
    <p:sldId id="919" r:id="rId20"/>
    <p:sldId id="970" r:id="rId21"/>
    <p:sldId id="878" r:id="rId22"/>
    <p:sldId id="796" r:id="rId23"/>
    <p:sldId id="877" r:id="rId24"/>
    <p:sldId id="800" r:id="rId25"/>
    <p:sldId id="801" r:id="rId26"/>
    <p:sldId id="802" r:id="rId27"/>
    <p:sldId id="803" r:id="rId28"/>
    <p:sldId id="804" r:id="rId29"/>
    <p:sldId id="805" r:id="rId30"/>
    <p:sldId id="806" r:id="rId31"/>
    <p:sldId id="808" r:id="rId32"/>
    <p:sldId id="809" r:id="rId33"/>
    <p:sldId id="810" r:id="rId34"/>
    <p:sldId id="811" r:id="rId35"/>
    <p:sldId id="812" r:id="rId36"/>
    <p:sldId id="813" r:id="rId37"/>
    <p:sldId id="814" r:id="rId38"/>
    <p:sldId id="815" r:id="rId39"/>
    <p:sldId id="816" r:id="rId40"/>
    <p:sldId id="879" r:id="rId41"/>
    <p:sldId id="818" r:id="rId42"/>
    <p:sldId id="819" r:id="rId43"/>
    <p:sldId id="965" r:id="rId44"/>
    <p:sldId id="821" r:id="rId45"/>
    <p:sldId id="822" r:id="rId46"/>
    <p:sldId id="823" r:id="rId47"/>
    <p:sldId id="824" r:id="rId48"/>
    <p:sldId id="825" r:id="rId49"/>
    <p:sldId id="826" r:id="rId50"/>
    <p:sldId id="827" r:id="rId51"/>
    <p:sldId id="828" r:id="rId52"/>
    <p:sldId id="829" r:id="rId53"/>
    <p:sldId id="830" r:id="rId54"/>
    <p:sldId id="831" r:id="rId55"/>
    <p:sldId id="833" r:id="rId56"/>
    <p:sldId id="834" r:id="rId57"/>
    <p:sldId id="835" r:id="rId58"/>
    <p:sldId id="836" r:id="rId59"/>
    <p:sldId id="838" r:id="rId60"/>
    <p:sldId id="839" r:id="rId61"/>
    <p:sldId id="929" r:id="rId62"/>
    <p:sldId id="837" r:id="rId63"/>
    <p:sldId id="840" r:id="rId64"/>
    <p:sldId id="841" r:id="rId65"/>
    <p:sldId id="932" r:id="rId66"/>
    <p:sldId id="842" r:id="rId67"/>
    <p:sldId id="843" r:id="rId68"/>
    <p:sldId id="880" r:id="rId69"/>
    <p:sldId id="845" r:id="rId70"/>
    <p:sldId id="846" r:id="rId71"/>
    <p:sldId id="924" r:id="rId72"/>
    <p:sldId id="923" r:id="rId73"/>
    <p:sldId id="847" r:id="rId74"/>
    <p:sldId id="933" r:id="rId75"/>
    <p:sldId id="850" r:id="rId76"/>
    <p:sldId id="849" r:id="rId77"/>
    <p:sldId id="948" r:id="rId78"/>
    <p:sldId id="958" r:id="rId79"/>
    <p:sldId id="959" r:id="rId80"/>
    <p:sldId id="961" r:id="rId81"/>
    <p:sldId id="931" r:id="rId82"/>
    <p:sldId id="859" r:id="rId83"/>
    <p:sldId id="930" r:id="rId84"/>
    <p:sldId id="870" r:id="rId85"/>
    <p:sldId id="871" r:id="rId86"/>
    <p:sldId id="872" r:id="rId87"/>
    <p:sldId id="873" r:id="rId88"/>
    <p:sldId id="874" r:id="rId89"/>
    <p:sldId id="866" r:id="rId90"/>
    <p:sldId id="539" r:id="rId91"/>
    <p:sldId id="867" r:id="rId92"/>
    <p:sldId id="969" r:id="rId93"/>
    <p:sldId id="626" r:id="rId94"/>
    <p:sldId id="750" r:id="rId95"/>
    <p:sldId id="883" r:id="rId96"/>
    <p:sldId id="915" r:id="rId97"/>
    <p:sldId id="885" r:id="rId98"/>
    <p:sldId id="886" r:id="rId99"/>
    <p:sldId id="887" r:id="rId100"/>
    <p:sldId id="888" r:id="rId101"/>
    <p:sldId id="889" r:id="rId102"/>
    <p:sldId id="890" r:id="rId103"/>
    <p:sldId id="935" r:id="rId104"/>
    <p:sldId id="892" r:id="rId105"/>
    <p:sldId id="893" r:id="rId106"/>
    <p:sldId id="894" r:id="rId107"/>
    <p:sldId id="895" r:id="rId108"/>
    <p:sldId id="896" r:id="rId109"/>
    <p:sldId id="897" r:id="rId110"/>
    <p:sldId id="898" r:id="rId111"/>
    <p:sldId id="899" r:id="rId112"/>
    <p:sldId id="900" r:id="rId113"/>
    <p:sldId id="901" r:id="rId114"/>
    <p:sldId id="902" r:id="rId115"/>
    <p:sldId id="903" r:id="rId116"/>
    <p:sldId id="904" r:id="rId117"/>
    <p:sldId id="905" r:id="rId118"/>
    <p:sldId id="906" r:id="rId119"/>
    <p:sldId id="907" r:id="rId120"/>
    <p:sldId id="908" r:id="rId121"/>
    <p:sldId id="909" r:id="rId122"/>
    <p:sldId id="910" r:id="rId123"/>
    <p:sldId id="911" r:id="rId124"/>
    <p:sldId id="912" r:id="rId125"/>
    <p:sldId id="913" r:id="rId126"/>
    <p:sldId id="643" r:id="rId127"/>
    <p:sldId id="641" r:id="rId128"/>
    <p:sldId id="435" r:id="rId129"/>
    <p:sldId id="660" r:id="rId130"/>
    <p:sldId id="598" r:id="rId131"/>
    <p:sldId id="876" r:id="rId132"/>
    <p:sldId id="436" r:id="rId133"/>
    <p:sldId id="642" r:id="rId134"/>
    <p:sldId id="647" r:id="rId135"/>
    <p:sldId id="916" r:id="rId136"/>
    <p:sldId id="508" r:id="rId137"/>
    <p:sldId id="651" r:id="rId138"/>
    <p:sldId id="922" r:id="rId139"/>
    <p:sldId id="966" r:id="rId1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04" userDrawn="1">
          <p15:clr>
            <a:srgbClr val="A4A3A4"/>
          </p15:clr>
        </p15:guide>
        <p15:guide id="2" pos="2843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mes Landay" initials="JL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301" autoAdjust="0"/>
  </p:normalViewPr>
  <p:slideViewPr>
    <p:cSldViewPr snapToGrid="0" snapToObjects="1">
      <p:cViewPr>
        <p:scale>
          <a:sx n="68" d="100"/>
          <a:sy n="68" d="100"/>
        </p:scale>
        <p:origin x="-2064" y="-344"/>
      </p:cViewPr>
      <p:guideLst>
        <p:guide orient="horz" pos="2304"/>
        <p:guide pos="284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69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40" Type="http://schemas.openxmlformats.org/officeDocument/2006/relationships/slide" Target="slides/slide139.xml"/><Relationship Id="rId141" Type="http://schemas.openxmlformats.org/officeDocument/2006/relationships/notesMaster" Target="notesMasters/notesMaster1.xml"/><Relationship Id="rId142" Type="http://schemas.openxmlformats.org/officeDocument/2006/relationships/handoutMaster" Target="handoutMasters/handoutMaster1.xml"/><Relationship Id="rId143" Type="http://schemas.openxmlformats.org/officeDocument/2006/relationships/printerSettings" Target="printerSettings/printerSettings1.bin"/><Relationship Id="rId144" Type="http://schemas.openxmlformats.org/officeDocument/2006/relationships/commentAuthors" Target="commentAuthors.xml"/><Relationship Id="rId145" Type="http://schemas.openxmlformats.org/officeDocument/2006/relationships/presProps" Target="presProps.xml"/><Relationship Id="rId146" Type="http://schemas.openxmlformats.org/officeDocument/2006/relationships/viewProps" Target="viewProps.xml"/><Relationship Id="rId147" Type="http://schemas.openxmlformats.org/officeDocument/2006/relationships/theme" Target="theme/theme1.xml"/><Relationship Id="rId1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2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400" b="1" i="0" baseline="0">
                <a:effectLst/>
                <a:latin typeface="Arial"/>
                <a:cs typeface="Arial"/>
              </a:rPr>
              <a:t>Structual Correctness</a:t>
            </a:r>
            <a:endParaRPr lang="en-US" sz="2400">
              <a:effectLst/>
              <a:latin typeface="Arial"/>
              <a:cs typeface="Arial"/>
            </a:endParaRPr>
          </a:p>
          <a:p>
            <a:pPr>
              <a:defRPr/>
            </a:pPr>
            <a:r>
              <a:rPr lang="en-US" sz="1800" b="1" i="0" baseline="0">
                <a:effectLst/>
                <a:latin typeface="Arial"/>
                <a:cs typeface="Arial"/>
              </a:rPr>
              <a:t>(as a percentage of total categories)</a:t>
            </a:r>
            <a:endParaRPr lang="en-US">
              <a:effectLst/>
              <a:latin typeface="Arial"/>
              <a:cs typeface="Arial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c:spPr>
          <c:invertIfNegative val="0"/>
          <c:cat>
            <c:strRef>
              <c:f>Sheet1!$A$3:$A$6</c:f>
              <c:strCache>
                <c:ptCount val="4"/>
                <c:pt idx="0">
                  <c:v>EditWriting</c:v>
                </c:pt>
                <c:pt idx="1">
                  <c:v>SideProjects</c:v>
                </c:pt>
                <c:pt idx="2">
                  <c:v>Travel Tips</c:v>
                </c:pt>
                <c:pt idx="3">
                  <c:v>Average</c:v>
                </c:pt>
              </c:strCache>
            </c:strRef>
          </c:cat>
          <c:val>
            <c:numRef>
              <c:f>Sheet1!$B$3:$B$6</c:f>
              <c:numCache>
                <c:formatCode>General</c:formatCode>
                <c:ptCount val="4"/>
                <c:pt idx="0">
                  <c:v>87.0</c:v>
                </c:pt>
                <c:pt idx="1">
                  <c:v>73.0</c:v>
                </c:pt>
                <c:pt idx="2">
                  <c:v>80.0</c:v>
                </c:pt>
                <c:pt idx="3">
                  <c:v>80.0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482-4C0D-9B6F-3669F41FD1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9372840"/>
        <c:axId val="2129375832"/>
      </c:barChart>
      <c:catAx>
        <c:axId val="21293728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29375832"/>
        <c:crosses val="autoZero"/>
        <c:auto val="1"/>
        <c:lblAlgn val="ctr"/>
        <c:lblOffset val="100"/>
        <c:noMultiLvlLbl val="0"/>
      </c:catAx>
      <c:valAx>
        <c:axId val="2129375832"/>
        <c:scaling>
          <c:orientation val="minMax"/>
          <c:min val="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293728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Sheet2!$A$9</c:f>
              <c:strCache>
                <c:ptCount val="1"/>
                <c:pt idx="0">
                  <c:v>Experts vs. 3 other experts</c:v>
                </c:pt>
              </c:strCache>
            </c:strRef>
          </c:tx>
          <c:invertIfNegative val="0"/>
          <c:cat>
            <c:strRef>
              <c:f>Sheet2!$B$7:$E$7</c:f>
              <c:strCache>
                <c:ptCount val="4"/>
                <c:pt idx="0">
                  <c:v>editWriting</c:v>
                </c:pt>
                <c:pt idx="1">
                  <c:v>sideProjects</c:v>
                </c:pt>
                <c:pt idx="2">
                  <c:v>travel</c:v>
                </c:pt>
                <c:pt idx="3">
                  <c:v>Avg</c:v>
                </c:pt>
              </c:strCache>
            </c:strRef>
          </c:cat>
          <c:val>
            <c:numRef>
              <c:f>Sheet2!$B$9:$E$9</c:f>
              <c:numCache>
                <c:formatCode>0%</c:formatCode>
                <c:ptCount val="4"/>
                <c:pt idx="0">
                  <c:v>0.32</c:v>
                </c:pt>
                <c:pt idx="1">
                  <c:v>0.7</c:v>
                </c:pt>
                <c:pt idx="2">
                  <c:v>0.64</c:v>
                </c:pt>
                <c:pt idx="3">
                  <c:v>0.55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41C-4C9C-93E4-93DDAF4069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9653048"/>
        <c:axId val="2139656120"/>
      </c:barChart>
      <c:catAx>
        <c:axId val="21396530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39656120"/>
        <c:crosses val="autoZero"/>
        <c:auto val="1"/>
        <c:lblAlgn val="ctr"/>
        <c:lblOffset val="100"/>
        <c:noMultiLvlLbl val="0"/>
      </c:catAx>
      <c:valAx>
        <c:axId val="2139656120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crossAx val="213965304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Sheet2!$A$8</c:f>
              <c:strCache>
                <c:ptCount val="1"/>
                <c:pt idx="0">
                  <c:v>Cascade vs. 4  Experts</c:v>
                </c:pt>
              </c:strCache>
            </c:strRef>
          </c:tx>
          <c:invertIfNegative val="0"/>
          <c:cat>
            <c:strRef>
              <c:f>Sheet2!$B$7:$E$7</c:f>
              <c:strCache>
                <c:ptCount val="4"/>
                <c:pt idx="0">
                  <c:v>editWriting</c:v>
                </c:pt>
                <c:pt idx="1">
                  <c:v>sideProjects</c:v>
                </c:pt>
                <c:pt idx="2">
                  <c:v>travel</c:v>
                </c:pt>
                <c:pt idx="3">
                  <c:v>Avg</c:v>
                </c:pt>
              </c:strCache>
            </c:strRef>
          </c:cat>
          <c:val>
            <c:numRef>
              <c:f>Sheet2!$B$8:$E$8</c:f>
              <c:numCache>
                <c:formatCode>0%</c:formatCode>
                <c:ptCount val="4"/>
                <c:pt idx="0">
                  <c:v>0.47</c:v>
                </c:pt>
                <c:pt idx="1">
                  <c:v>0.5</c:v>
                </c:pt>
                <c:pt idx="2">
                  <c:v>0.53</c:v>
                </c:pt>
                <c:pt idx="3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7F6-4758-865A-ABE1048DA1B0}"/>
            </c:ext>
          </c:extLst>
        </c:ser>
        <c:ser>
          <c:idx val="1"/>
          <c:order val="1"/>
          <c:tx>
            <c:strRef>
              <c:f>Sheet2!$A$9</c:f>
              <c:strCache>
                <c:ptCount val="1"/>
                <c:pt idx="0">
                  <c:v>Experts vs. 3 other experts</c:v>
                </c:pt>
              </c:strCache>
            </c:strRef>
          </c:tx>
          <c:invertIfNegative val="0"/>
          <c:cat>
            <c:strRef>
              <c:f>Sheet2!$B$7:$E$7</c:f>
              <c:strCache>
                <c:ptCount val="4"/>
                <c:pt idx="0">
                  <c:v>editWriting</c:v>
                </c:pt>
                <c:pt idx="1">
                  <c:v>sideProjects</c:v>
                </c:pt>
                <c:pt idx="2">
                  <c:v>travel</c:v>
                </c:pt>
                <c:pt idx="3">
                  <c:v>Avg</c:v>
                </c:pt>
              </c:strCache>
            </c:strRef>
          </c:cat>
          <c:val>
            <c:numRef>
              <c:f>Sheet2!$B$9:$E$9</c:f>
              <c:numCache>
                <c:formatCode>0%</c:formatCode>
                <c:ptCount val="4"/>
                <c:pt idx="0">
                  <c:v>0.32</c:v>
                </c:pt>
                <c:pt idx="1">
                  <c:v>0.7</c:v>
                </c:pt>
                <c:pt idx="2">
                  <c:v>0.64</c:v>
                </c:pt>
                <c:pt idx="3">
                  <c:v>0.55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7F6-4758-865A-ABE1048DA1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8572040"/>
        <c:axId val="2128574136"/>
      </c:barChart>
      <c:catAx>
        <c:axId val="21285720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28574136"/>
        <c:crosses val="autoZero"/>
        <c:auto val="1"/>
        <c:lblAlgn val="ctr"/>
        <c:lblOffset val="100"/>
        <c:noMultiLvlLbl val="0"/>
      </c:catAx>
      <c:valAx>
        <c:axId val="2128574136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crossAx val="212857204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02-18T22:05:56.391" idx="4">
    <p:pos x="4631" y="-26"/>
    <p:text>I don't get this slide title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11-29T00:00:55.931" idx="5">
    <p:pos x="10" y="10"/>
    <p:text>make sure to tell me something about performance here</p:text>
    <p:extLst>
      <p:ext uri="{C676402C-5697-4E1C-873F-D02D1690AC5C}">
        <p15:threadingInfo xmlns:p15="http://schemas.microsoft.com/office/powerpoint/2012/main" timeZoneBias="480"/>
      </p:ext>
    </p:extLs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0.59438</cdr:x>
      <cdr:y>0.26869</cdr:y>
    </cdr:from>
    <cdr:to>
      <cdr:x>0.75272</cdr:x>
      <cdr:y>0.47122</cdr:y>
    </cdr:to>
    <cdr:sp macro="" textlink="">
      <cdr:nvSpPr>
        <cdr:cNvPr id="2" name="Oval 1"/>
        <cdr:cNvSpPr/>
      </cdr:nvSpPr>
      <cdr:spPr>
        <a:xfrm xmlns:a="http://schemas.openxmlformats.org/drawingml/2006/main">
          <a:off x="4857079" y="1084115"/>
          <a:ext cx="1293899" cy="817158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ABA961-672B-4A4D-BD64-0296E924DBE2}" type="datetimeFigureOut">
              <a:rPr lang="en-US" smtClean="0"/>
              <a:t>3/26/16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8A20F3-E730-0F44-BF89-FBECBDD4E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08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DB5335-6DBF-6846-A2A7-33D35D727D09}" type="datetimeFigureOut">
              <a:rPr lang="en-US" smtClean="0"/>
              <a:t>3/26/16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8B629-6CE0-F544-9517-F0AA30E2B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868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1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1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1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1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1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1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1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1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1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1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1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1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1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1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1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1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Thanks for having me!</a:t>
            </a:r>
          </a:p>
          <a:p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 research is in human-computer interaction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I‘m interested in people because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solve problems that computers can’t.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38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TurKit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coordinates people to collectively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solve problems like deciphering messy handwriting.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381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the</a:t>
            </a:r>
            <a:r>
              <a:rPr lang="en-US" baseline="0" dirty="0" smtClean="0"/>
              <a:t> I </a:t>
            </a:r>
            <a:r>
              <a:rPr lang="en-US" dirty="0" smtClean="0"/>
              <a:t>forget that chain of reasoning,</a:t>
            </a:r>
            <a:r>
              <a:rPr lang="en-US" baseline="0" dirty="0" smtClean="0"/>
              <a:t> and backtrack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00714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try an association.</a:t>
            </a:r>
          </a:p>
          <a:p>
            <a:r>
              <a:rPr lang="en-US" dirty="0" err="1" smtClean="0"/>
              <a:t>Bieber</a:t>
            </a:r>
            <a:r>
              <a:rPr lang="en-US" dirty="0" smtClean="0"/>
              <a:t> has PR people who cover up for his</a:t>
            </a:r>
            <a:r>
              <a:rPr lang="en-US" baseline="0" dirty="0" smtClean="0"/>
              <a:t> stupid behavior.</a:t>
            </a:r>
          </a:p>
          <a:p>
            <a:r>
              <a:rPr lang="en-US" baseline="0" dirty="0" smtClean="0"/>
              <a:t>They’re the ones working hard to make it seem like he’s repentant.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0193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Ah! And there’s a violation here!</a:t>
            </a:r>
          </a:p>
          <a:p>
            <a:r>
              <a:rPr lang="en-US" dirty="0" smtClean="0"/>
              <a:t>Although we expect the headline to be bad, </a:t>
            </a:r>
          </a:p>
          <a:p>
            <a:r>
              <a:rPr lang="en-US" dirty="0" smtClean="0"/>
              <a:t>From the perspective</a:t>
            </a:r>
            <a:r>
              <a:rPr lang="en-US" baseline="0" dirty="0" smtClean="0"/>
              <a:t> of the PR people it’s good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5610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“Never let it be said that </a:t>
            </a:r>
            <a:r>
              <a:rPr lang="en-US" dirty="0" err="1" smtClean="0"/>
              <a:t>Bieber’s</a:t>
            </a:r>
            <a:r>
              <a:rPr lang="en-US" dirty="0" smtClean="0"/>
              <a:t> PR people aren’t brining new ideas to the table.”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29051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to get there we followed</a:t>
            </a:r>
            <a:r>
              <a:rPr lang="en-US" baseline="0" dirty="0" smtClean="0"/>
              <a:t> a train of thought, and did a little backtracking.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6453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write multiple jokes this way.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76380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we start with</a:t>
            </a:r>
            <a:r>
              <a:rPr lang="en-US" baseline="0" dirty="0" smtClean="0"/>
              <a:t> Bathtub, we expect that to be dirty and gross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7558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</a:t>
            </a:r>
            <a:r>
              <a:rPr lang="en-US" baseline="0" dirty="0" smtClean="0"/>
              <a:t> to a fan, that they’d worship him anyway.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1838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That’s a</a:t>
            </a:r>
            <a:r>
              <a:rPr lang="en-US" baseline="0" dirty="0" smtClean="0"/>
              <a:t> different unexpected angle joke.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6913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18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Cascade distributes big problems with complex interdependencies like  creating taxonomies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28400-8538-3C48-81EE-874058BE381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16234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ran a study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HumorTools</a:t>
            </a:r>
            <a:r>
              <a:rPr lang="en-US" baseline="0" dirty="0" smtClean="0"/>
              <a:t> using 20 Stanford undergraduates.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43146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I’m going to read you two headlines</a:t>
            </a:r>
            <a:r>
              <a:rPr lang="en-US" baseline="0" dirty="0" smtClean="0"/>
              <a:t> from the study.</a:t>
            </a:r>
          </a:p>
          <a:p>
            <a:r>
              <a:rPr lang="en-US" baseline="0" dirty="0" smtClean="0"/>
              <a:t>…</a:t>
            </a:r>
          </a:p>
          <a:p>
            <a:r>
              <a:rPr lang="en-US" baseline="0" dirty="0" smtClean="0"/>
              <a:t>The question is can users synthesize humor for them?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753496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evaluation showed that </a:t>
            </a:r>
          </a:p>
          <a:p>
            <a:r>
              <a:rPr lang="en-US" dirty="0" smtClean="0"/>
              <a:t>75% of </a:t>
            </a:r>
            <a:r>
              <a:rPr lang="en-US" dirty="0" err="1" smtClean="0"/>
              <a:t>participatns</a:t>
            </a:r>
            <a:r>
              <a:rPr lang="en-US" dirty="0" smtClean="0"/>
              <a:t> were able </a:t>
            </a:r>
          </a:p>
          <a:p>
            <a:r>
              <a:rPr lang="en-US" dirty="0" smtClean="0"/>
              <a:t>25%</a:t>
            </a:r>
            <a:r>
              <a:rPr lang="en-US" baseline="0" dirty="0" smtClean="0"/>
              <a:t> of the jokes were rated funny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55716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 me read show you some jokes:</a:t>
            </a:r>
          </a:p>
          <a:p>
            <a:endParaRPr lang="en-US" dirty="0" smtClean="0"/>
          </a:p>
          <a:p>
            <a:r>
              <a:rPr lang="en-US" dirty="0" smtClean="0"/>
              <a:t>For</a:t>
            </a:r>
            <a:r>
              <a:rPr lang="en-US" baseline="0" dirty="0" smtClean="0"/>
              <a:t> the PETA headline where PETA seeks copyright for primate</a:t>
            </a:r>
            <a:endParaRPr lang="en-US" dirty="0" smtClean="0"/>
          </a:p>
          <a:p>
            <a:r>
              <a:rPr lang="en-US" dirty="0" smtClean="0"/>
              <a:t>Here</a:t>
            </a:r>
            <a:r>
              <a:rPr lang="en-US" baseline="0" dirty="0" smtClean="0"/>
              <a:t> are two jokes for this headline:</a:t>
            </a:r>
          </a:p>
          <a:p>
            <a:r>
              <a:rPr lang="en-US" baseline="0" dirty="0" smtClean="0"/>
              <a:t>(read)</a:t>
            </a:r>
          </a:p>
          <a:p>
            <a:r>
              <a:rPr lang="en-US" baseline="0" dirty="0" smtClean="0"/>
              <a:t>Both have the look and feel of the Onion, and are amusing.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8F586-39BE-644B-9E5D-4B1235584519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15683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first</a:t>
            </a:r>
            <a:r>
              <a:rPr lang="en-US" dirty="0" smtClean="0"/>
              <a:t> one was actually written by The Onion.</a:t>
            </a:r>
          </a:p>
          <a:p>
            <a:r>
              <a:rPr lang="en-US" dirty="0" smtClean="0"/>
              <a:t>The second was synthesized with </a:t>
            </a:r>
            <a:r>
              <a:rPr lang="en-US" dirty="0" err="1" smtClean="0"/>
              <a:t>HumorTools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Raters found the </a:t>
            </a:r>
            <a:r>
              <a:rPr lang="en-US" dirty="0" err="1" smtClean="0"/>
              <a:t>HumorTools</a:t>
            </a:r>
            <a:r>
              <a:rPr lang="en-US" dirty="0" smtClean="0"/>
              <a:t> joke funnier than The</a:t>
            </a:r>
            <a:r>
              <a:rPr lang="en-US" baseline="0" dirty="0" smtClean="0"/>
              <a:t> Onion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8F586-39BE-644B-9E5D-4B1235584519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753290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</a:t>
            </a:r>
            <a:r>
              <a:rPr lang="en-US" baseline="0" dirty="0" smtClean="0"/>
              <a:t> the Mars headline where Liquid Water Found on Mars, indicting the strong possibility of life on the red planet.</a:t>
            </a:r>
            <a:endParaRPr lang="en-US" dirty="0" smtClean="0"/>
          </a:p>
          <a:p>
            <a:r>
              <a:rPr lang="en-US" dirty="0" smtClean="0"/>
              <a:t>Here</a:t>
            </a:r>
            <a:r>
              <a:rPr lang="en-US" baseline="0" dirty="0" smtClean="0"/>
              <a:t> are three jokes for this headline:</a:t>
            </a:r>
          </a:p>
          <a:p>
            <a:r>
              <a:rPr lang="en-US" baseline="0" dirty="0" smtClean="0"/>
              <a:t>(read)</a:t>
            </a:r>
          </a:p>
          <a:p>
            <a:r>
              <a:rPr lang="en-US" baseline="0" dirty="0" smtClean="0"/>
              <a:t>All 3 have the look and feel of the Onion, and are amusing.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8F586-39BE-644B-9E5D-4B1235584519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05326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first two</a:t>
            </a:r>
            <a:r>
              <a:rPr lang="en-US" baseline="0" dirty="0" smtClean="0"/>
              <a:t> are </a:t>
            </a:r>
            <a:r>
              <a:rPr lang="en-US" baseline="0" dirty="0" err="1" smtClean="0"/>
              <a:t>humorTools</a:t>
            </a:r>
            <a:endParaRPr lang="en-US" baseline="0" dirty="0" smtClean="0"/>
          </a:p>
          <a:p>
            <a:r>
              <a:rPr lang="en-US" baseline="0" dirty="0" smtClean="0"/>
              <a:t>And “sounds refreshing” is The Onion</a:t>
            </a:r>
          </a:p>
          <a:p>
            <a:r>
              <a:rPr lang="en-US" baseline="0" dirty="0" smtClean="0"/>
              <a:t>Both </a:t>
            </a:r>
            <a:r>
              <a:rPr lang="en-US" baseline="0" dirty="0" err="1" smtClean="0"/>
              <a:t>HumorTools</a:t>
            </a:r>
            <a:r>
              <a:rPr lang="en-US" baseline="0" dirty="0" smtClean="0"/>
              <a:t> jokes were funnier than The Onion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829260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on-going</a:t>
            </a:r>
            <a:r>
              <a:rPr lang="en-US" baseline="0" dirty="0" smtClean="0"/>
              <a:t> </a:t>
            </a:r>
            <a:r>
              <a:rPr lang="en-US" dirty="0" smtClean="0"/>
              <a:t>work. </a:t>
            </a:r>
          </a:p>
          <a:p>
            <a:r>
              <a:rPr lang="en-US" dirty="0" smtClean="0"/>
              <a:t>I can continue to improve the system by finding areas</a:t>
            </a:r>
            <a:r>
              <a:rPr lang="en-US" baseline="0" dirty="0" smtClean="0"/>
              <a:t> of improvement in jokes</a:t>
            </a:r>
          </a:p>
          <a:p>
            <a:r>
              <a:rPr lang="en-US" baseline="0" dirty="0" smtClean="0"/>
              <a:t>and looking for more microtasks and constraints to generate jokes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79150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have a grant to fund</a:t>
            </a:r>
            <a:r>
              <a:rPr lang="en-US" baseline="0" dirty="0" smtClean="0"/>
              <a:t> myself and 6 students this summer to be funnier than The </a:t>
            </a:r>
            <a:r>
              <a:rPr lang="en-US" baseline="0" dirty="0" smtClean="0"/>
              <a:t>Onion and release </a:t>
            </a:r>
            <a:r>
              <a:rPr lang="en-US" baseline="0" dirty="0" err="1" smtClean="0"/>
              <a:t>HumorTools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72083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HumorTools decomposes creativity by posing it as a constraint satisfaction that is satisfied by having people search over conceptual spaces and adapt to the headline.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 every path works, so we need backtracking when necessary.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688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Frenzy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combines the knowledge of experts to meet a global constraint like 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Grouping papers into conference sessions.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2355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HumorTools</a:t>
            </a:r>
            <a:r>
              <a:rPr lang="en-US" baseline="0" dirty="0" smtClean="0"/>
              <a:t> s</a:t>
            </a:r>
            <a:r>
              <a:rPr lang="en-US" dirty="0" smtClean="0"/>
              <a:t>o far, each joke is actually completed by one person.</a:t>
            </a:r>
          </a:p>
          <a:p>
            <a:r>
              <a:rPr lang="en-US" dirty="0" smtClean="0"/>
              <a:t>Distribute the creation of a joke</a:t>
            </a:r>
            <a:r>
              <a:rPr lang="en-US" baseline="0" dirty="0" smtClean="0"/>
              <a:t> by having people brainstorm associations and build on them.</a:t>
            </a:r>
          </a:p>
          <a:p>
            <a:r>
              <a:rPr lang="en-US" baseline="0" dirty="0" smtClean="0"/>
              <a:t>Or build on the associations of others to see new expectation mechanisms they could lead to.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07745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HumorTools</a:t>
            </a:r>
            <a:r>
              <a:rPr lang="en-US" dirty="0" smtClean="0"/>
              <a:t> is currently</a:t>
            </a:r>
            <a:r>
              <a:rPr lang="en-US" baseline="0" dirty="0" smtClean="0"/>
              <a:t> done completely by people, but since each </a:t>
            </a:r>
            <a:r>
              <a:rPr lang="en-US" baseline="0" dirty="0" err="1" smtClean="0"/>
              <a:t>microtask</a:t>
            </a:r>
            <a:r>
              <a:rPr lang="en-US" baseline="0" dirty="0" smtClean="0"/>
              <a:t> is fairly small, we could start to </a:t>
            </a:r>
            <a:endParaRPr lang="en-US" dirty="0" smtClean="0"/>
          </a:p>
          <a:p>
            <a:r>
              <a:rPr lang="en-US" dirty="0" smtClean="0"/>
              <a:t>Train Machine learning systems with user-collected data,</a:t>
            </a:r>
            <a:r>
              <a:rPr lang="en-US" baseline="0" dirty="0" smtClean="0"/>
              <a:t> leading to hybrid human-computer joke generation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59448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want to extend the </a:t>
            </a:r>
            <a:r>
              <a:rPr lang="en-US" dirty="0" err="1" smtClean="0"/>
              <a:t>HumorTools</a:t>
            </a:r>
            <a:r>
              <a:rPr lang="en-US" dirty="0" smtClean="0"/>
              <a:t> approach to other</a:t>
            </a:r>
            <a:r>
              <a:rPr lang="en-US" baseline="0" dirty="0" smtClean="0"/>
              <a:t> creative and open-ended domains.</a:t>
            </a:r>
          </a:p>
          <a:p>
            <a:r>
              <a:rPr lang="en-US" baseline="0" dirty="0" smtClean="0"/>
              <a:t>I can follow the same meta-approach: 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5996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1-2 years I will</a:t>
            </a:r>
            <a:r>
              <a:rPr lang="en-US" baseline="0" dirty="0" smtClean="0"/>
              <a:t> extend this to writing persuasive argumentation.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09466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theories come from the long tradition of rhetoric.</a:t>
            </a:r>
          </a:p>
          <a:p>
            <a:r>
              <a:rPr lang="en-US" baseline="0" dirty="0" smtClean="0"/>
              <a:t>I can analyze op-eds for mechanisms like metaphor</a:t>
            </a:r>
          </a:p>
          <a:p>
            <a:r>
              <a:rPr lang="en-US" baseline="0" dirty="0" smtClean="0"/>
              <a:t>Microtasks might be finding facts to support arguments</a:t>
            </a:r>
          </a:p>
          <a:p>
            <a:r>
              <a:rPr lang="en-US" baseline="0" dirty="0" smtClean="0"/>
              <a:t>The the major constraint is to have a thesis that you can support.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09466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7-10 years out,</a:t>
            </a:r>
            <a:r>
              <a:rPr lang="en-US" baseline="0" dirty="0" smtClean="0"/>
              <a:t> I want to tackle the open ended problem of answering social and scientific questions.</a:t>
            </a:r>
          </a:p>
          <a:p>
            <a:r>
              <a:rPr lang="en-US" baseline="0" dirty="0" smtClean="0"/>
              <a:t>I have also done research in Economics.</a:t>
            </a:r>
          </a:p>
          <a:p>
            <a:r>
              <a:rPr lang="en-US" baseline="0" dirty="0" smtClean="0"/>
              <a:t>Research in economics involves 3 things:</a:t>
            </a:r>
          </a:p>
          <a:p>
            <a:r>
              <a:rPr lang="en-US" baseline="0" dirty="0" smtClean="0"/>
              <a:t>A question</a:t>
            </a:r>
          </a:p>
          <a:p>
            <a:r>
              <a:rPr lang="en-US" baseline="0" dirty="0" smtClean="0"/>
              <a:t>A dataset</a:t>
            </a:r>
          </a:p>
          <a:p>
            <a:r>
              <a:rPr lang="en-US" baseline="0" dirty="0" smtClean="0"/>
              <a:t>An evaluation mechanism.</a:t>
            </a:r>
          </a:p>
          <a:p>
            <a:r>
              <a:rPr lang="en-US" baseline="0" dirty="0" smtClean="0"/>
              <a:t>And they all have to work together – that’s the tough constraint that lives in this tiny intersect.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333027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don’t have to wait for one person to magically have</a:t>
            </a:r>
            <a:r>
              <a:rPr lang="en-US" baseline="0" dirty="0" smtClean="0"/>
              <a:t> all three of these come together.</a:t>
            </a:r>
          </a:p>
          <a:p>
            <a:r>
              <a:rPr lang="en-US" dirty="0" smtClean="0"/>
              <a:t>We</a:t>
            </a:r>
            <a:r>
              <a:rPr lang="en-US" baseline="0" dirty="0" smtClean="0"/>
              <a:t> can parallelize the search.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We mine the literature for questions,</a:t>
            </a:r>
            <a:r>
              <a:rPr lang="en-US" baseline="0" dirty="0" smtClean="0"/>
              <a:t> datasets, evaluation mechanisms</a:t>
            </a:r>
          </a:p>
          <a:p>
            <a:r>
              <a:rPr lang="en-US" baseline="0" dirty="0" smtClean="0"/>
              <a:t>We use the crowd to conduct a search process over these things. Backtracking when they fail. </a:t>
            </a:r>
          </a:p>
          <a:p>
            <a:r>
              <a:rPr lang="en-US" baseline="0" dirty="0" smtClean="0"/>
              <a:t>Exploring many ideas in parallel.</a:t>
            </a:r>
          </a:p>
          <a:p>
            <a:endParaRPr lang="en-US" baseline="0" dirty="0" smtClean="0"/>
          </a:p>
          <a:p>
            <a:r>
              <a:rPr lang="en-US" baseline="0" dirty="0" smtClean="0"/>
              <a:t>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09695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am going to continue</a:t>
            </a:r>
            <a:r>
              <a:rPr lang="en-US" baseline="0" dirty="0" smtClean="0"/>
              <a:t> to push this idea:</a:t>
            </a:r>
          </a:p>
          <a:p>
            <a:r>
              <a:rPr lang="en-US" baseline="0" dirty="0" smtClean="0"/>
              <a:t>{THESIS}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36783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did </a:t>
            </a:r>
            <a:r>
              <a:rPr lang="en-US" baseline="0" dirty="0" smtClean="0"/>
              <a:t>foundational work on crowd algorithms</a:t>
            </a:r>
            <a:endParaRPr lang="en-US" dirty="0" smtClean="0"/>
          </a:p>
          <a:p>
            <a:r>
              <a:rPr lang="en-US" dirty="0" smtClean="0"/>
              <a:t>I introduced </a:t>
            </a:r>
            <a:r>
              <a:rPr lang="en-US" baseline="0" dirty="0" smtClean="0"/>
              <a:t>increasingly adaptive algorithmic mechanisms </a:t>
            </a:r>
          </a:p>
          <a:p>
            <a:endParaRPr lang="en-US" baseline="0" dirty="0" smtClean="0"/>
          </a:p>
          <a:p>
            <a:r>
              <a:rPr lang="en-US" dirty="0" smtClean="0"/>
              <a:t>{READ}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47759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demonstrated</a:t>
            </a:r>
            <a:r>
              <a:rPr lang="en-US" baseline="0" dirty="0" smtClean="0"/>
              <a:t> that adaptive crowd algorithms can solve problems that are</a:t>
            </a:r>
          </a:p>
          <a:p>
            <a:r>
              <a:rPr lang="en-US" baseline="0" dirty="0" smtClean="0"/>
              <a:t>hard, big, ill-defined, and require creativity.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You’ve been a great audience,</a:t>
            </a:r>
            <a:endParaRPr lang="en-US" baseline="0" dirty="0" smtClean="0"/>
          </a:p>
          <a:p>
            <a:r>
              <a:rPr lang="en-US" baseline="0" dirty="0" smtClean="0"/>
              <a:t>I’m happy to take your questions!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39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 ongoing and future work is to decompose creative tasks such as generating</a:t>
            </a:r>
            <a:r>
              <a:rPr lang="en-US" baseline="0" dirty="0" smtClean="0"/>
              <a:t> humor.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pPr marL="0" indent="0">
              <a:buFontTx/>
              <a:buNone/>
            </a:pPr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74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Altogether, I</a:t>
            </a:r>
            <a:r>
              <a:rPr lang="en-US" baseline="0" dirty="0" smtClean="0"/>
              <a:t> show that…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8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 me first talk about </a:t>
            </a:r>
            <a:r>
              <a:rPr lang="en-US" dirty="0" err="1" smtClean="0"/>
              <a:t>TurKit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112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Crowdsourcing was invented to use people for tasks that computer can’t do like labeling images.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940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Mechanical Turk is a platform where you can pay people a few cents to do a simple task. </a:t>
            </a:r>
          </a:p>
          <a:p>
            <a:r>
              <a:rPr lang="en-US" baseline="0" dirty="0" smtClean="0"/>
              <a:t>Turk quickly became very popular,</a:t>
            </a:r>
          </a:p>
          <a:p>
            <a:r>
              <a:rPr lang="en-US" baseline="0" dirty="0" smtClean="0"/>
              <a:t>But for a long time, Turk was only used to do embarrassingly parallel tasks like image labeling.</a:t>
            </a:r>
          </a:p>
          <a:p>
            <a:r>
              <a:rPr lang="en-US" baseline="0" dirty="0" smtClean="0"/>
              <a:t>So I asked:</a:t>
            </a:r>
          </a:p>
          <a:p>
            <a:r>
              <a:rPr lang="en-US" baseline="0" dirty="0" smtClean="0"/>
              <a:t>Can we do more complex things?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487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But my coauthor and I built a system called </a:t>
            </a:r>
            <a:r>
              <a:rPr lang="en-US" baseline="0" dirty="0" err="1" smtClean="0"/>
              <a:t>TurKit</a:t>
            </a:r>
            <a:r>
              <a:rPr lang="en-US" baseline="0" dirty="0" smtClean="0"/>
              <a:t>. </a:t>
            </a:r>
          </a:p>
          <a:p>
            <a:r>
              <a:rPr lang="en-US" baseline="0" dirty="0" smtClean="0"/>
              <a:t>which introduced the concept of Crowd Algorithms.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You can write JavaScript programs that makes function calls to the crowd.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876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However, for complex algorithms, with many layers of human input,</a:t>
            </a:r>
          </a:p>
          <a:p>
            <a:r>
              <a:rPr lang="en-US" baseline="0" dirty="0" smtClean="0"/>
              <a:t>There is the challenge that people are unpredictable.</a:t>
            </a:r>
            <a:endParaRPr lang="en-US" baseline="0" dirty="0" smtClean="0"/>
          </a:p>
          <a:p>
            <a:endParaRPr lang="en-US" baseline="0" dirty="0" smtClean="0"/>
          </a:p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48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 given these pieces of plastic</a:t>
            </a:r>
          </a:p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 people can figure out what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build.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Without instructions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Without being told the goal.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(PAUSE)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385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They don’t always do what you expect them to do</a:t>
            </a:r>
          </a:p>
          <a:p>
            <a:r>
              <a:rPr lang="en-US" baseline="0" dirty="0" smtClean="0"/>
              <a:t>And errors propagate.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Crowd Algorithms need mechanisms for workers to </a:t>
            </a:r>
            <a:r>
              <a:rPr lang="en-US" baseline="0" dirty="0" err="1" smtClean="0"/>
              <a:t>applyg</a:t>
            </a:r>
            <a:r>
              <a:rPr lang="en-US" baseline="0" dirty="0" smtClean="0"/>
              <a:t> their adaptive thinking skills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487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most basic </a:t>
            </a:r>
            <a:r>
              <a:rPr lang="en-US" dirty="0" smtClean="0"/>
              <a:t>adaptive</a:t>
            </a:r>
            <a:r>
              <a:rPr lang="en-US" baseline="0" dirty="0" smtClean="0"/>
              <a:t> mechanism is </a:t>
            </a:r>
            <a:r>
              <a:rPr lang="en-US" baseline="0" dirty="0" smtClean="0"/>
              <a:t>improve-and-vote.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Which allows workers to build on the work of others.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9919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example, </a:t>
            </a:r>
          </a:p>
          <a:p>
            <a:r>
              <a:rPr lang="en-US" dirty="0" smtClean="0"/>
              <a:t>Here is some</a:t>
            </a:r>
            <a:r>
              <a:rPr lang="en-US" baseline="0" dirty="0" smtClean="0"/>
              <a:t> messy handwriting. No one person could read it. </a:t>
            </a:r>
          </a:p>
          <a:p>
            <a:r>
              <a:rPr lang="en-US" baseline="0" dirty="0" smtClean="0"/>
              <a:t>I can’t even read it</a:t>
            </a:r>
            <a:r>
              <a:rPr lang="en-US" baseline="0" dirty="0" smtClean="0"/>
              <a:t>!</a:t>
            </a:r>
          </a:p>
          <a:p>
            <a:endParaRPr lang="en-US" dirty="0" smtClean="0"/>
          </a:p>
          <a:p>
            <a:r>
              <a:rPr lang="en-US" dirty="0" smtClean="0"/>
              <a:t>Using improve and vote</a:t>
            </a:r>
            <a:r>
              <a:rPr lang="en-US" baseline="0" dirty="0" smtClean="0"/>
              <a:t>, the crowd could decipher it.</a:t>
            </a:r>
          </a:p>
          <a:p>
            <a:r>
              <a:rPr lang="en-US" baseline="0" dirty="0" smtClean="0"/>
              <a:t>Here’s how it works…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7229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It starts</a:t>
            </a:r>
            <a:r>
              <a:rPr lang="en-US" baseline="0" dirty="0" smtClean="0"/>
              <a:t> with the image,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At first we have no idea what it say, so we start with question marks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Then we ask a worker to improve it, and they get parts of the answer, but other parts are wrong.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Then we vote on which version is better.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Usually the improved version is better, but not always. Sometimes you get spam, or just really weird interpretations.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You take the version workers voted for, and you improve it again, until you get it all deciphered.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This little portion says “You misspelled several words…” and goes on.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9919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TurKit</a:t>
            </a:r>
            <a:r>
              <a:rPr lang="en-US" baseline="0" dirty="0" smtClean="0"/>
              <a:t> was widely adopted in research.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Systems I built are in red, but other people used </a:t>
            </a:r>
            <a:r>
              <a:rPr lang="en-US" baseline="0" dirty="0" err="1" smtClean="0"/>
              <a:t>TurKit</a:t>
            </a:r>
            <a:r>
              <a:rPr lang="en-US" baseline="0" dirty="0" smtClean="0"/>
              <a:t> and built crowd-powered systems, too.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Notably, Michael Bernstein at Stanford and </a:t>
            </a:r>
          </a:p>
          <a:p>
            <a:r>
              <a:rPr lang="en-US" baseline="0" dirty="0" smtClean="0"/>
              <a:t>Jeff </a:t>
            </a:r>
            <a:r>
              <a:rPr lang="en-US" baseline="0" dirty="0" err="1" smtClean="0"/>
              <a:t>Bigham</a:t>
            </a:r>
            <a:r>
              <a:rPr lang="en-US" baseline="0" dirty="0" smtClean="0"/>
              <a:t> at CMU built their first crowd systems in </a:t>
            </a:r>
            <a:r>
              <a:rPr lang="en-US" baseline="0" dirty="0" err="1" smtClean="0"/>
              <a:t>TurKit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2998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next challenge I undertook was distributing a task too big for one person.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2386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Cascade is the name of that system.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4405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Cascade </a:t>
            </a:r>
            <a:r>
              <a:rPr lang="en-US" dirty="0" err="1" smtClean="0"/>
              <a:t>crowdsources</a:t>
            </a:r>
            <a:r>
              <a:rPr lang="en-US" baseline="0" dirty="0" smtClean="0"/>
              <a:t> taxonomy creation.</a:t>
            </a:r>
          </a:p>
          <a:p>
            <a:r>
              <a:rPr lang="en-US" baseline="0" dirty="0" smtClean="0"/>
              <a:t>From a pile of images</a:t>
            </a:r>
          </a:p>
          <a:p>
            <a:r>
              <a:rPr lang="en-US" baseline="0" dirty="0" smtClean="0"/>
              <a:t>Cascade find the structure and organization</a:t>
            </a:r>
          </a:p>
          <a:p>
            <a:r>
              <a:rPr lang="en-US" baseline="0" dirty="0" smtClean="0"/>
              <a:t>The tigers</a:t>
            </a:r>
            <a:r>
              <a:rPr lang="en-US" baseline="0" dirty="0"/>
              <a:t> </a:t>
            </a:r>
            <a:r>
              <a:rPr lang="en-US" baseline="0" dirty="0" smtClean="0"/>
              <a:t>under animals</a:t>
            </a:r>
          </a:p>
          <a:p>
            <a:r>
              <a:rPr lang="en-US" baseline="0" dirty="0" smtClean="0"/>
              <a:t>Workers under people</a:t>
            </a:r>
          </a:p>
          <a:p>
            <a:r>
              <a:rPr lang="en-US" baseline="0" dirty="0" smtClean="0"/>
              <a:t>And historical landmarks is a top level category.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28400-8538-3C48-81EE-874058BE381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162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Taxonomies are a powerful tool</a:t>
            </a:r>
          </a:p>
          <a:p>
            <a:r>
              <a:rPr lang="en-US" dirty="0" smtClean="0"/>
              <a:t>When</a:t>
            </a:r>
            <a:r>
              <a:rPr lang="en-US" baseline="0" dirty="0" smtClean="0"/>
              <a:t> I jumble up these Lego pieces, it’s hard to make heads of tails of it..</a:t>
            </a:r>
          </a:p>
          <a:p>
            <a:r>
              <a:rPr lang="en-US" baseline="0" dirty="0" smtClean="0"/>
              <a:t>But when I organize them,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answer </a:t>
            </a:r>
            <a:r>
              <a:rPr lang="en-US" baseline="0" dirty="0" err="1" smtClean="0"/>
              <a:t>kinda</a:t>
            </a:r>
            <a:r>
              <a:rPr lang="en-US" baseline="0" dirty="0" smtClean="0"/>
              <a:t> leaps out at you.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8138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Taxonomies </a:t>
            </a:r>
            <a:r>
              <a:rPr lang="en-US" baseline="0" dirty="0" smtClean="0"/>
              <a:t>are used by almost every company to help support decision making.</a:t>
            </a:r>
          </a:p>
          <a:p>
            <a:r>
              <a:rPr lang="en-US" baseline="0" dirty="0" smtClean="0"/>
              <a:t>To </a:t>
            </a:r>
            <a:r>
              <a:rPr lang="en-US" baseline="0" dirty="0" smtClean="0"/>
              <a:t>figure out what movie you’re in the mood for.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68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Maybe you guess it just by looking,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LEGO Motor Police.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amazing that people can figure that out.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 we solve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problems without instructions?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28400-8538-3C48-81EE-874058BE381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1097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</a:t>
            </a:r>
            <a:r>
              <a:rPr lang="en-US" baseline="0" dirty="0" smtClean="0"/>
              <a:t> </a:t>
            </a:r>
            <a:r>
              <a:rPr lang="en-US" baseline="0" dirty="0" smtClean="0"/>
              <a:t>products to buy</a:t>
            </a:r>
          </a:p>
          <a:p>
            <a:r>
              <a:rPr lang="en-US" baseline="0" dirty="0" smtClean="0"/>
              <a:t>What jobs to take online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7256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Taxonomies</a:t>
            </a:r>
            <a:r>
              <a:rPr lang="en-US" baseline="0" dirty="0" smtClean="0"/>
              <a:t> involve synthesizes hundreds of pieces of information.</a:t>
            </a:r>
          </a:p>
          <a:p>
            <a:r>
              <a:rPr lang="en-US" baseline="0" dirty="0" smtClean="0"/>
              <a:t>This quickly becomes overwhelming for a single person.</a:t>
            </a:r>
          </a:p>
          <a:p>
            <a:r>
              <a:rPr lang="en-US" baseline="0" dirty="0" smtClean="0"/>
              <a:t>There is so much data, and complex interdependencies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can we crowdsourcing taxonomy creation?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7761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Crowdsourcing taxonomies is hard.</a:t>
            </a:r>
          </a:p>
          <a:p>
            <a:r>
              <a:rPr lang="en-US" dirty="0" smtClean="0"/>
              <a:t>A good taxonomy</a:t>
            </a:r>
            <a:r>
              <a:rPr lang="en-US" baseline="0" dirty="0" smtClean="0"/>
              <a:t> requires a global perspective</a:t>
            </a:r>
          </a:p>
          <a:p>
            <a:r>
              <a:rPr lang="en-US" baseline="0" dirty="0" smtClean="0"/>
              <a:t>But each work sees a tiny fraction of data (a local view)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call this type of challenge is called global-from-local.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825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en-US" baseline="0" dirty="0" smtClean="0"/>
              <a:t> introduce Cascade for crowdsourced taxonomy creation.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Cascade works for many types of data.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1708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Image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28400-8538-3C48-81EE-874058BE381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162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Text like</a:t>
            </a:r>
            <a:r>
              <a:rPr lang="en-US" baseline="0" dirty="0" smtClean="0"/>
              <a:t> travel tips from a </a:t>
            </a:r>
            <a:r>
              <a:rPr lang="en-US" baseline="0" dirty="0" err="1" smtClean="0"/>
              <a:t>Quora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718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Conference papers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8485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Creating a taxonomy requires people because.</a:t>
            </a:r>
          </a:p>
          <a:p>
            <a:r>
              <a:rPr lang="en-US" dirty="0" smtClean="0"/>
              <a:t>People have that context</a:t>
            </a:r>
            <a:r>
              <a:rPr lang="en-US" baseline="0" dirty="0" smtClean="0"/>
              <a:t> needed to create meaningful categories.</a:t>
            </a:r>
            <a:endParaRPr lang="en-US" dirty="0" smtClean="0"/>
          </a:p>
          <a:p>
            <a:r>
              <a:rPr lang="en-US" dirty="0" smtClean="0"/>
              <a:t>For example, you could </a:t>
            </a:r>
            <a:r>
              <a:rPr lang="en-US" dirty="0" smtClean="0"/>
              <a:t>literally label</a:t>
            </a:r>
            <a:r>
              <a:rPr lang="en-US" baseline="0" dirty="0" smtClean="0"/>
              <a:t> </a:t>
            </a:r>
            <a:r>
              <a:rPr lang="en-US" baseline="0" dirty="0" smtClean="0"/>
              <a:t>this image as “stone” or “</a:t>
            </a:r>
            <a:r>
              <a:rPr lang="en-US" baseline="0" dirty="0" err="1" smtClean="0"/>
              <a:t>aztec</a:t>
            </a:r>
            <a:r>
              <a:rPr lang="en-US" baseline="0" dirty="0" smtClean="0"/>
              <a:t>”</a:t>
            </a:r>
            <a:endParaRPr lang="en-US" dirty="0" smtClean="0"/>
          </a:p>
          <a:p>
            <a:r>
              <a:rPr lang="en-US" dirty="0" smtClean="0"/>
              <a:t>But</a:t>
            </a:r>
            <a:r>
              <a:rPr lang="en-US" baseline="0" dirty="0" smtClean="0"/>
              <a:t> conceptually, it’s also a </a:t>
            </a:r>
            <a:r>
              <a:rPr lang="en-US" dirty="0" smtClean="0"/>
              <a:t> “historical</a:t>
            </a:r>
            <a:r>
              <a:rPr lang="en-US" baseline="0" dirty="0" smtClean="0"/>
              <a:t> landmark.”</a:t>
            </a:r>
          </a:p>
          <a:p>
            <a:endParaRPr lang="en-US" baseline="0" dirty="0" smtClean="0"/>
          </a:p>
          <a:p>
            <a:r>
              <a:rPr lang="en-US" baseline="0" dirty="0" smtClean="0"/>
              <a:t>Similarly, one of the travel tips was “use Kayak” </a:t>
            </a:r>
          </a:p>
          <a:p>
            <a:r>
              <a:rPr lang="en-US" baseline="0" dirty="0" smtClean="0"/>
              <a:t>The text doesn’t say much, but people have additional context about kayak </a:t>
            </a:r>
          </a:p>
          <a:p>
            <a:r>
              <a:rPr lang="en-US" baseline="0" dirty="0" smtClean="0"/>
              <a:t>and know that is related to “finding flights” and “saving money”.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need people’s contextual knowledge to create taxonomies.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086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en-US" baseline="0" dirty="0" smtClean="0"/>
              <a:t> want to show two approaches to this problem that failed.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552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first approach</a:t>
            </a:r>
            <a:r>
              <a:rPr lang="en-US" baseline="0" dirty="0" smtClean="0"/>
              <a:t> was to use the improve-and-vote algorithm from </a:t>
            </a:r>
            <a:r>
              <a:rPr lang="en-US" baseline="0" dirty="0" err="1" smtClean="0"/>
              <a:t>TurKit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Workers iteratively build up the taxonomy by adding one item at a time and reshuffling categories as needed.</a:t>
            </a:r>
          </a:p>
          <a:p>
            <a:r>
              <a:rPr lang="en-US" baseline="0" dirty="0" smtClean="0"/>
              <a:t>But this had a problem.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28400-8538-3C48-81EE-874058BE381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13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simply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people adapt.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adapt to the inputs -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looking at the pieces and make a guess</a:t>
            </a:r>
          </a:p>
          <a:p>
            <a:pPr marL="171450" indent="-171450">
              <a:buFontTx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Maybe this is a police officer, maybe he’s on a bicycle</a:t>
            </a:r>
          </a:p>
          <a:p>
            <a:pPr marL="171450" indent="-171450">
              <a:buFontTx/>
              <a:buChar char="•"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adapt to new information – </a:t>
            </a:r>
          </a:p>
          <a:p>
            <a:pPr marL="171450" indent="-171450">
              <a:buFontTx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Oh wait, maybe it’s a motorcycle</a:t>
            </a:r>
          </a:p>
          <a:p>
            <a:pPr marL="171450" indent="-171450">
              <a:buFontTx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given that it’s a motorcycle, maybe these are light.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28400-8538-3C48-81EE-874058BE38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748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Then I took a different approach.</a:t>
            </a:r>
          </a:p>
          <a:p>
            <a:r>
              <a:rPr lang="en-US" dirty="0" smtClean="0"/>
              <a:t>We can get a bunch</a:t>
            </a:r>
            <a:r>
              <a:rPr lang="en-US" baseline="0" dirty="0" smtClean="0"/>
              <a:t> of suggested categories, </a:t>
            </a:r>
          </a:p>
          <a:p>
            <a:r>
              <a:rPr lang="en-US" baseline="0" dirty="0" smtClean="0"/>
              <a:t>Then figure out how to merge them all together</a:t>
            </a:r>
          </a:p>
          <a:p>
            <a:endParaRPr lang="en-US" baseline="0" dirty="0" smtClean="0"/>
          </a:p>
          <a:p>
            <a:r>
              <a:rPr lang="en-US" baseline="0" dirty="0" smtClean="0"/>
              <a:t>By comparing the categories and getting rid of redundant ones</a:t>
            </a:r>
          </a:p>
          <a:p>
            <a:r>
              <a:rPr lang="en-US" baseline="0" dirty="0" smtClean="0"/>
              <a:t>But this also had a problem: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 lot of the categories are very similar but not redundant, like “flying” and “flight”.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Are those the same or different? We don’t know. They’re abstract categories. </a:t>
            </a:r>
          </a:p>
          <a:p>
            <a:r>
              <a:rPr lang="en-US" baseline="0" dirty="0" smtClean="0"/>
              <a:t>People make different assumptions about abstractions like categories, and we don’t reach consensus</a:t>
            </a:r>
          </a:p>
          <a:p>
            <a:r>
              <a:rPr lang="en-US" baseline="0" dirty="0" smtClean="0"/>
              <a:t>Lesson: Avoid assumptions. Make judgments about data, Not abstractions.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28400-8538-3C48-81EE-874058BE381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047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now let me tell you about Cascade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419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will illustrate Cascade</a:t>
            </a:r>
            <a:r>
              <a:rPr lang="en-US" baseline="0" dirty="0" smtClean="0"/>
              <a:t> in the toy example of colors.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464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</a:t>
            </a:r>
            <a:r>
              <a:rPr lang="en-US" baseline="0" dirty="0" smtClean="0"/>
              <a:t> people to generate categories locally.</a:t>
            </a:r>
          </a:p>
          <a:p>
            <a:r>
              <a:rPr lang="en-US" baseline="0" dirty="0" smtClean="0"/>
              <a:t>Look at one item an suggest a category</a:t>
            </a:r>
          </a:p>
          <a:p>
            <a:endParaRPr lang="en-US" baseline="0" dirty="0" smtClean="0"/>
          </a:p>
          <a:p>
            <a:r>
              <a:rPr lang="en-US" baseline="0" dirty="0" smtClean="0"/>
              <a:t>Test the categories globally by</a:t>
            </a:r>
          </a:p>
          <a:p>
            <a:r>
              <a:rPr lang="en-US" baseline="0" dirty="0" smtClean="0"/>
              <a:t>Asking people whether suggested categories fit other items in the data</a:t>
            </a:r>
          </a:p>
          <a:p>
            <a:endParaRPr lang="en-US" baseline="0" dirty="0" smtClean="0"/>
          </a:p>
          <a:p>
            <a:r>
              <a:rPr lang="en-US" baseline="0" dirty="0" smtClean="0"/>
              <a:t>Use a machine to infer tree structure</a:t>
            </a:r>
          </a:p>
          <a:p>
            <a:endParaRPr lang="en-US" baseline="0" dirty="0" smtClean="0"/>
          </a:p>
          <a:p>
            <a:r>
              <a:rPr lang="en-US" baseline="0" dirty="0" smtClean="0"/>
              <a:t>Decide where to </a:t>
            </a:r>
            <a:r>
              <a:rPr lang="en-US" baseline="0" dirty="0" err="1" smtClean="0"/>
              <a:t>recurse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115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28400-8538-3C48-81EE-874058BE381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209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28400-8538-3C48-81EE-874058BE381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165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we </a:t>
            </a:r>
            <a:r>
              <a:rPr lang="en-US" dirty="0" err="1" smtClean="0"/>
              <a:t>recurse</a:t>
            </a:r>
            <a:r>
              <a:rPr lang="en-US" dirty="0" smtClean="0"/>
              <a:t> in two ways:</a:t>
            </a:r>
          </a:p>
          <a:p>
            <a:endParaRPr lang="en-US" dirty="0" smtClean="0"/>
          </a:p>
          <a:p>
            <a:r>
              <a:rPr lang="en-US" dirty="0" smtClean="0"/>
              <a:t>First,</a:t>
            </a:r>
            <a:r>
              <a:rPr lang="en-US" baseline="0" dirty="0" smtClean="0"/>
              <a:t> take the categories that are now too big and </a:t>
            </a:r>
            <a:r>
              <a:rPr lang="en-US" baseline="0" dirty="0" err="1" smtClean="0"/>
              <a:t>recurse</a:t>
            </a:r>
            <a:r>
              <a:rPr lang="en-US" baseline="0" dirty="0" smtClean="0"/>
              <a:t> into them, but rerunning cascade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35040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 the final result looking</a:t>
            </a:r>
            <a:r>
              <a:rPr lang="en-US" baseline="0" dirty="0" smtClean="0"/>
              <a:t> like this: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28400-8538-3C48-81EE-874058BE381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60219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Cascade</a:t>
            </a:r>
            <a:r>
              <a:rPr lang="en-US" baseline="0" dirty="0" smtClean="0"/>
              <a:t>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28400-8538-3C48-81EE-874058BE381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5878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terms of performance,</a:t>
            </a:r>
            <a:r>
              <a:rPr lang="en-US" baseline="0" dirty="0" smtClean="0"/>
              <a:t> </a:t>
            </a:r>
          </a:p>
          <a:p>
            <a:r>
              <a:rPr lang="en-US" dirty="0" smtClean="0"/>
              <a:t>Cascade is highly distributed and runs quickly.</a:t>
            </a:r>
          </a:p>
          <a:p>
            <a:r>
              <a:rPr lang="en-US" dirty="0" smtClean="0"/>
              <a:t>Each </a:t>
            </a:r>
            <a:r>
              <a:rPr lang="en-US" dirty="0" err="1" smtClean="0"/>
              <a:t>microtask</a:t>
            </a:r>
            <a:r>
              <a:rPr lang="en-US" dirty="0" smtClean="0"/>
              <a:t> takes less than 30 seconds.</a:t>
            </a:r>
          </a:p>
          <a:p>
            <a:r>
              <a:rPr lang="en-US" dirty="0" smtClean="0"/>
              <a:t>For each</a:t>
            </a:r>
            <a:r>
              <a:rPr lang="en-US" baseline="0" dirty="0" smtClean="0"/>
              <a:t> type of </a:t>
            </a:r>
            <a:r>
              <a:rPr lang="en-US" baseline="0" dirty="0" err="1" smtClean="0"/>
              <a:t>microtask</a:t>
            </a:r>
            <a:r>
              <a:rPr lang="en-US" baseline="0" dirty="0" smtClean="0"/>
              <a:t> all the items can be run in parallel.</a:t>
            </a:r>
          </a:p>
          <a:p>
            <a:endParaRPr lang="en-US" dirty="0" smtClean="0"/>
          </a:p>
          <a:p>
            <a:r>
              <a:rPr lang="en-US" dirty="0" smtClean="0"/>
              <a:t>If you can get a crowd big enough to take</a:t>
            </a:r>
            <a:r>
              <a:rPr lang="en-US" baseline="0" dirty="0" smtClean="0"/>
              <a:t> all the tasks</a:t>
            </a:r>
            <a:r>
              <a:rPr lang="en-US" dirty="0" smtClean="0"/>
              <a:t>, </a:t>
            </a:r>
          </a:p>
          <a:p>
            <a:r>
              <a:rPr lang="en-US" dirty="0" smtClean="0"/>
              <a:t>Cascade will</a:t>
            </a:r>
            <a:r>
              <a:rPr lang="en-US" baseline="0" dirty="0" smtClean="0"/>
              <a:t> run in </a:t>
            </a:r>
            <a:r>
              <a:rPr lang="en-US" dirty="0" smtClean="0"/>
              <a:t>4 minutes</a:t>
            </a:r>
            <a:r>
              <a:rPr lang="en-US" baseline="0" dirty="0" smtClean="0"/>
              <a:t> (wall-clock time). </a:t>
            </a:r>
          </a:p>
          <a:p>
            <a:r>
              <a:rPr lang="en-US" baseline="0" dirty="0" smtClean="0"/>
              <a:t>Obviously, lots of person-hours are going into this, but it is parallelized.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90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Adaptation is what we use to solve open-ended problems.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Where it’s not even clear what the problem is.</a:t>
            </a:r>
          </a:p>
          <a:p>
            <a:r>
              <a:rPr lang="en-US" dirty="0" smtClean="0"/>
              <a:t>Like</a:t>
            </a:r>
            <a:r>
              <a:rPr lang="en-US" baseline="0" dirty="0" smtClean="0"/>
              <a:t> this mystery </a:t>
            </a:r>
            <a:r>
              <a:rPr lang="en-US" baseline="0" dirty="0" err="1" smtClean="0"/>
              <a:t>lego</a:t>
            </a:r>
            <a:r>
              <a:rPr lang="en-US" baseline="0" dirty="0" smtClean="0"/>
              <a:t> task</a:t>
            </a:r>
          </a:p>
          <a:p>
            <a:r>
              <a:rPr lang="en-US" baseline="0" dirty="0" smtClean="0"/>
              <a:t>OR writing an opinion piece for the NY Times</a:t>
            </a:r>
          </a:p>
          <a:p>
            <a:r>
              <a:rPr lang="en-US" baseline="0" dirty="0" smtClean="0"/>
              <a:t>OR starting a business</a:t>
            </a:r>
          </a:p>
          <a:p>
            <a:r>
              <a:rPr lang="en-US" baseline="0" dirty="0" smtClean="0"/>
              <a:t>OR Research, where part of the problem is deciding what is an important problem.</a:t>
            </a:r>
            <a:endParaRPr lang="en-US" dirty="0" smtClean="0"/>
          </a:p>
          <a:p>
            <a:endParaRPr lang="en-US" baseline="0" dirty="0" smtClean="0"/>
          </a:p>
          <a:p>
            <a:r>
              <a:rPr lang="en-US" baseline="0" dirty="0" smtClean="0"/>
              <a:t>And although people can do this, we often struggle.</a:t>
            </a:r>
          </a:p>
          <a:p>
            <a:r>
              <a:rPr lang="en-US" baseline="0" dirty="0" smtClean="0"/>
              <a:t>There is a lot of uncertainty, and as problems become large..</a:t>
            </a:r>
          </a:p>
          <a:p>
            <a:endParaRPr lang="en-US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538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Next</a:t>
            </a:r>
            <a:r>
              <a:rPr lang="en-US" baseline="0" dirty="0" smtClean="0"/>
              <a:t>, we’ll look at the quality evaluation.</a:t>
            </a:r>
          </a:p>
          <a:p>
            <a:r>
              <a:rPr lang="en-US" baseline="0" dirty="0" smtClean="0"/>
              <a:t>There are two ways I evaluated the quality of Cascade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21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Cascade</a:t>
            </a:r>
            <a:r>
              <a:rPr lang="en-US" baseline="0" dirty="0" smtClean="0"/>
              <a:t> was evaluated on three datasets from </a:t>
            </a:r>
            <a:r>
              <a:rPr lang="en-US" baseline="0" dirty="0" err="1" smtClean="0"/>
              <a:t>Quora.com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28400-8538-3C48-81EE-874058BE381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1882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First,</a:t>
            </a:r>
            <a:r>
              <a:rPr lang="en-US" baseline="0" dirty="0" smtClean="0"/>
              <a:t> Structural correctness</a:t>
            </a:r>
          </a:p>
          <a:p>
            <a:r>
              <a:rPr lang="en-US" baseline="0" dirty="0" smtClean="0"/>
              <a:t>We are evaluating two things;</a:t>
            </a:r>
            <a:br>
              <a:rPr lang="en-US" baseline="0" dirty="0" smtClean="0"/>
            </a:br>
            <a:r>
              <a:rPr lang="en-US" baseline="0" dirty="0" smtClean="0"/>
              <a:t>Unique categories and correct nesting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example, in Travel Tips</a:t>
            </a:r>
          </a:p>
          <a:p>
            <a:r>
              <a:rPr lang="en-US" baseline="0" dirty="0" smtClean="0"/>
              <a:t>Flight comfort is correctly nested under flight.</a:t>
            </a:r>
          </a:p>
          <a:p>
            <a:r>
              <a:rPr lang="en-US" baseline="0" dirty="0" smtClean="0"/>
              <a:t>But it’s unclear why membership discounts is under air travel, so that’s an incorrect nesting.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28400-8538-3C48-81EE-874058BE381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88412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28400-8538-3C48-81EE-874058BE381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19633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Next,</a:t>
            </a:r>
            <a:r>
              <a:rPr lang="en-US" baseline="0" dirty="0" smtClean="0"/>
              <a:t> I compared Cascade categories to expert categories.</a:t>
            </a:r>
          </a:p>
          <a:p>
            <a:r>
              <a:rPr lang="en-US" baseline="0" dirty="0" smtClean="0"/>
              <a:t>I hired 4 expert information architects to create taxonomies for the data sets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28400-8538-3C48-81EE-874058BE381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1882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Taxonomies are Open-Ended</a:t>
            </a:r>
          </a:p>
          <a:p>
            <a:r>
              <a:rPr lang="en-US" dirty="0" smtClean="0"/>
              <a:t>Not</a:t>
            </a:r>
            <a:r>
              <a:rPr lang="en-US" baseline="0" dirty="0" smtClean="0"/>
              <a:t> even the experts agreed with themselves.</a:t>
            </a:r>
          </a:p>
          <a:p>
            <a:r>
              <a:rPr lang="en-US" baseline="0" dirty="0" smtClean="0"/>
              <a:t>Here are two expert taxonomies and they have different length, different levels of nesting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28400-8538-3C48-81EE-874058BE381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98987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28400-8538-3C48-81EE-874058BE3810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1911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Intuitively, the outputs tend to look </a:t>
            </a:r>
            <a:r>
              <a:rPr lang="en-US" baseline="0" dirty="0" smtClean="0"/>
              <a:t>good.</a:t>
            </a:r>
          </a:p>
          <a:p>
            <a:r>
              <a:rPr lang="en-US" baseline="0" dirty="0" smtClean="0"/>
              <a:t>Cascade finds the major themes organizing, and makes useful </a:t>
            </a:r>
            <a:r>
              <a:rPr lang="en-US" baseline="0" dirty="0" err="1" smtClean="0"/>
              <a:t>nestings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4647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</a:t>
            </a:r>
            <a:r>
              <a:rPr lang="en-US" baseline="0" dirty="0" smtClean="0"/>
              <a:t> summarize, Cascade used…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PAUSE</a:t>
            </a:r>
          </a:p>
          <a:p>
            <a:endParaRPr lang="en-US" dirty="0" smtClean="0"/>
          </a:p>
          <a:p>
            <a:r>
              <a:rPr lang="en-US" dirty="0" smtClean="0"/>
              <a:t>Cascade creates taxonomies</a:t>
            </a:r>
            <a:r>
              <a:rPr lang="en-US" baseline="0" dirty="0" smtClean="0"/>
              <a:t> with anonymous crowds.</a:t>
            </a:r>
          </a:p>
          <a:p>
            <a:r>
              <a:rPr lang="en-US" baseline="0" dirty="0" smtClean="0"/>
              <a:t>But there are other forms of data organization needed within a company or community.</a:t>
            </a:r>
          </a:p>
          <a:p>
            <a:r>
              <a:rPr lang="en-US" baseline="0" dirty="0" smtClean="0"/>
              <a:t>That </a:t>
            </a:r>
            <a:r>
              <a:rPr lang="en-US" b="1" baseline="0" dirty="0" smtClean="0"/>
              <a:t>require expert knowledge</a:t>
            </a:r>
            <a:r>
              <a:rPr lang="en-US" baseline="0" dirty="0" smtClean="0"/>
              <a:t>…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28400-8538-3C48-81EE-874058BE3810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8665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example, creating a wedding album is a type of data organization.</a:t>
            </a:r>
          </a:p>
          <a:p>
            <a:r>
              <a:rPr lang="en-US" dirty="0" smtClean="0"/>
              <a:t>And it</a:t>
            </a:r>
            <a:r>
              <a:rPr lang="en-US" baseline="0" dirty="0" smtClean="0"/>
              <a:t> requires expert knowledge to do the work.</a:t>
            </a:r>
            <a:endParaRPr lang="en-US" dirty="0" smtClean="0"/>
          </a:p>
          <a:p>
            <a:r>
              <a:rPr lang="en-US" dirty="0" smtClean="0"/>
              <a:t>To the the</a:t>
            </a:r>
            <a:r>
              <a:rPr lang="en-US" baseline="0" dirty="0" smtClean="0"/>
              <a:t> crowd, t</a:t>
            </a:r>
            <a:r>
              <a:rPr lang="en-US" dirty="0" smtClean="0"/>
              <a:t>his</a:t>
            </a:r>
            <a:r>
              <a:rPr lang="en-US" baseline="0" dirty="0" smtClean="0"/>
              <a:t> may look like a sweet family photo.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But the bride knows this is really her creepy Uncle Paul, and there’s no way she wants him in her wedding album.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18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We get overwhelmed.</a:t>
            </a:r>
          </a:p>
          <a:p>
            <a:endParaRPr lang="en-US" dirty="0" smtClean="0"/>
          </a:p>
          <a:p>
            <a:r>
              <a:rPr lang="en-US" dirty="0" smtClean="0"/>
              <a:t>Can we find a way to solve open-ended problem systematically?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we don’t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get overwhelmed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826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This is an example of tacit knowledge.</a:t>
            </a:r>
          </a:p>
          <a:p>
            <a:r>
              <a:rPr lang="en-US" baseline="0" dirty="0" smtClean="0"/>
              <a:t>Rules that are very important, but are never written down.</a:t>
            </a:r>
          </a:p>
          <a:p>
            <a:r>
              <a:rPr lang="en-US" baseline="0" dirty="0" smtClean="0"/>
              <a:t>But experts know them when they see them.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prevalence of tacit knowledge makes many data organization ill-defined.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have to adapt to new constraints as they come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6686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661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</a:t>
            </a:r>
            <a:r>
              <a:rPr lang="en-US" baseline="0" dirty="0" smtClean="0"/>
              <a:t> solve this, I introduce Frenzy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1974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Frenzy is a website that enables</a:t>
            </a:r>
            <a:r>
              <a:rPr lang="en-US" baseline="0" dirty="0" smtClean="0"/>
              <a:t> social approach to</a:t>
            </a:r>
            <a:endParaRPr lang="en-US" dirty="0" smtClean="0"/>
          </a:p>
          <a:p>
            <a:r>
              <a:rPr lang="en-US" dirty="0" smtClean="0"/>
              <a:t>data organization for experts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85498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Frenzy has been used</a:t>
            </a:r>
            <a:r>
              <a:rPr lang="en-US" baseline="0" dirty="0" smtClean="0"/>
              <a:t> for many applications:</a:t>
            </a:r>
          </a:p>
          <a:p>
            <a:endParaRPr lang="en-US" baseline="0" dirty="0" smtClean="0"/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Organizing photos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finding themes in feedback (from a practice talk.)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Picking </a:t>
            </a:r>
            <a:r>
              <a:rPr lang="en-US" baseline="0" dirty="0" err="1" smtClean="0"/>
              <a:t>hackathon</a:t>
            </a:r>
            <a:r>
              <a:rPr lang="en-US" baseline="0" dirty="0" smtClean="0"/>
              <a:t> teams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Grouping papers into session at conferences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5ABC3-BCA1-D243-8F51-A667654558B1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6946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In fact, I was asked to use Frenzy to help the conference organizers at the two largest conferences in HCI </a:t>
            </a:r>
          </a:p>
          <a:p>
            <a:r>
              <a:rPr lang="en-US" baseline="0" dirty="0" smtClean="0"/>
              <a:t>Take hundreds of accepted papers, and to group papers into sessions.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3646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Session have a hard constraint – papers must be grouped into session of four, and each session needs a unique name.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HCI conferences are larger than most: hundreds of accepted papers, which makes this is an overwhelming problem.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Frenzy was deployed at CSCW and </a:t>
            </a:r>
            <a:r>
              <a:rPr lang="en-US" baseline="0" dirty="0" smtClean="0"/>
              <a:t>CHI. 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CSCW </a:t>
            </a:r>
            <a:r>
              <a:rPr lang="en-US" baseline="0" dirty="0" smtClean="0"/>
              <a:t>is where I evaluated Frenzy.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3646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Session</a:t>
            </a:r>
            <a:r>
              <a:rPr lang="en-US" baseline="0" dirty="0" smtClean="0"/>
              <a:t> Creation governed by tacit knowledge.</a:t>
            </a:r>
          </a:p>
          <a:p>
            <a:r>
              <a:rPr lang="en-US" baseline="0" dirty="0" smtClean="0"/>
              <a:t>For example, there were 4 papers that would make a great session </a:t>
            </a:r>
          </a:p>
          <a:p>
            <a:r>
              <a:rPr lang="en-US" baseline="0" dirty="0" smtClean="0"/>
              <a:t>But, they all have the same author. </a:t>
            </a:r>
          </a:p>
          <a:p>
            <a:r>
              <a:rPr lang="en-US" baseline="0" dirty="0" smtClean="0"/>
              <a:t>Before this example, nobody bothered to write down this rule. </a:t>
            </a:r>
          </a:p>
          <a:p>
            <a:r>
              <a:rPr lang="en-US" baseline="0" dirty="0" smtClean="0"/>
              <a:t>But now that it’s been identified, we have to adapt.</a:t>
            </a:r>
          </a:p>
          <a:p>
            <a:r>
              <a:rPr lang="en-US" baseline="0" dirty="0" smtClean="0"/>
              <a:t>So to accommodate this tacit knowledge, we have to put experts in control of the workflow</a:t>
            </a:r>
            <a:r>
              <a:rPr lang="en-US" baseline="0" dirty="0" smtClean="0"/>
              <a:t>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0163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Previously, the process was entirely human-driven.</a:t>
            </a:r>
          </a:p>
          <a:p>
            <a:r>
              <a:rPr lang="en-US" baseline="0" dirty="0" smtClean="0"/>
              <a:t>The PC would get together in a room and shuffle papers around until they created the sessions.</a:t>
            </a:r>
          </a:p>
          <a:p>
            <a:r>
              <a:rPr lang="en-US" baseline="0" dirty="0" smtClean="0"/>
              <a:t>This way the experts are in control and can use their tacit knowledge.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But it takes 6-8 hours.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it hard to parallelize.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baseline="0" dirty="0" smtClean="0"/>
              <a:t>So, can we parallelize session creation but leave experts collectively in control?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7032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Frenzy takes a social approach.</a:t>
            </a:r>
          </a:p>
          <a:p>
            <a:r>
              <a:rPr lang="en-US" baseline="0" dirty="0" smtClean="0"/>
              <a:t>The interface looks and feels like Twitter.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23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Well, Algorithms don’t get overwhelmed.</a:t>
            </a:r>
            <a:endParaRPr lang="en-US" baseline="0" dirty="0" smtClean="0"/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would be great if we could use the systematic nature of an algorithm, but involved people.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1644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adaptive mechanism behind Frenzy is goals and scaffolding.</a:t>
            </a:r>
          </a:p>
          <a:p>
            <a:endParaRPr lang="en-US" dirty="0" smtClean="0"/>
          </a:p>
          <a:p>
            <a:r>
              <a:rPr lang="en-US" dirty="0" smtClean="0"/>
              <a:t>Frenzy</a:t>
            </a:r>
            <a:r>
              <a:rPr lang="en-US" baseline="0" dirty="0" smtClean="0"/>
              <a:t> provide the experts with global goals, such as:</a:t>
            </a:r>
          </a:p>
          <a:p>
            <a:r>
              <a:rPr lang="en-US" baseline="0" dirty="0" smtClean="0"/>
              <a:t>Every paper needs to be in a session</a:t>
            </a:r>
          </a:p>
          <a:p>
            <a:r>
              <a:rPr lang="en-US" baseline="0" dirty="0" smtClean="0"/>
              <a:t>Every session needs 4 papers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help reach this goal, Frenzy provides </a:t>
            </a:r>
            <a:r>
              <a:rPr lang="en-US" baseline="0" dirty="0" err="1" smtClean="0"/>
              <a:t>microtasks</a:t>
            </a:r>
            <a:r>
              <a:rPr lang="en-US" baseline="0" dirty="0" smtClean="0"/>
              <a:t> experts can do. </a:t>
            </a:r>
          </a:p>
          <a:p>
            <a:r>
              <a:rPr lang="en-US" baseline="0" dirty="0" smtClean="0"/>
              <a:t>Goals are </a:t>
            </a:r>
            <a:r>
              <a:rPr lang="en-US" baseline="0" dirty="0" smtClean="0"/>
              <a:t>global constraints </a:t>
            </a:r>
            <a:r>
              <a:rPr lang="en-US" baseline="0" dirty="0" smtClean="0"/>
              <a:t>that allow adaptation to tacit knowledge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Leaves room for emerging constraints, like “The </a:t>
            </a:r>
            <a:r>
              <a:rPr lang="en-US" baseline="0" dirty="0" err="1" smtClean="0"/>
              <a:t>Niki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Kittur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sessIon</a:t>
            </a:r>
            <a:r>
              <a:rPr lang="en-US" baseline="0" dirty="0" smtClean="0"/>
              <a:t>” created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42532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goals section of Frenzy, experts see</a:t>
            </a:r>
            <a:r>
              <a:rPr lang="en-US" baseline="0" dirty="0" smtClean="0"/>
              <a:t> a global view of the data.</a:t>
            </a:r>
          </a:p>
          <a:p>
            <a:r>
              <a:rPr lang="en-US" baseline="0" dirty="0" smtClean="0"/>
              <a:t>Sessions that violate </a:t>
            </a:r>
            <a:r>
              <a:rPr lang="en-US" baseline="0" dirty="0" err="1" smtClean="0"/>
              <a:t>contstraints</a:t>
            </a:r>
            <a:r>
              <a:rPr lang="en-US" baseline="0" dirty="0" smtClean="0"/>
              <a:t> are in red.</a:t>
            </a:r>
          </a:p>
          <a:p>
            <a:r>
              <a:rPr lang="en-US" baseline="0" dirty="0" smtClean="0"/>
              <a:t>Clicking on them will search for papers that need work.</a:t>
            </a:r>
          </a:p>
          <a:p>
            <a:r>
              <a:rPr lang="en-US" baseline="0" dirty="0" smtClean="0"/>
              <a:t>Frenzy directs attention without explicitly assigning tasks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0275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help reach the goal, Frenzy has scaffolding - First</a:t>
            </a:r>
          </a:p>
          <a:p>
            <a:r>
              <a:rPr lang="en-US" baseline="0" dirty="0" smtClean="0"/>
              <a:t>It has </a:t>
            </a:r>
            <a:r>
              <a:rPr lang="en-US" baseline="0" dirty="0" err="1" smtClean="0"/>
              <a:t>microtasks</a:t>
            </a:r>
            <a:r>
              <a:rPr lang="en-US" baseline="0" dirty="0" smtClean="0"/>
              <a:t>, but they’re socially embedded.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Each item in the feed shows one paper,</a:t>
            </a:r>
          </a:p>
          <a:p>
            <a:r>
              <a:rPr lang="en-US" baseline="0" dirty="0" smtClean="0"/>
              <a:t>And associated </a:t>
            </a:r>
            <a:r>
              <a:rPr lang="en-US" baseline="0" dirty="0" err="1" smtClean="0"/>
              <a:t>microtasks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These are actually the same </a:t>
            </a:r>
            <a:r>
              <a:rPr lang="en-US" baseline="0" dirty="0" err="1" smtClean="0"/>
              <a:t>microtasks</a:t>
            </a:r>
            <a:r>
              <a:rPr lang="en-US" baseline="0" dirty="0" smtClean="0"/>
              <a:t> from Cascade, </a:t>
            </a:r>
          </a:p>
          <a:p>
            <a:r>
              <a:rPr lang="en-US" baseline="0" dirty="0" smtClean="0"/>
              <a:t>They look completely different, but they are socially embedded, but they are still</a:t>
            </a:r>
          </a:p>
          <a:p>
            <a:r>
              <a:rPr lang="en-US" baseline="0" dirty="0" smtClean="0"/>
              <a:t>Label, vote, categorize.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0935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overall</a:t>
            </a:r>
            <a:r>
              <a:rPr lang="en-US" baseline="0" dirty="0" smtClean="0"/>
              <a:t> goal of creating session is too hard, too constrained,</a:t>
            </a:r>
          </a:p>
          <a:p>
            <a:r>
              <a:rPr lang="en-US" baseline="0" dirty="0" smtClean="0"/>
              <a:t>So we add another type of scaffolding: Flare and focus.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Generate many potential categories before meeting the hard constraint.</a:t>
            </a:r>
          </a:p>
          <a:p>
            <a:r>
              <a:rPr lang="en-US" baseline="0" dirty="0" smtClean="0"/>
              <a:t>This is an easier and intermediate step because unlike sessions, categories can be of any size, and can overlap.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1341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 evaluated Frenzy at CSCW.</a:t>
            </a:r>
          </a:p>
          <a:p>
            <a:r>
              <a:rPr lang="en-US" baseline="0" dirty="0" smtClean="0"/>
              <a:t>Before, session making took 6-8 hours in wall clock time. </a:t>
            </a:r>
          </a:p>
          <a:p>
            <a:r>
              <a:rPr lang="en-US" baseline="0" dirty="0" smtClean="0"/>
              <a:t>At CSCW, it took only 88 minutes.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PC chair had to personally vouch for the quality of the sessions, and Frenzy was only over when the PC chair deemed the quality equal to previous years.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8889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 lot of these gains are coming from parallelization</a:t>
            </a:r>
            <a:endParaRPr lang="en-US" dirty="0" smtClean="0"/>
          </a:p>
          <a:p>
            <a:r>
              <a:rPr lang="en-US" dirty="0" smtClean="0"/>
              <a:t>Frenzy got 60 experts collaborating </a:t>
            </a:r>
            <a:r>
              <a:rPr lang="en-US" dirty="0" smtClean="0"/>
              <a:t>simultaneously each with their own view of the data, but working towards a common goal.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0194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looked </a:t>
            </a:r>
            <a:r>
              <a:rPr lang="en-US" dirty="0" smtClean="0"/>
              <a:t>at</a:t>
            </a:r>
            <a:r>
              <a:rPr lang="en-US" baseline="0" dirty="0" smtClean="0"/>
              <a:t> activity during Frenzy to see</a:t>
            </a:r>
            <a:endParaRPr lang="en-US" dirty="0" smtClean="0"/>
          </a:p>
          <a:p>
            <a:r>
              <a:rPr lang="en-US" dirty="0" smtClean="0"/>
              <a:t>How</a:t>
            </a:r>
            <a:r>
              <a:rPr lang="en-US" baseline="0" dirty="0" smtClean="0"/>
              <a:t> was that 88 minutes </a:t>
            </a:r>
            <a:r>
              <a:rPr lang="en-US" baseline="0" dirty="0" smtClean="0"/>
              <a:t>used.</a:t>
            </a:r>
            <a:endParaRPr lang="en-US" baseline="0" dirty="0" smtClean="0"/>
          </a:p>
          <a:p>
            <a:r>
              <a:rPr lang="en-US" baseline="0" dirty="0" smtClean="0"/>
              <a:t>There were 4 stages.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429E-688E-5249-B966-346673920FB8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4652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making obvious sessions</a:t>
            </a:r>
            <a:r>
              <a:rPr lang="en-US" baseline="0" dirty="0" smtClean="0"/>
              <a:t> from categories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429E-688E-5249-B966-346673920FB8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4652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Next removing the useless categories to help focus on</a:t>
            </a:r>
            <a:r>
              <a:rPr lang="en-US" baseline="0" dirty="0" smtClean="0"/>
              <a:t> the </a:t>
            </a:r>
            <a:r>
              <a:rPr lang="en-US" baseline="0" dirty="0" smtClean="0"/>
              <a:t>good ones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429E-688E-5249-B966-346673920FB8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4652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Next </a:t>
            </a:r>
            <a:r>
              <a:rPr lang="en-US" baseline="0" dirty="0" smtClean="0"/>
              <a:t>tacit knowledge came into play.</a:t>
            </a:r>
          </a:p>
          <a:p>
            <a:r>
              <a:rPr lang="en-US" baseline="0" dirty="0" smtClean="0"/>
              <a:t>Experts </a:t>
            </a:r>
            <a:r>
              <a:rPr lang="en-US" dirty="0" smtClean="0"/>
              <a:t>noticed ill-defined constraints, like “The </a:t>
            </a:r>
            <a:r>
              <a:rPr lang="en-US" dirty="0" err="1" smtClean="0"/>
              <a:t>Niki</a:t>
            </a:r>
            <a:r>
              <a:rPr lang="en-US" dirty="0" smtClean="0"/>
              <a:t> </a:t>
            </a:r>
            <a:r>
              <a:rPr lang="en-US" dirty="0" err="1" smtClean="0"/>
              <a:t>Kittur</a:t>
            </a:r>
            <a:r>
              <a:rPr lang="en-US" baseline="0" dirty="0" smtClean="0"/>
              <a:t> session”, broke them apart and found new homes for them.</a:t>
            </a:r>
          </a:p>
          <a:p>
            <a:r>
              <a:rPr lang="en-US" baseline="0" dirty="0" smtClean="0"/>
              <a:t>Sometimes the PC had to talk to each other to make sure they were doing the right thing.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429E-688E-5249-B966-346673920FB8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46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Often, when</a:t>
            </a:r>
            <a:r>
              <a:rPr lang="en-US" baseline="0" dirty="0" smtClean="0"/>
              <a:t> we combine people and machines, it ends up like this.</a:t>
            </a:r>
          </a:p>
          <a:p>
            <a:r>
              <a:rPr lang="en-US" baseline="0" dirty="0" smtClean="0"/>
              <a:t>People can’t used their adaptive thinking skills because the machines are rigid.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how can we combine the strengths of humans and computers to solve open-ended problems?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7631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Lastly, the</a:t>
            </a:r>
            <a:r>
              <a:rPr lang="en-US" baseline="0" dirty="0" smtClean="0"/>
              <a:t> PC had to find creative solutions for the misfit papers.</a:t>
            </a:r>
          </a:p>
          <a:p>
            <a:r>
              <a:rPr lang="en-US" baseline="0" dirty="0" smtClean="0"/>
              <a:t>Those last few that don’t really fit anywhere.</a:t>
            </a:r>
          </a:p>
          <a:p>
            <a:r>
              <a:rPr lang="en-US" baseline="0" dirty="0" smtClean="0"/>
              <a:t>The experts were mostly talking to each other, brainstorming new categories, then entering them into frenzy.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429E-688E-5249-B966-346673920FB8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4652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Frenzy is a social platform that puts experts in control of the workflow</a:t>
            </a:r>
          </a:p>
          <a:p>
            <a:r>
              <a:rPr lang="en-US" baseline="0" dirty="0" smtClean="0"/>
              <a:t>It gets experts to converge on a solution by providing goals with feedback. </a:t>
            </a:r>
          </a:p>
          <a:p>
            <a:r>
              <a:rPr lang="en-US" baseline="0" dirty="0" smtClean="0"/>
              <a:t>This directs attention rather than dictating where to work.</a:t>
            </a:r>
          </a:p>
          <a:p>
            <a:r>
              <a:rPr lang="en-US" baseline="0" dirty="0" smtClean="0"/>
              <a:t>And adapts to tacit knowledge and newly discovered constraints.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But there was this stage that needed creativity that wasn’t very </a:t>
            </a:r>
            <a:r>
              <a:rPr lang="en-US" baseline="0" dirty="0" smtClean="0"/>
              <a:t>parallelizable…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28400-8538-3C48-81EE-874058BE3810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55885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biggest open question in crowdsourcing is how do we decompose creativity into microtasks.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I’m going to present early results from ongoing work.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28400-8538-3C48-81EE-874058BE3810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63551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final project I’m going to talk about.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14816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Creativity</a:t>
            </a:r>
            <a:r>
              <a:rPr lang="en-US" baseline="0" dirty="0" smtClean="0"/>
              <a:t> takes on many forms – art, science, literature, and humor. </a:t>
            </a:r>
          </a:p>
          <a:p>
            <a:r>
              <a:rPr lang="en-US" baseline="0" dirty="0" smtClean="0"/>
              <a:t>PAUSE</a:t>
            </a:r>
          </a:p>
          <a:p>
            <a:r>
              <a:rPr lang="en-US" baseline="0" dirty="0" smtClean="0"/>
              <a:t>If we are going decompose the creation of a creative artifact, </a:t>
            </a:r>
          </a:p>
          <a:p>
            <a:r>
              <a:rPr lang="en-US" baseline="0" dirty="0" smtClean="0"/>
              <a:t>we should select a domain where we can most easily experiment with it.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what type of creative </a:t>
            </a:r>
            <a:r>
              <a:rPr lang="en-US" baseline="0" dirty="0" err="1" smtClean="0"/>
              <a:t>artifcat</a:t>
            </a:r>
            <a:r>
              <a:rPr lang="en-US" baseline="0" dirty="0" smtClean="0"/>
              <a:t> should we decompose first?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5413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chose humor. </a:t>
            </a:r>
          </a:p>
          <a:p>
            <a:r>
              <a:rPr lang="en-US" dirty="0" smtClean="0"/>
              <a:t>This is strategic.</a:t>
            </a:r>
          </a:p>
          <a:p>
            <a:r>
              <a:rPr lang="en-US" dirty="0" smtClean="0"/>
              <a:t>Let</a:t>
            </a:r>
            <a:r>
              <a:rPr lang="en-US" baseline="0" dirty="0" smtClean="0"/>
              <a:t> me tell you why.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3341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Writing jokes is clearly creative.</a:t>
            </a:r>
          </a:p>
          <a:p>
            <a:r>
              <a:rPr lang="en-US" baseline="0" dirty="0" smtClean="0"/>
              <a:t>Jokes are novel – you’ve never heard it before</a:t>
            </a:r>
          </a:p>
          <a:p>
            <a:r>
              <a:rPr lang="en-US" baseline="0" dirty="0" smtClean="0"/>
              <a:t>Jokes are hard – it’s not something you’d obviously think of</a:t>
            </a:r>
          </a:p>
          <a:p>
            <a:endParaRPr lang="en-US" baseline="0" dirty="0" smtClean="0"/>
          </a:p>
          <a:p>
            <a:r>
              <a:rPr lang="en-US" baseline="0" dirty="0" smtClean="0"/>
              <a:t>Humor is well-suited to experimentation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Short so we can iterate on it quickly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There are lots of expert examples to learn from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608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Humanity</a:t>
            </a:r>
            <a:r>
              <a:rPr lang="en-US" baseline="0" dirty="0" smtClean="0"/>
              <a:t> has been wondering about humor for over 2,000 years, so I’m obviously not go to start from scratch.</a:t>
            </a:r>
          </a:p>
          <a:p>
            <a:r>
              <a:rPr lang="en-US" baseline="0" dirty="0" smtClean="0"/>
              <a:t>My approach is to mine lots of examples and theories, and build a system that embodies them.</a:t>
            </a:r>
          </a:p>
          <a:p>
            <a:r>
              <a:rPr lang="en-US" baseline="0" dirty="0" smtClean="0"/>
              <a:t>It basically takes descriptive theories and turns them into generative theories.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0820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examples,</a:t>
            </a:r>
            <a:r>
              <a:rPr lang="en-US" baseline="0" dirty="0" smtClean="0"/>
              <a:t> I decided to narrow in on one very special form of humor. </a:t>
            </a:r>
          </a:p>
          <a:p>
            <a:r>
              <a:rPr lang="en-US" baseline="0" dirty="0" smtClean="0"/>
              <a:t>It’s made by The Onion, called American Voices.</a:t>
            </a:r>
          </a:p>
          <a:p>
            <a:r>
              <a:rPr lang="en-US" baseline="0" dirty="0" smtClean="0"/>
              <a:t>It takes real news headlines like this one: </a:t>
            </a:r>
          </a:p>
          <a:p>
            <a:r>
              <a:rPr lang="en-US" baseline="0" dirty="0" smtClean="0"/>
              <a:t>“People Bending iPhones At Apple Stores”</a:t>
            </a:r>
          </a:p>
          <a:p>
            <a:r>
              <a:rPr lang="en-US" baseline="0" dirty="0" smtClean="0"/>
              <a:t>And The Onion write fake man-on-the-street style responses: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What’s special about this is that the headline and joke represent input and output pairs that we can study.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889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But what are we going to going to analyze these jokes for?</a:t>
            </a:r>
          </a:p>
          <a:p>
            <a:r>
              <a:rPr lang="en-US" baseline="0" dirty="0" smtClean="0"/>
              <a:t>Well, I distilled a lot of books on humor by philosophers, linguists, and comedians, and two ideas kept coming up: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Associations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Expectation Violation.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D88DC-B315-594F-BA79-B21A474D145F}" type="slidenum">
              <a:rPr lang="en-US" smtClean="0"/>
              <a:pPr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472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introduced </a:t>
            </a:r>
            <a:r>
              <a:rPr lang="en-US" baseline="0" dirty="0" smtClean="0"/>
              <a:t>Adaptive Crowd Algorithms.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I’m going to talk about four systems I built that demonstrate this technique to solve problem that are:</a:t>
            </a:r>
          </a:p>
          <a:p>
            <a:r>
              <a:rPr lang="en-US" baseline="0" dirty="0" smtClean="0"/>
              <a:t>Too hard for one person</a:t>
            </a:r>
          </a:p>
          <a:p>
            <a:r>
              <a:rPr lang="en-US" baseline="0" dirty="0" smtClean="0"/>
              <a:t>Too big for one person</a:t>
            </a:r>
          </a:p>
          <a:p>
            <a:r>
              <a:rPr lang="en-US" baseline="0" dirty="0" smtClean="0"/>
              <a:t>Too ill-defined to automate</a:t>
            </a:r>
          </a:p>
          <a:p>
            <a:r>
              <a:rPr lang="en-US" baseline="0" dirty="0" smtClean="0"/>
              <a:t>And that require creativity.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3970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prototyped a number of different generative</a:t>
            </a:r>
            <a:r>
              <a:rPr lang="en-US" baseline="0" dirty="0" smtClean="0"/>
              <a:t> models of humor, </a:t>
            </a:r>
            <a:r>
              <a:rPr lang="en-US" baseline="0" dirty="0" smtClean="0"/>
              <a:t>I settled on this model</a:t>
            </a:r>
            <a:r>
              <a:rPr lang="en-US" baseline="0" dirty="0" smtClean="0"/>
              <a:t>:</a:t>
            </a:r>
          </a:p>
          <a:p>
            <a:r>
              <a:rPr lang="en-US" baseline="0" dirty="0" smtClean="0"/>
              <a:t>Satisfying a constraint by search a space of associations.</a:t>
            </a:r>
            <a:endParaRPr lang="en-US" baseline="0" dirty="0" smtClean="0"/>
          </a:p>
          <a:p>
            <a:r>
              <a:rPr lang="en-US" b="1" baseline="0" dirty="0" smtClean="0"/>
              <a:t>Expectation Violations is a goal</a:t>
            </a:r>
            <a:r>
              <a:rPr lang="en-US" baseline="0" dirty="0" smtClean="0"/>
              <a:t>. But it’s too hard to hit right off the bat.</a:t>
            </a:r>
          </a:p>
          <a:p>
            <a:r>
              <a:rPr lang="en-US" baseline="0" dirty="0" smtClean="0"/>
              <a:t>So </a:t>
            </a:r>
            <a:r>
              <a:rPr lang="en-US" baseline="0" dirty="0" smtClean="0"/>
              <a:t>I use </a:t>
            </a:r>
            <a:r>
              <a:rPr lang="en-US" baseline="0" dirty="0" smtClean="0"/>
              <a:t>associations to search for possible ways to violate expectations</a:t>
            </a:r>
            <a:r>
              <a:rPr lang="en-US" baseline="0" dirty="0" smtClean="0"/>
              <a:t>.</a:t>
            </a:r>
            <a:endParaRPr lang="en-US" baseline="0" dirty="0" smtClean="0"/>
          </a:p>
          <a:p>
            <a:r>
              <a:rPr lang="en-US" b="1" baseline="0" dirty="0" smtClean="0"/>
              <a:t>By looking at examples</a:t>
            </a:r>
            <a:r>
              <a:rPr lang="en-US" baseline="0" dirty="0" smtClean="0"/>
              <a:t>, I found concrete mechanisms that could be applied. For example,</a:t>
            </a:r>
          </a:p>
          <a:p>
            <a:r>
              <a:rPr lang="en-US" baseline="0" dirty="0" smtClean="0"/>
              <a:t>Apple Store to Best Buy are Alternatives. That’s one type of association</a:t>
            </a:r>
          </a:p>
          <a:p>
            <a:r>
              <a:rPr lang="en-US" baseline="0" dirty="0" smtClean="0"/>
              <a:t>Best Best to Broken Displays is an Insult. That’s a different type of association.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there are multiple types of expectation violation. </a:t>
            </a:r>
          </a:p>
          <a:p>
            <a:r>
              <a:rPr lang="en-US" baseline="0" dirty="0" smtClean="0"/>
              <a:t>Let me explain each of those.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918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</a:t>
            </a:r>
            <a:r>
              <a:rPr lang="en-US" baseline="0" dirty="0" smtClean="0"/>
              <a:t> Best buy joke, it starts my aggressing with your expectation. This is horrible, I can’t believe it.</a:t>
            </a:r>
          </a:p>
          <a:p>
            <a:r>
              <a:rPr lang="en-US" baseline="0" dirty="0" smtClean="0"/>
              <a:t>Then at the last minute, it switches to be a Best Buy insult.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 call this “bait-and-switch”.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1548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</a:t>
            </a:r>
            <a:r>
              <a:rPr lang="en-US" baseline="0" dirty="0" smtClean="0"/>
              <a:t> another example of Violation Mechanisms, here’s a different joke.</a:t>
            </a:r>
          </a:p>
          <a:p>
            <a:r>
              <a:rPr lang="en-US" baseline="0" dirty="0" smtClean="0"/>
              <a:t>The headline is HEALDINE</a:t>
            </a:r>
          </a:p>
          <a:p>
            <a:r>
              <a:rPr lang="en-US" baseline="0" dirty="0" smtClean="0"/>
              <a:t>The Onion writes: “So did he think Transcendence was good, or what?”</a:t>
            </a:r>
          </a:p>
          <a:p>
            <a:r>
              <a:rPr lang="en-US" baseline="0" dirty="0" smtClean="0"/>
              <a:t>You expect the focus to be the end for Mankind, and how horrible that would be.</a:t>
            </a:r>
          </a:p>
          <a:p>
            <a:r>
              <a:rPr lang="en-US" baseline="0" dirty="0" smtClean="0"/>
              <a:t>But instead, the focus is on the movie.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2997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Lastly is sarcasm. Which hardly needs to be explained.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8269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built a system called </a:t>
            </a:r>
            <a:r>
              <a:rPr lang="en-US" dirty="0" err="1" smtClean="0"/>
              <a:t>HumorTools</a:t>
            </a:r>
            <a:r>
              <a:rPr lang="en-US" baseline="0" dirty="0" smtClean="0"/>
              <a:t> that teaches people the microtasks for creating humor and helps them follow them.</a:t>
            </a:r>
          </a:p>
          <a:p>
            <a:r>
              <a:rPr lang="en-US" baseline="0" dirty="0" smtClean="0"/>
              <a:t>The general guideline is that you </a:t>
            </a:r>
          </a:p>
          <a:p>
            <a:r>
              <a:rPr lang="en-US" baseline="0" dirty="0" smtClean="0"/>
              <a:t>Apply microtasks…</a:t>
            </a:r>
          </a:p>
          <a:p>
            <a:r>
              <a:rPr lang="en-US" baseline="0" dirty="0" smtClean="0"/>
              <a:t>Find a way of violating an expectation</a:t>
            </a:r>
          </a:p>
          <a:p>
            <a:r>
              <a:rPr lang="en-US" baseline="0" dirty="0" smtClean="0"/>
              <a:t>There are a lot of options, so just follow your train of thought until you get stuck, then backtrack.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3155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is what one real user interface </a:t>
            </a:r>
            <a:r>
              <a:rPr lang="en-US" baseline="0" dirty="0" smtClean="0"/>
              <a:t>looks like: </a:t>
            </a:r>
          </a:p>
          <a:p>
            <a:r>
              <a:rPr lang="en-US" baseline="0" dirty="0" smtClean="0"/>
              <a:t>This asks users to decompose a headline into aspects.</a:t>
            </a:r>
          </a:p>
          <a:p>
            <a:r>
              <a:rPr lang="en-US" baseline="0" dirty="0" smtClean="0"/>
              <a:t>There are 20 of microtasks.. </a:t>
            </a:r>
          </a:p>
          <a:p>
            <a:r>
              <a:rPr lang="en-US" baseline="0" dirty="0" smtClean="0"/>
              <a:t>It’s too big to show you all of it. </a:t>
            </a:r>
          </a:p>
          <a:p>
            <a:r>
              <a:rPr lang="en-US" baseline="0" dirty="0" smtClean="0"/>
              <a:t>Instead, let me walk you through an example that illustrates the process.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28400-8538-3C48-81EE-874058BE3810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6710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start with the headline </a:t>
            </a:r>
          </a:p>
          <a:p>
            <a:r>
              <a:rPr lang="en-US" dirty="0" smtClean="0"/>
              <a:t>Justin </a:t>
            </a:r>
            <a:r>
              <a:rPr lang="en-US" dirty="0" err="1" smtClean="0"/>
              <a:t>Bieber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Basptized</a:t>
            </a:r>
            <a:r>
              <a:rPr lang="en-US" baseline="0" dirty="0" smtClean="0"/>
              <a:t> in NYC Bathtub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9097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break it into aspects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183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pick the</a:t>
            </a:r>
            <a:r>
              <a:rPr lang="en-US" baseline="0" dirty="0" smtClean="0"/>
              <a:t> aspect “Justin </a:t>
            </a:r>
            <a:r>
              <a:rPr lang="en-US" baseline="0" dirty="0" err="1" smtClean="0"/>
              <a:t>Bieber</a:t>
            </a:r>
            <a:r>
              <a:rPr lang="en-US" baseline="0" dirty="0" smtClean="0"/>
              <a:t>” and start writing our expected reactions.</a:t>
            </a:r>
          </a:p>
          <a:p>
            <a:r>
              <a:rPr lang="en-US" baseline="0" dirty="0" smtClean="0"/>
              <a:t>I expect this is bad. His music sucks, he’s a bad role model.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46977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I</a:t>
            </a:r>
            <a:r>
              <a:rPr lang="en-US" baseline="0" dirty="0" smtClean="0"/>
              <a:t> can’t think of a violation mechanism for that.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8B629-6CE0-F544-9517-F0AA30E2BD5B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25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1A41B-2AB1-D041-AD17-8C8682F9311B}" type="datetime1">
              <a:rPr lang="en-US" smtClean="0"/>
              <a:t>3/26/16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901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00A82-BE98-2349-9F96-F196E0544BE0}" type="datetime1">
              <a:rPr lang="en-US" smtClean="0"/>
              <a:t>3/26/16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34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E6F1-0963-BD4B-AC67-F1C4C7C5F2A3}" type="datetime1">
              <a:rPr lang="en-US" smtClean="0"/>
              <a:t>3/26/16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29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AFC3C-4B17-3D49-AFC7-B31610E52475}" type="datetime1">
              <a:rPr lang="en-US" smtClean="0"/>
              <a:t>3/26/16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19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8764D-2724-E04E-9619-364F1CAAC102}" type="datetime1">
              <a:rPr lang="en-US" smtClean="0"/>
              <a:t>3/26/16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411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ED880-B480-BF44-8834-43455CBADBC5}" type="datetime1">
              <a:rPr lang="en-US" smtClean="0"/>
              <a:t>3/26/16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11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9970-7CA9-F44A-A4F2-57079C667E8F}" type="datetime1">
              <a:rPr lang="en-US" smtClean="0"/>
              <a:t>3/26/16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51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DD8C8-D876-084A-A305-516E9AB36A8D}" type="datetime1">
              <a:rPr lang="en-US" smtClean="0"/>
              <a:t>3/26/16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4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19C84-8A61-4E46-B997-6E3D7F13D930}" type="datetime1">
              <a:rPr lang="en-US" smtClean="0"/>
              <a:t>3/26/16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01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8DD9D-6241-E04C-932E-BC4EF981A5C7}" type="datetime1">
              <a:rPr lang="en-US" smtClean="0"/>
              <a:t>3/26/16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359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7AF48-F45C-F741-9D32-7EF3DB5206DD}" type="datetime1">
              <a:rPr lang="en-US" smtClean="0"/>
              <a:t>3/26/16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061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F62BE-9209-E44E-B741-8AB7A18D79EC}" type="datetime1">
              <a:rPr lang="en-US" smtClean="0"/>
              <a:t>3/26/16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098DC-A4E7-1147-8FD9-30EF2F6E3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7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32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32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32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32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32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32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32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jpeg"/><Relationship Id="rId12" Type="http://schemas.openxmlformats.org/officeDocument/2006/relationships/image" Target="../media/image24.jpeg"/><Relationship Id="rId13" Type="http://schemas.openxmlformats.org/officeDocument/2006/relationships/image" Target="../media/image25.jpeg"/><Relationship Id="rId14" Type="http://schemas.openxmlformats.org/officeDocument/2006/relationships/image" Target="../media/image26.png"/><Relationship Id="rId15" Type="http://schemas.openxmlformats.org/officeDocument/2006/relationships/image" Target="../media/image27.jpeg"/><Relationship Id="rId16" Type="http://schemas.openxmlformats.org/officeDocument/2006/relationships/image" Target="../media/image28.jpeg"/><Relationship Id="rId17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9" Type="http://schemas.openxmlformats.org/officeDocument/2006/relationships/image" Target="../media/image21.jpeg"/><Relationship Id="rId10" Type="http://schemas.openxmlformats.org/officeDocument/2006/relationships/image" Target="../media/image22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32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32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32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11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11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11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11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11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0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4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11.png"/><Relationship Id="rId5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5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100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101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31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98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102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4.xml"/><Relationship Id="rId3" Type="http://schemas.openxmlformats.org/officeDocument/2006/relationships/image" Target="../media/image102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5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microsoft.com/office/2007/relationships/hdphoto" Target="../media/hdphoto15.wdp"/><Relationship Id="rId5" Type="http://schemas.microsoft.com/office/2007/relationships/hdphoto" Target="../media/hdphoto1.wdp"/><Relationship Id="rId6" Type="http://schemas.microsoft.com/office/2007/relationships/hdphoto" Target="../media/hdphoto2.wdp"/><Relationship Id="rId7" Type="http://schemas.microsoft.com/office/2007/relationships/hdphoto" Target="../media/hdphoto3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6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7.xml"/><Relationship Id="rId3" Type="http://schemas.openxmlformats.org/officeDocument/2006/relationships/image" Target="../media/image8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8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9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29.jpeg"/><Relationship Id="rId5" Type="http://schemas.openxmlformats.org/officeDocument/2006/relationships/image" Target="../media/image36.png"/><Relationship Id="rId6" Type="http://schemas.openxmlformats.org/officeDocument/2006/relationships/image" Target="../media/image19.jpeg"/><Relationship Id="rId7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29.jpeg"/><Relationship Id="rId5" Type="http://schemas.openxmlformats.org/officeDocument/2006/relationships/image" Target="../media/image36.png"/><Relationship Id="rId6" Type="http://schemas.openxmlformats.org/officeDocument/2006/relationships/image" Target="../media/image19.jpeg"/><Relationship Id="rId7" Type="http://schemas.openxmlformats.org/officeDocument/2006/relationships/image" Target="../media/image21.jpe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jpeg"/><Relationship Id="rId12" Type="http://schemas.openxmlformats.org/officeDocument/2006/relationships/image" Target="../media/image24.jpeg"/><Relationship Id="rId13" Type="http://schemas.openxmlformats.org/officeDocument/2006/relationships/image" Target="../media/image25.jpeg"/><Relationship Id="rId14" Type="http://schemas.openxmlformats.org/officeDocument/2006/relationships/image" Target="../media/image26.png"/><Relationship Id="rId15" Type="http://schemas.openxmlformats.org/officeDocument/2006/relationships/image" Target="../media/image27.jpeg"/><Relationship Id="rId16" Type="http://schemas.openxmlformats.org/officeDocument/2006/relationships/image" Target="../media/image28.jpeg"/><Relationship Id="rId17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9" Type="http://schemas.openxmlformats.org/officeDocument/2006/relationships/image" Target="../media/image21.jpeg"/><Relationship Id="rId10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7.png"/><Relationship Id="rId5" Type="http://schemas.openxmlformats.org/officeDocument/2006/relationships/comments" Target="../comments/commen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jpeg"/><Relationship Id="rId12" Type="http://schemas.openxmlformats.org/officeDocument/2006/relationships/image" Target="../media/image24.jpeg"/><Relationship Id="rId13" Type="http://schemas.openxmlformats.org/officeDocument/2006/relationships/image" Target="../media/image25.jpeg"/><Relationship Id="rId14" Type="http://schemas.openxmlformats.org/officeDocument/2006/relationships/image" Target="../media/image26.png"/><Relationship Id="rId15" Type="http://schemas.openxmlformats.org/officeDocument/2006/relationships/image" Target="../media/image27.jpeg"/><Relationship Id="rId16" Type="http://schemas.openxmlformats.org/officeDocument/2006/relationships/image" Target="../media/image28.jpeg"/><Relationship Id="rId17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9" Type="http://schemas.openxmlformats.org/officeDocument/2006/relationships/image" Target="../media/image21.jpeg"/><Relationship Id="rId10" Type="http://schemas.openxmlformats.org/officeDocument/2006/relationships/image" Target="../media/image2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1" Type="http://schemas.microsoft.com/office/2007/relationships/hdphoto" Target="../media/hdphoto8.wdp"/><Relationship Id="rId12" Type="http://schemas.microsoft.com/office/2007/relationships/hdphoto" Target="../media/hdphoto9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6.jpeg"/><Relationship Id="rId4" Type="http://schemas.microsoft.com/office/2007/relationships/hdphoto" Target="../media/hdphoto1.wdp"/><Relationship Id="rId5" Type="http://schemas.microsoft.com/office/2007/relationships/hdphoto" Target="../media/hdphoto2.wdp"/><Relationship Id="rId6" Type="http://schemas.microsoft.com/office/2007/relationships/hdphoto" Target="../media/hdphoto3.wdp"/><Relationship Id="rId7" Type="http://schemas.microsoft.com/office/2007/relationships/hdphoto" Target="../media/hdphoto4.wdp"/><Relationship Id="rId8" Type="http://schemas.microsoft.com/office/2007/relationships/hdphoto" Target="../media/hdphoto5.wdp"/><Relationship Id="rId9" Type="http://schemas.microsoft.com/office/2007/relationships/hdphoto" Target="../media/hdphoto6.wdp"/><Relationship Id="rId10" Type="http://schemas.microsoft.com/office/2007/relationships/hdphoto" Target="../media/hdphoto7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36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50.png"/><Relationship Id="rId5" Type="http://schemas.openxmlformats.org/officeDocument/2006/relationships/comments" Target="../comments/comment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chart" Target="../charts/char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chart" Target="../charts/char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8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69.pn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73.xml.rels><?xml version="1.0" encoding="UTF-8" standalone="yes"?>
<Relationships xmlns="http://schemas.openxmlformats.org/package/2006/relationships"><Relationship Id="rId9" Type="http://schemas.microsoft.com/office/2007/relationships/hdphoto" Target="../media/hdphoto15.wdp"/><Relationship Id="rId20" Type="http://schemas.microsoft.com/office/2007/relationships/hdphoto" Target="../media/hdphoto24.wdp"/><Relationship Id="rId21" Type="http://schemas.microsoft.com/office/2007/relationships/hdphoto" Target="../media/hdphoto25.wdp"/><Relationship Id="rId22" Type="http://schemas.microsoft.com/office/2007/relationships/hdphoto" Target="../media/hdphoto26.wdp"/><Relationship Id="rId23" Type="http://schemas.microsoft.com/office/2007/relationships/hdphoto" Target="../media/hdphoto27.wdp"/><Relationship Id="rId24" Type="http://schemas.microsoft.com/office/2007/relationships/hdphoto" Target="../media/hdphoto2.wdp"/><Relationship Id="rId25" Type="http://schemas.microsoft.com/office/2007/relationships/hdphoto" Target="../media/hdphoto28.wdp"/><Relationship Id="rId26" Type="http://schemas.microsoft.com/office/2007/relationships/hdphoto" Target="../media/hdphoto29.wdp"/><Relationship Id="rId27" Type="http://schemas.microsoft.com/office/2007/relationships/hdphoto" Target="../media/hdphoto30.wdp"/><Relationship Id="rId28" Type="http://schemas.microsoft.com/office/2007/relationships/hdphoto" Target="../media/hdphoto8.wdp"/><Relationship Id="rId29" Type="http://schemas.microsoft.com/office/2007/relationships/hdphoto" Target="../media/hdphoto31.wdp"/><Relationship Id="rId30" Type="http://schemas.openxmlformats.org/officeDocument/2006/relationships/image" Target="../media/image12.png"/><Relationship Id="rId10" Type="http://schemas.microsoft.com/office/2007/relationships/hdphoto" Target="../media/hdphoto16.wdp"/><Relationship Id="rId11" Type="http://schemas.microsoft.com/office/2007/relationships/hdphoto" Target="../media/hdphoto3.wdp"/><Relationship Id="rId12" Type="http://schemas.microsoft.com/office/2007/relationships/hdphoto" Target="../media/hdphoto17.wdp"/><Relationship Id="rId13" Type="http://schemas.microsoft.com/office/2007/relationships/hdphoto" Target="../media/hdphoto18.wdp"/><Relationship Id="rId14" Type="http://schemas.microsoft.com/office/2007/relationships/hdphoto" Target="../media/hdphoto1.wdp"/><Relationship Id="rId15" Type="http://schemas.microsoft.com/office/2007/relationships/hdphoto" Target="../media/hdphoto19.wdp"/><Relationship Id="rId16" Type="http://schemas.microsoft.com/office/2007/relationships/hdphoto" Target="../media/hdphoto20.wdp"/><Relationship Id="rId17" Type="http://schemas.microsoft.com/office/2007/relationships/hdphoto" Target="../media/hdphoto21.wdp"/><Relationship Id="rId18" Type="http://schemas.microsoft.com/office/2007/relationships/hdphoto" Target="../media/hdphoto22.wdp"/><Relationship Id="rId19" Type="http://schemas.microsoft.com/office/2007/relationships/hdphoto" Target="../media/hdphoto23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6.jpeg"/><Relationship Id="rId4" Type="http://schemas.microsoft.com/office/2007/relationships/hdphoto" Target="../media/hdphoto10.wdp"/><Relationship Id="rId5" Type="http://schemas.microsoft.com/office/2007/relationships/hdphoto" Target="../media/hdphoto11.wdp"/><Relationship Id="rId6" Type="http://schemas.microsoft.com/office/2007/relationships/hdphoto" Target="../media/hdphoto12.wdp"/><Relationship Id="rId7" Type="http://schemas.microsoft.com/office/2007/relationships/hdphoto" Target="../media/hdphoto13.wdp"/><Relationship Id="rId8" Type="http://schemas.microsoft.com/office/2007/relationships/hdphoto" Target="../media/hdphoto14.wdp"/></Relationships>
</file>

<file path=ppt/slides/_rels/slide74.xml.rels><?xml version="1.0" encoding="UTF-8" standalone="yes"?>
<Relationships xmlns="http://schemas.openxmlformats.org/package/2006/relationships"><Relationship Id="rId9" Type="http://schemas.microsoft.com/office/2007/relationships/hdphoto" Target="../media/hdphoto15.wdp"/><Relationship Id="rId20" Type="http://schemas.microsoft.com/office/2007/relationships/hdphoto" Target="../media/hdphoto24.wdp"/><Relationship Id="rId21" Type="http://schemas.microsoft.com/office/2007/relationships/hdphoto" Target="../media/hdphoto25.wdp"/><Relationship Id="rId22" Type="http://schemas.microsoft.com/office/2007/relationships/hdphoto" Target="../media/hdphoto26.wdp"/><Relationship Id="rId23" Type="http://schemas.microsoft.com/office/2007/relationships/hdphoto" Target="../media/hdphoto27.wdp"/><Relationship Id="rId24" Type="http://schemas.microsoft.com/office/2007/relationships/hdphoto" Target="../media/hdphoto2.wdp"/><Relationship Id="rId25" Type="http://schemas.microsoft.com/office/2007/relationships/hdphoto" Target="../media/hdphoto28.wdp"/><Relationship Id="rId26" Type="http://schemas.microsoft.com/office/2007/relationships/hdphoto" Target="../media/hdphoto29.wdp"/><Relationship Id="rId27" Type="http://schemas.microsoft.com/office/2007/relationships/hdphoto" Target="../media/hdphoto30.wdp"/><Relationship Id="rId28" Type="http://schemas.microsoft.com/office/2007/relationships/hdphoto" Target="../media/hdphoto8.wdp"/><Relationship Id="rId29" Type="http://schemas.microsoft.com/office/2007/relationships/hdphoto" Target="../media/hdphoto31.wdp"/><Relationship Id="rId30" Type="http://schemas.openxmlformats.org/officeDocument/2006/relationships/image" Target="../media/image12.png"/><Relationship Id="rId10" Type="http://schemas.microsoft.com/office/2007/relationships/hdphoto" Target="../media/hdphoto16.wdp"/><Relationship Id="rId11" Type="http://schemas.microsoft.com/office/2007/relationships/hdphoto" Target="../media/hdphoto3.wdp"/><Relationship Id="rId12" Type="http://schemas.microsoft.com/office/2007/relationships/hdphoto" Target="../media/hdphoto17.wdp"/><Relationship Id="rId13" Type="http://schemas.microsoft.com/office/2007/relationships/hdphoto" Target="../media/hdphoto18.wdp"/><Relationship Id="rId14" Type="http://schemas.microsoft.com/office/2007/relationships/hdphoto" Target="../media/hdphoto1.wdp"/><Relationship Id="rId15" Type="http://schemas.microsoft.com/office/2007/relationships/hdphoto" Target="../media/hdphoto19.wdp"/><Relationship Id="rId16" Type="http://schemas.microsoft.com/office/2007/relationships/hdphoto" Target="../media/hdphoto20.wdp"/><Relationship Id="rId17" Type="http://schemas.microsoft.com/office/2007/relationships/hdphoto" Target="../media/hdphoto21.wdp"/><Relationship Id="rId18" Type="http://schemas.microsoft.com/office/2007/relationships/hdphoto" Target="../media/hdphoto22.wdp"/><Relationship Id="rId19" Type="http://schemas.microsoft.com/office/2007/relationships/hdphoto" Target="../media/hdphoto23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6.jpeg"/><Relationship Id="rId4" Type="http://schemas.microsoft.com/office/2007/relationships/hdphoto" Target="../media/hdphoto10.wdp"/><Relationship Id="rId5" Type="http://schemas.microsoft.com/office/2007/relationships/hdphoto" Target="../media/hdphoto11.wdp"/><Relationship Id="rId6" Type="http://schemas.microsoft.com/office/2007/relationships/hdphoto" Target="../media/hdphoto12.wdp"/><Relationship Id="rId7" Type="http://schemas.microsoft.com/office/2007/relationships/hdphoto" Target="../media/hdphoto13.wdp"/><Relationship Id="rId8" Type="http://schemas.microsoft.com/office/2007/relationships/hdphoto" Target="../media/hdphoto14.wdp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56.jpeg"/><Relationship Id="rId5" Type="http://schemas.microsoft.com/office/2007/relationships/hdphoto" Target="../media/hdphoto2.wdp"/><Relationship Id="rId6" Type="http://schemas.microsoft.com/office/2007/relationships/hdphoto" Target="../media/hdphoto32.wdp"/><Relationship Id="rId7" Type="http://schemas.microsoft.com/office/2007/relationships/hdphoto" Target="../media/hdphoto15.wdp"/><Relationship Id="rId8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5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6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4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56.jpeg"/><Relationship Id="rId5" Type="http://schemas.microsoft.com/office/2007/relationships/hdphoto" Target="../media/hdphoto1.wdp"/><Relationship Id="rId6" Type="http://schemas.microsoft.com/office/2007/relationships/hdphoto" Target="../media/hdphoto30.wdp"/><Relationship Id="rId7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4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82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82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82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2.pn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7" Type="http://schemas.openxmlformats.org/officeDocument/2006/relationships/image" Target="../media/image94.png"/><Relationship Id="rId8" Type="http://schemas.openxmlformats.org/officeDocument/2006/relationships/image" Target="../media/image95.png"/><Relationship Id="rId9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ydia cop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57"/>
          <a:stretch/>
        </p:blipFill>
        <p:spPr>
          <a:xfrm>
            <a:off x="-747058" y="-298821"/>
            <a:ext cx="10747556" cy="72016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7536" y="378789"/>
            <a:ext cx="7989263" cy="120032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4000" b="1" dirty="0" smtClean="0">
                <a:latin typeface="Avenir Heavy"/>
                <a:cs typeface="Avenir Heavy"/>
              </a:rPr>
              <a:t>Adaptive Crowd Algorithms </a:t>
            </a:r>
          </a:p>
          <a:p>
            <a:pPr algn="ctr"/>
            <a:r>
              <a:rPr lang="en-US" sz="3200" b="1" dirty="0" smtClean="0">
                <a:latin typeface="Avenir Heavy"/>
                <a:cs typeface="Avenir Heavy"/>
              </a:rPr>
              <a:t>For Open-Ended Problems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6" descr="lydia cop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91" r="64085"/>
          <a:stretch/>
        </p:blipFill>
        <p:spPr>
          <a:xfrm>
            <a:off x="-260900" y="5128185"/>
            <a:ext cx="3284071" cy="12281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1688" y="5397812"/>
            <a:ext cx="69947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venir Heavy"/>
                <a:cs typeface="Avenir Heavy"/>
              </a:rPr>
              <a:t>Lydia Chilton</a:t>
            </a:r>
            <a:endParaRPr lang="en-US" sz="2800" dirty="0" smtClean="0">
              <a:latin typeface="Avenir Heavy"/>
              <a:cs typeface="Avenir Heavy"/>
            </a:endParaRPr>
          </a:p>
          <a:p>
            <a:r>
              <a:rPr lang="en-US" sz="2800" dirty="0" smtClean="0">
                <a:latin typeface="Avenir Heavy"/>
                <a:cs typeface="Avenir Heavy"/>
              </a:rPr>
              <a:t>University of Washington</a:t>
            </a:r>
          </a:p>
        </p:txBody>
      </p:sp>
    </p:spTree>
    <p:extLst>
      <p:ext uri="{BB962C8B-B14F-4D97-AF65-F5344CB8AC3E}">
        <p14:creationId xmlns:p14="http://schemas.microsoft.com/office/powerpoint/2010/main" val="1311487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471821" cy="1503362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latin typeface="Arial"/>
                <a:cs typeface="Arial"/>
              </a:rPr>
              <a:t>TurKit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br>
              <a:rPr lang="en-US" sz="2800" dirty="0" smtClean="0">
                <a:latin typeface="Arial"/>
                <a:cs typeface="Arial"/>
              </a:rPr>
            </a:br>
            <a:r>
              <a:rPr lang="en-US" sz="2800" dirty="0" smtClean="0">
                <a:latin typeface="Arial"/>
                <a:cs typeface="Arial"/>
              </a:rPr>
              <a:t>Coordinates people to solve hard problems such as deciphering messy handwriting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10</a:t>
            </a:fld>
            <a:endParaRPr lang="en-US"/>
          </a:p>
        </p:txBody>
      </p:sp>
      <p:pic>
        <p:nvPicPr>
          <p:cNvPr id="25" name="Picture 24" descr="C:\Users\mausam\Desktop\Capture.JPG"/>
          <p:cNvPicPr>
            <a:picLocks noChangeAspect="1" noChangeArrowheads="1"/>
          </p:cNvPicPr>
          <p:nvPr/>
        </p:nvPicPr>
        <p:blipFill rotWithShape="1">
          <a:blip r:embed="rId3" cstate="print"/>
          <a:srcRect l="4723" t="6722" r="5217" b="53584"/>
          <a:stretch/>
        </p:blipFill>
        <p:spPr bwMode="auto">
          <a:xfrm>
            <a:off x="626036" y="2569882"/>
            <a:ext cx="7891929" cy="2629647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0" y="6179987"/>
            <a:ext cx="892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Greg Little, Lydia </a:t>
            </a:r>
            <a:r>
              <a:rPr lang="en-US" dirty="0">
                <a:latin typeface="Arial"/>
                <a:cs typeface="Arial"/>
              </a:rPr>
              <a:t>B. Chilton</a:t>
            </a:r>
            <a:r>
              <a:rPr lang="en-US" dirty="0" smtClean="0">
                <a:latin typeface="Arial"/>
                <a:cs typeface="Arial"/>
              </a:rPr>
              <a:t>, Max Goldman, Robert C. Miller. TurKit: Human Computation Algorithms on Mechanical Turk. UIST 2010.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6425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458" y="4803697"/>
            <a:ext cx="1478075" cy="1470722"/>
          </a:xfrm>
          <a:prstGeom prst="rect">
            <a:avLst/>
          </a:prstGeom>
        </p:spPr>
      </p:pic>
      <p:sp>
        <p:nvSpPr>
          <p:cNvPr id="85" name="Rectangle 84"/>
          <p:cNvSpPr/>
          <p:nvPr/>
        </p:nvSpPr>
        <p:spPr>
          <a:xfrm rot="3108683">
            <a:off x="4421624" y="3598505"/>
            <a:ext cx="754977" cy="911181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1189556" y="3037440"/>
            <a:ext cx="2372475" cy="77420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Unexpected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Angle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0" name="Rounded Rectangular Callout 29"/>
          <p:cNvSpPr/>
          <p:nvPr/>
        </p:nvSpPr>
        <p:spPr>
          <a:xfrm>
            <a:off x="3681996" y="4638022"/>
            <a:ext cx="4617059" cy="1506361"/>
          </a:xfrm>
          <a:prstGeom prst="wedgeRoundRectCallout">
            <a:avLst>
              <a:gd name="adj1" fmla="val -54010"/>
              <a:gd name="adj2" fmla="val 2483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 smtClean="0">
                <a:latin typeface="Times"/>
                <a:cs typeface="Times"/>
              </a:rPr>
              <a:t>“So did he think </a:t>
            </a:r>
            <a:r>
              <a:rPr lang="en-US" sz="2400" i="1" dirty="0" smtClean="0">
                <a:solidFill>
                  <a:srgbClr val="FF0000"/>
                </a:solidFill>
                <a:latin typeface="Times"/>
                <a:cs typeface="Times"/>
              </a:rPr>
              <a:t>Transcendence</a:t>
            </a:r>
            <a:r>
              <a:rPr lang="en-US" sz="2400" i="1" dirty="0" smtClean="0">
                <a:latin typeface="Times"/>
                <a:cs typeface="Times"/>
              </a:rPr>
              <a:t> was good, or what?”</a:t>
            </a:r>
            <a:endParaRPr lang="en-US" sz="2400" i="1" dirty="0">
              <a:latin typeface="Times"/>
              <a:cs typeface="Time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06574" y="1436393"/>
            <a:ext cx="88610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Georgia"/>
                <a:cs typeface="Georgia"/>
              </a:rPr>
              <a:t>Stephen Hawking: AI Could Spell the </a:t>
            </a:r>
            <a:r>
              <a:rPr lang="en-US" sz="2800" dirty="0" smtClean="0">
                <a:solidFill>
                  <a:srgbClr val="0000FF"/>
                </a:solidFill>
                <a:latin typeface="Georgia"/>
                <a:cs typeface="Georgia"/>
              </a:rPr>
              <a:t>End for Mankind</a:t>
            </a:r>
            <a:endParaRPr lang="en-US" sz="2800" dirty="0">
              <a:solidFill>
                <a:srgbClr val="0000FF"/>
              </a:solidFill>
              <a:latin typeface="Georgia"/>
              <a:cs typeface="Georgia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06574" y="1973571"/>
            <a:ext cx="8782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Georgia"/>
                <a:cs typeface="Georgia"/>
              </a:rPr>
              <a:t>Inspired </a:t>
            </a:r>
            <a:r>
              <a:rPr lang="en-US" dirty="0">
                <a:latin typeface="Georgia"/>
                <a:cs typeface="Georgia"/>
              </a:rPr>
              <a:t>by </a:t>
            </a:r>
            <a:r>
              <a:rPr lang="en-US" dirty="0" smtClean="0">
                <a:latin typeface="Georgia"/>
                <a:cs typeface="Georgia"/>
              </a:rPr>
              <a:t>the </a:t>
            </a:r>
            <a:r>
              <a:rPr lang="en-US" dirty="0">
                <a:latin typeface="Georgia"/>
                <a:cs typeface="Georgia"/>
              </a:rPr>
              <a:t>film Transcendence, </a:t>
            </a:r>
            <a:r>
              <a:rPr lang="en-US" dirty="0" smtClean="0">
                <a:latin typeface="Georgia"/>
                <a:cs typeface="Georgia"/>
              </a:rPr>
              <a:t>Stephen </a:t>
            </a:r>
            <a:r>
              <a:rPr lang="en-US" dirty="0">
                <a:latin typeface="Georgia"/>
                <a:cs typeface="Georgia"/>
              </a:rPr>
              <a:t>Hawking </a:t>
            </a:r>
            <a:r>
              <a:rPr lang="en-US" dirty="0" smtClean="0">
                <a:latin typeface="Georgia"/>
                <a:cs typeface="Georgia"/>
              </a:rPr>
              <a:t>wrote that is a mistake to </a:t>
            </a:r>
            <a:r>
              <a:rPr lang="en-US" dirty="0">
                <a:latin typeface="Georgia"/>
                <a:cs typeface="Georgia"/>
              </a:rPr>
              <a:t>dismiss the threat of </a:t>
            </a:r>
            <a:r>
              <a:rPr lang="en-US" dirty="0" smtClean="0">
                <a:latin typeface="Georgia"/>
                <a:cs typeface="Georgia"/>
              </a:rPr>
              <a:t>AI.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62031" y="3063990"/>
            <a:ext cx="3764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Expected Focus</a:t>
            </a:r>
            <a:r>
              <a:rPr lang="en-US" dirty="0" smtClean="0">
                <a:latin typeface="Arial"/>
                <a:cs typeface="Arial"/>
              </a:rPr>
              <a:t>: 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End for Mankind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62031" y="3454252"/>
            <a:ext cx="3943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Unexpected Focus</a:t>
            </a:r>
            <a:r>
              <a:rPr lang="en-US" dirty="0" smtClean="0">
                <a:latin typeface="Arial"/>
                <a:cs typeface="Arial"/>
              </a:rPr>
              <a:t>: 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ranscendence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100</a:t>
            </a:fld>
            <a:endParaRPr lang="en-US"/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Expectation Violation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035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  <p:bldP spid="33" grpId="0"/>
      <p:bldP spid="34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889" y="4302807"/>
            <a:ext cx="1478075" cy="1470722"/>
          </a:xfrm>
          <a:prstGeom prst="rect">
            <a:avLst/>
          </a:prstGeom>
        </p:spPr>
      </p:pic>
      <p:sp>
        <p:nvSpPr>
          <p:cNvPr id="85" name="Rectangle 84"/>
          <p:cNvSpPr/>
          <p:nvPr/>
        </p:nvSpPr>
        <p:spPr>
          <a:xfrm rot="3108683">
            <a:off x="4421624" y="3598505"/>
            <a:ext cx="754977" cy="911181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3590478" y="2898104"/>
            <a:ext cx="1717969" cy="77420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Sarcasm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0" name="Rounded Rectangular Callout 29"/>
          <p:cNvSpPr/>
          <p:nvPr/>
        </p:nvSpPr>
        <p:spPr>
          <a:xfrm>
            <a:off x="3350427" y="4137132"/>
            <a:ext cx="4617059" cy="1506361"/>
          </a:xfrm>
          <a:prstGeom prst="wedgeRoundRectCallout">
            <a:avLst>
              <a:gd name="adj1" fmla="val -54010"/>
              <a:gd name="adj2" fmla="val 2483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>
                <a:latin typeface="Times"/>
                <a:cs typeface="Times"/>
              </a:rPr>
              <a:t>“There is absolutely </a:t>
            </a:r>
            <a:r>
              <a:rPr lang="en-US" sz="2400" i="1" dirty="0">
                <a:solidFill>
                  <a:srgbClr val="FF0000"/>
                </a:solidFill>
                <a:latin typeface="Times"/>
                <a:cs typeface="Times"/>
              </a:rPr>
              <a:t>no other explanation</a:t>
            </a:r>
            <a:r>
              <a:rPr lang="en-US" sz="2400" i="1" dirty="0">
                <a:latin typeface="Times"/>
                <a:cs typeface="Times"/>
              </a:rPr>
              <a:t>.”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657411" y="1626505"/>
            <a:ext cx="83353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Georgia"/>
                <a:cs typeface="Georgia"/>
              </a:rPr>
              <a:t>Mick </a:t>
            </a:r>
            <a:r>
              <a:rPr lang="en-US" sz="2800" dirty="0" err="1">
                <a:solidFill>
                  <a:srgbClr val="FF0000"/>
                </a:solidFill>
                <a:latin typeface="Georgia"/>
                <a:cs typeface="Georgia"/>
              </a:rPr>
              <a:t>Jagger</a:t>
            </a:r>
            <a:r>
              <a:rPr lang="en-US" sz="2800" dirty="0">
                <a:solidFill>
                  <a:srgbClr val="FF0000"/>
                </a:solidFill>
                <a:latin typeface="Georgia"/>
                <a:cs typeface="Georgia"/>
              </a:rPr>
              <a:t> Blamed</a:t>
            </a:r>
            <a:r>
              <a:rPr lang="en-US" sz="2800" dirty="0">
                <a:latin typeface="Georgia"/>
                <a:cs typeface="Georgia"/>
              </a:rPr>
              <a:t> for Brazil’s World Cup Defeat 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101</a:t>
            </a:fld>
            <a:endParaRPr lang="en-US"/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Expectation Violation #3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373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27" grpId="0" animBg="1"/>
      <p:bldP spid="30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3176" y="274638"/>
            <a:ext cx="5683624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HumorTools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Adaptive Workflow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4270" y="1600200"/>
            <a:ext cx="6405330" cy="487180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Apply microtasks to the headline</a:t>
            </a:r>
          </a:p>
          <a:p>
            <a:r>
              <a:rPr lang="en-US" dirty="0" smtClean="0"/>
              <a:t>Until you can find a way of violating an expectation</a:t>
            </a:r>
          </a:p>
          <a:p>
            <a:r>
              <a:rPr lang="en-US" dirty="0" smtClean="0"/>
              <a:t>Follow your train of thought, until you get stuck, then backtrack</a:t>
            </a:r>
          </a:p>
          <a:p>
            <a:endParaRPr lang="en-US" dirty="0" smtClean="0"/>
          </a:p>
          <a:p>
            <a:r>
              <a:rPr lang="en-US" b="1" dirty="0" smtClean="0"/>
              <a:t>Not yet </a:t>
            </a:r>
            <a:r>
              <a:rPr lang="en-US" b="1" dirty="0"/>
              <a:t>c</a:t>
            </a:r>
            <a:r>
              <a:rPr lang="en-US" b="1" dirty="0" smtClean="0"/>
              <a:t>rowdsourced</a:t>
            </a:r>
          </a:p>
          <a:p>
            <a:r>
              <a:rPr lang="en-US" b="1" dirty="0" smtClean="0"/>
              <a:t>But it is decomposed into microtasks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102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8065" y="1154425"/>
            <a:ext cx="2048924" cy="52137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Aspects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8065" y="3822686"/>
            <a:ext cx="2048924" cy="774201"/>
          </a:xfrm>
          <a:prstGeom prst="round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Violation Mechanism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8065" y="476035"/>
            <a:ext cx="2048924" cy="52137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Headline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8" name="Curved Right Arrow 7"/>
          <p:cNvSpPr/>
          <p:nvPr/>
        </p:nvSpPr>
        <p:spPr>
          <a:xfrm>
            <a:off x="2241651" y="1436895"/>
            <a:ext cx="331858" cy="890978"/>
          </a:xfrm>
          <a:prstGeom prst="curvedRightArrow">
            <a:avLst/>
          </a:prstGeom>
          <a:solidFill>
            <a:srgbClr val="000000"/>
          </a:solidFill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Right Arrow 8"/>
          <p:cNvSpPr/>
          <p:nvPr/>
        </p:nvSpPr>
        <p:spPr>
          <a:xfrm>
            <a:off x="2156218" y="2131544"/>
            <a:ext cx="488852" cy="2186202"/>
          </a:xfrm>
          <a:prstGeom prst="curvedRightArrow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urved Left Arrow 9"/>
          <p:cNvSpPr/>
          <p:nvPr/>
        </p:nvSpPr>
        <p:spPr>
          <a:xfrm>
            <a:off x="2200178" y="1390754"/>
            <a:ext cx="444892" cy="1866169"/>
          </a:xfrm>
          <a:prstGeom prst="curvedLeftArrow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1092263" y="5515736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1101826" y="980700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1092263" y="1675796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1085764" y="2589959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1092263" y="3600868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1092263" y="4577906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1092263" y="5515736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1092263" y="4577906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1092263" y="5515736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1092263" y="4577906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118065" y="4751674"/>
            <a:ext cx="2048924" cy="77420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Prototype &amp; Test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8065" y="5697802"/>
            <a:ext cx="2048924" cy="77420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Joke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18065" y="1832258"/>
            <a:ext cx="2048924" cy="77420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Expected Reactions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18065" y="2800265"/>
            <a:ext cx="2048924" cy="77420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Associations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095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38502"/>
          <a:stretch/>
        </p:blipFill>
        <p:spPr>
          <a:xfrm>
            <a:off x="17486" y="1566576"/>
            <a:ext cx="9126513" cy="35009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41490" b="26177"/>
          <a:stretch/>
        </p:blipFill>
        <p:spPr>
          <a:xfrm>
            <a:off x="1148819" y="4256901"/>
            <a:ext cx="7076586" cy="1324688"/>
          </a:xfrm>
          <a:prstGeom prst="rect">
            <a:avLst/>
          </a:prstGeom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174965" y="1825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4000" dirty="0" err="1" smtClean="0"/>
              <a:t>HumorTools</a:t>
            </a:r>
            <a:r>
              <a:rPr lang="en-US" sz="4000" dirty="0" smtClean="0"/>
              <a:t> Interface</a:t>
            </a:r>
            <a:endParaRPr lang="en-US" sz="4000" dirty="0"/>
          </a:p>
        </p:txBody>
      </p: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CE15-968F-A94F-97EE-403830E18BFF}" type="slidenum">
              <a:rPr lang="en-US" smtClean="0"/>
              <a:t>103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84617"/>
          <a:stretch/>
        </p:blipFill>
        <p:spPr>
          <a:xfrm>
            <a:off x="1145998" y="2800429"/>
            <a:ext cx="7076586" cy="6302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96280"/>
          <a:stretch/>
        </p:blipFill>
        <p:spPr>
          <a:xfrm>
            <a:off x="1145998" y="5537949"/>
            <a:ext cx="7076586" cy="152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88319"/>
          <a:stretch/>
        </p:blipFill>
        <p:spPr>
          <a:xfrm>
            <a:off x="14111" y="5742602"/>
            <a:ext cx="9126513" cy="6649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4965" y="4482353"/>
            <a:ext cx="497388" cy="5851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438106" y="4411954"/>
            <a:ext cx="497388" cy="5851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083176" y="2507834"/>
            <a:ext cx="941963" cy="2925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30224" y="3414374"/>
            <a:ext cx="6934357" cy="99758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88012" y="3398094"/>
            <a:ext cx="5443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Justin </a:t>
            </a:r>
            <a:r>
              <a:rPr lang="en-US" sz="1600" dirty="0" err="1" smtClean="0"/>
              <a:t>Bieber</a:t>
            </a:r>
            <a:r>
              <a:rPr lang="en-US" sz="1600" dirty="0" smtClean="0"/>
              <a:t> was baptized this weekend in an attempt to wash away his sins following a scandal in which the singer appears in videos uses racial slurs</a:t>
            </a:r>
            <a:endParaRPr lang="en-US" sz="1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t="41490" r="96531" b="26177"/>
          <a:stretch/>
        </p:blipFill>
        <p:spPr>
          <a:xfrm>
            <a:off x="1145903" y="3398094"/>
            <a:ext cx="245507" cy="13246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95837" t="41490" b="26177"/>
          <a:stretch/>
        </p:blipFill>
        <p:spPr>
          <a:xfrm>
            <a:off x="7920365" y="3416221"/>
            <a:ext cx="294629" cy="13246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44582" r="97402" b="38502"/>
          <a:stretch/>
        </p:blipFill>
        <p:spPr>
          <a:xfrm>
            <a:off x="23357" y="4859261"/>
            <a:ext cx="237147" cy="9630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97028" t="37295" b="38502"/>
          <a:stretch/>
        </p:blipFill>
        <p:spPr>
          <a:xfrm>
            <a:off x="8862329" y="4379348"/>
            <a:ext cx="271260" cy="137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8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5727" y="4383686"/>
            <a:ext cx="9214668" cy="1577433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-3021" y="2656962"/>
            <a:ext cx="9217032" cy="885110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-3021" y="944407"/>
            <a:ext cx="9251247" cy="821868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94794" y="310351"/>
            <a:ext cx="5145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Georgia"/>
                <a:cs typeface="Georgia"/>
              </a:rPr>
              <a:t>Justin Bieber Baptized In NYC Bathtub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339015" y="679684"/>
            <a:ext cx="1611275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116329" y="679683"/>
            <a:ext cx="875031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410578" y="679683"/>
            <a:ext cx="551345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034151" y="679596"/>
            <a:ext cx="942769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98558" y="679683"/>
            <a:ext cx="0" cy="4773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588909" y="693162"/>
            <a:ext cx="137114" cy="332584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453599" y="714284"/>
            <a:ext cx="511824" cy="473901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618538" y="170716"/>
            <a:ext cx="1433096" cy="641037"/>
            <a:chOff x="138307" y="516010"/>
            <a:chExt cx="1433096" cy="641037"/>
          </a:xfrm>
        </p:grpSpPr>
        <p:sp>
          <p:nvSpPr>
            <p:cNvPr id="19" name="TextBox 18"/>
            <p:cNvSpPr txBox="1"/>
            <p:nvPr/>
          </p:nvSpPr>
          <p:spPr>
            <a:xfrm>
              <a:off x="369878" y="627087"/>
              <a:ext cx="1095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Headline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138307" y="516010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18538" y="6085884"/>
            <a:ext cx="1433096" cy="641037"/>
            <a:chOff x="154677" y="6010434"/>
            <a:chExt cx="1433096" cy="641037"/>
          </a:xfrm>
        </p:grpSpPr>
        <p:sp>
          <p:nvSpPr>
            <p:cNvPr id="39" name="TextBox 38"/>
            <p:cNvSpPr txBox="1"/>
            <p:nvPr/>
          </p:nvSpPr>
          <p:spPr>
            <a:xfrm>
              <a:off x="535099" y="6146286"/>
              <a:ext cx="672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Joke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154677" y="6010434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97" name="Down Arrow 96"/>
          <p:cNvSpPr/>
          <p:nvPr/>
        </p:nvSpPr>
        <p:spPr>
          <a:xfrm>
            <a:off x="1219475" y="5909834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4031" y="3543869"/>
            <a:ext cx="9217032" cy="821673"/>
          </a:xfrm>
          <a:prstGeom prst="rect">
            <a:avLst/>
          </a:prstGeom>
          <a:solidFill>
            <a:srgbClr val="FFFF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312" y="5923395"/>
            <a:ext cx="939278" cy="934605"/>
          </a:xfrm>
          <a:prstGeom prst="rect">
            <a:avLst/>
          </a:prstGeom>
        </p:spPr>
      </p:pic>
      <p:sp>
        <p:nvSpPr>
          <p:cNvPr id="26" name="Rounded Rectangular Callout 25"/>
          <p:cNvSpPr/>
          <p:nvPr/>
        </p:nvSpPr>
        <p:spPr>
          <a:xfrm>
            <a:off x="3450116" y="5923395"/>
            <a:ext cx="5606400" cy="851763"/>
          </a:xfrm>
          <a:prstGeom prst="wedgeRoundRectCallout">
            <a:avLst>
              <a:gd name="adj1" fmla="val -54010"/>
              <a:gd name="adj2" fmla="val 2483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>
              <a:latin typeface="Times"/>
              <a:cs typeface="Time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6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5727" y="4383686"/>
            <a:ext cx="9214668" cy="1577433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-3021" y="2656962"/>
            <a:ext cx="9217032" cy="885110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-3021" y="944407"/>
            <a:ext cx="9251247" cy="821868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94794" y="310351"/>
            <a:ext cx="5145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Georgia"/>
                <a:cs typeface="Georgia"/>
              </a:rPr>
              <a:t>Justin Bieber Baptized In NYC Bathtub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339015" y="679684"/>
            <a:ext cx="1611275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116329" y="679683"/>
            <a:ext cx="875031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410578" y="679683"/>
            <a:ext cx="551345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034151" y="679596"/>
            <a:ext cx="942769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98558" y="679683"/>
            <a:ext cx="0" cy="4773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588909" y="693162"/>
            <a:ext cx="137114" cy="332584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453599" y="714284"/>
            <a:ext cx="511824" cy="473901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618538" y="170716"/>
            <a:ext cx="1433096" cy="641037"/>
            <a:chOff x="138307" y="516010"/>
            <a:chExt cx="1433096" cy="641037"/>
          </a:xfrm>
        </p:grpSpPr>
        <p:sp>
          <p:nvSpPr>
            <p:cNvPr id="19" name="TextBox 18"/>
            <p:cNvSpPr txBox="1"/>
            <p:nvPr/>
          </p:nvSpPr>
          <p:spPr>
            <a:xfrm>
              <a:off x="369878" y="627087"/>
              <a:ext cx="1095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Headline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138307" y="516010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18538" y="6085884"/>
            <a:ext cx="1433096" cy="641037"/>
            <a:chOff x="154677" y="6010434"/>
            <a:chExt cx="1433096" cy="641037"/>
          </a:xfrm>
        </p:grpSpPr>
        <p:sp>
          <p:nvSpPr>
            <p:cNvPr id="39" name="TextBox 38"/>
            <p:cNvSpPr txBox="1"/>
            <p:nvPr/>
          </p:nvSpPr>
          <p:spPr>
            <a:xfrm>
              <a:off x="535099" y="6146286"/>
              <a:ext cx="672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Joke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154677" y="6010434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97" name="Down Arrow 96"/>
          <p:cNvSpPr/>
          <p:nvPr/>
        </p:nvSpPr>
        <p:spPr>
          <a:xfrm>
            <a:off x="1219475" y="5909834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490904" y="1188185"/>
            <a:ext cx="14233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Justin Bieber </a:t>
            </a:r>
            <a:endParaRPr lang="en-US" sz="1400" dirty="0"/>
          </a:p>
        </p:txBody>
      </p:sp>
      <p:sp>
        <p:nvSpPr>
          <p:cNvPr id="26" name="Rectangle 25"/>
          <p:cNvSpPr/>
          <p:nvPr/>
        </p:nvSpPr>
        <p:spPr>
          <a:xfrm>
            <a:off x="5375567" y="1188185"/>
            <a:ext cx="9965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Baptized </a:t>
            </a:r>
            <a:endParaRPr lang="en-US" sz="1400" dirty="0"/>
          </a:p>
        </p:txBody>
      </p:sp>
      <p:sp>
        <p:nvSpPr>
          <p:cNvPr id="27" name="Rectangle 26"/>
          <p:cNvSpPr/>
          <p:nvPr/>
        </p:nvSpPr>
        <p:spPr>
          <a:xfrm>
            <a:off x="7500561" y="1188185"/>
            <a:ext cx="9297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Bathtub</a:t>
            </a:r>
            <a:endParaRPr lang="en-US" sz="14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618538" y="1033571"/>
            <a:ext cx="1433096" cy="646331"/>
            <a:chOff x="138307" y="1234768"/>
            <a:chExt cx="1433096" cy="646331"/>
          </a:xfrm>
        </p:grpSpPr>
        <p:sp>
          <p:nvSpPr>
            <p:cNvPr id="29" name="TextBox 28"/>
            <p:cNvSpPr txBox="1"/>
            <p:nvPr/>
          </p:nvSpPr>
          <p:spPr>
            <a:xfrm>
              <a:off x="306944" y="1234768"/>
              <a:ext cx="10958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Headline </a:t>
              </a:r>
            </a:p>
            <a:p>
              <a:pPr algn="ctr"/>
              <a:r>
                <a:rPr lang="en-US" dirty="0" smtClean="0">
                  <a:latin typeface="Arial"/>
                  <a:cs typeface="Arial"/>
                </a:rPr>
                <a:t>Aspects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38307" y="1237415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31" name="Down Arrow 30"/>
          <p:cNvSpPr/>
          <p:nvPr/>
        </p:nvSpPr>
        <p:spPr>
          <a:xfrm>
            <a:off x="1228821" y="811753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4031" y="3543869"/>
            <a:ext cx="9217032" cy="821673"/>
          </a:xfrm>
          <a:prstGeom prst="rect">
            <a:avLst/>
          </a:prstGeom>
          <a:solidFill>
            <a:srgbClr val="FFFF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312" y="5923395"/>
            <a:ext cx="939278" cy="934605"/>
          </a:xfrm>
          <a:prstGeom prst="rect">
            <a:avLst/>
          </a:prstGeom>
        </p:spPr>
      </p:pic>
      <p:sp>
        <p:nvSpPr>
          <p:cNvPr id="34" name="Rounded Rectangular Callout 33"/>
          <p:cNvSpPr/>
          <p:nvPr/>
        </p:nvSpPr>
        <p:spPr>
          <a:xfrm>
            <a:off x="3450116" y="5923395"/>
            <a:ext cx="5606400" cy="851763"/>
          </a:xfrm>
          <a:prstGeom prst="wedgeRoundRectCallout">
            <a:avLst>
              <a:gd name="adj1" fmla="val -54010"/>
              <a:gd name="adj2" fmla="val 2483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>
              <a:latin typeface="Times"/>
              <a:cs typeface="Time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857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5727" y="4383686"/>
            <a:ext cx="9214668" cy="1577433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-3021" y="2656962"/>
            <a:ext cx="9217032" cy="885110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-3021" y="944407"/>
            <a:ext cx="9251247" cy="821868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94794" y="310351"/>
            <a:ext cx="5145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Georgia"/>
                <a:cs typeface="Georgia"/>
              </a:rPr>
              <a:t>Justin Bieber Baptized In NYC Bathtub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339015" y="679684"/>
            <a:ext cx="1611275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116329" y="679683"/>
            <a:ext cx="875031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410578" y="679683"/>
            <a:ext cx="551345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034151" y="679596"/>
            <a:ext cx="942769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98558" y="679683"/>
            <a:ext cx="0" cy="4773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588909" y="693162"/>
            <a:ext cx="137114" cy="332584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453599" y="714284"/>
            <a:ext cx="511824" cy="473901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618538" y="170716"/>
            <a:ext cx="1433096" cy="641037"/>
            <a:chOff x="138307" y="516010"/>
            <a:chExt cx="1433096" cy="641037"/>
          </a:xfrm>
        </p:grpSpPr>
        <p:sp>
          <p:nvSpPr>
            <p:cNvPr id="19" name="TextBox 18"/>
            <p:cNvSpPr txBox="1"/>
            <p:nvPr/>
          </p:nvSpPr>
          <p:spPr>
            <a:xfrm>
              <a:off x="369878" y="627087"/>
              <a:ext cx="1095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Headline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138307" y="516010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18538" y="6085884"/>
            <a:ext cx="1433096" cy="641037"/>
            <a:chOff x="154677" y="6010434"/>
            <a:chExt cx="1433096" cy="641037"/>
          </a:xfrm>
        </p:grpSpPr>
        <p:sp>
          <p:nvSpPr>
            <p:cNvPr id="39" name="TextBox 38"/>
            <p:cNvSpPr txBox="1"/>
            <p:nvPr/>
          </p:nvSpPr>
          <p:spPr>
            <a:xfrm>
              <a:off x="535099" y="6146286"/>
              <a:ext cx="672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Joke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154677" y="6010434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97" name="Down Arrow 96"/>
          <p:cNvSpPr/>
          <p:nvPr/>
        </p:nvSpPr>
        <p:spPr>
          <a:xfrm>
            <a:off x="1219475" y="5909834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490904" y="1188185"/>
            <a:ext cx="14233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Justin Bieber </a:t>
            </a:r>
            <a:endParaRPr lang="en-US" sz="1400" dirty="0"/>
          </a:p>
        </p:txBody>
      </p:sp>
      <p:sp>
        <p:nvSpPr>
          <p:cNvPr id="26" name="Rectangle 25"/>
          <p:cNvSpPr/>
          <p:nvPr/>
        </p:nvSpPr>
        <p:spPr>
          <a:xfrm>
            <a:off x="5375567" y="1188185"/>
            <a:ext cx="9965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Baptized </a:t>
            </a:r>
            <a:endParaRPr lang="en-US" sz="1400" dirty="0"/>
          </a:p>
        </p:txBody>
      </p:sp>
      <p:sp>
        <p:nvSpPr>
          <p:cNvPr id="27" name="Rectangle 26"/>
          <p:cNvSpPr/>
          <p:nvPr/>
        </p:nvSpPr>
        <p:spPr>
          <a:xfrm>
            <a:off x="7500561" y="1188185"/>
            <a:ext cx="9297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Bathtub</a:t>
            </a:r>
            <a:endParaRPr lang="en-US" sz="14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618538" y="1033571"/>
            <a:ext cx="1433096" cy="646331"/>
            <a:chOff x="138307" y="1234768"/>
            <a:chExt cx="1433096" cy="646331"/>
          </a:xfrm>
        </p:grpSpPr>
        <p:sp>
          <p:nvSpPr>
            <p:cNvPr id="29" name="TextBox 28"/>
            <p:cNvSpPr txBox="1"/>
            <p:nvPr/>
          </p:nvSpPr>
          <p:spPr>
            <a:xfrm>
              <a:off x="306944" y="1234768"/>
              <a:ext cx="10958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Headline </a:t>
              </a:r>
            </a:p>
            <a:p>
              <a:pPr algn="ctr"/>
              <a:r>
                <a:rPr lang="en-US" dirty="0" smtClean="0">
                  <a:latin typeface="Arial"/>
                  <a:cs typeface="Arial"/>
                </a:rPr>
                <a:t>Aspects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38307" y="1237415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31" name="Down Arrow 30"/>
          <p:cNvSpPr/>
          <p:nvPr/>
        </p:nvSpPr>
        <p:spPr>
          <a:xfrm>
            <a:off x="1228821" y="811753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3294794" y="1464824"/>
            <a:ext cx="903764" cy="4696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840688" y="1934466"/>
            <a:ext cx="1521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Bad.</a:t>
            </a:r>
          </a:p>
          <a:p>
            <a:r>
              <a:rPr lang="en-US" sz="1400" dirty="0" smtClean="0">
                <a:latin typeface="Arial"/>
                <a:cs typeface="Arial"/>
              </a:rPr>
              <a:t>His music sucks.</a:t>
            </a:r>
            <a:endParaRPr lang="en-US" sz="1400" dirty="0">
              <a:latin typeface="Arial"/>
              <a:cs typeface="Arial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618538" y="1873590"/>
            <a:ext cx="1433096" cy="646331"/>
            <a:chOff x="92081" y="1983944"/>
            <a:chExt cx="1433096" cy="646331"/>
          </a:xfrm>
        </p:grpSpPr>
        <p:sp>
          <p:nvSpPr>
            <p:cNvPr id="36" name="TextBox 35"/>
            <p:cNvSpPr txBox="1"/>
            <p:nvPr/>
          </p:nvSpPr>
          <p:spPr>
            <a:xfrm>
              <a:off x="203066" y="1983944"/>
              <a:ext cx="12111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Expected </a:t>
              </a:r>
            </a:p>
            <a:p>
              <a:pPr algn="ctr"/>
              <a:r>
                <a:rPr lang="en-US" dirty="0" smtClean="0">
                  <a:latin typeface="Arial"/>
                  <a:cs typeface="Arial"/>
                </a:rPr>
                <a:t>Reactions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92081" y="1986591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38" name="Curved Right Arrow 37"/>
          <p:cNvSpPr/>
          <p:nvPr/>
        </p:nvSpPr>
        <p:spPr>
          <a:xfrm>
            <a:off x="286681" y="1316177"/>
            <a:ext cx="331858" cy="890978"/>
          </a:xfrm>
          <a:prstGeom prst="curvedRightArrow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4031" y="3543869"/>
            <a:ext cx="9217032" cy="821673"/>
          </a:xfrm>
          <a:prstGeom prst="rect">
            <a:avLst/>
          </a:prstGeom>
          <a:solidFill>
            <a:srgbClr val="FFFF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312" y="5923395"/>
            <a:ext cx="939278" cy="934605"/>
          </a:xfrm>
          <a:prstGeom prst="rect">
            <a:avLst/>
          </a:prstGeom>
        </p:spPr>
      </p:pic>
      <p:sp>
        <p:nvSpPr>
          <p:cNvPr id="44" name="Rounded Rectangular Callout 43"/>
          <p:cNvSpPr/>
          <p:nvPr/>
        </p:nvSpPr>
        <p:spPr>
          <a:xfrm>
            <a:off x="3450116" y="5923395"/>
            <a:ext cx="5606400" cy="851763"/>
          </a:xfrm>
          <a:prstGeom prst="wedgeRoundRectCallout">
            <a:avLst>
              <a:gd name="adj1" fmla="val -54010"/>
              <a:gd name="adj2" fmla="val 2483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>
              <a:latin typeface="Times"/>
              <a:cs typeface="Time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11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5727" y="4383686"/>
            <a:ext cx="9214668" cy="1577433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-3021" y="2656962"/>
            <a:ext cx="9217032" cy="885110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-3021" y="944407"/>
            <a:ext cx="9251247" cy="821868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94794" y="310351"/>
            <a:ext cx="5145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Georgia"/>
                <a:cs typeface="Georgia"/>
              </a:rPr>
              <a:t>Justin Bieber Baptized In NYC Bathtub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339015" y="679684"/>
            <a:ext cx="1611275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116329" y="679683"/>
            <a:ext cx="875031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410578" y="679683"/>
            <a:ext cx="551345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034151" y="679596"/>
            <a:ext cx="942769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98558" y="679683"/>
            <a:ext cx="0" cy="4773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588909" y="693162"/>
            <a:ext cx="137114" cy="332584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453599" y="714284"/>
            <a:ext cx="511824" cy="473901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618538" y="170716"/>
            <a:ext cx="1433096" cy="641037"/>
            <a:chOff x="138307" y="516010"/>
            <a:chExt cx="1433096" cy="641037"/>
          </a:xfrm>
        </p:grpSpPr>
        <p:sp>
          <p:nvSpPr>
            <p:cNvPr id="19" name="TextBox 18"/>
            <p:cNvSpPr txBox="1"/>
            <p:nvPr/>
          </p:nvSpPr>
          <p:spPr>
            <a:xfrm>
              <a:off x="369878" y="627087"/>
              <a:ext cx="1095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Headline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138307" y="516010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18538" y="6085884"/>
            <a:ext cx="1433096" cy="641037"/>
            <a:chOff x="154677" y="6010434"/>
            <a:chExt cx="1433096" cy="641037"/>
          </a:xfrm>
        </p:grpSpPr>
        <p:sp>
          <p:nvSpPr>
            <p:cNvPr id="39" name="TextBox 38"/>
            <p:cNvSpPr txBox="1"/>
            <p:nvPr/>
          </p:nvSpPr>
          <p:spPr>
            <a:xfrm>
              <a:off x="535099" y="6146286"/>
              <a:ext cx="672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Joke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154677" y="6010434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97" name="Down Arrow 96"/>
          <p:cNvSpPr/>
          <p:nvPr/>
        </p:nvSpPr>
        <p:spPr>
          <a:xfrm>
            <a:off x="1219475" y="5909834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490904" y="1188185"/>
            <a:ext cx="14233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Justin Bieber </a:t>
            </a:r>
            <a:endParaRPr lang="en-US" sz="1400" dirty="0"/>
          </a:p>
        </p:txBody>
      </p:sp>
      <p:sp>
        <p:nvSpPr>
          <p:cNvPr id="26" name="Rectangle 25"/>
          <p:cNvSpPr/>
          <p:nvPr/>
        </p:nvSpPr>
        <p:spPr>
          <a:xfrm>
            <a:off x="5375567" y="1188185"/>
            <a:ext cx="9965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Baptized </a:t>
            </a:r>
            <a:endParaRPr lang="en-US" sz="1400" dirty="0"/>
          </a:p>
        </p:txBody>
      </p:sp>
      <p:sp>
        <p:nvSpPr>
          <p:cNvPr id="27" name="Rectangle 26"/>
          <p:cNvSpPr/>
          <p:nvPr/>
        </p:nvSpPr>
        <p:spPr>
          <a:xfrm>
            <a:off x="7500561" y="1188185"/>
            <a:ext cx="9297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Bathtub</a:t>
            </a:r>
            <a:endParaRPr lang="en-US" sz="14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618538" y="1033571"/>
            <a:ext cx="1433096" cy="646331"/>
            <a:chOff x="138307" y="1234768"/>
            <a:chExt cx="1433096" cy="646331"/>
          </a:xfrm>
        </p:grpSpPr>
        <p:sp>
          <p:nvSpPr>
            <p:cNvPr id="29" name="TextBox 28"/>
            <p:cNvSpPr txBox="1"/>
            <p:nvPr/>
          </p:nvSpPr>
          <p:spPr>
            <a:xfrm>
              <a:off x="306944" y="1234768"/>
              <a:ext cx="10958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Headline </a:t>
              </a:r>
            </a:p>
            <a:p>
              <a:pPr algn="ctr"/>
              <a:r>
                <a:rPr lang="en-US" dirty="0" smtClean="0">
                  <a:latin typeface="Arial"/>
                  <a:cs typeface="Arial"/>
                </a:rPr>
                <a:t>Aspects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38307" y="1237415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31" name="Down Arrow 30"/>
          <p:cNvSpPr/>
          <p:nvPr/>
        </p:nvSpPr>
        <p:spPr>
          <a:xfrm>
            <a:off x="1228821" y="811753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3294794" y="1464824"/>
            <a:ext cx="903764" cy="4696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840688" y="1934466"/>
            <a:ext cx="1521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Bad.</a:t>
            </a:r>
          </a:p>
          <a:p>
            <a:r>
              <a:rPr lang="en-US" sz="1400" dirty="0" smtClean="0">
                <a:latin typeface="Arial"/>
                <a:cs typeface="Arial"/>
              </a:rPr>
              <a:t>His music sucks.</a:t>
            </a:r>
            <a:endParaRPr lang="en-US" sz="1400" dirty="0">
              <a:latin typeface="Arial"/>
              <a:cs typeface="Arial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618538" y="1873590"/>
            <a:ext cx="1433096" cy="646331"/>
            <a:chOff x="92081" y="1983944"/>
            <a:chExt cx="1433096" cy="646331"/>
          </a:xfrm>
        </p:grpSpPr>
        <p:sp>
          <p:nvSpPr>
            <p:cNvPr id="36" name="TextBox 35"/>
            <p:cNvSpPr txBox="1"/>
            <p:nvPr/>
          </p:nvSpPr>
          <p:spPr>
            <a:xfrm>
              <a:off x="203066" y="1983944"/>
              <a:ext cx="12111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Expected </a:t>
              </a:r>
            </a:p>
            <a:p>
              <a:pPr algn="ctr"/>
              <a:r>
                <a:rPr lang="en-US" dirty="0" smtClean="0">
                  <a:latin typeface="Arial"/>
                  <a:cs typeface="Arial"/>
                </a:rPr>
                <a:t>Reactions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92081" y="1986591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47" name="Curved Right Arrow 46"/>
          <p:cNvSpPr/>
          <p:nvPr/>
        </p:nvSpPr>
        <p:spPr>
          <a:xfrm>
            <a:off x="153951" y="2207155"/>
            <a:ext cx="488852" cy="1791641"/>
          </a:xfrm>
          <a:prstGeom prst="curvedRightArrow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 flipH="1">
            <a:off x="3294793" y="2642275"/>
            <a:ext cx="1" cy="10051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Multiply 48"/>
          <p:cNvSpPr/>
          <p:nvPr/>
        </p:nvSpPr>
        <p:spPr>
          <a:xfrm>
            <a:off x="2913178" y="3647401"/>
            <a:ext cx="741830" cy="351396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618538" y="3634933"/>
            <a:ext cx="1433096" cy="646331"/>
            <a:chOff x="245672" y="3781675"/>
            <a:chExt cx="1433096" cy="646331"/>
          </a:xfrm>
        </p:grpSpPr>
        <p:sp>
          <p:nvSpPr>
            <p:cNvPr id="53" name="TextBox 52"/>
            <p:cNvSpPr txBox="1"/>
            <p:nvPr/>
          </p:nvSpPr>
          <p:spPr>
            <a:xfrm>
              <a:off x="279789" y="3781675"/>
              <a:ext cx="13648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Violation </a:t>
              </a:r>
            </a:p>
            <a:p>
              <a:pPr algn="ctr"/>
              <a:r>
                <a:rPr lang="en-US" dirty="0" smtClean="0">
                  <a:latin typeface="Arial"/>
                  <a:cs typeface="Arial"/>
                </a:rPr>
                <a:t>Mechanism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245672" y="3784322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56" name="Curved Right Arrow 55"/>
          <p:cNvSpPr/>
          <p:nvPr/>
        </p:nvSpPr>
        <p:spPr>
          <a:xfrm>
            <a:off x="286681" y="1316177"/>
            <a:ext cx="331858" cy="890978"/>
          </a:xfrm>
          <a:prstGeom prst="curvedRightArrow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4031" y="3543869"/>
            <a:ext cx="9217032" cy="821673"/>
          </a:xfrm>
          <a:prstGeom prst="rect">
            <a:avLst/>
          </a:prstGeom>
          <a:solidFill>
            <a:srgbClr val="FFFF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312" y="5923395"/>
            <a:ext cx="939278" cy="934605"/>
          </a:xfrm>
          <a:prstGeom prst="rect">
            <a:avLst/>
          </a:prstGeom>
        </p:spPr>
      </p:pic>
      <p:sp>
        <p:nvSpPr>
          <p:cNvPr id="46" name="Rounded Rectangular Callout 45"/>
          <p:cNvSpPr/>
          <p:nvPr/>
        </p:nvSpPr>
        <p:spPr>
          <a:xfrm>
            <a:off x="3450116" y="5923395"/>
            <a:ext cx="5606400" cy="851763"/>
          </a:xfrm>
          <a:prstGeom prst="wedgeRoundRectCallout">
            <a:avLst>
              <a:gd name="adj1" fmla="val -54010"/>
              <a:gd name="adj2" fmla="val 2483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>
              <a:latin typeface="Times"/>
              <a:cs typeface="Time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23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5727" y="4383686"/>
            <a:ext cx="9214668" cy="1577433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-3021" y="2656962"/>
            <a:ext cx="9217032" cy="885110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-3021" y="944407"/>
            <a:ext cx="9251247" cy="821868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94794" y="310351"/>
            <a:ext cx="5145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Georgia"/>
                <a:cs typeface="Georgia"/>
              </a:rPr>
              <a:t>Justin Bieber Baptized In NYC Bathtub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339015" y="679684"/>
            <a:ext cx="1611275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116329" y="679683"/>
            <a:ext cx="875031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410578" y="679683"/>
            <a:ext cx="551345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034151" y="679596"/>
            <a:ext cx="942769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98558" y="679683"/>
            <a:ext cx="0" cy="4773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588909" y="693162"/>
            <a:ext cx="137114" cy="332584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453599" y="714284"/>
            <a:ext cx="511824" cy="473901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618538" y="170716"/>
            <a:ext cx="1433096" cy="641037"/>
            <a:chOff x="138307" y="516010"/>
            <a:chExt cx="1433096" cy="641037"/>
          </a:xfrm>
        </p:grpSpPr>
        <p:sp>
          <p:nvSpPr>
            <p:cNvPr id="19" name="TextBox 18"/>
            <p:cNvSpPr txBox="1"/>
            <p:nvPr/>
          </p:nvSpPr>
          <p:spPr>
            <a:xfrm>
              <a:off x="369878" y="627087"/>
              <a:ext cx="1095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Headline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138307" y="516010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18538" y="6085884"/>
            <a:ext cx="1433096" cy="641037"/>
            <a:chOff x="154677" y="6010434"/>
            <a:chExt cx="1433096" cy="641037"/>
          </a:xfrm>
        </p:grpSpPr>
        <p:sp>
          <p:nvSpPr>
            <p:cNvPr id="39" name="TextBox 38"/>
            <p:cNvSpPr txBox="1"/>
            <p:nvPr/>
          </p:nvSpPr>
          <p:spPr>
            <a:xfrm>
              <a:off x="535099" y="6146286"/>
              <a:ext cx="672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Joke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154677" y="6010434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97" name="Down Arrow 96"/>
          <p:cNvSpPr/>
          <p:nvPr/>
        </p:nvSpPr>
        <p:spPr>
          <a:xfrm>
            <a:off x="1219475" y="5909834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490904" y="1188185"/>
            <a:ext cx="14233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Justin Bieber </a:t>
            </a:r>
            <a:endParaRPr lang="en-US" sz="1400" dirty="0"/>
          </a:p>
        </p:txBody>
      </p:sp>
      <p:sp>
        <p:nvSpPr>
          <p:cNvPr id="26" name="Rectangle 25"/>
          <p:cNvSpPr/>
          <p:nvPr/>
        </p:nvSpPr>
        <p:spPr>
          <a:xfrm>
            <a:off x="5375567" y="1188185"/>
            <a:ext cx="9965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Baptized </a:t>
            </a:r>
            <a:endParaRPr lang="en-US" sz="1400" dirty="0"/>
          </a:p>
        </p:txBody>
      </p:sp>
      <p:sp>
        <p:nvSpPr>
          <p:cNvPr id="27" name="Rectangle 26"/>
          <p:cNvSpPr/>
          <p:nvPr/>
        </p:nvSpPr>
        <p:spPr>
          <a:xfrm>
            <a:off x="7500561" y="1188185"/>
            <a:ext cx="9297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Bathtub</a:t>
            </a:r>
            <a:endParaRPr lang="en-US" sz="14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618538" y="1033571"/>
            <a:ext cx="1433096" cy="646331"/>
            <a:chOff x="138307" y="1234768"/>
            <a:chExt cx="1433096" cy="646331"/>
          </a:xfrm>
        </p:grpSpPr>
        <p:sp>
          <p:nvSpPr>
            <p:cNvPr id="29" name="TextBox 28"/>
            <p:cNvSpPr txBox="1"/>
            <p:nvPr/>
          </p:nvSpPr>
          <p:spPr>
            <a:xfrm>
              <a:off x="306944" y="1234768"/>
              <a:ext cx="10958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Headline </a:t>
              </a:r>
            </a:p>
            <a:p>
              <a:pPr algn="ctr"/>
              <a:r>
                <a:rPr lang="en-US" dirty="0" smtClean="0">
                  <a:latin typeface="Arial"/>
                  <a:cs typeface="Arial"/>
                </a:rPr>
                <a:t>Aspects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38307" y="1237415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31" name="Down Arrow 30"/>
          <p:cNvSpPr/>
          <p:nvPr/>
        </p:nvSpPr>
        <p:spPr>
          <a:xfrm>
            <a:off x="1228821" y="811753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3294794" y="1464824"/>
            <a:ext cx="903764" cy="4696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840688" y="1934466"/>
            <a:ext cx="1521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Bad.</a:t>
            </a:r>
          </a:p>
          <a:p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His music sucks.</a:t>
            </a:r>
            <a:endParaRPr lang="en-US" sz="1400" dirty="0">
              <a:solidFill>
                <a:srgbClr val="A6A6A6"/>
              </a:solidFill>
              <a:latin typeface="Arial"/>
              <a:cs typeface="Arial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 flipH="1">
            <a:off x="3294793" y="2642275"/>
            <a:ext cx="1" cy="10051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Multiply 48"/>
          <p:cNvSpPr/>
          <p:nvPr/>
        </p:nvSpPr>
        <p:spPr>
          <a:xfrm>
            <a:off x="2913178" y="3647401"/>
            <a:ext cx="741830" cy="351396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4031" y="3543869"/>
            <a:ext cx="9217032" cy="821673"/>
          </a:xfrm>
          <a:prstGeom prst="rect">
            <a:avLst/>
          </a:prstGeom>
          <a:solidFill>
            <a:srgbClr val="FFFF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312" y="5923395"/>
            <a:ext cx="939278" cy="934605"/>
          </a:xfrm>
          <a:prstGeom prst="rect">
            <a:avLst/>
          </a:prstGeom>
        </p:spPr>
      </p:pic>
      <p:sp>
        <p:nvSpPr>
          <p:cNvPr id="38" name="Rounded Rectangular Callout 37"/>
          <p:cNvSpPr/>
          <p:nvPr/>
        </p:nvSpPr>
        <p:spPr>
          <a:xfrm>
            <a:off x="3450116" y="5923395"/>
            <a:ext cx="5606400" cy="851763"/>
          </a:xfrm>
          <a:prstGeom prst="wedgeRoundRectCallout">
            <a:avLst>
              <a:gd name="adj1" fmla="val -54010"/>
              <a:gd name="adj2" fmla="val 2483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>
              <a:latin typeface="Times"/>
              <a:cs typeface="Time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97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5727" y="4383686"/>
            <a:ext cx="9214668" cy="1577433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-3021" y="2656962"/>
            <a:ext cx="9217032" cy="885110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-3021" y="944407"/>
            <a:ext cx="9251247" cy="821868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94794" y="310351"/>
            <a:ext cx="5145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Georgia"/>
                <a:cs typeface="Georgia"/>
              </a:rPr>
              <a:t>Justin Bieber Baptized In NYC Bathtub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339015" y="679684"/>
            <a:ext cx="1611275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116329" y="679683"/>
            <a:ext cx="875031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410578" y="679683"/>
            <a:ext cx="551345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034151" y="679596"/>
            <a:ext cx="942769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98558" y="679683"/>
            <a:ext cx="0" cy="4773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588909" y="693162"/>
            <a:ext cx="137114" cy="332584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453599" y="714284"/>
            <a:ext cx="511824" cy="473901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618538" y="170716"/>
            <a:ext cx="1433096" cy="641037"/>
            <a:chOff x="138307" y="516010"/>
            <a:chExt cx="1433096" cy="641037"/>
          </a:xfrm>
        </p:grpSpPr>
        <p:sp>
          <p:nvSpPr>
            <p:cNvPr id="19" name="TextBox 18"/>
            <p:cNvSpPr txBox="1"/>
            <p:nvPr/>
          </p:nvSpPr>
          <p:spPr>
            <a:xfrm>
              <a:off x="369878" y="627087"/>
              <a:ext cx="1095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Headline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138307" y="516010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18538" y="6085884"/>
            <a:ext cx="1433096" cy="641037"/>
            <a:chOff x="154677" y="6010434"/>
            <a:chExt cx="1433096" cy="641037"/>
          </a:xfrm>
        </p:grpSpPr>
        <p:sp>
          <p:nvSpPr>
            <p:cNvPr id="39" name="TextBox 38"/>
            <p:cNvSpPr txBox="1"/>
            <p:nvPr/>
          </p:nvSpPr>
          <p:spPr>
            <a:xfrm>
              <a:off x="535099" y="6146286"/>
              <a:ext cx="672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Joke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154677" y="6010434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97" name="Down Arrow 96"/>
          <p:cNvSpPr/>
          <p:nvPr/>
        </p:nvSpPr>
        <p:spPr>
          <a:xfrm>
            <a:off x="1219475" y="5909834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490904" y="1188185"/>
            <a:ext cx="14233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Justin Bieber </a:t>
            </a:r>
            <a:endParaRPr lang="en-US" sz="1400" dirty="0"/>
          </a:p>
        </p:txBody>
      </p:sp>
      <p:sp>
        <p:nvSpPr>
          <p:cNvPr id="26" name="Rectangle 25"/>
          <p:cNvSpPr/>
          <p:nvPr/>
        </p:nvSpPr>
        <p:spPr>
          <a:xfrm>
            <a:off x="5375567" y="1188185"/>
            <a:ext cx="9965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Baptized </a:t>
            </a:r>
            <a:endParaRPr lang="en-US" sz="1400" dirty="0"/>
          </a:p>
        </p:txBody>
      </p:sp>
      <p:sp>
        <p:nvSpPr>
          <p:cNvPr id="27" name="Rectangle 26"/>
          <p:cNvSpPr/>
          <p:nvPr/>
        </p:nvSpPr>
        <p:spPr>
          <a:xfrm>
            <a:off x="7500561" y="1188185"/>
            <a:ext cx="9297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Bathtub</a:t>
            </a:r>
            <a:endParaRPr lang="en-US" sz="14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618538" y="1033571"/>
            <a:ext cx="1433096" cy="646331"/>
            <a:chOff x="138307" y="1234768"/>
            <a:chExt cx="1433096" cy="646331"/>
          </a:xfrm>
        </p:grpSpPr>
        <p:sp>
          <p:nvSpPr>
            <p:cNvPr id="29" name="TextBox 28"/>
            <p:cNvSpPr txBox="1"/>
            <p:nvPr/>
          </p:nvSpPr>
          <p:spPr>
            <a:xfrm>
              <a:off x="306944" y="1234768"/>
              <a:ext cx="10958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Headline </a:t>
              </a:r>
            </a:p>
            <a:p>
              <a:pPr algn="ctr"/>
              <a:r>
                <a:rPr lang="en-US" dirty="0" smtClean="0">
                  <a:latin typeface="Arial"/>
                  <a:cs typeface="Arial"/>
                </a:rPr>
                <a:t>Aspects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38307" y="1237415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31" name="Down Arrow 30"/>
          <p:cNvSpPr/>
          <p:nvPr/>
        </p:nvSpPr>
        <p:spPr>
          <a:xfrm>
            <a:off x="1228821" y="811753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3294794" y="1464824"/>
            <a:ext cx="903764" cy="4696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198558" y="1464824"/>
            <a:ext cx="1092366" cy="14576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090490" y="2922436"/>
            <a:ext cx="17250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Arial"/>
                <a:cs typeface="Arial"/>
              </a:rPr>
              <a:t>Bieber’s</a:t>
            </a:r>
            <a:r>
              <a:rPr lang="en-US" sz="1400" dirty="0" smtClean="0">
                <a:latin typeface="Arial"/>
                <a:cs typeface="Arial"/>
              </a:rPr>
              <a:t> PR people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588421" y="2751740"/>
            <a:ext cx="1493330" cy="641037"/>
            <a:chOff x="159989" y="2724612"/>
            <a:chExt cx="1493330" cy="641037"/>
          </a:xfrm>
        </p:grpSpPr>
        <p:sp>
          <p:nvSpPr>
            <p:cNvPr id="55" name="TextBox 54"/>
            <p:cNvSpPr txBox="1"/>
            <p:nvPr/>
          </p:nvSpPr>
          <p:spPr>
            <a:xfrm>
              <a:off x="159989" y="2860464"/>
              <a:ext cx="14933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Associations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190106" y="2724612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60" name="Curved Left Arrow 59"/>
          <p:cNvSpPr/>
          <p:nvPr/>
        </p:nvSpPr>
        <p:spPr>
          <a:xfrm>
            <a:off x="2029550" y="1300473"/>
            <a:ext cx="444892" cy="1730316"/>
          </a:xfrm>
          <a:prstGeom prst="curvedLeftArrow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840688" y="1934466"/>
            <a:ext cx="1521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Bad.</a:t>
            </a:r>
          </a:p>
          <a:p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His music sucks.</a:t>
            </a:r>
            <a:endParaRPr lang="en-US" sz="1400" dirty="0">
              <a:solidFill>
                <a:srgbClr val="A6A6A6"/>
              </a:solidFill>
              <a:latin typeface="Arial"/>
              <a:cs typeface="Arial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 flipH="1">
            <a:off x="3294793" y="2642275"/>
            <a:ext cx="1" cy="10051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Multiply 62"/>
          <p:cNvSpPr/>
          <p:nvPr/>
        </p:nvSpPr>
        <p:spPr>
          <a:xfrm>
            <a:off x="2913178" y="3647401"/>
            <a:ext cx="741830" cy="351396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4031" y="3543869"/>
            <a:ext cx="9217032" cy="821673"/>
          </a:xfrm>
          <a:prstGeom prst="rect">
            <a:avLst/>
          </a:prstGeom>
          <a:solidFill>
            <a:srgbClr val="FFFF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312" y="5923395"/>
            <a:ext cx="939278" cy="934605"/>
          </a:xfrm>
          <a:prstGeom prst="rect">
            <a:avLst/>
          </a:prstGeom>
        </p:spPr>
      </p:pic>
      <p:sp>
        <p:nvSpPr>
          <p:cNvPr id="48" name="Rounded Rectangular Callout 47"/>
          <p:cNvSpPr/>
          <p:nvPr/>
        </p:nvSpPr>
        <p:spPr>
          <a:xfrm>
            <a:off x="3450116" y="5923395"/>
            <a:ext cx="5606400" cy="851763"/>
          </a:xfrm>
          <a:prstGeom prst="wedgeRoundRectCallout">
            <a:avLst>
              <a:gd name="adj1" fmla="val -54010"/>
              <a:gd name="adj2" fmla="val 2483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>
              <a:latin typeface="Times"/>
              <a:cs typeface="Time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76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999" y="274638"/>
            <a:ext cx="9233647" cy="11430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/>
              <a:t>Cascade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700" dirty="0" smtClean="0"/>
              <a:t>Distributes big problems with complex interdependencies such as creating taxonomies</a:t>
            </a:r>
            <a:endParaRPr lang="en-US" sz="27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t="9839" r="86368" b="50984"/>
          <a:stretch/>
        </p:blipFill>
        <p:spPr bwMode="auto">
          <a:xfrm>
            <a:off x="3801546" y="1896195"/>
            <a:ext cx="1359955" cy="469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1" name="Group 50"/>
          <p:cNvGrpSpPr/>
          <p:nvPr/>
        </p:nvGrpSpPr>
        <p:grpSpPr>
          <a:xfrm>
            <a:off x="4647502" y="1896194"/>
            <a:ext cx="4015615" cy="995873"/>
            <a:chOff x="4490386" y="1542656"/>
            <a:chExt cx="4015615" cy="995873"/>
          </a:xfrm>
        </p:grpSpPr>
        <p:sp>
          <p:nvSpPr>
            <p:cNvPr id="12" name="Rectangle 11"/>
            <p:cNvSpPr/>
            <p:nvPr/>
          </p:nvSpPr>
          <p:spPr>
            <a:xfrm>
              <a:off x="4908010" y="1542656"/>
              <a:ext cx="3597991" cy="99587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4490386" y="1542657"/>
              <a:ext cx="3915054" cy="995872"/>
              <a:chOff x="4490386" y="1542657"/>
              <a:chExt cx="3915054" cy="995872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4993676" y="1656398"/>
                <a:ext cx="3411764" cy="764340"/>
                <a:chOff x="1918248" y="581372"/>
                <a:chExt cx="3034752" cy="679878"/>
              </a:xfrm>
            </p:grpSpPr>
            <p:pic>
              <p:nvPicPr>
                <p:cNvPr id="27" name="Picture 18" descr="http://abstract.cs.washington.edu/%7Ehmslydia/cascadeImages/nature/images/108082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18248" y="581372"/>
                  <a:ext cx="1018758" cy="67987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8" name="Picture 20" descr="http://abstract.cs.washington.edu/%7Ehmslydia/cascadeImages/nature/images/108005.jp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56056" y="615480"/>
                  <a:ext cx="967650" cy="64577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9" name="Picture 22" descr="http://abstract.cs.washington.edu/%7Ehmslydia/cascadeImages/nature/images/108070.jp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42756" y="587054"/>
                  <a:ext cx="1010244" cy="6741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8" name="Freeform 17"/>
              <p:cNvSpPr/>
              <p:nvPr/>
            </p:nvSpPr>
            <p:spPr>
              <a:xfrm>
                <a:off x="4490386" y="1542657"/>
                <a:ext cx="439041" cy="995872"/>
              </a:xfrm>
              <a:custGeom>
                <a:avLst/>
                <a:gdLst>
                  <a:gd name="connsiteX0" fmla="*/ 381000 w 390525"/>
                  <a:gd name="connsiteY0" fmla="*/ 0 h 885825"/>
                  <a:gd name="connsiteX1" fmla="*/ 0 w 390525"/>
                  <a:gd name="connsiteY1" fmla="*/ 742950 h 885825"/>
                  <a:gd name="connsiteX2" fmla="*/ 390525 w 390525"/>
                  <a:gd name="connsiteY2" fmla="*/ 885825 h 885825"/>
                  <a:gd name="connsiteX3" fmla="*/ 390525 w 390525"/>
                  <a:gd name="connsiteY3" fmla="*/ 66675 h 885825"/>
                  <a:gd name="connsiteX4" fmla="*/ 381000 w 390525"/>
                  <a:gd name="connsiteY4" fmla="*/ 0 h 88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525" h="885825">
                    <a:moveTo>
                      <a:pt x="381000" y="0"/>
                    </a:moveTo>
                    <a:lnTo>
                      <a:pt x="0" y="742950"/>
                    </a:lnTo>
                    <a:lnTo>
                      <a:pt x="390525" y="885825"/>
                    </a:lnTo>
                    <a:lnTo>
                      <a:pt x="390525" y="66675"/>
                    </a:lnTo>
                    <a:lnTo>
                      <a:pt x="38100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3" name="Group 52"/>
          <p:cNvGrpSpPr/>
          <p:nvPr/>
        </p:nvGrpSpPr>
        <p:grpSpPr>
          <a:xfrm>
            <a:off x="5150792" y="4487605"/>
            <a:ext cx="3585134" cy="1081538"/>
            <a:chOff x="4993676" y="4134067"/>
            <a:chExt cx="3585134" cy="1081538"/>
          </a:xfrm>
        </p:grpSpPr>
        <p:sp>
          <p:nvSpPr>
            <p:cNvPr id="10" name="Rectangle 9"/>
            <p:cNvSpPr/>
            <p:nvPr/>
          </p:nvSpPr>
          <p:spPr>
            <a:xfrm>
              <a:off x="5225276" y="4134067"/>
              <a:ext cx="3353534" cy="108093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4993676" y="4155483"/>
              <a:ext cx="3463013" cy="1060122"/>
              <a:chOff x="4993676" y="4155483"/>
              <a:chExt cx="3463013" cy="1060122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5374236" y="4203976"/>
                <a:ext cx="3082453" cy="903419"/>
                <a:chOff x="1862506" y="3414984"/>
                <a:chExt cx="2741831" cy="803588"/>
              </a:xfrm>
            </p:grpSpPr>
            <p:pic>
              <p:nvPicPr>
                <p:cNvPr id="21" name="Picture 34" descr="http://abstract.cs.washington.edu/%7Ehmslydia/cascadeImages/nature/images/148089.jp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62506" y="3429000"/>
                  <a:ext cx="1183128" cy="78957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" name="Picture 36" descr="http://abstract.cs.washington.edu/%7Ehmslydia/cascadeImages/nature/images/102061.jpg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425" b="30433"/>
                <a:stretch/>
              </p:blipFill>
              <p:spPr bwMode="auto">
                <a:xfrm>
                  <a:off x="3048000" y="3414984"/>
                  <a:ext cx="823245" cy="8035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" name="Picture 38" descr="http://abstract.cs.washington.edu/%7Ehmslydia/cascadeImages/nature/images/33039.jpg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117" t="36906" r="24537" b="22594"/>
                <a:stretch/>
              </p:blipFill>
              <p:spPr bwMode="auto">
                <a:xfrm>
                  <a:off x="3871245" y="3429000"/>
                  <a:ext cx="733092" cy="78957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9" name="Freeform 18"/>
              <p:cNvSpPr/>
              <p:nvPr/>
            </p:nvSpPr>
            <p:spPr>
              <a:xfrm>
                <a:off x="4993676" y="4155483"/>
                <a:ext cx="246291" cy="1060122"/>
              </a:xfrm>
              <a:custGeom>
                <a:avLst/>
                <a:gdLst>
                  <a:gd name="connsiteX0" fmla="*/ 219075 w 219075"/>
                  <a:gd name="connsiteY0" fmla="*/ 0 h 942975"/>
                  <a:gd name="connsiteX1" fmla="*/ 0 w 219075"/>
                  <a:gd name="connsiteY1" fmla="*/ 152400 h 942975"/>
                  <a:gd name="connsiteX2" fmla="*/ 209550 w 219075"/>
                  <a:gd name="connsiteY2" fmla="*/ 942975 h 942975"/>
                  <a:gd name="connsiteX3" fmla="*/ 219075 w 219075"/>
                  <a:gd name="connsiteY3" fmla="*/ 0 h 942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75" h="942975">
                    <a:moveTo>
                      <a:pt x="219075" y="0"/>
                    </a:moveTo>
                    <a:lnTo>
                      <a:pt x="0" y="152400"/>
                    </a:lnTo>
                    <a:lnTo>
                      <a:pt x="209550" y="942975"/>
                    </a:lnTo>
                    <a:lnTo>
                      <a:pt x="219075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2" name="Group 51"/>
          <p:cNvGrpSpPr/>
          <p:nvPr/>
        </p:nvGrpSpPr>
        <p:grpSpPr>
          <a:xfrm>
            <a:off x="4722460" y="3063397"/>
            <a:ext cx="4197656" cy="1338541"/>
            <a:chOff x="4565344" y="2709859"/>
            <a:chExt cx="4197656" cy="1338541"/>
          </a:xfrm>
        </p:grpSpPr>
        <p:sp>
          <p:nvSpPr>
            <p:cNvPr id="11" name="Rectangle 10"/>
            <p:cNvSpPr/>
            <p:nvPr/>
          </p:nvSpPr>
          <p:spPr>
            <a:xfrm>
              <a:off x="5092200" y="2709859"/>
              <a:ext cx="3670800" cy="133854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4565344" y="2720571"/>
              <a:ext cx="4111989" cy="1317121"/>
              <a:chOff x="4565344" y="2720571"/>
              <a:chExt cx="4111989" cy="1317121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5221293" y="2763053"/>
                <a:ext cx="3456040" cy="1199681"/>
                <a:chOff x="2027995" y="1752288"/>
                <a:chExt cx="3074135" cy="1067112"/>
              </a:xfrm>
            </p:grpSpPr>
            <p:pic>
              <p:nvPicPr>
                <p:cNvPr id="30" name="Picture 8" descr="http://abstract.cs.washington.edu/%7Ehmslydia/cascadeImages/nature/images/385039.jp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01933" y="1752600"/>
                  <a:ext cx="1584267" cy="10572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1" name="Picture 10" descr="http://abstract.cs.washington.edu/%7Ehmslydia/cascadeImages/nature/images/89072.jpg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93622" y="1752601"/>
                  <a:ext cx="703879" cy="10547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2" name="Picture 12" descr="http://abstract.cs.washington.edu/%7Ehmslydia/cascadeImages/nature/images/271035.jpg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27995" y="1752288"/>
                  <a:ext cx="705792" cy="10575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3" name="Picture 14" descr="http://abstract.cs.washington.edu/%7Ehmslydia/cascadeImages/nature/images/285079.jpg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90192" y="1752601"/>
                  <a:ext cx="711938" cy="10667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0" name="Freeform 19"/>
              <p:cNvSpPr/>
              <p:nvPr/>
            </p:nvSpPr>
            <p:spPr>
              <a:xfrm>
                <a:off x="4565344" y="2720571"/>
                <a:ext cx="556832" cy="1317121"/>
              </a:xfrm>
              <a:custGeom>
                <a:avLst/>
                <a:gdLst>
                  <a:gd name="connsiteX0" fmla="*/ 457200 w 495300"/>
                  <a:gd name="connsiteY0" fmla="*/ 0 h 1171575"/>
                  <a:gd name="connsiteX1" fmla="*/ 0 w 495300"/>
                  <a:gd name="connsiteY1" fmla="*/ 161925 h 1171575"/>
                  <a:gd name="connsiteX2" fmla="*/ 495300 w 495300"/>
                  <a:gd name="connsiteY2" fmla="*/ 1171575 h 1171575"/>
                  <a:gd name="connsiteX3" fmla="*/ 457200 w 495300"/>
                  <a:gd name="connsiteY3" fmla="*/ 0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300" h="1171575">
                    <a:moveTo>
                      <a:pt x="457200" y="0"/>
                    </a:moveTo>
                    <a:lnTo>
                      <a:pt x="0" y="161925"/>
                    </a:lnTo>
                    <a:lnTo>
                      <a:pt x="495300" y="1171575"/>
                    </a:lnTo>
                    <a:lnTo>
                      <a:pt x="45720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 t="7153" r="92676" b="91317"/>
          <a:stretch/>
        </p:blipFill>
        <p:spPr bwMode="auto">
          <a:xfrm>
            <a:off x="3537208" y="1685496"/>
            <a:ext cx="988856" cy="26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8" descr="http://abstract.cs.washington.edu/%7Ehmslydia/cascadeImages/nature/images/38503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509" y="5613333"/>
            <a:ext cx="1781083" cy="118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http://abstract.cs.washington.edu/%7Ehmslydia/cascadeImages/nature/images/8907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05" y="1588524"/>
            <a:ext cx="791323" cy="118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2" descr="http://abstract.cs.washington.edu/%7Ehmslydia/cascadeImages/nature/images/27103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65" y="3219968"/>
            <a:ext cx="793474" cy="118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4" descr="http://abstract.cs.washington.edu/%7Ehmslydia/cascadeImages/nature/images/285079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802" y="2463732"/>
            <a:ext cx="800383" cy="119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8" descr="http://abstract.cs.washington.edu/%7Ehmslydia/cascadeImages/nature/images/1080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16" y="1896194"/>
            <a:ext cx="1145320" cy="76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0" descr="http://abstract.cs.washington.edu/%7Ehmslydia/cascadeImages/nature/images/108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16" y="5844646"/>
            <a:ext cx="1087863" cy="72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2" descr="http://abstract.cs.washington.edu/%7Ehmslydia/cascadeImages/nature/images/1080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73" y="3923719"/>
            <a:ext cx="1135748" cy="75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http://abstract.cs.washington.edu/%7Ehmslydia/cascadeImages/nature/images/45096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69" y="4709914"/>
            <a:ext cx="1154380" cy="77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6" descr="http://abstract.cs.washington.edu/%7Ehmslydia/cascadeImages/nature/images/156065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35" y="2093783"/>
            <a:ext cx="1154381" cy="77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8" descr="http://abstract.cs.washington.edu/%7Ehmslydia/cascadeImages/nature/images/306005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056" y="4208426"/>
            <a:ext cx="1186474" cy="79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4" descr="http://abstract.cs.washington.edu/%7Ehmslydia/cascadeImages/nature/images/14808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05" y="2793212"/>
            <a:ext cx="1330110" cy="88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6" descr="http://abstract.cs.washington.edu/%7Ehmslydia/cascadeImages/nature/images/10206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5" b="30433"/>
          <a:stretch/>
        </p:blipFill>
        <p:spPr bwMode="auto">
          <a:xfrm>
            <a:off x="2420074" y="4709914"/>
            <a:ext cx="925518" cy="90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8" descr="http://abstract.cs.washington.edu/%7Ehmslydia/cascadeImages/nature/images/3303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7" t="36906" r="24537" b="22594"/>
          <a:stretch/>
        </p:blipFill>
        <p:spPr bwMode="auto">
          <a:xfrm>
            <a:off x="2455051" y="3094854"/>
            <a:ext cx="824165" cy="88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11</a:t>
            </a:fld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5150792" y="5879232"/>
            <a:ext cx="38963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Lydia B. Chilton, </a:t>
            </a:r>
            <a:r>
              <a:rPr lang="en-US" dirty="0" smtClean="0"/>
              <a:t>et al. </a:t>
            </a:r>
          </a:p>
          <a:p>
            <a:r>
              <a:rPr lang="en-US" dirty="0" smtClean="0"/>
              <a:t>Cascade</a:t>
            </a:r>
            <a:r>
              <a:rPr lang="en-US" dirty="0"/>
              <a:t>: </a:t>
            </a:r>
            <a:r>
              <a:rPr lang="en-US" dirty="0" smtClean="0"/>
              <a:t>Crowdsourcing Taxonomy Creation</a:t>
            </a:r>
            <a:r>
              <a:rPr lang="en-US" dirty="0"/>
              <a:t>. </a:t>
            </a:r>
            <a:r>
              <a:rPr lang="en-US" dirty="0" smtClean="0"/>
              <a:t>CHI 2013.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288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5727" y="4383686"/>
            <a:ext cx="9214668" cy="1577433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-3021" y="2656962"/>
            <a:ext cx="9217032" cy="885110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-3021" y="944407"/>
            <a:ext cx="9251247" cy="821868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94794" y="310351"/>
            <a:ext cx="5145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Georgia"/>
                <a:cs typeface="Georgia"/>
              </a:rPr>
              <a:t>Justin Bieber Baptized In NYC Bathtub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339015" y="679684"/>
            <a:ext cx="1611275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116329" y="679683"/>
            <a:ext cx="875031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410578" y="679683"/>
            <a:ext cx="551345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034151" y="679596"/>
            <a:ext cx="942769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98558" y="679683"/>
            <a:ext cx="0" cy="4773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588909" y="693162"/>
            <a:ext cx="137114" cy="332584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453599" y="714284"/>
            <a:ext cx="511824" cy="473901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618538" y="170716"/>
            <a:ext cx="1433096" cy="641037"/>
            <a:chOff x="138307" y="516010"/>
            <a:chExt cx="1433096" cy="641037"/>
          </a:xfrm>
        </p:grpSpPr>
        <p:sp>
          <p:nvSpPr>
            <p:cNvPr id="19" name="TextBox 18"/>
            <p:cNvSpPr txBox="1"/>
            <p:nvPr/>
          </p:nvSpPr>
          <p:spPr>
            <a:xfrm>
              <a:off x="369878" y="627087"/>
              <a:ext cx="1095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Headline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138307" y="516010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18538" y="6085884"/>
            <a:ext cx="1433096" cy="641037"/>
            <a:chOff x="154677" y="6010434"/>
            <a:chExt cx="1433096" cy="641037"/>
          </a:xfrm>
        </p:grpSpPr>
        <p:sp>
          <p:nvSpPr>
            <p:cNvPr id="39" name="TextBox 38"/>
            <p:cNvSpPr txBox="1"/>
            <p:nvPr/>
          </p:nvSpPr>
          <p:spPr>
            <a:xfrm>
              <a:off x="535099" y="6146286"/>
              <a:ext cx="672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Joke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154677" y="6010434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97" name="Down Arrow 96"/>
          <p:cNvSpPr/>
          <p:nvPr/>
        </p:nvSpPr>
        <p:spPr>
          <a:xfrm>
            <a:off x="1219475" y="5909834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490904" y="1188185"/>
            <a:ext cx="14233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Justin Bieber </a:t>
            </a:r>
            <a:endParaRPr lang="en-US" sz="1400" dirty="0"/>
          </a:p>
        </p:txBody>
      </p:sp>
      <p:sp>
        <p:nvSpPr>
          <p:cNvPr id="26" name="Rectangle 25"/>
          <p:cNvSpPr/>
          <p:nvPr/>
        </p:nvSpPr>
        <p:spPr>
          <a:xfrm>
            <a:off x="5375567" y="1188185"/>
            <a:ext cx="9965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Baptized </a:t>
            </a:r>
            <a:endParaRPr lang="en-US" sz="1400" dirty="0"/>
          </a:p>
        </p:txBody>
      </p:sp>
      <p:sp>
        <p:nvSpPr>
          <p:cNvPr id="27" name="Rectangle 26"/>
          <p:cNvSpPr/>
          <p:nvPr/>
        </p:nvSpPr>
        <p:spPr>
          <a:xfrm>
            <a:off x="7500561" y="1188185"/>
            <a:ext cx="9297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Bathtub</a:t>
            </a:r>
            <a:endParaRPr lang="en-US" sz="14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618538" y="1033571"/>
            <a:ext cx="1433096" cy="646331"/>
            <a:chOff x="138307" y="1234768"/>
            <a:chExt cx="1433096" cy="646331"/>
          </a:xfrm>
        </p:grpSpPr>
        <p:sp>
          <p:nvSpPr>
            <p:cNvPr id="29" name="TextBox 28"/>
            <p:cNvSpPr txBox="1"/>
            <p:nvPr/>
          </p:nvSpPr>
          <p:spPr>
            <a:xfrm>
              <a:off x="306944" y="1234768"/>
              <a:ext cx="10958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Headline </a:t>
              </a:r>
            </a:p>
            <a:p>
              <a:pPr algn="ctr"/>
              <a:r>
                <a:rPr lang="en-US" dirty="0" smtClean="0">
                  <a:latin typeface="Arial"/>
                  <a:cs typeface="Arial"/>
                </a:rPr>
                <a:t>Aspects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38307" y="1237415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31" name="Down Arrow 30"/>
          <p:cNvSpPr/>
          <p:nvPr/>
        </p:nvSpPr>
        <p:spPr>
          <a:xfrm>
            <a:off x="1228821" y="811753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3294794" y="1464824"/>
            <a:ext cx="903764" cy="4696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198558" y="1464824"/>
            <a:ext cx="1092366" cy="14576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090490" y="2922436"/>
            <a:ext cx="17250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Arial"/>
                <a:cs typeface="Arial"/>
              </a:rPr>
              <a:t>Bieber’s</a:t>
            </a:r>
            <a:r>
              <a:rPr lang="en-US" sz="1400" dirty="0" smtClean="0">
                <a:latin typeface="Arial"/>
                <a:cs typeface="Arial"/>
              </a:rPr>
              <a:t> PR people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588421" y="2751740"/>
            <a:ext cx="1493330" cy="641037"/>
            <a:chOff x="159989" y="2724612"/>
            <a:chExt cx="1493330" cy="641037"/>
          </a:xfrm>
        </p:grpSpPr>
        <p:sp>
          <p:nvSpPr>
            <p:cNvPr id="55" name="TextBox 54"/>
            <p:cNvSpPr txBox="1"/>
            <p:nvPr/>
          </p:nvSpPr>
          <p:spPr>
            <a:xfrm>
              <a:off x="159989" y="2860464"/>
              <a:ext cx="14933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Associations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190106" y="2724612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60" name="Curved Left Arrow 59"/>
          <p:cNvSpPr/>
          <p:nvPr/>
        </p:nvSpPr>
        <p:spPr>
          <a:xfrm>
            <a:off x="2029550" y="1300473"/>
            <a:ext cx="444892" cy="1730316"/>
          </a:xfrm>
          <a:prstGeom prst="curvedLeftArrow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840688" y="1934466"/>
            <a:ext cx="1521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Bad.</a:t>
            </a:r>
          </a:p>
          <a:p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His music sucks.</a:t>
            </a:r>
            <a:endParaRPr lang="en-US" sz="1400" dirty="0">
              <a:solidFill>
                <a:srgbClr val="A6A6A6"/>
              </a:solidFill>
              <a:latin typeface="Arial"/>
              <a:cs typeface="Arial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 flipH="1">
            <a:off x="3294793" y="2642275"/>
            <a:ext cx="1" cy="10051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Multiply 62"/>
          <p:cNvSpPr/>
          <p:nvPr/>
        </p:nvSpPr>
        <p:spPr>
          <a:xfrm>
            <a:off x="2913178" y="3647401"/>
            <a:ext cx="741830" cy="351396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073789" y="3475799"/>
            <a:ext cx="24288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Unexpected Angle:</a:t>
            </a:r>
          </a:p>
          <a:p>
            <a:r>
              <a:rPr lang="en-US" sz="1400" dirty="0" smtClean="0">
                <a:latin typeface="Arial"/>
                <a:cs typeface="Arial"/>
              </a:rPr>
              <a:t>Expected Reaction: Bad</a:t>
            </a:r>
          </a:p>
          <a:p>
            <a:r>
              <a:rPr lang="en-US" sz="1400" dirty="0" smtClean="0">
                <a:latin typeface="Arial"/>
                <a:cs typeface="Arial"/>
              </a:rPr>
              <a:t>Angle: PR people are clever</a:t>
            </a:r>
          </a:p>
          <a:p>
            <a:r>
              <a:rPr lang="en-US" sz="1400" dirty="0" smtClean="0">
                <a:latin typeface="Arial"/>
                <a:cs typeface="Arial"/>
              </a:rPr>
              <a:t>Angle Reaction: Good.</a:t>
            </a:r>
            <a:endParaRPr lang="en-US" sz="1400" dirty="0">
              <a:latin typeface="Arial"/>
              <a:cs typeface="Arial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618538" y="3634933"/>
            <a:ext cx="1433096" cy="646331"/>
            <a:chOff x="245672" y="3781675"/>
            <a:chExt cx="1433096" cy="646331"/>
          </a:xfrm>
        </p:grpSpPr>
        <p:sp>
          <p:nvSpPr>
            <p:cNvPr id="48" name="TextBox 47"/>
            <p:cNvSpPr txBox="1"/>
            <p:nvPr/>
          </p:nvSpPr>
          <p:spPr>
            <a:xfrm>
              <a:off x="279789" y="3781675"/>
              <a:ext cx="13648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Violation </a:t>
              </a:r>
            </a:p>
            <a:p>
              <a:pPr algn="ctr"/>
              <a:r>
                <a:rPr lang="en-US" dirty="0" smtClean="0">
                  <a:latin typeface="Arial"/>
                  <a:cs typeface="Arial"/>
                </a:rPr>
                <a:t>Mechanism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245672" y="3784322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cxnSp>
        <p:nvCxnSpPr>
          <p:cNvPr id="52" name="Straight Connector 51"/>
          <p:cNvCxnSpPr/>
          <p:nvPr/>
        </p:nvCxnSpPr>
        <p:spPr>
          <a:xfrm>
            <a:off x="5290924" y="3230213"/>
            <a:ext cx="10873" cy="2296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Down Arrow 52"/>
          <p:cNvSpPr/>
          <p:nvPr/>
        </p:nvSpPr>
        <p:spPr>
          <a:xfrm>
            <a:off x="1250719" y="3403273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34031" y="3543869"/>
            <a:ext cx="9217032" cy="821673"/>
          </a:xfrm>
          <a:prstGeom prst="rect">
            <a:avLst/>
          </a:prstGeom>
          <a:solidFill>
            <a:srgbClr val="FFFF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312" y="5923395"/>
            <a:ext cx="939278" cy="934605"/>
          </a:xfrm>
          <a:prstGeom prst="rect">
            <a:avLst/>
          </a:prstGeom>
        </p:spPr>
      </p:pic>
      <p:sp>
        <p:nvSpPr>
          <p:cNvPr id="64" name="Rounded Rectangular Callout 63"/>
          <p:cNvSpPr/>
          <p:nvPr/>
        </p:nvSpPr>
        <p:spPr>
          <a:xfrm>
            <a:off x="3450116" y="5923395"/>
            <a:ext cx="5606400" cy="851763"/>
          </a:xfrm>
          <a:prstGeom prst="wedgeRoundRectCallout">
            <a:avLst>
              <a:gd name="adj1" fmla="val -54010"/>
              <a:gd name="adj2" fmla="val 2483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>
              <a:latin typeface="Times"/>
              <a:cs typeface="Time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09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5727" y="4383686"/>
            <a:ext cx="9214668" cy="1577433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-3021" y="2656962"/>
            <a:ext cx="9217032" cy="885110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-3021" y="944407"/>
            <a:ext cx="9251247" cy="821868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94794" y="310351"/>
            <a:ext cx="5145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Georgia"/>
                <a:cs typeface="Georgia"/>
              </a:rPr>
              <a:t>Justin Bieber Baptized In NYC Bathtub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339015" y="679684"/>
            <a:ext cx="1611275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116329" y="679683"/>
            <a:ext cx="875031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410578" y="679683"/>
            <a:ext cx="551345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034151" y="679596"/>
            <a:ext cx="942769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98558" y="679683"/>
            <a:ext cx="0" cy="4773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588909" y="693162"/>
            <a:ext cx="137114" cy="332584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453599" y="714284"/>
            <a:ext cx="511824" cy="473901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618538" y="170716"/>
            <a:ext cx="1433096" cy="641037"/>
            <a:chOff x="138307" y="516010"/>
            <a:chExt cx="1433096" cy="641037"/>
          </a:xfrm>
        </p:grpSpPr>
        <p:sp>
          <p:nvSpPr>
            <p:cNvPr id="19" name="TextBox 18"/>
            <p:cNvSpPr txBox="1"/>
            <p:nvPr/>
          </p:nvSpPr>
          <p:spPr>
            <a:xfrm>
              <a:off x="369878" y="627087"/>
              <a:ext cx="1095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Headline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138307" y="516010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18538" y="6085884"/>
            <a:ext cx="1433096" cy="641037"/>
            <a:chOff x="154677" y="6010434"/>
            <a:chExt cx="1433096" cy="641037"/>
          </a:xfrm>
        </p:grpSpPr>
        <p:sp>
          <p:nvSpPr>
            <p:cNvPr id="39" name="TextBox 38"/>
            <p:cNvSpPr txBox="1"/>
            <p:nvPr/>
          </p:nvSpPr>
          <p:spPr>
            <a:xfrm>
              <a:off x="535099" y="6146286"/>
              <a:ext cx="672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Joke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154677" y="6010434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97" name="Down Arrow 96"/>
          <p:cNvSpPr/>
          <p:nvPr/>
        </p:nvSpPr>
        <p:spPr>
          <a:xfrm>
            <a:off x="1219475" y="5909834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490904" y="1188185"/>
            <a:ext cx="14233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Justin Bieber </a:t>
            </a:r>
            <a:endParaRPr lang="en-US" sz="1400" dirty="0"/>
          </a:p>
        </p:txBody>
      </p:sp>
      <p:sp>
        <p:nvSpPr>
          <p:cNvPr id="26" name="Rectangle 25"/>
          <p:cNvSpPr/>
          <p:nvPr/>
        </p:nvSpPr>
        <p:spPr>
          <a:xfrm>
            <a:off x="5375567" y="1188185"/>
            <a:ext cx="9965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Baptized </a:t>
            </a:r>
            <a:endParaRPr lang="en-US" sz="1400" dirty="0"/>
          </a:p>
        </p:txBody>
      </p:sp>
      <p:sp>
        <p:nvSpPr>
          <p:cNvPr id="27" name="Rectangle 26"/>
          <p:cNvSpPr/>
          <p:nvPr/>
        </p:nvSpPr>
        <p:spPr>
          <a:xfrm>
            <a:off x="7500561" y="1188185"/>
            <a:ext cx="9297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Bathtub</a:t>
            </a:r>
            <a:endParaRPr lang="en-US" sz="14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618538" y="1033571"/>
            <a:ext cx="1433096" cy="646331"/>
            <a:chOff x="138307" y="1234768"/>
            <a:chExt cx="1433096" cy="646331"/>
          </a:xfrm>
        </p:grpSpPr>
        <p:sp>
          <p:nvSpPr>
            <p:cNvPr id="29" name="TextBox 28"/>
            <p:cNvSpPr txBox="1"/>
            <p:nvPr/>
          </p:nvSpPr>
          <p:spPr>
            <a:xfrm>
              <a:off x="306944" y="1234768"/>
              <a:ext cx="10958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Headline </a:t>
              </a:r>
            </a:p>
            <a:p>
              <a:pPr algn="ctr"/>
              <a:r>
                <a:rPr lang="en-US" dirty="0" smtClean="0">
                  <a:latin typeface="Arial"/>
                  <a:cs typeface="Arial"/>
                </a:rPr>
                <a:t>Aspects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38307" y="1237415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31" name="Down Arrow 30"/>
          <p:cNvSpPr/>
          <p:nvPr/>
        </p:nvSpPr>
        <p:spPr>
          <a:xfrm>
            <a:off x="1228821" y="811753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3294794" y="1464824"/>
            <a:ext cx="903764" cy="4696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198558" y="1464824"/>
            <a:ext cx="1092366" cy="14576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090490" y="2922436"/>
            <a:ext cx="17250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Arial"/>
                <a:cs typeface="Arial"/>
              </a:rPr>
              <a:t>Bieber’s</a:t>
            </a:r>
            <a:r>
              <a:rPr lang="en-US" sz="1400" dirty="0" smtClean="0">
                <a:latin typeface="Arial"/>
                <a:cs typeface="Arial"/>
              </a:rPr>
              <a:t> PR people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588421" y="2751740"/>
            <a:ext cx="1493330" cy="641037"/>
            <a:chOff x="159989" y="2724612"/>
            <a:chExt cx="1493330" cy="641037"/>
          </a:xfrm>
        </p:grpSpPr>
        <p:sp>
          <p:nvSpPr>
            <p:cNvPr id="55" name="TextBox 54"/>
            <p:cNvSpPr txBox="1"/>
            <p:nvPr/>
          </p:nvSpPr>
          <p:spPr>
            <a:xfrm>
              <a:off x="159989" y="2860464"/>
              <a:ext cx="14933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Associations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190106" y="2724612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60" name="Curved Left Arrow 59"/>
          <p:cNvSpPr/>
          <p:nvPr/>
        </p:nvSpPr>
        <p:spPr>
          <a:xfrm>
            <a:off x="2029550" y="1300473"/>
            <a:ext cx="444892" cy="1730316"/>
          </a:xfrm>
          <a:prstGeom prst="curvedLeftArrow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840688" y="1934466"/>
            <a:ext cx="1521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Bad.</a:t>
            </a:r>
          </a:p>
          <a:p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His music sucks.</a:t>
            </a:r>
            <a:endParaRPr lang="en-US" sz="1400" dirty="0">
              <a:solidFill>
                <a:srgbClr val="A6A6A6"/>
              </a:solidFill>
              <a:latin typeface="Arial"/>
              <a:cs typeface="Arial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 flipH="1">
            <a:off x="3294793" y="2642275"/>
            <a:ext cx="1" cy="10051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Multiply 62"/>
          <p:cNvSpPr/>
          <p:nvPr/>
        </p:nvSpPr>
        <p:spPr>
          <a:xfrm>
            <a:off x="2913178" y="3647401"/>
            <a:ext cx="741830" cy="351396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073789" y="3475799"/>
            <a:ext cx="24288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Unexpected Angle:</a:t>
            </a:r>
          </a:p>
          <a:p>
            <a:r>
              <a:rPr lang="en-US" sz="1400" dirty="0" smtClean="0">
                <a:latin typeface="Arial"/>
                <a:cs typeface="Arial"/>
              </a:rPr>
              <a:t>Expected Reaction: Bad</a:t>
            </a:r>
          </a:p>
          <a:p>
            <a:r>
              <a:rPr lang="en-US" sz="1400" dirty="0" smtClean="0">
                <a:latin typeface="Arial"/>
                <a:cs typeface="Arial"/>
              </a:rPr>
              <a:t>Angle: PR people are clever</a:t>
            </a:r>
          </a:p>
          <a:p>
            <a:r>
              <a:rPr lang="en-US" sz="1400" dirty="0" smtClean="0">
                <a:latin typeface="Arial"/>
                <a:cs typeface="Arial"/>
              </a:rPr>
              <a:t>Angle Reaction: Good.</a:t>
            </a:r>
            <a:endParaRPr lang="en-US" sz="1400" dirty="0">
              <a:latin typeface="Arial"/>
              <a:cs typeface="Arial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618538" y="3634933"/>
            <a:ext cx="1433096" cy="646331"/>
            <a:chOff x="245672" y="3781675"/>
            <a:chExt cx="1433096" cy="646331"/>
          </a:xfrm>
        </p:grpSpPr>
        <p:sp>
          <p:nvSpPr>
            <p:cNvPr id="48" name="TextBox 47"/>
            <p:cNvSpPr txBox="1"/>
            <p:nvPr/>
          </p:nvSpPr>
          <p:spPr>
            <a:xfrm>
              <a:off x="279789" y="3781675"/>
              <a:ext cx="13648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Violation </a:t>
              </a:r>
            </a:p>
            <a:p>
              <a:pPr algn="ctr"/>
              <a:r>
                <a:rPr lang="en-US" dirty="0" smtClean="0">
                  <a:latin typeface="Arial"/>
                  <a:cs typeface="Arial"/>
                </a:rPr>
                <a:t>Mechanism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245672" y="3784322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cxnSp>
        <p:nvCxnSpPr>
          <p:cNvPr id="52" name="Straight Connector 51"/>
          <p:cNvCxnSpPr/>
          <p:nvPr/>
        </p:nvCxnSpPr>
        <p:spPr>
          <a:xfrm>
            <a:off x="5290924" y="3230213"/>
            <a:ext cx="10873" cy="2296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Down Arrow 52"/>
          <p:cNvSpPr/>
          <p:nvPr/>
        </p:nvSpPr>
        <p:spPr>
          <a:xfrm>
            <a:off x="1250719" y="3403273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Connector 87"/>
          <p:cNvCxnSpPr/>
          <p:nvPr/>
        </p:nvCxnSpPr>
        <p:spPr>
          <a:xfrm flipH="1">
            <a:off x="4869646" y="4662999"/>
            <a:ext cx="332530" cy="4058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5218272" y="4665605"/>
            <a:ext cx="260356" cy="3667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1" name="Group 90"/>
          <p:cNvGrpSpPr/>
          <p:nvPr/>
        </p:nvGrpSpPr>
        <p:grpSpPr>
          <a:xfrm>
            <a:off x="618538" y="4498265"/>
            <a:ext cx="1433096" cy="641037"/>
            <a:chOff x="190106" y="4718378"/>
            <a:chExt cx="1433096" cy="641037"/>
          </a:xfrm>
        </p:grpSpPr>
        <p:sp>
          <p:nvSpPr>
            <p:cNvPr id="92" name="TextBox 91"/>
            <p:cNvSpPr txBox="1"/>
            <p:nvPr/>
          </p:nvSpPr>
          <p:spPr>
            <a:xfrm>
              <a:off x="320309" y="4854230"/>
              <a:ext cx="11726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Prototype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190106" y="4718378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618538" y="5268797"/>
            <a:ext cx="1433096" cy="641037"/>
            <a:chOff x="138307" y="5369397"/>
            <a:chExt cx="1433096" cy="641037"/>
          </a:xfrm>
        </p:grpSpPr>
        <p:sp>
          <p:nvSpPr>
            <p:cNvPr id="95" name="TextBox 94"/>
            <p:cNvSpPr txBox="1"/>
            <p:nvPr/>
          </p:nvSpPr>
          <p:spPr>
            <a:xfrm>
              <a:off x="550851" y="5505249"/>
              <a:ext cx="608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Test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96" name="Oval 95"/>
            <p:cNvSpPr/>
            <p:nvPr/>
          </p:nvSpPr>
          <p:spPr>
            <a:xfrm>
              <a:off x="138307" y="5369397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618538" y="6085884"/>
            <a:ext cx="1433096" cy="641037"/>
            <a:chOff x="154677" y="6010434"/>
            <a:chExt cx="1433096" cy="641037"/>
          </a:xfrm>
        </p:grpSpPr>
        <p:sp>
          <p:nvSpPr>
            <p:cNvPr id="99" name="TextBox 98"/>
            <p:cNvSpPr txBox="1"/>
            <p:nvPr/>
          </p:nvSpPr>
          <p:spPr>
            <a:xfrm>
              <a:off x="535099" y="6146286"/>
              <a:ext cx="672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Joke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00" name="Oval 99"/>
            <p:cNvSpPr/>
            <p:nvPr/>
          </p:nvSpPr>
          <p:spPr>
            <a:xfrm>
              <a:off x="154677" y="6010434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cxnSp>
        <p:nvCxnSpPr>
          <p:cNvPr id="104" name="Straight Connector 103"/>
          <p:cNvCxnSpPr/>
          <p:nvPr/>
        </p:nvCxnSpPr>
        <p:spPr>
          <a:xfrm>
            <a:off x="5218272" y="4665605"/>
            <a:ext cx="1217964" cy="3357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>
            <a:off x="4501332" y="5066280"/>
            <a:ext cx="352218" cy="3693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4869646" y="5068886"/>
            <a:ext cx="93473" cy="8409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4869646" y="5068886"/>
            <a:ext cx="421278" cy="3667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6383119" y="4881614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09" name="TextBox 108"/>
          <p:cNvSpPr txBox="1"/>
          <p:nvPr/>
        </p:nvSpPr>
        <p:spPr>
          <a:xfrm>
            <a:off x="5139873" y="5289743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4315324" y="5338756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11" name="TextBox 110"/>
          <p:cNvSpPr txBox="1"/>
          <p:nvPr/>
        </p:nvSpPr>
        <p:spPr>
          <a:xfrm>
            <a:off x="5313427" y="4969482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12" name="Down Arrow 111"/>
          <p:cNvSpPr/>
          <p:nvPr/>
        </p:nvSpPr>
        <p:spPr>
          <a:xfrm>
            <a:off x="1241373" y="5140037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Down Arrow 112"/>
          <p:cNvSpPr/>
          <p:nvPr/>
        </p:nvSpPr>
        <p:spPr>
          <a:xfrm>
            <a:off x="1219475" y="5909834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Bent Arrow 113"/>
          <p:cNvSpPr/>
          <p:nvPr/>
        </p:nvSpPr>
        <p:spPr>
          <a:xfrm rot="16200000">
            <a:off x="-57501" y="4983036"/>
            <a:ext cx="827481" cy="524597"/>
          </a:xfrm>
          <a:prstGeom prst="bentArrow">
            <a:avLst>
              <a:gd name="adj1" fmla="val 15688"/>
              <a:gd name="adj2" fmla="val 25000"/>
              <a:gd name="adj3" fmla="val 25000"/>
              <a:gd name="adj4" fmla="val 87500"/>
            </a:avLst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0" name="Down Arrow 139"/>
          <p:cNvSpPr/>
          <p:nvPr/>
        </p:nvSpPr>
        <p:spPr>
          <a:xfrm>
            <a:off x="1249811" y="4276447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34031" y="3543869"/>
            <a:ext cx="9217032" cy="821673"/>
          </a:xfrm>
          <a:prstGeom prst="rect">
            <a:avLst/>
          </a:prstGeom>
          <a:solidFill>
            <a:srgbClr val="FFFF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312" y="5923395"/>
            <a:ext cx="939278" cy="934605"/>
          </a:xfrm>
          <a:prstGeom prst="rect">
            <a:avLst/>
          </a:prstGeom>
        </p:spPr>
      </p:pic>
      <p:sp>
        <p:nvSpPr>
          <p:cNvPr id="75" name="Rounded Rectangular Callout 74"/>
          <p:cNvSpPr/>
          <p:nvPr/>
        </p:nvSpPr>
        <p:spPr>
          <a:xfrm>
            <a:off x="3450116" y="5923395"/>
            <a:ext cx="5606400" cy="851763"/>
          </a:xfrm>
          <a:prstGeom prst="wedgeRoundRectCallout">
            <a:avLst>
              <a:gd name="adj1" fmla="val -54010"/>
              <a:gd name="adj2" fmla="val 2483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smtClean="0">
                <a:latin typeface="Times"/>
                <a:cs typeface="Times"/>
              </a:rPr>
              <a:t>Never let it be said that Bieber’s PR people aren’t bringing new ideas to the table.</a:t>
            </a:r>
            <a:endParaRPr lang="en-US" sz="2400" dirty="0">
              <a:latin typeface="Times"/>
              <a:cs typeface="Time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245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5727" y="4383686"/>
            <a:ext cx="9214668" cy="1577433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-3021" y="2656962"/>
            <a:ext cx="9217032" cy="885110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-3021" y="944407"/>
            <a:ext cx="9251247" cy="821868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94794" y="310351"/>
            <a:ext cx="5145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Georgia"/>
                <a:cs typeface="Georgia"/>
              </a:rPr>
              <a:t>Justin Bieber Baptized In NYC Bathtub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339015" y="679684"/>
            <a:ext cx="1611275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116329" y="679683"/>
            <a:ext cx="875031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410578" y="679683"/>
            <a:ext cx="551345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034151" y="679596"/>
            <a:ext cx="942769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98558" y="679683"/>
            <a:ext cx="0" cy="4773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588909" y="693162"/>
            <a:ext cx="137114" cy="332584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453599" y="714284"/>
            <a:ext cx="511824" cy="473901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312" y="5923395"/>
            <a:ext cx="939278" cy="934605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618538" y="170716"/>
            <a:ext cx="1433096" cy="641037"/>
            <a:chOff x="138307" y="516010"/>
            <a:chExt cx="1433096" cy="641037"/>
          </a:xfrm>
        </p:grpSpPr>
        <p:sp>
          <p:nvSpPr>
            <p:cNvPr id="19" name="TextBox 18"/>
            <p:cNvSpPr txBox="1"/>
            <p:nvPr/>
          </p:nvSpPr>
          <p:spPr>
            <a:xfrm>
              <a:off x="369878" y="627087"/>
              <a:ext cx="1095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Headline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138307" y="516010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18538" y="6085884"/>
            <a:ext cx="1433096" cy="641037"/>
            <a:chOff x="154677" y="6010434"/>
            <a:chExt cx="1433096" cy="641037"/>
          </a:xfrm>
        </p:grpSpPr>
        <p:sp>
          <p:nvSpPr>
            <p:cNvPr id="39" name="TextBox 38"/>
            <p:cNvSpPr txBox="1"/>
            <p:nvPr/>
          </p:nvSpPr>
          <p:spPr>
            <a:xfrm>
              <a:off x="535099" y="6146286"/>
              <a:ext cx="672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Joke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154677" y="6010434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59" name="Rounded Rectangular Callout 58"/>
          <p:cNvSpPr/>
          <p:nvPr/>
        </p:nvSpPr>
        <p:spPr>
          <a:xfrm>
            <a:off x="3552541" y="5923395"/>
            <a:ext cx="2883695" cy="851763"/>
          </a:xfrm>
          <a:prstGeom prst="wedgeRoundRectCallout">
            <a:avLst>
              <a:gd name="adj1" fmla="val -54010"/>
              <a:gd name="adj2" fmla="val 2483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400" dirty="0">
              <a:latin typeface="Times"/>
              <a:cs typeface="Times"/>
            </a:endParaRPr>
          </a:p>
        </p:txBody>
      </p:sp>
      <p:sp>
        <p:nvSpPr>
          <p:cNvPr id="97" name="Down Arrow 96"/>
          <p:cNvSpPr/>
          <p:nvPr/>
        </p:nvSpPr>
        <p:spPr>
          <a:xfrm>
            <a:off x="1219475" y="5909834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490904" y="1188185"/>
            <a:ext cx="14233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Justin Bieber </a:t>
            </a:r>
            <a:endParaRPr lang="en-US" sz="1400" dirty="0"/>
          </a:p>
        </p:txBody>
      </p:sp>
      <p:sp>
        <p:nvSpPr>
          <p:cNvPr id="26" name="Rectangle 25"/>
          <p:cNvSpPr/>
          <p:nvPr/>
        </p:nvSpPr>
        <p:spPr>
          <a:xfrm>
            <a:off x="5375567" y="1188185"/>
            <a:ext cx="9965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Baptized </a:t>
            </a:r>
            <a:endParaRPr lang="en-US" sz="1400" dirty="0"/>
          </a:p>
        </p:txBody>
      </p:sp>
      <p:sp>
        <p:nvSpPr>
          <p:cNvPr id="27" name="Rectangle 26"/>
          <p:cNvSpPr/>
          <p:nvPr/>
        </p:nvSpPr>
        <p:spPr>
          <a:xfrm>
            <a:off x="7500561" y="1188185"/>
            <a:ext cx="9297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Bathtub</a:t>
            </a:r>
            <a:endParaRPr lang="en-US" sz="14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618538" y="1033571"/>
            <a:ext cx="1433096" cy="646331"/>
            <a:chOff x="138307" y="1234768"/>
            <a:chExt cx="1433096" cy="646331"/>
          </a:xfrm>
        </p:grpSpPr>
        <p:sp>
          <p:nvSpPr>
            <p:cNvPr id="29" name="TextBox 28"/>
            <p:cNvSpPr txBox="1"/>
            <p:nvPr/>
          </p:nvSpPr>
          <p:spPr>
            <a:xfrm>
              <a:off x="306944" y="1234768"/>
              <a:ext cx="10958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Headline </a:t>
              </a:r>
            </a:p>
            <a:p>
              <a:pPr algn="ctr"/>
              <a:r>
                <a:rPr lang="en-US" dirty="0" smtClean="0">
                  <a:latin typeface="Arial"/>
                  <a:cs typeface="Arial"/>
                </a:rPr>
                <a:t>Aspects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38307" y="1237415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31" name="Down Arrow 30"/>
          <p:cNvSpPr/>
          <p:nvPr/>
        </p:nvSpPr>
        <p:spPr>
          <a:xfrm>
            <a:off x="1228821" y="811753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3294794" y="1464824"/>
            <a:ext cx="903764" cy="4696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198558" y="1464824"/>
            <a:ext cx="1092366" cy="14576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090490" y="2922436"/>
            <a:ext cx="17250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Arial"/>
                <a:cs typeface="Arial"/>
              </a:rPr>
              <a:t>Bieber’s</a:t>
            </a:r>
            <a:r>
              <a:rPr lang="en-US" sz="1400" dirty="0" smtClean="0">
                <a:latin typeface="Arial"/>
                <a:cs typeface="Arial"/>
              </a:rPr>
              <a:t> PR people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588421" y="2751740"/>
            <a:ext cx="1493330" cy="641037"/>
            <a:chOff x="159989" y="2724612"/>
            <a:chExt cx="1493330" cy="641037"/>
          </a:xfrm>
        </p:grpSpPr>
        <p:sp>
          <p:nvSpPr>
            <p:cNvPr id="55" name="TextBox 54"/>
            <p:cNvSpPr txBox="1"/>
            <p:nvPr/>
          </p:nvSpPr>
          <p:spPr>
            <a:xfrm>
              <a:off x="159989" y="2860464"/>
              <a:ext cx="14933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Associations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190106" y="2724612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60" name="Curved Left Arrow 59"/>
          <p:cNvSpPr/>
          <p:nvPr/>
        </p:nvSpPr>
        <p:spPr>
          <a:xfrm>
            <a:off x="2029550" y="1300473"/>
            <a:ext cx="444892" cy="1730316"/>
          </a:xfrm>
          <a:prstGeom prst="curvedLeftArrow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840688" y="1934466"/>
            <a:ext cx="1521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Bad.</a:t>
            </a:r>
          </a:p>
          <a:p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His music sucks.</a:t>
            </a:r>
            <a:endParaRPr lang="en-US" sz="1400" dirty="0">
              <a:solidFill>
                <a:srgbClr val="A6A6A6"/>
              </a:solidFill>
              <a:latin typeface="Arial"/>
              <a:cs typeface="Arial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 flipH="1">
            <a:off x="3294793" y="2642275"/>
            <a:ext cx="1" cy="10051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Multiply 62"/>
          <p:cNvSpPr/>
          <p:nvPr/>
        </p:nvSpPr>
        <p:spPr>
          <a:xfrm>
            <a:off x="2913178" y="3647401"/>
            <a:ext cx="741830" cy="351396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073789" y="3475799"/>
            <a:ext cx="24288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Unexpected Angle:</a:t>
            </a:r>
          </a:p>
          <a:p>
            <a:r>
              <a:rPr lang="en-US" sz="1400" dirty="0" smtClean="0">
                <a:latin typeface="Arial"/>
                <a:cs typeface="Arial"/>
              </a:rPr>
              <a:t>Expected Reaction: Bad</a:t>
            </a:r>
          </a:p>
          <a:p>
            <a:r>
              <a:rPr lang="en-US" sz="1400" dirty="0" smtClean="0">
                <a:latin typeface="Arial"/>
                <a:cs typeface="Arial"/>
              </a:rPr>
              <a:t>Angle: PR people are clever</a:t>
            </a:r>
          </a:p>
          <a:p>
            <a:r>
              <a:rPr lang="en-US" sz="1400" dirty="0" smtClean="0">
                <a:latin typeface="Arial"/>
                <a:cs typeface="Arial"/>
              </a:rPr>
              <a:t>Angle Reaction: Good.</a:t>
            </a:r>
            <a:endParaRPr lang="en-US" sz="1400" dirty="0">
              <a:latin typeface="Arial"/>
              <a:cs typeface="Arial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618538" y="3634933"/>
            <a:ext cx="1433096" cy="646331"/>
            <a:chOff x="245672" y="3781675"/>
            <a:chExt cx="1433096" cy="646331"/>
          </a:xfrm>
        </p:grpSpPr>
        <p:sp>
          <p:nvSpPr>
            <p:cNvPr id="48" name="TextBox 47"/>
            <p:cNvSpPr txBox="1"/>
            <p:nvPr/>
          </p:nvSpPr>
          <p:spPr>
            <a:xfrm>
              <a:off x="279789" y="3781675"/>
              <a:ext cx="13648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Violation </a:t>
              </a:r>
            </a:p>
            <a:p>
              <a:pPr algn="ctr"/>
              <a:r>
                <a:rPr lang="en-US" dirty="0" smtClean="0">
                  <a:latin typeface="Arial"/>
                  <a:cs typeface="Arial"/>
                </a:rPr>
                <a:t>Mechanism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245672" y="3784322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cxnSp>
        <p:nvCxnSpPr>
          <p:cNvPr id="52" name="Straight Connector 51"/>
          <p:cNvCxnSpPr/>
          <p:nvPr/>
        </p:nvCxnSpPr>
        <p:spPr>
          <a:xfrm>
            <a:off x="5290924" y="3230213"/>
            <a:ext cx="10873" cy="2296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Down Arrow 52"/>
          <p:cNvSpPr/>
          <p:nvPr/>
        </p:nvSpPr>
        <p:spPr>
          <a:xfrm>
            <a:off x="1250719" y="3403273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Connector 87"/>
          <p:cNvCxnSpPr/>
          <p:nvPr/>
        </p:nvCxnSpPr>
        <p:spPr>
          <a:xfrm flipH="1">
            <a:off x="4869646" y="4662999"/>
            <a:ext cx="332530" cy="4058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5218272" y="4665605"/>
            <a:ext cx="260356" cy="3667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1" name="Group 90"/>
          <p:cNvGrpSpPr/>
          <p:nvPr/>
        </p:nvGrpSpPr>
        <p:grpSpPr>
          <a:xfrm>
            <a:off x="618538" y="4498265"/>
            <a:ext cx="1433096" cy="641037"/>
            <a:chOff x="190106" y="4718378"/>
            <a:chExt cx="1433096" cy="641037"/>
          </a:xfrm>
        </p:grpSpPr>
        <p:sp>
          <p:nvSpPr>
            <p:cNvPr id="92" name="TextBox 91"/>
            <p:cNvSpPr txBox="1"/>
            <p:nvPr/>
          </p:nvSpPr>
          <p:spPr>
            <a:xfrm>
              <a:off x="320309" y="4854230"/>
              <a:ext cx="11726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Prototype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190106" y="4718378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618538" y="5268797"/>
            <a:ext cx="1433096" cy="641037"/>
            <a:chOff x="138307" y="5369397"/>
            <a:chExt cx="1433096" cy="641037"/>
          </a:xfrm>
        </p:grpSpPr>
        <p:sp>
          <p:nvSpPr>
            <p:cNvPr id="95" name="TextBox 94"/>
            <p:cNvSpPr txBox="1"/>
            <p:nvPr/>
          </p:nvSpPr>
          <p:spPr>
            <a:xfrm>
              <a:off x="550851" y="5505249"/>
              <a:ext cx="608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Test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96" name="Oval 95"/>
            <p:cNvSpPr/>
            <p:nvPr/>
          </p:nvSpPr>
          <p:spPr>
            <a:xfrm>
              <a:off x="138307" y="5369397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618538" y="6085884"/>
            <a:ext cx="1433096" cy="641037"/>
            <a:chOff x="154677" y="6010434"/>
            <a:chExt cx="1433096" cy="641037"/>
          </a:xfrm>
        </p:grpSpPr>
        <p:sp>
          <p:nvSpPr>
            <p:cNvPr id="99" name="TextBox 98"/>
            <p:cNvSpPr txBox="1"/>
            <p:nvPr/>
          </p:nvSpPr>
          <p:spPr>
            <a:xfrm>
              <a:off x="535099" y="6146286"/>
              <a:ext cx="672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Joke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00" name="Oval 99"/>
            <p:cNvSpPr/>
            <p:nvPr/>
          </p:nvSpPr>
          <p:spPr>
            <a:xfrm>
              <a:off x="154677" y="6010434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cxnSp>
        <p:nvCxnSpPr>
          <p:cNvPr id="104" name="Straight Connector 103"/>
          <p:cNvCxnSpPr/>
          <p:nvPr/>
        </p:nvCxnSpPr>
        <p:spPr>
          <a:xfrm>
            <a:off x="5218272" y="4665605"/>
            <a:ext cx="1217964" cy="3357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>
            <a:off x="4501332" y="5066280"/>
            <a:ext cx="352218" cy="3693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4869646" y="5068886"/>
            <a:ext cx="93473" cy="8409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4869646" y="5068886"/>
            <a:ext cx="421278" cy="3667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6383119" y="4881614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09" name="TextBox 108"/>
          <p:cNvSpPr txBox="1"/>
          <p:nvPr/>
        </p:nvSpPr>
        <p:spPr>
          <a:xfrm>
            <a:off x="5139873" y="5289743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4315324" y="5338756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11" name="TextBox 110"/>
          <p:cNvSpPr txBox="1"/>
          <p:nvPr/>
        </p:nvSpPr>
        <p:spPr>
          <a:xfrm>
            <a:off x="5313427" y="4969482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12" name="Down Arrow 111"/>
          <p:cNvSpPr/>
          <p:nvPr/>
        </p:nvSpPr>
        <p:spPr>
          <a:xfrm>
            <a:off x="1241373" y="5140037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Down Arrow 112"/>
          <p:cNvSpPr/>
          <p:nvPr/>
        </p:nvSpPr>
        <p:spPr>
          <a:xfrm>
            <a:off x="1219475" y="5909834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Bent Arrow 113"/>
          <p:cNvSpPr/>
          <p:nvPr/>
        </p:nvSpPr>
        <p:spPr>
          <a:xfrm rot="16200000">
            <a:off x="-57501" y="4983036"/>
            <a:ext cx="827481" cy="524597"/>
          </a:xfrm>
          <a:prstGeom prst="bentArrow">
            <a:avLst>
              <a:gd name="adj1" fmla="val 15688"/>
              <a:gd name="adj2" fmla="val 25000"/>
              <a:gd name="adj3" fmla="val 25000"/>
              <a:gd name="adj4" fmla="val 87500"/>
            </a:avLst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9" name="Rounded Rectangular Callout 138"/>
          <p:cNvSpPr/>
          <p:nvPr/>
        </p:nvSpPr>
        <p:spPr>
          <a:xfrm>
            <a:off x="3450116" y="5923395"/>
            <a:ext cx="5606400" cy="851763"/>
          </a:xfrm>
          <a:prstGeom prst="wedgeRoundRectCallout">
            <a:avLst>
              <a:gd name="adj1" fmla="val -54010"/>
              <a:gd name="adj2" fmla="val 2483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smtClean="0">
                <a:latin typeface="Times"/>
                <a:cs typeface="Times"/>
              </a:rPr>
              <a:t>Never let it be said that Bieber’s PR people aren’t bringing new ideas to the table.</a:t>
            </a:r>
            <a:endParaRPr lang="en-US" sz="2400" dirty="0">
              <a:latin typeface="Times"/>
              <a:cs typeface="Times"/>
            </a:endParaRPr>
          </a:p>
        </p:txBody>
      </p:sp>
      <p:sp>
        <p:nvSpPr>
          <p:cNvPr id="140" name="Down Arrow 139"/>
          <p:cNvSpPr/>
          <p:nvPr/>
        </p:nvSpPr>
        <p:spPr>
          <a:xfrm>
            <a:off x="1249811" y="4276447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72"/>
          <p:cNvSpPr/>
          <p:nvPr/>
        </p:nvSpPr>
        <p:spPr>
          <a:xfrm>
            <a:off x="2627425" y="806824"/>
            <a:ext cx="2441016" cy="4975411"/>
          </a:xfrm>
          <a:custGeom>
            <a:avLst/>
            <a:gdLst>
              <a:gd name="connsiteX0" fmla="*/ 1182576 w 2441016"/>
              <a:gd name="connsiteY0" fmla="*/ 0 h 4975411"/>
              <a:gd name="connsiteX1" fmla="*/ 809046 w 2441016"/>
              <a:gd name="connsiteY1" fmla="*/ 672352 h 4975411"/>
              <a:gd name="connsiteX2" fmla="*/ 151635 w 2441016"/>
              <a:gd name="connsiteY2" fmla="*/ 1210235 h 4975411"/>
              <a:gd name="connsiteX3" fmla="*/ 2223 w 2441016"/>
              <a:gd name="connsiteY3" fmla="*/ 1778000 h 4975411"/>
              <a:gd name="connsiteX4" fmla="*/ 91870 w 2441016"/>
              <a:gd name="connsiteY4" fmla="*/ 2868705 h 4975411"/>
              <a:gd name="connsiteX5" fmla="*/ 465399 w 2441016"/>
              <a:gd name="connsiteY5" fmla="*/ 3331882 h 4975411"/>
              <a:gd name="connsiteX6" fmla="*/ 958458 w 2441016"/>
              <a:gd name="connsiteY6" fmla="*/ 3272117 h 4975411"/>
              <a:gd name="connsiteX7" fmla="*/ 958458 w 2441016"/>
              <a:gd name="connsiteY7" fmla="*/ 2674470 h 4975411"/>
              <a:gd name="connsiteX8" fmla="*/ 1048105 w 2441016"/>
              <a:gd name="connsiteY8" fmla="*/ 1628588 h 4975411"/>
              <a:gd name="connsiteX9" fmla="*/ 1556105 w 2441016"/>
              <a:gd name="connsiteY9" fmla="*/ 1135529 h 4975411"/>
              <a:gd name="connsiteX10" fmla="*/ 2377870 w 2441016"/>
              <a:gd name="connsiteY10" fmla="*/ 2091764 h 4975411"/>
              <a:gd name="connsiteX11" fmla="*/ 2377870 w 2441016"/>
              <a:gd name="connsiteY11" fmla="*/ 2823882 h 4975411"/>
              <a:gd name="connsiteX12" fmla="*/ 2318105 w 2441016"/>
              <a:gd name="connsiteY12" fmla="*/ 3690470 h 4975411"/>
              <a:gd name="connsiteX13" fmla="*/ 1989399 w 2441016"/>
              <a:gd name="connsiteY13" fmla="*/ 4183529 h 4975411"/>
              <a:gd name="connsiteX14" fmla="*/ 2153752 w 2441016"/>
              <a:gd name="connsiteY14" fmla="*/ 4975411 h 4975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1016" h="4975411">
                <a:moveTo>
                  <a:pt x="1182576" y="0"/>
                </a:moveTo>
                <a:cubicBezTo>
                  <a:pt x="1081723" y="235323"/>
                  <a:pt x="980870" y="470646"/>
                  <a:pt x="809046" y="672352"/>
                </a:cubicBezTo>
                <a:cubicBezTo>
                  <a:pt x="637222" y="874058"/>
                  <a:pt x="286105" y="1025960"/>
                  <a:pt x="151635" y="1210235"/>
                </a:cubicBezTo>
                <a:cubicBezTo>
                  <a:pt x="17165" y="1394510"/>
                  <a:pt x="12184" y="1501588"/>
                  <a:pt x="2223" y="1778000"/>
                </a:cubicBezTo>
                <a:cubicBezTo>
                  <a:pt x="-7738" y="2054412"/>
                  <a:pt x="14674" y="2609725"/>
                  <a:pt x="91870" y="2868705"/>
                </a:cubicBezTo>
                <a:cubicBezTo>
                  <a:pt x="169066" y="3127685"/>
                  <a:pt x="320968" y="3264647"/>
                  <a:pt x="465399" y="3331882"/>
                </a:cubicBezTo>
                <a:cubicBezTo>
                  <a:pt x="609830" y="3399117"/>
                  <a:pt x="876282" y="3381686"/>
                  <a:pt x="958458" y="3272117"/>
                </a:cubicBezTo>
                <a:cubicBezTo>
                  <a:pt x="1040634" y="3162548"/>
                  <a:pt x="943517" y="2948391"/>
                  <a:pt x="958458" y="2674470"/>
                </a:cubicBezTo>
                <a:cubicBezTo>
                  <a:pt x="973399" y="2400549"/>
                  <a:pt x="948497" y="1885078"/>
                  <a:pt x="1048105" y="1628588"/>
                </a:cubicBezTo>
                <a:cubicBezTo>
                  <a:pt x="1147713" y="1372098"/>
                  <a:pt x="1334478" y="1058333"/>
                  <a:pt x="1556105" y="1135529"/>
                </a:cubicBezTo>
                <a:cubicBezTo>
                  <a:pt x="1777732" y="1212725"/>
                  <a:pt x="2240909" y="1810372"/>
                  <a:pt x="2377870" y="2091764"/>
                </a:cubicBezTo>
                <a:cubicBezTo>
                  <a:pt x="2514831" y="2373156"/>
                  <a:pt x="2387831" y="2557431"/>
                  <a:pt x="2377870" y="2823882"/>
                </a:cubicBezTo>
                <a:cubicBezTo>
                  <a:pt x="2367909" y="3090333"/>
                  <a:pt x="2382850" y="3463862"/>
                  <a:pt x="2318105" y="3690470"/>
                </a:cubicBezTo>
                <a:cubicBezTo>
                  <a:pt x="2253360" y="3917078"/>
                  <a:pt x="2016791" y="3969372"/>
                  <a:pt x="1989399" y="4183529"/>
                </a:cubicBezTo>
                <a:cubicBezTo>
                  <a:pt x="1962007" y="4397686"/>
                  <a:pt x="2153752" y="4975411"/>
                  <a:pt x="2153752" y="4975411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34031" y="3543869"/>
            <a:ext cx="9217032" cy="821673"/>
          </a:xfrm>
          <a:prstGeom prst="rect">
            <a:avLst/>
          </a:prstGeom>
          <a:solidFill>
            <a:srgbClr val="FFFF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68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5727" y="4383686"/>
            <a:ext cx="9214668" cy="1577433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-3021" y="2656962"/>
            <a:ext cx="9217032" cy="885110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-3021" y="944407"/>
            <a:ext cx="9251247" cy="821868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94794" y="310351"/>
            <a:ext cx="5145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Georgia"/>
                <a:cs typeface="Georgia"/>
              </a:rPr>
              <a:t>Justin Bieber Baptized In NYC Bathtub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339015" y="679684"/>
            <a:ext cx="1611275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116329" y="679683"/>
            <a:ext cx="875031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410578" y="679683"/>
            <a:ext cx="551345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034151" y="679596"/>
            <a:ext cx="942769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98558" y="679683"/>
            <a:ext cx="0" cy="4773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588909" y="693162"/>
            <a:ext cx="137114" cy="332584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453599" y="714284"/>
            <a:ext cx="511824" cy="473901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618538" y="170716"/>
            <a:ext cx="1433096" cy="641037"/>
            <a:chOff x="138307" y="516010"/>
            <a:chExt cx="1433096" cy="641037"/>
          </a:xfrm>
        </p:grpSpPr>
        <p:sp>
          <p:nvSpPr>
            <p:cNvPr id="19" name="TextBox 18"/>
            <p:cNvSpPr txBox="1"/>
            <p:nvPr/>
          </p:nvSpPr>
          <p:spPr>
            <a:xfrm>
              <a:off x="369878" y="627087"/>
              <a:ext cx="1095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Headline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138307" y="516010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18538" y="6085884"/>
            <a:ext cx="1433096" cy="641037"/>
            <a:chOff x="154677" y="6010434"/>
            <a:chExt cx="1433096" cy="641037"/>
          </a:xfrm>
        </p:grpSpPr>
        <p:sp>
          <p:nvSpPr>
            <p:cNvPr id="39" name="TextBox 38"/>
            <p:cNvSpPr txBox="1"/>
            <p:nvPr/>
          </p:nvSpPr>
          <p:spPr>
            <a:xfrm>
              <a:off x="535099" y="6146286"/>
              <a:ext cx="672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Joke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154677" y="6010434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97" name="Down Arrow 96"/>
          <p:cNvSpPr/>
          <p:nvPr/>
        </p:nvSpPr>
        <p:spPr>
          <a:xfrm>
            <a:off x="1219475" y="5909834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490904" y="1188185"/>
            <a:ext cx="14233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Justin Bieber </a:t>
            </a:r>
            <a:endParaRPr lang="en-US" sz="1400" dirty="0"/>
          </a:p>
        </p:txBody>
      </p:sp>
      <p:sp>
        <p:nvSpPr>
          <p:cNvPr id="26" name="Rectangle 25"/>
          <p:cNvSpPr/>
          <p:nvPr/>
        </p:nvSpPr>
        <p:spPr>
          <a:xfrm>
            <a:off x="5375567" y="1188185"/>
            <a:ext cx="9965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Baptized </a:t>
            </a:r>
            <a:endParaRPr lang="en-US" sz="1400" dirty="0"/>
          </a:p>
        </p:txBody>
      </p:sp>
      <p:sp>
        <p:nvSpPr>
          <p:cNvPr id="27" name="Rectangle 26"/>
          <p:cNvSpPr/>
          <p:nvPr/>
        </p:nvSpPr>
        <p:spPr>
          <a:xfrm>
            <a:off x="7500561" y="1188185"/>
            <a:ext cx="9297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Bathtub</a:t>
            </a:r>
            <a:endParaRPr lang="en-US" sz="14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618538" y="1033571"/>
            <a:ext cx="1433096" cy="646331"/>
            <a:chOff x="138307" y="1234768"/>
            <a:chExt cx="1433096" cy="646331"/>
          </a:xfrm>
        </p:grpSpPr>
        <p:sp>
          <p:nvSpPr>
            <p:cNvPr id="29" name="TextBox 28"/>
            <p:cNvSpPr txBox="1"/>
            <p:nvPr/>
          </p:nvSpPr>
          <p:spPr>
            <a:xfrm>
              <a:off x="306944" y="1234768"/>
              <a:ext cx="10958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Headline </a:t>
              </a:r>
            </a:p>
            <a:p>
              <a:pPr algn="ctr"/>
              <a:r>
                <a:rPr lang="en-US" dirty="0" smtClean="0">
                  <a:latin typeface="Arial"/>
                  <a:cs typeface="Arial"/>
                </a:rPr>
                <a:t>Aspects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38307" y="1237415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31" name="Down Arrow 30"/>
          <p:cNvSpPr/>
          <p:nvPr/>
        </p:nvSpPr>
        <p:spPr>
          <a:xfrm>
            <a:off x="1228821" y="811753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3294794" y="1464824"/>
            <a:ext cx="903764" cy="469642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198558" y="1464824"/>
            <a:ext cx="1092366" cy="1457612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090490" y="2922436"/>
            <a:ext cx="1725014" cy="307777"/>
          </a:xfrm>
          <a:prstGeom prst="rect">
            <a:avLst/>
          </a:prstGeom>
          <a:solidFill>
            <a:srgbClr val="BFBFBF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A6A6A6"/>
                </a:solidFill>
                <a:latin typeface="Arial"/>
                <a:cs typeface="Arial"/>
              </a:rPr>
              <a:t>Bieber’s</a:t>
            </a:r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 PR people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840688" y="1934466"/>
            <a:ext cx="1521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Bad.</a:t>
            </a:r>
          </a:p>
          <a:p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His music sucks.</a:t>
            </a:r>
            <a:endParaRPr lang="en-US" sz="1400" dirty="0">
              <a:solidFill>
                <a:srgbClr val="A6A6A6"/>
              </a:solidFill>
              <a:latin typeface="Arial"/>
              <a:cs typeface="Arial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 flipH="1">
            <a:off x="3294793" y="2642275"/>
            <a:ext cx="1" cy="1005126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Multiply 62"/>
          <p:cNvSpPr/>
          <p:nvPr/>
        </p:nvSpPr>
        <p:spPr>
          <a:xfrm>
            <a:off x="2913178" y="3647401"/>
            <a:ext cx="741830" cy="351396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073789" y="3475799"/>
            <a:ext cx="24288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Unexpected Angle:</a:t>
            </a:r>
          </a:p>
          <a:p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Expected Reaction: Bad</a:t>
            </a:r>
          </a:p>
          <a:p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Angle: PR people are clever</a:t>
            </a:r>
          </a:p>
          <a:p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Angle Reaction: Good.</a:t>
            </a:r>
            <a:endParaRPr lang="en-US" sz="1400" dirty="0">
              <a:solidFill>
                <a:srgbClr val="A6A6A6"/>
              </a:solidFill>
              <a:latin typeface="Arial"/>
              <a:cs typeface="Arial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5290924" y="3230213"/>
            <a:ext cx="10873" cy="229641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H="1">
            <a:off x="4869646" y="4662999"/>
            <a:ext cx="332530" cy="4058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5218272" y="4665605"/>
            <a:ext cx="260356" cy="36672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8" name="Group 97"/>
          <p:cNvGrpSpPr/>
          <p:nvPr/>
        </p:nvGrpSpPr>
        <p:grpSpPr>
          <a:xfrm>
            <a:off x="618538" y="6085884"/>
            <a:ext cx="1433096" cy="641037"/>
            <a:chOff x="154677" y="6010434"/>
            <a:chExt cx="1433096" cy="641037"/>
          </a:xfrm>
        </p:grpSpPr>
        <p:sp>
          <p:nvSpPr>
            <p:cNvPr id="99" name="TextBox 98"/>
            <p:cNvSpPr txBox="1"/>
            <p:nvPr/>
          </p:nvSpPr>
          <p:spPr>
            <a:xfrm>
              <a:off x="535099" y="6146286"/>
              <a:ext cx="672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Joke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00" name="Oval 99"/>
            <p:cNvSpPr/>
            <p:nvPr/>
          </p:nvSpPr>
          <p:spPr>
            <a:xfrm>
              <a:off x="154677" y="6010434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cxnSp>
        <p:nvCxnSpPr>
          <p:cNvPr id="104" name="Straight Connector 103"/>
          <p:cNvCxnSpPr/>
          <p:nvPr/>
        </p:nvCxnSpPr>
        <p:spPr>
          <a:xfrm>
            <a:off x="5218272" y="4665605"/>
            <a:ext cx="1217964" cy="33576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>
            <a:off x="4501332" y="5066280"/>
            <a:ext cx="352218" cy="36933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4869646" y="5068886"/>
            <a:ext cx="93473" cy="84094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4869646" y="5068886"/>
            <a:ext cx="421278" cy="36672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6383119" y="4881614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5139873" y="5289743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4315324" y="5338756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13427" y="4969482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Freeform 72"/>
          <p:cNvSpPr/>
          <p:nvPr/>
        </p:nvSpPr>
        <p:spPr>
          <a:xfrm>
            <a:off x="2627425" y="806824"/>
            <a:ext cx="2441016" cy="4975411"/>
          </a:xfrm>
          <a:custGeom>
            <a:avLst/>
            <a:gdLst>
              <a:gd name="connsiteX0" fmla="*/ 1182576 w 2441016"/>
              <a:gd name="connsiteY0" fmla="*/ 0 h 4975411"/>
              <a:gd name="connsiteX1" fmla="*/ 809046 w 2441016"/>
              <a:gd name="connsiteY1" fmla="*/ 672352 h 4975411"/>
              <a:gd name="connsiteX2" fmla="*/ 151635 w 2441016"/>
              <a:gd name="connsiteY2" fmla="*/ 1210235 h 4975411"/>
              <a:gd name="connsiteX3" fmla="*/ 2223 w 2441016"/>
              <a:gd name="connsiteY3" fmla="*/ 1778000 h 4975411"/>
              <a:gd name="connsiteX4" fmla="*/ 91870 w 2441016"/>
              <a:gd name="connsiteY4" fmla="*/ 2868705 h 4975411"/>
              <a:gd name="connsiteX5" fmla="*/ 465399 w 2441016"/>
              <a:gd name="connsiteY5" fmla="*/ 3331882 h 4975411"/>
              <a:gd name="connsiteX6" fmla="*/ 958458 w 2441016"/>
              <a:gd name="connsiteY6" fmla="*/ 3272117 h 4975411"/>
              <a:gd name="connsiteX7" fmla="*/ 958458 w 2441016"/>
              <a:gd name="connsiteY7" fmla="*/ 2674470 h 4975411"/>
              <a:gd name="connsiteX8" fmla="*/ 1048105 w 2441016"/>
              <a:gd name="connsiteY8" fmla="*/ 1628588 h 4975411"/>
              <a:gd name="connsiteX9" fmla="*/ 1556105 w 2441016"/>
              <a:gd name="connsiteY9" fmla="*/ 1135529 h 4975411"/>
              <a:gd name="connsiteX10" fmla="*/ 2377870 w 2441016"/>
              <a:gd name="connsiteY10" fmla="*/ 2091764 h 4975411"/>
              <a:gd name="connsiteX11" fmla="*/ 2377870 w 2441016"/>
              <a:gd name="connsiteY11" fmla="*/ 2823882 h 4975411"/>
              <a:gd name="connsiteX12" fmla="*/ 2318105 w 2441016"/>
              <a:gd name="connsiteY12" fmla="*/ 3690470 h 4975411"/>
              <a:gd name="connsiteX13" fmla="*/ 1989399 w 2441016"/>
              <a:gd name="connsiteY13" fmla="*/ 4183529 h 4975411"/>
              <a:gd name="connsiteX14" fmla="*/ 2153752 w 2441016"/>
              <a:gd name="connsiteY14" fmla="*/ 4975411 h 4975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1016" h="4975411">
                <a:moveTo>
                  <a:pt x="1182576" y="0"/>
                </a:moveTo>
                <a:cubicBezTo>
                  <a:pt x="1081723" y="235323"/>
                  <a:pt x="980870" y="470646"/>
                  <a:pt x="809046" y="672352"/>
                </a:cubicBezTo>
                <a:cubicBezTo>
                  <a:pt x="637222" y="874058"/>
                  <a:pt x="286105" y="1025960"/>
                  <a:pt x="151635" y="1210235"/>
                </a:cubicBezTo>
                <a:cubicBezTo>
                  <a:pt x="17165" y="1394510"/>
                  <a:pt x="12184" y="1501588"/>
                  <a:pt x="2223" y="1778000"/>
                </a:cubicBezTo>
                <a:cubicBezTo>
                  <a:pt x="-7738" y="2054412"/>
                  <a:pt x="14674" y="2609725"/>
                  <a:pt x="91870" y="2868705"/>
                </a:cubicBezTo>
                <a:cubicBezTo>
                  <a:pt x="169066" y="3127685"/>
                  <a:pt x="320968" y="3264647"/>
                  <a:pt x="465399" y="3331882"/>
                </a:cubicBezTo>
                <a:cubicBezTo>
                  <a:pt x="609830" y="3399117"/>
                  <a:pt x="876282" y="3381686"/>
                  <a:pt x="958458" y="3272117"/>
                </a:cubicBezTo>
                <a:cubicBezTo>
                  <a:pt x="1040634" y="3162548"/>
                  <a:pt x="943517" y="2948391"/>
                  <a:pt x="958458" y="2674470"/>
                </a:cubicBezTo>
                <a:cubicBezTo>
                  <a:pt x="973399" y="2400549"/>
                  <a:pt x="948497" y="1885078"/>
                  <a:pt x="1048105" y="1628588"/>
                </a:cubicBezTo>
                <a:cubicBezTo>
                  <a:pt x="1147713" y="1372098"/>
                  <a:pt x="1334478" y="1058333"/>
                  <a:pt x="1556105" y="1135529"/>
                </a:cubicBezTo>
                <a:cubicBezTo>
                  <a:pt x="1777732" y="1212725"/>
                  <a:pt x="2240909" y="1810372"/>
                  <a:pt x="2377870" y="2091764"/>
                </a:cubicBezTo>
                <a:cubicBezTo>
                  <a:pt x="2514831" y="2373156"/>
                  <a:pt x="2387831" y="2557431"/>
                  <a:pt x="2377870" y="2823882"/>
                </a:cubicBezTo>
                <a:cubicBezTo>
                  <a:pt x="2367909" y="3090333"/>
                  <a:pt x="2382850" y="3463862"/>
                  <a:pt x="2318105" y="3690470"/>
                </a:cubicBezTo>
                <a:cubicBezTo>
                  <a:pt x="2253360" y="3917078"/>
                  <a:pt x="2016791" y="3969372"/>
                  <a:pt x="1989399" y="4183529"/>
                </a:cubicBezTo>
                <a:cubicBezTo>
                  <a:pt x="1962007" y="4397686"/>
                  <a:pt x="2153752" y="4975411"/>
                  <a:pt x="2153752" y="4975411"/>
                </a:cubicBezTo>
              </a:path>
            </a:pathLst>
          </a:cu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4031" y="3543869"/>
            <a:ext cx="9217032" cy="821673"/>
          </a:xfrm>
          <a:prstGeom prst="rect">
            <a:avLst/>
          </a:prstGeom>
          <a:solidFill>
            <a:srgbClr val="FFFF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178" y="5979975"/>
            <a:ext cx="929836" cy="934605"/>
          </a:xfrm>
          <a:prstGeom prst="rect">
            <a:avLst/>
          </a:prstGeom>
        </p:spPr>
      </p:pic>
      <p:sp>
        <p:nvSpPr>
          <p:cNvPr id="57" name="Rounded Rectangular Callout 56"/>
          <p:cNvSpPr/>
          <p:nvPr/>
        </p:nvSpPr>
        <p:spPr>
          <a:xfrm>
            <a:off x="4096132" y="6105794"/>
            <a:ext cx="4945443" cy="631580"/>
          </a:xfrm>
          <a:prstGeom prst="wedgeRoundRectCallout">
            <a:avLst>
              <a:gd name="adj1" fmla="val -54010"/>
              <a:gd name="adj2" fmla="val 24838"/>
              <a:gd name="adj3" fmla="val 16667"/>
            </a:avLst>
          </a:prstGeom>
          <a:solidFill>
            <a:schemeClr val="bg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>
              <a:latin typeface="Times"/>
              <a:cs typeface="Time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863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5727" y="4383686"/>
            <a:ext cx="9214668" cy="1577433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-3021" y="2656962"/>
            <a:ext cx="9217032" cy="885110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-3021" y="944407"/>
            <a:ext cx="9251247" cy="821868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94794" y="310351"/>
            <a:ext cx="5145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Georgia"/>
                <a:cs typeface="Georgia"/>
              </a:rPr>
              <a:t>Justin Bieber Baptized In NYC Bathtub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339015" y="679684"/>
            <a:ext cx="1611275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116329" y="679683"/>
            <a:ext cx="875031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410578" y="679683"/>
            <a:ext cx="551345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034151" y="679596"/>
            <a:ext cx="942769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98558" y="679683"/>
            <a:ext cx="0" cy="4773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588909" y="693162"/>
            <a:ext cx="137114" cy="332584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453599" y="714284"/>
            <a:ext cx="511824" cy="473901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618538" y="170716"/>
            <a:ext cx="1433096" cy="641037"/>
            <a:chOff x="138307" y="516010"/>
            <a:chExt cx="1433096" cy="641037"/>
          </a:xfrm>
        </p:grpSpPr>
        <p:sp>
          <p:nvSpPr>
            <p:cNvPr id="19" name="TextBox 18"/>
            <p:cNvSpPr txBox="1"/>
            <p:nvPr/>
          </p:nvSpPr>
          <p:spPr>
            <a:xfrm>
              <a:off x="369878" y="627087"/>
              <a:ext cx="1095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Headline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138307" y="516010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18538" y="6085884"/>
            <a:ext cx="1433096" cy="641037"/>
            <a:chOff x="154677" y="6010434"/>
            <a:chExt cx="1433096" cy="641037"/>
          </a:xfrm>
        </p:grpSpPr>
        <p:sp>
          <p:nvSpPr>
            <p:cNvPr id="39" name="TextBox 38"/>
            <p:cNvSpPr txBox="1"/>
            <p:nvPr/>
          </p:nvSpPr>
          <p:spPr>
            <a:xfrm>
              <a:off x="535099" y="6146286"/>
              <a:ext cx="672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Joke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154677" y="6010434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97" name="Down Arrow 96"/>
          <p:cNvSpPr/>
          <p:nvPr/>
        </p:nvSpPr>
        <p:spPr>
          <a:xfrm>
            <a:off x="1219475" y="5909834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490904" y="1188185"/>
            <a:ext cx="14233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Justin Bieber </a:t>
            </a:r>
            <a:endParaRPr lang="en-US" sz="1400" dirty="0"/>
          </a:p>
        </p:txBody>
      </p:sp>
      <p:sp>
        <p:nvSpPr>
          <p:cNvPr id="26" name="Rectangle 25"/>
          <p:cNvSpPr/>
          <p:nvPr/>
        </p:nvSpPr>
        <p:spPr>
          <a:xfrm>
            <a:off x="5375567" y="1188185"/>
            <a:ext cx="9965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Baptized </a:t>
            </a:r>
            <a:endParaRPr lang="en-US" sz="1400" dirty="0"/>
          </a:p>
        </p:txBody>
      </p:sp>
      <p:sp>
        <p:nvSpPr>
          <p:cNvPr id="27" name="Rectangle 26"/>
          <p:cNvSpPr/>
          <p:nvPr/>
        </p:nvSpPr>
        <p:spPr>
          <a:xfrm>
            <a:off x="7500561" y="1188185"/>
            <a:ext cx="9297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Bathtub</a:t>
            </a:r>
            <a:endParaRPr lang="en-US" sz="14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618538" y="1033571"/>
            <a:ext cx="1433096" cy="646331"/>
            <a:chOff x="138307" y="1234768"/>
            <a:chExt cx="1433096" cy="646331"/>
          </a:xfrm>
        </p:grpSpPr>
        <p:sp>
          <p:nvSpPr>
            <p:cNvPr id="29" name="TextBox 28"/>
            <p:cNvSpPr txBox="1"/>
            <p:nvPr/>
          </p:nvSpPr>
          <p:spPr>
            <a:xfrm>
              <a:off x="306944" y="1234768"/>
              <a:ext cx="10958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Headline </a:t>
              </a:r>
            </a:p>
            <a:p>
              <a:pPr algn="ctr"/>
              <a:r>
                <a:rPr lang="en-US" dirty="0" smtClean="0">
                  <a:latin typeface="Arial"/>
                  <a:cs typeface="Arial"/>
                </a:rPr>
                <a:t>Aspects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38307" y="1237415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31" name="Down Arrow 30"/>
          <p:cNvSpPr/>
          <p:nvPr/>
        </p:nvSpPr>
        <p:spPr>
          <a:xfrm>
            <a:off x="1228821" y="811753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5090490" y="2922436"/>
            <a:ext cx="1725014" cy="307777"/>
          </a:xfrm>
          <a:prstGeom prst="rect">
            <a:avLst/>
          </a:prstGeom>
          <a:solidFill>
            <a:srgbClr val="BFBFBF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A6A6A6"/>
                </a:solidFill>
                <a:latin typeface="Arial"/>
                <a:cs typeface="Arial"/>
              </a:rPr>
              <a:t>Bieber’s</a:t>
            </a:r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 PR people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840688" y="1934466"/>
            <a:ext cx="1521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Bad.</a:t>
            </a:r>
          </a:p>
          <a:p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His music sucks.</a:t>
            </a:r>
            <a:endParaRPr lang="en-US" sz="1400" dirty="0">
              <a:solidFill>
                <a:srgbClr val="A6A6A6"/>
              </a:solidFill>
              <a:latin typeface="Arial"/>
              <a:cs typeface="Arial"/>
            </a:endParaRPr>
          </a:p>
        </p:txBody>
      </p:sp>
      <p:sp>
        <p:nvSpPr>
          <p:cNvPr id="63" name="Multiply 62"/>
          <p:cNvSpPr/>
          <p:nvPr/>
        </p:nvSpPr>
        <p:spPr>
          <a:xfrm>
            <a:off x="2913178" y="3647401"/>
            <a:ext cx="741830" cy="351396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073789" y="3475799"/>
            <a:ext cx="24288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Unexpected Angle:</a:t>
            </a:r>
          </a:p>
          <a:p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Expected Reaction: Bad</a:t>
            </a:r>
          </a:p>
          <a:p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Angle: PR people are clever</a:t>
            </a:r>
          </a:p>
          <a:p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Angle Reaction: Good.</a:t>
            </a:r>
            <a:endParaRPr lang="en-US" sz="1400" dirty="0">
              <a:solidFill>
                <a:srgbClr val="A6A6A6"/>
              </a:solidFill>
              <a:latin typeface="Arial"/>
              <a:cs typeface="Arial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618538" y="6085884"/>
            <a:ext cx="1433096" cy="641037"/>
            <a:chOff x="154677" y="6010434"/>
            <a:chExt cx="1433096" cy="641037"/>
          </a:xfrm>
        </p:grpSpPr>
        <p:sp>
          <p:nvSpPr>
            <p:cNvPr id="99" name="TextBox 98"/>
            <p:cNvSpPr txBox="1"/>
            <p:nvPr/>
          </p:nvSpPr>
          <p:spPr>
            <a:xfrm>
              <a:off x="535099" y="6146286"/>
              <a:ext cx="672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Joke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00" name="Oval 99"/>
            <p:cNvSpPr/>
            <p:nvPr/>
          </p:nvSpPr>
          <p:spPr>
            <a:xfrm>
              <a:off x="154677" y="6010434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73" name="Freeform 72"/>
          <p:cNvSpPr/>
          <p:nvPr/>
        </p:nvSpPr>
        <p:spPr>
          <a:xfrm>
            <a:off x="2627425" y="806824"/>
            <a:ext cx="2441016" cy="4975411"/>
          </a:xfrm>
          <a:custGeom>
            <a:avLst/>
            <a:gdLst>
              <a:gd name="connsiteX0" fmla="*/ 1182576 w 2441016"/>
              <a:gd name="connsiteY0" fmla="*/ 0 h 4975411"/>
              <a:gd name="connsiteX1" fmla="*/ 809046 w 2441016"/>
              <a:gd name="connsiteY1" fmla="*/ 672352 h 4975411"/>
              <a:gd name="connsiteX2" fmla="*/ 151635 w 2441016"/>
              <a:gd name="connsiteY2" fmla="*/ 1210235 h 4975411"/>
              <a:gd name="connsiteX3" fmla="*/ 2223 w 2441016"/>
              <a:gd name="connsiteY3" fmla="*/ 1778000 h 4975411"/>
              <a:gd name="connsiteX4" fmla="*/ 91870 w 2441016"/>
              <a:gd name="connsiteY4" fmla="*/ 2868705 h 4975411"/>
              <a:gd name="connsiteX5" fmla="*/ 465399 w 2441016"/>
              <a:gd name="connsiteY5" fmla="*/ 3331882 h 4975411"/>
              <a:gd name="connsiteX6" fmla="*/ 958458 w 2441016"/>
              <a:gd name="connsiteY6" fmla="*/ 3272117 h 4975411"/>
              <a:gd name="connsiteX7" fmla="*/ 958458 w 2441016"/>
              <a:gd name="connsiteY7" fmla="*/ 2674470 h 4975411"/>
              <a:gd name="connsiteX8" fmla="*/ 1048105 w 2441016"/>
              <a:gd name="connsiteY8" fmla="*/ 1628588 h 4975411"/>
              <a:gd name="connsiteX9" fmla="*/ 1556105 w 2441016"/>
              <a:gd name="connsiteY9" fmla="*/ 1135529 h 4975411"/>
              <a:gd name="connsiteX10" fmla="*/ 2377870 w 2441016"/>
              <a:gd name="connsiteY10" fmla="*/ 2091764 h 4975411"/>
              <a:gd name="connsiteX11" fmla="*/ 2377870 w 2441016"/>
              <a:gd name="connsiteY11" fmla="*/ 2823882 h 4975411"/>
              <a:gd name="connsiteX12" fmla="*/ 2318105 w 2441016"/>
              <a:gd name="connsiteY12" fmla="*/ 3690470 h 4975411"/>
              <a:gd name="connsiteX13" fmla="*/ 1989399 w 2441016"/>
              <a:gd name="connsiteY13" fmla="*/ 4183529 h 4975411"/>
              <a:gd name="connsiteX14" fmla="*/ 2153752 w 2441016"/>
              <a:gd name="connsiteY14" fmla="*/ 4975411 h 4975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1016" h="4975411">
                <a:moveTo>
                  <a:pt x="1182576" y="0"/>
                </a:moveTo>
                <a:cubicBezTo>
                  <a:pt x="1081723" y="235323"/>
                  <a:pt x="980870" y="470646"/>
                  <a:pt x="809046" y="672352"/>
                </a:cubicBezTo>
                <a:cubicBezTo>
                  <a:pt x="637222" y="874058"/>
                  <a:pt x="286105" y="1025960"/>
                  <a:pt x="151635" y="1210235"/>
                </a:cubicBezTo>
                <a:cubicBezTo>
                  <a:pt x="17165" y="1394510"/>
                  <a:pt x="12184" y="1501588"/>
                  <a:pt x="2223" y="1778000"/>
                </a:cubicBezTo>
                <a:cubicBezTo>
                  <a:pt x="-7738" y="2054412"/>
                  <a:pt x="14674" y="2609725"/>
                  <a:pt x="91870" y="2868705"/>
                </a:cubicBezTo>
                <a:cubicBezTo>
                  <a:pt x="169066" y="3127685"/>
                  <a:pt x="320968" y="3264647"/>
                  <a:pt x="465399" y="3331882"/>
                </a:cubicBezTo>
                <a:cubicBezTo>
                  <a:pt x="609830" y="3399117"/>
                  <a:pt x="876282" y="3381686"/>
                  <a:pt x="958458" y="3272117"/>
                </a:cubicBezTo>
                <a:cubicBezTo>
                  <a:pt x="1040634" y="3162548"/>
                  <a:pt x="943517" y="2948391"/>
                  <a:pt x="958458" y="2674470"/>
                </a:cubicBezTo>
                <a:cubicBezTo>
                  <a:pt x="973399" y="2400549"/>
                  <a:pt x="948497" y="1885078"/>
                  <a:pt x="1048105" y="1628588"/>
                </a:cubicBezTo>
                <a:cubicBezTo>
                  <a:pt x="1147713" y="1372098"/>
                  <a:pt x="1334478" y="1058333"/>
                  <a:pt x="1556105" y="1135529"/>
                </a:cubicBezTo>
                <a:cubicBezTo>
                  <a:pt x="1777732" y="1212725"/>
                  <a:pt x="2240909" y="1810372"/>
                  <a:pt x="2377870" y="2091764"/>
                </a:cubicBezTo>
                <a:cubicBezTo>
                  <a:pt x="2514831" y="2373156"/>
                  <a:pt x="2387831" y="2557431"/>
                  <a:pt x="2377870" y="2823882"/>
                </a:cubicBezTo>
                <a:cubicBezTo>
                  <a:pt x="2367909" y="3090333"/>
                  <a:pt x="2382850" y="3463862"/>
                  <a:pt x="2318105" y="3690470"/>
                </a:cubicBezTo>
                <a:cubicBezTo>
                  <a:pt x="2253360" y="3917078"/>
                  <a:pt x="2016791" y="3969372"/>
                  <a:pt x="1989399" y="4183529"/>
                </a:cubicBezTo>
                <a:cubicBezTo>
                  <a:pt x="1962007" y="4397686"/>
                  <a:pt x="2153752" y="4975411"/>
                  <a:pt x="2153752" y="4975411"/>
                </a:cubicBezTo>
              </a:path>
            </a:pathLst>
          </a:cu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618538" y="1873590"/>
            <a:ext cx="1433096" cy="646331"/>
            <a:chOff x="92081" y="1983944"/>
            <a:chExt cx="1433096" cy="646331"/>
          </a:xfrm>
        </p:grpSpPr>
        <p:sp>
          <p:nvSpPr>
            <p:cNvPr id="56" name="TextBox 55"/>
            <p:cNvSpPr txBox="1"/>
            <p:nvPr/>
          </p:nvSpPr>
          <p:spPr>
            <a:xfrm>
              <a:off x="203066" y="1983944"/>
              <a:ext cx="12111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Expected </a:t>
              </a:r>
            </a:p>
            <a:p>
              <a:pPr algn="ctr"/>
              <a:r>
                <a:rPr lang="en-US" dirty="0" smtClean="0">
                  <a:latin typeface="Arial"/>
                  <a:cs typeface="Arial"/>
                </a:rPr>
                <a:t>Reactions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92081" y="1986591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60" name="Curved Right Arrow 59"/>
          <p:cNvSpPr/>
          <p:nvPr/>
        </p:nvSpPr>
        <p:spPr>
          <a:xfrm>
            <a:off x="286681" y="1316177"/>
            <a:ext cx="331858" cy="890978"/>
          </a:xfrm>
          <a:prstGeom prst="curvedRightArrow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669600" y="1960205"/>
            <a:ext cx="1118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Bad.</a:t>
            </a:r>
          </a:p>
          <a:p>
            <a:r>
              <a:rPr lang="en-US" sz="1400" dirty="0" smtClean="0">
                <a:latin typeface="Arial"/>
                <a:cs typeface="Arial"/>
              </a:rPr>
              <a:t>Dirty, Gross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34031" y="3543869"/>
            <a:ext cx="9217032" cy="821673"/>
          </a:xfrm>
          <a:prstGeom prst="rect">
            <a:avLst/>
          </a:prstGeom>
          <a:solidFill>
            <a:srgbClr val="FFFF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/>
          <p:cNvCxnSpPr/>
          <p:nvPr/>
        </p:nvCxnSpPr>
        <p:spPr>
          <a:xfrm flipH="1">
            <a:off x="3294794" y="1464824"/>
            <a:ext cx="903764" cy="469642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4198558" y="1464824"/>
            <a:ext cx="1092366" cy="1457612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3294793" y="2642275"/>
            <a:ext cx="1" cy="1005126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5290924" y="3230213"/>
            <a:ext cx="10873" cy="229641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4869646" y="4662999"/>
            <a:ext cx="332530" cy="4058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5218272" y="4665605"/>
            <a:ext cx="260356" cy="36672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5218272" y="4665605"/>
            <a:ext cx="1217964" cy="33576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4501332" y="5066280"/>
            <a:ext cx="352218" cy="36933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4869646" y="5068886"/>
            <a:ext cx="421278" cy="36672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6383119" y="4881614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139873" y="5289743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315324" y="5338756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313427" y="4969482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178" y="5959488"/>
            <a:ext cx="929836" cy="934605"/>
          </a:xfrm>
          <a:prstGeom prst="rect">
            <a:avLst/>
          </a:prstGeom>
        </p:spPr>
      </p:pic>
      <p:sp>
        <p:nvSpPr>
          <p:cNvPr id="83" name="Rounded Rectangular Callout 82"/>
          <p:cNvSpPr/>
          <p:nvPr/>
        </p:nvSpPr>
        <p:spPr>
          <a:xfrm>
            <a:off x="4096132" y="6085307"/>
            <a:ext cx="4945443" cy="631580"/>
          </a:xfrm>
          <a:prstGeom prst="wedgeRoundRectCallout">
            <a:avLst>
              <a:gd name="adj1" fmla="val -54010"/>
              <a:gd name="adj2" fmla="val 24838"/>
              <a:gd name="adj3" fmla="val 16667"/>
            </a:avLst>
          </a:prstGeom>
          <a:solidFill>
            <a:schemeClr val="bg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>
              <a:latin typeface="Times"/>
              <a:cs typeface="Time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06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5727" y="4383686"/>
            <a:ext cx="9214668" cy="1577433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-3021" y="2656962"/>
            <a:ext cx="9217032" cy="885110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-3021" y="944407"/>
            <a:ext cx="9251247" cy="821868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94794" y="310351"/>
            <a:ext cx="5145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Georgia"/>
                <a:cs typeface="Georgia"/>
              </a:rPr>
              <a:t>Justin Bieber Baptized In NYC Bathtub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339015" y="679684"/>
            <a:ext cx="1611275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116329" y="679683"/>
            <a:ext cx="875031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410578" y="679683"/>
            <a:ext cx="551345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034151" y="679596"/>
            <a:ext cx="942769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98558" y="679683"/>
            <a:ext cx="0" cy="4773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588909" y="693162"/>
            <a:ext cx="137114" cy="332584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453599" y="714284"/>
            <a:ext cx="511824" cy="473901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618538" y="170716"/>
            <a:ext cx="1433096" cy="641037"/>
            <a:chOff x="138307" y="516010"/>
            <a:chExt cx="1433096" cy="641037"/>
          </a:xfrm>
        </p:grpSpPr>
        <p:sp>
          <p:nvSpPr>
            <p:cNvPr id="19" name="TextBox 18"/>
            <p:cNvSpPr txBox="1"/>
            <p:nvPr/>
          </p:nvSpPr>
          <p:spPr>
            <a:xfrm>
              <a:off x="369878" y="627087"/>
              <a:ext cx="1095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Headline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138307" y="516010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18538" y="6085884"/>
            <a:ext cx="1433096" cy="641037"/>
            <a:chOff x="154677" y="6010434"/>
            <a:chExt cx="1433096" cy="641037"/>
          </a:xfrm>
        </p:grpSpPr>
        <p:sp>
          <p:nvSpPr>
            <p:cNvPr id="39" name="TextBox 38"/>
            <p:cNvSpPr txBox="1"/>
            <p:nvPr/>
          </p:nvSpPr>
          <p:spPr>
            <a:xfrm>
              <a:off x="535099" y="6146286"/>
              <a:ext cx="672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Joke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154677" y="6010434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97" name="Down Arrow 96"/>
          <p:cNvSpPr/>
          <p:nvPr/>
        </p:nvSpPr>
        <p:spPr>
          <a:xfrm>
            <a:off x="1219475" y="5909834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490904" y="1188185"/>
            <a:ext cx="14233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Justin Bieber </a:t>
            </a:r>
            <a:endParaRPr lang="en-US" sz="1400" dirty="0"/>
          </a:p>
        </p:txBody>
      </p:sp>
      <p:sp>
        <p:nvSpPr>
          <p:cNvPr id="26" name="Rectangle 25"/>
          <p:cNvSpPr/>
          <p:nvPr/>
        </p:nvSpPr>
        <p:spPr>
          <a:xfrm>
            <a:off x="5375567" y="1188185"/>
            <a:ext cx="9965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Baptized </a:t>
            </a:r>
            <a:endParaRPr lang="en-US" sz="1400" dirty="0"/>
          </a:p>
        </p:txBody>
      </p:sp>
      <p:sp>
        <p:nvSpPr>
          <p:cNvPr id="27" name="Rectangle 26"/>
          <p:cNvSpPr/>
          <p:nvPr/>
        </p:nvSpPr>
        <p:spPr>
          <a:xfrm>
            <a:off x="7500561" y="1188185"/>
            <a:ext cx="9297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Bathtub</a:t>
            </a:r>
            <a:endParaRPr lang="en-US" sz="14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618538" y="1033571"/>
            <a:ext cx="1433096" cy="646331"/>
            <a:chOff x="138307" y="1234768"/>
            <a:chExt cx="1433096" cy="646331"/>
          </a:xfrm>
        </p:grpSpPr>
        <p:sp>
          <p:nvSpPr>
            <p:cNvPr id="29" name="TextBox 28"/>
            <p:cNvSpPr txBox="1"/>
            <p:nvPr/>
          </p:nvSpPr>
          <p:spPr>
            <a:xfrm>
              <a:off x="306944" y="1234768"/>
              <a:ext cx="10958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Headline </a:t>
              </a:r>
            </a:p>
            <a:p>
              <a:pPr algn="ctr"/>
              <a:r>
                <a:rPr lang="en-US" dirty="0" smtClean="0">
                  <a:latin typeface="Arial"/>
                  <a:cs typeface="Arial"/>
                </a:rPr>
                <a:t>Aspects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38307" y="1237415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31" name="Down Arrow 30"/>
          <p:cNvSpPr/>
          <p:nvPr/>
        </p:nvSpPr>
        <p:spPr>
          <a:xfrm>
            <a:off x="1228821" y="811753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5090490" y="2922436"/>
            <a:ext cx="1725014" cy="307777"/>
          </a:xfrm>
          <a:prstGeom prst="rect">
            <a:avLst/>
          </a:prstGeom>
          <a:solidFill>
            <a:srgbClr val="BFBFBF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A6A6A6"/>
                </a:solidFill>
                <a:latin typeface="Arial"/>
                <a:cs typeface="Arial"/>
              </a:rPr>
              <a:t>Bieber’s</a:t>
            </a:r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 PR people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840688" y="1934466"/>
            <a:ext cx="1521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Bad.</a:t>
            </a:r>
          </a:p>
          <a:p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His music sucks.</a:t>
            </a:r>
            <a:endParaRPr lang="en-US" sz="1400" dirty="0">
              <a:solidFill>
                <a:srgbClr val="A6A6A6"/>
              </a:solidFill>
              <a:latin typeface="Arial"/>
              <a:cs typeface="Arial"/>
            </a:endParaRPr>
          </a:p>
        </p:txBody>
      </p:sp>
      <p:sp>
        <p:nvSpPr>
          <p:cNvPr id="63" name="Multiply 62"/>
          <p:cNvSpPr/>
          <p:nvPr/>
        </p:nvSpPr>
        <p:spPr>
          <a:xfrm>
            <a:off x="2913178" y="3647401"/>
            <a:ext cx="741830" cy="351396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073789" y="3475799"/>
            <a:ext cx="24288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Unexpected Angle:</a:t>
            </a:r>
          </a:p>
          <a:p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Expected Reaction: Bad</a:t>
            </a:r>
          </a:p>
          <a:p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Angle: PR people are clever</a:t>
            </a:r>
          </a:p>
          <a:p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Angle Reaction: Good.</a:t>
            </a:r>
            <a:endParaRPr lang="en-US" sz="1400" dirty="0">
              <a:solidFill>
                <a:srgbClr val="A6A6A6"/>
              </a:solidFill>
              <a:latin typeface="Arial"/>
              <a:cs typeface="Arial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618538" y="6085884"/>
            <a:ext cx="1433096" cy="641037"/>
            <a:chOff x="154677" y="6010434"/>
            <a:chExt cx="1433096" cy="641037"/>
          </a:xfrm>
        </p:grpSpPr>
        <p:sp>
          <p:nvSpPr>
            <p:cNvPr id="99" name="TextBox 98"/>
            <p:cNvSpPr txBox="1"/>
            <p:nvPr/>
          </p:nvSpPr>
          <p:spPr>
            <a:xfrm>
              <a:off x="535099" y="6146286"/>
              <a:ext cx="672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Joke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00" name="Oval 99"/>
            <p:cNvSpPr/>
            <p:nvPr/>
          </p:nvSpPr>
          <p:spPr>
            <a:xfrm>
              <a:off x="154677" y="6010434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73" name="Freeform 72"/>
          <p:cNvSpPr/>
          <p:nvPr/>
        </p:nvSpPr>
        <p:spPr>
          <a:xfrm>
            <a:off x="2627425" y="806824"/>
            <a:ext cx="2441016" cy="4975411"/>
          </a:xfrm>
          <a:custGeom>
            <a:avLst/>
            <a:gdLst>
              <a:gd name="connsiteX0" fmla="*/ 1182576 w 2441016"/>
              <a:gd name="connsiteY0" fmla="*/ 0 h 4975411"/>
              <a:gd name="connsiteX1" fmla="*/ 809046 w 2441016"/>
              <a:gd name="connsiteY1" fmla="*/ 672352 h 4975411"/>
              <a:gd name="connsiteX2" fmla="*/ 151635 w 2441016"/>
              <a:gd name="connsiteY2" fmla="*/ 1210235 h 4975411"/>
              <a:gd name="connsiteX3" fmla="*/ 2223 w 2441016"/>
              <a:gd name="connsiteY3" fmla="*/ 1778000 h 4975411"/>
              <a:gd name="connsiteX4" fmla="*/ 91870 w 2441016"/>
              <a:gd name="connsiteY4" fmla="*/ 2868705 h 4975411"/>
              <a:gd name="connsiteX5" fmla="*/ 465399 w 2441016"/>
              <a:gd name="connsiteY5" fmla="*/ 3331882 h 4975411"/>
              <a:gd name="connsiteX6" fmla="*/ 958458 w 2441016"/>
              <a:gd name="connsiteY6" fmla="*/ 3272117 h 4975411"/>
              <a:gd name="connsiteX7" fmla="*/ 958458 w 2441016"/>
              <a:gd name="connsiteY7" fmla="*/ 2674470 h 4975411"/>
              <a:gd name="connsiteX8" fmla="*/ 1048105 w 2441016"/>
              <a:gd name="connsiteY8" fmla="*/ 1628588 h 4975411"/>
              <a:gd name="connsiteX9" fmla="*/ 1556105 w 2441016"/>
              <a:gd name="connsiteY9" fmla="*/ 1135529 h 4975411"/>
              <a:gd name="connsiteX10" fmla="*/ 2377870 w 2441016"/>
              <a:gd name="connsiteY10" fmla="*/ 2091764 h 4975411"/>
              <a:gd name="connsiteX11" fmla="*/ 2377870 w 2441016"/>
              <a:gd name="connsiteY11" fmla="*/ 2823882 h 4975411"/>
              <a:gd name="connsiteX12" fmla="*/ 2318105 w 2441016"/>
              <a:gd name="connsiteY12" fmla="*/ 3690470 h 4975411"/>
              <a:gd name="connsiteX13" fmla="*/ 1989399 w 2441016"/>
              <a:gd name="connsiteY13" fmla="*/ 4183529 h 4975411"/>
              <a:gd name="connsiteX14" fmla="*/ 2153752 w 2441016"/>
              <a:gd name="connsiteY14" fmla="*/ 4975411 h 4975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1016" h="4975411">
                <a:moveTo>
                  <a:pt x="1182576" y="0"/>
                </a:moveTo>
                <a:cubicBezTo>
                  <a:pt x="1081723" y="235323"/>
                  <a:pt x="980870" y="470646"/>
                  <a:pt x="809046" y="672352"/>
                </a:cubicBezTo>
                <a:cubicBezTo>
                  <a:pt x="637222" y="874058"/>
                  <a:pt x="286105" y="1025960"/>
                  <a:pt x="151635" y="1210235"/>
                </a:cubicBezTo>
                <a:cubicBezTo>
                  <a:pt x="17165" y="1394510"/>
                  <a:pt x="12184" y="1501588"/>
                  <a:pt x="2223" y="1778000"/>
                </a:cubicBezTo>
                <a:cubicBezTo>
                  <a:pt x="-7738" y="2054412"/>
                  <a:pt x="14674" y="2609725"/>
                  <a:pt x="91870" y="2868705"/>
                </a:cubicBezTo>
                <a:cubicBezTo>
                  <a:pt x="169066" y="3127685"/>
                  <a:pt x="320968" y="3264647"/>
                  <a:pt x="465399" y="3331882"/>
                </a:cubicBezTo>
                <a:cubicBezTo>
                  <a:pt x="609830" y="3399117"/>
                  <a:pt x="876282" y="3381686"/>
                  <a:pt x="958458" y="3272117"/>
                </a:cubicBezTo>
                <a:cubicBezTo>
                  <a:pt x="1040634" y="3162548"/>
                  <a:pt x="943517" y="2948391"/>
                  <a:pt x="958458" y="2674470"/>
                </a:cubicBezTo>
                <a:cubicBezTo>
                  <a:pt x="973399" y="2400549"/>
                  <a:pt x="948497" y="1885078"/>
                  <a:pt x="1048105" y="1628588"/>
                </a:cubicBezTo>
                <a:cubicBezTo>
                  <a:pt x="1147713" y="1372098"/>
                  <a:pt x="1334478" y="1058333"/>
                  <a:pt x="1556105" y="1135529"/>
                </a:cubicBezTo>
                <a:cubicBezTo>
                  <a:pt x="1777732" y="1212725"/>
                  <a:pt x="2240909" y="1810372"/>
                  <a:pt x="2377870" y="2091764"/>
                </a:cubicBezTo>
                <a:cubicBezTo>
                  <a:pt x="2514831" y="2373156"/>
                  <a:pt x="2387831" y="2557431"/>
                  <a:pt x="2377870" y="2823882"/>
                </a:cubicBezTo>
                <a:cubicBezTo>
                  <a:pt x="2367909" y="3090333"/>
                  <a:pt x="2382850" y="3463862"/>
                  <a:pt x="2318105" y="3690470"/>
                </a:cubicBezTo>
                <a:cubicBezTo>
                  <a:pt x="2253360" y="3917078"/>
                  <a:pt x="2016791" y="3969372"/>
                  <a:pt x="1989399" y="4183529"/>
                </a:cubicBezTo>
                <a:cubicBezTo>
                  <a:pt x="1962007" y="4397686"/>
                  <a:pt x="2153752" y="4975411"/>
                  <a:pt x="2153752" y="4975411"/>
                </a:cubicBezTo>
              </a:path>
            </a:pathLst>
          </a:cu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618538" y="1873590"/>
            <a:ext cx="1433096" cy="646331"/>
            <a:chOff x="92081" y="1983944"/>
            <a:chExt cx="1433096" cy="646331"/>
          </a:xfrm>
        </p:grpSpPr>
        <p:sp>
          <p:nvSpPr>
            <p:cNvPr id="56" name="TextBox 55"/>
            <p:cNvSpPr txBox="1"/>
            <p:nvPr/>
          </p:nvSpPr>
          <p:spPr>
            <a:xfrm>
              <a:off x="203066" y="1983944"/>
              <a:ext cx="12111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Expected </a:t>
              </a:r>
            </a:p>
            <a:p>
              <a:pPr algn="ctr"/>
              <a:r>
                <a:rPr lang="en-US" dirty="0" smtClean="0">
                  <a:latin typeface="Arial"/>
                  <a:cs typeface="Arial"/>
                </a:rPr>
                <a:t>Reactions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92081" y="1986591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60" name="Curved Right Arrow 59"/>
          <p:cNvSpPr/>
          <p:nvPr/>
        </p:nvSpPr>
        <p:spPr>
          <a:xfrm>
            <a:off x="286681" y="1316177"/>
            <a:ext cx="331858" cy="890978"/>
          </a:xfrm>
          <a:prstGeom prst="curvedRightArrow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669600" y="1960205"/>
            <a:ext cx="1118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Bad.</a:t>
            </a:r>
          </a:p>
          <a:p>
            <a:r>
              <a:rPr lang="en-US" sz="1400" dirty="0" smtClean="0">
                <a:latin typeface="Arial"/>
                <a:cs typeface="Arial"/>
              </a:rPr>
              <a:t>Dirty, Gross</a:t>
            </a:r>
            <a:endParaRPr lang="en-US" sz="1400" dirty="0">
              <a:latin typeface="Arial"/>
              <a:cs typeface="Arial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618538" y="3634933"/>
            <a:ext cx="1433096" cy="646331"/>
            <a:chOff x="245672" y="3781675"/>
            <a:chExt cx="1433096" cy="646331"/>
          </a:xfrm>
        </p:grpSpPr>
        <p:sp>
          <p:nvSpPr>
            <p:cNvPr id="66" name="TextBox 65"/>
            <p:cNvSpPr txBox="1"/>
            <p:nvPr/>
          </p:nvSpPr>
          <p:spPr>
            <a:xfrm>
              <a:off x="279789" y="3781675"/>
              <a:ext cx="13648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Violation </a:t>
              </a:r>
            </a:p>
            <a:p>
              <a:pPr algn="ctr"/>
              <a:r>
                <a:rPr lang="en-US" dirty="0" smtClean="0">
                  <a:latin typeface="Arial"/>
                  <a:cs typeface="Arial"/>
                </a:rPr>
                <a:t>Mechanism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245672" y="3784322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68" name="Curved Right Arrow 67"/>
          <p:cNvSpPr/>
          <p:nvPr/>
        </p:nvSpPr>
        <p:spPr>
          <a:xfrm>
            <a:off x="153951" y="2207155"/>
            <a:ext cx="488852" cy="1791641"/>
          </a:xfrm>
          <a:prstGeom prst="curvedRightArrow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522134" y="3493016"/>
            <a:ext cx="16918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Unexpected Angle:</a:t>
            </a:r>
          </a:p>
          <a:p>
            <a:r>
              <a:rPr lang="en-US" sz="1400" dirty="0" smtClean="0">
                <a:latin typeface="Arial"/>
                <a:cs typeface="Arial"/>
              </a:rPr>
              <a:t>A Bieber fan who’d </a:t>
            </a:r>
          </a:p>
          <a:p>
            <a:r>
              <a:rPr lang="en-US" sz="1400" dirty="0" smtClean="0">
                <a:latin typeface="Arial"/>
                <a:cs typeface="Arial"/>
              </a:rPr>
              <a:t>worship his dirty </a:t>
            </a:r>
          </a:p>
          <a:p>
            <a:r>
              <a:rPr lang="en-US" sz="1400" dirty="0" smtClean="0">
                <a:latin typeface="Arial"/>
                <a:cs typeface="Arial"/>
              </a:rPr>
              <a:t>bathtub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 flipH="1">
            <a:off x="8006212" y="2483425"/>
            <a:ext cx="374" cy="10586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7568743" y="2483425"/>
            <a:ext cx="437469" cy="5473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8006586" y="2483425"/>
            <a:ext cx="423699" cy="5473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34031" y="3543869"/>
            <a:ext cx="9217032" cy="821673"/>
          </a:xfrm>
          <a:prstGeom prst="rect">
            <a:avLst/>
          </a:prstGeom>
          <a:solidFill>
            <a:srgbClr val="FFFF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/>
          <p:cNvCxnSpPr/>
          <p:nvPr/>
        </p:nvCxnSpPr>
        <p:spPr>
          <a:xfrm flipH="1">
            <a:off x="3294794" y="1464824"/>
            <a:ext cx="903764" cy="469642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4198558" y="1464824"/>
            <a:ext cx="1092366" cy="1457612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3294793" y="2642275"/>
            <a:ext cx="1" cy="1005126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5290924" y="3230213"/>
            <a:ext cx="10873" cy="229641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4869646" y="4662999"/>
            <a:ext cx="332530" cy="4058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5218272" y="4665605"/>
            <a:ext cx="260356" cy="36672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5218272" y="4665605"/>
            <a:ext cx="1217964" cy="33576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>
            <a:off x="4501332" y="5066280"/>
            <a:ext cx="352218" cy="36933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4869646" y="5068886"/>
            <a:ext cx="421278" cy="36672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6383119" y="4881614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139873" y="5289743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315324" y="5338756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313427" y="4969482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178" y="5959488"/>
            <a:ext cx="929836" cy="934605"/>
          </a:xfrm>
          <a:prstGeom prst="rect">
            <a:avLst/>
          </a:prstGeom>
        </p:spPr>
      </p:pic>
      <p:sp>
        <p:nvSpPr>
          <p:cNvPr id="93" name="Rounded Rectangular Callout 92"/>
          <p:cNvSpPr/>
          <p:nvPr/>
        </p:nvSpPr>
        <p:spPr>
          <a:xfrm>
            <a:off x="4096132" y="6085307"/>
            <a:ext cx="4945443" cy="631580"/>
          </a:xfrm>
          <a:prstGeom prst="wedgeRoundRectCallout">
            <a:avLst>
              <a:gd name="adj1" fmla="val -54010"/>
              <a:gd name="adj2" fmla="val 24838"/>
              <a:gd name="adj3" fmla="val 16667"/>
            </a:avLst>
          </a:prstGeom>
          <a:solidFill>
            <a:schemeClr val="bg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>
              <a:latin typeface="Times"/>
              <a:cs typeface="Time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97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5727" y="4383686"/>
            <a:ext cx="9214668" cy="1577433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-3021" y="2656962"/>
            <a:ext cx="9217032" cy="885110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-3021" y="944407"/>
            <a:ext cx="9251247" cy="821868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94794" y="310351"/>
            <a:ext cx="5145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Georgia"/>
                <a:cs typeface="Georgia"/>
              </a:rPr>
              <a:t>Justin Bieber Baptized In NYC Bathtub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339015" y="679684"/>
            <a:ext cx="1611275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116329" y="679683"/>
            <a:ext cx="875031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410578" y="679683"/>
            <a:ext cx="551345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034151" y="679596"/>
            <a:ext cx="942769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98558" y="679683"/>
            <a:ext cx="0" cy="4773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588909" y="693162"/>
            <a:ext cx="137114" cy="332584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453599" y="714284"/>
            <a:ext cx="511824" cy="473901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618538" y="170716"/>
            <a:ext cx="1433096" cy="641037"/>
            <a:chOff x="138307" y="516010"/>
            <a:chExt cx="1433096" cy="641037"/>
          </a:xfrm>
        </p:grpSpPr>
        <p:sp>
          <p:nvSpPr>
            <p:cNvPr id="19" name="TextBox 18"/>
            <p:cNvSpPr txBox="1"/>
            <p:nvPr/>
          </p:nvSpPr>
          <p:spPr>
            <a:xfrm>
              <a:off x="369878" y="627087"/>
              <a:ext cx="1095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Headline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138307" y="516010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18538" y="6085884"/>
            <a:ext cx="1433096" cy="641037"/>
            <a:chOff x="154677" y="6010434"/>
            <a:chExt cx="1433096" cy="641037"/>
          </a:xfrm>
        </p:grpSpPr>
        <p:sp>
          <p:nvSpPr>
            <p:cNvPr id="39" name="TextBox 38"/>
            <p:cNvSpPr txBox="1"/>
            <p:nvPr/>
          </p:nvSpPr>
          <p:spPr>
            <a:xfrm>
              <a:off x="535099" y="6146286"/>
              <a:ext cx="672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Joke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154677" y="6010434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97" name="Down Arrow 96"/>
          <p:cNvSpPr/>
          <p:nvPr/>
        </p:nvSpPr>
        <p:spPr>
          <a:xfrm>
            <a:off x="1219475" y="5909834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490904" y="1188185"/>
            <a:ext cx="14233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Justin Bieber </a:t>
            </a:r>
            <a:endParaRPr lang="en-US" sz="1400" dirty="0"/>
          </a:p>
        </p:txBody>
      </p:sp>
      <p:sp>
        <p:nvSpPr>
          <p:cNvPr id="26" name="Rectangle 25"/>
          <p:cNvSpPr/>
          <p:nvPr/>
        </p:nvSpPr>
        <p:spPr>
          <a:xfrm>
            <a:off x="5375567" y="1188185"/>
            <a:ext cx="9965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Baptized </a:t>
            </a:r>
            <a:endParaRPr lang="en-US" sz="1400" dirty="0"/>
          </a:p>
        </p:txBody>
      </p:sp>
      <p:sp>
        <p:nvSpPr>
          <p:cNvPr id="27" name="Rectangle 26"/>
          <p:cNvSpPr/>
          <p:nvPr/>
        </p:nvSpPr>
        <p:spPr>
          <a:xfrm>
            <a:off x="7500561" y="1188185"/>
            <a:ext cx="9297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Bathtub</a:t>
            </a:r>
            <a:endParaRPr lang="en-US" sz="14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618538" y="1033571"/>
            <a:ext cx="1433096" cy="646331"/>
            <a:chOff x="138307" y="1234768"/>
            <a:chExt cx="1433096" cy="646331"/>
          </a:xfrm>
        </p:grpSpPr>
        <p:sp>
          <p:nvSpPr>
            <p:cNvPr id="29" name="TextBox 28"/>
            <p:cNvSpPr txBox="1"/>
            <p:nvPr/>
          </p:nvSpPr>
          <p:spPr>
            <a:xfrm>
              <a:off x="306944" y="1234768"/>
              <a:ext cx="10958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Headline </a:t>
              </a:r>
            </a:p>
            <a:p>
              <a:pPr algn="ctr"/>
              <a:r>
                <a:rPr lang="en-US" dirty="0" smtClean="0">
                  <a:latin typeface="Arial"/>
                  <a:cs typeface="Arial"/>
                </a:rPr>
                <a:t>Aspects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38307" y="1237415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31" name="Down Arrow 30"/>
          <p:cNvSpPr/>
          <p:nvPr/>
        </p:nvSpPr>
        <p:spPr>
          <a:xfrm>
            <a:off x="1228821" y="811753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5090490" y="2922436"/>
            <a:ext cx="1725014" cy="307777"/>
          </a:xfrm>
          <a:prstGeom prst="rect">
            <a:avLst/>
          </a:prstGeom>
          <a:solidFill>
            <a:srgbClr val="BFBFBF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A6A6A6"/>
                </a:solidFill>
                <a:latin typeface="Arial"/>
                <a:cs typeface="Arial"/>
              </a:rPr>
              <a:t>Bieber’s</a:t>
            </a:r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 PR people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840688" y="1934466"/>
            <a:ext cx="1521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Bad.</a:t>
            </a:r>
          </a:p>
          <a:p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His music sucks.</a:t>
            </a:r>
            <a:endParaRPr lang="en-US" sz="1400" dirty="0">
              <a:solidFill>
                <a:srgbClr val="A6A6A6"/>
              </a:solidFill>
              <a:latin typeface="Arial"/>
              <a:cs typeface="Arial"/>
            </a:endParaRPr>
          </a:p>
        </p:txBody>
      </p:sp>
      <p:sp>
        <p:nvSpPr>
          <p:cNvPr id="63" name="Multiply 62"/>
          <p:cNvSpPr/>
          <p:nvPr/>
        </p:nvSpPr>
        <p:spPr>
          <a:xfrm>
            <a:off x="2913178" y="3647401"/>
            <a:ext cx="741830" cy="351396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073789" y="3475799"/>
            <a:ext cx="24288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Unexpected Angle:</a:t>
            </a:r>
          </a:p>
          <a:p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Expected Reaction: Bad</a:t>
            </a:r>
          </a:p>
          <a:p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Angle: PR people are clever</a:t>
            </a:r>
          </a:p>
          <a:p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Angle Reaction: Good.</a:t>
            </a:r>
            <a:endParaRPr lang="en-US" sz="1400" dirty="0">
              <a:solidFill>
                <a:srgbClr val="A6A6A6"/>
              </a:solidFill>
              <a:latin typeface="Arial"/>
              <a:cs typeface="Arial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618538" y="6085884"/>
            <a:ext cx="1433096" cy="641037"/>
            <a:chOff x="154677" y="6010434"/>
            <a:chExt cx="1433096" cy="641037"/>
          </a:xfrm>
        </p:grpSpPr>
        <p:sp>
          <p:nvSpPr>
            <p:cNvPr id="99" name="TextBox 98"/>
            <p:cNvSpPr txBox="1"/>
            <p:nvPr/>
          </p:nvSpPr>
          <p:spPr>
            <a:xfrm>
              <a:off x="535099" y="6146286"/>
              <a:ext cx="672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Joke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00" name="Oval 99"/>
            <p:cNvSpPr/>
            <p:nvPr/>
          </p:nvSpPr>
          <p:spPr>
            <a:xfrm>
              <a:off x="154677" y="6010434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73" name="Freeform 72"/>
          <p:cNvSpPr/>
          <p:nvPr/>
        </p:nvSpPr>
        <p:spPr>
          <a:xfrm>
            <a:off x="2627425" y="806824"/>
            <a:ext cx="2441016" cy="4975411"/>
          </a:xfrm>
          <a:custGeom>
            <a:avLst/>
            <a:gdLst>
              <a:gd name="connsiteX0" fmla="*/ 1182576 w 2441016"/>
              <a:gd name="connsiteY0" fmla="*/ 0 h 4975411"/>
              <a:gd name="connsiteX1" fmla="*/ 809046 w 2441016"/>
              <a:gd name="connsiteY1" fmla="*/ 672352 h 4975411"/>
              <a:gd name="connsiteX2" fmla="*/ 151635 w 2441016"/>
              <a:gd name="connsiteY2" fmla="*/ 1210235 h 4975411"/>
              <a:gd name="connsiteX3" fmla="*/ 2223 w 2441016"/>
              <a:gd name="connsiteY3" fmla="*/ 1778000 h 4975411"/>
              <a:gd name="connsiteX4" fmla="*/ 91870 w 2441016"/>
              <a:gd name="connsiteY4" fmla="*/ 2868705 h 4975411"/>
              <a:gd name="connsiteX5" fmla="*/ 465399 w 2441016"/>
              <a:gd name="connsiteY5" fmla="*/ 3331882 h 4975411"/>
              <a:gd name="connsiteX6" fmla="*/ 958458 w 2441016"/>
              <a:gd name="connsiteY6" fmla="*/ 3272117 h 4975411"/>
              <a:gd name="connsiteX7" fmla="*/ 958458 w 2441016"/>
              <a:gd name="connsiteY7" fmla="*/ 2674470 h 4975411"/>
              <a:gd name="connsiteX8" fmla="*/ 1048105 w 2441016"/>
              <a:gd name="connsiteY8" fmla="*/ 1628588 h 4975411"/>
              <a:gd name="connsiteX9" fmla="*/ 1556105 w 2441016"/>
              <a:gd name="connsiteY9" fmla="*/ 1135529 h 4975411"/>
              <a:gd name="connsiteX10" fmla="*/ 2377870 w 2441016"/>
              <a:gd name="connsiteY10" fmla="*/ 2091764 h 4975411"/>
              <a:gd name="connsiteX11" fmla="*/ 2377870 w 2441016"/>
              <a:gd name="connsiteY11" fmla="*/ 2823882 h 4975411"/>
              <a:gd name="connsiteX12" fmla="*/ 2318105 w 2441016"/>
              <a:gd name="connsiteY12" fmla="*/ 3690470 h 4975411"/>
              <a:gd name="connsiteX13" fmla="*/ 1989399 w 2441016"/>
              <a:gd name="connsiteY13" fmla="*/ 4183529 h 4975411"/>
              <a:gd name="connsiteX14" fmla="*/ 2153752 w 2441016"/>
              <a:gd name="connsiteY14" fmla="*/ 4975411 h 4975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1016" h="4975411">
                <a:moveTo>
                  <a:pt x="1182576" y="0"/>
                </a:moveTo>
                <a:cubicBezTo>
                  <a:pt x="1081723" y="235323"/>
                  <a:pt x="980870" y="470646"/>
                  <a:pt x="809046" y="672352"/>
                </a:cubicBezTo>
                <a:cubicBezTo>
                  <a:pt x="637222" y="874058"/>
                  <a:pt x="286105" y="1025960"/>
                  <a:pt x="151635" y="1210235"/>
                </a:cubicBezTo>
                <a:cubicBezTo>
                  <a:pt x="17165" y="1394510"/>
                  <a:pt x="12184" y="1501588"/>
                  <a:pt x="2223" y="1778000"/>
                </a:cubicBezTo>
                <a:cubicBezTo>
                  <a:pt x="-7738" y="2054412"/>
                  <a:pt x="14674" y="2609725"/>
                  <a:pt x="91870" y="2868705"/>
                </a:cubicBezTo>
                <a:cubicBezTo>
                  <a:pt x="169066" y="3127685"/>
                  <a:pt x="320968" y="3264647"/>
                  <a:pt x="465399" y="3331882"/>
                </a:cubicBezTo>
                <a:cubicBezTo>
                  <a:pt x="609830" y="3399117"/>
                  <a:pt x="876282" y="3381686"/>
                  <a:pt x="958458" y="3272117"/>
                </a:cubicBezTo>
                <a:cubicBezTo>
                  <a:pt x="1040634" y="3162548"/>
                  <a:pt x="943517" y="2948391"/>
                  <a:pt x="958458" y="2674470"/>
                </a:cubicBezTo>
                <a:cubicBezTo>
                  <a:pt x="973399" y="2400549"/>
                  <a:pt x="948497" y="1885078"/>
                  <a:pt x="1048105" y="1628588"/>
                </a:cubicBezTo>
                <a:cubicBezTo>
                  <a:pt x="1147713" y="1372098"/>
                  <a:pt x="1334478" y="1058333"/>
                  <a:pt x="1556105" y="1135529"/>
                </a:cubicBezTo>
                <a:cubicBezTo>
                  <a:pt x="1777732" y="1212725"/>
                  <a:pt x="2240909" y="1810372"/>
                  <a:pt x="2377870" y="2091764"/>
                </a:cubicBezTo>
                <a:cubicBezTo>
                  <a:pt x="2514831" y="2373156"/>
                  <a:pt x="2387831" y="2557431"/>
                  <a:pt x="2377870" y="2823882"/>
                </a:cubicBezTo>
                <a:cubicBezTo>
                  <a:pt x="2367909" y="3090333"/>
                  <a:pt x="2382850" y="3463862"/>
                  <a:pt x="2318105" y="3690470"/>
                </a:cubicBezTo>
                <a:cubicBezTo>
                  <a:pt x="2253360" y="3917078"/>
                  <a:pt x="2016791" y="3969372"/>
                  <a:pt x="1989399" y="4183529"/>
                </a:cubicBezTo>
                <a:cubicBezTo>
                  <a:pt x="1962007" y="4397686"/>
                  <a:pt x="2153752" y="4975411"/>
                  <a:pt x="2153752" y="4975411"/>
                </a:cubicBezTo>
              </a:path>
            </a:pathLst>
          </a:cu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618538" y="1873590"/>
            <a:ext cx="1433096" cy="646331"/>
            <a:chOff x="92081" y="1983944"/>
            <a:chExt cx="1433096" cy="646331"/>
          </a:xfrm>
        </p:grpSpPr>
        <p:sp>
          <p:nvSpPr>
            <p:cNvPr id="56" name="TextBox 55"/>
            <p:cNvSpPr txBox="1"/>
            <p:nvPr/>
          </p:nvSpPr>
          <p:spPr>
            <a:xfrm>
              <a:off x="203066" y="1983944"/>
              <a:ext cx="12111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Expected </a:t>
              </a:r>
            </a:p>
            <a:p>
              <a:pPr algn="ctr"/>
              <a:r>
                <a:rPr lang="en-US" dirty="0" smtClean="0">
                  <a:latin typeface="Arial"/>
                  <a:cs typeface="Arial"/>
                </a:rPr>
                <a:t>Reactions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92081" y="1986591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60" name="Curved Right Arrow 59"/>
          <p:cNvSpPr/>
          <p:nvPr/>
        </p:nvSpPr>
        <p:spPr>
          <a:xfrm>
            <a:off x="286681" y="1316177"/>
            <a:ext cx="331858" cy="890978"/>
          </a:xfrm>
          <a:prstGeom prst="curvedRightArrow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669600" y="1960205"/>
            <a:ext cx="1118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Bad.</a:t>
            </a:r>
          </a:p>
          <a:p>
            <a:r>
              <a:rPr lang="en-US" sz="1400" dirty="0" smtClean="0">
                <a:latin typeface="Arial"/>
                <a:cs typeface="Arial"/>
              </a:rPr>
              <a:t>Dirty, Gross</a:t>
            </a:r>
            <a:endParaRPr lang="en-US" sz="1400" dirty="0">
              <a:latin typeface="Arial"/>
              <a:cs typeface="Arial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618538" y="3634933"/>
            <a:ext cx="1433096" cy="646331"/>
            <a:chOff x="245672" y="3781675"/>
            <a:chExt cx="1433096" cy="646331"/>
          </a:xfrm>
        </p:grpSpPr>
        <p:sp>
          <p:nvSpPr>
            <p:cNvPr id="66" name="TextBox 65"/>
            <p:cNvSpPr txBox="1"/>
            <p:nvPr/>
          </p:nvSpPr>
          <p:spPr>
            <a:xfrm>
              <a:off x="279789" y="3781675"/>
              <a:ext cx="13648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Violation </a:t>
              </a:r>
            </a:p>
            <a:p>
              <a:pPr algn="ctr"/>
              <a:r>
                <a:rPr lang="en-US" dirty="0" smtClean="0">
                  <a:latin typeface="Arial"/>
                  <a:cs typeface="Arial"/>
                </a:rPr>
                <a:t>Mechanism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245672" y="3784322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68" name="Curved Right Arrow 67"/>
          <p:cNvSpPr/>
          <p:nvPr/>
        </p:nvSpPr>
        <p:spPr>
          <a:xfrm>
            <a:off x="153951" y="2207155"/>
            <a:ext cx="488852" cy="1791641"/>
          </a:xfrm>
          <a:prstGeom prst="curvedRightArrow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522134" y="3493016"/>
            <a:ext cx="16918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Unexpected Angle:</a:t>
            </a:r>
          </a:p>
          <a:p>
            <a:r>
              <a:rPr lang="en-US" sz="1400" dirty="0" smtClean="0">
                <a:latin typeface="Arial"/>
                <a:cs typeface="Arial"/>
              </a:rPr>
              <a:t>A Bieber fan who’d </a:t>
            </a:r>
          </a:p>
          <a:p>
            <a:r>
              <a:rPr lang="en-US" sz="1400" dirty="0" smtClean="0">
                <a:latin typeface="Arial"/>
                <a:cs typeface="Arial"/>
              </a:rPr>
              <a:t>worship his dirty </a:t>
            </a:r>
          </a:p>
          <a:p>
            <a:r>
              <a:rPr lang="en-US" sz="1400" dirty="0" smtClean="0">
                <a:latin typeface="Arial"/>
                <a:cs typeface="Arial"/>
              </a:rPr>
              <a:t>bathtub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 flipH="1">
            <a:off x="8006212" y="2483425"/>
            <a:ext cx="374" cy="10586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7568743" y="2483425"/>
            <a:ext cx="437469" cy="5473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8006586" y="2483425"/>
            <a:ext cx="423699" cy="5473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618538" y="4498265"/>
            <a:ext cx="1433096" cy="641037"/>
            <a:chOff x="190106" y="4718378"/>
            <a:chExt cx="1433096" cy="641037"/>
          </a:xfrm>
        </p:grpSpPr>
        <p:sp>
          <p:nvSpPr>
            <p:cNvPr id="79" name="TextBox 78"/>
            <p:cNvSpPr txBox="1"/>
            <p:nvPr/>
          </p:nvSpPr>
          <p:spPr>
            <a:xfrm>
              <a:off x="320309" y="4854230"/>
              <a:ext cx="11726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Prototype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190106" y="4718378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618538" y="5268797"/>
            <a:ext cx="1433096" cy="641037"/>
            <a:chOff x="138307" y="5369397"/>
            <a:chExt cx="1433096" cy="641037"/>
          </a:xfrm>
        </p:grpSpPr>
        <p:sp>
          <p:nvSpPr>
            <p:cNvPr id="82" name="TextBox 81"/>
            <p:cNvSpPr txBox="1"/>
            <p:nvPr/>
          </p:nvSpPr>
          <p:spPr>
            <a:xfrm>
              <a:off x="550851" y="5505249"/>
              <a:ext cx="608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Test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138307" y="5369397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94" name="Down Arrow 93"/>
          <p:cNvSpPr/>
          <p:nvPr/>
        </p:nvSpPr>
        <p:spPr>
          <a:xfrm>
            <a:off x="1249811" y="4276447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Down Arrow 94"/>
          <p:cNvSpPr/>
          <p:nvPr/>
        </p:nvSpPr>
        <p:spPr>
          <a:xfrm>
            <a:off x="1241373" y="5140037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6" name="Straight Connector 95"/>
          <p:cNvCxnSpPr/>
          <p:nvPr/>
        </p:nvCxnSpPr>
        <p:spPr>
          <a:xfrm flipH="1">
            <a:off x="7706693" y="4546217"/>
            <a:ext cx="332530" cy="4058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8055319" y="4548823"/>
            <a:ext cx="260356" cy="3667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H="1">
            <a:off x="7338379" y="4949498"/>
            <a:ext cx="352218" cy="3693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7706693" y="4952104"/>
            <a:ext cx="421278" cy="3667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7976920" y="5172961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15" name="TextBox 114"/>
          <p:cNvSpPr txBox="1"/>
          <p:nvPr/>
        </p:nvSpPr>
        <p:spPr>
          <a:xfrm>
            <a:off x="7152371" y="5221974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16" name="TextBox 115"/>
          <p:cNvSpPr txBox="1"/>
          <p:nvPr/>
        </p:nvSpPr>
        <p:spPr>
          <a:xfrm>
            <a:off x="8150474" y="4852700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cxnSp>
        <p:nvCxnSpPr>
          <p:cNvPr id="117" name="Straight Connector 116"/>
          <p:cNvCxnSpPr/>
          <p:nvPr/>
        </p:nvCxnSpPr>
        <p:spPr>
          <a:xfrm>
            <a:off x="7690597" y="4971549"/>
            <a:ext cx="437374" cy="9895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8" name="Bent Arrow 117"/>
          <p:cNvSpPr/>
          <p:nvPr/>
        </p:nvSpPr>
        <p:spPr>
          <a:xfrm rot="16200000">
            <a:off x="-57501" y="4983036"/>
            <a:ext cx="827481" cy="524597"/>
          </a:xfrm>
          <a:prstGeom prst="bentArrow">
            <a:avLst>
              <a:gd name="adj1" fmla="val 15688"/>
              <a:gd name="adj2" fmla="val 25000"/>
              <a:gd name="adj3" fmla="val 25000"/>
              <a:gd name="adj4" fmla="val 87500"/>
            </a:avLst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34031" y="3543869"/>
            <a:ext cx="9217032" cy="821673"/>
          </a:xfrm>
          <a:prstGeom prst="rect">
            <a:avLst/>
          </a:prstGeom>
          <a:solidFill>
            <a:srgbClr val="FFFF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0" name="Straight Connector 119"/>
          <p:cNvCxnSpPr/>
          <p:nvPr/>
        </p:nvCxnSpPr>
        <p:spPr>
          <a:xfrm flipH="1">
            <a:off x="3294794" y="1464824"/>
            <a:ext cx="903764" cy="469642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4198558" y="1464824"/>
            <a:ext cx="1092366" cy="1457612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>
            <a:off x="3294793" y="2642275"/>
            <a:ext cx="1" cy="1005126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5290924" y="3230213"/>
            <a:ext cx="10873" cy="229641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4869646" y="4662999"/>
            <a:ext cx="332530" cy="4058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5218272" y="4665605"/>
            <a:ext cx="260356" cy="36672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5218272" y="4665605"/>
            <a:ext cx="1217964" cy="33576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H="1">
            <a:off x="4501332" y="5066280"/>
            <a:ext cx="352218" cy="36933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4869646" y="5068886"/>
            <a:ext cx="421278" cy="36672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>
            <a:off x="6383119" y="4881614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5139873" y="5289743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4315324" y="5338756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5313427" y="4969482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3" name="Picture 1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178" y="5959488"/>
            <a:ext cx="929836" cy="934605"/>
          </a:xfrm>
          <a:prstGeom prst="rect">
            <a:avLst/>
          </a:prstGeom>
        </p:spPr>
      </p:pic>
      <p:sp>
        <p:nvSpPr>
          <p:cNvPr id="134" name="Rounded Rectangular Callout 133"/>
          <p:cNvSpPr/>
          <p:nvPr/>
        </p:nvSpPr>
        <p:spPr>
          <a:xfrm>
            <a:off x="4096132" y="6085307"/>
            <a:ext cx="4945443" cy="631580"/>
          </a:xfrm>
          <a:prstGeom prst="wedgeRoundRectCallout">
            <a:avLst>
              <a:gd name="adj1" fmla="val -54010"/>
              <a:gd name="adj2" fmla="val 24838"/>
              <a:gd name="adj3" fmla="val 16667"/>
            </a:avLst>
          </a:prstGeom>
          <a:solidFill>
            <a:schemeClr val="bg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>
              <a:latin typeface="Times"/>
              <a:cs typeface="Time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666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5727" y="4383686"/>
            <a:ext cx="9214668" cy="1577433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-3021" y="2656962"/>
            <a:ext cx="9217032" cy="885110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-3021" y="944407"/>
            <a:ext cx="9251247" cy="821868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94794" y="310351"/>
            <a:ext cx="5145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Georgia"/>
                <a:cs typeface="Georgia"/>
              </a:rPr>
              <a:t>Justin Bieber Baptized In NYC Bathtub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339015" y="679684"/>
            <a:ext cx="1611275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116329" y="679683"/>
            <a:ext cx="875031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410578" y="679683"/>
            <a:ext cx="551345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034151" y="679596"/>
            <a:ext cx="942769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98558" y="679683"/>
            <a:ext cx="0" cy="4773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588909" y="693162"/>
            <a:ext cx="137114" cy="332584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453599" y="714284"/>
            <a:ext cx="511824" cy="473901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618538" y="170716"/>
            <a:ext cx="1433096" cy="641037"/>
            <a:chOff x="138307" y="516010"/>
            <a:chExt cx="1433096" cy="641037"/>
          </a:xfrm>
        </p:grpSpPr>
        <p:sp>
          <p:nvSpPr>
            <p:cNvPr id="19" name="TextBox 18"/>
            <p:cNvSpPr txBox="1"/>
            <p:nvPr/>
          </p:nvSpPr>
          <p:spPr>
            <a:xfrm>
              <a:off x="369878" y="627087"/>
              <a:ext cx="1095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Headline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138307" y="516010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18538" y="6085884"/>
            <a:ext cx="1433096" cy="641037"/>
            <a:chOff x="154677" y="6010434"/>
            <a:chExt cx="1433096" cy="641037"/>
          </a:xfrm>
        </p:grpSpPr>
        <p:sp>
          <p:nvSpPr>
            <p:cNvPr id="39" name="TextBox 38"/>
            <p:cNvSpPr txBox="1"/>
            <p:nvPr/>
          </p:nvSpPr>
          <p:spPr>
            <a:xfrm>
              <a:off x="535099" y="6146286"/>
              <a:ext cx="672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Joke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154677" y="6010434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97" name="Down Arrow 96"/>
          <p:cNvSpPr/>
          <p:nvPr/>
        </p:nvSpPr>
        <p:spPr>
          <a:xfrm>
            <a:off x="1219475" y="5909834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178" y="5959488"/>
            <a:ext cx="929836" cy="93460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490904" y="1188185"/>
            <a:ext cx="14233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Justin Bieber </a:t>
            </a:r>
            <a:endParaRPr lang="en-US" sz="1400" dirty="0"/>
          </a:p>
        </p:txBody>
      </p:sp>
      <p:sp>
        <p:nvSpPr>
          <p:cNvPr id="26" name="Rectangle 25"/>
          <p:cNvSpPr/>
          <p:nvPr/>
        </p:nvSpPr>
        <p:spPr>
          <a:xfrm>
            <a:off x="5375567" y="1188185"/>
            <a:ext cx="9965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Baptized </a:t>
            </a:r>
            <a:endParaRPr lang="en-US" sz="1400" dirty="0"/>
          </a:p>
        </p:txBody>
      </p:sp>
      <p:sp>
        <p:nvSpPr>
          <p:cNvPr id="27" name="Rectangle 26"/>
          <p:cNvSpPr/>
          <p:nvPr/>
        </p:nvSpPr>
        <p:spPr>
          <a:xfrm>
            <a:off x="7500561" y="1188185"/>
            <a:ext cx="9297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Bathtub</a:t>
            </a:r>
            <a:endParaRPr lang="en-US" sz="14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618538" y="1033571"/>
            <a:ext cx="1433096" cy="646331"/>
            <a:chOff x="138307" y="1234768"/>
            <a:chExt cx="1433096" cy="646331"/>
          </a:xfrm>
        </p:grpSpPr>
        <p:sp>
          <p:nvSpPr>
            <p:cNvPr id="29" name="TextBox 28"/>
            <p:cNvSpPr txBox="1"/>
            <p:nvPr/>
          </p:nvSpPr>
          <p:spPr>
            <a:xfrm>
              <a:off x="306944" y="1234768"/>
              <a:ext cx="10958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Headline </a:t>
              </a:r>
            </a:p>
            <a:p>
              <a:pPr algn="ctr"/>
              <a:r>
                <a:rPr lang="en-US" dirty="0" smtClean="0">
                  <a:latin typeface="Arial"/>
                  <a:cs typeface="Arial"/>
                </a:rPr>
                <a:t>Aspects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38307" y="1237415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31" name="Down Arrow 30"/>
          <p:cNvSpPr/>
          <p:nvPr/>
        </p:nvSpPr>
        <p:spPr>
          <a:xfrm>
            <a:off x="1228821" y="811753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5090490" y="2922436"/>
            <a:ext cx="1725014" cy="307777"/>
          </a:xfrm>
          <a:prstGeom prst="rect">
            <a:avLst/>
          </a:prstGeom>
          <a:solidFill>
            <a:srgbClr val="BFBFBF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A6A6A6"/>
                </a:solidFill>
                <a:latin typeface="Arial"/>
                <a:cs typeface="Arial"/>
              </a:rPr>
              <a:t>Bieber’s</a:t>
            </a:r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 PR people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840688" y="1934466"/>
            <a:ext cx="1521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Bad.</a:t>
            </a:r>
          </a:p>
          <a:p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His music sucks.</a:t>
            </a:r>
            <a:endParaRPr lang="en-US" sz="1400" dirty="0">
              <a:solidFill>
                <a:srgbClr val="A6A6A6"/>
              </a:solidFill>
              <a:latin typeface="Arial"/>
              <a:cs typeface="Arial"/>
            </a:endParaRPr>
          </a:p>
        </p:txBody>
      </p:sp>
      <p:sp>
        <p:nvSpPr>
          <p:cNvPr id="63" name="Multiply 62"/>
          <p:cNvSpPr/>
          <p:nvPr/>
        </p:nvSpPr>
        <p:spPr>
          <a:xfrm>
            <a:off x="2913178" y="3647401"/>
            <a:ext cx="741830" cy="351396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073789" y="3475799"/>
            <a:ext cx="24288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Unexpected Angle:</a:t>
            </a:r>
          </a:p>
          <a:p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Expected Reaction: Bad</a:t>
            </a:r>
          </a:p>
          <a:p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Angle: PR people are clever</a:t>
            </a:r>
          </a:p>
          <a:p>
            <a:r>
              <a:rPr lang="en-US" sz="1400" dirty="0" smtClean="0">
                <a:solidFill>
                  <a:srgbClr val="A6A6A6"/>
                </a:solidFill>
                <a:latin typeface="Arial"/>
                <a:cs typeface="Arial"/>
              </a:rPr>
              <a:t>Angle Reaction: Good.</a:t>
            </a:r>
            <a:endParaRPr lang="en-US" sz="1400" dirty="0">
              <a:solidFill>
                <a:srgbClr val="A6A6A6"/>
              </a:solidFill>
              <a:latin typeface="Arial"/>
              <a:cs typeface="Arial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618538" y="6085884"/>
            <a:ext cx="1433096" cy="641037"/>
            <a:chOff x="154677" y="6010434"/>
            <a:chExt cx="1433096" cy="641037"/>
          </a:xfrm>
        </p:grpSpPr>
        <p:sp>
          <p:nvSpPr>
            <p:cNvPr id="99" name="TextBox 98"/>
            <p:cNvSpPr txBox="1"/>
            <p:nvPr/>
          </p:nvSpPr>
          <p:spPr>
            <a:xfrm>
              <a:off x="535099" y="6146286"/>
              <a:ext cx="672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Joke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00" name="Oval 99"/>
            <p:cNvSpPr/>
            <p:nvPr/>
          </p:nvSpPr>
          <p:spPr>
            <a:xfrm>
              <a:off x="154677" y="6010434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73" name="Freeform 72"/>
          <p:cNvSpPr/>
          <p:nvPr/>
        </p:nvSpPr>
        <p:spPr>
          <a:xfrm>
            <a:off x="2627425" y="806824"/>
            <a:ext cx="2441016" cy="4975411"/>
          </a:xfrm>
          <a:custGeom>
            <a:avLst/>
            <a:gdLst>
              <a:gd name="connsiteX0" fmla="*/ 1182576 w 2441016"/>
              <a:gd name="connsiteY0" fmla="*/ 0 h 4975411"/>
              <a:gd name="connsiteX1" fmla="*/ 809046 w 2441016"/>
              <a:gd name="connsiteY1" fmla="*/ 672352 h 4975411"/>
              <a:gd name="connsiteX2" fmla="*/ 151635 w 2441016"/>
              <a:gd name="connsiteY2" fmla="*/ 1210235 h 4975411"/>
              <a:gd name="connsiteX3" fmla="*/ 2223 w 2441016"/>
              <a:gd name="connsiteY3" fmla="*/ 1778000 h 4975411"/>
              <a:gd name="connsiteX4" fmla="*/ 91870 w 2441016"/>
              <a:gd name="connsiteY4" fmla="*/ 2868705 h 4975411"/>
              <a:gd name="connsiteX5" fmla="*/ 465399 w 2441016"/>
              <a:gd name="connsiteY5" fmla="*/ 3331882 h 4975411"/>
              <a:gd name="connsiteX6" fmla="*/ 958458 w 2441016"/>
              <a:gd name="connsiteY6" fmla="*/ 3272117 h 4975411"/>
              <a:gd name="connsiteX7" fmla="*/ 958458 w 2441016"/>
              <a:gd name="connsiteY7" fmla="*/ 2674470 h 4975411"/>
              <a:gd name="connsiteX8" fmla="*/ 1048105 w 2441016"/>
              <a:gd name="connsiteY8" fmla="*/ 1628588 h 4975411"/>
              <a:gd name="connsiteX9" fmla="*/ 1556105 w 2441016"/>
              <a:gd name="connsiteY9" fmla="*/ 1135529 h 4975411"/>
              <a:gd name="connsiteX10" fmla="*/ 2377870 w 2441016"/>
              <a:gd name="connsiteY10" fmla="*/ 2091764 h 4975411"/>
              <a:gd name="connsiteX11" fmla="*/ 2377870 w 2441016"/>
              <a:gd name="connsiteY11" fmla="*/ 2823882 h 4975411"/>
              <a:gd name="connsiteX12" fmla="*/ 2318105 w 2441016"/>
              <a:gd name="connsiteY12" fmla="*/ 3690470 h 4975411"/>
              <a:gd name="connsiteX13" fmla="*/ 1989399 w 2441016"/>
              <a:gd name="connsiteY13" fmla="*/ 4183529 h 4975411"/>
              <a:gd name="connsiteX14" fmla="*/ 2153752 w 2441016"/>
              <a:gd name="connsiteY14" fmla="*/ 4975411 h 4975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1016" h="4975411">
                <a:moveTo>
                  <a:pt x="1182576" y="0"/>
                </a:moveTo>
                <a:cubicBezTo>
                  <a:pt x="1081723" y="235323"/>
                  <a:pt x="980870" y="470646"/>
                  <a:pt x="809046" y="672352"/>
                </a:cubicBezTo>
                <a:cubicBezTo>
                  <a:pt x="637222" y="874058"/>
                  <a:pt x="286105" y="1025960"/>
                  <a:pt x="151635" y="1210235"/>
                </a:cubicBezTo>
                <a:cubicBezTo>
                  <a:pt x="17165" y="1394510"/>
                  <a:pt x="12184" y="1501588"/>
                  <a:pt x="2223" y="1778000"/>
                </a:cubicBezTo>
                <a:cubicBezTo>
                  <a:pt x="-7738" y="2054412"/>
                  <a:pt x="14674" y="2609725"/>
                  <a:pt x="91870" y="2868705"/>
                </a:cubicBezTo>
                <a:cubicBezTo>
                  <a:pt x="169066" y="3127685"/>
                  <a:pt x="320968" y="3264647"/>
                  <a:pt x="465399" y="3331882"/>
                </a:cubicBezTo>
                <a:cubicBezTo>
                  <a:pt x="609830" y="3399117"/>
                  <a:pt x="876282" y="3381686"/>
                  <a:pt x="958458" y="3272117"/>
                </a:cubicBezTo>
                <a:cubicBezTo>
                  <a:pt x="1040634" y="3162548"/>
                  <a:pt x="943517" y="2948391"/>
                  <a:pt x="958458" y="2674470"/>
                </a:cubicBezTo>
                <a:cubicBezTo>
                  <a:pt x="973399" y="2400549"/>
                  <a:pt x="948497" y="1885078"/>
                  <a:pt x="1048105" y="1628588"/>
                </a:cubicBezTo>
                <a:cubicBezTo>
                  <a:pt x="1147713" y="1372098"/>
                  <a:pt x="1334478" y="1058333"/>
                  <a:pt x="1556105" y="1135529"/>
                </a:cubicBezTo>
                <a:cubicBezTo>
                  <a:pt x="1777732" y="1212725"/>
                  <a:pt x="2240909" y="1810372"/>
                  <a:pt x="2377870" y="2091764"/>
                </a:cubicBezTo>
                <a:cubicBezTo>
                  <a:pt x="2514831" y="2373156"/>
                  <a:pt x="2387831" y="2557431"/>
                  <a:pt x="2377870" y="2823882"/>
                </a:cubicBezTo>
                <a:cubicBezTo>
                  <a:pt x="2367909" y="3090333"/>
                  <a:pt x="2382850" y="3463862"/>
                  <a:pt x="2318105" y="3690470"/>
                </a:cubicBezTo>
                <a:cubicBezTo>
                  <a:pt x="2253360" y="3917078"/>
                  <a:pt x="2016791" y="3969372"/>
                  <a:pt x="1989399" y="4183529"/>
                </a:cubicBezTo>
                <a:cubicBezTo>
                  <a:pt x="1962007" y="4397686"/>
                  <a:pt x="2153752" y="4975411"/>
                  <a:pt x="2153752" y="4975411"/>
                </a:cubicBezTo>
              </a:path>
            </a:pathLst>
          </a:cu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618538" y="1873590"/>
            <a:ext cx="1433096" cy="646331"/>
            <a:chOff x="92081" y="1983944"/>
            <a:chExt cx="1433096" cy="646331"/>
          </a:xfrm>
        </p:grpSpPr>
        <p:sp>
          <p:nvSpPr>
            <p:cNvPr id="56" name="TextBox 55"/>
            <p:cNvSpPr txBox="1"/>
            <p:nvPr/>
          </p:nvSpPr>
          <p:spPr>
            <a:xfrm>
              <a:off x="203066" y="1983944"/>
              <a:ext cx="12111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Expected </a:t>
              </a:r>
            </a:p>
            <a:p>
              <a:pPr algn="ctr"/>
              <a:r>
                <a:rPr lang="en-US" dirty="0" smtClean="0">
                  <a:latin typeface="Arial"/>
                  <a:cs typeface="Arial"/>
                </a:rPr>
                <a:t>Reactions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92081" y="1986591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60" name="Curved Right Arrow 59"/>
          <p:cNvSpPr/>
          <p:nvPr/>
        </p:nvSpPr>
        <p:spPr>
          <a:xfrm>
            <a:off x="286681" y="1316177"/>
            <a:ext cx="331858" cy="890978"/>
          </a:xfrm>
          <a:prstGeom prst="curvedRightArrow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669600" y="1960205"/>
            <a:ext cx="1118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Bad.</a:t>
            </a:r>
          </a:p>
          <a:p>
            <a:r>
              <a:rPr lang="en-US" sz="1400" dirty="0" smtClean="0">
                <a:latin typeface="Arial"/>
                <a:cs typeface="Arial"/>
              </a:rPr>
              <a:t>Dirty, Gross</a:t>
            </a:r>
            <a:endParaRPr lang="en-US" sz="1400" dirty="0">
              <a:latin typeface="Arial"/>
              <a:cs typeface="Arial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618538" y="3634933"/>
            <a:ext cx="1433096" cy="646331"/>
            <a:chOff x="245672" y="3781675"/>
            <a:chExt cx="1433096" cy="646331"/>
          </a:xfrm>
        </p:grpSpPr>
        <p:sp>
          <p:nvSpPr>
            <p:cNvPr id="66" name="TextBox 65"/>
            <p:cNvSpPr txBox="1"/>
            <p:nvPr/>
          </p:nvSpPr>
          <p:spPr>
            <a:xfrm>
              <a:off x="279789" y="3781675"/>
              <a:ext cx="13648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Violation </a:t>
              </a:r>
            </a:p>
            <a:p>
              <a:pPr algn="ctr"/>
              <a:r>
                <a:rPr lang="en-US" dirty="0" smtClean="0">
                  <a:latin typeface="Arial"/>
                  <a:cs typeface="Arial"/>
                </a:rPr>
                <a:t>Mechanism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245672" y="3784322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68" name="Curved Right Arrow 67"/>
          <p:cNvSpPr/>
          <p:nvPr/>
        </p:nvSpPr>
        <p:spPr>
          <a:xfrm>
            <a:off x="153951" y="2207155"/>
            <a:ext cx="488852" cy="1791641"/>
          </a:xfrm>
          <a:prstGeom prst="curvedRightArrow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522134" y="3493016"/>
            <a:ext cx="16918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Unexpected Angle:</a:t>
            </a:r>
          </a:p>
          <a:p>
            <a:r>
              <a:rPr lang="en-US" sz="1400" dirty="0" smtClean="0">
                <a:latin typeface="Arial"/>
                <a:cs typeface="Arial"/>
              </a:rPr>
              <a:t>A Bieber fan who’d </a:t>
            </a:r>
          </a:p>
          <a:p>
            <a:r>
              <a:rPr lang="en-US" sz="1400" dirty="0" smtClean="0">
                <a:latin typeface="Arial"/>
                <a:cs typeface="Arial"/>
              </a:rPr>
              <a:t>worship his dirty </a:t>
            </a:r>
          </a:p>
          <a:p>
            <a:r>
              <a:rPr lang="en-US" sz="1400" dirty="0" smtClean="0">
                <a:latin typeface="Arial"/>
                <a:cs typeface="Arial"/>
              </a:rPr>
              <a:t>bathtub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 flipH="1">
            <a:off x="8006212" y="2483425"/>
            <a:ext cx="374" cy="10586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7568743" y="2483425"/>
            <a:ext cx="437469" cy="5473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8006586" y="2483425"/>
            <a:ext cx="423699" cy="5473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618538" y="4498265"/>
            <a:ext cx="1433096" cy="641037"/>
            <a:chOff x="190106" y="4718378"/>
            <a:chExt cx="1433096" cy="641037"/>
          </a:xfrm>
        </p:grpSpPr>
        <p:sp>
          <p:nvSpPr>
            <p:cNvPr id="79" name="TextBox 78"/>
            <p:cNvSpPr txBox="1"/>
            <p:nvPr/>
          </p:nvSpPr>
          <p:spPr>
            <a:xfrm>
              <a:off x="320309" y="4854230"/>
              <a:ext cx="11726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Prototype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190106" y="4718378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618538" y="5268797"/>
            <a:ext cx="1433096" cy="641037"/>
            <a:chOff x="138307" y="5369397"/>
            <a:chExt cx="1433096" cy="641037"/>
          </a:xfrm>
        </p:grpSpPr>
        <p:sp>
          <p:nvSpPr>
            <p:cNvPr id="82" name="TextBox 81"/>
            <p:cNvSpPr txBox="1"/>
            <p:nvPr/>
          </p:nvSpPr>
          <p:spPr>
            <a:xfrm>
              <a:off x="550851" y="5505249"/>
              <a:ext cx="608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Test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138307" y="5369397"/>
              <a:ext cx="1433096" cy="641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94" name="Down Arrow 93"/>
          <p:cNvSpPr/>
          <p:nvPr/>
        </p:nvSpPr>
        <p:spPr>
          <a:xfrm>
            <a:off x="1249811" y="4276447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Down Arrow 94"/>
          <p:cNvSpPr/>
          <p:nvPr/>
        </p:nvSpPr>
        <p:spPr>
          <a:xfrm>
            <a:off x="1241373" y="5140037"/>
            <a:ext cx="188601" cy="22181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6" name="Straight Connector 95"/>
          <p:cNvCxnSpPr/>
          <p:nvPr/>
        </p:nvCxnSpPr>
        <p:spPr>
          <a:xfrm flipH="1">
            <a:off x="7706693" y="4546217"/>
            <a:ext cx="332530" cy="4058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8055319" y="4548823"/>
            <a:ext cx="260356" cy="3667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H="1">
            <a:off x="7338379" y="4949498"/>
            <a:ext cx="352218" cy="3693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7706693" y="4952104"/>
            <a:ext cx="421278" cy="3667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7976920" y="5172961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15" name="TextBox 114"/>
          <p:cNvSpPr txBox="1"/>
          <p:nvPr/>
        </p:nvSpPr>
        <p:spPr>
          <a:xfrm>
            <a:off x="7152371" y="5221974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16" name="TextBox 115"/>
          <p:cNvSpPr txBox="1"/>
          <p:nvPr/>
        </p:nvSpPr>
        <p:spPr>
          <a:xfrm>
            <a:off x="8150474" y="4852700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cxnSp>
        <p:nvCxnSpPr>
          <p:cNvPr id="117" name="Straight Connector 116"/>
          <p:cNvCxnSpPr/>
          <p:nvPr/>
        </p:nvCxnSpPr>
        <p:spPr>
          <a:xfrm>
            <a:off x="7690597" y="4971549"/>
            <a:ext cx="437374" cy="9895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8" name="Bent Arrow 117"/>
          <p:cNvSpPr/>
          <p:nvPr/>
        </p:nvSpPr>
        <p:spPr>
          <a:xfrm rot="16200000">
            <a:off x="-57501" y="4983036"/>
            <a:ext cx="827481" cy="524597"/>
          </a:xfrm>
          <a:prstGeom prst="bentArrow">
            <a:avLst>
              <a:gd name="adj1" fmla="val 15688"/>
              <a:gd name="adj2" fmla="val 25000"/>
              <a:gd name="adj3" fmla="val 25000"/>
              <a:gd name="adj4" fmla="val 87500"/>
            </a:avLst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34031" y="3543869"/>
            <a:ext cx="9217032" cy="821673"/>
          </a:xfrm>
          <a:prstGeom prst="rect">
            <a:avLst/>
          </a:prstGeom>
          <a:solidFill>
            <a:srgbClr val="FFFF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0" name="Straight Connector 119"/>
          <p:cNvCxnSpPr/>
          <p:nvPr/>
        </p:nvCxnSpPr>
        <p:spPr>
          <a:xfrm flipH="1">
            <a:off x="3294794" y="1464824"/>
            <a:ext cx="903764" cy="469642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4198558" y="1464824"/>
            <a:ext cx="1092366" cy="1457612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>
            <a:off x="3294793" y="2642275"/>
            <a:ext cx="1" cy="1005126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5290924" y="3230213"/>
            <a:ext cx="10873" cy="229641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4869646" y="4662999"/>
            <a:ext cx="332530" cy="4058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5218272" y="4665605"/>
            <a:ext cx="260356" cy="36672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5218272" y="4665605"/>
            <a:ext cx="1217964" cy="33576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H="1">
            <a:off x="4501332" y="5066280"/>
            <a:ext cx="352218" cy="36933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4869646" y="5068886"/>
            <a:ext cx="421278" cy="36672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>
            <a:off x="6383119" y="4881614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5139873" y="5289743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4315324" y="5338756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5313427" y="4969482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4" name="Rounded Rectangular Callout 83"/>
          <p:cNvSpPr/>
          <p:nvPr/>
        </p:nvSpPr>
        <p:spPr>
          <a:xfrm>
            <a:off x="4096132" y="6085307"/>
            <a:ext cx="4889468" cy="631580"/>
          </a:xfrm>
          <a:prstGeom prst="wedgeRoundRectCallout">
            <a:avLst>
              <a:gd name="adj1" fmla="val -54010"/>
              <a:gd name="adj2" fmla="val 24838"/>
              <a:gd name="adj3" fmla="val 16667"/>
            </a:avLst>
          </a:prstGeom>
          <a:solidFill>
            <a:schemeClr val="bg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latin typeface="Times"/>
                <a:cs typeface="Times"/>
              </a:rPr>
              <a:t>Oh my God! </a:t>
            </a:r>
            <a:r>
              <a:rPr lang="en-US" sz="2800" dirty="0" smtClean="0">
                <a:latin typeface="Times"/>
                <a:cs typeface="Times"/>
              </a:rPr>
              <a:t> Can </a:t>
            </a:r>
            <a:r>
              <a:rPr lang="en-US" sz="2800" dirty="0">
                <a:latin typeface="Times"/>
                <a:cs typeface="Times"/>
              </a:rPr>
              <a:t>I lick the tub?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61171" y="6591068"/>
            <a:ext cx="2133600" cy="365125"/>
          </a:xfrm>
        </p:spPr>
        <p:txBody>
          <a:bodyPr/>
          <a:lstStyle/>
          <a:p>
            <a:fld id="{AA2098DC-A4E7-1147-8FD9-30EF2F6E3245}" type="slidenum">
              <a:rPr lang="en-US" smtClean="0"/>
              <a:t>117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695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HumorTools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 users: Stanford undergraduates</a:t>
            </a:r>
          </a:p>
          <a:p>
            <a:r>
              <a:rPr lang="en-US" dirty="0" smtClean="0"/>
              <a:t>Humor novices</a:t>
            </a:r>
          </a:p>
          <a:p>
            <a:r>
              <a:rPr lang="en-US" dirty="0" smtClean="0"/>
              <a:t>60-80 minutes:</a:t>
            </a:r>
          </a:p>
          <a:p>
            <a:pPr lvl="1"/>
            <a:r>
              <a:rPr lang="en-US" dirty="0" smtClean="0"/>
              <a:t>Tutorial on 20 microtasks</a:t>
            </a:r>
          </a:p>
          <a:p>
            <a:pPr lvl="1"/>
            <a:r>
              <a:rPr lang="en-US" dirty="0" smtClean="0"/>
              <a:t>Humor Writing</a:t>
            </a:r>
          </a:p>
          <a:p>
            <a:r>
              <a:rPr lang="en-US" dirty="0" smtClean="0"/>
              <a:t>Write jokes for 3 headlines</a:t>
            </a:r>
          </a:p>
          <a:p>
            <a:r>
              <a:rPr lang="en-US" dirty="0" smtClean="0"/>
              <a:t>Rate jokes against The Onion (21 people)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10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HumorTools Study Headlines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02236" y="1432579"/>
            <a:ext cx="7200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Georgia"/>
                <a:cs typeface="Georgia"/>
              </a:rPr>
              <a:t>PETA Seeks Copyright for Primate </a:t>
            </a:r>
            <a:endParaRPr lang="en-US" sz="3600" dirty="0">
              <a:latin typeface="Georgia"/>
              <a:cs typeface="Georg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2236" y="2160500"/>
            <a:ext cx="75004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 lawsuit filed by </a:t>
            </a:r>
            <a:r>
              <a:rPr lang="en-US" dirty="0" smtClean="0"/>
              <a:t>PETA claims </a:t>
            </a:r>
            <a:r>
              <a:rPr lang="en-US" dirty="0"/>
              <a:t>that </a:t>
            </a:r>
            <a:r>
              <a:rPr lang="en-US" dirty="0" smtClean="0"/>
              <a:t>“</a:t>
            </a:r>
            <a:r>
              <a:rPr lang="en-US" dirty="0"/>
              <a:t>monkey </a:t>
            </a:r>
            <a:r>
              <a:rPr lang="en-US" dirty="0" err="1"/>
              <a:t>selfies</a:t>
            </a:r>
            <a:r>
              <a:rPr lang="en-US" dirty="0"/>
              <a:t>” snapped by a macaque who stole a photographer’s camera should be considered the legal property of the macaque </a:t>
            </a:r>
            <a:r>
              <a:rPr lang="en-US" dirty="0" smtClean="0"/>
              <a:t>himself.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2236" y="4125770"/>
            <a:ext cx="6122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eorgia"/>
                <a:cs typeface="Georgia"/>
              </a:rPr>
              <a:t>Liquid Water Found on Mars</a:t>
            </a:r>
          </a:p>
        </p:txBody>
      </p:sp>
      <p:sp>
        <p:nvSpPr>
          <p:cNvPr id="8" name="Rectangle 7"/>
          <p:cNvSpPr/>
          <p:nvPr/>
        </p:nvSpPr>
        <p:spPr>
          <a:xfrm>
            <a:off x="702236" y="4772101"/>
            <a:ext cx="78394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NASA revealed Monday that they have found evidence of liquid water on the </a:t>
            </a:r>
            <a:r>
              <a:rPr lang="en-US" dirty="0" smtClean="0"/>
              <a:t>Mars, </a:t>
            </a:r>
            <a:r>
              <a:rPr lang="en-US" dirty="0"/>
              <a:t>pointing to the possibility of life on the red </a:t>
            </a:r>
            <a:r>
              <a:rPr lang="en-US" dirty="0" smtClean="0"/>
              <a:t>planet.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100814" y="2405060"/>
            <a:ext cx="9447692" cy="2068229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smtClean="0"/>
              <a:t>Can users synthesize humor?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520446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45" y="239059"/>
            <a:ext cx="8960556" cy="1719281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latin typeface="Arial"/>
                <a:cs typeface="Arial"/>
              </a:rPr>
              <a:t>Frenzy</a:t>
            </a:r>
            <a:r>
              <a:rPr lang="en-US" sz="2800" dirty="0" smtClean="0">
                <a:latin typeface="Arial"/>
                <a:cs typeface="Arial"/>
              </a:rPr>
              <a:t/>
            </a:r>
            <a:br>
              <a:rPr lang="en-US" sz="2800" dirty="0" smtClean="0">
                <a:latin typeface="Arial"/>
                <a:cs typeface="Arial"/>
              </a:rPr>
            </a:br>
            <a:r>
              <a:rPr lang="en-US" sz="2800" dirty="0" smtClean="0">
                <a:latin typeface="Arial"/>
                <a:cs typeface="Arial"/>
              </a:rPr>
              <a:t>Combines the knowledge of many experts to meet a global constraint such as creating conference sessions</a:t>
            </a:r>
            <a:endParaRPr lang="en-US" sz="2800" dirty="0">
              <a:latin typeface="Arial"/>
              <a:cs typeface="Arial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8024655" y="2181209"/>
            <a:ext cx="0" cy="0"/>
          </a:xfrm>
          <a:prstGeom prst="straightConnector1">
            <a:avLst/>
          </a:prstGeom>
          <a:ln w="762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871758" y="4629635"/>
            <a:ext cx="0" cy="0"/>
          </a:xfrm>
          <a:prstGeom prst="straightConnector1">
            <a:avLst/>
          </a:prstGeom>
          <a:ln w="762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0" y="6179987"/>
            <a:ext cx="892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Lydia B. Chilton, </a:t>
            </a:r>
            <a:r>
              <a:rPr lang="en-US" dirty="0" smtClean="0">
                <a:latin typeface="Arial"/>
                <a:cs typeface="Arial"/>
              </a:rPr>
              <a:t>et al. </a:t>
            </a:r>
            <a:r>
              <a:rPr lang="en-US" dirty="0">
                <a:latin typeface="Arial"/>
                <a:cs typeface="Arial"/>
              </a:rPr>
              <a:t>Frenzy: collaborative data organization for creating conference sessions</a:t>
            </a:r>
            <a:r>
              <a:rPr lang="en-US" dirty="0" smtClean="0">
                <a:latin typeface="Arial"/>
                <a:cs typeface="Arial"/>
              </a:rPr>
              <a:t>. CHI 2014.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4" t="26308" r="42187"/>
          <a:stretch/>
        </p:blipFill>
        <p:spPr bwMode="auto">
          <a:xfrm>
            <a:off x="4875318" y="1958340"/>
            <a:ext cx="3431842" cy="3972475"/>
          </a:xfrm>
          <a:prstGeom prst="rect">
            <a:avLst/>
          </a:prstGeom>
          <a:noFill/>
          <a:ln w="28575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8" descr="IMG_20130820_144606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0"/>
          <a:stretch/>
        </p:blipFill>
        <p:spPr>
          <a:xfrm>
            <a:off x="0" y="2392292"/>
            <a:ext cx="4845438" cy="264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76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HumorTools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70800" cy="4525963"/>
          </a:xfrm>
        </p:spPr>
        <p:txBody>
          <a:bodyPr>
            <a:normAutofit/>
          </a:bodyPr>
          <a:lstStyle/>
          <a:p>
            <a:r>
              <a:rPr lang="en-US" dirty="0"/>
              <a:t>7</a:t>
            </a:r>
            <a:r>
              <a:rPr lang="en-US" dirty="0" smtClean="0"/>
              <a:t>5% of participants were able to synthesize humor</a:t>
            </a:r>
          </a:p>
          <a:p>
            <a:endParaRPr lang="en-US" dirty="0" smtClean="0"/>
          </a:p>
          <a:p>
            <a:r>
              <a:rPr lang="en-US" dirty="0" smtClean="0"/>
              <a:t>25% of the </a:t>
            </a:r>
            <a:r>
              <a:rPr lang="en-US" dirty="0" err="1" smtClean="0"/>
              <a:t>HumorTools</a:t>
            </a:r>
            <a:r>
              <a:rPr lang="en-US" dirty="0" smtClean="0"/>
              <a:t> jokes were rated funny 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72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121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01059" y="521167"/>
            <a:ext cx="7200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Georgia"/>
                <a:cs typeface="Georgia"/>
              </a:rPr>
              <a:t>PETA Seeks Copyright for Primate </a:t>
            </a:r>
            <a:endParaRPr lang="en-US" sz="3600" dirty="0">
              <a:latin typeface="Georgia"/>
              <a:cs typeface="Georgia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2558279" y="3126842"/>
            <a:ext cx="5949430" cy="2431276"/>
          </a:xfrm>
          <a:prstGeom prst="wedgeRoundRectCallout">
            <a:avLst>
              <a:gd name="adj1" fmla="val -54010"/>
              <a:gd name="adj2" fmla="val 2483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 smtClean="0">
                <a:latin typeface="Times"/>
                <a:cs typeface="Times"/>
              </a:rPr>
              <a:t>This is great news for animal rights. </a:t>
            </a:r>
          </a:p>
          <a:p>
            <a:r>
              <a:rPr lang="en-US" sz="2400" i="1" dirty="0" smtClean="0">
                <a:latin typeface="Times"/>
                <a:cs typeface="Times"/>
              </a:rPr>
              <a:t>Now my neighbor can take my dog to court instead of me the next time he deposits some of his “legal property” in their front lawn.</a:t>
            </a:r>
            <a:endParaRPr lang="en-US" sz="2400" i="1" dirty="0">
              <a:latin typeface="Times"/>
              <a:cs typeface="Time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91" y="1638754"/>
            <a:ext cx="1478075" cy="1470722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2558279" y="1889413"/>
            <a:ext cx="5949430" cy="1022350"/>
          </a:xfrm>
          <a:prstGeom prst="wedgeRoundRectCallout">
            <a:avLst>
              <a:gd name="adj1" fmla="val -54010"/>
              <a:gd name="adj2" fmla="val 2483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>
                <a:latin typeface="Times"/>
                <a:cs typeface="Times"/>
              </a:rPr>
              <a:t>This is why you always get the macaque to sign a release.</a:t>
            </a:r>
            <a:endParaRPr lang="en-US" sz="2400" dirty="0">
              <a:latin typeface="Times"/>
              <a:cs typeface="Time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43" y="4090837"/>
            <a:ext cx="1474923" cy="146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1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122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01059" y="521167"/>
            <a:ext cx="7200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Georgia"/>
                <a:cs typeface="Georgia"/>
              </a:rPr>
              <a:t>PETA Seeks Copyright for Primate </a:t>
            </a:r>
            <a:endParaRPr lang="en-US" sz="3600" dirty="0">
              <a:latin typeface="Georgia"/>
              <a:cs typeface="Georgia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2558279" y="3126842"/>
            <a:ext cx="5949430" cy="2431276"/>
          </a:xfrm>
          <a:prstGeom prst="wedgeRoundRectCallout">
            <a:avLst>
              <a:gd name="adj1" fmla="val -54010"/>
              <a:gd name="adj2" fmla="val 2483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 smtClean="0">
                <a:latin typeface="Times"/>
                <a:cs typeface="Times"/>
              </a:rPr>
              <a:t>This is great news for animal rights. </a:t>
            </a:r>
          </a:p>
          <a:p>
            <a:r>
              <a:rPr lang="en-US" sz="2400" i="1" dirty="0" smtClean="0">
                <a:latin typeface="Times"/>
                <a:cs typeface="Times"/>
              </a:rPr>
              <a:t>Now my neighbor can take my dog to court instead of me the next time he deposits some of his “legal property” in their front lawn.</a:t>
            </a:r>
            <a:endParaRPr lang="en-US" sz="2400" i="1" dirty="0">
              <a:latin typeface="Times"/>
              <a:cs typeface="Time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91" y="1638754"/>
            <a:ext cx="1478075" cy="1470722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2558279" y="1889413"/>
            <a:ext cx="5949430" cy="1022350"/>
          </a:xfrm>
          <a:prstGeom prst="wedgeRoundRectCallout">
            <a:avLst>
              <a:gd name="adj1" fmla="val -54010"/>
              <a:gd name="adj2" fmla="val 2483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>
                <a:latin typeface="Times"/>
                <a:cs typeface="Times"/>
              </a:rPr>
              <a:t>This is why you always get the macaque to sign a release.</a:t>
            </a:r>
            <a:endParaRPr lang="en-US" sz="2400" dirty="0">
              <a:latin typeface="Times"/>
              <a:cs typeface="Time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964" y="1551740"/>
            <a:ext cx="1575102" cy="15751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870" y="4607121"/>
            <a:ext cx="2272477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Arial"/>
                <a:cs typeface="Arial"/>
              </a:rPr>
              <a:t>HumorTools</a:t>
            </a:r>
            <a:endParaRPr lang="en-US" sz="28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78400" y="2401590"/>
            <a:ext cx="2800801" cy="70788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47% Funny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78400" y="5204175"/>
            <a:ext cx="2800801" cy="70788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62% Funny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48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123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07995" y="597458"/>
            <a:ext cx="6122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eorgia"/>
                <a:cs typeface="Georgia"/>
              </a:rPr>
              <a:t>Liquid Water Found on Mars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2892592" y="1546398"/>
            <a:ext cx="4793365" cy="1120610"/>
          </a:xfrm>
          <a:prstGeom prst="wedgeRoundRectCallout">
            <a:avLst>
              <a:gd name="adj1" fmla="val -54010"/>
              <a:gd name="adj2" fmla="val 2483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>
                <a:latin typeface="Times"/>
                <a:cs typeface="Times"/>
              </a:rPr>
              <a:t>I think it’s more convenient for me to get it from the </a:t>
            </a:r>
            <a:r>
              <a:rPr lang="en-US" sz="2400" i="1" dirty="0" smtClean="0">
                <a:latin typeface="Times"/>
                <a:cs typeface="Times"/>
              </a:rPr>
              <a:t>tap.</a:t>
            </a:r>
            <a:endParaRPr lang="en-US" sz="2400" i="1" dirty="0">
              <a:latin typeface="Times"/>
              <a:cs typeface="Times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2892592" y="2973295"/>
            <a:ext cx="4793365" cy="1181806"/>
          </a:xfrm>
          <a:prstGeom prst="wedgeRoundRectCallout">
            <a:avLst>
              <a:gd name="adj1" fmla="val -54010"/>
              <a:gd name="adj2" fmla="val 2483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 smtClean="0">
                <a:latin typeface="Times"/>
                <a:cs typeface="Times"/>
              </a:rPr>
              <a:t>In</a:t>
            </a:r>
            <a:r>
              <a:rPr lang="en-US" sz="2400" i="1" dirty="0">
                <a:latin typeface="Times"/>
                <a:cs typeface="Times"/>
              </a:rPr>
              <a:t> other news, Pluto has been called even less of a planet </a:t>
            </a:r>
            <a:r>
              <a:rPr lang="en-US" sz="2400" i="1" dirty="0" smtClean="0">
                <a:latin typeface="Times"/>
                <a:cs typeface="Times"/>
              </a:rPr>
              <a:t>now.</a:t>
            </a:r>
            <a:endParaRPr lang="en-US" sz="2400" i="1" dirty="0">
              <a:latin typeface="Times"/>
              <a:cs typeface="Time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303" y="4457475"/>
            <a:ext cx="1478075" cy="1470722"/>
          </a:xfrm>
          <a:prstGeom prst="rect">
            <a:avLst/>
          </a:prstGeom>
        </p:spPr>
      </p:pic>
      <p:sp>
        <p:nvSpPr>
          <p:cNvPr id="18" name="Rounded Rectangular Callout 17"/>
          <p:cNvSpPr/>
          <p:nvPr/>
        </p:nvSpPr>
        <p:spPr>
          <a:xfrm>
            <a:off x="2892591" y="4708134"/>
            <a:ext cx="4793365" cy="1022350"/>
          </a:xfrm>
          <a:prstGeom prst="wedgeRoundRectCallout">
            <a:avLst>
              <a:gd name="adj1" fmla="val -54010"/>
              <a:gd name="adj2" fmla="val 2483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>
                <a:latin typeface="Times"/>
                <a:cs typeface="Times"/>
              </a:rPr>
              <a:t>Sounds refreshing!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303" y="2973295"/>
            <a:ext cx="1478075" cy="14856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2456" y="1506014"/>
            <a:ext cx="1474923" cy="146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28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124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07995" y="597458"/>
            <a:ext cx="6122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eorgia"/>
                <a:cs typeface="Georgia"/>
              </a:rPr>
              <a:t>Liquid Water Found on Mars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017" y="4498012"/>
            <a:ext cx="1575102" cy="157510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7642" y="3631881"/>
            <a:ext cx="2272477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Arial"/>
                <a:cs typeface="Arial"/>
              </a:rPr>
              <a:t>HumorTools</a:t>
            </a:r>
            <a:endParaRPr lang="en-US" sz="28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1756" y="2143788"/>
            <a:ext cx="2272477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Arial"/>
                <a:cs typeface="Arial"/>
              </a:rPr>
              <a:t>HumorTools</a:t>
            </a:r>
            <a:endParaRPr lang="en-US" sz="28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2892592" y="1546398"/>
            <a:ext cx="4793365" cy="1120610"/>
          </a:xfrm>
          <a:prstGeom prst="wedgeRoundRectCallout">
            <a:avLst>
              <a:gd name="adj1" fmla="val -54010"/>
              <a:gd name="adj2" fmla="val 2483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>
                <a:latin typeface="Times"/>
                <a:cs typeface="Times"/>
              </a:rPr>
              <a:t>I think it’s more convenient for me to get it from the </a:t>
            </a:r>
            <a:r>
              <a:rPr lang="en-US" sz="2400" i="1" dirty="0" smtClean="0">
                <a:latin typeface="Times"/>
                <a:cs typeface="Times"/>
              </a:rPr>
              <a:t>tap.</a:t>
            </a:r>
            <a:endParaRPr lang="en-US" sz="2400" i="1" dirty="0">
              <a:latin typeface="Times"/>
              <a:cs typeface="Times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2892592" y="2973295"/>
            <a:ext cx="4793365" cy="1181806"/>
          </a:xfrm>
          <a:prstGeom prst="wedgeRoundRectCallout">
            <a:avLst>
              <a:gd name="adj1" fmla="val -54010"/>
              <a:gd name="adj2" fmla="val 2483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 smtClean="0">
                <a:latin typeface="Times"/>
                <a:cs typeface="Times"/>
              </a:rPr>
              <a:t>In</a:t>
            </a:r>
            <a:r>
              <a:rPr lang="en-US" sz="2400" i="1" dirty="0">
                <a:latin typeface="Times"/>
                <a:cs typeface="Times"/>
              </a:rPr>
              <a:t> other news, Pluto has been called even less of a planet </a:t>
            </a:r>
            <a:r>
              <a:rPr lang="en-US" sz="2400" i="1" dirty="0" smtClean="0">
                <a:latin typeface="Times"/>
                <a:cs typeface="Times"/>
              </a:rPr>
              <a:t>now.</a:t>
            </a:r>
            <a:endParaRPr lang="en-US" sz="2400" i="1" dirty="0">
              <a:latin typeface="Times"/>
              <a:cs typeface="Times"/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2892591" y="4708134"/>
            <a:ext cx="4793365" cy="1022350"/>
          </a:xfrm>
          <a:prstGeom prst="wedgeRoundRectCallout">
            <a:avLst>
              <a:gd name="adj1" fmla="val -54010"/>
              <a:gd name="adj2" fmla="val 2483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>
                <a:latin typeface="Times"/>
                <a:cs typeface="Times"/>
              </a:rPr>
              <a:t>Sounds refreshing!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96193" y="5210531"/>
            <a:ext cx="2779527" cy="70788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15% Funny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96193" y="3631881"/>
            <a:ext cx="2779527" cy="70788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4</a:t>
            </a:r>
            <a:r>
              <a:rPr lang="en-US" sz="4000" dirty="0" smtClean="0">
                <a:solidFill>
                  <a:srgbClr val="FF0000"/>
                </a:solidFill>
              </a:rPr>
              <a:t>5% Funny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96193" y="2153602"/>
            <a:ext cx="2779527" cy="70788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4</a:t>
            </a:r>
            <a:r>
              <a:rPr lang="en-US" sz="4000" dirty="0" smtClean="0">
                <a:solidFill>
                  <a:srgbClr val="FF0000"/>
                </a:solidFill>
              </a:rPr>
              <a:t>5% Funny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767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125</a:t>
            </a:fld>
            <a:endParaRPr lang="en-US"/>
          </a:p>
        </p:txBody>
      </p:sp>
      <p:sp>
        <p:nvSpPr>
          <p:cNvPr id="7" name="U-Turn Arrow 6"/>
          <p:cNvSpPr/>
          <p:nvPr/>
        </p:nvSpPr>
        <p:spPr>
          <a:xfrm rot="5400000">
            <a:off x="6835328" y="2901577"/>
            <a:ext cx="2540000" cy="1816845"/>
          </a:xfrm>
          <a:prstGeom prst="uturnArrow">
            <a:avLst/>
          </a:prstGeom>
          <a:solidFill>
            <a:srgbClr val="95B3D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U-Turn Arrow 7"/>
          <p:cNvSpPr/>
          <p:nvPr/>
        </p:nvSpPr>
        <p:spPr>
          <a:xfrm rot="16200000">
            <a:off x="-179293" y="2744416"/>
            <a:ext cx="2540000" cy="1816845"/>
          </a:xfrm>
          <a:prstGeom prst="utur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09271" y="2076822"/>
            <a:ext cx="5831539" cy="11056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Theory + Examples</a:t>
            </a:r>
            <a:endParaRPr lang="en-US" sz="3200" dirty="0"/>
          </a:p>
        </p:txBody>
      </p:sp>
      <p:sp>
        <p:nvSpPr>
          <p:cNvPr id="14" name="Rectangle 13"/>
          <p:cNvSpPr/>
          <p:nvPr/>
        </p:nvSpPr>
        <p:spPr>
          <a:xfrm>
            <a:off x="1709271" y="4177551"/>
            <a:ext cx="5831539" cy="1105647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Model + System + Study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1134288" y="597458"/>
            <a:ext cx="6875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Future: Continuous Improvement</a:t>
            </a:r>
            <a:endParaRPr lang="en-US" sz="3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634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Grant</a:t>
            </a:r>
            <a:r>
              <a:rPr lang="en-US" dirty="0" smtClean="0"/>
              <a:t>: Be funnier than the Onion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043" y="1700415"/>
            <a:ext cx="5523122" cy="385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9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HumorTools Summary: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Decomposing Creativity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127</a:t>
            </a:fld>
            <a:endParaRPr lang="en-US"/>
          </a:p>
        </p:txBody>
      </p:sp>
      <p:pic>
        <p:nvPicPr>
          <p:cNvPr id="5" name="Picture 4" descr="humortools_dynamic_illustr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020" y="1775759"/>
            <a:ext cx="5992788" cy="449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60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945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Crowdsource</a:t>
            </a:r>
            <a:r>
              <a:rPr lang="en-US" dirty="0" smtClean="0"/>
              <a:t> HumorTools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129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307626" y="1583618"/>
            <a:ext cx="22517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Georgia"/>
                <a:cs typeface="Georgia"/>
              </a:rPr>
              <a:t>Headline</a:t>
            </a:r>
            <a:endParaRPr lang="en-US" sz="4000" dirty="0">
              <a:latin typeface="Georgia"/>
              <a:cs typeface="Georgia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3552254" y="6108258"/>
            <a:ext cx="1762533" cy="616354"/>
          </a:xfrm>
          <a:prstGeom prst="wedgeRoundRectCallout">
            <a:avLst>
              <a:gd name="adj1" fmla="val -54010"/>
              <a:gd name="adj2" fmla="val 2483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i="1" dirty="0" smtClean="0">
                <a:latin typeface="Times"/>
                <a:cs typeface="Times"/>
              </a:rPr>
              <a:t>Joke</a:t>
            </a:r>
            <a:endParaRPr lang="en-US" sz="4000" i="1" dirty="0">
              <a:latin typeface="Times"/>
              <a:cs typeface="Times"/>
            </a:endParaRPr>
          </a:p>
        </p:txBody>
      </p:sp>
      <p:sp>
        <p:nvSpPr>
          <p:cNvPr id="8" name="Right Arrow 7"/>
          <p:cNvSpPr/>
          <p:nvPr/>
        </p:nvSpPr>
        <p:spPr>
          <a:xfrm rot="5400000">
            <a:off x="4112285" y="2280343"/>
            <a:ext cx="529583" cy="43903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5400000">
            <a:off x="4168729" y="5638794"/>
            <a:ext cx="529583" cy="43903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673766" y="2794000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913024" y="2794000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059033" y="2794000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189185" y="3388596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335194" y="3388596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739091" y="3985149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885100" y="3985149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011524" y="3982311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131254" y="3982311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559414" y="3388596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159909" y="4702423"/>
            <a:ext cx="1881968" cy="774201"/>
          </a:xfrm>
          <a:prstGeom prst="round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FFFF"/>
                </a:solidFill>
              </a:rPr>
              <a:t>ExpectationViolation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7031443" y="3177374"/>
            <a:ext cx="2066878" cy="774201"/>
          </a:xfrm>
          <a:prstGeom prst="round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Associations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115380" y="3388596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1665285" y="3985149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4017995" y="4899549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164004" y="4899549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2944189" y="4899549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/>
          <a:srcRect r="53056"/>
          <a:stretch/>
        </p:blipFill>
        <p:spPr>
          <a:xfrm>
            <a:off x="2673766" y="2543883"/>
            <a:ext cx="310311" cy="67258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/>
          <a:srcRect r="53056"/>
          <a:stretch/>
        </p:blipFill>
        <p:spPr>
          <a:xfrm>
            <a:off x="3034029" y="2543883"/>
            <a:ext cx="310311" cy="67258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/>
          <a:srcRect l="46722"/>
          <a:stretch/>
        </p:blipFill>
        <p:spPr>
          <a:xfrm>
            <a:off x="2221404" y="3177374"/>
            <a:ext cx="352176" cy="6725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/>
          <a:srcRect l="46722"/>
          <a:stretch/>
        </p:blipFill>
        <p:spPr>
          <a:xfrm>
            <a:off x="4430157" y="3187383"/>
            <a:ext cx="352176" cy="67258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/>
          <a:srcRect l="46722"/>
          <a:stretch/>
        </p:blipFill>
        <p:spPr>
          <a:xfrm>
            <a:off x="5383326" y="2565604"/>
            <a:ext cx="352176" cy="67258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/>
          <a:srcRect r="53056"/>
          <a:stretch/>
        </p:blipFill>
        <p:spPr>
          <a:xfrm>
            <a:off x="5059882" y="3766339"/>
            <a:ext cx="310311" cy="6725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/>
          <a:srcRect l="46722"/>
          <a:stretch/>
        </p:blipFill>
        <p:spPr>
          <a:xfrm>
            <a:off x="3200078" y="3766339"/>
            <a:ext cx="352176" cy="6725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/>
          <a:srcRect l="46722"/>
          <a:stretch/>
        </p:blipFill>
        <p:spPr>
          <a:xfrm>
            <a:off x="1701614" y="3741418"/>
            <a:ext cx="352176" cy="67258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/>
          <a:srcRect r="53056"/>
          <a:stretch/>
        </p:blipFill>
        <p:spPr>
          <a:xfrm>
            <a:off x="6064193" y="3147645"/>
            <a:ext cx="310311" cy="67258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/>
          <a:srcRect l="46722"/>
          <a:stretch/>
        </p:blipFill>
        <p:spPr>
          <a:xfrm>
            <a:off x="2977668" y="4686129"/>
            <a:ext cx="352176" cy="67258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/>
          <a:srcRect l="46722"/>
          <a:stretch/>
        </p:blipFill>
        <p:spPr>
          <a:xfrm>
            <a:off x="3397867" y="4688058"/>
            <a:ext cx="352176" cy="67258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3"/>
          <a:srcRect r="53056"/>
          <a:stretch/>
        </p:blipFill>
        <p:spPr>
          <a:xfrm>
            <a:off x="4275001" y="4686129"/>
            <a:ext cx="310311" cy="67258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3"/>
          <a:srcRect r="53056"/>
          <a:stretch/>
        </p:blipFill>
        <p:spPr>
          <a:xfrm>
            <a:off x="5228170" y="4686129"/>
            <a:ext cx="310311" cy="67258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"/>
          <a:srcRect l="46722"/>
          <a:stretch/>
        </p:blipFill>
        <p:spPr>
          <a:xfrm>
            <a:off x="5603864" y="4686129"/>
            <a:ext cx="352176" cy="67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29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umortools_dynamic_illustr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319" y="1684679"/>
            <a:ext cx="5992788" cy="44945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824" y="319652"/>
            <a:ext cx="8845176" cy="11430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latin typeface="Arial"/>
                <a:cs typeface="Arial"/>
              </a:rPr>
              <a:t>HumorTools</a:t>
            </a:r>
            <a:r>
              <a:rPr lang="en-US" sz="3200" dirty="0">
                <a:latin typeface="Arial"/>
                <a:cs typeface="Arial"/>
              </a:rPr>
              <a:t/>
            </a:r>
            <a:br>
              <a:rPr lang="en-US" sz="3200" dirty="0">
                <a:latin typeface="Arial"/>
                <a:cs typeface="Arial"/>
              </a:rPr>
            </a:br>
            <a:r>
              <a:rPr lang="en-US" sz="2800" dirty="0" smtClean="0">
                <a:latin typeface="Arial"/>
                <a:cs typeface="Arial"/>
              </a:rPr>
              <a:t>Decomposes creative tasks such as generating humor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5780" y="5077527"/>
            <a:ext cx="1789375" cy="1780473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4549674" y="5077527"/>
            <a:ext cx="3348435" cy="1506361"/>
          </a:xfrm>
          <a:prstGeom prst="wedgeRoundRectCallout">
            <a:avLst>
              <a:gd name="adj1" fmla="val -54010"/>
              <a:gd name="adj2" fmla="val 2483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i="1" dirty="0" smtClean="0">
                <a:latin typeface="Times"/>
                <a:cs typeface="Times"/>
              </a:rPr>
              <a:t>?</a:t>
            </a:r>
            <a:endParaRPr lang="en-US" sz="9600" i="1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045816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311" y="105780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</a:t>
            </a:r>
            <a:r>
              <a:rPr lang="en-US" dirty="0" smtClean="0"/>
              <a:t>utomate </a:t>
            </a:r>
            <a:r>
              <a:rPr lang="en-US" dirty="0"/>
              <a:t>S</a:t>
            </a:r>
            <a:r>
              <a:rPr lang="en-US" dirty="0" smtClean="0"/>
              <a:t>ome </a:t>
            </a:r>
            <a:r>
              <a:rPr lang="en-US" dirty="0"/>
              <a:t>M</a:t>
            </a:r>
            <a:r>
              <a:rPr lang="en-US" dirty="0" smtClean="0"/>
              <a:t>icrotasks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/>
              <a:t>T</a:t>
            </a:r>
            <a:r>
              <a:rPr lang="en-US" sz="3600" dirty="0" smtClean="0"/>
              <a:t>rain ML system with user collected data</a:t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11" y="2533784"/>
            <a:ext cx="5672515" cy="32840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50225" y="2943522"/>
            <a:ext cx="22236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Entity extraction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Sentiment analysis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Semantic parsing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999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Extend </a:t>
            </a:r>
            <a:r>
              <a:rPr lang="en-US" sz="3600" dirty="0" err="1" smtClean="0"/>
              <a:t>HumorTools</a:t>
            </a:r>
            <a:r>
              <a:rPr lang="en-US" sz="3600" dirty="0" smtClean="0"/>
              <a:t> Approach to </a:t>
            </a:r>
            <a:r>
              <a:rPr lang="en-US" sz="3600" dirty="0"/>
              <a:t>O</a:t>
            </a:r>
            <a:r>
              <a:rPr lang="en-US" sz="3600" dirty="0" smtClean="0"/>
              <a:t>ther Creative, Open-Ended Domains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44142" y="1848545"/>
            <a:ext cx="1115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Step 1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408805" y="1807476"/>
            <a:ext cx="342112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Synthesize theories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4142" y="2920872"/>
            <a:ext cx="1115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Step 2</a:t>
            </a:r>
            <a:endParaRPr lang="en-US" sz="2800" b="1" dirty="0"/>
          </a:p>
        </p:txBody>
      </p:sp>
      <p:sp>
        <p:nvSpPr>
          <p:cNvPr id="25" name="Rectangle 24"/>
          <p:cNvSpPr/>
          <p:nvPr/>
        </p:nvSpPr>
        <p:spPr>
          <a:xfrm>
            <a:off x="1408805" y="2879803"/>
            <a:ext cx="382167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Analyze examples for </a:t>
            </a:r>
          </a:p>
          <a:p>
            <a:r>
              <a:rPr lang="en-US" sz="3200" dirty="0" smtClean="0"/>
              <a:t>concrete </a:t>
            </a:r>
            <a:r>
              <a:rPr lang="en-US" sz="3200" dirty="0"/>
              <a:t>m</a:t>
            </a:r>
            <a:r>
              <a:rPr lang="en-US" sz="3200" dirty="0" smtClean="0"/>
              <a:t>echanisms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4142" y="4238148"/>
            <a:ext cx="1115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Step 3</a:t>
            </a:r>
            <a:endParaRPr lang="en-US" sz="2800" b="1" dirty="0"/>
          </a:p>
        </p:txBody>
      </p:sp>
      <p:sp>
        <p:nvSpPr>
          <p:cNvPr id="27" name="Rectangle 26"/>
          <p:cNvSpPr/>
          <p:nvPr/>
        </p:nvSpPr>
        <p:spPr>
          <a:xfrm>
            <a:off x="1408805" y="4238148"/>
            <a:ext cx="413226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Identify microtasks that </a:t>
            </a:r>
          </a:p>
          <a:p>
            <a:r>
              <a:rPr lang="en-US" sz="3200" dirty="0" smtClean="0"/>
              <a:t>define the search space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4142" y="5635489"/>
            <a:ext cx="1115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Step 4</a:t>
            </a:r>
            <a:endParaRPr lang="en-US" sz="2800" b="1" dirty="0"/>
          </a:p>
        </p:txBody>
      </p:sp>
      <p:sp>
        <p:nvSpPr>
          <p:cNvPr id="29" name="Rectangle 28"/>
          <p:cNvSpPr/>
          <p:nvPr/>
        </p:nvSpPr>
        <p:spPr>
          <a:xfrm>
            <a:off x="1408805" y="5594420"/>
            <a:ext cx="326724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Define Constraints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383815" y="5665186"/>
            <a:ext cx="1881968" cy="774201"/>
          </a:xfrm>
          <a:prstGeom prst="round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Violation Mechanism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423" y="1550584"/>
            <a:ext cx="904169" cy="114097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4481" y="1550584"/>
            <a:ext cx="840105" cy="1143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3579" y="1550584"/>
            <a:ext cx="832603" cy="1140975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6438003" y="3041374"/>
            <a:ext cx="1476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Georgia"/>
                <a:cs typeface="Georgia"/>
              </a:rPr>
              <a:t>Apple Stores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6629244" y="3403023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Georgia"/>
                <a:cs typeface="Georgia"/>
              </a:rPr>
              <a:t>Best Buy</a:t>
            </a:r>
            <a:endParaRPr lang="en-US" dirty="0"/>
          </a:p>
        </p:txBody>
      </p:sp>
      <p:sp>
        <p:nvSpPr>
          <p:cNvPr id="37" name="Rounded Rectangle 36"/>
          <p:cNvSpPr/>
          <p:nvPr/>
        </p:nvSpPr>
        <p:spPr>
          <a:xfrm>
            <a:off x="6122458" y="4374267"/>
            <a:ext cx="2372475" cy="77420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Alternative Thing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08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/>
      <p:bldP spid="27" grpId="0"/>
      <p:bldP spid="29" grpId="0"/>
      <p:bldP spid="30" grpId="0" animBg="1"/>
      <p:bldP spid="35" grpId="0"/>
      <p:bldP spid="36" grpId="0"/>
      <p:bldP spid="37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 Domain: </a:t>
            </a:r>
            <a:br>
              <a:rPr lang="en-US" dirty="0" smtClean="0"/>
            </a:br>
            <a:r>
              <a:rPr lang="en-US" dirty="0" smtClean="0"/>
              <a:t>Persuasive Argumentation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235" y="1525234"/>
            <a:ext cx="7874000" cy="500406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17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 Domain: </a:t>
            </a:r>
            <a:br>
              <a:rPr lang="en-US" dirty="0" smtClean="0"/>
            </a:br>
            <a:r>
              <a:rPr lang="en-US" dirty="0" smtClean="0"/>
              <a:t>Persuasive Argumentation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235" y="1525234"/>
            <a:ext cx="7874000" cy="500406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133</a:t>
            </a:fld>
            <a:endParaRPr lang="en-US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131954" y="1525234"/>
            <a:ext cx="7462646" cy="5196241"/>
          </a:xfrm>
          <a:solidFill>
            <a:schemeClr val="bg1"/>
          </a:solidFill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A6A6A6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44142" y="1623326"/>
            <a:ext cx="1115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Step 1</a:t>
            </a:r>
            <a:endParaRPr lang="en-US" sz="2800" b="1" dirty="0"/>
          </a:p>
        </p:txBody>
      </p:sp>
      <p:sp>
        <p:nvSpPr>
          <p:cNvPr id="22" name="Rectangle 21"/>
          <p:cNvSpPr/>
          <p:nvPr/>
        </p:nvSpPr>
        <p:spPr>
          <a:xfrm>
            <a:off x="1592954" y="1623326"/>
            <a:ext cx="342112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Synthesize theories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R</a:t>
            </a:r>
            <a:r>
              <a:rPr lang="en-US" sz="3200" dirty="0" smtClean="0">
                <a:solidFill>
                  <a:srgbClr val="FF0000"/>
                </a:solidFill>
              </a:rPr>
              <a:t>hetoric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4142" y="2638503"/>
            <a:ext cx="1115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Step 2</a:t>
            </a:r>
            <a:endParaRPr lang="en-US" sz="2800" b="1" dirty="0"/>
          </a:p>
        </p:txBody>
      </p:sp>
      <p:sp>
        <p:nvSpPr>
          <p:cNvPr id="24" name="Rectangle 23"/>
          <p:cNvSpPr/>
          <p:nvPr/>
        </p:nvSpPr>
        <p:spPr>
          <a:xfrm>
            <a:off x="1592954" y="2638503"/>
            <a:ext cx="62111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Analyze Op-Eds for </a:t>
            </a:r>
            <a:br>
              <a:rPr lang="en-US" sz="3200" dirty="0" smtClean="0"/>
            </a:br>
            <a:r>
              <a:rPr lang="en-US" sz="3200" dirty="0" smtClean="0"/>
              <a:t>mechanisms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Metaphor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44142" y="4161948"/>
            <a:ext cx="1115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Step 3</a:t>
            </a:r>
            <a:endParaRPr lang="en-US" sz="2800" b="1" dirty="0"/>
          </a:p>
        </p:txBody>
      </p:sp>
      <p:sp>
        <p:nvSpPr>
          <p:cNvPr id="26" name="Rectangle 25"/>
          <p:cNvSpPr/>
          <p:nvPr/>
        </p:nvSpPr>
        <p:spPr>
          <a:xfrm>
            <a:off x="1592954" y="4161948"/>
            <a:ext cx="59063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Identify microtasks that define the search space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Find facts to support arguments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4142" y="5676368"/>
            <a:ext cx="1115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Step 4</a:t>
            </a:r>
            <a:endParaRPr lang="en-US" sz="2800" b="1" dirty="0"/>
          </a:p>
        </p:txBody>
      </p:sp>
      <p:sp>
        <p:nvSpPr>
          <p:cNvPr id="28" name="Rectangle 27"/>
          <p:cNvSpPr/>
          <p:nvPr/>
        </p:nvSpPr>
        <p:spPr>
          <a:xfrm>
            <a:off x="1592954" y="5676368"/>
            <a:ext cx="346441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Define constraints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Thesis Statement</a:t>
            </a:r>
          </a:p>
        </p:txBody>
      </p:sp>
    </p:spTree>
    <p:extLst>
      <p:ext uri="{BB962C8B-B14F-4D97-AF65-F5344CB8AC3E}">
        <p14:creationId xmlns:p14="http://schemas.microsoft.com/office/powerpoint/2010/main" val="1249275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6" grpId="0"/>
      <p:bldP spid="28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900" dirty="0" smtClean="0"/>
              <a:t>Vision:</a:t>
            </a:r>
            <a:br>
              <a:rPr lang="en-US" sz="3900" dirty="0" smtClean="0"/>
            </a:br>
            <a:r>
              <a:rPr lang="en-US" sz="3900" dirty="0" smtClean="0"/>
              <a:t>Answer Social and Scientific Questions</a:t>
            </a:r>
            <a:endParaRPr lang="en-US" sz="3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134</a:t>
            </a:fld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001434" y="2794000"/>
            <a:ext cx="3292122" cy="1517919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Data Set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495778" y="3745036"/>
            <a:ext cx="3323872" cy="1574853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Research Question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550834" y="3745036"/>
            <a:ext cx="3393722" cy="1574853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Evaluation Mechanism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9866" y="5511242"/>
            <a:ext cx="32472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How do people search 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for work on </a:t>
            </a:r>
            <a:r>
              <a:rPr lang="en-US" sz="2400" dirty="0" err="1" smtClean="0">
                <a:solidFill>
                  <a:srgbClr val="0000FF"/>
                </a:solidFill>
              </a:rPr>
              <a:t>Mturk</a:t>
            </a:r>
            <a:r>
              <a:rPr lang="en-US" sz="2400" dirty="0" smtClean="0">
                <a:solidFill>
                  <a:srgbClr val="0000FF"/>
                </a:solidFill>
              </a:rPr>
              <a:t>?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77453" y="2303818"/>
            <a:ext cx="2108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Scrape </a:t>
            </a:r>
            <a:r>
              <a:rPr lang="en-US" sz="2400" dirty="0" err="1" smtClean="0">
                <a:solidFill>
                  <a:srgbClr val="0000FF"/>
                </a:solidFill>
              </a:rPr>
              <a:t>MTurk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81194" y="5525353"/>
            <a:ext cx="38628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Use Revealed Preferences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to infer search strategy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713111" y="2497667"/>
            <a:ext cx="1961445" cy="170744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707844" y="2112763"/>
            <a:ext cx="1821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Constraint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61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21" grpId="0"/>
      <p:bldP spid="7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val 37"/>
          <p:cNvSpPr/>
          <p:nvPr/>
        </p:nvSpPr>
        <p:spPr>
          <a:xfrm>
            <a:off x="55729" y="1703109"/>
            <a:ext cx="3323872" cy="1471891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Research Question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55729" y="3480792"/>
            <a:ext cx="3323872" cy="1471891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Data set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55729" y="5211034"/>
            <a:ext cx="3323872" cy="1471891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Evaluation</a:t>
            </a:r>
            <a:br>
              <a:rPr lang="en-US" sz="3200" dirty="0" smtClean="0">
                <a:solidFill>
                  <a:srgbClr val="000000"/>
                </a:solidFill>
              </a:rPr>
            </a:br>
            <a:r>
              <a:rPr lang="en-US" sz="3200" dirty="0" smtClean="0">
                <a:solidFill>
                  <a:srgbClr val="000000"/>
                </a:solidFill>
              </a:rPr>
              <a:t>Mechanism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Parallelize Science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135</a:t>
            </a:fld>
            <a:endParaRPr lang="en-US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7916" y="3562792"/>
            <a:ext cx="599768" cy="776947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3043" y="3734377"/>
            <a:ext cx="599768" cy="776947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7618" y="3951265"/>
            <a:ext cx="599768" cy="776947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6982" y="4122850"/>
            <a:ext cx="599768" cy="776947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sp>
        <p:nvSpPr>
          <p:cNvPr id="65" name="Rounded Rectangle 64"/>
          <p:cNvSpPr/>
          <p:nvPr/>
        </p:nvSpPr>
        <p:spPr>
          <a:xfrm>
            <a:off x="5407191" y="3562792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6523776" y="3562792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8686800" y="2420981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7648443" y="3562792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8693905" y="3562792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7661893" y="2406184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5857285" y="1824428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7003294" y="1824428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5407191" y="2420981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6553200" y="2420981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8098538" y="1823743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7916" y="5333262"/>
            <a:ext cx="599768" cy="776947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3043" y="5504847"/>
            <a:ext cx="599768" cy="776947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7618" y="5721735"/>
            <a:ext cx="599768" cy="776947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6982" y="5893320"/>
            <a:ext cx="599768" cy="776947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6261" y="1586048"/>
            <a:ext cx="599768" cy="776947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1388" y="1757633"/>
            <a:ext cx="599768" cy="776947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5963" y="1974521"/>
            <a:ext cx="599768" cy="776947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5327" y="2146106"/>
            <a:ext cx="599768" cy="776947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sp>
        <p:nvSpPr>
          <p:cNvPr id="83" name="Rounded Rectangle 82"/>
          <p:cNvSpPr/>
          <p:nvPr/>
        </p:nvSpPr>
        <p:spPr>
          <a:xfrm>
            <a:off x="4986520" y="4148541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6103105" y="4148541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7227772" y="4148541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8273234" y="4148541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8593379" y="5793064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88" name="Rounded Rectangle 87"/>
          <p:cNvSpPr/>
          <p:nvPr/>
        </p:nvSpPr>
        <p:spPr>
          <a:xfrm>
            <a:off x="7568472" y="5778267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89" name="Rounded Rectangle 88"/>
          <p:cNvSpPr/>
          <p:nvPr/>
        </p:nvSpPr>
        <p:spPr>
          <a:xfrm>
            <a:off x="5763864" y="5196511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0" name="Rounded Rectangle 89"/>
          <p:cNvSpPr/>
          <p:nvPr/>
        </p:nvSpPr>
        <p:spPr>
          <a:xfrm>
            <a:off x="6909873" y="5196511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5313770" y="5793064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6459779" y="5793064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3" name="Rounded Rectangle 92"/>
          <p:cNvSpPr/>
          <p:nvPr/>
        </p:nvSpPr>
        <p:spPr>
          <a:xfrm>
            <a:off x="8005117" y="5195826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5517410" y="1312333"/>
            <a:ext cx="3379200" cy="5404556"/>
          </a:xfrm>
          <a:custGeom>
            <a:avLst/>
            <a:gdLst>
              <a:gd name="connsiteX0" fmla="*/ 1763923 w 3379200"/>
              <a:gd name="connsiteY0" fmla="*/ 0 h 5404556"/>
              <a:gd name="connsiteX1" fmla="*/ 762034 w 3379200"/>
              <a:gd name="connsiteY1" fmla="*/ 691445 h 5404556"/>
              <a:gd name="connsiteX2" fmla="*/ 34 w 3379200"/>
              <a:gd name="connsiteY2" fmla="*/ 3090334 h 5404556"/>
              <a:gd name="connsiteX3" fmla="*/ 790257 w 3379200"/>
              <a:gd name="connsiteY3" fmla="*/ 1975556 h 5404556"/>
              <a:gd name="connsiteX4" fmla="*/ 1213590 w 3379200"/>
              <a:gd name="connsiteY4" fmla="*/ 3048000 h 5404556"/>
              <a:gd name="connsiteX5" fmla="*/ 1524034 w 3379200"/>
              <a:gd name="connsiteY5" fmla="*/ 1312334 h 5404556"/>
              <a:gd name="connsiteX6" fmla="*/ 2046146 w 3379200"/>
              <a:gd name="connsiteY6" fmla="*/ 3132667 h 5404556"/>
              <a:gd name="connsiteX7" fmla="*/ 1862701 w 3379200"/>
              <a:gd name="connsiteY7" fmla="*/ 4106334 h 5404556"/>
              <a:gd name="connsiteX8" fmla="*/ 2384812 w 3379200"/>
              <a:gd name="connsiteY8" fmla="*/ 4727223 h 5404556"/>
              <a:gd name="connsiteX9" fmla="*/ 2935146 w 3379200"/>
              <a:gd name="connsiteY9" fmla="*/ 3104445 h 5404556"/>
              <a:gd name="connsiteX10" fmla="*/ 3344368 w 3379200"/>
              <a:gd name="connsiteY10" fmla="*/ 4713111 h 5404556"/>
              <a:gd name="connsiteX11" fmla="*/ 2003812 w 3379200"/>
              <a:gd name="connsiteY11" fmla="*/ 5404556 h 5404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79200" h="5404556">
                <a:moveTo>
                  <a:pt x="1763923" y="0"/>
                </a:moveTo>
                <a:cubicBezTo>
                  <a:pt x="1409969" y="88194"/>
                  <a:pt x="1056015" y="176389"/>
                  <a:pt x="762034" y="691445"/>
                </a:cubicBezTo>
                <a:cubicBezTo>
                  <a:pt x="468053" y="1206501"/>
                  <a:pt x="-4670" y="2876316"/>
                  <a:pt x="34" y="3090334"/>
                </a:cubicBezTo>
                <a:cubicBezTo>
                  <a:pt x="4738" y="3304352"/>
                  <a:pt x="587998" y="1982612"/>
                  <a:pt x="790257" y="1975556"/>
                </a:cubicBezTo>
                <a:cubicBezTo>
                  <a:pt x="992516" y="1968500"/>
                  <a:pt x="1091294" y="3158537"/>
                  <a:pt x="1213590" y="3048000"/>
                </a:cubicBezTo>
                <a:cubicBezTo>
                  <a:pt x="1335886" y="2937463"/>
                  <a:pt x="1385275" y="1298223"/>
                  <a:pt x="1524034" y="1312334"/>
                </a:cubicBezTo>
                <a:cubicBezTo>
                  <a:pt x="1662793" y="1326445"/>
                  <a:pt x="1989702" y="2667000"/>
                  <a:pt x="2046146" y="3132667"/>
                </a:cubicBezTo>
                <a:cubicBezTo>
                  <a:pt x="2102590" y="3598334"/>
                  <a:pt x="1806257" y="3840575"/>
                  <a:pt x="1862701" y="4106334"/>
                </a:cubicBezTo>
                <a:cubicBezTo>
                  <a:pt x="1919145" y="4372093"/>
                  <a:pt x="2206071" y="4894205"/>
                  <a:pt x="2384812" y="4727223"/>
                </a:cubicBezTo>
                <a:cubicBezTo>
                  <a:pt x="2563553" y="4560242"/>
                  <a:pt x="2775220" y="3106797"/>
                  <a:pt x="2935146" y="3104445"/>
                </a:cubicBezTo>
                <a:cubicBezTo>
                  <a:pt x="3095072" y="3102093"/>
                  <a:pt x="3499590" y="4329759"/>
                  <a:pt x="3344368" y="4713111"/>
                </a:cubicBezTo>
                <a:cubicBezTo>
                  <a:pt x="3189146" y="5096463"/>
                  <a:pt x="2003812" y="5404556"/>
                  <a:pt x="2003812" y="5404556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5995860" y="1703109"/>
            <a:ext cx="560949" cy="539252"/>
          </a:xfrm>
          <a:prstGeom prst="star5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5-Point Star 93"/>
          <p:cNvSpPr/>
          <p:nvPr/>
        </p:nvSpPr>
        <p:spPr>
          <a:xfrm>
            <a:off x="5228027" y="4109956"/>
            <a:ext cx="560949" cy="539252"/>
          </a:xfrm>
          <a:prstGeom prst="star5">
            <a:avLst/>
          </a:prstGeom>
          <a:solidFill>
            <a:srgbClr val="BFBFB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5-Point Star 94"/>
          <p:cNvSpPr/>
          <p:nvPr/>
        </p:nvSpPr>
        <p:spPr>
          <a:xfrm>
            <a:off x="6476999" y="3992293"/>
            <a:ext cx="560949" cy="539252"/>
          </a:xfrm>
          <a:prstGeom prst="star5">
            <a:avLst/>
          </a:prstGeom>
          <a:solidFill>
            <a:srgbClr val="BFBFB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5-Point Star 95"/>
          <p:cNvSpPr/>
          <p:nvPr/>
        </p:nvSpPr>
        <p:spPr>
          <a:xfrm>
            <a:off x="6757473" y="2321879"/>
            <a:ext cx="560949" cy="53925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5-Point Star 96"/>
          <p:cNvSpPr/>
          <p:nvPr/>
        </p:nvSpPr>
        <p:spPr>
          <a:xfrm>
            <a:off x="7087494" y="5063636"/>
            <a:ext cx="560949" cy="539252"/>
          </a:xfrm>
          <a:prstGeom prst="star5">
            <a:avLst/>
          </a:prstGeom>
          <a:solidFill>
            <a:srgbClr val="BFBFB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5-Point Star 97"/>
          <p:cNvSpPr/>
          <p:nvPr/>
        </p:nvSpPr>
        <p:spPr>
          <a:xfrm>
            <a:off x="7623008" y="5753320"/>
            <a:ext cx="560949" cy="539252"/>
          </a:xfrm>
          <a:prstGeom prst="star5">
            <a:avLst/>
          </a:prstGeom>
          <a:solidFill>
            <a:srgbClr val="BFBFB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5-Point Star 98"/>
          <p:cNvSpPr/>
          <p:nvPr/>
        </p:nvSpPr>
        <p:spPr>
          <a:xfrm>
            <a:off x="8132956" y="4188960"/>
            <a:ext cx="560949" cy="53925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5-Point Star 99"/>
          <p:cNvSpPr/>
          <p:nvPr/>
        </p:nvSpPr>
        <p:spPr>
          <a:xfrm>
            <a:off x="8604380" y="5753320"/>
            <a:ext cx="560949" cy="53925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24081" y="6435697"/>
            <a:ext cx="599768" cy="776947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890075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  <p:bldP spid="68" grpId="0" animBg="1"/>
      <p:bldP spid="69" grpId="0" animBg="1"/>
      <p:bldP spid="74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5" grpId="0" animBg="1"/>
      <p:bldP spid="6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136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012950"/>
            <a:ext cx="8229600" cy="2832100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tIns="182880" bIns="18288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Font typeface="Arial"/>
              <a:buNone/>
            </a:pPr>
            <a:r>
              <a:rPr lang="en-US" sz="3600" dirty="0" smtClean="0"/>
              <a:t>We can </a:t>
            </a:r>
            <a:r>
              <a:rPr lang="en-US" sz="3600" b="1" dirty="0" smtClean="0"/>
              <a:t>systematically</a:t>
            </a:r>
            <a:r>
              <a:rPr lang="en-US" sz="3600" dirty="0" smtClean="0"/>
              <a:t> solve</a:t>
            </a:r>
          </a:p>
          <a:p>
            <a:pPr marL="0" indent="0" algn="ctr">
              <a:buFont typeface="Arial"/>
              <a:buNone/>
            </a:pPr>
            <a:r>
              <a:rPr lang="en-US" sz="3600" b="1" dirty="0" smtClean="0"/>
              <a:t>open-ended</a:t>
            </a:r>
            <a:r>
              <a:rPr lang="en-US" sz="3600" dirty="0" smtClean="0"/>
              <a:t> problems by</a:t>
            </a:r>
          </a:p>
          <a:p>
            <a:pPr marL="0" indent="0" algn="ctr">
              <a:buFont typeface="Arial"/>
              <a:buNone/>
            </a:pPr>
            <a:r>
              <a:rPr lang="en-US" sz="3600" b="1" dirty="0" smtClean="0"/>
              <a:t>combining</a:t>
            </a:r>
            <a:r>
              <a:rPr lang="en-US" sz="3600" dirty="0" smtClean="0"/>
              <a:t> human and machine abilities</a:t>
            </a:r>
          </a:p>
          <a:p>
            <a:pPr marL="0" indent="0" algn="ctr">
              <a:buFont typeface="Arial"/>
              <a:buNone/>
            </a:pPr>
            <a:r>
              <a:rPr lang="en-US" sz="3600" dirty="0" smtClean="0"/>
              <a:t>with </a:t>
            </a:r>
            <a:r>
              <a:rPr lang="en-US" sz="3600" b="1" dirty="0" smtClean="0"/>
              <a:t>adaptive crowd algorithms.</a:t>
            </a: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755338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73315" y="6491625"/>
            <a:ext cx="2133600" cy="365125"/>
          </a:xfrm>
        </p:spPr>
        <p:txBody>
          <a:bodyPr/>
          <a:lstStyle/>
          <a:p>
            <a:fld id="{AA2098DC-A4E7-1147-8FD9-30EF2F6E3245}" type="slidenum">
              <a:rPr lang="en-US" smtClean="0"/>
              <a:t>137</a:t>
            </a:fld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3116925" y="1275773"/>
            <a:ext cx="12234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TurKit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071140" y="2462701"/>
            <a:ext cx="15692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Cascade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68020" y="3890672"/>
            <a:ext cx="13031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Frenzy </a:t>
            </a:r>
          </a:p>
          <a:p>
            <a:endParaRPr lang="en-US" sz="32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3064129" y="5278408"/>
            <a:ext cx="22729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HumorTools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15511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Increasingly Adaptive Mechanisms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116925" y="1720321"/>
            <a:ext cx="34465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Improve-and-Vote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3071139" y="2884009"/>
            <a:ext cx="591763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Recursive Generate-and-Test</a:t>
            </a:r>
            <a:endParaRPr lang="en-US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2368659" y="1072512"/>
            <a:ext cx="6526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1</a:t>
            </a:r>
            <a:endParaRPr lang="en-US" sz="7200" dirty="0"/>
          </a:p>
        </p:txBody>
      </p:sp>
      <p:sp>
        <p:nvSpPr>
          <p:cNvPr id="19" name="TextBox 18"/>
          <p:cNvSpPr txBox="1"/>
          <p:nvPr/>
        </p:nvSpPr>
        <p:spPr>
          <a:xfrm>
            <a:off x="3093326" y="4335942"/>
            <a:ext cx="41689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Goals with scaffolding</a:t>
            </a:r>
          </a:p>
          <a:p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3019939" y="5715102"/>
            <a:ext cx="57424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Satisfy a constraint by searching a conceptual space</a:t>
            </a:r>
            <a:endParaRPr lang="en-US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2361230" y="2272094"/>
            <a:ext cx="6526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09629" y="3690945"/>
            <a:ext cx="6526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3</a:t>
            </a:r>
            <a:endParaRPr lang="en-US" sz="7200" dirty="0"/>
          </a:p>
        </p:txBody>
      </p:sp>
      <p:sp>
        <p:nvSpPr>
          <p:cNvPr id="23" name="TextBox 22"/>
          <p:cNvSpPr txBox="1"/>
          <p:nvPr/>
        </p:nvSpPr>
        <p:spPr>
          <a:xfrm>
            <a:off x="2460266" y="5101567"/>
            <a:ext cx="6526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4</a:t>
            </a:r>
            <a:endParaRPr lang="en-US" sz="7200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3" y="5390096"/>
            <a:ext cx="929836" cy="934605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966325" y="5545048"/>
            <a:ext cx="1289169" cy="631580"/>
          </a:xfrm>
          <a:prstGeom prst="wedgeRoundRectCallout">
            <a:avLst>
              <a:gd name="adj1" fmla="val -54010"/>
              <a:gd name="adj2" fmla="val 24838"/>
              <a:gd name="adj3" fmla="val 16667"/>
            </a:avLst>
          </a:prstGeom>
          <a:solidFill>
            <a:schemeClr val="bg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>
              <a:latin typeface="Arial"/>
              <a:cs typeface="Arial"/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8" t="33993" r="42188" b="53527"/>
          <a:stretch/>
        </p:blipFill>
        <p:spPr bwMode="auto">
          <a:xfrm>
            <a:off x="194234" y="3995583"/>
            <a:ext cx="1723662" cy="680717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7" name="Picture 46" descr="C:\Users\mausam\Desktop\Capture.JPG"/>
          <p:cNvPicPr>
            <a:picLocks noChangeAspect="1" noChangeArrowheads="1"/>
          </p:cNvPicPr>
          <p:nvPr/>
        </p:nvPicPr>
        <p:blipFill rotWithShape="1">
          <a:blip r:embed="rId5" cstate="print"/>
          <a:srcRect l="4723" t="10806" r="53827" b="79520"/>
          <a:stretch/>
        </p:blipFill>
        <p:spPr bwMode="auto">
          <a:xfrm>
            <a:off x="162861" y="1412977"/>
            <a:ext cx="2198370" cy="387927"/>
          </a:xfrm>
          <a:prstGeom prst="rect">
            <a:avLst/>
          </a:prstGeom>
          <a:noFill/>
        </p:spPr>
      </p:pic>
      <p:grpSp>
        <p:nvGrpSpPr>
          <p:cNvPr id="48" name="Group 47"/>
          <p:cNvGrpSpPr/>
          <p:nvPr/>
        </p:nvGrpSpPr>
        <p:grpSpPr>
          <a:xfrm>
            <a:off x="179293" y="2546158"/>
            <a:ext cx="1723662" cy="825197"/>
            <a:chOff x="179293" y="2592032"/>
            <a:chExt cx="1723662" cy="825197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62" t="25065" b="52285"/>
            <a:stretch/>
          </p:blipFill>
          <p:spPr>
            <a:xfrm>
              <a:off x="179293" y="2883955"/>
              <a:ext cx="1723662" cy="533274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62" b="87123"/>
            <a:stretch/>
          </p:blipFill>
          <p:spPr>
            <a:xfrm>
              <a:off x="179293" y="2592032"/>
              <a:ext cx="1723662" cy="3031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9023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>
                <a:latin typeface="Arial"/>
                <a:cs typeface="Arial"/>
              </a:rPr>
              <a:t>138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64761" y="1395301"/>
            <a:ext cx="1215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TurKit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064761" y="2492579"/>
            <a:ext cx="1661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Cascade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64761" y="3617580"/>
            <a:ext cx="13644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Frenzy </a:t>
            </a:r>
          </a:p>
          <a:p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64761" y="4732232"/>
            <a:ext cx="2272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HumorTools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64761" y="1839849"/>
            <a:ext cx="5593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Problems too </a:t>
            </a:r>
            <a:r>
              <a:rPr lang="en-US" sz="2800" b="1" dirty="0" smtClean="0">
                <a:latin typeface="Arial"/>
                <a:cs typeface="Arial"/>
              </a:rPr>
              <a:t>hard</a:t>
            </a:r>
            <a:r>
              <a:rPr lang="en-US" sz="2800" dirty="0" smtClean="0">
                <a:latin typeface="Arial"/>
                <a:cs typeface="Arial"/>
              </a:rPr>
              <a:t> for one person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64761" y="2913887"/>
            <a:ext cx="5353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Problems too </a:t>
            </a:r>
            <a:r>
              <a:rPr lang="en-US" sz="2800" b="1" dirty="0" smtClean="0">
                <a:latin typeface="Arial"/>
                <a:cs typeface="Arial"/>
              </a:rPr>
              <a:t>big</a:t>
            </a:r>
            <a:r>
              <a:rPr lang="en-US" sz="2800" dirty="0" smtClean="0">
                <a:latin typeface="Arial"/>
                <a:cs typeface="Arial"/>
              </a:rPr>
              <a:t> for one person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10748" y="1236863"/>
            <a:ext cx="6981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latin typeface="Arial"/>
                <a:cs typeface="Arial"/>
              </a:rPr>
              <a:t>1</a:t>
            </a:r>
            <a:endParaRPr lang="en-US" sz="72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64761" y="4062850"/>
            <a:ext cx="60916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Problems too </a:t>
            </a:r>
            <a:r>
              <a:rPr lang="en-US" sz="2800" b="1" dirty="0" smtClean="0">
                <a:latin typeface="Arial"/>
                <a:cs typeface="Arial"/>
              </a:rPr>
              <a:t>ill-defined</a:t>
            </a:r>
            <a:r>
              <a:rPr lang="en-US" sz="2800" dirty="0" smtClean="0">
                <a:latin typeface="Arial"/>
                <a:cs typeface="Arial"/>
              </a:rPr>
              <a:t> to automate</a:t>
            </a:r>
          </a:p>
          <a:p>
            <a:endParaRPr lang="en-US" sz="28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64761" y="5154815"/>
            <a:ext cx="5314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Problems that require </a:t>
            </a:r>
            <a:r>
              <a:rPr lang="en-US" sz="2800" b="1" dirty="0" smtClean="0">
                <a:latin typeface="Arial"/>
                <a:cs typeface="Arial"/>
              </a:rPr>
              <a:t>creativity</a:t>
            </a: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10748" y="2293396"/>
            <a:ext cx="6981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latin typeface="Arial"/>
                <a:cs typeface="Arial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10748" y="3462676"/>
            <a:ext cx="6981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latin typeface="Arial"/>
                <a:cs typeface="Arial"/>
              </a:rPr>
              <a:t>3</a:t>
            </a:r>
            <a:endParaRPr lang="en-US" sz="72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10748" y="4587482"/>
            <a:ext cx="6981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latin typeface="Arial"/>
                <a:cs typeface="Arial"/>
              </a:rPr>
              <a:t>4</a:t>
            </a:r>
            <a:endParaRPr lang="en-US" sz="7200" dirty="0">
              <a:latin typeface="Arial"/>
              <a:cs typeface="Arial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3" y="4802417"/>
            <a:ext cx="929836" cy="934605"/>
          </a:xfrm>
          <a:prstGeom prst="rect">
            <a:avLst/>
          </a:prstGeom>
        </p:spPr>
      </p:pic>
      <p:sp>
        <p:nvSpPr>
          <p:cNvPr id="25" name="Rounded Rectangular Callout 24"/>
          <p:cNvSpPr/>
          <p:nvPr/>
        </p:nvSpPr>
        <p:spPr>
          <a:xfrm>
            <a:off x="966325" y="4957369"/>
            <a:ext cx="1289169" cy="631580"/>
          </a:xfrm>
          <a:prstGeom prst="wedgeRoundRectCallout">
            <a:avLst>
              <a:gd name="adj1" fmla="val -54010"/>
              <a:gd name="adj2" fmla="val 24838"/>
              <a:gd name="adj3" fmla="val 16667"/>
            </a:avLst>
          </a:prstGeom>
          <a:solidFill>
            <a:schemeClr val="bg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>
              <a:latin typeface="Arial"/>
              <a:cs typeface="Arial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8" t="33993" r="42188" b="53527"/>
          <a:stretch/>
        </p:blipFill>
        <p:spPr bwMode="auto">
          <a:xfrm>
            <a:off x="194234" y="3800781"/>
            <a:ext cx="1723662" cy="680717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9" name="Picture 28" descr="C:\Users\mausam\Desktop\Capture.JPG"/>
          <p:cNvPicPr>
            <a:picLocks noChangeAspect="1" noChangeArrowheads="1"/>
          </p:cNvPicPr>
          <p:nvPr/>
        </p:nvPicPr>
        <p:blipFill rotWithShape="1">
          <a:blip r:embed="rId5" cstate="print"/>
          <a:srcRect l="4723" t="10806" r="53827" b="79520"/>
          <a:stretch/>
        </p:blipFill>
        <p:spPr bwMode="auto">
          <a:xfrm>
            <a:off x="162861" y="1527042"/>
            <a:ext cx="2198370" cy="387927"/>
          </a:xfrm>
          <a:prstGeom prst="rect">
            <a:avLst/>
          </a:prstGeom>
          <a:noFill/>
        </p:spPr>
      </p:pic>
      <p:grpSp>
        <p:nvGrpSpPr>
          <p:cNvPr id="2" name="Group 1"/>
          <p:cNvGrpSpPr/>
          <p:nvPr/>
        </p:nvGrpSpPr>
        <p:grpSpPr>
          <a:xfrm>
            <a:off x="179293" y="2550656"/>
            <a:ext cx="1723662" cy="825197"/>
            <a:chOff x="179293" y="2592032"/>
            <a:chExt cx="1723662" cy="82519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62" t="25065" b="52285"/>
            <a:stretch/>
          </p:blipFill>
          <p:spPr>
            <a:xfrm>
              <a:off x="179293" y="2883955"/>
              <a:ext cx="1723662" cy="53327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62" b="87123"/>
            <a:stretch/>
          </p:blipFill>
          <p:spPr>
            <a:xfrm>
              <a:off x="179293" y="2592032"/>
              <a:ext cx="1723662" cy="303193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697536" y="35146"/>
            <a:ext cx="7989263" cy="120032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4000" b="1" dirty="0" smtClean="0">
                <a:latin typeface="Avenir Heavy"/>
                <a:cs typeface="Avenir Heavy"/>
              </a:rPr>
              <a:t>Adaptive Crowd Algorithms </a:t>
            </a:r>
          </a:p>
          <a:p>
            <a:pPr algn="ctr"/>
            <a:r>
              <a:rPr lang="en-US" sz="3200" b="1" dirty="0" smtClean="0">
                <a:latin typeface="Avenir Heavy"/>
                <a:cs typeface="Avenir Heavy"/>
              </a:rPr>
              <a:t>For Open-Ended Problems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074615" y="5874865"/>
            <a:ext cx="69947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Avenir Heavy"/>
                <a:cs typeface="Avenir Heavy"/>
              </a:rPr>
              <a:t>Lydia Chilton</a:t>
            </a:r>
            <a:endParaRPr lang="en-US" sz="2800" dirty="0" smtClean="0">
              <a:latin typeface="Avenir Heavy"/>
              <a:cs typeface="Avenir Heavy"/>
            </a:endParaRPr>
          </a:p>
          <a:p>
            <a:pPr algn="ctr"/>
            <a:r>
              <a:rPr lang="en-US" sz="2800" dirty="0" smtClean="0">
                <a:latin typeface="Avenir Heavy"/>
                <a:cs typeface="Avenir Heavy"/>
              </a:rPr>
              <a:t>University of Washington</a:t>
            </a:r>
          </a:p>
        </p:txBody>
      </p:sp>
    </p:spTree>
    <p:extLst>
      <p:ext uri="{BB962C8B-B14F-4D97-AF65-F5344CB8AC3E}">
        <p14:creationId xmlns:p14="http://schemas.microsoft.com/office/powerpoint/2010/main" val="1627328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Comments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139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79689" y="1810157"/>
            <a:ext cx="69649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latin typeface="Arial"/>
                <a:cs typeface="Arial"/>
              </a:rPr>
              <a:t>[Associations] helped me think of jokes in a wider conceptual space than I previously had.</a:t>
            </a:r>
            <a:r>
              <a:rPr lang="en-US" sz="2800" i="1" dirty="0" smtClean="0">
                <a:latin typeface="Arial"/>
                <a:cs typeface="Arial"/>
              </a:rPr>
              <a:t>” (p9)</a:t>
            </a:r>
            <a:endParaRPr lang="en-US" sz="2800" i="1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9689" y="3356162"/>
            <a:ext cx="68004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/>
              <a:t>Before </a:t>
            </a:r>
            <a:r>
              <a:rPr lang="en-US" sz="2800" i="1" dirty="0"/>
              <a:t>this, I </a:t>
            </a:r>
            <a:r>
              <a:rPr lang="en-US" sz="2800" b="1" i="1" dirty="0"/>
              <a:t>never really knew where to start </a:t>
            </a:r>
            <a:r>
              <a:rPr lang="en-US" sz="2800" i="1" dirty="0"/>
              <a:t>with joke writing I just kind of sat and thought until I came up with something</a:t>
            </a:r>
            <a:r>
              <a:rPr lang="en-US" sz="2800" i="1" dirty="0" smtClean="0"/>
              <a:t>. (p5)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454715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14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012950"/>
            <a:ext cx="8229600" cy="28321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tIns="182880" bIns="18288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Font typeface="Arial"/>
              <a:buNone/>
            </a:pPr>
            <a:r>
              <a:rPr lang="en-US" sz="3600" dirty="0" smtClean="0"/>
              <a:t>We can </a:t>
            </a:r>
            <a:r>
              <a:rPr lang="en-US" sz="3600" b="1" dirty="0" smtClean="0"/>
              <a:t>systematically</a:t>
            </a:r>
            <a:r>
              <a:rPr lang="en-US" sz="3600" dirty="0" smtClean="0"/>
              <a:t> solve</a:t>
            </a:r>
          </a:p>
          <a:p>
            <a:pPr marL="0" indent="0" algn="ctr">
              <a:buFont typeface="Arial"/>
              <a:buNone/>
            </a:pPr>
            <a:r>
              <a:rPr lang="en-US" sz="3600" b="1" dirty="0" smtClean="0"/>
              <a:t>open-ended</a:t>
            </a:r>
            <a:r>
              <a:rPr lang="en-US" sz="3600" dirty="0" smtClean="0"/>
              <a:t> problems by</a:t>
            </a:r>
          </a:p>
          <a:p>
            <a:pPr marL="0" indent="0" algn="ctr">
              <a:buFont typeface="Arial"/>
              <a:buNone/>
            </a:pPr>
            <a:r>
              <a:rPr lang="en-US" sz="3600" b="1" dirty="0" smtClean="0"/>
              <a:t>combining</a:t>
            </a:r>
            <a:r>
              <a:rPr lang="en-US" sz="3600" dirty="0" smtClean="0"/>
              <a:t> human and machine abilities</a:t>
            </a:r>
          </a:p>
          <a:p>
            <a:pPr marL="0" indent="0" algn="ctr">
              <a:buFont typeface="Arial"/>
              <a:buNone/>
            </a:pPr>
            <a:r>
              <a:rPr lang="en-US" sz="3600" dirty="0" smtClean="0"/>
              <a:t>with </a:t>
            </a:r>
            <a:r>
              <a:rPr lang="en-US" sz="3600" b="1" dirty="0" smtClean="0"/>
              <a:t>adaptive crowd algorithms.</a:t>
            </a: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389640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>
                <a:latin typeface="Arial"/>
                <a:cs typeface="Arial"/>
              </a:rPr>
              <a:t>15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64761" y="1395301"/>
            <a:ext cx="1215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TurKit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064761" y="2686812"/>
            <a:ext cx="1661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Cascade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64761" y="3961223"/>
            <a:ext cx="13644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Frenzy </a:t>
            </a:r>
          </a:p>
          <a:p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64761" y="5329872"/>
            <a:ext cx="2272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HumorTools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/>
                <a:cs typeface="Arial"/>
              </a:rPr>
              <a:t>Outline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64761" y="1839849"/>
            <a:ext cx="5593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Problems too </a:t>
            </a:r>
            <a:r>
              <a:rPr lang="en-US" sz="2800" b="1" dirty="0" smtClean="0">
                <a:latin typeface="Arial"/>
                <a:cs typeface="Arial"/>
              </a:rPr>
              <a:t>hard</a:t>
            </a:r>
            <a:r>
              <a:rPr lang="en-US" sz="2800" dirty="0" smtClean="0">
                <a:latin typeface="Arial"/>
                <a:cs typeface="Arial"/>
              </a:rPr>
              <a:t> for one person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64761" y="3108120"/>
            <a:ext cx="5353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Problems too </a:t>
            </a:r>
            <a:r>
              <a:rPr lang="en-US" sz="2800" b="1" dirty="0" smtClean="0">
                <a:latin typeface="Arial"/>
                <a:cs typeface="Arial"/>
              </a:rPr>
              <a:t>big</a:t>
            </a:r>
            <a:r>
              <a:rPr lang="en-US" sz="2800" dirty="0" smtClean="0">
                <a:latin typeface="Arial"/>
                <a:cs typeface="Arial"/>
              </a:rPr>
              <a:t> for one person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10748" y="1236863"/>
            <a:ext cx="6981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latin typeface="Arial"/>
                <a:cs typeface="Arial"/>
              </a:rPr>
              <a:t>1</a:t>
            </a:r>
            <a:endParaRPr lang="en-US" sz="72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64761" y="4406493"/>
            <a:ext cx="60916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Problems too </a:t>
            </a:r>
            <a:r>
              <a:rPr lang="en-US" sz="2800" b="1" dirty="0" smtClean="0">
                <a:latin typeface="Arial"/>
                <a:cs typeface="Arial"/>
              </a:rPr>
              <a:t>ill-defined</a:t>
            </a:r>
            <a:r>
              <a:rPr lang="en-US" sz="2800" dirty="0" smtClean="0">
                <a:latin typeface="Arial"/>
                <a:cs typeface="Arial"/>
              </a:rPr>
              <a:t> to automate</a:t>
            </a:r>
          </a:p>
          <a:p>
            <a:endParaRPr lang="en-US" sz="28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64761" y="5752455"/>
            <a:ext cx="5314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Problems that require </a:t>
            </a:r>
            <a:r>
              <a:rPr lang="en-US" sz="2800" b="1" dirty="0" smtClean="0">
                <a:latin typeface="Arial"/>
                <a:cs typeface="Arial"/>
              </a:rPr>
              <a:t>creativity</a:t>
            </a: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10748" y="2487629"/>
            <a:ext cx="6981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latin typeface="Arial"/>
                <a:cs typeface="Arial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10748" y="3806319"/>
            <a:ext cx="6981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latin typeface="Arial"/>
                <a:cs typeface="Arial"/>
              </a:rPr>
              <a:t>3</a:t>
            </a:r>
            <a:endParaRPr lang="en-US" sz="72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10748" y="5185122"/>
            <a:ext cx="6981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latin typeface="Arial"/>
                <a:cs typeface="Arial"/>
              </a:rPr>
              <a:t>4</a:t>
            </a:r>
            <a:endParaRPr lang="en-US" sz="7200" dirty="0">
              <a:latin typeface="Arial"/>
              <a:cs typeface="Arial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3" y="5474762"/>
            <a:ext cx="929836" cy="934605"/>
          </a:xfrm>
          <a:prstGeom prst="rect">
            <a:avLst/>
          </a:prstGeom>
        </p:spPr>
      </p:pic>
      <p:sp>
        <p:nvSpPr>
          <p:cNvPr id="25" name="Rounded Rectangular Callout 24"/>
          <p:cNvSpPr/>
          <p:nvPr/>
        </p:nvSpPr>
        <p:spPr>
          <a:xfrm>
            <a:off x="966325" y="5629714"/>
            <a:ext cx="1289169" cy="631580"/>
          </a:xfrm>
          <a:prstGeom prst="wedgeRoundRectCallout">
            <a:avLst>
              <a:gd name="adj1" fmla="val -54010"/>
              <a:gd name="adj2" fmla="val 24838"/>
              <a:gd name="adj3" fmla="val 16667"/>
            </a:avLst>
          </a:prstGeom>
          <a:solidFill>
            <a:schemeClr val="bg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>
              <a:latin typeface="Arial"/>
              <a:cs typeface="Arial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8" t="33993" r="42188" b="53527"/>
          <a:stretch/>
        </p:blipFill>
        <p:spPr bwMode="auto">
          <a:xfrm>
            <a:off x="194234" y="4144424"/>
            <a:ext cx="1723662" cy="680717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9" name="Picture 28" descr="C:\Users\mausam\Desktop\Capture.JPG"/>
          <p:cNvPicPr>
            <a:picLocks noChangeAspect="1" noChangeArrowheads="1"/>
          </p:cNvPicPr>
          <p:nvPr/>
        </p:nvPicPr>
        <p:blipFill rotWithShape="1">
          <a:blip r:embed="rId5" cstate="print"/>
          <a:srcRect l="4723" t="10806" r="53827" b="79520"/>
          <a:stretch/>
        </p:blipFill>
        <p:spPr bwMode="auto">
          <a:xfrm>
            <a:off x="162861" y="1527042"/>
            <a:ext cx="2198370" cy="387927"/>
          </a:xfrm>
          <a:prstGeom prst="rect">
            <a:avLst/>
          </a:prstGeom>
          <a:noFill/>
        </p:spPr>
      </p:pic>
      <p:grpSp>
        <p:nvGrpSpPr>
          <p:cNvPr id="2" name="Group 1"/>
          <p:cNvGrpSpPr/>
          <p:nvPr/>
        </p:nvGrpSpPr>
        <p:grpSpPr>
          <a:xfrm>
            <a:off x="179293" y="2744889"/>
            <a:ext cx="1723662" cy="825197"/>
            <a:chOff x="179293" y="2592032"/>
            <a:chExt cx="1723662" cy="82519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62" t="25065" b="52285"/>
            <a:stretch/>
          </p:blipFill>
          <p:spPr>
            <a:xfrm>
              <a:off x="179293" y="2883955"/>
              <a:ext cx="1723662" cy="53327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62" b="87123"/>
            <a:stretch/>
          </p:blipFill>
          <p:spPr>
            <a:xfrm>
              <a:off x="179293" y="2592032"/>
              <a:ext cx="1723662" cy="303193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-55991" y="2555044"/>
            <a:ext cx="9447692" cy="5048441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25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Microtask</a:t>
            </a:r>
            <a:r>
              <a:rPr lang="en-US" dirty="0" smtClean="0"/>
              <a:t> Crowdsourcing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" b="-1243"/>
          <a:stretch/>
        </p:blipFill>
        <p:spPr>
          <a:xfrm>
            <a:off x="888635" y="1417637"/>
            <a:ext cx="7408589" cy="530383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88635" y="2624763"/>
            <a:ext cx="7261658" cy="4233237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150" t="49893" r="687" b="8795"/>
          <a:stretch/>
        </p:blipFill>
        <p:spPr>
          <a:xfrm>
            <a:off x="943558" y="3313226"/>
            <a:ext cx="7206735" cy="30687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076" t="13373" r="687" b="77019"/>
          <a:stretch/>
        </p:blipFill>
        <p:spPr>
          <a:xfrm>
            <a:off x="960156" y="2624763"/>
            <a:ext cx="7169147" cy="70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90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Microtasks were Parallel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35" y="1417638"/>
            <a:ext cx="7408589" cy="523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37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3800" dirty="0" err="1" smtClean="0"/>
              <a:t>TurKit</a:t>
            </a:r>
            <a:r>
              <a:rPr lang="en-US" sz="3800" dirty="0" smtClean="0"/>
              <a:t>: Crowd Algorithms</a:t>
            </a:r>
            <a:endParaRPr lang="en-US" sz="3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77" y="1441544"/>
            <a:ext cx="8150994" cy="51988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163" t="39799" r="18138" b="45483"/>
          <a:stretch/>
        </p:blipFill>
        <p:spPr>
          <a:xfrm>
            <a:off x="2051447" y="3549065"/>
            <a:ext cx="6496249" cy="76516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186165" y="3215423"/>
            <a:ext cx="5459225" cy="109880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873240" y="4800473"/>
            <a:ext cx="6218579" cy="109880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46722"/>
          <a:stretch/>
        </p:blipFill>
        <p:spPr>
          <a:xfrm>
            <a:off x="8470296" y="2841081"/>
            <a:ext cx="592549" cy="1131652"/>
          </a:xfrm>
          <a:prstGeom prst="rect">
            <a:avLst/>
          </a:prstGeom>
          <a:solidFill>
            <a:srgbClr val="C0504D"/>
          </a:solidFill>
          <a:ln w="28575" cmpd="sng">
            <a:solidFill>
              <a:srgbClr val="FF0000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7685103" y="5111979"/>
            <a:ext cx="781188" cy="1211811"/>
            <a:chOff x="7685103" y="5111979"/>
            <a:chExt cx="781188" cy="1211811"/>
          </a:xfrm>
        </p:grpSpPr>
        <p:sp>
          <p:nvSpPr>
            <p:cNvPr id="3" name="Rectangle 2"/>
            <p:cNvSpPr/>
            <p:nvPr/>
          </p:nvSpPr>
          <p:spPr>
            <a:xfrm>
              <a:off x="7685103" y="5111979"/>
              <a:ext cx="781188" cy="1211811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r="53056"/>
            <a:stretch/>
          </p:blipFill>
          <p:spPr>
            <a:xfrm>
              <a:off x="8091819" y="5633190"/>
              <a:ext cx="245533" cy="53218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/>
            <a:srcRect l="46722"/>
            <a:stretch/>
          </p:blipFill>
          <p:spPr>
            <a:xfrm>
              <a:off x="7766508" y="5623719"/>
              <a:ext cx="283617" cy="54165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r="53056"/>
            <a:stretch/>
          </p:blipFill>
          <p:spPr>
            <a:xfrm>
              <a:off x="7927358" y="5144539"/>
              <a:ext cx="245533" cy="5321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4803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74638"/>
            <a:ext cx="9143999" cy="1143000"/>
          </a:xfrm>
        </p:spPr>
        <p:txBody>
          <a:bodyPr>
            <a:normAutofit/>
          </a:bodyPr>
          <a:lstStyle/>
          <a:p>
            <a:r>
              <a:rPr lang="en-US" sz="3800" dirty="0" smtClean="0"/>
              <a:t>People </a:t>
            </a:r>
            <a:r>
              <a:rPr lang="en-US" sz="3800" dirty="0" smtClean="0"/>
              <a:t>are unpredictable</a:t>
            </a:r>
            <a:endParaRPr lang="en-US" sz="3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12090" y="6356350"/>
            <a:ext cx="2133600" cy="365125"/>
          </a:xfrm>
        </p:spPr>
        <p:txBody>
          <a:bodyPr/>
          <a:lstStyle/>
          <a:p>
            <a:fld id="{AA2098DC-A4E7-1147-8FD9-30EF2F6E3245}" type="slidenum">
              <a:rPr lang="en-US" smtClean="0"/>
              <a:t>19</a:t>
            </a:fld>
            <a:endParaRPr lang="en-US"/>
          </a:p>
        </p:txBody>
      </p:sp>
      <p:pic>
        <p:nvPicPr>
          <p:cNvPr id="15" name="Picture 18" descr="http://abstract.cs.washington.edu/%7Ehmslydia/cascadeImages/nature/images/1080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24" y="2937307"/>
            <a:ext cx="1145320" cy="76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8" descr="http://abstract.cs.washington.edu/%7Ehmslydia/cascadeImages/nature/images/306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24" y="4344147"/>
            <a:ext cx="1145320" cy="76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46722"/>
          <a:stretch/>
        </p:blipFill>
        <p:spPr>
          <a:xfrm>
            <a:off x="194975" y="2841081"/>
            <a:ext cx="592549" cy="11316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r="53056"/>
          <a:stretch/>
        </p:blipFill>
        <p:spPr>
          <a:xfrm>
            <a:off x="166512" y="1497973"/>
            <a:ext cx="522111" cy="1131652"/>
          </a:xfrm>
          <a:prstGeom prst="rect">
            <a:avLst/>
          </a:prstGeom>
        </p:spPr>
      </p:pic>
      <p:pic>
        <p:nvPicPr>
          <p:cNvPr id="21" name="Picture 18" descr="http://abstract.cs.washington.edu/%7Ehmslydia/cascadeImages/nature/images/1080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24" y="1510915"/>
            <a:ext cx="1145320" cy="76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 descr="http://abstract.cs.washington.edu/%7Ehmslydia/cascadeImages/nature/images/1080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957" y="2458911"/>
            <a:ext cx="1145320" cy="76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l="46722"/>
          <a:stretch/>
        </p:blipFill>
        <p:spPr>
          <a:xfrm>
            <a:off x="194975" y="4221039"/>
            <a:ext cx="592549" cy="11316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1753" y="2292944"/>
            <a:ext cx="1121091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tiger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389285" y="2744121"/>
            <a:ext cx="86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animal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811754" y="5144390"/>
            <a:ext cx="1121090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fish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/>
          <a:srcRect r="53056"/>
          <a:stretch/>
        </p:blipFill>
        <p:spPr>
          <a:xfrm>
            <a:off x="234486" y="5428311"/>
            <a:ext cx="522111" cy="1131652"/>
          </a:xfrm>
          <a:prstGeom prst="rect">
            <a:avLst/>
          </a:prstGeom>
        </p:spPr>
      </p:pic>
      <p:pic>
        <p:nvPicPr>
          <p:cNvPr id="27" name="Picture 28" descr="http://abstract.cs.washington.edu/%7Ehmslydia/cascadeImages/nature/images/306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53" y="5672301"/>
            <a:ext cx="1121091" cy="74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811754" y="6458960"/>
            <a:ext cx="1121090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ocean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389285" y="2477610"/>
            <a:ext cx="633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tiger</a:t>
            </a:r>
            <a:endParaRPr lang="en-US" dirty="0"/>
          </a:p>
        </p:txBody>
      </p:sp>
      <p:pic>
        <p:nvPicPr>
          <p:cNvPr id="30" name="Picture 28" descr="http://abstract.cs.washington.edu/%7Ehmslydia/cascadeImages/nature/images/306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957" y="4600987"/>
            <a:ext cx="1145320" cy="76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383858" y="4675585"/>
            <a:ext cx="5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fish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383858" y="4974272"/>
            <a:ext cx="813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811753" y="3674450"/>
            <a:ext cx="1121091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animal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776726" y="1417272"/>
            <a:ext cx="5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fish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7776726" y="1631383"/>
            <a:ext cx="813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7776726" y="2191346"/>
            <a:ext cx="86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animal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7776726" y="1926653"/>
            <a:ext cx="633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tiger</a:t>
            </a:r>
            <a:endParaRPr lang="en-US" dirty="0"/>
          </a:p>
        </p:txBody>
      </p:sp>
      <p:pic>
        <p:nvPicPr>
          <p:cNvPr id="45" name="Picture 18" descr="http://abstract.cs.washington.edu/%7Ehmslydia/cascadeImages/nature/images/1080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230" y="5486423"/>
            <a:ext cx="1145320" cy="76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4" descr="http://abstract.cs.washington.edu/%7Ehmslydia/cascadeImages/nature/images/1480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230" y="2858222"/>
            <a:ext cx="1145320" cy="76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8" descr="http://abstract.cs.washington.edu/%7Ehmslydia/cascadeImages/nature/images/3303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7" t="36906" r="24537" b="22594"/>
          <a:stretch/>
        </p:blipFill>
        <p:spPr bwMode="auto">
          <a:xfrm>
            <a:off x="6779230" y="1562752"/>
            <a:ext cx="824165" cy="88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253937" y="2560678"/>
            <a:ext cx="235287" cy="1834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253937" y="2858221"/>
            <a:ext cx="235287" cy="1834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183341" y="4747374"/>
            <a:ext cx="235287" cy="1834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5183341" y="5044917"/>
            <a:ext cx="235287" cy="1834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5"/>
          <a:srcRect r="53056"/>
          <a:stretch/>
        </p:blipFill>
        <p:spPr>
          <a:xfrm>
            <a:off x="2920241" y="2849959"/>
            <a:ext cx="245533" cy="532182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5"/>
          <a:srcRect l="46722"/>
          <a:stretch/>
        </p:blipFill>
        <p:spPr>
          <a:xfrm>
            <a:off x="2594930" y="2840488"/>
            <a:ext cx="283617" cy="541653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5"/>
          <a:srcRect r="53056"/>
          <a:stretch/>
        </p:blipFill>
        <p:spPr>
          <a:xfrm>
            <a:off x="2755780" y="2361308"/>
            <a:ext cx="245533" cy="53218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5"/>
          <a:srcRect r="53056"/>
          <a:stretch/>
        </p:blipFill>
        <p:spPr>
          <a:xfrm>
            <a:off x="2930832" y="5023873"/>
            <a:ext cx="245533" cy="53218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5"/>
          <a:srcRect l="46722"/>
          <a:stretch/>
        </p:blipFill>
        <p:spPr>
          <a:xfrm>
            <a:off x="2605521" y="5014402"/>
            <a:ext cx="283617" cy="54165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5"/>
          <a:srcRect r="53056"/>
          <a:stretch/>
        </p:blipFill>
        <p:spPr>
          <a:xfrm>
            <a:off x="2766371" y="4535222"/>
            <a:ext cx="245533" cy="532182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8714498" y="1468787"/>
            <a:ext cx="235287" cy="1834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8714498" y="1766330"/>
            <a:ext cx="235287" cy="1834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28" descr="http://abstract.cs.washington.edu/%7Ehmslydia/cascadeImages/nature/images/306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230" y="4233689"/>
            <a:ext cx="1145320" cy="76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/>
          <p:cNvSpPr/>
          <p:nvPr/>
        </p:nvSpPr>
        <p:spPr>
          <a:xfrm>
            <a:off x="8714498" y="2028555"/>
            <a:ext cx="235287" cy="1834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8714498" y="2311987"/>
            <a:ext cx="235287" cy="1834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7893441" y="2758043"/>
            <a:ext cx="5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fish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7893441" y="2972154"/>
            <a:ext cx="813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7893441" y="3532117"/>
            <a:ext cx="86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animal</a:t>
            </a:r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7893441" y="3267424"/>
            <a:ext cx="633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tiger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8714498" y="2809558"/>
            <a:ext cx="235287" cy="1834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8714498" y="3107101"/>
            <a:ext cx="235287" cy="1834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8714498" y="3369326"/>
            <a:ext cx="235287" cy="1834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8714498" y="3652758"/>
            <a:ext cx="235287" cy="1834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7874574" y="4149799"/>
            <a:ext cx="5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fish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7874574" y="4363910"/>
            <a:ext cx="813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7874574" y="4923873"/>
            <a:ext cx="86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animal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7874574" y="4659180"/>
            <a:ext cx="633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tiger</a:t>
            </a:r>
            <a:endParaRPr lang="en-US" dirty="0"/>
          </a:p>
        </p:txBody>
      </p:sp>
      <p:sp>
        <p:nvSpPr>
          <p:cNvPr id="80" name="Rectangle 79"/>
          <p:cNvSpPr/>
          <p:nvPr/>
        </p:nvSpPr>
        <p:spPr>
          <a:xfrm>
            <a:off x="8714498" y="4201314"/>
            <a:ext cx="235287" cy="1834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8714498" y="4498857"/>
            <a:ext cx="235287" cy="1834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8714498" y="4761082"/>
            <a:ext cx="235287" cy="1834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8714498" y="5044514"/>
            <a:ext cx="235287" cy="1834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7929126" y="5500220"/>
            <a:ext cx="5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fish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7929126" y="5714331"/>
            <a:ext cx="813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7929126" y="6274294"/>
            <a:ext cx="86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animal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7929126" y="6009601"/>
            <a:ext cx="633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tiger</a:t>
            </a:r>
            <a:endParaRPr lang="en-US" dirty="0"/>
          </a:p>
        </p:txBody>
      </p:sp>
      <p:sp>
        <p:nvSpPr>
          <p:cNvPr id="88" name="Rectangle 87"/>
          <p:cNvSpPr/>
          <p:nvPr/>
        </p:nvSpPr>
        <p:spPr>
          <a:xfrm>
            <a:off x="8714498" y="5551735"/>
            <a:ext cx="235287" cy="1834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8714498" y="5849278"/>
            <a:ext cx="235287" cy="1834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8714498" y="6111503"/>
            <a:ext cx="235287" cy="1834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8714498" y="6394935"/>
            <a:ext cx="235287" cy="1834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1932844" y="2028555"/>
            <a:ext cx="662086" cy="78100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V="1">
            <a:off x="1932844" y="2849960"/>
            <a:ext cx="672677" cy="68215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>
            <a:off x="1922253" y="4678815"/>
            <a:ext cx="662086" cy="78100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 flipV="1">
            <a:off x="1922253" y="5500220"/>
            <a:ext cx="672677" cy="68215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V="1">
            <a:off x="5641244" y="2061573"/>
            <a:ext cx="441816" cy="71019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5641244" y="2771766"/>
            <a:ext cx="470279" cy="63291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5641244" y="2809558"/>
            <a:ext cx="470279" cy="197508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>
            <a:off x="5641244" y="2771766"/>
            <a:ext cx="509790" cy="322014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 flipV="1">
            <a:off x="5489224" y="2191346"/>
            <a:ext cx="593836" cy="283252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 flipV="1">
            <a:off x="5489224" y="3404681"/>
            <a:ext cx="622299" cy="164023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flipV="1">
            <a:off x="5489224" y="4784639"/>
            <a:ext cx="622299" cy="26027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>
            <a:off x="5489224" y="5044917"/>
            <a:ext cx="661810" cy="94699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8" name="Picture 127"/>
          <p:cNvPicPr>
            <a:picLocks noChangeAspect="1"/>
          </p:cNvPicPr>
          <p:nvPr/>
        </p:nvPicPr>
        <p:blipFill rotWithShape="1">
          <a:blip r:embed="rId5"/>
          <a:srcRect r="53056"/>
          <a:stretch/>
        </p:blipFill>
        <p:spPr>
          <a:xfrm>
            <a:off x="6467118" y="2097443"/>
            <a:ext cx="245533" cy="532182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 rotWithShape="1">
          <a:blip r:embed="rId5"/>
          <a:srcRect l="46722"/>
          <a:stretch/>
        </p:blipFill>
        <p:spPr>
          <a:xfrm>
            <a:off x="6141807" y="2087972"/>
            <a:ext cx="283617" cy="541653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 rotWithShape="1">
          <a:blip r:embed="rId5"/>
          <a:srcRect r="53056"/>
          <a:stretch/>
        </p:blipFill>
        <p:spPr>
          <a:xfrm>
            <a:off x="6302657" y="1608792"/>
            <a:ext cx="245533" cy="532182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 rotWithShape="1">
          <a:blip r:embed="rId5"/>
          <a:srcRect r="53056"/>
          <a:stretch/>
        </p:blipFill>
        <p:spPr>
          <a:xfrm>
            <a:off x="6474712" y="3250209"/>
            <a:ext cx="245533" cy="532182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 rotWithShape="1">
          <a:blip r:embed="rId5"/>
          <a:srcRect l="46722"/>
          <a:stretch/>
        </p:blipFill>
        <p:spPr>
          <a:xfrm>
            <a:off x="6149401" y="3240738"/>
            <a:ext cx="283617" cy="541653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 rotWithShape="1">
          <a:blip r:embed="rId5"/>
          <a:srcRect r="53056"/>
          <a:stretch/>
        </p:blipFill>
        <p:spPr>
          <a:xfrm>
            <a:off x="6310251" y="2761558"/>
            <a:ext cx="245533" cy="532182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5"/>
          <a:srcRect r="53056"/>
          <a:stretch/>
        </p:blipFill>
        <p:spPr>
          <a:xfrm>
            <a:off x="6474712" y="4616111"/>
            <a:ext cx="245533" cy="532182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 rotWithShape="1">
          <a:blip r:embed="rId5"/>
          <a:srcRect l="46722"/>
          <a:stretch/>
        </p:blipFill>
        <p:spPr>
          <a:xfrm>
            <a:off x="6149401" y="4606640"/>
            <a:ext cx="283617" cy="541653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 rotWithShape="1">
          <a:blip r:embed="rId5"/>
          <a:srcRect r="53056"/>
          <a:stretch/>
        </p:blipFill>
        <p:spPr>
          <a:xfrm>
            <a:off x="6310251" y="4127460"/>
            <a:ext cx="245533" cy="532182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 rotWithShape="1">
          <a:blip r:embed="rId5"/>
          <a:srcRect r="53056"/>
          <a:stretch/>
        </p:blipFill>
        <p:spPr>
          <a:xfrm>
            <a:off x="6474712" y="5978663"/>
            <a:ext cx="245533" cy="532182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5"/>
          <a:srcRect l="46722"/>
          <a:stretch/>
        </p:blipFill>
        <p:spPr>
          <a:xfrm>
            <a:off x="6149401" y="5969192"/>
            <a:ext cx="283617" cy="541653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 rotWithShape="1">
          <a:blip r:embed="rId5"/>
          <a:srcRect r="53056"/>
          <a:stretch/>
        </p:blipFill>
        <p:spPr>
          <a:xfrm>
            <a:off x="6310251" y="5490012"/>
            <a:ext cx="245533" cy="53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19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ydia cop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57"/>
          <a:stretch/>
        </p:blipFill>
        <p:spPr>
          <a:xfrm>
            <a:off x="-747058" y="-298821"/>
            <a:ext cx="10747556" cy="7201647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081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74638"/>
            <a:ext cx="9143999" cy="1143000"/>
          </a:xfrm>
        </p:spPr>
        <p:txBody>
          <a:bodyPr>
            <a:normAutofit/>
          </a:bodyPr>
          <a:lstStyle/>
          <a:p>
            <a:r>
              <a:rPr lang="en-US" sz="3800" dirty="0" smtClean="0"/>
              <a:t>Errors Propagate</a:t>
            </a:r>
            <a:endParaRPr lang="en-US" sz="3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12090" y="6356350"/>
            <a:ext cx="2133600" cy="365125"/>
          </a:xfrm>
        </p:spPr>
        <p:txBody>
          <a:bodyPr/>
          <a:lstStyle/>
          <a:p>
            <a:fld id="{AA2098DC-A4E7-1147-8FD9-30EF2F6E3245}" type="slidenum">
              <a:rPr lang="en-US" smtClean="0"/>
              <a:t>20</a:t>
            </a:fld>
            <a:endParaRPr lang="en-US"/>
          </a:p>
        </p:txBody>
      </p:sp>
      <p:pic>
        <p:nvPicPr>
          <p:cNvPr id="15" name="Picture 18" descr="http://abstract.cs.washington.edu/%7Ehmslydia/cascadeImages/nature/images/1080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24" y="2937307"/>
            <a:ext cx="1145320" cy="76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8" descr="http://abstract.cs.washington.edu/%7Ehmslydia/cascadeImages/nature/images/306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24" y="4344147"/>
            <a:ext cx="1145320" cy="76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46722"/>
          <a:stretch/>
        </p:blipFill>
        <p:spPr>
          <a:xfrm>
            <a:off x="194975" y="2841081"/>
            <a:ext cx="592549" cy="1131652"/>
          </a:xfrm>
          <a:prstGeom prst="rect">
            <a:avLst/>
          </a:prstGeom>
        </p:spPr>
      </p:pic>
      <p:pic>
        <p:nvPicPr>
          <p:cNvPr id="21" name="Picture 18" descr="http://abstract.cs.washington.edu/%7Ehmslydia/cascadeImages/nature/images/1080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24" y="1510915"/>
            <a:ext cx="1145320" cy="76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 descr="http://abstract.cs.washington.edu/%7Ehmslydia/cascadeImages/nature/images/1080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957" y="2458911"/>
            <a:ext cx="1145320" cy="76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l="46722"/>
          <a:stretch/>
        </p:blipFill>
        <p:spPr>
          <a:xfrm>
            <a:off x="194975" y="4221039"/>
            <a:ext cx="592549" cy="11316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1753" y="2292944"/>
            <a:ext cx="1121091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SPAM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89285" y="2744121"/>
            <a:ext cx="86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animal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811754" y="5144390"/>
            <a:ext cx="1121090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fish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/>
          <a:srcRect r="53056"/>
          <a:stretch/>
        </p:blipFill>
        <p:spPr>
          <a:xfrm>
            <a:off x="234486" y="5428311"/>
            <a:ext cx="522111" cy="1131652"/>
          </a:xfrm>
          <a:prstGeom prst="rect">
            <a:avLst/>
          </a:prstGeom>
        </p:spPr>
      </p:pic>
      <p:pic>
        <p:nvPicPr>
          <p:cNvPr id="27" name="Picture 28" descr="http://abstract.cs.washington.edu/%7Ehmslydia/cascadeImages/nature/images/306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53" y="5672301"/>
            <a:ext cx="1121091" cy="74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811754" y="6458960"/>
            <a:ext cx="1121090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ocean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389285" y="2477610"/>
            <a:ext cx="834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SPAM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0" name="Picture 28" descr="http://abstract.cs.washington.edu/%7Ehmslydia/cascadeImages/nature/images/306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957" y="4600987"/>
            <a:ext cx="1145320" cy="76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383858" y="4675585"/>
            <a:ext cx="5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fish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383858" y="4974272"/>
            <a:ext cx="813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811753" y="3674450"/>
            <a:ext cx="1121091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animal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776726" y="1417272"/>
            <a:ext cx="5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fish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7776726" y="1631383"/>
            <a:ext cx="813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7776726" y="2191346"/>
            <a:ext cx="86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animal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7776726" y="1926653"/>
            <a:ext cx="633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tiger</a:t>
            </a:r>
            <a:endParaRPr lang="en-US" dirty="0"/>
          </a:p>
        </p:txBody>
      </p:sp>
      <p:pic>
        <p:nvPicPr>
          <p:cNvPr id="45" name="Picture 18" descr="http://abstract.cs.washington.edu/%7Ehmslydia/cascadeImages/nature/images/1080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230" y="5486423"/>
            <a:ext cx="1145320" cy="76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4" descr="http://abstract.cs.washington.edu/%7Ehmslydia/cascadeImages/nature/images/1480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230" y="2858222"/>
            <a:ext cx="1145320" cy="76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8" descr="http://abstract.cs.washington.edu/%7Ehmslydia/cascadeImages/nature/images/3303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7" t="36906" r="24537" b="22594"/>
          <a:stretch/>
        </p:blipFill>
        <p:spPr bwMode="auto">
          <a:xfrm>
            <a:off x="6779230" y="1562752"/>
            <a:ext cx="824165" cy="88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253937" y="2560678"/>
            <a:ext cx="235287" cy="1834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253937" y="2858221"/>
            <a:ext cx="235287" cy="1834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183341" y="4747374"/>
            <a:ext cx="235287" cy="1834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5183341" y="5044917"/>
            <a:ext cx="235287" cy="1834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5"/>
          <a:srcRect l="46722"/>
          <a:stretch/>
        </p:blipFill>
        <p:spPr>
          <a:xfrm>
            <a:off x="2594930" y="2840488"/>
            <a:ext cx="283617" cy="54165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5"/>
          <a:srcRect r="53056"/>
          <a:stretch/>
        </p:blipFill>
        <p:spPr>
          <a:xfrm>
            <a:off x="2930832" y="5023873"/>
            <a:ext cx="245533" cy="53218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5"/>
          <a:srcRect l="46722"/>
          <a:stretch/>
        </p:blipFill>
        <p:spPr>
          <a:xfrm>
            <a:off x="2605521" y="5014402"/>
            <a:ext cx="283617" cy="54165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5"/>
          <a:srcRect r="53056"/>
          <a:stretch/>
        </p:blipFill>
        <p:spPr>
          <a:xfrm>
            <a:off x="2766371" y="4535222"/>
            <a:ext cx="245533" cy="532182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8714498" y="1468787"/>
            <a:ext cx="235287" cy="1834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8714498" y="1766330"/>
            <a:ext cx="235287" cy="1834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28" descr="http://abstract.cs.washington.edu/%7Ehmslydia/cascadeImages/nature/images/306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230" y="4233689"/>
            <a:ext cx="1145320" cy="76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/>
          <p:cNvSpPr/>
          <p:nvPr/>
        </p:nvSpPr>
        <p:spPr>
          <a:xfrm>
            <a:off x="8714498" y="2028555"/>
            <a:ext cx="235287" cy="1834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8714498" y="2311987"/>
            <a:ext cx="235287" cy="1834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7893441" y="2758043"/>
            <a:ext cx="5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fish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7893441" y="2972154"/>
            <a:ext cx="813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7893441" y="3532117"/>
            <a:ext cx="86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animal</a:t>
            </a:r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7893441" y="3267424"/>
            <a:ext cx="633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tiger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8714498" y="2809558"/>
            <a:ext cx="235287" cy="1834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8714498" y="3107101"/>
            <a:ext cx="235287" cy="1834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8714498" y="3369326"/>
            <a:ext cx="235287" cy="1834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8714498" y="3652758"/>
            <a:ext cx="235287" cy="1834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7874574" y="4149799"/>
            <a:ext cx="5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fish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7874574" y="4363910"/>
            <a:ext cx="813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7874574" y="4923873"/>
            <a:ext cx="86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animal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7874574" y="4659180"/>
            <a:ext cx="633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tiger</a:t>
            </a:r>
            <a:endParaRPr lang="en-US" dirty="0"/>
          </a:p>
        </p:txBody>
      </p:sp>
      <p:sp>
        <p:nvSpPr>
          <p:cNvPr id="80" name="Rectangle 79"/>
          <p:cNvSpPr/>
          <p:nvPr/>
        </p:nvSpPr>
        <p:spPr>
          <a:xfrm>
            <a:off x="8714498" y="4201314"/>
            <a:ext cx="235287" cy="1834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8714498" y="4498857"/>
            <a:ext cx="235287" cy="1834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8714498" y="4761082"/>
            <a:ext cx="235287" cy="1834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8714498" y="5044514"/>
            <a:ext cx="235287" cy="1834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7929126" y="5500220"/>
            <a:ext cx="5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fish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7929126" y="5714331"/>
            <a:ext cx="813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7929126" y="6274294"/>
            <a:ext cx="86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animal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7929126" y="6009601"/>
            <a:ext cx="633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tiger</a:t>
            </a:r>
            <a:endParaRPr lang="en-US" dirty="0"/>
          </a:p>
        </p:txBody>
      </p:sp>
      <p:sp>
        <p:nvSpPr>
          <p:cNvPr id="88" name="Rectangle 87"/>
          <p:cNvSpPr/>
          <p:nvPr/>
        </p:nvSpPr>
        <p:spPr>
          <a:xfrm>
            <a:off x="8714498" y="5551735"/>
            <a:ext cx="235287" cy="1834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8714498" y="5849278"/>
            <a:ext cx="235287" cy="1834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8714498" y="6111503"/>
            <a:ext cx="235287" cy="1834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8714498" y="6394935"/>
            <a:ext cx="235287" cy="1834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1932844" y="2028555"/>
            <a:ext cx="662086" cy="78100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V="1">
            <a:off x="1932844" y="2849960"/>
            <a:ext cx="672677" cy="68215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>
            <a:off x="1922253" y="4678815"/>
            <a:ext cx="662086" cy="78100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 flipV="1">
            <a:off x="1922253" y="5500220"/>
            <a:ext cx="672677" cy="68215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V="1">
            <a:off x="5641244" y="2061573"/>
            <a:ext cx="441816" cy="71019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5641244" y="2771766"/>
            <a:ext cx="470279" cy="63291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5641244" y="2809558"/>
            <a:ext cx="470279" cy="197508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>
            <a:off x="5641244" y="2771766"/>
            <a:ext cx="509790" cy="322014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 flipV="1">
            <a:off x="5489224" y="2191346"/>
            <a:ext cx="593836" cy="283252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 flipV="1">
            <a:off x="5489224" y="3404681"/>
            <a:ext cx="622299" cy="164023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flipV="1">
            <a:off x="5489224" y="4784639"/>
            <a:ext cx="622299" cy="26027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>
            <a:off x="5489224" y="5044917"/>
            <a:ext cx="661810" cy="94699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8" name="Picture 127"/>
          <p:cNvPicPr>
            <a:picLocks noChangeAspect="1"/>
          </p:cNvPicPr>
          <p:nvPr/>
        </p:nvPicPr>
        <p:blipFill rotWithShape="1">
          <a:blip r:embed="rId5"/>
          <a:srcRect r="53056"/>
          <a:stretch/>
        </p:blipFill>
        <p:spPr>
          <a:xfrm>
            <a:off x="6467118" y="2097443"/>
            <a:ext cx="245533" cy="532182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 rotWithShape="1">
          <a:blip r:embed="rId5"/>
          <a:srcRect l="46722"/>
          <a:stretch/>
        </p:blipFill>
        <p:spPr>
          <a:xfrm>
            <a:off x="6141807" y="2087972"/>
            <a:ext cx="283617" cy="541653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 rotWithShape="1">
          <a:blip r:embed="rId5"/>
          <a:srcRect r="53056"/>
          <a:stretch/>
        </p:blipFill>
        <p:spPr>
          <a:xfrm>
            <a:off x="6302657" y="1608792"/>
            <a:ext cx="245533" cy="532182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 rotWithShape="1">
          <a:blip r:embed="rId5"/>
          <a:srcRect r="53056"/>
          <a:stretch/>
        </p:blipFill>
        <p:spPr>
          <a:xfrm>
            <a:off x="6474712" y="3250209"/>
            <a:ext cx="245533" cy="532182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 rotWithShape="1">
          <a:blip r:embed="rId5"/>
          <a:srcRect l="46722"/>
          <a:stretch/>
        </p:blipFill>
        <p:spPr>
          <a:xfrm>
            <a:off x="6149401" y="3240738"/>
            <a:ext cx="283617" cy="541653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 rotWithShape="1">
          <a:blip r:embed="rId5"/>
          <a:srcRect r="53056"/>
          <a:stretch/>
        </p:blipFill>
        <p:spPr>
          <a:xfrm>
            <a:off x="6310251" y="2761558"/>
            <a:ext cx="245533" cy="532182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5"/>
          <a:srcRect r="53056"/>
          <a:stretch/>
        </p:blipFill>
        <p:spPr>
          <a:xfrm>
            <a:off x="6474712" y="4616111"/>
            <a:ext cx="245533" cy="532182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 rotWithShape="1">
          <a:blip r:embed="rId5"/>
          <a:srcRect l="46722"/>
          <a:stretch/>
        </p:blipFill>
        <p:spPr>
          <a:xfrm>
            <a:off x="6149401" y="4606640"/>
            <a:ext cx="283617" cy="541653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 rotWithShape="1">
          <a:blip r:embed="rId5"/>
          <a:srcRect r="53056"/>
          <a:stretch/>
        </p:blipFill>
        <p:spPr>
          <a:xfrm>
            <a:off x="6310251" y="4127460"/>
            <a:ext cx="245533" cy="532182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 rotWithShape="1">
          <a:blip r:embed="rId5"/>
          <a:srcRect r="53056"/>
          <a:stretch/>
        </p:blipFill>
        <p:spPr>
          <a:xfrm>
            <a:off x="6474712" y="5978663"/>
            <a:ext cx="245533" cy="532182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5"/>
          <a:srcRect l="46722"/>
          <a:stretch/>
        </p:blipFill>
        <p:spPr>
          <a:xfrm>
            <a:off x="6149401" y="5969192"/>
            <a:ext cx="283617" cy="541653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 rotWithShape="1">
          <a:blip r:embed="rId5"/>
          <a:srcRect r="53056"/>
          <a:stretch/>
        </p:blipFill>
        <p:spPr>
          <a:xfrm>
            <a:off x="6310251" y="5490012"/>
            <a:ext cx="245533" cy="532182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8"/>
          <a:srcRect l="52528" r="-2910"/>
          <a:stretch/>
        </p:blipFill>
        <p:spPr>
          <a:xfrm>
            <a:off x="214972" y="1468787"/>
            <a:ext cx="541625" cy="116071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2926" y="2345051"/>
            <a:ext cx="1481863" cy="1207718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1163" y="997637"/>
            <a:ext cx="2152837" cy="1754562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8531" y="2064939"/>
            <a:ext cx="2152837" cy="1754562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4183" y="3589042"/>
            <a:ext cx="2152837" cy="1754562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4744" y="5073730"/>
            <a:ext cx="2152837" cy="1754562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 rotWithShape="1">
          <a:blip r:embed="rId8"/>
          <a:srcRect l="52528" r="-2910"/>
          <a:stretch/>
        </p:blipFill>
        <p:spPr>
          <a:xfrm>
            <a:off x="2897299" y="2884198"/>
            <a:ext cx="232355" cy="497943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8"/>
          <a:srcRect l="52528" r="-2910"/>
          <a:stretch/>
        </p:blipFill>
        <p:spPr>
          <a:xfrm>
            <a:off x="2762369" y="2380532"/>
            <a:ext cx="232355" cy="497943"/>
          </a:xfrm>
          <a:prstGeom prst="rect">
            <a:avLst/>
          </a:prstGeom>
        </p:spPr>
      </p:pic>
      <p:sp>
        <p:nvSpPr>
          <p:cNvPr id="107" name="Title 1"/>
          <p:cNvSpPr txBox="1">
            <a:spLocks/>
          </p:cNvSpPr>
          <p:nvPr/>
        </p:nvSpPr>
        <p:spPr>
          <a:xfrm>
            <a:off x="1" y="2202496"/>
            <a:ext cx="9143999" cy="2222339"/>
          </a:xfrm>
          <a:prstGeom prst="rect">
            <a:avLst/>
          </a:prstGeom>
          <a:solidFill>
            <a:schemeClr val="tx1">
              <a:alpha val="86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000" dirty="0" smtClean="0">
                <a:solidFill>
                  <a:srgbClr val="FFFFFF"/>
                </a:solidFill>
              </a:rPr>
              <a:t>Crowd algorithms need mechanisms for workers to apply their adaptive thinking skills</a:t>
            </a:r>
            <a:endParaRPr lang="en-US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781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Adaptive Mechanism:</a:t>
            </a:r>
            <a:br>
              <a:rPr lang="en-US" dirty="0" smtClean="0"/>
            </a:br>
            <a:r>
              <a:rPr lang="en-US" dirty="0" smtClean="0"/>
              <a:t>Improve-and-Vote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21</a:t>
            </a:fld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414440" y="2424535"/>
            <a:ext cx="8272360" cy="2819400"/>
            <a:chOff x="502376" y="3978417"/>
            <a:chExt cx="8272360" cy="2819400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865" y="3978417"/>
              <a:ext cx="8073871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502376" y="4040100"/>
              <a:ext cx="1116862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initial</a:t>
              </a:r>
            </a:p>
            <a:p>
              <a:r>
                <a: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artifact</a:t>
              </a:r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214878" y="4433494"/>
              <a:ext cx="135964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output</a:t>
              </a:r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373302" y="3152864"/>
            <a:ext cx="127931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/>
              <a:t>improve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612221" y="3152864"/>
            <a:ext cx="779230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/>
              <a:t>vote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798200" y="2417947"/>
            <a:ext cx="145048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/>
              <a:t>improved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857964" y="3869183"/>
            <a:ext cx="117697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/>
              <a:t>original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51328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Problems too </a:t>
            </a:r>
            <a:r>
              <a:rPr lang="en-US" b="1" dirty="0" smtClean="0"/>
              <a:t>hard</a:t>
            </a:r>
            <a:r>
              <a:rPr lang="en-US" dirty="0" smtClean="0"/>
              <a:t> for one person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 descr="C:\Users\mausam\Desktop\Capture.JPG"/>
          <p:cNvPicPr>
            <a:picLocks noChangeAspect="1" noChangeArrowheads="1"/>
          </p:cNvPicPr>
          <p:nvPr/>
        </p:nvPicPr>
        <p:blipFill rotWithShape="1">
          <a:blip r:embed="rId3" cstate="print"/>
          <a:srcRect l="4723" t="6722" r="5217" b="53584"/>
          <a:stretch/>
        </p:blipFill>
        <p:spPr bwMode="auto">
          <a:xfrm>
            <a:off x="626036" y="1417638"/>
            <a:ext cx="7891929" cy="262964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26035" y="4306164"/>
            <a:ext cx="7891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You (misspelled) (several) (words). Please spellcheck your work next time. </a:t>
            </a:r>
            <a:endParaRPr lang="en-US" dirty="0" smtClean="0"/>
          </a:p>
          <a:p>
            <a:r>
              <a:rPr lang="en-US" dirty="0" smtClean="0"/>
              <a:t>I </a:t>
            </a:r>
            <a:r>
              <a:rPr lang="en-US" dirty="0"/>
              <a:t>also notice a few grammatical mistakes. Overall your writing style </a:t>
            </a:r>
            <a:r>
              <a:rPr lang="en-US" dirty="0" smtClean="0"/>
              <a:t>is </a:t>
            </a:r>
            <a:r>
              <a:rPr lang="en-US" dirty="0"/>
              <a:t>a bit too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phoney</a:t>
            </a:r>
            <a:r>
              <a:rPr lang="en-US" dirty="0" smtClean="0"/>
              <a:t>. </a:t>
            </a:r>
            <a:r>
              <a:rPr lang="en-US" dirty="0"/>
              <a:t>You do make some good (points), </a:t>
            </a:r>
            <a:r>
              <a:rPr lang="en-US" dirty="0" smtClean="0"/>
              <a:t>but </a:t>
            </a:r>
            <a:r>
              <a:rPr lang="en-US" dirty="0"/>
              <a:t>they </a:t>
            </a:r>
            <a:r>
              <a:rPr lang="en-US" dirty="0" smtClean="0">
                <a:solidFill>
                  <a:srgbClr val="558ED5"/>
                </a:solidFill>
              </a:rPr>
              <a:t>get</a:t>
            </a:r>
            <a:r>
              <a:rPr lang="en-US" dirty="0" smtClean="0"/>
              <a:t> lost </a:t>
            </a:r>
            <a:r>
              <a:rPr lang="en-US" dirty="0"/>
              <a:t>amidst the </a:t>
            </a:r>
            <a:r>
              <a:rPr lang="en-US" dirty="0">
                <a:solidFill>
                  <a:srgbClr val="558ED5"/>
                </a:solidFill>
              </a:rPr>
              <a:t>(writing)</a:t>
            </a:r>
            <a:r>
              <a:rPr lang="en-US" dirty="0"/>
              <a:t>. </a:t>
            </a:r>
            <a:r>
              <a:rPr lang="en-US" dirty="0" smtClean="0">
                <a:solidFill>
                  <a:srgbClr val="558ED5"/>
                </a:solidFill>
              </a:rPr>
              <a:t>(</a:t>
            </a:r>
            <a:r>
              <a:rPr lang="en-US" dirty="0">
                <a:solidFill>
                  <a:srgbClr val="558ED5"/>
                </a:solidFill>
              </a:rPr>
              <a:t>signature) </a:t>
            </a:r>
          </a:p>
        </p:txBody>
      </p:sp>
    </p:spTree>
    <p:extLst>
      <p:ext uri="{BB962C8B-B14F-4D97-AF65-F5344CB8AC3E}">
        <p14:creationId xmlns:p14="http://schemas.microsoft.com/office/powerpoint/2010/main" val="4170288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23</a:t>
            </a:fld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414440" y="2678532"/>
            <a:ext cx="8272360" cy="2819400"/>
            <a:chOff x="502376" y="3978417"/>
            <a:chExt cx="8272360" cy="2819400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865" y="3978417"/>
              <a:ext cx="8073871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502376" y="4040100"/>
              <a:ext cx="1116862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 smtClean="0">
                  <a:solidFill>
                    <a:srgbClr val="FFFFFF"/>
                  </a:solidFill>
                </a:rPr>
                <a:t>initial</a:t>
              </a:r>
            </a:p>
            <a:p>
              <a:r>
                <a:rPr lang="en-US" sz="2400" dirty="0" smtClean="0">
                  <a:solidFill>
                    <a:srgbClr val="FFFFFF"/>
                  </a:solidFill>
                </a:rPr>
                <a:t>artifact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214878" y="4433494"/>
              <a:ext cx="135964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 smtClean="0">
                  <a:solidFill>
                    <a:srgbClr val="FFFFFF"/>
                  </a:solidFill>
                </a:rPr>
                <a:t>output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5" name="Title 1"/>
          <p:cNvSpPr txBox="1">
            <a:spLocks/>
          </p:cNvSpPr>
          <p:nvPr/>
        </p:nvSpPr>
        <p:spPr>
          <a:xfrm>
            <a:off x="0" y="274638"/>
            <a:ext cx="9144000" cy="1398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Improve-and-Vote Builds on </a:t>
            </a:r>
            <a:br>
              <a:rPr lang="en-US" dirty="0" smtClean="0"/>
            </a:br>
            <a:r>
              <a:rPr lang="en-US" dirty="0" smtClean="0"/>
              <a:t>Contextual Clues from </a:t>
            </a:r>
            <a:r>
              <a:rPr lang="en-US" dirty="0"/>
              <a:t>O</a:t>
            </a:r>
            <a:r>
              <a:rPr lang="en-US" dirty="0" smtClean="0"/>
              <a:t>ther Workers</a:t>
            </a:r>
            <a:endParaRPr lang="en-US" dirty="0"/>
          </a:p>
        </p:txBody>
      </p:sp>
      <p:pic>
        <p:nvPicPr>
          <p:cNvPr id="36" name="Picture 35" descr="C:\Users\mausam\Desktop\Capture.JPG"/>
          <p:cNvPicPr>
            <a:picLocks noChangeAspect="1" noChangeArrowheads="1"/>
          </p:cNvPicPr>
          <p:nvPr/>
        </p:nvPicPr>
        <p:blipFill rotWithShape="1">
          <a:blip r:embed="rId4" cstate="print"/>
          <a:srcRect l="4723" t="10806" r="53827" b="79520"/>
          <a:stretch/>
        </p:blipFill>
        <p:spPr bwMode="auto">
          <a:xfrm>
            <a:off x="80184" y="1983266"/>
            <a:ext cx="3632199" cy="640943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3391647" y="5189068"/>
            <a:ext cx="236136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You</a:t>
            </a:r>
            <a:r>
              <a:rPr lang="en-US" dirty="0" smtClean="0">
                <a:solidFill>
                  <a:srgbClr val="FF0000"/>
                </a:solidFill>
              </a:rPr>
              <a:t> (?) (?) (?) (work).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572626" y="2118043"/>
            <a:ext cx="4425661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You (misspelled) (several) (words).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373302" y="3391920"/>
            <a:ext cx="127931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/>
              <a:t>improve</a:t>
            </a:r>
            <a:endParaRPr lang="en-US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5612221" y="3391920"/>
            <a:ext cx="779230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/>
              <a:t>vote</a:t>
            </a:r>
            <a:endParaRPr lang="en-US" sz="2400" dirty="0"/>
          </a:p>
        </p:txBody>
      </p:sp>
      <p:sp>
        <p:nvSpPr>
          <p:cNvPr id="43" name="TextBox 42"/>
          <p:cNvSpPr txBox="1"/>
          <p:nvPr/>
        </p:nvSpPr>
        <p:spPr>
          <a:xfrm>
            <a:off x="3798200" y="2701826"/>
            <a:ext cx="145048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improved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57964" y="4153062"/>
            <a:ext cx="117697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FFFFFF"/>
                </a:solidFill>
              </a:rPr>
              <a:t>original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533091" y="2708205"/>
            <a:ext cx="2160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</a:t>
            </a:r>
            <a:r>
              <a:rPr lang="en-US" dirty="0" smtClean="0">
                <a:solidFill>
                  <a:srgbClr val="FF0000"/>
                </a:solidFill>
              </a:rPr>
              <a:t> (?) (?) (?) (work).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768053" y="4215004"/>
            <a:ext cx="168642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(?) (?) (?) (?) (?).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5" name="Picture 44" descr="C:\Users\mausam\Desktop\Capture.JPG"/>
          <p:cNvPicPr>
            <a:picLocks noChangeAspect="1" noChangeArrowheads="1"/>
          </p:cNvPicPr>
          <p:nvPr/>
        </p:nvPicPr>
        <p:blipFill rotWithShape="1">
          <a:blip r:embed="rId4" cstate="print"/>
          <a:srcRect l="26189" t="17564" r="72088" b="79520"/>
          <a:stretch/>
        </p:blipFill>
        <p:spPr bwMode="auto">
          <a:xfrm>
            <a:off x="1785062" y="2431031"/>
            <a:ext cx="150975" cy="1931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8366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38" grpId="0"/>
      <p:bldP spid="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24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2847" y="2870752"/>
            <a:ext cx="1045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MTurk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608670" y="2865169"/>
            <a:ext cx="1067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TurKit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6157" y="2155476"/>
            <a:ext cx="1502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Seaweed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6157" y="2865169"/>
            <a:ext cx="1211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Soylent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302419" y="1634013"/>
            <a:ext cx="1119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VizWiz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887141" y="2080771"/>
            <a:ext cx="1669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Adrenaline</a:t>
            </a:r>
            <a:endParaRPr lang="en-US" sz="2400" dirty="0"/>
          </a:p>
        </p:txBody>
      </p:sp>
      <p:cxnSp>
        <p:nvCxnSpPr>
          <p:cNvPr id="12" name="Straight Connector 11"/>
          <p:cNvCxnSpPr>
            <a:stCxn id="5" idx="3"/>
            <a:endCxn id="6" idx="1"/>
          </p:cNvCxnSpPr>
          <p:nvPr/>
        </p:nvCxnSpPr>
        <p:spPr>
          <a:xfrm flipV="1">
            <a:off x="1338025" y="3096002"/>
            <a:ext cx="270645" cy="558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6" idx="3"/>
            <a:endCxn id="8" idx="1"/>
          </p:cNvCxnSpPr>
          <p:nvPr/>
        </p:nvCxnSpPr>
        <p:spPr>
          <a:xfrm>
            <a:off x="2676540" y="3096002"/>
            <a:ext cx="9796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6" idx="3"/>
            <a:endCxn id="7" idx="1"/>
          </p:cNvCxnSpPr>
          <p:nvPr/>
        </p:nvCxnSpPr>
        <p:spPr>
          <a:xfrm flipV="1">
            <a:off x="2676540" y="2386309"/>
            <a:ext cx="979617" cy="70969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7" idx="3"/>
            <a:endCxn id="9" idx="1"/>
          </p:cNvCxnSpPr>
          <p:nvPr/>
        </p:nvCxnSpPr>
        <p:spPr>
          <a:xfrm flipV="1">
            <a:off x="5158191" y="1864846"/>
            <a:ext cx="144228" cy="52146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887141" y="1351640"/>
            <a:ext cx="110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Legion</a:t>
            </a:r>
            <a:endParaRPr lang="en-US" sz="2400" dirty="0"/>
          </a:p>
        </p:txBody>
      </p:sp>
      <p:cxnSp>
        <p:nvCxnSpPr>
          <p:cNvPr id="22" name="Straight Connector 21"/>
          <p:cNvCxnSpPr>
            <a:stCxn id="9" idx="3"/>
            <a:endCxn id="10" idx="1"/>
          </p:cNvCxnSpPr>
          <p:nvPr/>
        </p:nvCxnSpPr>
        <p:spPr>
          <a:xfrm>
            <a:off x="6421836" y="1864846"/>
            <a:ext cx="465305" cy="44675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3"/>
            <a:endCxn id="21" idx="1"/>
          </p:cNvCxnSpPr>
          <p:nvPr/>
        </p:nvCxnSpPr>
        <p:spPr>
          <a:xfrm flipV="1">
            <a:off x="6421836" y="1582473"/>
            <a:ext cx="465305" cy="28237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8" idx="3"/>
            <a:endCxn id="38" idx="1"/>
          </p:cNvCxnSpPr>
          <p:nvPr/>
        </p:nvCxnSpPr>
        <p:spPr>
          <a:xfrm flipV="1">
            <a:off x="4867396" y="2902208"/>
            <a:ext cx="1747450" cy="19379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8" idx="3"/>
            <a:endCxn id="39" idx="1"/>
          </p:cNvCxnSpPr>
          <p:nvPr/>
        </p:nvCxnSpPr>
        <p:spPr>
          <a:xfrm>
            <a:off x="4867396" y="3096002"/>
            <a:ext cx="1819647" cy="43620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614846" y="2671375"/>
            <a:ext cx="1570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PlateMate</a:t>
            </a:r>
            <a:endParaRPr lang="en-US" sz="2400" dirty="0"/>
          </a:p>
        </p:txBody>
      </p:sp>
      <p:sp>
        <p:nvSpPr>
          <p:cNvPr id="39" name="TextBox 38"/>
          <p:cNvSpPr txBox="1"/>
          <p:nvPr/>
        </p:nvSpPr>
        <p:spPr>
          <a:xfrm>
            <a:off x="6687043" y="3301374"/>
            <a:ext cx="1227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Crowdy</a:t>
            </a:r>
            <a:endParaRPr lang="en-US" sz="2400" dirty="0"/>
          </a:p>
        </p:txBody>
      </p:sp>
      <p:cxnSp>
        <p:nvCxnSpPr>
          <p:cNvPr id="44" name="Straight Connector 43"/>
          <p:cNvCxnSpPr>
            <a:stCxn id="6" idx="3"/>
            <a:endCxn id="46" idx="1"/>
          </p:cNvCxnSpPr>
          <p:nvPr/>
        </p:nvCxnSpPr>
        <p:spPr>
          <a:xfrm>
            <a:off x="2676540" y="3096002"/>
            <a:ext cx="979617" cy="13304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656157" y="4195596"/>
            <a:ext cx="1450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Cascade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687043" y="4429826"/>
            <a:ext cx="1184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Frenzy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48" name="Straight Connector 47"/>
          <p:cNvCxnSpPr>
            <a:stCxn id="46" idx="3"/>
            <a:endCxn id="47" idx="1"/>
          </p:cNvCxnSpPr>
          <p:nvPr/>
        </p:nvCxnSpPr>
        <p:spPr>
          <a:xfrm>
            <a:off x="5106945" y="4426429"/>
            <a:ext cx="1580098" cy="23423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0" name="Picture 7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684" y="6080436"/>
            <a:ext cx="2673657" cy="128207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684" y="5100178"/>
            <a:ext cx="2618781" cy="100005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5"/>
          <a:srcRect l="44874" t="10117" b="14715"/>
          <a:stretch/>
        </p:blipFill>
        <p:spPr>
          <a:xfrm>
            <a:off x="0" y="5100178"/>
            <a:ext cx="1354693" cy="211226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4693" y="5100178"/>
            <a:ext cx="3102991" cy="174654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6465" y="5100178"/>
            <a:ext cx="3098476" cy="1762716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85" name="Straight Connector 84"/>
          <p:cNvCxnSpPr/>
          <p:nvPr/>
        </p:nvCxnSpPr>
        <p:spPr>
          <a:xfrm flipV="1">
            <a:off x="7990932" y="3100424"/>
            <a:ext cx="864080" cy="46166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stCxn id="21" idx="3"/>
          </p:cNvCxnSpPr>
          <p:nvPr/>
        </p:nvCxnSpPr>
        <p:spPr>
          <a:xfrm>
            <a:off x="7996038" y="1582473"/>
            <a:ext cx="86408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7990932" y="3562089"/>
            <a:ext cx="864080" cy="35325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7996038" y="3570409"/>
            <a:ext cx="86408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7961050" y="1115248"/>
            <a:ext cx="864080" cy="46166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7961050" y="1576913"/>
            <a:ext cx="864080" cy="35325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8480479" y="212793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8124628" y="2752568"/>
            <a:ext cx="86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7842101" y="4494686"/>
            <a:ext cx="86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0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Other Crowd Algorithms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656157" y="3491185"/>
            <a:ext cx="1610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TurKontrol</a:t>
            </a:r>
            <a:endParaRPr lang="en-US" sz="2400" dirty="0"/>
          </a:p>
        </p:txBody>
      </p:sp>
      <p:cxnSp>
        <p:nvCxnSpPr>
          <p:cNvPr id="41" name="Straight Connector 40"/>
          <p:cNvCxnSpPr>
            <a:stCxn id="6" idx="3"/>
            <a:endCxn id="40" idx="1"/>
          </p:cNvCxnSpPr>
          <p:nvPr/>
        </p:nvCxnSpPr>
        <p:spPr>
          <a:xfrm>
            <a:off x="2676540" y="3096002"/>
            <a:ext cx="979617" cy="62601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696332" y="3819736"/>
            <a:ext cx="1159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Deluge</a:t>
            </a:r>
            <a:endParaRPr lang="en-US" sz="2400" dirty="0"/>
          </a:p>
        </p:txBody>
      </p:sp>
      <p:cxnSp>
        <p:nvCxnSpPr>
          <p:cNvPr id="45" name="Straight Connector 44"/>
          <p:cNvCxnSpPr>
            <a:stCxn id="46" idx="3"/>
            <a:endCxn id="43" idx="1"/>
          </p:cNvCxnSpPr>
          <p:nvPr/>
        </p:nvCxnSpPr>
        <p:spPr>
          <a:xfrm flipV="1">
            <a:off x="5106945" y="4050569"/>
            <a:ext cx="1589387" cy="3758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40" idx="3"/>
            <a:endCxn id="43" idx="1"/>
          </p:cNvCxnSpPr>
          <p:nvPr/>
        </p:nvCxnSpPr>
        <p:spPr>
          <a:xfrm>
            <a:off x="5266243" y="3722018"/>
            <a:ext cx="1430089" cy="32855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81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25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390588"/>
            <a:ext cx="8229600" cy="17692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Challenge: </a:t>
            </a:r>
          </a:p>
          <a:p>
            <a:r>
              <a:rPr lang="en-US" dirty="0" smtClean="0"/>
              <a:t>Distributing problems </a:t>
            </a:r>
          </a:p>
          <a:p>
            <a:r>
              <a:rPr lang="en-US" b="1" dirty="0" smtClean="0"/>
              <a:t>too big </a:t>
            </a:r>
            <a:r>
              <a:rPr lang="en-US" dirty="0" smtClean="0"/>
              <a:t>for one person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88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>
                <a:latin typeface="Arial"/>
                <a:cs typeface="Arial"/>
              </a:rPr>
              <a:t>26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64761" y="1395301"/>
            <a:ext cx="1215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TurKit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064761" y="2686812"/>
            <a:ext cx="1661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Cascade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64761" y="3961223"/>
            <a:ext cx="13644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Frenzy </a:t>
            </a:r>
          </a:p>
          <a:p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64761" y="5329872"/>
            <a:ext cx="2272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HumorTools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/>
                <a:cs typeface="Arial"/>
              </a:rPr>
              <a:t>Outline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64761" y="1839849"/>
            <a:ext cx="5593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Problems too </a:t>
            </a:r>
            <a:r>
              <a:rPr lang="en-US" sz="2800" b="1" dirty="0" smtClean="0">
                <a:latin typeface="Arial"/>
                <a:cs typeface="Arial"/>
              </a:rPr>
              <a:t>hard</a:t>
            </a:r>
            <a:r>
              <a:rPr lang="en-US" sz="2800" dirty="0" smtClean="0">
                <a:latin typeface="Arial"/>
                <a:cs typeface="Arial"/>
              </a:rPr>
              <a:t> for one person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64761" y="3108120"/>
            <a:ext cx="5353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Problems too </a:t>
            </a:r>
            <a:r>
              <a:rPr lang="en-US" sz="2800" b="1" dirty="0" smtClean="0">
                <a:latin typeface="Arial"/>
                <a:cs typeface="Arial"/>
              </a:rPr>
              <a:t>big</a:t>
            </a:r>
            <a:r>
              <a:rPr lang="en-US" sz="2800" dirty="0" smtClean="0">
                <a:latin typeface="Arial"/>
                <a:cs typeface="Arial"/>
              </a:rPr>
              <a:t> for one person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10748" y="1236863"/>
            <a:ext cx="6981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latin typeface="Arial"/>
                <a:cs typeface="Arial"/>
              </a:rPr>
              <a:t>1</a:t>
            </a:r>
            <a:endParaRPr lang="en-US" sz="72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64761" y="4406493"/>
            <a:ext cx="60916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Problems too </a:t>
            </a:r>
            <a:r>
              <a:rPr lang="en-US" sz="2800" b="1" dirty="0" smtClean="0">
                <a:latin typeface="Arial"/>
                <a:cs typeface="Arial"/>
              </a:rPr>
              <a:t>ill-defined</a:t>
            </a:r>
            <a:r>
              <a:rPr lang="en-US" sz="2800" dirty="0" smtClean="0">
                <a:latin typeface="Arial"/>
                <a:cs typeface="Arial"/>
              </a:rPr>
              <a:t> to automate</a:t>
            </a:r>
          </a:p>
          <a:p>
            <a:endParaRPr lang="en-US" sz="28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64761" y="5752455"/>
            <a:ext cx="5314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Problems that require </a:t>
            </a:r>
            <a:r>
              <a:rPr lang="en-US" sz="2800" b="1" dirty="0" smtClean="0">
                <a:latin typeface="Arial"/>
                <a:cs typeface="Arial"/>
              </a:rPr>
              <a:t>creativity</a:t>
            </a: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10748" y="2487629"/>
            <a:ext cx="6981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latin typeface="Arial"/>
                <a:cs typeface="Arial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10748" y="3806319"/>
            <a:ext cx="6981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latin typeface="Arial"/>
                <a:cs typeface="Arial"/>
              </a:rPr>
              <a:t>3</a:t>
            </a:r>
            <a:endParaRPr lang="en-US" sz="72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10748" y="5185122"/>
            <a:ext cx="6981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latin typeface="Arial"/>
                <a:cs typeface="Arial"/>
              </a:rPr>
              <a:t>4</a:t>
            </a:r>
            <a:endParaRPr lang="en-US" sz="7200" dirty="0">
              <a:latin typeface="Arial"/>
              <a:cs typeface="Arial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3" y="5474762"/>
            <a:ext cx="929836" cy="934605"/>
          </a:xfrm>
          <a:prstGeom prst="rect">
            <a:avLst/>
          </a:prstGeom>
        </p:spPr>
      </p:pic>
      <p:sp>
        <p:nvSpPr>
          <p:cNvPr id="25" name="Rounded Rectangular Callout 24"/>
          <p:cNvSpPr/>
          <p:nvPr/>
        </p:nvSpPr>
        <p:spPr>
          <a:xfrm>
            <a:off x="966325" y="5629714"/>
            <a:ext cx="1289169" cy="631580"/>
          </a:xfrm>
          <a:prstGeom prst="wedgeRoundRectCallout">
            <a:avLst>
              <a:gd name="adj1" fmla="val -54010"/>
              <a:gd name="adj2" fmla="val 24838"/>
              <a:gd name="adj3" fmla="val 16667"/>
            </a:avLst>
          </a:prstGeom>
          <a:solidFill>
            <a:schemeClr val="bg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>
              <a:latin typeface="Arial"/>
              <a:cs typeface="Arial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8" t="33993" r="42188" b="53527"/>
          <a:stretch/>
        </p:blipFill>
        <p:spPr bwMode="auto">
          <a:xfrm>
            <a:off x="194234" y="4144424"/>
            <a:ext cx="1723662" cy="680717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9" name="Picture 28" descr="C:\Users\mausam\Desktop\Capture.JPG"/>
          <p:cNvPicPr>
            <a:picLocks noChangeAspect="1" noChangeArrowheads="1"/>
          </p:cNvPicPr>
          <p:nvPr/>
        </p:nvPicPr>
        <p:blipFill rotWithShape="1">
          <a:blip r:embed="rId5" cstate="print"/>
          <a:srcRect l="4723" t="10806" r="53827" b="79520"/>
          <a:stretch/>
        </p:blipFill>
        <p:spPr bwMode="auto">
          <a:xfrm>
            <a:off x="162861" y="1527042"/>
            <a:ext cx="2198370" cy="387927"/>
          </a:xfrm>
          <a:prstGeom prst="rect">
            <a:avLst/>
          </a:prstGeom>
          <a:noFill/>
        </p:spPr>
      </p:pic>
      <p:grpSp>
        <p:nvGrpSpPr>
          <p:cNvPr id="2" name="Group 1"/>
          <p:cNvGrpSpPr/>
          <p:nvPr/>
        </p:nvGrpSpPr>
        <p:grpSpPr>
          <a:xfrm>
            <a:off x="179293" y="2744889"/>
            <a:ext cx="1723662" cy="825197"/>
            <a:chOff x="179293" y="2592032"/>
            <a:chExt cx="1723662" cy="82519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62" t="25065" b="52285"/>
            <a:stretch/>
          </p:blipFill>
          <p:spPr>
            <a:xfrm>
              <a:off x="179293" y="2883955"/>
              <a:ext cx="1723662" cy="53327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62" b="87123"/>
            <a:stretch/>
          </p:blipFill>
          <p:spPr>
            <a:xfrm>
              <a:off x="179293" y="2592032"/>
              <a:ext cx="1723662" cy="303193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-55991" y="3885146"/>
            <a:ext cx="9447692" cy="5048441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-127145" y="1"/>
            <a:ext cx="9447692" cy="2392146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612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Crowdsourcing Taxonomy Creation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t="9839" r="86368" b="50984"/>
          <a:stretch/>
        </p:blipFill>
        <p:spPr bwMode="auto">
          <a:xfrm>
            <a:off x="3644430" y="1542657"/>
            <a:ext cx="1359955" cy="469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1" name="Group 50"/>
          <p:cNvGrpSpPr/>
          <p:nvPr/>
        </p:nvGrpSpPr>
        <p:grpSpPr>
          <a:xfrm>
            <a:off x="4490386" y="1542656"/>
            <a:ext cx="4015615" cy="995873"/>
            <a:chOff x="4490386" y="1542656"/>
            <a:chExt cx="4015615" cy="995873"/>
          </a:xfrm>
        </p:grpSpPr>
        <p:sp>
          <p:nvSpPr>
            <p:cNvPr id="12" name="Rectangle 11"/>
            <p:cNvSpPr/>
            <p:nvPr/>
          </p:nvSpPr>
          <p:spPr>
            <a:xfrm>
              <a:off x="4908010" y="1542656"/>
              <a:ext cx="3597991" cy="99587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4490386" y="1542657"/>
              <a:ext cx="3915054" cy="995872"/>
              <a:chOff x="4490386" y="1542657"/>
              <a:chExt cx="3915054" cy="995872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4993676" y="1656398"/>
                <a:ext cx="3411764" cy="764340"/>
                <a:chOff x="1918248" y="581372"/>
                <a:chExt cx="3034752" cy="679878"/>
              </a:xfrm>
            </p:grpSpPr>
            <p:pic>
              <p:nvPicPr>
                <p:cNvPr id="27" name="Picture 18" descr="http://abstract.cs.washington.edu/%7Ehmslydia/cascadeImages/nature/images/108082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18248" y="581372"/>
                  <a:ext cx="1018758" cy="67987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8" name="Picture 20" descr="http://abstract.cs.washington.edu/%7Ehmslydia/cascadeImages/nature/images/108005.jp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56056" y="615480"/>
                  <a:ext cx="967650" cy="64577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9" name="Picture 22" descr="http://abstract.cs.washington.edu/%7Ehmslydia/cascadeImages/nature/images/108070.jp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42756" y="587054"/>
                  <a:ext cx="1010244" cy="6741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8" name="Freeform 17"/>
              <p:cNvSpPr/>
              <p:nvPr/>
            </p:nvSpPr>
            <p:spPr>
              <a:xfrm>
                <a:off x="4490386" y="1542657"/>
                <a:ext cx="439041" cy="995872"/>
              </a:xfrm>
              <a:custGeom>
                <a:avLst/>
                <a:gdLst>
                  <a:gd name="connsiteX0" fmla="*/ 381000 w 390525"/>
                  <a:gd name="connsiteY0" fmla="*/ 0 h 885825"/>
                  <a:gd name="connsiteX1" fmla="*/ 0 w 390525"/>
                  <a:gd name="connsiteY1" fmla="*/ 742950 h 885825"/>
                  <a:gd name="connsiteX2" fmla="*/ 390525 w 390525"/>
                  <a:gd name="connsiteY2" fmla="*/ 885825 h 885825"/>
                  <a:gd name="connsiteX3" fmla="*/ 390525 w 390525"/>
                  <a:gd name="connsiteY3" fmla="*/ 66675 h 885825"/>
                  <a:gd name="connsiteX4" fmla="*/ 381000 w 390525"/>
                  <a:gd name="connsiteY4" fmla="*/ 0 h 88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525" h="885825">
                    <a:moveTo>
                      <a:pt x="381000" y="0"/>
                    </a:moveTo>
                    <a:lnTo>
                      <a:pt x="0" y="742950"/>
                    </a:lnTo>
                    <a:lnTo>
                      <a:pt x="390525" y="885825"/>
                    </a:lnTo>
                    <a:lnTo>
                      <a:pt x="390525" y="66675"/>
                    </a:lnTo>
                    <a:lnTo>
                      <a:pt x="38100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3" name="Group 52"/>
          <p:cNvGrpSpPr/>
          <p:nvPr/>
        </p:nvGrpSpPr>
        <p:grpSpPr>
          <a:xfrm>
            <a:off x="4993676" y="4134067"/>
            <a:ext cx="3585134" cy="1081538"/>
            <a:chOff x="4993676" y="4134067"/>
            <a:chExt cx="3585134" cy="1081538"/>
          </a:xfrm>
        </p:grpSpPr>
        <p:sp>
          <p:nvSpPr>
            <p:cNvPr id="10" name="Rectangle 9"/>
            <p:cNvSpPr/>
            <p:nvPr/>
          </p:nvSpPr>
          <p:spPr>
            <a:xfrm>
              <a:off x="5225276" y="4134067"/>
              <a:ext cx="3353534" cy="108093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4993676" y="4155483"/>
              <a:ext cx="3463013" cy="1060122"/>
              <a:chOff x="4993676" y="4155483"/>
              <a:chExt cx="3463013" cy="1060122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5374236" y="4203976"/>
                <a:ext cx="3082453" cy="903419"/>
                <a:chOff x="1862506" y="3414984"/>
                <a:chExt cx="2741831" cy="803588"/>
              </a:xfrm>
            </p:grpSpPr>
            <p:pic>
              <p:nvPicPr>
                <p:cNvPr id="21" name="Picture 34" descr="http://abstract.cs.washington.edu/%7Ehmslydia/cascadeImages/nature/images/148089.jp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62506" y="3429000"/>
                  <a:ext cx="1183128" cy="78957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" name="Picture 36" descr="http://abstract.cs.washington.edu/%7Ehmslydia/cascadeImages/nature/images/102061.jpg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425" b="30433"/>
                <a:stretch/>
              </p:blipFill>
              <p:spPr bwMode="auto">
                <a:xfrm>
                  <a:off x="3048000" y="3414984"/>
                  <a:ext cx="823245" cy="8035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" name="Picture 38" descr="http://abstract.cs.washington.edu/%7Ehmslydia/cascadeImages/nature/images/33039.jpg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117" t="36906" r="24537" b="22594"/>
                <a:stretch/>
              </p:blipFill>
              <p:spPr bwMode="auto">
                <a:xfrm>
                  <a:off x="3871245" y="3429000"/>
                  <a:ext cx="733092" cy="78957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9" name="Freeform 18"/>
              <p:cNvSpPr/>
              <p:nvPr/>
            </p:nvSpPr>
            <p:spPr>
              <a:xfrm>
                <a:off x="4993676" y="4155483"/>
                <a:ext cx="246291" cy="1060122"/>
              </a:xfrm>
              <a:custGeom>
                <a:avLst/>
                <a:gdLst>
                  <a:gd name="connsiteX0" fmla="*/ 219075 w 219075"/>
                  <a:gd name="connsiteY0" fmla="*/ 0 h 942975"/>
                  <a:gd name="connsiteX1" fmla="*/ 0 w 219075"/>
                  <a:gd name="connsiteY1" fmla="*/ 152400 h 942975"/>
                  <a:gd name="connsiteX2" fmla="*/ 209550 w 219075"/>
                  <a:gd name="connsiteY2" fmla="*/ 942975 h 942975"/>
                  <a:gd name="connsiteX3" fmla="*/ 219075 w 219075"/>
                  <a:gd name="connsiteY3" fmla="*/ 0 h 942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75" h="942975">
                    <a:moveTo>
                      <a:pt x="219075" y="0"/>
                    </a:moveTo>
                    <a:lnTo>
                      <a:pt x="0" y="152400"/>
                    </a:lnTo>
                    <a:lnTo>
                      <a:pt x="209550" y="942975"/>
                    </a:lnTo>
                    <a:lnTo>
                      <a:pt x="219075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2" name="Group 51"/>
          <p:cNvGrpSpPr/>
          <p:nvPr/>
        </p:nvGrpSpPr>
        <p:grpSpPr>
          <a:xfrm>
            <a:off x="4565344" y="2709859"/>
            <a:ext cx="4197656" cy="1338541"/>
            <a:chOff x="4565344" y="2709859"/>
            <a:chExt cx="4197656" cy="1338541"/>
          </a:xfrm>
        </p:grpSpPr>
        <p:sp>
          <p:nvSpPr>
            <p:cNvPr id="11" name="Rectangle 10"/>
            <p:cNvSpPr/>
            <p:nvPr/>
          </p:nvSpPr>
          <p:spPr>
            <a:xfrm>
              <a:off x="5092200" y="2709859"/>
              <a:ext cx="3670800" cy="133854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4565344" y="2720571"/>
              <a:ext cx="4111989" cy="1317121"/>
              <a:chOff x="4565344" y="2720571"/>
              <a:chExt cx="4111989" cy="1317121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5221293" y="2763053"/>
                <a:ext cx="3456040" cy="1199681"/>
                <a:chOff x="2027995" y="1752288"/>
                <a:chExt cx="3074135" cy="1067112"/>
              </a:xfrm>
            </p:grpSpPr>
            <p:pic>
              <p:nvPicPr>
                <p:cNvPr id="30" name="Picture 8" descr="http://abstract.cs.washington.edu/%7Ehmslydia/cascadeImages/nature/images/385039.jp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01933" y="1752600"/>
                  <a:ext cx="1584267" cy="10572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1" name="Picture 10" descr="http://abstract.cs.washington.edu/%7Ehmslydia/cascadeImages/nature/images/89072.jpg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93622" y="1752601"/>
                  <a:ext cx="703879" cy="10547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2" name="Picture 12" descr="http://abstract.cs.washington.edu/%7Ehmslydia/cascadeImages/nature/images/271035.jpg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27995" y="1752288"/>
                  <a:ext cx="705792" cy="10575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3" name="Picture 14" descr="http://abstract.cs.washington.edu/%7Ehmslydia/cascadeImages/nature/images/285079.jpg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90192" y="1752601"/>
                  <a:ext cx="711938" cy="10667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0" name="Freeform 19"/>
              <p:cNvSpPr/>
              <p:nvPr/>
            </p:nvSpPr>
            <p:spPr>
              <a:xfrm>
                <a:off x="4565344" y="2720571"/>
                <a:ext cx="556832" cy="1317121"/>
              </a:xfrm>
              <a:custGeom>
                <a:avLst/>
                <a:gdLst>
                  <a:gd name="connsiteX0" fmla="*/ 457200 w 495300"/>
                  <a:gd name="connsiteY0" fmla="*/ 0 h 1171575"/>
                  <a:gd name="connsiteX1" fmla="*/ 0 w 495300"/>
                  <a:gd name="connsiteY1" fmla="*/ 161925 h 1171575"/>
                  <a:gd name="connsiteX2" fmla="*/ 495300 w 495300"/>
                  <a:gd name="connsiteY2" fmla="*/ 1171575 h 1171575"/>
                  <a:gd name="connsiteX3" fmla="*/ 457200 w 495300"/>
                  <a:gd name="connsiteY3" fmla="*/ 0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300" h="1171575">
                    <a:moveTo>
                      <a:pt x="457200" y="0"/>
                    </a:moveTo>
                    <a:lnTo>
                      <a:pt x="0" y="161925"/>
                    </a:lnTo>
                    <a:lnTo>
                      <a:pt x="495300" y="1171575"/>
                    </a:lnTo>
                    <a:lnTo>
                      <a:pt x="45720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 t="7153" r="92676" b="91317"/>
          <a:stretch/>
        </p:blipFill>
        <p:spPr bwMode="auto">
          <a:xfrm>
            <a:off x="3380092" y="1331958"/>
            <a:ext cx="988856" cy="26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8" descr="http://abstract.cs.washington.edu/%7Ehmslydia/cascadeImages/nature/images/38503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393" y="5259795"/>
            <a:ext cx="1781083" cy="118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http://abstract.cs.washington.edu/%7Ehmslydia/cascadeImages/nature/images/8907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89" y="1234986"/>
            <a:ext cx="791323" cy="118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2" descr="http://abstract.cs.washington.edu/%7Ehmslydia/cascadeImages/nature/images/27103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49" y="2866430"/>
            <a:ext cx="793474" cy="118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4" descr="http://abstract.cs.washington.edu/%7Ehmslydia/cascadeImages/nature/images/285079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86" y="2110194"/>
            <a:ext cx="800383" cy="119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8" descr="http://abstract.cs.washington.edu/%7Ehmslydia/cascadeImages/nature/images/1080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42656"/>
            <a:ext cx="1145320" cy="76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0" descr="http://abstract.cs.washington.edu/%7Ehmslydia/cascadeImages/nature/images/108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00" y="5491108"/>
            <a:ext cx="1087863" cy="72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2" descr="http://abstract.cs.washington.edu/%7Ehmslydia/cascadeImages/nature/images/1080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57" y="3570181"/>
            <a:ext cx="1135748" cy="75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http://abstract.cs.washington.edu/%7Ehmslydia/cascadeImages/nature/images/45096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53" y="4356376"/>
            <a:ext cx="1154380" cy="77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6" descr="http://abstract.cs.washington.edu/%7Ehmslydia/cascadeImages/nature/images/156065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19" y="1740245"/>
            <a:ext cx="1154381" cy="77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8" descr="http://abstract.cs.washington.edu/%7Ehmslydia/cascadeImages/nature/images/306005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940" y="3854888"/>
            <a:ext cx="1186474" cy="79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4" descr="http://abstract.cs.washington.edu/%7Ehmslydia/cascadeImages/nature/images/14808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89" y="2439674"/>
            <a:ext cx="1330110" cy="88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6" descr="http://abstract.cs.washington.edu/%7Ehmslydia/cascadeImages/nature/images/10206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5" b="30433"/>
          <a:stretch/>
        </p:blipFill>
        <p:spPr bwMode="auto">
          <a:xfrm>
            <a:off x="2262958" y="4356376"/>
            <a:ext cx="925518" cy="90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8" descr="http://abstract.cs.washington.edu/%7Ehmslydia/cascadeImages/nature/images/3303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7" t="36906" r="24537" b="22594"/>
          <a:stretch/>
        </p:blipFill>
        <p:spPr bwMode="auto">
          <a:xfrm>
            <a:off x="2297935" y="2741316"/>
            <a:ext cx="824165" cy="88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574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656409" y="2273299"/>
            <a:ext cx="4427827" cy="2844084"/>
            <a:chOff x="217827" y="1580801"/>
            <a:chExt cx="8468972" cy="5322025"/>
          </a:xfrm>
        </p:grpSpPr>
        <p:pic>
          <p:nvPicPr>
            <p:cNvPr id="15" name="Picture 14" descr="lydia copy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77" t="23319" r="12223" b="10656"/>
            <a:stretch/>
          </p:blipFill>
          <p:spPr>
            <a:xfrm>
              <a:off x="217827" y="1580801"/>
              <a:ext cx="8468972" cy="5322025"/>
            </a:xfrm>
            <a:prstGeom prst="rect">
              <a:avLst/>
            </a:prstGeom>
          </p:spPr>
        </p:pic>
        <p:pic>
          <p:nvPicPr>
            <p:cNvPr id="16" name="Picture 15" descr="lydia copy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98" t="82091" r="64085"/>
            <a:stretch/>
          </p:blipFill>
          <p:spPr>
            <a:xfrm>
              <a:off x="726466" y="5128185"/>
              <a:ext cx="2296702" cy="122816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Taxonomies are a Powerful Tool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28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879790" y="2411507"/>
            <a:ext cx="1272988" cy="1503082"/>
          </a:xfrm>
          <a:prstGeom prst="round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963647" y="2456330"/>
            <a:ext cx="932330" cy="896485"/>
          </a:xfrm>
          <a:prstGeom prst="round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67775" y="1811635"/>
            <a:ext cx="191275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People parts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7081634" y="1811633"/>
            <a:ext cx="205687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Colored 1x1’s</a:t>
            </a:r>
            <a:endParaRPr lang="en-US" sz="2400" dirty="0"/>
          </a:p>
        </p:txBody>
      </p:sp>
      <p:sp>
        <p:nvSpPr>
          <p:cNvPr id="11" name="Rounded Rectangle 10"/>
          <p:cNvSpPr/>
          <p:nvPr/>
        </p:nvSpPr>
        <p:spPr>
          <a:xfrm>
            <a:off x="7013389" y="3684923"/>
            <a:ext cx="976406" cy="1057834"/>
          </a:xfrm>
          <a:prstGeom prst="round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350000" y="5041937"/>
            <a:ext cx="182679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Wheel parts</a:t>
            </a:r>
            <a:endParaRPr lang="en-US" sz="2400" dirty="0"/>
          </a:p>
        </p:txBody>
      </p:sp>
      <p:sp>
        <p:nvSpPr>
          <p:cNvPr id="13" name="Rounded Rectangle 12"/>
          <p:cNvSpPr/>
          <p:nvPr/>
        </p:nvSpPr>
        <p:spPr>
          <a:xfrm>
            <a:off x="6160530" y="2884468"/>
            <a:ext cx="1949541" cy="2942592"/>
          </a:xfrm>
          <a:prstGeom prst="round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350000" y="6006365"/>
            <a:ext cx="244234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Motorcycle parts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24633" y="1758756"/>
            <a:ext cx="2823956" cy="385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92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976" y="274638"/>
            <a:ext cx="914997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Taxonomies Support Decision Making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870" r="14832" b="29723"/>
          <a:stretch/>
        </p:blipFill>
        <p:spPr>
          <a:xfrm>
            <a:off x="-5976" y="1537166"/>
            <a:ext cx="9478683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78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71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Taxonomies Support </a:t>
            </a:r>
            <a:r>
              <a:rPr lang="en-US" dirty="0" smtClean="0"/>
              <a:t>Decision Making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8452" t="8257" r="11736" b="33743"/>
          <a:stretch/>
        </p:blipFill>
        <p:spPr>
          <a:xfrm>
            <a:off x="5031899" y="2740964"/>
            <a:ext cx="4112101" cy="21650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1545" y="2105369"/>
            <a:ext cx="429055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What products to </a:t>
            </a:r>
            <a:r>
              <a:rPr lang="en-US" sz="3200" dirty="0" smtClean="0"/>
              <a:t>buy?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5031899" y="2105369"/>
            <a:ext cx="337824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What </a:t>
            </a:r>
            <a:r>
              <a:rPr lang="en-US" sz="3200" dirty="0" smtClean="0"/>
              <a:t>job </a:t>
            </a:r>
            <a:r>
              <a:rPr lang="en-US" sz="3200" dirty="0"/>
              <a:t>to </a:t>
            </a:r>
            <a:r>
              <a:rPr lang="en-US" sz="3200" dirty="0" smtClean="0"/>
              <a:t>take?</a:t>
            </a:r>
            <a:endParaRPr lang="en-US" sz="3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r="63358"/>
          <a:stretch/>
        </p:blipFill>
        <p:spPr>
          <a:xfrm>
            <a:off x="221545" y="3037295"/>
            <a:ext cx="2004690" cy="19920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r="58959"/>
          <a:stretch/>
        </p:blipFill>
        <p:spPr>
          <a:xfrm>
            <a:off x="221545" y="2740964"/>
            <a:ext cx="3752808" cy="57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00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8399"/>
            <a:ext cx="9144000" cy="1474583"/>
          </a:xfrm>
          <a:solidFill>
            <a:srgbClr val="FFFFFF">
              <a:alpha val="75000"/>
            </a:srgbClr>
          </a:solidFill>
        </p:spPr>
        <p:txBody>
          <a:bodyPr>
            <a:normAutofit/>
          </a:bodyPr>
          <a:lstStyle/>
          <a:p>
            <a:r>
              <a:rPr lang="en-US" sz="4000" dirty="0" smtClean="0"/>
              <a:t>Creating Taxonomies is Overwhelming for One Person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8452" t="17029" r="12608"/>
          <a:stretch/>
        </p:blipFill>
        <p:spPr>
          <a:xfrm>
            <a:off x="1786592" y="1934948"/>
            <a:ext cx="5389520" cy="411943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" y="2559146"/>
            <a:ext cx="9143999" cy="2255282"/>
          </a:xfrm>
          <a:prstGeom prst="rect">
            <a:avLst/>
          </a:prstGeom>
          <a:solidFill>
            <a:schemeClr val="tx1">
              <a:alpha val="79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Can we </a:t>
            </a:r>
            <a:r>
              <a:rPr lang="en-US" dirty="0">
                <a:solidFill>
                  <a:schemeClr val="bg1"/>
                </a:solidFill>
              </a:rPr>
              <a:t>c</a:t>
            </a:r>
            <a:r>
              <a:rPr lang="en-US" dirty="0" smtClean="0">
                <a:solidFill>
                  <a:schemeClr val="bg1"/>
                </a:solidFill>
              </a:rPr>
              <a:t>rowdsource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taxonomy creation?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97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16" y="80208"/>
            <a:ext cx="9023684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Crowdsourcing Taxonomies is Hard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4407"/>
            <a:ext cx="8109788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 good taxonomy requires a global perspective</a:t>
            </a:r>
          </a:p>
          <a:p>
            <a:endParaRPr lang="en-US" sz="2800" dirty="0" smtClean="0"/>
          </a:p>
          <a:p>
            <a:r>
              <a:rPr lang="en-US" sz="2800" dirty="0" smtClean="0"/>
              <a:t>But each worker sees a tiny fraction of data     (a local view of the data)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943600" y="6492875"/>
            <a:ext cx="2133600" cy="365125"/>
          </a:xfrm>
        </p:spPr>
        <p:txBody>
          <a:bodyPr/>
          <a:lstStyle/>
          <a:p>
            <a:fld id="{A7CF9F1F-E1A9-4CE3-8D60-073D693F2B5C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9406" t="7560" r="12736" b="33743"/>
          <a:stretch/>
        </p:blipFill>
        <p:spPr>
          <a:xfrm>
            <a:off x="1757643" y="3834737"/>
            <a:ext cx="5488385" cy="302326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" y="2301359"/>
            <a:ext cx="9143999" cy="2255282"/>
          </a:xfrm>
          <a:prstGeom prst="rect">
            <a:avLst/>
          </a:prstGeom>
          <a:solidFill>
            <a:schemeClr val="tx1">
              <a:alpha val="8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Global-from-local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64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39060"/>
            <a:ext cx="3681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ea typeface="Adobe Gothic Std B" pitchFamily="34" charset="-128"/>
                <a:cs typeface="Aharoni" pitchFamily="2" charset="-79"/>
              </a:rPr>
              <a:t>Cascade</a:t>
            </a:r>
            <a:endParaRPr lang="en-US" sz="5400" b="1" dirty="0">
              <a:ea typeface="Adobe Gothic Std B" pitchFamily="34" charset="-128"/>
              <a:cs typeface="Aharoni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1030010"/>
            <a:ext cx="5346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Crowdsourcing Taxonomy Creation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842" y="1876457"/>
            <a:ext cx="4191000" cy="39006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33628"/>
            <a:ext cx="2590800" cy="27171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71939" y="1781829"/>
            <a:ext cx="1339237" cy="39953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4343400" y="3414385"/>
            <a:ext cx="762000" cy="31941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8600" y="6033184"/>
            <a:ext cx="8458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Lydia B. Chilton, Greg Little, Darren Edge, Daniel S. Weld, and James A. </a:t>
            </a:r>
            <a:r>
              <a:rPr lang="en-US" dirty="0" err="1"/>
              <a:t>Landay</a:t>
            </a:r>
            <a:r>
              <a:rPr lang="en-US" dirty="0" smtClean="0"/>
              <a:t>. </a:t>
            </a:r>
          </a:p>
          <a:p>
            <a:r>
              <a:rPr lang="en-US" dirty="0" smtClean="0"/>
              <a:t>Cascade</a:t>
            </a:r>
            <a:r>
              <a:rPr lang="en-US" dirty="0"/>
              <a:t>: </a:t>
            </a:r>
            <a:r>
              <a:rPr lang="en-US" dirty="0" smtClean="0"/>
              <a:t>Crowdsourcing Taxonomy Creation</a:t>
            </a:r>
            <a:r>
              <a:rPr lang="en-US" dirty="0"/>
              <a:t>. </a:t>
            </a:r>
            <a:r>
              <a:rPr lang="en-US" dirty="0" smtClean="0"/>
              <a:t>CHI 2013.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77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Image Data Sets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t="9839" r="86368" b="50984"/>
          <a:stretch/>
        </p:blipFill>
        <p:spPr bwMode="auto">
          <a:xfrm>
            <a:off x="3644430" y="1542657"/>
            <a:ext cx="1359955" cy="469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1" name="Group 50"/>
          <p:cNvGrpSpPr/>
          <p:nvPr/>
        </p:nvGrpSpPr>
        <p:grpSpPr>
          <a:xfrm>
            <a:off x="4490386" y="1542656"/>
            <a:ext cx="4015615" cy="995873"/>
            <a:chOff x="4490386" y="1542656"/>
            <a:chExt cx="4015615" cy="995873"/>
          </a:xfrm>
        </p:grpSpPr>
        <p:sp>
          <p:nvSpPr>
            <p:cNvPr id="12" name="Rectangle 11"/>
            <p:cNvSpPr/>
            <p:nvPr/>
          </p:nvSpPr>
          <p:spPr>
            <a:xfrm>
              <a:off x="4908010" y="1542656"/>
              <a:ext cx="3597991" cy="99587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4490386" y="1542657"/>
              <a:ext cx="3915054" cy="995872"/>
              <a:chOff x="4490386" y="1542657"/>
              <a:chExt cx="3915054" cy="995872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4993676" y="1656398"/>
                <a:ext cx="3411764" cy="764340"/>
                <a:chOff x="1918248" y="581372"/>
                <a:chExt cx="3034752" cy="679878"/>
              </a:xfrm>
            </p:grpSpPr>
            <p:pic>
              <p:nvPicPr>
                <p:cNvPr id="27" name="Picture 18" descr="http://abstract.cs.washington.edu/%7Ehmslydia/cascadeImages/nature/images/108082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18248" y="581372"/>
                  <a:ext cx="1018758" cy="67987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8" name="Picture 20" descr="http://abstract.cs.washington.edu/%7Ehmslydia/cascadeImages/nature/images/108005.jp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56056" y="615480"/>
                  <a:ext cx="967650" cy="64577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9" name="Picture 22" descr="http://abstract.cs.washington.edu/%7Ehmslydia/cascadeImages/nature/images/108070.jp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42756" y="587054"/>
                  <a:ext cx="1010244" cy="6741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8" name="Freeform 17"/>
              <p:cNvSpPr/>
              <p:nvPr/>
            </p:nvSpPr>
            <p:spPr>
              <a:xfrm>
                <a:off x="4490386" y="1542657"/>
                <a:ext cx="439041" cy="995872"/>
              </a:xfrm>
              <a:custGeom>
                <a:avLst/>
                <a:gdLst>
                  <a:gd name="connsiteX0" fmla="*/ 381000 w 390525"/>
                  <a:gd name="connsiteY0" fmla="*/ 0 h 885825"/>
                  <a:gd name="connsiteX1" fmla="*/ 0 w 390525"/>
                  <a:gd name="connsiteY1" fmla="*/ 742950 h 885825"/>
                  <a:gd name="connsiteX2" fmla="*/ 390525 w 390525"/>
                  <a:gd name="connsiteY2" fmla="*/ 885825 h 885825"/>
                  <a:gd name="connsiteX3" fmla="*/ 390525 w 390525"/>
                  <a:gd name="connsiteY3" fmla="*/ 66675 h 885825"/>
                  <a:gd name="connsiteX4" fmla="*/ 381000 w 390525"/>
                  <a:gd name="connsiteY4" fmla="*/ 0 h 88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525" h="885825">
                    <a:moveTo>
                      <a:pt x="381000" y="0"/>
                    </a:moveTo>
                    <a:lnTo>
                      <a:pt x="0" y="742950"/>
                    </a:lnTo>
                    <a:lnTo>
                      <a:pt x="390525" y="885825"/>
                    </a:lnTo>
                    <a:lnTo>
                      <a:pt x="390525" y="66675"/>
                    </a:lnTo>
                    <a:lnTo>
                      <a:pt x="38100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3" name="Group 52"/>
          <p:cNvGrpSpPr/>
          <p:nvPr/>
        </p:nvGrpSpPr>
        <p:grpSpPr>
          <a:xfrm>
            <a:off x="4993676" y="4134067"/>
            <a:ext cx="3585134" cy="1081538"/>
            <a:chOff x="4993676" y="4134067"/>
            <a:chExt cx="3585134" cy="1081538"/>
          </a:xfrm>
        </p:grpSpPr>
        <p:sp>
          <p:nvSpPr>
            <p:cNvPr id="10" name="Rectangle 9"/>
            <p:cNvSpPr/>
            <p:nvPr/>
          </p:nvSpPr>
          <p:spPr>
            <a:xfrm>
              <a:off x="5225276" y="4134067"/>
              <a:ext cx="3353534" cy="108093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4993676" y="4155483"/>
              <a:ext cx="3463013" cy="1060122"/>
              <a:chOff x="4993676" y="4155483"/>
              <a:chExt cx="3463013" cy="1060122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5374236" y="4203976"/>
                <a:ext cx="3082453" cy="903419"/>
                <a:chOff x="1862506" y="3414984"/>
                <a:chExt cx="2741831" cy="803588"/>
              </a:xfrm>
            </p:grpSpPr>
            <p:pic>
              <p:nvPicPr>
                <p:cNvPr id="21" name="Picture 34" descr="http://abstract.cs.washington.edu/%7Ehmslydia/cascadeImages/nature/images/148089.jp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62506" y="3429000"/>
                  <a:ext cx="1183128" cy="78957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" name="Picture 36" descr="http://abstract.cs.washington.edu/%7Ehmslydia/cascadeImages/nature/images/102061.jpg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425" b="30433"/>
                <a:stretch/>
              </p:blipFill>
              <p:spPr bwMode="auto">
                <a:xfrm>
                  <a:off x="3048000" y="3414984"/>
                  <a:ext cx="823245" cy="8035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" name="Picture 38" descr="http://abstract.cs.washington.edu/%7Ehmslydia/cascadeImages/nature/images/33039.jpg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117" t="36906" r="24537" b="22594"/>
                <a:stretch/>
              </p:blipFill>
              <p:spPr bwMode="auto">
                <a:xfrm>
                  <a:off x="3871245" y="3429000"/>
                  <a:ext cx="733092" cy="78957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9" name="Freeform 18"/>
              <p:cNvSpPr/>
              <p:nvPr/>
            </p:nvSpPr>
            <p:spPr>
              <a:xfrm>
                <a:off x="4993676" y="4155483"/>
                <a:ext cx="246291" cy="1060122"/>
              </a:xfrm>
              <a:custGeom>
                <a:avLst/>
                <a:gdLst>
                  <a:gd name="connsiteX0" fmla="*/ 219075 w 219075"/>
                  <a:gd name="connsiteY0" fmla="*/ 0 h 942975"/>
                  <a:gd name="connsiteX1" fmla="*/ 0 w 219075"/>
                  <a:gd name="connsiteY1" fmla="*/ 152400 h 942975"/>
                  <a:gd name="connsiteX2" fmla="*/ 209550 w 219075"/>
                  <a:gd name="connsiteY2" fmla="*/ 942975 h 942975"/>
                  <a:gd name="connsiteX3" fmla="*/ 219075 w 219075"/>
                  <a:gd name="connsiteY3" fmla="*/ 0 h 942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75" h="942975">
                    <a:moveTo>
                      <a:pt x="219075" y="0"/>
                    </a:moveTo>
                    <a:lnTo>
                      <a:pt x="0" y="152400"/>
                    </a:lnTo>
                    <a:lnTo>
                      <a:pt x="209550" y="942975"/>
                    </a:lnTo>
                    <a:lnTo>
                      <a:pt x="219075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2" name="Group 51"/>
          <p:cNvGrpSpPr/>
          <p:nvPr/>
        </p:nvGrpSpPr>
        <p:grpSpPr>
          <a:xfrm>
            <a:off x="4565344" y="2709859"/>
            <a:ext cx="4197656" cy="1338541"/>
            <a:chOff x="4565344" y="2709859"/>
            <a:chExt cx="4197656" cy="1338541"/>
          </a:xfrm>
        </p:grpSpPr>
        <p:sp>
          <p:nvSpPr>
            <p:cNvPr id="11" name="Rectangle 10"/>
            <p:cNvSpPr/>
            <p:nvPr/>
          </p:nvSpPr>
          <p:spPr>
            <a:xfrm>
              <a:off x="5092200" y="2709859"/>
              <a:ext cx="3670800" cy="133854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4565344" y="2720571"/>
              <a:ext cx="4111989" cy="1317121"/>
              <a:chOff x="4565344" y="2720571"/>
              <a:chExt cx="4111989" cy="1317121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5221293" y="2763053"/>
                <a:ext cx="3456040" cy="1199681"/>
                <a:chOff x="2027995" y="1752288"/>
                <a:chExt cx="3074135" cy="1067112"/>
              </a:xfrm>
            </p:grpSpPr>
            <p:pic>
              <p:nvPicPr>
                <p:cNvPr id="30" name="Picture 8" descr="http://abstract.cs.washington.edu/%7Ehmslydia/cascadeImages/nature/images/385039.jp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01933" y="1752600"/>
                  <a:ext cx="1584267" cy="10572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1" name="Picture 10" descr="http://abstract.cs.washington.edu/%7Ehmslydia/cascadeImages/nature/images/89072.jpg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93622" y="1752601"/>
                  <a:ext cx="703879" cy="10547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2" name="Picture 12" descr="http://abstract.cs.washington.edu/%7Ehmslydia/cascadeImages/nature/images/271035.jpg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27995" y="1752288"/>
                  <a:ext cx="705792" cy="10575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3" name="Picture 14" descr="http://abstract.cs.washington.edu/%7Ehmslydia/cascadeImages/nature/images/285079.jpg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90192" y="1752601"/>
                  <a:ext cx="711938" cy="10667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0" name="Freeform 19"/>
              <p:cNvSpPr/>
              <p:nvPr/>
            </p:nvSpPr>
            <p:spPr>
              <a:xfrm>
                <a:off x="4565344" y="2720571"/>
                <a:ext cx="556832" cy="1317121"/>
              </a:xfrm>
              <a:custGeom>
                <a:avLst/>
                <a:gdLst>
                  <a:gd name="connsiteX0" fmla="*/ 457200 w 495300"/>
                  <a:gd name="connsiteY0" fmla="*/ 0 h 1171575"/>
                  <a:gd name="connsiteX1" fmla="*/ 0 w 495300"/>
                  <a:gd name="connsiteY1" fmla="*/ 161925 h 1171575"/>
                  <a:gd name="connsiteX2" fmla="*/ 495300 w 495300"/>
                  <a:gd name="connsiteY2" fmla="*/ 1171575 h 1171575"/>
                  <a:gd name="connsiteX3" fmla="*/ 457200 w 495300"/>
                  <a:gd name="connsiteY3" fmla="*/ 0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300" h="1171575">
                    <a:moveTo>
                      <a:pt x="457200" y="0"/>
                    </a:moveTo>
                    <a:lnTo>
                      <a:pt x="0" y="161925"/>
                    </a:lnTo>
                    <a:lnTo>
                      <a:pt x="495300" y="1171575"/>
                    </a:lnTo>
                    <a:lnTo>
                      <a:pt x="45720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 t="7153" r="92676" b="91317"/>
          <a:stretch/>
        </p:blipFill>
        <p:spPr bwMode="auto">
          <a:xfrm>
            <a:off x="3380092" y="1331958"/>
            <a:ext cx="988856" cy="26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8" descr="http://abstract.cs.washington.edu/%7Ehmslydia/cascadeImages/nature/images/38503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393" y="5259795"/>
            <a:ext cx="1781083" cy="118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http://abstract.cs.washington.edu/%7Ehmslydia/cascadeImages/nature/images/8907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89" y="1234986"/>
            <a:ext cx="791323" cy="118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2" descr="http://abstract.cs.washington.edu/%7Ehmslydia/cascadeImages/nature/images/27103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49" y="2866430"/>
            <a:ext cx="793474" cy="118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4" descr="http://abstract.cs.washington.edu/%7Ehmslydia/cascadeImages/nature/images/285079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86" y="2110194"/>
            <a:ext cx="800383" cy="119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8" descr="http://abstract.cs.washington.edu/%7Ehmslydia/cascadeImages/nature/images/1080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42656"/>
            <a:ext cx="1145320" cy="76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0" descr="http://abstract.cs.washington.edu/%7Ehmslydia/cascadeImages/nature/images/108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00" y="5491108"/>
            <a:ext cx="1087863" cy="72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2" descr="http://abstract.cs.washington.edu/%7Ehmslydia/cascadeImages/nature/images/1080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57" y="3570181"/>
            <a:ext cx="1135748" cy="75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http://abstract.cs.washington.edu/%7Ehmslydia/cascadeImages/nature/images/45096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53" y="4356376"/>
            <a:ext cx="1154380" cy="77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6" descr="http://abstract.cs.washington.edu/%7Ehmslydia/cascadeImages/nature/images/156065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19" y="1740245"/>
            <a:ext cx="1154381" cy="77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8" descr="http://abstract.cs.washington.edu/%7Ehmslydia/cascadeImages/nature/images/306005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940" y="3854888"/>
            <a:ext cx="1186474" cy="79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4" descr="http://abstract.cs.washington.edu/%7Ehmslydia/cascadeImages/nature/images/14808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89" y="2439674"/>
            <a:ext cx="1330110" cy="88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6" descr="http://abstract.cs.washington.edu/%7Ehmslydia/cascadeImages/nature/images/10206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5" b="30433"/>
          <a:stretch/>
        </p:blipFill>
        <p:spPr bwMode="auto">
          <a:xfrm>
            <a:off x="2262958" y="4356376"/>
            <a:ext cx="925518" cy="90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8" descr="http://abstract.cs.washington.edu/%7Ehmslydia/cascadeImages/nature/images/3303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7" t="36906" r="24537" b="22594"/>
          <a:stretch/>
        </p:blipFill>
        <p:spPr bwMode="auto">
          <a:xfrm>
            <a:off x="2297935" y="2741316"/>
            <a:ext cx="824165" cy="88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90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228600" y="914400"/>
            <a:ext cx="9601200" cy="11275699"/>
            <a:chOff x="-228600" y="-381000"/>
            <a:chExt cx="9601200" cy="1127569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5066" y="3048000"/>
              <a:ext cx="2514600" cy="4925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Group 20"/>
            <p:cNvGrpSpPr/>
            <p:nvPr/>
          </p:nvGrpSpPr>
          <p:grpSpPr>
            <a:xfrm>
              <a:off x="-228600" y="-381000"/>
              <a:ext cx="9601200" cy="6400800"/>
              <a:chOff x="0" y="914400"/>
              <a:chExt cx="9601200" cy="6400800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35280" y="3657600"/>
                <a:ext cx="2565920" cy="3657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066800"/>
                <a:ext cx="2565920" cy="3657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62225" y="1403394"/>
                <a:ext cx="2514600" cy="49250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53000" y="1371600"/>
                <a:ext cx="2394070" cy="4495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0" y="914400"/>
                <a:ext cx="1905000" cy="381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0" name="Picture 1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6954"/>
              <a:stretch>
                <a:fillRect/>
              </a:stretch>
            </p:blipFill>
            <p:spPr bwMode="auto">
              <a:xfrm>
                <a:off x="7086600" y="1371600"/>
                <a:ext cx="2309933" cy="2496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6954"/>
              <a:stretch>
                <a:fillRect/>
              </a:stretch>
            </p:blipFill>
            <p:spPr bwMode="auto">
              <a:xfrm>
                <a:off x="280393" y="4619219"/>
                <a:ext cx="2309933" cy="2496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369493"/>
              <a:ext cx="2394070" cy="449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2340" y="5969658"/>
              <a:ext cx="2514600" cy="4925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954"/>
            <a:stretch>
              <a:fillRect/>
            </a:stretch>
          </p:blipFill>
          <p:spPr bwMode="auto">
            <a:xfrm>
              <a:off x="2414467" y="5033035"/>
              <a:ext cx="2309933" cy="2496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Q&amp;A Site Responses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445" y="1474112"/>
            <a:ext cx="3819055" cy="519078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082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8391" y="1404619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2049" y="1824404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0928" y="1557019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71459" y="1824404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7671" y="1189366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5396" y="2395730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24405" y="1138092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72005" y="2611842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616" y="1807692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6874" y="2344457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7405" y="2611842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3617" y="1976804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1342" y="3183168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5744" y="3398421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9402" y="3818206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7023" y="3014056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8281" y="3550821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8812" y="3818206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5024" y="3183168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2749" y="4389532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50710" y="4491796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7052" y="4911581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569" y="4107431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1827" y="4644196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2358" y="4911581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8570" y="4276543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6295" y="5482907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7164" y="5811150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0822" y="6230935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8443" y="5426785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9701" y="5963550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0232" y="6230935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6444" y="5595897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4169" y="6802261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36173" y="5794438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04915" y="6331203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616" y="6598588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1828" y="5963550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9553" y="7169914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sp>
        <p:nvSpPr>
          <p:cNvPr id="7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Conference Papers</a:t>
            </a:r>
            <a:endParaRPr lang="en-US" dirty="0"/>
          </a:p>
        </p:txBody>
      </p:sp>
      <p:grpSp>
        <p:nvGrpSpPr>
          <p:cNvPr id="78" name="Group 77"/>
          <p:cNvGrpSpPr/>
          <p:nvPr/>
        </p:nvGrpSpPr>
        <p:grpSpPr>
          <a:xfrm>
            <a:off x="5486400" y="1752600"/>
            <a:ext cx="3505200" cy="3048000"/>
            <a:chOff x="5486400" y="1752600"/>
            <a:chExt cx="3505200" cy="3048000"/>
          </a:xfrm>
        </p:grpSpPr>
        <p:sp>
          <p:nvSpPr>
            <p:cNvPr id="79" name="Rectangle 78"/>
            <p:cNvSpPr/>
            <p:nvPr/>
          </p:nvSpPr>
          <p:spPr>
            <a:xfrm>
              <a:off x="5486400" y="1752600"/>
              <a:ext cx="3505200" cy="30480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505128" y="1870548"/>
              <a:ext cx="3203569" cy="286232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b="1" dirty="0" smtClean="0">
                  <a:solidFill>
                    <a:srgbClr val="0070C0"/>
                  </a:solidFill>
                </a:rPr>
                <a:t>Visualization (19)</a:t>
              </a:r>
            </a:p>
            <a:p>
              <a:pPr marL="742950" lvl="1" indent="-285750">
                <a:buFont typeface="Arial" pitchFamily="34" charset="0"/>
                <a:buChar char="•"/>
              </a:pPr>
              <a:r>
                <a:rPr lang="en-US" b="1" dirty="0" smtClean="0"/>
                <a:t>evaluating </a:t>
              </a:r>
              <a:r>
                <a:rPr lang="en-US" b="1" dirty="0" err="1" smtClean="0"/>
                <a:t>infovis</a:t>
              </a:r>
              <a:r>
                <a:rPr lang="en-US" b="1" dirty="0" smtClean="0"/>
                <a:t> </a:t>
              </a:r>
              <a:r>
                <a:rPr lang="en-US" dirty="0" smtClean="0"/>
                <a:t>(9)</a:t>
              </a:r>
              <a:endParaRPr lang="en-US" dirty="0"/>
            </a:p>
            <a:p>
              <a:pPr marL="1200150" lvl="2" indent="-285750">
                <a:buFont typeface="Arial" pitchFamily="34" charset="0"/>
                <a:buChar char="•"/>
              </a:pPr>
              <a:r>
                <a:rPr lang="en-US" b="1" dirty="0"/>
                <a:t>t</a:t>
              </a:r>
              <a:r>
                <a:rPr lang="en-US" b="1" dirty="0" smtClean="0"/>
                <a:t>ext</a:t>
              </a:r>
              <a:r>
                <a:rPr lang="en-US" dirty="0" smtClean="0"/>
                <a:t> (2)</a:t>
              </a:r>
            </a:p>
            <a:p>
              <a:pPr marL="742950" lvl="1" indent="-285750">
                <a:buFont typeface="Arial" pitchFamily="34" charset="0"/>
                <a:buChar char="•"/>
              </a:pPr>
              <a:r>
                <a:rPr lang="en-US" b="1" dirty="0" smtClean="0"/>
                <a:t>video</a:t>
              </a:r>
              <a:r>
                <a:rPr lang="en-US" dirty="0" smtClean="0"/>
                <a:t> (6)</a:t>
              </a:r>
            </a:p>
            <a:p>
              <a:pPr marL="742950" lvl="1" indent="-285750">
                <a:buFont typeface="Arial" pitchFamily="34" charset="0"/>
                <a:buChar char="•"/>
              </a:pPr>
              <a:r>
                <a:rPr lang="en-US" b="1" dirty="0" smtClean="0"/>
                <a:t>visualizing time data</a:t>
              </a:r>
              <a:r>
                <a:rPr lang="en-US" dirty="0" smtClean="0"/>
                <a:t> (5)</a:t>
              </a:r>
            </a:p>
            <a:p>
              <a:pPr marL="742950" lvl="1" indent="-285750">
                <a:buFont typeface="Arial" pitchFamily="34" charset="0"/>
                <a:buChar char="•"/>
              </a:pPr>
              <a:r>
                <a:rPr lang="en-US" b="1" dirty="0" smtClean="0"/>
                <a:t>gaze</a:t>
              </a:r>
              <a:r>
                <a:rPr lang="en-US" dirty="0" smtClean="0"/>
                <a:t> (4)</a:t>
              </a:r>
              <a:endParaRPr lang="en-US" dirty="0"/>
            </a:p>
            <a:p>
              <a:pPr marL="1200150" lvl="2" indent="-285750">
                <a:buFont typeface="Arial" pitchFamily="34" charset="0"/>
                <a:buChar char="•"/>
              </a:pPr>
              <a:r>
                <a:rPr lang="en-US" b="1" dirty="0" smtClean="0"/>
                <a:t>gaze tracking</a:t>
              </a:r>
              <a:r>
                <a:rPr lang="en-US" dirty="0" smtClean="0"/>
                <a:t> (3)</a:t>
              </a:r>
              <a:endParaRPr lang="en-US" dirty="0"/>
            </a:p>
            <a:p>
              <a:pPr marL="742950" lvl="1" indent="-285750">
                <a:buFont typeface="Arial" pitchFamily="34" charset="0"/>
                <a:buChar char="•"/>
              </a:pPr>
              <a:r>
                <a:rPr lang="en-US" dirty="0"/>
                <a:t> </a:t>
              </a:r>
              <a:r>
                <a:rPr lang="en-US" b="1" dirty="0" smtClean="0"/>
                <a:t>user requirements</a:t>
              </a:r>
              <a:r>
                <a:rPr lang="en-US" dirty="0" smtClean="0"/>
                <a:t> (3)</a:t>
              </a:r>
              <a:endParaRPr lang="en-US" dirty="0"/>
            </a:p>
            <a:p>
              <a:pPr marL="742950" lvl="1" indent="-285750">
                <a:buFont typeface="Arial" pitchFamily="34" charset="0"/>
                <a:buChar char="•"/>
              </a:pPr>
              <a:r>
                <a:rPr lang="en-US" dirty="0"/>
                <a:t> </a:t>
              </a:r>
              <a:r>
                <a:rPr lang="en-US" b="1" dirty="0" smtClean="0"/>
                <a:t>color schemes </a:t>
              </a:r>
              <a:r>
                <a:rPr lang="en-US" dirty="0" smtClean="0"/>
                <a:t>(2)</a:t>
              </a:r>
              <a:endParaRPr lang="en-US" dirty="0"/>
            </a:p>
            <a:p>
              <a:endParaRPr lang="en-US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34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People have the Context Needed for Taxonomies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4669"/>
          </a:xfrm>
        </p:spPr>
        <p:txBody>
          <a:bodyPr>
            <a:normAutofit/>
          </a:bodyPr>
          <a:lstStyle/>
          <a:p>
            <a:r>
              <a:rPr lang="en-US" dirty="0" smtClean="0"/>
              <a:t>Images</a:t>
            </a:r>
          </a:p>
          <a:p>
            <a:pPr lvl="2"/>
            <a:r>
              <a:rPr lang="en-US" dirty="0" smtClean="0"/>
              <a:t>“historical landmark”</a:t>
            </a:r>
          </a:p>
          <a:p>
            <a:pPr lvl="3"/>
            <a:r>
              <a:rPr lang="en-US" dirty="0" smtClean="0"/>
              <a:t>Not just “stone” or “</a:t>
            </a:r>
            <a:r>
              <a:rPr lang="en-US" dirty="0" err="1" smtClean="0"/>
              <a:t>aztec</a:t>
            </a:r>
            <a:r>
              <a:rPr lang="en-US" dirty="0" smtClean="0"/>
              <a:t>”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Travel tips </a:t>
            </a:r>
          </a:p>
          <a:p>
            <a:pPr lvl="2"/>
            <a:r>
              <a:rPr lang="en-US" dirty="0" smtClean="0"/>
              <a:t>“</a:t>
            </a:r>
            <a:r>
              <a:rPr lang="en-US" dirty="0"/>
              <a:t>f</a:t>
            </a:r>
            <a:r>
              <a:rPr lang="en-US" dirty="0" smtClean="0"/>
              <a:t>inding flights”</a:t>
            </a:r>
          </a:p>
          <a:p>
            <a:pPr lvl="2"/>
            <a:r>
              <a:rPr lang="en-US" dirty="0" smtClean="0"/>
              <a:t>“saving money”</a:t>
            </a:r>
          </a:p>
          <a:p>
            <a:pPr marL="1371600" lvl="3" indent="0">
              <a:buNone/>
            </a:pPr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37</a:t>
            </a:fld>
            <a:endParaRPr lang="en-US"/>
          </a:p>
        </p:txBody>
      </p:sp>
      <p:pic>
        <p:nvPicPr>
          <p:cNvPr id="13" name="Picture 38" descr="http://abstract.cs.washington.edu/%7Ehmslydia/cascadeImages/nature/images/330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7" t="36906" r="24537" b="22594"/>
          <a:stretch/>
        </p:blipFill>
        <p:spPr bwMode="auto">
          <a:xfrm>
            <a:off x="6649566" y="1780415"/>
            <a:ext cx="2007231" cy="216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r="44130"/>
          <a:stretch/>
        </p:blipFill>
        <p:spPr>
          <a:xfrm>
            <a:off x="5933725" y="4858412"/>
            <a:ext cx="2753075" cy="812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37200" y="4273636"/>
            <a:ext cx="337804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“</a:t>
            </a:r>
            <a:r>
              <a:rPr lang="en-US" sz="3200" b="1" dirty="0"/>
              <a:t>use </a:t>
            </a:r>
            <a:r>
              <a:rPr lang="en-US" sz="3200" b="1" dirty="0" err="1"/>
              <a:t>kayak.com</a:t>
            </a:r>
            <a:r>
              <a:rPr lang="en-US" sz="3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5331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667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Initial Prototypes</a:t>
            </a:r>
            <a:br>
              <a:rPr lang="en-US" dirty="0" smtClean="0"/>
            </a:br>
            <a:r>
              <a:rPr lang="en-US" dirty="0" smtClean="0"/>
              <a:t>of Cascade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34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7"/>
          <a:stretch/>
        </p:blipFill>
        <p:spPr>
          <a:xfrm>
            <a:off x="457200" y="1417638"/>
            <a:ext cx="7371976" cy="36474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35" y="4889832"/>
            <a:ext cx="4146176" cy="14665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29100" y="2565403"/>
            <a:ext cx="4765488" cy="283154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000" b="1" dirty="0" smtClean="0"/>
          </a:p>
          <a:p>
            <a:pPr marL="460375" indent="-346075"/>
            <a:r>
              <a:rPr lang="en-US" sz="2400" b="1" dirty="0" smtClean="0"/>
              <a:t>Problems</a:t>
            </a:r>
          </a:p>
          <a:p>
            <a:pPr marL="460375" indent="-346075"/>
            <a:endParaRPr lang="en-US" sz="2400" b="1" dirty="0" smtClean="0"/>
          </a:p>
          <a:p>
            <a:pPr marL="460375" indent="-346075">
              <a:buFont typeface="+mj-lt"/>
              <a:buAutoNum type="arabicPeriod"/>
            </a:pPr>
            <a:r>
              <a:rPr lang="en-US" sz="2400" dirty="0" smtClean="0"/>
              <a:t>The hierarchy grows and becomes overwhelming</a:t>
            </a:r>
          </a:p>
          <a:p>
            <a:pPr marL="460375" indent="-346075">
              <a:buFont typeface="+mj-lt"/>
              <a:buAutoNum type="arabicPeriod"/>
            </a:pPr>
            <a:r>
              <a:rPr lang="en-US" sz="2400" dirty="0" smtClean="0"/>
              <a:t>Workers spend a long time deciding what to do</a:t>
            </a:r>
            <a:endParaRPr lang="en-US" sz="2400" dirty="0"/>
          </a:p>
          <a:p>
            <a:endParaRPr lang="en-US" sz="2400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Approach 1: Improve-and-Vote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39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" y="2167079"/>
            <a:ext cx="9143999" cy="2523842"/>
          </a:xfrm>
          <a:prstGeom prst="rect">
            <a:avLst/>
          </a:prstGeom>
          <a:solidFill>
            <a:schemeClr val="tx1">
              <a:alpha val="9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Lesson: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Break up the task more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63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235" t="29136" r="23081" b="31905"/>
          <a:stretch/>
        </p:blipFill>
        <p:spPr>
          <a:xfrm>
            <a:off x="3296232" y="1433758"/>
            <a:ext cx="2584824" cy="19113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181" y="1899223"/>
            <a:ext cx="1006656" cy="100665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4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8901" y="1537522"/>
            <a:ext cx="3366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/>
                <a:cs typeface="Arial"/>
              </a:rPr>
              <a:t>Adapt</a:t>
            </a:r>
            <a:r>
              <a:rPr lang="en-US" sz="3600" dirty="0" smtClean="0">
                <a:latin typeface="Arial"/>
                <a:cs typeface="Arial"/>
              </a:rPr>
              <a:t> to inputs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428" y="4190821"/>
            <a:ext cx="29810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/>
                <a:cs typeface="Arial"/>
              </a:rPr>
              <a:t>Adapt</a:t>
            </a:r>
            <a:r>
              <a:rPr lang="en-US" sz="3600" dirty="0" smtClean="0">
                <a:latin typeface="Arial"/>
                <a:cs typeface="Arial"/>
              </a:rPr>
              <a:t> to new </a:t>
            </a:r>
          </a:p>
          <a:p>
            <a:r>
              <a:rPr lang="en-US" sz="3600" dirty="0" smtClean="0">
                <a:latin typeface="Arial"/>
                <a:cs typeface="Arial"/>
              </a:rPr>
              <a:t>information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73844" y="279652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People Adapt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21" name="Picture 20" descr="lydia copy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5" t="27064" r="16171" b="51798"/>
          <a:stretch/>
        </p:blipFill>
        <p:spPr>
          <a:xfrm>
            <a:off x="6597654" y="4401112"/>
            <a:ext cx="1366365" cy="13620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178" y="1933833"/>
            <a:ext cx="1006656" cy="1006656"/>
          </a:xfrm>
          <a:prstGeom prst="rect">
            <a:avLst/>
          </a:prstGeom>
        </p:spPr>
      </p:pic>
      <p:pic>
        <p:nvPicPr>
          <p:cNvPr id="26" name="Picture 25" descr="lydia copy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6" t="34662" r="35078" b="30986"/>
          <a:stretch/>
        </p:blipFill>
        <p:spPr>
          <a:xfrm>
            <a:off x="3568848" y="4316037"/>
            <a:ext cx="2045506" cy="18032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3535079" y="3309821"/>
            <a:ext cx="2002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Police Officer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 flipH="1">
            <a:off x="6764995" y="3309821"/>
            <a:ext cx="136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Bicycle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 flipH="1">
            <a:off x="3610157" y="6259810"/>
            <a:ext cx="2002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Motorcycle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 flipH="1">
            <a:off x="6447119" y="5890478"/>
            <a:ext cx="2002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Motorcycle lights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454952" y="4190821"/>
            <a:ext cx="848937" cy="832735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763337" y="5523615"/>
            <a:ext cx="1117719" cy="736195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303889" y="4131555"/>
            <a:ext cx="1577167" cy="269148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960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0" grpId="0"/>
      <p:bldP spid="3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Approach 2:</a:t>
            </a:r>
            <a:r>
              <a:rPr lang="en-US" dirty="0"/>
              <a:t> </a:t>
            </a:r>
            <a:r>
              <a:rPr lang="en-US" dirty="0" smtClean="0"/>
              <a:t>Comparing Categories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40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94831" y="1414630"/>
            <a:ext cx="4185761" cy="5940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Suggested Categories: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latin typeface="Times"/>
                <a:cs typeface="Times"/>
              </a:rPr>
              <a:t>“Airport security”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latin typeface="Times"/>
                <a:cs typeface="Times"/>
              </a:rPr>
              <a:t>“Airport security </a:t>
            </a:r>
            <a:r>
              <a:rPr lang="en-US" sz="3200" dirty="0" smtClean="0">
                <a:latin typeface="Times"/>
                <a:cs typeface="Times"/>
              </a:rPr>
              <a:t>info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latin typeface="Times"/>
                <a:cs typeface="Times"/>
              </a:rPr>
              <a:t>“Security”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latin typeface="Times"/>
                <a:cs typeface="Times"/>
              </a:rPr>
              <a:t>“Flying”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latin typeface="Times"/>
                <a:cs typeface="Times"/>
              </a:rPr>
              <a:t>“Flights”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latin typeface="Times"/>
                <a:cs typeface="Times"/>
              </a:rPr>
              <a:t>“Packing”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latin typeface="Times"/>
                <a:cs typeface="Times"/>
              </a:rPr>
              <a:t>“What to bring”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latin typeface="Times"/>
                <a:cs typeface="Times"/>
              </a:rPr>
              <a:t>“Saving money”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latin typeface="Times"/>
                <a:cs typeface="Times"/>
              </a:rPr>
              <a:t>“Savings”</a:t>
            </a:r>
          </a:p>
          <a:p>
            <a:endParaRPr lang="en-US" sz="3200" dirty="0" smtClean="0">
              <a:latin typeface="Times"/>
              <a:cs typeface="Times"/>
            </a:endParaRPr>
          </a:p>
          <a:p>
            <a:endParaRPr lang="en-US" sz="3200" dirty="0">
              <a:latin typeface="Times"/>
              <a:cs typeface="Time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421994" y="1301741"/>
            <a:ext cx="6104893" cy="2564661"/>
            <a:chOff x="4421994" y="1301741"/>
            <a:chExt cx="6104893" cy="2564661"/>
          </a:xfrm>
        </p:grpSpPr>
        <p:pic>
          <p:nvPicPr>
            <p:cNvPr id="11" name="Picture 10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720"/>
            <a:stretch/>
          </p:blipFill>
          <p:spPr>
            <a:xfrm>
              <a:off x="4421994" y="1301741"/>
              <a:ext cx="6104893" cy="1957883"/>
            </a:xfrm>
            <a:prstGeom prst="rect">
              <a:avLst/>
            </a:prstGeom>
          </p:spPr>
        </p:pic>
        <p:pic>
          <p:nvPicPr>
            <p:cNvPr id="12" name="Picture 11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730" b="36516"/>
            <a:stretch/>
          </p:blipFill>
          <p:spPr>
            <a:xfrm>
              <a:off x="4421994" y="2681068"/>
              <a:ext cx="6104893" cy="1185334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695534" y="2671672"/>
            <a:ext cx="4765488" cy="393954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000" b="1" dirty="0" smtClean="0"/>
          </a:p>
          <a:p>
            <a:pPr marL="460375" indent="-346075"/>
            <a:r>
              <a:rPr lang="en-US" sz="2400" b="1" dirty="0" smtClean="0"/>
              <a:t>Problem</a:t>
            </a:r>
          </a:p>
          <a:p>
            <a:pPr marL="114300"/>
            <a:r>
              <a:rPr lang="en-US" sz="2400" dirty="0" smtClean="0"/>
              <a:t>Categories are similar </a:t>
            </a:r>
            <a:r>
              <a:rPr lang="en-US" sz="2400" dirty="0"/>
              <a:t>but not </a:t>
            </a:r>
            <a:r>
              <a:rPr lang="en-US" sz="2400" dirty="0" smtClean="0"/>
              <a:t>redundant:</a:t>
            </a:r>
            <a:endParaRPr lang="en-US" sz="2400" dirty="0"/>
          </a:p>
          <a:p>
            <a:pPr marL="460375" indent="280988">
              <a:buFont typeface="Arial" pitchFamily="34" charset="0"/>
              <a:buChar char="•"/>
            </a:pPr>
            <a:r>
              <a:rPr lang="en-US" sz="2400" b="1" dirty="0"/>
              <a:t>flying </a:t>
            </a:r>
            <a:r>
              <a:rPr lang="en-US" sz="2400" dirty="0"/>
              <a:t>vs. </a:t>
            </a:r>
            <a:r>
              <a:rPr lang="en-US" sz="2400" b="1" dirty="0"/>
              <a:t>flights</a:t>
            </a:r>
          </a:p>
          <a:p>
            <a:pPr marL="460375" indent="280988">
              <a:buFont typeface="Arial" pitchFamily="34" charset="0"/>
              <a:buChar char="•"/>
            </a:pPr>
            <a:r>
              <a:rPr lang="en-US" sz="2400" b="1" dirty="0"/>
              <a:t>packing </a:t>
            </a:r>
            <a:r>
              <a:rPr lang="en-US" sz="2400" dirty="0"/>
              <a:t>vs.</a:t>
            </a:r>
            <a:r>
              <a:rPr lang="en-US" sz="2400" b="1" dirty="0"/>
              <a:t> what to bring</a:t>
            </a:r>
          </a:p>
          <a:p>
            <a:pPr marL="460375"/>
            <a:endParaRPr lang="en-US" sz="2400" b="1" dirty="0" smtClean="0"/>
          </a:p>
          <a:p>
            <a:pPr marL="114300"/>
            <a:r>
              <a:rPr lang="en-US" sz="2400" dirty="0" smtClean="0"/>
              <a:t>People make different assumptions about abstractions like categories.</a:t>
            </a:r>
            <a:endParaRPr lang="en-US" sz="2400" b="1" dirty="0" smtClean="0"/>
          </a:p>
          <a:p>
            <a:pPr marL="627063" indent="-339725">
              <a:buFont typeface="Arial" pitchFamily="34" charset="0"/>
              <a:buChar char="•"/>
            </a:pPr>
            <a:endParaRPr lang="en-US" sz="2400" b="1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2041032"/>
            <a:ext cx="9143999" cy="2437183"/>
          </a:xfrm>
          <a:prstGeom prst="rect">
            <a:avLst/>
          </a:prstGeom>
          <a:solidFill>
            <a:schemeClr val="tx1">
              <a:alpha val="88000"/>
            </a:schemeClr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Lesson: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Avoid assumptions.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Make judgments about data,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not abstractions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31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6670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The Cascade Algorithm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1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Toy Application: Colors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676" y="1637603"/>
            <a:ext cx="5363324" cy="4991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362200"/>
            <a:ext cx="2590800" cy="2717181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3162300" y="3438370"/>
            <a:ext cx="381000" cy="31941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63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Adaptive Mechanism:</a:t>
            </a:r>
            <a:br>
              <a:rPr lang="en-US" dirty="0" smtClean="0"/>
            </a:br>
            <a:r>
              <a:rPr lang="en-US" dirty="0" smtClean="0"/>
              <a:t>Recursive Generate-and-Test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43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57534" y="2095914"/>
            <a:ext cx="36215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1. </a:t>
            </a:r>
            <a:r>
              <a:rPr lang="en-US" sz="2000" b="1" dirty="0" smtClean="0"/>
              <a:t>Generate</a:t>
            </a:r>
            <a:r>
              <a:rPr lang="en-US" sz="2000" dirty="0" smtClean="0"/>
              <a:t> categories </a:t>
            </a:r>
            <a:r>
              <a:rPr lang="en-US" sz="2000" dirty="0"/>
              <a:t>l</a:t>
            </a:r>
            <a:r>
              <a:rPr lang="en-US" sz="2000" dirty="0" smtClean="0"/>
              <a:t>ocally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357534" y="2674977"/>
            <a:ext cx="31737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2</a:t>
            </a:r>
            <a:r>
              <a:rPr lang="en-US" sz="2000" dirty="0" smtClean="0"/>
              <a:t>. </a:t>
            </a:r>
            <a:r>
              <a:rPr lang="en-US" sz="2000" b="1" dirty="0" smtClean="0"/>
              <a:t>Test</a:t>
            </a:r>
            <a:r>
              <a:rPr lang="en-US" sz="2000" dirty="0" smtClean="0"/>
              <a:t> categories </a:t>
            </a:r>
            <a:r>
              <a:rPr lang="en-US" sz="2000" dirty="0"/>
              <a:t>g</a:t>
            </a:r>
            <a:r>
              <a:rPr lang="en-US" sz="2000" dirty="0" smtClean="0"/>
              <a:t>lobally</a:t>
            </a:r>
            <a:endParaRPr lang="en-US" sz="2000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5921433" y="2039484"/>
            <a:ext cx="1125642" cy="539628"/>
          </a:xfrm>
          <a:prstGeom prst="wedgeRoundRectCallout">
            <a:avLst>
              <a:gd name="adj1" fmla="val -65672"/>
              <a:gd name="adj2" fmla="val 41382"/>
              <a:gd name="adj3" fmla="val 16667"/>
            </a:avLst>
          </a:prstGeom>
          <a:solidFill>
            <a:srgbClr val="FFFFFF"/>
          </a:solidFill>
          <a:ln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green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85934" y="2196453"/>
            <a:ext cx="675556" cy="370765"/>
          </a:xfrm>
          <a:prstGeom prst="rect">
            <a:avLst/>
          </a:prstGeom>
          <a:solidFill>
            <a:srgbClr val="00CC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525971" y="3318860"/>
            <a:ext cx="675556" cy="370765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440371" y="3318859"/>
            <a:ext cx="675556" cy="37076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397421" y="3327799"/>
            <a:ext cx="675556" cy="370765"/>
          </a:xfrm>
          <a:prstGeom prst="rect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45904" y="3329249"/>
            <a:ext cx="675556" cy="370765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817104" y="3338775"/>
            <a:ext cx="675556" cy="370765"/>
          </a:xfrm>
          <a:prstGeom prst="rect">
            <a:avLst/>
          </a:prstGeom>
          <a:solidFill>
            <a:srgbClr val="CC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719292" y="3338775"/>
            <a:ext cx="675556" cy="37076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272772" y="3329250"/>
            <a:ext cx="675556" cy="37076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564" y="3150873"/>
            <a:ext cx="623207" cy="5903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445" y="3108804"/>
            <a:ext cx="623207" cy="59034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018" y="3108804"/>
            <a:ext cx="623207" cy="59034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57534" y="5129367"/>
            <a:ext cx="26078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3. </a:t>
            </a:r>
            <a:r>
              <a:rPr lang="en-US" sz="2000" b="1" dirty="0" smtClean="0"/>
              <a:t>Infer</a:t>
            </a:r>
            <a:r>
              <a:rPr lang="en-US" sz="2000" dirty="0" smtClean="0"/>
              <a:t> tree </a:t>
            </a:r>
            <a:r>
              <a:rPr lang="en-US" sz="2000" dirty="0"/>
              <a:t>s</a:t>
            </a:r>
            <a:r>
              <a:rPr lang="en-US" sz="2000" dirty="0" smtClean="0"/>
              <a:t>tructure</a:t>
            </a:r>
            <a:endParaRPr lang="en-US" sz="2000" dirty="0"/>
          </a:p>
        </p:txBody>
      </p:sp>
      <p:sp>
        <p:nvSpPr>
          <p:cNvPr id="32" name="Rectangle 31"/>
          <p:cNvSpPr/>
          <p:nvPr/>
        </p:nvSpPr>
        <p:spPr>
          <a:xfrm>
            <a:off x="357534" y="5831108"/>
            <a:ext cx="14820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4</a:t>
            </a:r>
            <a:r>
              <a:rPr lang="en-US" sz="2000" dirty="0" smtClean="0"/>
              <a:t>. </a:t>
            </a:r>
            <a:r>
              <a:rPr lang="en-US" sz="2000" b="1" dirty="0" err="1" smtClean="0"/>
              <a:t>Recurse</a:t>
            </a:r>
            <a:endParaRPr lang="en-US" sz="2000" b="1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/>
          <a:srcRect l="46722"/>
          <a:stretch/>
        </p:blipFill>
        <p:spPr>
          <a:xfrm>
            <a:off x="5208141" y="1990824"/>
            <a:ext cx="469077" cy="89584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grpSp>
        <p:nvGrpSpPr>
          <p:cNvPr id="36" name="Group 35"/>
          <p:cNvGrpSpPr/>
          <p:nvPr/>
        </p:nvGrpSpPr>
        <p:grpSpPr>
          <a:xfrm>
            <a:off x="1893204" y="3239668"/>
            <a:ext cx="822550" cy="1211811"/>
            <a:chOff x="7643741" y="5111979"/>
            <a:chExt cx="822550" cy="1211811"/>
          </a:xfrm>
        </p:grpSpPr>
        <p:sp>
          <p:nvSpPr>
            <p:cNvPr id="37" name="Rectangle 36"/>
            <p:cNvSpPr/>
            <p:nvPr/>
          </p:nvSpPr>
          <p:spPr>
            <a:xfrm>
              <a:off x="7685103" y="5111979"/>
              <a:ext cx="781188" cy="121181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/>
            <a:srcRect r="53056"/>
            <a:stretch/>
          </p:blipFill>
          <p:spPr>
            <a:xfrm>
              <a:off x="8217156" y="5347439"/>
              <a:ext cx="245533" cy="5321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l="46722"/>
            <a:stretch/>
          </p:blipFill>
          <p:spPr>
            <a:xfrm>
              <a:off x="7908316" y="5211086"/>
              <a:ext cx="283617" cy="54165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4"/>
            <a:srcRect r="53056"/>
            <a:stretch/>
          </p:blipFill>
          <p:spPr>
            <a:xfrm>
              <a:off x="7643741" y="5113853"/>
              <a:ext cx="245533" cy="5321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  <p:sp>
        <p:nvSpPr>
          <p:cNvPr id="41" name="Rounded Rectangular Callout 40"/>
          <p:cNvSpPr/>
          <p:nvPr/>
        </p:nvSpPr>
        <p:spPr>
          <a:xfrm>
            <a:off x="618520" y="3328385"/>
            <a:ext cx="1125642" cy="539628"/>
          </a:xfrm>
          <a:prstGeom prst="wedgeRoundRectCallout">
            <a:avLst>
              <a:gd name="adj1" fmla="val -49762"/>
              <a:gd name="adj2" fmla="val 29314"/>
              <a:gd name="adj3" fmla="val 16667"/>
            </a:avLst>
          </a:prstGeom>
          <a:solidFill>
            <a:srgbClr val="FFFFFF"/>
          </a:solidFill>
          <a:ln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Green?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85307" y="6144354"/>
            <a:ext cx="675556" cy="370765"/>
          </a:xfrm>
          <a:prstGeom prst="rect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3835215" y="6144354"/>
            <a:ext cx="675556" cy="370765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2893354" y="6144354"/>
            <a:ext cx="675556" cy="370765"/>
          </a:xfrm>
          <a:prstGeom prst="rect">
            <a:avLst/>
          </a:prstGeom>
          <a:solidFill>
            <a:srgbClr val="CC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643874" y="6142250"/>
            <a:ext cx="675556" cy="37076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658" y="4760080"/>
            <a:ext cx="1543427" cy="109664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730" y="4929312"/>
            <a:ext cx="1426355" cy="7564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521" y="1581947"/>
            <a:ext cx="2305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Use people to:</a:t>
            </a:r>
            <a:endParaRPr lang="en-US" sz="2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263973" y="4511438"/>
            <a:ext cx="2733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Use machines to: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80525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1" grpId="0" animBg="1"/>
      <p:bldP spid="22" grpId="0" animBg="1"/>
      <p:bldP spid="27" grpId="0"/>
      <p:bldP spid="32" grpId="0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Input: 100 Random Colors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48000" y="2777609"/>
            <a:ext cx="675556" cy="3707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876800" y="2248616"/>
            <a:ext cx="675556" cy="370765"/>
          </a:xfrm>
          <a:prstGeom prst="rect">
            <a:avLst/>
          </a:prstGeom>
          <a:solidFill>
            <a:srgbClr val="00CC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48000" y="2227813"/>
            <a:ext cx="675556" cy="37076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962400" y="1664462"/>
            <a:ext cx="675556" cy="370765"/>
          </a:xfrm>
          <a:prstGeom prst="rect">
            <a:avLst/>
          </a:prstGeom>
          <a:solidFill>
            <a:srgbClr val="33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876800" y="2777609"/>
            <a:ext cx="675556" cy="370765"/>
          </a:xfrm>
          <a:prstGeom prst="rect">
            <a:avLst/>
          </a:prstGeom>
          <a:solidFill>
            <a:srgbClr val="66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72644" y="2777609"/>
            <a:ext cx="675556" cy="370765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76800" y="1664461"/>
            <a:ext cx="675556" cy="37076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48000" y="1673987"/>
            <a:ext cx="675556" cy="37076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962400" y="2240751"/>
            <a:ext cx="675556" cy="37076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819400" y="1524000"/>
            <a:ext cx="2971800" cy="17870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58244" y="4540444"/>
            <a:ext cx="675556" cy="37076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887044" y="4011451"/>
            <a:ext cx="675556" cy="3707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058244" y="3990648"/>
            <a:ext cx="675556" cy="3707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972644" y="3427297"/>
            <a:ext cx="675556" cy="3707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887044" y="4540444"/>
            <a:ext cx="675556" cy="370765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982888" y="4540444"/>
            <a:ext cx="675556" cy="3707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887044" y="3427296"/>
            <a:ext cx="675556" cy="3707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058244" y="3436822"/>
            <a:ext cx="675556" cy="370765"/>
          </a:xfrm>
          <a:prstGeom prst="rect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972644" y="4003586"/>
            <a:ext cx="675556" cy="3707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048000" y="6216844"/>
            <a:ext cx="675556" cy="37076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876800" y="5687851"/>
            <a:ext cx="675556" cy="37076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048000" y="5667048"/>
            <a:ext cx="675556" cy="370765"/>
          </a:xfrm>
          <a:prstGeom prst="rect">
            <a:avLst/>
          </a:prstGeom>
          <a:solidFill>
            <a:srgbClr val="00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962400" y="5103697"/>
            <a:ext cx="675556" cy="370765"/>
          </a:xfrm>
          <a:prstGeom prst="rect">
            <a:avLst/>
          </a:prstGeom>
          <a:solidFill>
            <a:srgbClr val="6666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876800" y="6216844"/>
            <a:ext cx="675556" cy="3707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972644" y="6216844"/>
            <a:ext cx="675556" cy="3707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876800" y="5103696"/>
            <a:ext cx="675556" cy="370765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048000" y="5113222"/>
            <a:ext cx="675556" cy="370765"/>
          </a:xfrm>
          <a:prstGeom prst="rect">
            <a:avLst/>
          </a:prstGeom>
          <a:solidFill>
            <a:srgbClr val="CC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962400" y="5679986"/>
            <a:ext cx="675556" cy="370765"/>
          </a:xfrm>
          <a:prstGeom prst="rect">
            <a:avLst/>
          </a:prstGeom>
          <a:solidFill>
            <a:srgbClr val="D5982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2819400" y="3427296"/>
            <a:ext cx="2971800" cy="3506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44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Step 1. Generate Categories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3287518" y="2514600"/>
            <a:ext cx="2524560" cy="1750511"/>
            <a:chOff x="304800" y="1623458"/>
            <a:chExt cx="2524560" cy="1750511"/>
          </a:xfrm>
        </p:grpSpPr>
        <p:sp>
          <p:nvSpPr>
            <p:cNvPr id="5" name="Rectangle 4"/>
            <p:cNvSpPr/>
            <p:nvPr/>
          </p:nvSpPr>
          <p:spPr>
            <a:xfrm>
              <a:off x="304800" y="1623458"/>
              <a:ext cx="2524560" cy="175051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3375" y="1657912"/>
              <a:ext cx="24959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What category do you suggest for this color?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96897" y="2895600"/>
              <a:ext cx="16002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chemeClr val="tx1"/>
                  </a:solidFill>
                </a:rPr>
                <a:t>g</a:t>
              </a:r>
              <a:r>
                <a:rPr lang="en-US" sz="1600" b="1" dirty="0" smtClean="0">
                  <a:solidFill>
                    <a:schemeClr val="tx1"/>
                  </a:solidFill>
                </a:rPr>
                <a:t>reenish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66800" y="2362200"/>
              <a:ext cx="675556" cy="370765"/>
            </a:xfrm>
            <a:prstGeom prst="rect">
              <a:avLst/>
            </a:prstGeom>
            <a:solidFill>
              <a:srgbClr val="00CC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35518" y="2513953"/>
            <a:ext cx="2579882" cy="1188479"/>
            <a:chOff x="4953000" y="2621521"/>
            <a:chExt cx="2579882" cy="1188479"/>
          </a:xfrm>
        </p:grpSpPr>
        <p:sp>
          <p:nvSpPr>
            <p:cNvPr id="9" name="Rounded Rectangular Callout 8"/>
            <p:cNvSpPr/>
            <p:nvPr/>
          </p:nvSpPr>
          <p:spPr>
            <a:xfrm>
              <a:off x="4953000" y="3165623"/>
              <a:ext cx="751052" cy="307677"/>
            </a:xfrm>
            <a:prstGeom prst="wedgeRoundRectCallou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green</a:t>
              </a:r>
              <a:endPara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ounded Rectangular Callout 9"/>
            <p:cNvSpPr/>
            <p:nvPr/>
          </p:nvSpPr>
          <p:spPr>
            <a:xfrm>
              <a:off x="5808558" y="3129135"/>
              <a:ext cx="1125642" cy="539628"/>
            </a:xfrm>
            <a:prstGeom prst="wedgeRoundRectCallout">
              <a:avLst/>
            </a:prstGeom>
            <a:solidFill>
              <a:srgbClr val="06BA8F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greenish</a:t>
              </a:r>
              <a:endPara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ounded Rectangular Callout 10"/>
            <p:cNvSpPr/>
            <p:nvPr/>
          </p:nvSpPr>
          <p:spPr>
            <a:xfrm>
              <a:off x="6577082" y="3234455"/>
              <a:ext cx="955800" cy="575545"/>
            </a:xfrm>
            <a:prstGeom prst="wedgeRoundRectCallou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Light green</a:t>
              </a:r>
            </a:p>
          </p:txBody>
        </p:sp>
        <p:sp>
          <p:nvSpPr>
            <p:cNvPr id="12" name="Rounded Rectangular Callout 11"/>
            <p:cNvSpPr/>
            <p:nvPr/>
          </p:nvSpPr>
          <p:spPr>
            <a:xfrm>
              <a:off x="6052030" y="2621521"/>
              <a:ext cx="1002952" cy="307677"/>
            </a:xfrm>
            <a:prstGeom prst="wedgeRoundRectCallout">
              <a:avLst/>
            </a:prstGeom>
            <a:solidFill>
              <a:srgbClr val="D0AED1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pastel</a:t>
              </a:r>
              <a:endPara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ounded Rectangular Callout 12"/>
            <p:cNvSpPr/>
            <p:nvPr/>
          </p:nvSpPr>
          <p:spPr>
            <a:xfrm>
              <a:off x="5028931" y="2646532"/>
              <a:ext cx="751052" cy="307677"/>
            </a:xfrm>
            <a:prstGeom prst="wedgeRoundRectCallout">
              <a:avLst/>
            </a:prstGeom>
            <a:solidFill>
              <a:srgbClr val="AAF4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aqua</a:t>
              </a:r>
              <a:endPara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5563163" y="2834792"/>
              <a:ext cx="751052" cy="307677"/>
            </a:xfrm>
            <a:prstGeom prst="wedgeRoundRectCallou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lime</a:t>
              </a:r>
              <a:endPara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16753" y="5743100"/>
            <a:ext cx="866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This generates initial set of category names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231451" y="1752600"/>
            <a:ext cx="59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Task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721962" y="1752600"/>
            <a:ext cx="1856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Crowd Responses</a:t>
            </a:r>
            <a:endParaRPr lang="en-US" b="1" dirty="0"/>
          </a:p>
        </p:txBody>
      </p:sp>
      <p:grpSp>
        <p:nvGrpSpPr>
          <p:cNvPr id="30" name="Group 29"/>
          <p:cNvGrpSpPr/>
          <p:nvPr/>
        </p:nvGrpSpPr>
        <p:grpSpPr>
          <a:xfrm>
            <a:off x="838919" y="2859488"/>
            <a:ext cx="1294681" cy="798112"/>
            <a:chOff x="838919" y="2859488"/>
            <a:chExt cx="1294681" cy="798112"/>
          </a:xfrm>
        </p:grpSpPr>
        <p:sp>
          <p:nvSpPr>
            <p:cNvPr id="20" name="Rectangle 19"/>
            <p:cNvSpPr/>
            <p:nvPr/>
          </p:nvSpPr>
          <p:spPr>
            <a:xfrm>
              <a:off x="838919" y="3472218"/>
              <a:ext cx="337778" cy="1853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795822" y="3167418"/>
              <a:ext cx="337778" cy="185382"/>
            </a:xfrm>
            <a:prstGeom prst="rect">
              <a:avLst/>
            </a:prstGeom>
            <a:solidFill>
              <a:srgbClr val="00CC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38919" y="3167418"/>
              <a:ext cx="337778" cy="185382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338622" y="2859489"/>
              <a:ext cx="337778" cy="185382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795822" y="3472218"/>
              <a:ext cx="337778" cy="185382"/>
            </a:xfrm>
            <a:prstGeom prst="rect">
              <a:avLst/>
            </a:prstGeom>
            <a:solidFill>
              <a:srgbClr val="66C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338622" y="3472218"/>
              <a:ext cx="337778" cy="185382"/>
            </a:xfrm>
            <a:prstGeom prst="rect">
              <a:avLst/>
            </a:prstGeom>
            <a:solidFill>
              <a:srgbClr val="CC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795822" y="2859488"/>
              <a:ext cx="337778" cy="18538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919" y="2869014"/>
              <a:ext cx="337778" cy="185382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338622" y="3167418"/>
              <a:ext cx="337778" cy="185382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19603" y="1752600"/>
            <a:ext cx="1527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For each color</a:t>
            </a:r>
            <a:endParaRPr lang="en-US" b="1" dirty="0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8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Step 2. Select Best Categories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33400" y="5638800"/>
            <a:ext cx="807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This filters out spam and </a:t>
            </a:r>
          </a:p>
          <a:p>
            <a:pPr algn="ctr"/>
            <a:r>
              <a:rPr lang="en-US" sz="3200" b="1" dirty="0" smtClean="0"/>
              <a:t>vague category names early</a:t>
            </a:r>
            <a:endParaRPr lang="en-US" sz="32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3276600" y="2514600"/>
            <a:ext cx="2524560" cy="2819400"/>
            <a:chOff x="218640" y="1981200"/>
            <a:chExt cx="2524560" cy="2819400"/>
          </a:xfrm>
        </p:grpSpPr>
        <p:sp>
          <p:nvSpPr>
            <p:cNvPr id="17" name="Rectangle 16"/>
            <p:cNvSpPr/>
            <p:nvPr/>
          </p:nvSpPr>
          <p:spPr>
            <a:xfrm>
              <a:off x="218640" y="1981200"/>
              <a:ext cx="2524560" cy="28194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47215" y="2015654"/>
              <a:ext cx="24959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What is the best category for this color?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143284" y="2743200"/>
              <a:ext cx="675556" cy="370765"/>
            </a:xfrm>
            <a:prstGeom prst="rect">
              <a:avLst/>
            </a:prstGeom>
            <a:solidFill>
              <a:srgbClr val="00CC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04073" y="3276600"/>
              <a:ext cx="1924367" cy="1447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u="sng" dirty="0">
                  <a:solidFill>
                    <a:schemeClr val="tx1"/>
                  </a:solidFill>
                </a:rPr>
                <a:t>C</a:t>
              </a:r>
              <a:r>
                <a:rPr lang="en-US" b="1" u="sng" dirty="0" smtClean="0">
                  <a:solidFill>
                    <a:schemeClr val="tx1"/>
                  </a:solidFill>
                </a:rPr>
                <a:t>ategory</a:t>
              </a:r>
            </a:p>
            <a:p>
              <a:r>
                <a:rPr lang="en-US" dirty="0" smtClean="0">
                  <a:solidFill>
                    <a:schemeClr val="tx1"/>
                  </a:solidFill>
                </a:rPr>
                <a:t>Aqua</a:t>
              </a:r>
            </a:p>
            <a:p>
              <a:r>
                <a:rPr lang="en-US" dirty="0" smtClean="0">
                  <a:solidFill>
                    <a:schemeClr val="tx1"/>
                  </a:solidFill>
                </a:rPr>
                <a:t>Greenish</a:t>
              </a:r>
            </a:p>
            <a:p>
              <a:r>
                <a:rPr lang="en-US" dirty="0" smtClean="0">
                  <a:solidFill>
                    <a:schemeClr val="tx1"/>
                  </a:solidFill>
                </a:rPr>
                <a:t>Lime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P</a:t>
              </a:r>
              <a:r>
                <a:rPr lang="en-US" dirty="0" smtClean="0">
                  <a:solidFill>
                    <a:schemeClr val="tx1"/>
                  </a:solidFill>
                </a:rPr>
                <a:t>astel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38807" y="3276600"/>
              <a:ext cx="70628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 smtClean="0"/>
                <a:t>Best?</a:t>
              </a:r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853813" y="3636431"/>
              <a:ext cx="193627" cy="1735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853813" y="3886200"/>
              <a:ext cx="193627" cy="1735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853813" y="4169831"/>
              <a:ext cx="193627" cy="1735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853813" y="4474631"/>
              <a:ext cx="193627" cy="1735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197384"/>
              </p:ext>
            </p:extLst>
          </p:nvPr>
        </p:nvGraphicFramePr>
        <p:xfrm>
          <a:off x="6019800" y="2521516"/>
          <a:ext cx="2585558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27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27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Category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Votes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Aqua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1/5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Greenish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4/5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Lime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0/5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Pastel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0/5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220533" y="1752600"/>
            <a:ext cx="59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Task</a:t>
            </a:r>
            <a:endParaRPr lang="en-US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6324802" y="1752600"/>
            <a:ext cx="1856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Crowd Responses</a:t>
            </a:r>
            <a:endParaRPr lang="en-US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838919" y="2859488"/>
            <a:ext cx="1294681" cy="798112"/>
            <a:chOff x="838919" y="2859488"/>
            <a:chExt cx="1294681" cy="798112"/>
          </a:xfrm>
        </p:grpSpPr>
        <p:sp>
          <p:nvSpPr>
            <p:cNvPr id="29" name="Rectangle 28"/>
            <p:cNvSpPr/>
            <p:nvPr/>
          </p:nvSpPr>
          <p:spPr>
            <a:xfrm>
              <a:off x="838919" y="3472218"/>
              <a:ext cx="337778" cy="1853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795822" y="3167418"/>
              <a:ext cx="337778" cy="185382"/>
            </a:xfrm>
            <a:prstGeom prst="rect">
              <a:avLst/>
            </a:prstGeom>
            <a:solidFill>
              <a:srgbClr val="00CC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38919" y="3167418"/>
              <a:ext cx="337778" cy="185382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338622" y="2859489"/>
              <a:ext cx="337778" cy="185382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795822" y="3472218"/>
              <a:ext cx="337778" cy="185382"/>
            </a:xfrm>
            <a:prstGeom prst="rect">
              <a:avLst/>
            </a:prstGeom>
            <a:solidFill>
              <a:srgbClr val="66C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338622" y="3472218"/>
              <a:ext cx="337778" cy="185382"/>
            </a:xfrm>
            <a:prstGeom prst="rect">
              <a:avLst/>
            </a:prstGeom>
            <a:solidFill>
              <a:srgbClr val="CC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795822" y="2859488"/>
              <a:ext cx="337778" cy="18538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38919" y="2869014"/>
              <a:ext cx="337778" cy="185382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338622" y="3167418"/>
              <a:ext cx="337778" cy="185382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719603" y="1752600"/>
            <a:ext cx="1527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For each color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843541" y="4277265"/>
            <a:ext cx="359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x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10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Step 3. Categorize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09600" y="5937322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This determines category membership</a:t>
            </a: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570369"/>
              </p:ext>
            </p:extLst>
          </p:nvPr>
        </p:nvGraphicFramePr>
        <p:xfrm>
          <a:off x="6248400" y="2517489"/>
          <a:ext cx="2585558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27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27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Category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Votes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Green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4/5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Greenish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5/5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Yellow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1/5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Pink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0/5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3124200" y="2510283"/>
            <a:ext cx="2869978" cy="3204717"/>
            <a:chOff x="152400" y="1980910"/>
            <a:chExt cx="2869978" cy="3204717"/>
          </a:xfrm>
        </p:grpSpPr>
        <p:sp>
          <p:nvSpPr>
            <p:cNvPr id="15" name="Rectangle 14"/>
            <p:cNvSpPr/>
            <p:nvPr/>
          </p:nvSpPr>
          <p:spPr>
            <a:xfrm>
              <a:off x="152400" y="1980910"/>
              <a:ext cx="2869978" cy="320471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1262" y="2005695"/>
              <a:ext cx="24959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What categories does this belong to?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117378" y="2790096"/>
              <a:ext cx="675556" cy="370765"/>
            </a:xfrm>
            <a:prstGeom prst="rect">
              <a:avLst/>
            </a:prstGeom>
            <a:solidFill>
              <a:srgbClr val="00CC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261156" y="3450973"/>
              <a:ext cx="316668" cy="2495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330769" y="3346243"/>
              <a:ext cx="2580555" cy="1587318"/>
              <a:chOff x="5918991" y="2940749"/>
              <a:chExt cx="2580555" cy="433220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5918991" y="2940749"/>
                <a:ext cx="2580555" cy="433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b="1" u="sng" dirty="0" smtClean="0">
                    <a:solidFill>
                      <a:schemeClr val="tx1"/>
                    </a:solidFill>
                  </a:rPr>
                  <a:t>Category</a:t>
                </a:r>
              </a:p>
              <a:p>
                <a:r>
                  <a:rPr lang="en-US" dirty="0" smtClean="0">
                    <a:solidFill>
                      <a:schemeClr val="tx1"/>
                    </a:solidFill>
                  </a:rPr>
                  <a:t>Green</a:t>
                </a:r>
              </a:p>
              <a:p>
                <a:r>
                  <a:rPr lang="en-US" dirty="0" smtClean="0">
                    <a:solidFill>
                      <a:schemeClr val="tx1"/>
                    </a:solidFill>
                  </a:rPr>
                  <a:t>Greenish</a:t>
                </a:r>
              </a:p>
              <a:p>
                <a:r>
                  <a:rPr lang="en-US" dirty="0" smtClean="0">
                    <a:solidFill>
                      <a:schemeClr val="tx1"/>
                    </a:solidFill>
                  </a:rPr>
                  <a:t>Yellow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P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ink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858000" y="2958186"/>
                <a:ext cx="549449" cy="924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u="sng" dirty="0" smtClean="0"/>
                  <a:t>Fits</a:t>
                </a:r>
                <a:endParaRPr lang="en-US" sz="1600" b="1" u="sng" dirty="0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692721" y="3405751"/>
              <a:ext cx="12447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u="sng" dirty="0" smtClean="0"/>
                <a:t>Doesn’t Fit</a:t>
              </a:r>
              <a:endParaRPr lang="en-US" sz="1600" b="1" u="sng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116356" y="3771086"/>
              <a:ext cx="193627" cy="1735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427419" y="3770997"/>
              <a:ext cx="193627" cy="1735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436106" y="4063095"/>
              <a:ext cx="193627" cy="1735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125881" y="4323617"/>
              <a:ext cx="193627" cy="1735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125880" y="4586517"/>
              <a:ext cx="193627" cy="1735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116356" y="4063095"/>
              <a:ext cx="193627" cy="1735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432009" y="4327855"/>
              <a:ext cx="193627" cy="1735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432008" y="4588635"/>
              <a:ext cx="193627" cy="1735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220533" y="1752600"/>
            <a:ext cx="59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Task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553402" y="1752600"/>
            <a:ext cx="1856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Crowd Responses</a:t>
            </a:r>
            <a:endParaRPr lang="en-US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838919" y="2859488"/>
            <a:ext cx="1294681" cy="798112"/>
            <a:chOff x="838919" y="2859488"/>
            <a:chExt cx="1294681" cy="798112"/>
          </a:xfrm>
        </p:grpSpPr>
        <p:sp>
          <p:nvSpPr>
            <p:cNvPr id="25" name="Rectangle 24"/>
            <p:cNvSpPr/>
            <p:nvPr/>
          </p:nvSpPr>
          <p:spPr>
            <a:xfrm>
              <a:off x="838919" y="3472218"/>
              <a:ext cx="337778" cy="1853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795822" y="3167418"/>
              <a:ext cx="337778" cy="185382"/>
            </a:xfrm>
            <a:prstGeom prst="rect">
              <a:avLst/>
            </a:prstGeom>
            <a:solidFill>
              <a:srgbClr val="00CC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838919" y="3167418"/>
              <a:ext cx="337778" cy="185382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338622" y="2859489"/>
              <a:ext cx="337778" cy="185382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795822" y="3472218"/>
              <a:ext cx="337778" cy="185382"/>
            </a:xfrm>
            <a:prstGeom prst="rect">
              <a:avLst/>
            </a:prstGeom>
            <a:solidFill>
              <a:srgbClr val="66C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338622" y="3472218"/>
              <a:ext cx="337778" cy="185382"/>
            </a:xfrm>
            <a:prstGeom prst="rect">
              <a:avLst/>
            </a:prstGeom>
            <a:solidFill>
              <a:srgbClr val="CC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795822" y="2859488"/>
              <a:ext cx="337778" cy="18538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838919" y="2869014"/>
              <a:ext cx="337778" cy="185382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338622" y="3167418"/>
              <a:ext cx="337778" cy="185382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719603" y="1752600"/>
            <a:ext cx="1527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For each color</a:t>
            </a:r>
          </a:p>
          <a:p>
            <a:r>
              <a:rPr lang="en-US" b="1" dirty="0" smtClean="0"/>
              <a:t>and category</a:t>
            </a:r>
            <a:endParaRPr lang="en-US" b="1" dirty="0"/>
          </a:p>
        </p:txBody>
      </p:sp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270470"/>
              </p:ext>
            </p:extLst>
          </p:nvPr>
        </p:nvGraphicFramePr>
        <p:xfrm>
          <a:off x="836819" y="3915015"/>
          <a:ext cx="1409997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99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Categories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Green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Greenish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Yellow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Pink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1" name="TextBox 50"/>
          <p:cNvSpPr txBox="1"/>
          <p:nvPr/>
        </p:nvSpPr>
        <p:spPr>
          <a:xfrm>
            <a:off x="4337050" y="416456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x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343400" y="4450318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x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029200" y="4711700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x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029200" y="4978400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x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1" grpId="0"/>
      <p:bldP spid="52" grpId="0"/>
      <p:bldP spid="53" grpId="0"/>
      <p:bldP spid="5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4. Machine Step</a:t>
            </a:r>
            <a:endParaRPr lang="en-US" dirty="0"/>
          </a:p>
        </p:txBody>
      </p:sp>
      <p:graphicFrame>
        <p:nvGraphicFramePr>
          <p:cNvPr id="62" name="Table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077455"/>
              </p:ext>
            </p:extLst>
          </p:nvPr>
        </p:nvGraphicFramePr>
        <p:xfrm>
          <a:off x="2709417" y="1711627"/>
          <a:ext cx="4169022" cy="16653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58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58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3584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3584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3584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3584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1798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1798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1798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277558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844" marR="45844" marT="22922" marB="22922"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844" marR="45844" marT="22922" marB="22922"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844" marR="45844" marT="22922" marB="22922"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844" marR="45844" marT="22922" marB="22922"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844" marR="45844" marT="22922" marB="22922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844" marR="45844" marT="22922" marB="22922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844" marR="45844" marT="22922" marB="22922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844" marR="45844" marT="22922" marB="22922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844" marR="45844" marT="22922" marB="22922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755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5844" marR="45844" marT="22922" marB="22922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5844" marR="45844" marT="22922" marB="22922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844" marR="45844" marT="22922" marB="22922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844" marR="45844" marT="22922" marB="22922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844" marR="45844" marT="22922" marB="22922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844" marR="45844" marT="22922" marB="22922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844" marR="45844" marT="22922" marB="22922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844" marR="45844" marT="22922" marB="22922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844" marR="45844" marT="22922" marB="22922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755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5844" marR="45844" marT="22922" marB="22922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5844" marR="45844" marT="22922" marB="22922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5844" marR="45844" marT="22922" marB="22922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5844" marR="45844" marT="22922" marB="22922"/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0B050"/>
                        </a:solidFill>
                      </a:endParaRPr>
                    </a:p>
                  </a:txBody>
                  <a:tcPr marL="45844" marR="45844" marT="22922" marB="22922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0B050"/>
                        </a:solidFill>
                      </a:endParaRPr>
                    </a:p>
                  </a:txBody>
                  <a:tcPr marL="45844" marR="45844" marT="22922" marB="22922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0B050"/>
                        </a:solidFill>
                      </a:endParaRPr>
                    </a:p>
                  </a:txBody>
                  <a:tcPr marL="45844" marR="45844" marT="22922" marB="22922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844" marR="45844" marT="22922" marB="22922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844" marR="45844" marT="22922" marB="22922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755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5844" marR="45844" marT="22922" marB="22922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5844" marR="45844" marT="22922" marB="22922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5844" marR="45844" marT="22922" marB="22922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5844" marR="45844" marT="22922" marB="22922"/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45844" marR="45844" marT="22922" marB="22922">
                    <a:solidFill>
                      <a:srgbClr val="06BA8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45844" marR="45844" marT="22922" marB="22922">
                    <a:solidFill>
                      <a:srgbClr val="06BA8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45844" marR="45844" marT="22922" marB="22922">
                    <a:solidFill>
                      <a:srgbClr val="06BA8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844" marR="45844" marT="22922" marB="22922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844" marR="45844" marT="22922" marB="22922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755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5844" marR="45844" marT="22922" marB="22922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5844" marR="45844" marT="22922" marB="22922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5844" marR="45844" marT="22922" marB="22922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5844" marR="45844" marT="22922" marB="22922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5844" marR="45844" marT="22922" marB="22922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5844" marR="45844" marT="22922" marB="22922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844" marR="45844" marT="22922" marB="22922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844" marR="45844" marT="22922" marB="22922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844" marR="45844" marT="22922" marB="2292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755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5844" marR="45844" marT="22922" marB="22922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5844" marR="45844" marT="22922" marB="22922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5844" marR="45844" marT="22922" marB="22922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5844" marR="45844" marT="22922" marB="22922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5844" marR="45844" marT="22922" marB="22922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844" marR="45844" marT="22922" marB="22922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844" marR="45844" marT="22922" marB="22922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844" marR="45844" marT="22922" marB="2292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844" marR="45844" marT="22922" marB="22922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63" name="Rectangle 62"/>
          <p:cNvSpPr/>
          <p:nvPr/>
        </p:nvSpPr>
        <p:spPr>
          <a:xfrm>
            <a:off x="4933332" y="1447800"/>
            <a:ext cx="338691" cy="185884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2740588" y="1449543"/>
            <a:ext cx="338691" cy="185884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3163897" y="1449543"/>
            <a:ext cx="338691" cy="185884"/>
          </a:xfrm>
          <a:prstGeom prst="rect">
            <a:avLst/>
          </a:prstGeom>
          <a:solidFill>
            <a:srgbClr val="33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3621097" y="1449543"/>
            <a:ext cx="338691" cy="185884"/>
          </a:xfrm>
          <a:prstGeom prst="rect">
            <a:avLst/>
          </a:prstGeom>
          <a:solidFill>
            <a:srgbClr val="66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7" name="Table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255527"/>
              </p:ext>
            </p:extLst>
          </p:nvPr>
        </p:nvGraphicFramePr>
        <p:xfrm>
          <a:off x="1600200" y="1751386"/>
          <a:ext cx="1112420" cy="16427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24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73788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rgbClr val="3333CC"/>
                          </a:solidFill>
                        </a:rPr>
                        <a:t>Blue</a:t>
                      </a:r>
                      <a:endParaRPr lang="en-US" sz="1400" b="1" dirty="0">
                        <a:solidFill>
                          <a:srgbClr val="3333CC"/>
                        </a:solidFill>
                      </a:endParaRPr>
                    </a:p>
                  </a:txBody>
                  <a:tcPr marL="45844" marR="45844" marT="22922" marB="22922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3788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rgbClr val="66CCFF"/>
                          </a:solidFill>
                        </a:rPr>
                        <a:t>Light</a:t>
                      </a:r>
                      <a:r>
                        <a:rPr lang="en-US" sz="1400" b="1" baseline="0" dirty="0" smtClean="0">
                          <a:solidFill>
                            <a:srgbClr val="66CCFF"/>
                          </a:solidFill>
                        </a:rPr>
                        <a:t> Blue</a:t>
                      </a:r>
                      <a:endParaRPr lang="en-US" sz="1400" b="1" dirty="0">
                        <a:solidFill>
                          <a:srgbClr val="66CCFF"/>
                        </a:solidFill>
                      </a:endParaRPr>
                    </a:p>
                  </a:txBody>
                  <a:tcPr marL="45844" marR="45844" marT="22922" marB="22922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3788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rgbClr val="00B050"/>
                          </a:solidFill>
                        </a:rPr>
                        <a:t>Green</a:t>
                      </a:r>
                      <a:endParaRPr lang="en-US" sz="1400" b="1" dirty="0">
                        <a:solidFill>
                          <a:srgbClr val="00B050"/>
                        </a:solidFill>
                      </a:endParaRPr>
                    </a:p>
                  </a:txBody>
                  <a:tcPr marL="45844" marR="45844" marT="22922" marB="22922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3788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rgbClr val="00CC99"/>
                          </a:solidFill>
                        </a:rPr>
                        <a:t>Greenish</a:t>
                      </a:r>
                      <a:endParaRPr lang="en-US" sz="1400" b="1" dirty="0">
                        <a:solidFill>
                          <a:srgbClr val="00CC99"/>
                        </a:solidFill>
                      </a:endParaRPr>
                    </a:p>
                  </a:txBody>
                  <a:tcPr marL="45844" marR="45844" marT="22922" marB="22922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3788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Red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45844" marR="45844" marT="22922" marB="22922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3788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rgbClr val="FFC000"/>
                          </a:solidFill>
                        </a:rPr>
                        <a:t>Gold</a:t>
                      </a:r>
                      <a:endParaRPr lang="en-US" sz="1400" b="1" dirty="0">
                        <a:solidFill>
                          <a:srgbClr val="FFC000"/>
                        </a:solidFill>
                      </a:endParaRPr>
                    </a:p>
                  </a:txBody>
                  <a:tcPr marL="45844" marR="45844" marT="22922" marB="22922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68" name="Rectangle 67"/>
          <p:cNvSpPr/>
          <p:nvPr/>
        </p:nvSpPr>
        <p:spPr>
          <a:xfrm>
            <a:off x="4035988" y="1447800"/>
            <a:ext cx="338691" cy="185884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4493188" y="1449543"/>
            <a:ext cx="338691" cy="18588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5930603" y="1447800"/>
            <a:ext cx="338691" cy="18588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6502024" y="1449543"/>
            <a:ext cx="338691" cy="18588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5390334" y="1447800"/>
            <a:ext cx="338691" cy="185884"/>
          </a:xfrm>
          <a:prstGeom prst="rect">
            <a:avLst/>
          </a:prstGeom>
          <a:solidFill>
            <a:srgbClr val="00CC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/>
          <p:cNvGrpSpPr/>
          <p:nvPr/>
        </p:nvGrpSpPr>
        <p:grpSpPr>
          <a:xfrm>
            <a:off x="910376" y="3895703"/>
            <a:ext cx="2961684" cy="2149090"/>
            <a:chOff x="5890792" y="4419600"/>
            <a:chExt cx="2422362" cy="1828800"/>
          </a:xfrm>
        </p:grpSpPr>
        <p:sp>
          <p:nvSpPr>
            <p:cNvPr id="83" name="Oval 82"/>
            <p:cNvSpPr/>
            <p:nvPr/>
          </p:nvSpPr>
          <p:spPr>
            <a:xfrm>
              <a:off x="6705600" y="4724400"/>
              <a:ext cx="1607554" cy="1524000"/>
            </a:xfrm>
            <a:prstGeom prst="ellipse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Blue</a:t>
              </a:r>
              <a:endParaRPr lang="en-US" dirty="0"/>
            </a:p>
          </p:txBody>
        </p:sp>
        <p:sp>
          <p:nvSpPr>
            <p:cNvPr id="84" name="Oval 83"/>
            <p:cNvSpPr/>
            <p:nvPr/>
          </p:nvSpPr>
          <p:spPr>
            <a:xfrm>
              <a:off x="7387724" y="4876800"/>
              <a:ext cx="639681" cy="591312"/>
            </a:xfrm>
            <a:prstGeom prst="ellipse">
              <a:avLst/>
            </a:prstGeom>
            <a:solidFill>
              <a:srgbClr val="66C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Light Blue</a:t>
              </a:r>
              <a:endParaRPr lang="en-US" sz="1000" dirty="0"/>
            </a:p>
          </p:txBody>
        </p:sp>
        <p:sp>
          <p:nvSpPr>
            <p:cNvPr id="85" name="Oval 84"/>
            <p:cNvSpPr/>
            <p:nvPr/>
          </p:nvSpPr>
          <p:spPr>
            <a:xfrm>
              <a:off x="6172200" y="4495800"/>
              <a:ext cx="838200" cy="838200"/>
            </a:xfrm>
            <a:prstGeom prst="ellipse">
              <a:avLst/>
            </a:prstGeom>
            <a:solidFill>
              <a:srgbClr val="00CC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6324600" y="4419600"/>
              <a:ext cx="838200" cy="838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Green</a:t>
              </a:r>
              <a:endParaRPr lang="en-US" sz="1400" dirty="0"/>
            </a:p>
          </p:txBody>
        </p:sp>
        <p:sp>
          <p:nvSpPr>
            <p:cNvPr id="87" name="Oval 86"/>
            <p:cNvSpPr/>
            <p:nvPr/>
          </p:nvSpPr>
          <p:spPr>
            <a:xfrm>
              <a:off x="6255572" y="5468111"/>
              <a:ext cx="243308" cy="2667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88" name="Oval 87"/>
            <p:cNvSpPr/>
            <p:nvPr/>
          </p:nvSpPr>
          <p:spPr>
            <a:xfrm>
              <a:off x="5890792" y="5638800"/>
              <a:ext cx="243308" cy="2667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</p:grpSp>
      <p:sp>
        <p:nvSpPr>
          <p:cNvPr id="89" name="Right Arrow 88"/>
          <p:cNvSpPr/>
          <p:nvPr/>
        </p:nvSpPr>
        <p:spPr>
          <a:xfrm>
            <a:off x="4455088" y="4798791"/>
            <a:ext cx="480592" cy="381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/>
          <p:cNvSpPr txBox="1"/>
          <p:nvPr/>
        </p:nvSpPr>
        <p:spPr>
          <a:xfrm>
            <a:off x="5272024" y="3881833"/>
            <a:ext cx="25944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Blue:</a:t>
            </a:r>
          </a:p>
          <a:p>
            <a:pPr lvl="1"/>
            <a:r>
              <a:rPr lang="en-US" sz="3200" dirty="0" smtClean="0">
                <a:latin typeface="Arial" pitchFamily="34" charset="0"/>
                <a:cs typeface="Arial" pitchFamily="34" charset="0"/>
              </a:rPr>
              <a:t>Light Blue:</a:t>
            </a:r>
          </a:p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Green:</a:t>
            </a:r>
          </a:p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Other: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6592007" y="4057590"/>
            <a:ext cx="412394" cy="226334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7121376" y="4059343"/>
            <a:ext cx="412394" cy="226334"/>
          </a:xfrm>
          <a:prstGeom prst="rect">
            <a:avLst/>
          </a:prstGeom>
          <a:solidFill>
            <a:srgbClr val="33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7660233" y="4059343"/>
            <a:ext cx="412394" cy="226334"/>
          </a:xfrm>
          <a:prstGeom prst="rect">
            <a:avLst/>
          </a:prstGeom>
          <a:solidFill>
            <a:srgbClr val="66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8216427" y="4059343"/>
            <a:ext cx="412394" cy="226334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7813263" y="4545541"/>
            <a:ext cx="412394" cy="226334"/>
          </a:xfrm>
          <a:prstGeom prst="rect">
            <a:avLst/>
          </a:prstGeom>
          <a:solidFill>
            <a:srgbClr val="66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8422624" y="4545541"/>
            <a:ext cx="412394" cy="226334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7262316" y="5036172"/>
            <a:ext cx="412394" cy="226334"/>
          </a:xfrm>
          <a:prstGeom prst="rect">
            <a:avLst/>
          </a:prstGeom>
          <a:solidFill>
            <a:srgbClr val="00CC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7765727" y="5040150"/>
            <a:ext cx="412394" cy="226334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6724857" y="5041974"/>
            <a:ext cx="412394" cy="22633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6638823" y="5528672"/>
            <a:ext cx="412394" cy="22633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7165325" y="5528672"/>
            <a:ext cx="412394" cy="2263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80804" y="3581400"/>
            <a:ext cx="117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redundant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46398" y="4038600"/>
            <a:ext cx="820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ested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580804" y="5759270"/>
            <a:ext cx="1133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singletons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83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3" grpId="0"/>
      <p:bldP spid="5" grpId="0"/>
      <p:bldP spid="3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Recursively Running Cascade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38200" y="2777609"/>
            <a:ext cx="675556" cy="3707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667000" y="2248616"/>
            <a:ext cx="675556" cy="370765"/>
          </a:xfrm>
          <a:prstGeom prst="rect">
            <a:avLst/>
          </a:prstGeom>
          <a:solidFill>
            <a:srgbClr val="00CC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8200" y="2227813"/>
            <a:ext cx="675556" cy="37076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752600" y="1664462"/>
            <a:ext cx="675556" cy="370765"/>
          </a:xfrm>
          <a:prstGeom prst="rect">
            <a:avLst/>
          </a:prstGeom>
          <a:solidFill>
            <a:srgbClr val="33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67000" y="2777609"/>
            <a:ext cx="675556" cy="370765"/>
          </a:xfrm>
          <a:prstGeom prst="rect">
            <a:avLst/>
          </a:prstGeom>
          <a:solidFill>
            <a:srgbClr val="66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762844" y="2777609"/>
            <a:ext cx="675556" cy="370765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667000" y="1664461"/>
            <a:ext cx="675556" cy="37076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38200" y="1673987"/>
            <a:ext cx="675556" cy="37076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752600" y="2240751"/>
            <a:ext cx="675556" cy="37076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9600" y="1524000"/>
            <a:ext cx="2971800" cy="17870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48444" y="4540444"/>
            <a:ext cx="675556" cy="37076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77244" y="4011451"/>
            <a:ext cx="675556" cy="3707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48444" y="3990648"/>
            <a:ext cx="675556" cy="3707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762844" y="3427297"/>
            <a:ext cx="675556" cy="3707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677244" y="4540444"/>
            <a:ext cx="675556" cy="370765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773088" y="4540444"/>
            <a:ext cx="675556" cy="3707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677244" y="3427296"/>
            <a:ext cx="675556" cy="3707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48444" y="3436822"/>
            <a:ext cx="675556" cy="370765"/>
          </a:xfrm>
          <a:prstGeom prst="rect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762844" y="4003586"/>
            <a:ext cx="675556" cy="3707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38200" y="6216844"/>
            <a:ext cx="675556" cy="37076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667000" y="5687851"/>
            <a:ext cx="675556" cy="37076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838200" y="5667048"/>
            <a:ext cx="675556" cy="370765"/>
          </a:xfrm>
          <a:prstGeom prst="rect">
            <a:avLst/>
          </a:prstGeom>
          <a:solidFill>
            <a:srgbClr val="00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752600" y="5103697"/>
            <a:ext cx="675556" cy="370765"/>
          </a:xfrm>
          <a:prstGeom prst="rect">
            <a:avLst/>
          </a:prstGeom>
          <a:solidFill>
            <a:srgbClr val="6666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667000" y="6216844"/>
            <a:ext cx="675556" cy="3707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762844" y="6216844"/>
            <a:ext cx="675556" cy="3707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667000" y="5103696"/>
            <a:ext cx="675556" cy="370765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38200" y="5113222"/>
            <a:ext cx="675556" cy="370765"/>
          </a:xfrm>
          <a:prstGeom prst="rect">
            <a:avLst/>
          </a:prstGeom>
          <a:solidFill>
            <a:srgbClr val="CC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752600" y="5679986"/>
            <a:ext cx="675556" cy="370765"/>
          </a:xfrm>
          <a:prstGeom prst="rect">
            <a:avLst/>
          </a:prstGeom>
          <a:solidFill>
            <a:srgbClr val="D5982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037956" y="1447800"/>
            <a:ext cx="25944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Blue:</a:t>
            </a:r>
          </a:p>
          <a:p>
            <a:pPr lvl="1"/>
            <a:r>
              <a:rPr lang="en-US" sz="3200" dirty="0" smtClean="0">
                <a:latin typeface="Arial" pitchFamily="34" charset="0"/>
                <a:cs typeface="Arial" pitchFamily="34" charset="0"/>
              </a:rPr>
              <a:t>Light Blue:</a:t>
            </a:r>
          </a:p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Green:</a:t>
            </a:r>
          </a:p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Other: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357939" y="1623557"/>
            <a:ext cx="412394" cy="226334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887308" y="1625310"/>
            <a:ext cx="412394" cy="226334"/>
          </a:xfrm>
          <a:prstGeom prst="rect">
            <a:avLst/>
          </a:prstGeom>
          <a:solidFill>
            <a:srgbClr val="33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426165" y="1625310"/>
            <a:ext cx="412394" cy="226334"/>
          </a:xfrm>
          <a:prstGeom prst="rect">
            <a:avLst/>
          </a:prstGeom>
          <a:solidFill>
            <a:srgbClr val="66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982359" y="1625310"/>
            <a:ext cx="412394" cy="226334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579195" y="2111508"/>
            <a:ext cx="412394" cy="226334"/>
          </a:xfrm>
          <a:prstGeom prst="rect">
            <a:avLst/>
          </a:prstGeom>
          <a:solidFill>
            <a:srgbClr val="66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112356" y="2111508"/>
            <a:ext cx="412394" cy="226334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028248" y="2602139"/>
            <a:ext cx="412394" cy="226334"/>
          </a:xfrm>
          <a:prstGeom prst="rect">
            <a:avLst/>
          </a:prstGeom>
          <a:solidFill>
            <a:srgbClr val="00CC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531659" y="2606117"/>
            <a:ext cx="412394" cy="226334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490789" y="2607941"/>
            <a:ext cx="412394" cy="22633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404755" y="3094639"/>
            <a:ext cx="412394" cy="22633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931257" y="3094639"/>
            <a:ext cx="412394" cy="2263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609600" y="3320973"/>
            <a:ext cx="2971800" cy="340050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9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4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5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5125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Adaptation is Necessary for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Open-Ended Problems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8" name="Picture 7" descr="lydia cop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6" t="21669" r="12223" b="10657"/>
          <a:stretch/>
        </p:blipFill>
        <p:spPr>
          <a:xfrm>
            <a:off x="0" y="1447800"/>
            <a:ext cx="4139157" cy="28225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0893" r="21558" b="36905"/>
          <a:stretch/>
        </p:blipFill>
        <p:spPr>
          <a:xfrm>
            <a:off x="568620" y="3355213"/>
            <a:ext cx="3316537" cy="43270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7338" y="1447799"/>
            <a:ext cx="5056662" cy="33184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3212" y="4035425"/>
            <a:ext cx="6740788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50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Recursively Running Cascade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38200" y="2777609"/>
            <a:ext cx="675556" cy="3707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667000" y="2248616"/>
            <a:ext cx="675556" cy="370765"/>
          </a:xfrm>
          <a:prstGeom prst="rect">
            <a:avLst/>
          </a:prstGeom>
          <a:solidFill>
            <a:srgbClr val="00CC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8200" y="2227813"/>
            <a:ext cx="675556" cy="37076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752600" y="1664462"/>
            <a:ext cx="675556" cy="370765"/>
          </a:xfrm>
          <a:prstGeom prst="rect">
            <a:avLst/>
          </a:prstGeom>
          <a:solidFill>
            <a:srgbClr val="33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67000" y="2777609"/>
            <a:ext cx="675556" cy="370765"/>
          </a:xfrm>
          <a:prstGeom prst="rect">
            <a:avLst/>
          </a:prstGeom>
          <a:solidFill>
            <a:srgbClr val="66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762844" y="2777609"/>
            <a:ext cx="675556" cy="370765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667000" y="1664461"/>
            <a:ext cx="675556" cy="37076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38200" y="1673987"/>
            <a:ext cx="675556" cy="37076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752600" y="2240751"/>
            <a:ext cx="675556" cy="37076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9600" y="1524000"/>
            <a:ext cx="2971800" cy="17870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592194" y="2611517"/>
            <a:ext cx="412394" cy="21695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77244" y="4011451"/>
            <a:ext cx="675556" cy="3707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38200" y="4540444"/>
            <a:ext cx="675556" cy="3707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762844" y="3427297"/>
            <a:ext cx="675556" cy="3707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036800" y="2610166"/>
            <a:ext cx="412394" cy="218308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773088" y="4540444"/>
            <a:ext cx="675556" cy="3707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677244" y="3427296"/>
            <a:ext cx="675556" cy="3707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48444" y="3436822"/>
            <a:ext cx="675556" cy="370765"/>
          </a:xfrm>
          <a:prstGeom prst="rect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762844" y="4003586"/>
            <a:ext cx="675556" cy="3707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058794" y="2619382"/>
            <a:ext cx="412394" cy="2090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525394" y="2606117"/>
            <a:ext cx="412394" cy="22235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525394" y="1623557"/>
            <a:ext cx="412394" cy="226285"/>
          </a:xfrm>
          <a:prstGeom prst="rect">
            <a:avLst/>
          </a:prstGeom>
          <a:solidFill>
            <a:srgbClr val="00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752600" y="5103697"/>
            <a:ext cx="675556" cy="370765"/>
          </a:xfrm>
          <a:prstGeom prst="rect">
            <a:avLst/>
          </a:prstGeom>
          <a:solidFill>
            <a:srgbClr val="6666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667000" y="6216844"/>
            <a:ext cx="675556" cy="3707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762844" y="6216844"/>
            <a:ext cx="675556" cy="3707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667000" y="5103696"/>
            <a:ext cx="675556" cy="370765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38200" y="5113222"/>
            <a:ext cx="675556" cy="370765"/>
          </a:xfrm>
          <a:prstGeom prst="rect">
            <a:avLst/>
          </a:prstGeom>
          <a:solidFill>
            <a:srgbClr val="CC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752600" y="5679986"/>
            <a:ext cx="675556" cy="370765"/>
          </a:xfrm>
          <a:prstGeom prst="rect">
            <a:avLst/>
          </a:prstGeom>
          <a:solidFill>
            <a:srgbClr val="D5982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038600" y="1447800"/>
            <a:ext cx="25944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Blue:</a:t>
            </a:r>
          </a:p>
          <a:p>
            <a:pPr lvl="1"/>
            <a:r>
              <a:rPr lang="en-US" sz="3200" dirty="0" smtClean="0">
                <a:latin typeface="Arial" pitchFamily="34" charset="0"/>
                <a:cs typeface="Arial" pitchFamily="34" charset="0"/>
              </a:rPr>
              <a:t>Light Blue:</a:t>
            </a:r>
          </a:p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Green:</a:t>
            </a:r>
          </a:p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Other: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358583" y="1623557"/>
            <a:ext cx="412394" cy="226334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887952" y="1625310"/>
            <a:ext cx="412394" cy="226334"/>
          </a:xfrm>
          <a:prstGeom prst="rect">
            <a:avLst/>
          </a:prstGeom>
          <a:solidFill>
            <a:srgbClr val="33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426809" y="1625310"/>
            <a:ext cx="412394" cy="226334"/>
          </a:xfrm>
          <a:prstGeom prst="rect">
            <a:avLst/>
          </a:prstGeom>
          <a:solidFill>
            <a:srgbClr val="66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983003" y="1625310"/>
            <a:ext cx="412394" cy="226334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579839" y="2111508"/>
            <a:ext cx="412394" cy="226334"/>
          </a:xfrm>
          <a:prstGeom prst="rect">
            <a:avLst/>
          </a:prstGeom>
          <a:solidFill>
            <a:srgbClr val="66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131406" y="2111508"/>
            <a:ext cx="412394" cy="226334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028892" y="2602139"/>
            <a:ext cx="412394" cy="226334"/>
          </a:xfrm>
          <a:prstGeom prst="rect">
            <a:avLst/>
          </a:prstGeom>
          <a:solidFill>
            <a:srgbClr val="00CC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532303" y="2606117"/>
            <a:ext cx="412394" cy="226334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491433" y="2607941"/>
            <a:ext cx="412394" cy="22633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405399" y="3094639"/>
            <a:ext cx="412394" cy="22633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931901" y="3094639"/>
            <a:ext cx="412394" cy="2263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7677794" y="2111508"/>
            <a:ext cx="412394" cy="226285"/>
          </a:xfrm>
          <a:prstGeom prst="rect">
            <a:avLst/>
          </a:prstGeom>
          <a:solidFill>
            <a:srgbClr val="00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1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Recursively Running Cascade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38200" y="2777609"/>
            <a:ext cx="675556" cy="3707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667000" y="2248616"/>
            <a:ext cx="675556" cy="370765"/>
          </a:xfrm>
          <a:prstGeom prst="rect">
            <a:avLst/>
          </a:prstGeom>
          <a:solidFill>
            <a:srgbClr val="00CC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8200" y="2227813"/>
            <a:ext cx="675556" cy="37076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752600" y="1664462"/>
            <a:ext cx="675556" cy="370765"/>
          </a:xfrm>
          <a:prstGeom prst="rect">
            <a:avLst/>
          </a:prstGeom>
          <a:solidFill>
            <a:srgbClr val="33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67000" y="2777609"/>
            <a:ext cx="675556" cy="370765"/>
          </a:xfrm>
          <a:prstGeom prst="rect">
            <a:avLst/>
          </a:prstGeom>
          <a:solidFill>
            <a:srgbClr val="66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762844" y="2777609"/>
            <a:ext cx="675556" cy="370765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667000" y="1664461"/>
            <a:ext cx="675556" cy="37076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38200" y="1673987"/>
            <a:ext cx="675556" cy="37076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752600" y="2240751"/>
            <a:ext cx="675556" cy="37076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9600" y="1524000"/>
            <a:ext cx="2971800" cy="17870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592194" y="2611517"/>
            <a:ext cx="412394" cy="21695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77244" y="4011451"/>
            <a:ext cx="675556" cy="3707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38200" y="4540444"/>
            <a:ext cx="675556" cy="3707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762844" y="3427297"/>
            <a:ext cx="675556" cy="3707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036800" y="2610166"/>
            <a:ext cx="412394" cy="218308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773088" y="4540444"/>
            <a:ext cx="675556" cy="3707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677244" y="3427296"/>
            <a:ext cx="675556" cy="3707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48444" y="3436822"/>
            <a:ext cx="675556" cy="370765"/>
          </a:xfrm>
          <a:prstGeom prst="rect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762844" y="4003586"/>
            <a:ext cx="675556" cy="3707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058794" y="2619382"/>
            <a:ext cx="412394" cy="2090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525394" y="2606117"/>
            <a:ext cx="412394" cy="22235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525394" y="1623557"/>
            <a:ext cx="412394" cy="226285"/>
          </a:xfrm>
          <a:prstGeom prst="rect">
            <a:avLst/>
          </a:prstGeom>
          <a:solidFill>
            <a:srgbClr val="00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752600" y="5103697"/>
            <a:ext cx="675556" cy="370765"/>
          </a:xfrm>
          <a:prstGeom prst="rect">
            <a:avLst/>
          </a:prstGeom>
          <a:solidFill>
            <a:srgbClr val="6666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667000" y="6216844"/>
            <a:ext cx="675556" cy="3707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762844" y="6216844"/>
            <a:ext cx="675556" cy="3707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667000" y="5103696"/>
            <a:ext cx="675556" cy="370765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38200" y="5113222"/>
            <a:ext cx="675556" cy="370765"/>
          </a:xfrm>
          <a:prstGeom prst="rect">
            <a:avLst/>
          </a:prstGeom>
          <a:solidFill>
            <a:srgbClr val="CC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752600" y="5679986"/>
            <a:ext cx="675556" cy="370765"/>
          </a:xfrm>
          <a:prstGeom prst="rect">
            <a:avLst/>
          </a:prstGeom>
          <a:solidFill>
            <a:srgbClr val="D5982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038600" y="1447800"/>
            <a:ext cx="25944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Blue:</a:t>
            </a:r>
          </a:p>
          <a:p>
            <a:pPr lvl="1"/>
            <a:r>
              <a:rPr lang="en-US" sz="3200" dirty="0" smtClean="0">
                <a:latin typeface="Arial" pitchFamily="34" charset="0"/>
                <a:cs typeface="Arial" pitchFamily="34" charset="0"/>
              </a:rPr>
              <a:t>Light Blue:</a:t>
            </a:r>
          </a:p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Green:</a:t>
            </a:r>
          </a:p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Other: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358583" y="1623557"/>
            <a:ext cx="412394" cy="226334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887952" y="1625310"/>
            <a:ext cx="412394" cy="226334"/>
          </a:xfrm>
          <a:prstGeom prst="rect">
            <a:avLst/>
          </a:prstGeom>
          <a:solidFill>
            <a:srgbClr val="33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426809" y="1625310"/>
            <a:ext cx="412394" cy="226334"/>
          </a:xfrm>
          <a:prstGeom prst="rect">
            <a:avLst/>
          </a:prstGeom>
          <a:solidFill>
            <a:srgbClr val="66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983003" y="1625310"/>
            <a:ext cx="412394" cy="226334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579839" y="2111508"/>
            <a:ext cx="412394" cy="226334"/>
          </a:xfrm>
          <a:prstGeom prst="rect">
            <a:avLst/>
          </a:prstGeom>
          <a:solidFill>
            <a:srgbClr val="66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131406" y="2111508"/>
            <a:ext cx="412394" cy="226334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028892" y="2602139"/>
            <a:ext cx="412394" cy="226334"/>
          </a:xfrm>
          <a:prstGeom prst="rect">
            <a:avLst/>
          </a:prstGeom>
          <a:solidFill>
            <a:srgbClr val="00CC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532303" y="2606117"/>
            <a:ext cx="412394" cy="226334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491433" y="2607941"/>
            <a:ext cx="412394" cy="22633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405399" y="3094639"/>
            <a:ext cx="412394" cy="22633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931901" y="3094639"/>
            <a:ext cx="412394" cy="2263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7677794" y="2111508"/>
            <a:ext cx="412394" cy="226285"/>
          </a:xfrm>
          <a:prstGeom prst="rect">
            <a:avLst/>
          </a:prstGeom>
          <a:solidFill>
            <a:srgbClr val="00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810000" y="2367955"/>
            <a:ext cx="5334000" cy="6637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5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4038599" y="1447800"/>
            <a:ext cx="38453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Blue:</a:t>
            </a:r>
          </a:p>
          <a:p>
            <a:pPr lvl="1"/>
            <a:r>
              <a:rPr lang="en-US" sz="3200" dirty="0" smtClean="0">
                <a:latin typeface="Arial" pitchFamily="34" charset="0"/>
                <a:cs typeface="Arial" pitchFamily="34" charset="0"/>
              </a:rPr>
              <a:t>Light Blue:</a:t>
            </a:r>
          </a:p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Green:</a:t>
            </a:r>
          </a:p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    Olive:</a:t>
            </a:r>
          </a:p>
          <a:p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  Light Green: 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	</a:t>
            </a:r>
            <a:endParaRPr lang="en-US" sz="3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Recursively Running Cascade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38200" y="2777609"/>
            <a:ext cx="675556" cy="3707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667000" y="2248616"/>
            <a:ext cx="675556" cy="370765"/>
          </a:xfrm>
          <a:prstGeom prst="rect">
            <a:avLst/>
          </a:prstGeom>
          <a:solidFill>
            <a:srgbClr val="00CC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8200" y="2227813"/>
            <a:ext cx="675556" cy="37076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752600" y="1664462"/>
            <a:ext cx="675556" cy="370765"/>
          </a:xfrm>
          <a:prstGeom prst="rect">
            <a:avLst/>
          </a:prstGeom>
          <a:solidFill>
            <a:srgbClr val="33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67000" y="2777609"/>
            <a:ext cx="675556" cy="370765"/>
          </a:xfrm>
          <a:prstGeom prst="rect">
            <a:avLst/>
          </a:prstGeom>
          <a:solidFill>
            <a:srgbClr val="66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762844" y="2777609"/>
            <a:ext cx="675556" cy="370765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667000" y="1664461"/>
            <a:ext cx="675556" cy="37076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38200" y="1673987"/>
            <a:ext cx="675556" cy="37076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752600" y="2240751"/>
            <a:ext cx="675556" cy="37076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9600" y="1524000"/>
            <a:ext cx="2971800" cy="17870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293206" y="3135843"/>
            <a:ext cx="412394" cy="21695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036800" y="2610166"/>
            <a:ext cx="412394" cy="218308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759806" y="3143708"/>
            <a:ext cx="412394" cy="2090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525394" y="2606117"/>
            <a:ext cx="412394" cy="22235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525394" y="1623557"/>
            <a:ext cx="412394" cy="226285"/>
          </a:xfrm>
          <a:prstGeom prst="rect">
            <a:avLst/>
          </a:prstGeom>
          <a:solidFill>
            <a:srgbClr val="00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358583" y="1623557"/>
            <a:ext cx="412394" cy="226334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887952" y="1625310"/>
            <a:ext cx="412394" cy="226334"/>
          </a:xfrm>
          <a:prstGeom prst="rect">
            <a:avLst/>
          </a:prstGeom>
          <a:solidFill>
            <a:srgbClr val="33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426809" y="1625310"/>
            <a:ext cx="412394" cy="226334"/>
          </a:xfrm>
          <a:prstGeom prst="rect">
            <a:avLst/>
          </a:prstGeom>
          <a:solidFill>
            <a:srgbClr val="66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983003" y="1625310"/>
            <a:ext cx="412394" cy="226334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579839" y="2111508"/>
            <a:ext cx="412394" cy="226334"/>
          </a:xfrm>
          <a:prstGeom prst="rect">
            <a:avLst/>
          </a:prstGeom>
          <a:solidFill>
            <a:srgbClr val="66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131406" y="2111508"/>
            <a:ext cx="412394" cy="226334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028892" y="2602139"/>
            <a:ext cx="412394" cy="226334"/>
          </a:xfrm>
          <a:prstGeom prst="rect">
            <a:avLst/>
          </a:prstGeom>
          <a:solidFill>
            <a:srgbClr val="00CC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532303" y="2606117"/>
            <a:ext cx="412394" cy="226334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491433" y="2607941"/>
            <a:ext cx="412394" cy="22633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7677794" y="2111508"/>
            <a:ext cx="412394" cy="226285"/>
          </a:xfrm>
          <a:prstGeom prst="rect">
            <a:avLst/>
          </a:prstGeom>
          <a:solidFill>
            <a:srgbClr val="00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7431514" y="3566641"/>
            <a:ext cx="412394" cy="226334"/>
          </a:xfrm>
          <a:prstGeom prst="rect">
            <a:avLst/>
          </a:prstGeom>
          <a:solidFill>
            <a:srgbClr val="00CC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6894055" y="3572443"/>
            <a:ext cx="412394" cy="22633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7969606" y="3566135"/>
            <a:ext cx="412394" cy="218308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677244" y="4011451"/>
            <a:ext cx="675556" cy="3707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838200" y="4540444"/>
            <a:ext cx="675556" cy="3707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762844" y="3427297"/>
            <a:ext cx="675556" cy="3707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773088" y="4540444"/>
            <a:ext cx="675556" cy="3707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2677244" y="3427296"/>
            <a:ext cx="675556" cy="3707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848444" y="3436822"/>
            <a:ext cx="675556" cy="370765"/>
          </a:xfrm>
          <a:prstGeom prst="rect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762844" y="4003586"/>
            <a:ext cx="675556" cy="3707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752600" y="5103697"/>
            <a:ext cx="675556" cy="370765"/>
          </a:xfrm>
          <a:prstGeom prst="rect">
            <a:avLst/>
          </a:prstGeom>
          <a:solidFill>
            <a:srgbClr val="6666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2667000" y="6216844"/>
            <a:ext cx="675556" cy="3707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762844" y="6216844"/>
            <a:ext cx="675556" cy="3707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2667000" y="5103696"/>
            <a:ext cx="675556" cy="370765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838200" y="5113222"/>
            <a:ext cx="675556" cy="370765"/>
          </a:xfrm>
          <a:prstGeom prst="rect">
            <a:avLst/>
          </a:prstGeom>
          <a:solidFill>
            <a:srgbClr val="CC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1752600" y="5679986"/>
            <a:ext cx="675556" cy="370765"/>
          </a:xfrm>
          <a:prstGeom prst="rect">
            <a:avLst/>
          </a:prstGeom>
          <a:solidFill>
            <a:srgbClr val="D5982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8592194" y="2611517"/>
            <a:ext cx="412394" cy="21695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8058794" y="2619382"/>
            <a:ext cx="412394" cy="2090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52</a:t>
            </a:fld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609600" y="3320973"/>
            <a:ext cx="2971800" cy="340050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9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4038599" y="1447800"/>
            <a:ext cx="384539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Blue:</a:t>
            </a:r>
          </a:p>
          <a:p>
            <a:pPr lvl="1"/>
            <a:r>
              <a:rPr lang="en-US" sz="3200" dirty="0" smtClean="0">
                <a:latin typeface="Arial" pitchFamily="34" charset="0"/>
                <a:cs typeface="Arial" pitchFamily="34" charset="0"/>
              </a:rPr>
              <a:t>Light Blue:</a:t>
            </a:r>
          </a:p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Green:</a:t>
            </a:r>
          </a:p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    Olive:</a:t>
            </a:r>
          </a:p>
          <a:p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  Light Green: 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	</a:t>
            </a:r>
            <a:endParaRPr lang="en-US" sz="32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Purple:</a:t>
            </a:r>
          </a:p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Pink:</a:t>
            </a:r>
          </a:p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Brown:</a:t>
            </a:r>
          </a:p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Yellow:</a:t>
            </a:r>
          </a:p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Other: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Recursively Running Cascade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38200" y="2777609"/>
            <a:ext cx="675556" cy="3707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667000" y="2248616"/>
            <a:ext cx="675556" cy="370765"/>
          </a:xfrm>
          <a:prstGeom prst="rect">
            <a:avLst/>
          </a:prstGeom>
          <a:solidFill>
            <a:srgbClr val="00CC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8200" y="2227813"/>
            <a:ext cx="675556" cy="37076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752600" y="1664462"/>
            <a:ext cx="675556" cy="370765"/>
          </a:xfrm>
          <a:prstGeom prst="rect">
            <a:avLst/>
          </a:prstGeom>
          <a:solidFill>
            <a:srgbClr val="33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67000" y="2777609"/>
            <a:ext cx="675556" cy="370765"/>
          </a:xfrm>
          <a:prstGeom prst="rect">
            <a:avLst/>
          </a:prstGeom>
          <a:solidFill>
            <a:srgbClr val="66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762844" y="2777609"/>
            <a:ext cx="675556" cy="370765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667000" y="1664461"/>
            <a:ext cx="675556" cy="37076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38200" y="1673987"/>
            <a:ext cx="675556" cy="37076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752600" y="2240751"/>
            <a:ext cx="675556" cy="37076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9600" y="1524000"/>
            <a:ext cx="2971800" cy="17870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293206" y="3135843"/>
            <a:ext cx="412394" cy="21695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553609" y="4075801"/>
            <a:ext cx="412394" cy="22633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203922" y="5029200"/>
            <a:ext cx="416078" cy="22633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562600" y="5029203"/>
            <a:ext cx="434797" cy="2283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036800" y="2610166"/>
            <a:ext cx="412394" cy="218308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913271" y="6022066"/>
            <a:ext cx="436270" cy="22633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564780" y="5562600"/>
            <a:ext cx="423592" cy="22836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288239" y="4540444"/>
            <a:ext cx="406388" cy="228366"/>
          </a:xfrm>
          <a:prstGeom prst="rect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864076" y="6022067"/>
            <a:ext cx="436270" cy="22633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759806" y="3143708"/>
            <a:ext cx="412394" cy="2090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525394" y="2606117"/>
            <a:ext cx="412394" cy="22235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525394" y="1623557"/>
            <a:ext cx="412394" cy="226285"/>
          </a:xfrm>
          <a:prstGeom prst="rect">
            <a:avLst/>
          </a:prstGeom>
          <a:solidFill>
            <a:srgbClr val="00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108180" y="5029200"/>
            <a:ext cx="434797" cy="22836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382182" y="6022066"/>
            <a:ext cx="423565" cy="22633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817096" y="4540445"/>
            <a:ext cx="423592" cy="228366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080775" y="4075802"/>
            <a:ext cx="406388" cy="226334"/>
          </a:xfrm>
          <a:prstGeom prst="rect">
            <a:avLst/>
          </a:prstGeom>
          <a:solidFill>
            <a:srgbClr val="CC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677679" y="5029204"/>
            <a:ext cx="423592" cy="228366"/>
          </a:xfrm>
          <a:prstGeom prst="rect">
            <a:avLst/>
          </a:prstGeom>
          <a:solidFill>
            <a:srgbClr val="D5982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358583" y="1623557"/>
            <a:ext cx="412394" cy="226334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887952" y="1625310"/>
            <a:ext cx="412394" cy="226334"/>
          </a:xfrm>
          <a:prstGeom prst="rect">
            <a:avLst/>
          </a:prstGeom>
          <a:solidFill>
            <a:srgbClr val="33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426809" y="1625310"/>
            <a:ext cx="412394" cy="226334"/>
          </a:xfrm>
          <a:prstGeom prst="rect">
            <a:avLst/>
          </a:prstGeom>
          <a:solidFill>
            <a:srgbClr val="66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983003" y="1625310"/>
            <a:ext cx="412394" cy="226334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579839" y="2111508"/>
            <a:ext cx="412394" cy="226334"/>
          </a:xfrm>
          <a:prstGeom prst="rect">
            <a:avLst/>
          </a:prstGeom>
          <a:solidFill>
            <a:srgbClr val="66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131406" y="2111508"/>
            <a:ext cx="412394" cy="226334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028892" y="2602139"/>
            <a:ext cx="412394" cy="226334"/>
          </a:xfrm>
          <a:prstGeom prst="rect">
            <a:avLst/>
          </a:prstGeom>
          <a:solidFill>
            <a:srgbClr val="00CC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532303" y="2606117"/>
            <a:ext cx="412394" cy="226334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491433" y="2607941"/>
            <a:ext cx="412394" cy="22633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347412" y="6022066"/>
            <a:ext cx="412394" cy="22633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120158" y="5564632"/>
            <a:ext cx="412394" cy="2263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7677794" y="2111508"/>
            <a:ext cx="412394" cy="226285"/>
          </a:xfrm>
          <a:prstGeom prst="rect">
            <a:avLst/>
          </a:prstGeom>
          <a:solidFill>
            <a:srgbClr val="00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7431514" y="3566641"/>
            <a:ext cx="412394" cy="226334"/>
          </a:xfrm>
          <a:prstGeom prst="rect">
            <a:avLst/>
          </a:prstGeom>
          <a:solidFill>
            <a:srgbClr val="00CC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6894055" y="3572443"/>
            <a:ext cx="412394" cy="22633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7969606" y="3566135"/>
            <a:ext cx="412394" cy="218308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6591044" y="4075803"/>
            <a:ext cx="423592" cy="226334"/>
          </a:xfrm>
          <a:prstGeom prst="rect">
            <a:avLst/>
          </a:prstGeom>
          <a:solidFill>
            <a:srgbClr val="6666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8592194" y="2611517"/>
            <a:ext cx="412394" cy="21695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8058794" y="2619382"/>
            <a:ext cx="412394" cy="2090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276" y="1637603"/>
            <a:ext cx="5363324" cy="49917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Cascade Results: 100 Colors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362200"/>
            <a:ext cx="2590800" cy="271718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667000"/>
            <a:ext cx="8229600" cy="1143000"/>
          </a:xfrm>
        </p:spPr>
        <p:txBody>
          <a:bodyPr/>
          <a:lstStyle/>
          <a:p>
            <a:r>
              <a:rPr lang="en-US" dirty="0" smtClean="0"/>
              <a:t>Cascade Evaluation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1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Cascade Performance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151307" y="5601563"/>
            <a:ext cx="675556" cy="37076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980107" y="5072570"/>
            <a:ext cx="675556" cy="3707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51307" y="5051767"/>
            <a:ext cx="675556" cy="3707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065707" y="4488416"/>
            <a:ext cx="675556" cy="3707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980107" y="5601563"/>
            <a:ext cx="675556" cy="370765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075951" y="5601563"/>
            <a:ext cx="675556" cy="3707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980107" y="4488415"/>
            <a:ext cx="675556" cy="3707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151307" y="4497941"/>
            <a:ext cx="675556" cy="370765"/>
          </a:xfrm>
          <a:prstGeom prst="rect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065707" y="5064705"/>
            <a:ext cx="675556" cy="3707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57200" y="5611953"/>
            <a:ext cx="675556" cy="37076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286000" y="5082960"/>
            <a:ext cx="675556" cy="37076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57200" y="5062157"/>
            <a:ext cx="675556" cy="370765"/>
          </a:xfrm>
          <a:prstGeom prst="rect">
            <a:avLst/>
          </a:prstGeom>
          <a:solidFill>
            <a:srgbClr val="00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371600" y="4498806"/>
            <a:ext cx="675556" cy="370765"/>
          </a:xfrm>
          <a:prstGeom prst="rect">
            <a:avLst/>
          </a:prstGeom>
          <a:solidFill>
            <a:srgbClr val="6666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286000" y="5611953"/>
            <a:ext cx="675556" cy="3707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381844" y="5611953"/>
            <a:ext cx="675556" cy="3707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286000" y="4498805"/>
            <a:ext cx="675556" cy="370765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57200" y="4508331"/>
            <a:ext cx="675556" cy="370765"/>
          </a:xfrm>
          <a:prstGeom prst="rect">
            <a:avLst/>
          </a:prstGeom>
          <a:solidFill>
            <a:srgbClr val="CC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371600" y="5075095"/>
            <a:ext cx="675556" cy="370765"/>
          </a:xfrm>
          <a:prstGeom prst="rect">
            <a:avLst/>
          </a:prstGeom>
          <a:solidFill>
            <a:srgbClr val="D5982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554" y="1848088"/>
            <a:ext cx="5877746" cy="2353004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5912868" y="5602428"/>
            <a:ext cx="675556" cy="3707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741668" y="5073435"/>
            <a:ext cx="675556" cy="370765"/>
          </a:xfrm>
          <a:prstGeom prst="rect">
            <a:avLst/>
          </a:prstGeom>
          <a:solidFill>
            <a:srgbClr val="00CC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912868" y="5052632"/>
            <a:ext cx="675556" cy="37076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827268" y="4489281"/>
            <a:ext cx="675556" cy="370765"/>
          </a:xfrm>
          <a:prstGeom prst="rect">
            <a:avLst/>
          </a:prstGeom>
          <a:solidFill>
            <a:srgbClr val="33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741668" y="5602428"/>
            <a:ext cx="675556" cy="370765"/>
          </a:xfrm>
          <a:prstGeom prst="rect">
            <a:avLst/>
          </a:prstGeom>
          <a:solidFill>
            <a:srgbClr val="66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837512" y="5602428"/>
            <a:ext cx="675556" cy="370765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741668" y="4489280"/>
            <a:ext cx="675556" cy="37076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912868" y="4498806"/>
            <a:ext cx="675556" cy="37076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6827268" y="5065570"/>
            <a:ext cx="675556" cy="37076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0" y="2502004"/>
            <a:ext cx="9144000" cy="2186648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2654729" y="2800702"/>
            <a:ext cx="36993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i="1" dirty="0" smtClean="0">
                <a:solidFill>
                  <a:schemeClr val="bg1"/>
                </a:solidFill>
              </a:rPr>
              <a:t>4 min</a:t>
            </a:r>
            <a:endParaRPr lang="en-US" sz="9600" b="1" i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08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Cascade Quality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96648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Is the taxonomy structurally correct?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Do experts agree with Cascade categories?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99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Cascade Quality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3 data sets from Quora.com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452392"/>
              </p:ext>
            </p:extLst>
          </p:nvPr>
        </p:nvGraphicFramePr>
        <p:xfrm>
          <a:off x="1143000" y="2362200"/>
          <a:ext cx="70866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963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902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946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Topic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# tips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Tips for editing your own writing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22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Tips for working on side projects after</a:t>
                      </a:r>
                      <a:r>
                        <a:rPr lang="en-US" sz="2400" baseline="0" dirty="0" smtClean="0"/>
                        <a:t> work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67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Travel tips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100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17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Cascade Evaluation:</a:t>
            </a:r>
            <a:br>
              <a:rPr lang="en-US" dirty="0" smtClean="0"/>
            </a:br>
            <a:r>
              <a:rPr lang="en-US" dirty="0" smtClean="0"/>
              <a:t>Structural Correctness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77"/>
          <a:stretch/>
        </p:blipFill>
        <p:spPr>
          <a:xfrm>
            <a:off x="4812307" y="2627846"/>
            <a:ext cx="2743200" cy="2819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Rectangle 28"/>
          <p:cNvSpPr/>
          <p:nvPr/>
        </p:nvSpPr>
        <p:spPr>
          <a:xfrm>
            <a:off x="5269507" y="5177280"/>
            <a:ext cx="1941219" cy="2701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" name="TextBox 1023"/>
          <p:cNvSpPr txBox="1"/>
          <p:nvPr/>
        </p:nvSpPr>
        <p:spPr>
          <a:xfrm>
            <a:off x="457200" y="2450812"/>
            <a:ext cx="41719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Structural Correctness</a:t>
            </a:r>
          </a:p>
          <a:p>
            <a:pPr marL="571500" indent="-285750">
              <a:buFont typeface="Arial" pitchFamily="34" charset="0"/>
              <a:buChar char="•"/>
            </a:pPr>
            <a:r>
              <a:rPr lang="en-US" sz="2800" dirty="0" smtClean="0"/>
              <a:t>Unique categories</a:t>
            </a:r>
          </a:p>
          <a:p>
            <a:pPr marL="571500" indent="-285750">
              <a:buFont typeface="Arial" pitchFamily="34" charset="0"/>
              <a:buChar char="•"/>
            </a:pPr>
            <a:r>
              <a:rPr lang="en-US" sz="2800" dirty="0" smtClean="0"/>
              <a:t>Correct nesting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59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269507" y="3711211"/>
            <a:ext cx="1941219" cy="795913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6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" y="2202496"/>
            <a:ext cx="9143999" cy="2222339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000" dirty="0" smtClean="0">
                <a:solidFill>
                  <a:srgbClr val="FFFFFF"/>
                </a:solidFill>
              </a:rPr>
              <a:t>Can we solve open-ended </a:t>
            </a:r>
          </a:p>
          <a:p>
            <a:r>
              <a:rPr lang="en-US" sz="4000" dirty="0" smtClean="0">
                <a:solidFill>
                  <a:srgbClr val="FFFFFF"/>
                </a:solidFill>
              </a:rPr>
              <a:t>problems systematically?</a:t>
            </a:r>
            <a:endParaRPr lang="en-US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22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8083945"/>
              </p:ext>
            </p:extLst>
          </p:nvPr>
        </p:nvGraphicFramePr>
        <p:xfrm>
          <a:off x="685800" y="1737257"/>
          <a:ext cx="77724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17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80% Structural Correctness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6853070" y="3055711"/>
            <a:ext cx="1081825" cy="4765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21353" y="3009010"/>
            <a:ext cx="903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80% 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6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Cascade vs. Experts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3 data sets from Quora.com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/>
              <a:t>Ground truth: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4 expert information architects created taxonomies for the data sets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456721"/>
              </p:ext>
            </p:extLst>
          </p:nvPr>
        </p:nvGraphicFramePr>
        <p:xfrm>
          <a:off x="1143000" y="2362200"/>
          <a:ext cx="70866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963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902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946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Topic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# tips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Tips for editing your own writing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22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Tips for working on side projects after</a:t>
                      </a:r>
                      <a:r>
                        <a:rPr lang="en-US" sz="2400" baseline="0" dirty="0" smtClean="0"/>
                        <a:t> work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67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Travel tips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100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4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Taxonomies are Open-Ended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380697"/>
            <a:ext cx="1858645" cy="24282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9820"/>
            <a:ext cx="3923810" cy="12952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610" y="2351469"/>
            <a:ext cx="3859185" cy="29825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03500" y="1935165"/>
            <a:ext cx="1983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Cascade Taxonomy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410" y="1929088"/>
            <a:ext cx="194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Expert1 Taxonomy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8010" y="1935165"/>
            <a:ext cx="194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Expert2 Taxonomy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0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Experts Agreement Rate with Experts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562600" y="2819400"/>
            <a:ext cx="12192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3646096"/>
              </p:ext>
            </p:extLst>
          </p:nvPr>
        </p:nvGraphicFramePr>
        <p:xfrm>
          <a:off x="325348" y="2154836"/>
          <a:ext cx="8631907" cy="4262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Oval 5"/>
          <p:cNvSpPr/>
          <p:nvPr/>
        </p:nvSpPr>
        <p:spPr>
          <a:xfrm>
            <a:off x="5629436" y="3293970"/>
            <a:ext cx="1081825" cy="4765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781800" y="3243590"/>
            <a:ext cx="903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</a:rPr>
              <a:t>55%</a:t>
            </a:r>
            <a:r>
              <a:rPr lang="en-US" sz="2800" b="1" dirty="0" smtClean="0">
                <a:solidFill>
                  <a:schemeClr val="accent1"/>
                </a:solidFill>
              </a:rPr>
              <a:t> 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2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4821441"/>
              </p:ext>
            </p:extLst>
          </p:nvPr>
        </p:nvGraphicFramePr>
        <p:xfrm>
          <a:off x="529810" y="1956971"/>
          <a:ext cx="8171645" cy="4034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1524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Cascade Achieves 90% of </a:t>
            </a:r>
            <a:br>
              <a:rPr lang="en-US" dirty="0" smtClean="0"/>
            </a:br>
            <a:r>
              <a:rPr lang="en-US" dirty="0" smtClean="0"/>
              <a:t>Agreement Rate Between Experts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33402" y="2563515"/>
            <a:ext cx="903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</a:rPr>
              <a:t>55%</a:t>
            </a:r>
            <a:r>
              <a:rPr lang="en-US" sz="2800" b="1" dirty="0" smtClean="0">
                <a:solidFill>
                  <a:schemeClr val="accent1"/>
                </a:solidFill>
              </a:rPr>
              <a:t> 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30502" y="2572901"/>
            <a:ext cx="903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50% 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74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676" y="1152457"/>
            <a:ext cx="5363324" cy="4991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77054"/>
            <a:ext cx="2590800" cy="2717181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3162300" y="2953224"/>
            <a:ext cx="381000" cy="31941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87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Cascade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Microtasks</a:t>
            </a:r>
            <a:r>
              <a:rPr lang="en-US" b="1" dirty="0" smtClean="0"/>
              <a:t> </a:t>
            </a:r>
            <a:r>
              <a:rPr lang="en-US" dirty="0" smtClean="0"/>
              <a:t>for labeling and categorizing</a:t>
            </a:r>
            <a:endParaRPr lang="en-US" b="1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Algorithm to recursively generate-and-test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332" y="2241227"/>
            <a:ext cx="4231732" cy="16940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76" y="4790373"/>
            <a:ext cx="3132643" cy="13047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173" y="4790373"/>
            <a:ext cx="2061358" cy="14646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452" y="4818948"/>
            <a:ext cx="1905000" cy="101030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01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Creating an Album of Wedding Photos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67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5608"/>
          <a:stretch/>
        </p:blipFill>
        <p:spPr>
          <a:xfrm>
            <a:off x="-149411" y="1731089"/>
            <a:ext cx="9401685" cy="5321146"/>
          </a:xfrm>
          <a:prstGeom prst="rect">
            <a:avLst/>
          </a:prstGeom>
          <a:ln>
            <a:noFill/>
          </a:ln>
        </p:spPr>
      </p:pic>
      <p:sp>
        <p:nvSpPr>
          <p:cNvPr id="6" name="Multiply 5"/>
          <p:cNvSpPr/>
          <p:nvPr/>
        </p:nvSpPr>
        <p:spPr>
          <a:xfrm>
            <a:off x="3217841" y="1240150"/>
            <a:ext cx="5926159" cy="3803772"/>
          </a:xfrm>
          <a:prstGeom prst="mathMultiply">
            <a:avLst>
              <a:gd name="adj1" fmla="val 12660"/>
            </a:avLst>
          </a:prstGeom>
          <a:solidFill>
            <a:srgbClr val="FF0000">
              <a:alpha val="6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23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68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186" t="648" r="24831" b="-648"/>
          <a:stretch/>
        </p:blipFill>
        <p:spPr>
          <a:xfrm>
            <a:off x="-14936" y="-30163"/>
            <a:ext cx="9158936" cy="71571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3998" y="268109"/>
            <a:ext cx="655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30% External Knowledge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(Verbalized)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3998" y="5097926"/>
            <a:ext cx="45905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7</a:t>
            </a:r>
            <a:r>
              <a:rPr lang="en-US" sz="3600" dirty="0" smtClean="0">
                <a:solidFill>
                  <a:schemeClr val="bg1"/>
                </a:solidFill>
              </a:rPr>
              <a:t>0% Tacit Knowledge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(Not-Yet-Verbalized)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40049" y="2233710"/>
            <a:ext cx="9184049" cy="2068229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Tacit Knowledge Makes Tasks Ill-Defined</a:t>
            </a:r>
          </a:p>
        </p:txBody>
      </p:sp>
    </p:spTree>
    <p:extLst>
      <p:ext uri="{BB962C8B-B14F-4D97-AF65-F5344CB8AC3E}">
        <p14:creationId xmlns:p14="http://schemas.microsoft.com/office/powerpoint/2010/main" val="2570254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37335"/>
            <a:ext cx="914399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Challenge: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Use expert knowledge when data organization tasks are </a:t>
            </a:r>
            <a:r>
              <a:rPr lang="en-US" b="1" dirty="0"/>
              <a:t>ill-</a:t>
            </a:r>
            <a:r>
              <a:rPr lang="en-US" b="1" dirty="0" smtClean="0"/>
              <a:t>defined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391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7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5125"/>
            <a:ext cx="8229600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Algorithms don’t get overwhelmed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778" y="1314441"/>
            <a:ext cx="6688445" cy="422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32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>
                <a:latin typeface="Arial"/>
                <a:cs typeface="Arial"/>
              </a:rPr>
              <a:t>70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64761" y="1395301"/>
            <a:ext cx="1215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TurKit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064761" y="2686812"/>
            <a:ext cx="1661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Cascade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64761" y="3961223"/>
            <a:ext cx="13644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Frenzy </a:t>
            </a:r>
          </a:p>
          <a:p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64761" y="5329872"/>
            <a:ext cx="2272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HumorTools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/>
                <a:cs typeface="Arial"/>
              </a:rPr>
              <a:t>Outline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64761" y="1839849"/>
            <a:ext cx="5593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Problems too </a:t>
            </a:r>
            <a:r>
              <a:rPr lang="en-US" sz="2800" b="1" dirty="0" smtClean="0">
                <a:latin typeface="Arial"/>
                <a:cs typeface="Arial"/>
              </a:rPr>
              <a:t>hard</a:t>
            </a:r>
            <a:r>
              <a:rPr lang="en-US" sz="2800" dirty="0" smtClean="0">
                <a:latin typeface="Arial"/>
                <a:cs typeface="Arial"/>
              </a:rPr>
              <a:t> for one person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64761" y="3108120"/>
            <a:ext cx="5353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Problems too </a:t>
            </a:r>
            <a:r>
              <a:rPr lang="en-US" sz="2800" b="1" dirty="0" smtClean="0">
                <a:latin typeface="Arial"/>
                <a:cs typeface="Arial"/>
              </a:rPr>
              <a:t>big</a:t>
            </a:r>
            <a:r>
              <a:rPr lang="en-US" sz="2800" dirty="0" smtClean="0">
                <a:latin typeface="Arial"/>
                <a:cs typeface="Arial"/>
              </a:rPr>
              <a:t> for one person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10748" y="1236863"/>
            <a:ext cx="6981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latin typeface="Arial"/>
                <a:cs typeface="Arial"/>
              </a:rPr>
              <a:t>1</a:t>
            </a:r>
            <a:endParaRPr lang="en-US" sz="72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64761" y="4406493"/>
            <a:ext cx="60916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Problems too </a:t>
            </a:r>
            <a:r>
              <a:rPr lang="en-US" sz="2800" b="1" dirty="0" smtClean="0">
                <a:latin typeface="Arial"/>
                <a:cs typeface="Arial"/>
              </a:rPr>
              <a:t>ill-defined</a:t>
            </a:r>
            <a:r>
              <a:rPr lang="en-US" sz="2800" dirty="0" smtClean="0">
                <a:latin typeface="Arial"/>
                <a:cs typeface="Arial"/>
              </a:rPr>
              <a:t> to automate</a:t>
            </a:r>
          </a:p>
          <a:p>
            <a:endParaRPr lang="en-US" sz="28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64761" y="5752455"/>
            <a:ext cx="5314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Problems that require </a:t>
            </a:r>
            <a:r>
              <a:rPr lang="en-US" sz="2800" b="1" dirty="0" smtClean="0">
                <a:latin typeface="Arial"/>
                <a:cs typeface="Arial"/>
              </a:rPr>
              <a:t>creativity</a:t>
            </a: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10748" y="2487629"/>
            <a:ext cx="6981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latin typeface="Arial"/>
                <a:cs typeface="Arial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10748" y="3806319"/>
            <a:ext cx="6981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latin typeface="Arial"/>
                <a:cs typeface="Arial"/>
              </a:rPr>
              <a:t>3</a:t>
            </a:r>
            <a:endParaRPr lang="en-US" sz="72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10748" y="5185122"/>
            <a:ext cx="6981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latin typeface="Arial"/>
                <a:cs typeface="Arial"/>
              </a:rPr>
              <a:t>4</a:t>
            </a:r>
            <a:endParaRPr lang="en-US" sz="7200" dirty="0">
              <a:latin typeface="Arial"/>
              <a:cs typeface="Arial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3" y="5474762"/>
            <a:ext cx="929836" cy="934605"/>
          </a:xfrm>
          <a:prstGeom prst="rect">
            <a:avLst/>
          </a:prstGeom>
        </p:spPr>
      </p:pic>
      <p:sp>
        <p:nvSpPr>
          <p:cNvPr id="25" name="Rounded Rectangular Callout 24"/>
          <p:cNvSpPr/>
          <p:nvPr/>
        </p:nvSpPr>
        <p:spPr>
          <a:xfrm>
            <a:off x="966325" y="5629714"/>
            <a:ext cx="1289169" cy="631580"/>
          </a:xfrm>
          <a:prstGeom prst="wedgeRoundRectCallout">
            <a:avLst>
              <a:gd name="adj1" fmla="val -54010"/>
              <a:gd name="adj2" fmla="val 24838"/>
              <a:gd name="adj3" fmla="val 16667"/>
            </a:avLst>
          </a:prstGeom>
          <a:solidFill>
            <a:schemeClr val="bg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>
              <a:latin typeface="Arial"/>
              <a:cs typeface="Arial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8" t="33993" r="42188" b="53527"/>
          <a:stretch/>
        </p:blipFill>
        <p:spPr bwMode="auto">
          <a:xfrm>
            <a:off x="194234" y="4144424"/>
            <a:ext cx="1723662" cy="680717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9" name="Picture 28" descr="C:\Users\mausam\Desktop\Capture.JPG"/>
          <p:cNvPicPr>
            <a:picLocks noChangeAspect="1" noChangeArrowheads="1"/>
          </p:cNvPicPr>
          <p:nvPr/>
        </p:nvPicPr>
        <p:blipFill rotWithShape="1">
          <a:blip r:embed="rId5" cstate="print"/>
          <a:srcRect l="4723" t="10806" r="53827" b="79520"/>
          <a:stretch/>
        </p:blipFill>
        <p:spPr bwMode="auto">
          <a:xfrm>
            <a:off x="162861" y="1527042"/>
            <a:ext cx="2198370" cy="387927"/>
          </a:xfrm>
          <a:prstGeom prst="rect">
            <a:avLst/>
          </a:prstGeom>
          <a:noFill/>
        </p:spPr>
      </p:pic>
      <p:grpSp>
        <p:nvGrpSpPr>
          <p:cNvPr id="2" name="Group 1"/>
          <p:cNvGrpSpPr/>
          <p:nvPr/>
        </p:nvGrpSpPr>
        <p:grpSpPr>
          <a:xfrm>
            <a:off x="179293" y="2744889"/>
            <a:ext cx="1723662" cy="825197"/>
            <a:chOff x="179293" y="2592032"/>
            <a:chExt cx="1723662" cy="82519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62" t="25065" b="52285"/>
            <a:stretch/>
          </p:blipFill>
          <p:spPr>
            <a:xfrm>
              <a:off x="179293" y="2883955"/>
              <a:ext cx="1723662" cy="53327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62" b="87123"/>
            <a:stretch/>
          </p:blipFill>
          <p:spPr>
            <a:xfrm>
              <a:off x="179293" y="2592032"/>
              <a:ext cx="1723662" cy="303193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-55991" y="5185122"/>
            <a:ext cx="9447692" cy="3748465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-127145" y="0"/>
            <a:ext cx="9447692" cy="3687957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171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Frenzy: </a:t>
            </a:r>
            <a:br>
              <a:rPr lang="en-US" dirty="0" smtClean="0"/>
            </a:br>
            <a:r>
              <a:rPr lang="en-US" dirty="0" smtClean="0"/>
              <a:t>Social Data Organization for Experts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71</a:t>
            </a:fld>
            <a:endParaRPr lang="en-US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5" t="5438" r="23489" b="25305"/>
          <a:stretch/>
        </p:blipFill>
        <p:spPr bwMode="auto">
          <a:xfrm>
            <a:off x="1359647" y="1867048"/>
            <a:ext cx="6756317" cy="533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756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Expert Data Organization</a:t>
            </a:r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/>
          <a:srcRect b="2288"/>
          <a:stretch/>
        </p:blipFill>
        <p:spPr>
          <a:xfrm>
            <a:off x="351027" y="4229736"/>
            <a:ext cx="3939244" cy="256811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4252" y="1648128"/>
            <a:ext cx="3955262" cy="22295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/>
          <a:srcRect t="15608"/>
          <a:stretch/>
        </p:blipFill>
        <p:spPr>
          <a:xfrm>
            <a:off x="351027" y="1648128"/>
            <a:ext cx="3939244" cy="2229525"/>
          </a:xfrm>
          <a:prstGeom prst="rect">
            <a:avLst/>
          </a:prstGeom>
          <a:ln>
            <a:noFill/>
          </a:ln>
        </p:spPr>
      </p:pic>
      <p:sp>
        <p:nvSpPr>
          <p:cNvPr id="36" name="Multiply 35"/>
          <p:cNvSpPr/>
          <p:nvPr/>
        </p:nvSpPr>
        <p:spPr>
          <a:xfrm>
            <a:off x="1424687" y="1747730"/>
            <a:ext cx="2807395" cy="1015161"/>
          </a:xfrm>
          <a:prstGeom prst="mathMultiply">
            <a:avLst>
              <a:gd name="adj1" fmla="val 12660"/>
            </a:avLst>
          </a:prstGeom>
          <a:solidFill>
            <a:srgbClr val="FF0000">
              <a:alpha val="6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7489" y="4244361"/>
            <a:ext cx="3932025" cy="25534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40188" y="3425894"/>
            <a:ext cx="1894569" cy="581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Photos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249431" y="3425894"/>
            <a:ext cx="1894569" cy="58122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Feedback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540188" y="6276780"/>
            <a:ext cx="1894569" cy="581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Hackathon teams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249431" y="6276780"/>
            <a:ext cx="1894569" cy="58122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Conference sessions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073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1986" y="-186961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5644" y="232824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3265" y="-571326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4523" y="-34561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5054" y="232824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1266" y="-402214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18991" y="804150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62068" y="600477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78410" y="1020262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211" y="216112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0469" y="752877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1000" y="1020262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7212" y="385224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4937" y="1591588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9339" y="1806841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2997" y="2226626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0618" y="1422476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1876" y="1959241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2407" y="2226626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8619" y="1591588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6344" y="2797952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57115" y="2900216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73457" y="3320001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4164" y="2515851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5422" y="3052616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5953" y="3320001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2165" y="2684963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9890" y="3891327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0759" y="4219570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4417" y="4639355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2038" y="3835205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3296" y="4371970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3827" y="4639355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0039" y="4004317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7764" y="5210681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42578" y="4202858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11320" y="4739623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211" y="5007008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5423" y="4371970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3148" y="5578334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sp>
        <p:nvSpPr>
          <p:cNvPr id="79" name="Title 1"/>
          <p:cNvSpPr txBox="1">
            <a:spLocks/>
          </p:cNvSpPr>
          <p:nvPr/>
        </p:nvSpPr>
        <p:spPr>
          <a:xfrm>
            <a:off x="-578411" y="-186961"/>
            <a:ext cx="10008691" cy="1604599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 smtClean="0"/>
          </a:p>
          <a:p>
            <a:r>
              <a:rPr lang="en-US" dirty="0" smtClean="0"/>
              <a:t>Creating Conference Sessions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rgbClr val="7F7F7F"/>
            </a:solidFill>
          </a:ln>
        </p:spPr>
        <p:txBody>
          <a:bodyPr/>
          <a:lstStyle/>
          <a:p>
            <a:fld id="{AA2098DC-A4E7-1147-8FD9-30EF2F6E3245}" type="slidenum">
              <a:rPr lang="en-US" smtClean="0"/>
              <a:t>73</a:t>
            </a:fld>
            <a:endParaRPr lang="en-US"/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4" t="26308" r="42187"/>
          <a:stretch/>
        </p:blipFill>
        <p:spPr bwMode="auto">
          <a:xfrm>
            <a:off x="2168165" y="1438157"/>
            <a:ext cx="4807671" cy="5565044"/>
          </a:xfrm>
          <a:prstGeom prst="rect">
            <a:avLst/>
          </a:prstGeom>
          <a:noFill/>
          <a:ln w="28575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19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1986" y="-186961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5644" y="232824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3265" y="-571326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4523" y="-34561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5054" y="232824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1266" y="-402214"/>
            <a:ext cx="1862517" cy="241272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18991" y="804150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62068" y="600477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78410" y="1020262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211" y="216112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0469" y="752877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1000" y="1020262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7212" y="385224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4937" y="1591588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9339" y="1806841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2997" y="2226626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0618" y="1422476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1876" y="1959241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2407" y="2226626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8619" y="1591588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6344" y="2797952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57115" y="2900216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73457" y="3320001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4164" y="2515851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5422" y="3052616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5953" y="3320001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2165" y="2684963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9890" y="3891327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0759" y="4219570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4417" y="4639355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2038" y="3835205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3296" y="4371970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3827" y="4639355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0039" y="4004317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7764" y="5210681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42578" y="4202858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11320" y="4739623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211" y="5007008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5423" y="4371970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3148" y="5578334"/>
            <a:ext cx="1862517" cy="241272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sp>
        <p:nvSpPr>
          <p:cNvPr id="79" name="Title 1"/>
          <p:cNvSpPr txBox="1">
            <a:spLocks/>
          </p:cNvSpPr>
          <p:nvPr/>
        </p:nvSpPr>
        <p:spPr>
          <a:xfrm>
            <a:off x="-578411" y="-186961"/>
            <a:ext cx="10008691" cy="1604599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 smtClean="0"/>
          </a:p>
          <a:p>
            <a:r>
              <a:rPr lang="en-US" dirty="0" smtClean="0"/>
              <a:t>Creating Conference Sessions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rgbClr val="7F7F7F"/>
            </a:solidFill>
          </a:ln>
        </p:spPr>
        <p:txBody>
          <a:bodyPr/>
          <a:lstStyle/>
          <a:p>
            <a:fld id="{AA2098DC-A4E7-1147-8FD9-30EF2F6E3245}" type="slidenum">
              <a:rPr lang="en-US" smtClean="0"/>
              <a:t>74</a:t>
            </a:fld>
            <a:endParaRPr lang="en-US"/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4" t="26308" r="42187"/>
          <a:stretch/>
        </p:blipFill>
        <p:spPr bwMode="auto">
          <a:xfrm>
            <a:off x="2168165" y="1438157"/>
            <a:ext cx="4807671" cy="5565044"/>
          </a:xfrm>
          <a:prstGeom prst="rect">
            <a:avLst/>
          </a:prstGeom>
          <a:noFill/>
          <a:ln w="28575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1" name="Rectangle 70"/>
          <p:cNvSpPr/>
          <p:nvPr/>
        </p:nvSpPr>
        <p:spPr>
          <a:xfrm>
            <a:off x="-483910" y="4161122"/>
            <a:ext cx="9805045" cy="2068229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431 papers at </a:t>
            </a:r>
            <a:r>
              <a:rPr lang="en-US" sz="3600" dirty="0" smtClean="0"/>
              <a:t>CHI 2014</a:t>
            </a:r>
            <a:endParaRPr lang="en-US" sz="3600" dirty="0"/>
          </a:p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136 papers at CSCW 2013</a:t>
            </a:r>
          </a:p>
        </p:txBody>
      </p:sp>
      <p:sp>
        <p:nvSpPr>
          <p:cNvPr id="77" name="Rectangle 76"/>
          <p:cNvSpPr/>
          <p:nvPr/>
        </p:nvSpPr>
        <p:spPr>
          <a:xfrm>
            <a:off x="-483910" y="1423216"/>
            <a:ext cx="9805045" cy="2068229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Four papers per session</a:t>
            </a:r>
          </a:p>
          <a:p>
            <a:pPr algn="ctr"/>
            <a:r>
              <a:rPr lang="en-US" sz="3600" dirty="0" smtClean="0"/>
              <a:t>Unique names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9067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" y="1784111"/>
            <a:ext cx="3839882" cy="4668202"/>
            <a:chOff x="-192039" y="2354146"/>
            <a:chExt cx="4486695" cy="500264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/>
            <a:srcRect l="29959" t="648" r="24831" b="-648"/>
            <a:stretch/>
          </p:blipFill>
          <p:spPr>
            <a:xfrm>
              <a:off x="1" y="2426069"/>
              <a:ext cx="3962955" cy="493072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-65424" y="2354146"/>
              <a:ext cx="4185500" cy="890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External Knowledge</a:t>
              </a:r>
            </a:p>
            <a:p>
              <a:pPr algn="ctr"/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192039" y="6858000"/>
              <a:ext cx="4486695" cy="494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Tacit Knowledge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Session Creation is Governed by Tacit Knowledge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75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124823" y="4585241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i="1" dirty="0" err="1" smtClean="0">
                <a:latin typeface="Times"/>
                <a:cs typeface="Times"/>
              </a:rPr>
              <a:t>Aniket</a:t>
            </a:r>
            <a:r>
              <a:rPr lang="en-US" sz="2400" i="1" dirty="0" smtClean="0">
                <a:latin typeface="Times"/>
                <a:cs typeface="Times"/>
              </a:rPr>
              <a:t> </a:t>
            </a:r>
            <a:r>
              <a:rPr lang="en-US" sz="2400" i="1" dirty="0" err="1">
                <a:latin typeface="Times"/>
                <a:cs typeface="Times"/>
              </a:rPr>
              <a:t>Kittur</a:t>
            </a:r>
            <a:endParaRPr lang="en-US" sz="2400" i="1" dirty="0">
              <a:latin typeface="Times"/>
              <a:cs typeface="Times"/>
            </a:endParaRPr>
          </a:p>
          <a:p>
            <a:pPr algn="ctr"/>
            <a:r>
              <a:rPr lang="en-US" sz="2400" dirty="0" smtClean="0">
                <a:latin typeface="Times"/>
                <a:cs typeface="Times"/>
              </a:rPr>
              <a:t>HCII CMU</a:t>
            </a:r>
            <a:endParaRPr lang="en-US" sz="2400" dirty="0">
              <a:latin typeface="Times"/>
              <a:cs typeface="Times"/>
            </a:endParaRPr>
          </a:p>
          <a:p>
            <a:pPr algn="ctr"/>
            <a:r>
              <a:rPr lang="en-US" sz="2400" dirty="0">
                <a:latin typeface="Times"/>
                <a:cs typeface="Times"/>
              </a:rPr>
              <a:t>Pittsburgh, PA</a:t>
            </a:r>
          </a:p>
          <a:p>
            <a:pPr algn="ctr"/>
            <a:r>
              <a:rPr lang="en-US" sz="2400" dirty="0" err="1" smtClean="0">
                <a:latin typeface="Times"/>
                <a:cs typeface="Times"/>
              </a:rPr>
              <a:t>nkittur@</a:t>
            </a:r>
            <a:r>
              <a:rPr lang="en-US" sz="2400" dirty="0" err="1">
                <a:latin typeface="Times"/>
                <a:cs typeface="Times"/>
              </a:rPr>
              <a:t>cs.cmu.edu</a:t>
            </a:r>
            <a:endParaRPr lang="en-US" sz="2400" dirty="0">
              <a:latin typeface="Times"/>
              <a:cs typeface="Times"/>
            </a:endParaRPr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2098DC-A4E7-1147-8FD9-30EF2F6E3245}" type="slidenum">
              <a:rPr lang="en-US" smtClean="0"/>
              <a:pPr/>
              <a:t>75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854627" y="2712926"/>
            <a:ext cx="1434747" cy="1553893"/>
            <a:chOff x="3787222" y="2712926"/>
            <a:chExt cx="1434747" cy="155389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8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22317" y="3489872"/>
              <a:ext cx="599768" cy="776947"/>
            </a:xfrm>
            <a:prstGeom prst="rect">
              <a:avLst/>
            </a:prstGeom>
            <a:ln>
              <a:solidFill>
                <a:srgbClr val="000000"/>
              </a:solidFill>
            </a:ln>
            <a:effectLst/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8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22201" y="3104071"/>
              <a:ext cx="599768" cy="776947"/>
            </a:xfrm>
            <a:prstGeom prst="rect">
              <a:avLst/>
            </a:prstGeom>
            <a:ln>
              <a:solidFill>
                <a:srgbClr val="000000"/>
              </a:solidFill>
            </a:ln>
            <a:effectLst/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8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87106" y="2712926"/>
              <a:ext cx="599768" cy="776947"/>
            </a:xfrm>
            <a:prstGeom prst="rect">
              <a:avLst/>
            </a:prstGeom>
            <a:ln>
              <a:solidFill>
                <a:srgbClr val="000000"/>
              </a:solidFill>
            </a:ln>
            <a:effectLst/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8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7222" y="3185143"/>
              <a:ext cx="599768" cy="776947"/>
            </a:xfrm>
            <a:prstGeom prst="rect">
              <a:avLst/>
            </a:prstGeom>
            <a:ln>
              <a:solidFill>
                <a:srgbClr val="000000"/>
              </a:solidFill>
            </a:ln>
            <a:effectLst/>
          </p:spPr>
        </p:pic>
      </p:grpSp>
      <p:cxnSp>
        <p:nvCxnSpPr>
          <p:cNvPr id="15" name="Straight Connector 14"/>
          <p:cNvCxnSpPr/>
          <p:nvPr/>
        </p:nvCxnSpPr>
        <p:spPr>
          <a:xfrm>
            <a:off x="4087106" y="3346824"/>
            <a:ext cx="2374437" cy="171359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401931" y="2838824"/>
            <a:ext cx="2059612" cy="222159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686874" y="4108824"/>
            <a:ext cx="1774669" cy="95159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124823" y="3232464"/>
            <a:ext cx="1336720" cy="182795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666079" y="188192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latin typeface="Times"/>
                <a:cs typeface="Times"/>
              </a:rPr>
              <a:t>“Collaborative Crowdsourcing” (4)</a:t>
            </a:r>
            <a:endParaRPr lang="en-US" sz="24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14954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2-12-11 at 12.51.5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1784"/>
            <a:ext cx="9144000" cy="3956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Previous Session Creation Process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76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47591" y="5895496"/>
            <a:ext cx="2662298" cy="769441"/>
          </a:xfrm>
          <a:prstGeom prst="rect">
            <a:avLst/>
          </a:prstGeom>
          <a:solidFill>
            <a:srgbClr val="FFFFFF">
              <a:alpha val="7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6-8 Hours</a:t>
            </a:r>
            <a:endParaRPr lang="en-US" sz="4400" dirty="0"/>
          </a:p>
        </p:txBody>
      </p:sp>
      <p:sp>
        <p:nvSpPr>
          <p:cNvPr id="6" name="Rectangle 5"/>
          <p:cNvSpPr/>
          <p:nvPr/>
        </p:nvSpPr>
        <p:spPr>
          <a:xfrm>
            <a:off x="-55991" y="2823203"/>
            <a:ext cx="9199991" cy="2068229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Can we parallelize session creation</a:t>
            </a:r>
          </a:p>
          <a:p>
            <a:pPr algn="ctr"/>
            <a:r>
              <a:rPr lang="en-US" sz="3600" dirty="0"/>
              <a:t>b</a:t>
            </a:r>
            <a:r>
              <a:rPr lang="en-US" sz="3600" dirty="0" smtClean="0"/>
              <a:t>ut leave experts collectively in control?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86385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  <p:bldP spid="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1002"/>
            <a:ext cx="9144000" cy="501699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77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Frenzy: </a:t>
            </a:r>
            <a:br>
              <a:rPr lang="en-US" dirty="0" smtClean="0"/>
            </a:br>
            <a:r>
              <a:rPr lang="en-US" b="1" dirty="0" smtClean="0">
                <a:solidFill>
                  <a:srgbClr val="FF0000"/>
                </a:solidFill>
              </a:rPr>
              <a:t>Social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Data Organization for Experts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2122855"/>
            <a:ext cx="9143999" cy="3416466"/>
          </a:xfrm>
          <a:solidFill>
            <a:srgbClr val="FFFFFF">
              <a:alpha val="90000"/>
            </a:srgbClr>
          </a:solidFill>
        </p:spPr>
        <p:txBody>
          <a:bodyPr anchor="ctr">
            <a:normAutofit/>
          </a:bodyPr>
          <a:lstStyle/>
          <a:p>
            <a:pPr marL="342900" lvl="1" indent="-223838">
              <a:buFont typeface="Arial"/>
              <a:buChar char="•"/>
            </a:pPr>
            <a:r>
              <a:rPr lang="en-US" dirty="0" smtClean="0"/>
              <a:t>Like Twitter</a:t>
            </a:r>
          </a:p>
          <a:p>
            <a:pPr marL="742950" lvl="2" indent="-223838"/>
            <a:r>
              <a:rPr lang="en-US" dirty="0" smtClean="0"/>
              <a:t>All the papers are searchable</a:t>
            </a:r>
          </a:p>
          <a:p>
            <a:pPr marL="742950" lvl="2" indent="-223838"/>
            <a:r>
              <a:rPr lang="en-US" dirty="0" smtClean="0"/>
              <a:t>All the tasks are available</a:t>
            </a:r>
          </a:p>
          <a:p>
            <a:pPr marL="742950" lvl="2" indent="-223838"/>
            <a:r>
              <a:rPr lang="en-US" dirty="0" smtClean="0"/>
              <a:t>Other people’s work updates in real time</a:t>
            </a:r>
          </a:p>
          <a:p>
            <a:pPr marL="342900" lvl="1" indent="-223838">
              <a:buFont typeface="Arial"/>
              <a:buChar char="•"/>
            </a:pPr>
            <a:r>
              <a:rPr lang="en-US" dirty="0" smtClean="0"/>
              <a:t>Experts in control</a:t>
            </a:r>
          </a:p>
          <a:p>
            <a:pPr marL="742950" lvl="2" indent="-223838"/>
            <a:r>
              <a:rPr lang="en-US" dirty="0" smtClean="0"/>
              <a:t>No task assignment</a:t>
            </a:r>
          </a:p>
          <a:p>
            <a:pPr marL="742950" lvl="2" indent="-223838"/>
            <a:r>
              <a:rPr lang="en-US" dirty="0" smtClean="0"/>
              <a:t>No inference of tree structure</a:t>
            </a:r>
          </a:p>
        </p:txBody>
      </p:sp>
    </p:spTree>
    <p:extLst>
      <p:ext uri="{BB962C8B-B14F-4D97-AF65-F5344CB8AC3E}">
        <p14:creationId xmlns:p14="http://schemas.microsoft.com/office/powerpoint/2010/main" val="2816255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78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Adaptive Mechanism: </a:t>
            </a:r>
            <a:br>
              <a:rPr lang="en-US" dirty="0" smtClean="0"/>
            </a:br>
            <a:r>
              <a:rPr lang="en-US" dirty="0" smtClean="0"/>
              <a:t>Goals + Scaffolding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649" y="2768468"/>
            <a:ext cx="3323108" cy="13303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65360" y="4334469"/>
            <a:ext cx="800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Vote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395136" y="3867955"/>
            <a:ext cx="937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Label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366180" y="4796134"/>
            <a:ext cx="1673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Categorize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194058" y="5872836"/>
            <a:ext cx="5186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Goals are global constraints allow </a:t>
            </a:r>
          </a:p>
          <a:p>
            <a:pPr algn="ctr"/>
            <a:r>
              <a:rPr lang="en-US" sz="2400" b="1" dirty="0" smtClean="0"/>
              <a:t>adaptation to tacit knowledge</a:t>
            </a:r>
            <a:endParaRPr lang="en-US" sz="2400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123479" y="1869963"/>
            <a:ext cx="3009491" cy="3808822"/>
          </a:xfrm>
          <a:prstGeom prst="roundRect">
            <a:avLst>
              <a:gd name="adj" fmla="val 6478"/>
            </a:avLst>
          </a:prstGeom>
          <a:noFill/>
          <a:ln>
            <a:solidFill>
              <a:srgbClr val="7F7F7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3263353" y="1869963"/>
            <a:ext cx="5735538" cy="3808822"/>
          </a:xfrm>
          <a:prstGeom prst="roundRect">
            <a:avLst>
              <a:gd name="adj" fmla="val 6478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068263" y="2060463"/>
            <a:ext cx="1792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Microtasks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153134" y="2265113"/>
            <a:ext cx="276815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Goal 1</a:t>
            </a:r>
          </a:p>
          <a:p>
            <a:r>
              <a:rPr lang="en-US" sz="2400" dirty="0" smtClean="0"/>
              <a:t>Every paper </a:t>
            </a:r>
            <a:r>
              <a:rPr lang="en-US" sz="2400" dirty="0"/>
              <a:t>n</a:t>
            </a:r>
            <a:r>
              <a:rPr lang="en-US" sz="2400" dirty="0" smtClean="0"/>
              <a:t>eeds </a:t>
            </a:r>
          </a:p>
          <a:p>
            <a:r>
              <a:rPr lang="en-US" sz="2400" dirty="0" smtClean="0"/>
              <a:t>to be in a session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153134" y="3834173"/>
            <a:ext cx="302453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Goal 2</a:t>
            </a:r>
          </a:p>
          <a:p>
            <a:r>
              <a:rPr lang="en-US" sz="2400" dirty="0" smtClean="0"/>
              <a:t>Every </a:t>
            </a:r>
            <a:r>
              <a:rPr lang="en-US" sz="2400" dirty="0"/>
              <a:t>s</a:t>
            </a:r>
            <a:r>
              <a:rPr lang="en-US" sz="2400" dirty="0" smtClean="0"/>
              <a:t>ession </a:t>
            </a:r>
            <a:r>
              <a:rPr lang="en-US" sz="2400" dirty="0"/>
              <a:t>n</a:t>
            </a:r>
            <a:r>
              <a:rPr lang="en-US" sz="2400" dirty="0" smtClean="0"/>
              <a:t>eeds </a:t>
            </a:r>
          </a:p>
          <a:p>
            <a:r>
              <a:rPr lang="en-US" sz="2400" dirty="0" smtClean="0"/>
              <a:t>4 papers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33260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6" grpId="0"/>
      <p:bldP spid="18" grpId="0" animBg="1"/>
      <p:bldP spid="19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1632"/>
            <a:ext cx="9144000" cy="506636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79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rgbClr val="FF0000"/>
                </a:solidFill>
              </a:rPr>
              <a:t>Goals</a:t>
            </a:r>
            <a:r>
              <a:rPr lang="en-US" smtClean="0">
                <a:solidFill>
                  <a:srgbClr val="FF0000"/>
                </a:solidFill>
              </a:rPr>
              <a:t> </a:t>
            </a:r>
            <a:r>
              <a:rPr lang="en-US" smtClean="0"/>
              <a:t>+ Scaffolding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161723" y="1805317"/>
            <a:ext cx="5982276" cy="5035042"/>
          </a:xfrm>
          <a:solidFill>
            <a:srgbClr val="FFFFFF">
              <a:alpha val="90000"/>
            </a:srgbClr>
          </a:solidFill>
        </p:spPr>
        <p:txBody>
          <a:bodyPr anchor="ctr">
            <a:normAutofit/>
          </a:bodyPr>
          <a:lstStyle/>
          <a:p>
            <a:pPr marL="576262" lvl="1" indent="-457200">
              <a:buFont typeface="Arial"/>
              <a:buChar char="•"/>
            </a:pPr>
            <a:r>
              <a:rPr lang="en-US" dirty="0" smtClean="0"/>
              <a:t>Global view of the data</a:t>
            </a:r>
          </a:p>
          <a:p>
            <a:pPr marL="976312" lvl="2" indent="-457200"/>
            <a:r>
              <a:rPr lang="en-US" dirty="0" smtClean="0"/>
              <a:t>Sessions that violate constraints are </a:t>
            </a:r>
            <a:r>
              <a:rPr lang="en-US" dirty="0" smtClean="0">
                <a:solidFill>
                  <a:srgbClr val="FF0000"/>
                </a:solidFill>
              </a:rPr>
              <a:t>red</a:t>
            </a:r>
            <a:r>
              <a:rPr lang="en-US" dirty="0" smtClean="0"/>
              <a:t>.</a:t>
            </a:r>
          </a:p>
          <a:p>
            <a:pPr marL="976312" lvl="2" indent="-457200"/>
            <a:r>
              <a:rPr lang="en-US" dirty="0" smtClean="0"/>
              <a:t>Clicking on them directs attention  to papers that need work.</a:t>
            </a:r>
          </a:p>
        </p:txBody>
      </p:sp>
    </p:spTree>
    <p:extLst>
      <p:ext uri="{BB962C8B-B14F-4D97-AF65-F5344CB8AC3E}">
        <p14:creationId xmlns:p14="http://schemas.microsoft.com/office/powerpoint/2010/main" val="2666867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083" y="0"/>
            <a:ext cx="10060049" cy="693369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" y="2202496"/>
            <a:ext cx="9143999" cy="2222339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000" dirty="0" smtClean="0">
                <a:solidFill>
                  <a:srgbClr val="FFFFFF"/>
                </a:solidFill>
              </a:rPr>
              <a:t>How can we combine the strengths of humans and computers to solve </a:t>
            </a:r>
          </a:p>
          <a:p>
            <a:r>
              <a:rPr lang="en-US" sz="4000" dirty="0" smtClean="0">
                <a:solidFill>
                  <a:srgbClr val="FFFFFF"/>
                </a:solidFill>
              </a:rPr>
              <a:t>open-ended problems?</a:t>
            </a:r>
            <a:endParaRPr lang="en-US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331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+ </a:t>
            </a:r>
            <a:r>
              <a:rPr lang="en-US" b="1" dirty="0" smtClean="0">
                <a:solidFill>
                  <a:srgbClr val="FF0000"/>
                </a:solidFill>
              </a:rPr>
              <a:t>Scaffolding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80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1632"/>
            <a:ext cx="9144000" cy="5066368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6553200" y="65327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2098DC-A4E7-1147-8FD9-30EF2F6E3245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778759"/>
            <a:ext cx="3107676" cy="5242296"/>
          </a:xfrm>
          <a:prstGeom prst="rect">
            <a:avLst/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Socially </a:t>
            </a:r>
            <a:r>
              <a:rPr lang="en-US" sz="2000" dirty="0"/>
              <a:t>Embedded </a:t>
            </a:r>
            <a:r>
              <a:rPr lang="en-US" sz="2000" dirty="0" err="1"/>
              <a:t>Microtasks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29" y="4110388"/>
            <a:ext cx="2809069" cy="11245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14918" y="5627313"/>
            <a:ext cx="637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Vote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4213" y="5129079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82336" y="6212059"/>
            <a:ext cx="137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Categorize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108706" y="5809960"/>
            <a:ext cx="6164332" cy="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937413" y="5359563"/>
            <a:ext cx="4994195" cy="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3218716" y="6449648"/>
            <a:ext cx="2798732" cy="1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107676" y="1791632"/>
            <a:ext cx="6036324" cy="3006763"/>
          </a:xfrm>
          <a:prstGeom prst="rect">
            <a:avLst/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3722883" y="4110388"/>
            <a:ext cx="1506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Paper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711957" y="4110388"/>
            <a:ext cx="1287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Microtasks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346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6" grpId="0" animBg="1"/>
      <p:bldP spid="17" grpId="0"/>
      <p:bldP spid="18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Diamond 51"/>
          <p:cNvSpPr/>
          <p:nvPr/>
        </p:nvSpPr>
        <p:spPr>
          <a:xfrm rot="16200000">
            <a:off x="2529248" y="659094"/>
            <a:ext cx="4114215" cy="6553316"/>
          </a:xfrm>
          <a:prstGeom prst="diamond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81</a:t>
            </a:fld>
            <a:endParaRPr lang="en-US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4" t="26308" r="42187"/>
          <a:stretch/>
        </p:blipFill>
        <p:spPr bwMode="auto">
          <a:xfrm>
            <a:off x="6553200" y="2433789"/>
            <a:ext cx="2565901" cy="2970118"/>
          </a:xfrm>
          <a:prstGeom prst="rect">
            <a:avLst/>
          </a:prstGeom>
          <a:noFill/>
          <a:ln w="28575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5979" y="3032603"/>
            <a:ext cx="874794" cy="113321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0765" y="2276437"/>
            <a:ext cx="954203" cy="1236087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9697" y="3291695"/>
            <a:ext cx="874794" cy="113321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599" y="3570050"/>
            <a:ext cx="954203" cy="1236087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0802" y="3599212"/>
            <a:ext cx="874794" cy="113321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7389" y="4114387"/>
            <a:ext cx="954203" cy="1236087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956" y="2379305"/>
            <a:ext cx="874794" cy="1133219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996" y="2527565"/>
            <a:ext cx="954203" cy="1236087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750" y="4322094"/>
            <a:ext cx="954203" cy="1236087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341" y="3278054"/>
            <a:ext cx="954203" cy="1236087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760" y="4094523"/>
            <a:ext cx="954203" cy="1236087"/>
          </a:xfrm>
          <a:prstGeom prst="rect">
            <a:avLst/>
          </a:prstGeom>
          <a:ln>
            <a:solidFill>
              <a:srgbClr val="7F7F7F"/>
            </a:solidFill>
          </a:ln>
          <a:effectLst/>
        </p:spPr>
      </p:pic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Goals + </a:t>
            </a:r>
            <a:r>
              <a:rPr lang="en-US" b="1" dirty="0" smtClean="0">
                <a:solidFill>
                  <a:srgbClr val="FF0000"/>
                </a:solidFill>
              </a:rPr>
              <a:t>Scaffolding 2</a:t>
            </a:r>
            <a:endParaRPr lang="en-US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0857" y="2206288"/>
            <a:ext cx="2121243" cy="3566305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3386667" y="5992860"/>
            <a:ext cx="2408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Flare and Focus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94467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Frenzy Evaluation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00331" y="4934631"/>
            <a:ext cx="21350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6-8 hours </a:t>
            </a:r>
          </a:p>
          <a:p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5830055" y="4934631"/>
            <a:ext cx="2442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88 minutes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1825401" y="1592266"/>
            <a:ext cx="1057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before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138207" y="1592266"/>
            <a:ext cx="1947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using Frenzy</a:t>
            </a:r>
            <a:endParaRPr lang="en-US" sz="2400" dirty="0"/>
          </a:p>
        </p:txBody>
      </p:sp>
      <p:pic>
        <p:nvPicPr>
          <p:cNvPr id="10" name="Picture 9" descr="https://lh4.googleusercontent.com/LnyRmW9hMSJTVkCNtLZGPdZcEA2kqkbzOswaT6OKTUKKL7eT_j24aJtdkkFs_BkneVkl9XkUUq-ylCvdz1K95M6iTD8IlqP63OF4JuTJ8KxorHMWeGBNBewVokG_0QmHhIDZydk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30"/>
          <a:stretch/>
        </p:blipFill>
        <p:spPr bwMode="auto">
          <a:xfrm>
            <a:off x="131096" y="2038808"/>
            <a:ext cx="4394721" cy="244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IMG_20130820_144606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25958" b="2945"/>
          <a:stretch/>
        </p:blipFill>
        <p:spPr>
          <a:xfrm>
            <a:off x="4646843" y="2038808"/>
            <a:ext cx="4374771" cy="244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54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86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265" y="-141120"/>
            <a:ext cx="9520265" cy="7140198"/>
          </a:xfrm>
          <a:prstGeom prst="rect">
            <a:avLst/>
          </a:prstGeom>
        </p:spPr>
      </p:pic>
      <p:pic>
        <p:nvPicPr>
          <p:cNvPr id="5" name="Content Placeholder 4" descr="IMG_3864.JP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52" b="13336"/>
          <a:stretch/>
        </p:blipFill>
        <p:spPr>
          <a:xfrm>
            <a:off x="0" y="4369469"/>
            <a:ext cx="9842434" cy="2488531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1371517"/>
          </a:xfrm>
          <a:solidFill>
            <a:srgbClr val="FFFFFF">
              <a:alpha val="86000"/>
            </a:srgb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60 Experts Collaborating Simultaneously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864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84"/>
          <a:stretch/>
        </p:blipFill>
        <p:spPr>
          <a:xfrm>
            <a:off x="-1" y="0"/>
            <a:ext cx="9158941" cy="1420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53" y="1420709"/>
            <a:ext cx="6534169" cy="47815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70674" y="1478191"/>
            <a:ext cx="441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F7F7F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37992" y="1478191"/>
            <a:ext cx="441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F7F7F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84563" y="1478191"/>
            <a:ext cx="441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7F7F7F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66614" y="1478191"/>
            <a:ext cx="441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10855" y="5872736"/>
            <a:ext cx="1809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time (minutes)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160888" y="3448255"/>
            <a:ext cx="2223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number of actions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2044" y="6467317"/>
            <a:ext cx="145474" cy="145474"/>
          </a:xfrm>
          <a:prstGeom prst="rect">
            <a:avLst/>
          </a:prstGeom>
          <a:solidFill>
            <a:srgbClr val="61B55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57518" y="6328549"/>
            <a:ext cx="1840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category updated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678800" y="6328549"/>
            <a:ext cx="1706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session updated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056958" y="6328549"/>
            <a:ext cx="189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category removed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599919" y="6328549"/>
            <a:ext cx="1499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category liked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2533326" y="6467317"/>
            <a:ext cx="145474" cy="145474"/>
          </a:xfrm>
          <a:prstGeom prst="rect">
            <a:avLst/>
          </a:prstGeom>
          <a:solidFill>
            <a:srgbClr val="DF8335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911484" y="6467317"/>
            <a:ext cx="145474" cy="145474"/>
          </a:xfrm>
          <a:prstGeom prst="rect">
            <a:avLst/>
          </a:prstGeom>
          <a:solidFill>
            <a:srgbClr val="437ABA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454445" y="6474243"/>
            <a:ext cx="145474" cy="145474"/>
          </a:xfrm>
          <a:prstGeom prst="rect">
            <a:avLst/>
          </a:prstGeom>
          <a:solidFill>
            <a:srgbClr val="D14345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09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53" y="1420709"/>
            <a:ext cx="6534169" cy="47815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70674" y="1478191"/>
            <a:ext cx="441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F7F7F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37992" y="1478191"/>
            <a:ext cx="441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F7F7F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84563" y="1478191"/>
            <a:ext cx="441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7F7F7F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66614" y="1478191"/>
            <a:ext cx="441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10855" y="5872736"/>
            <a:ext cx="1809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time (minutes)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160888" y="3448255"/>
            <a:ext cx="2223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number of actions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1. Make Obvious Sessions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957293" y="1552696"/>
            <a:ext cx="1486647" cy="4009904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12044" y="6467317"/>
            <a:ext cx="145474" cy="145474"/>
          </a:xfrm>
          <a:prstGeom prst="rect">
            <a:avLst/>
          </a:prstGeom>
          <a:solidFill>
            <a:srgbClr val="61B55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57518" y="6328549"/>
            <a:ext cx="1840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category updated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678800" y="6328549"/>
            <a:ext cx="1706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session updated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056958" y="6328549"/>
            <a:ext cx="189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category removed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599919" y="6328549"/>
            <a:ext cx="1499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category liked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2533326" y="6467317"/>
            <a:ext cx="145474" cy="145474"/>
          </a:xfrm>
          <a:prstGeom prst="rect">
            <a:avLst/>
          </a:prstGeom>
          <a:solidFill>
            <a:srgbClr val="DF8335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911484" y="6467317"/>
            <a:ext cx="145474" cy="145474"/>
          </a:xfrm>
          <a:prstGeom prst="rect">
            <a:avLst/>
          </a:prstGeom>
          <a:solidFill>
            <a:srgbClr val="437ABA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454445" y="6474243"/>
            <a:ext cx="145474" cy="145474"/>
          </a:xfrm>
          <a:prstGeom prst="rect">
            <a:avLst/>
          </a:prstGeom>
          <a:solidFill>
            <a:srgbClr val="D14345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3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53" y="1420709"/>
            <a:ext cx="6534169" cy="47815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70674" y="1478191"/>
            <a:ext cx="441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F7F7F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37992" y="1478191"/>
            <a:ext cx="441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F7F7F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84563" y="1478191"/>
            <a:ext cx="441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7F7F7F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66614" y="1478191"/>
            <a:ext cx="441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10855" y="5872736"/>
            <a:ext cx="1809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time (minutes)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160888" y="3448255"/>
            <a:ext cx="2223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number of actions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2</a:t>
            </a:r>
            <a:r>
              <a:rPr lang="en-US" dirty="0"/>
              <a:t>.</a:t>
            </a:r>
            <a:r>
              <a:rPr lang="en-US" dirty="0" smtClean="0"/>
              <a:t> Remove Clutter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523051" y="1549400"/>
            <a:ext cx="439349" cy="4013200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12044" y="6467317"/>
            <a:ext cx="145474" cy="145474"/>
          </a:xfrm>
          <a:prstGeom prst="rect">
            <a:avLst/>
          </a:prstGeom>
          <a:solidFill>
            <a:srgbClr val="61B55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57518" y="6328549"/>
            <a:ext cx="1840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category updated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678800" y="6328549"/>
            <a:ext cx="1706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session updated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056958" y="6328549"/>
            <a:ext cx="189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category removed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599919" y="6328549"/>
            <a:ext cx="1499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category liked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2533326" y="6467317"/>
            <a:ext cx="145474" cy="145474"/>
          </a:xfrm>
          <a:prstGeom prst="rect">
            <a:avLst/>
          </a:prstGeom>
          <a:solidFill>
            <a:srgbClr val="DF8335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911484" y="6467317"/>
            <a:ext cx="145474" cy="145474"/>
          </a:xfrm>
          <a:prstGeom prst="rect">
            <a:avLst/>
          </a:prstGeom>
          <a:solidFill>
            <a:srgbClr val="437ABA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454445" y="6474243"/>
            <a:ext cx="145474" cy="145474"/>
          </a:xfrm>
          <a:prstGeom prst="rect">
            <a:avLst/>
          </a:prstGeom>
          <a:solidFill>
            <a:srgbClr val="D14345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3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53" y="1420709"/>
            <a:ext cx="6534169" cy="47815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70674" y="1478191"/>
            <a:ext cx="441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F7F7F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37992" y="1478191"/>
            <a:ext cx="441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F7F7F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84563" y="1478191"/>
            <a:ext cx="441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7F7F7F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66614" y="1478191"/>
            <a:ext cx="441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10855" y="5872736"/>
            <a:ext cx="1809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time (minutes)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160888" y="3448255"/>
            <a:ext cx="2223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number of actions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3. Adapt to Ill-Defined Constraints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028514" y="1549400"/>
            <a:ext cx="1828427" cy="4010025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12044" y="6467317"/>
            <a:ext cx="145474" cy="145474"/>
          </a:xfrm>
          <a:prstGeom prst="rect">
            <a:avLst/>
          </a:prstGeom>
          <a:solidFill>
            <a:srgbClr val="61B55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57518" y="6328549"/>
            <a:ext cx="1840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category updated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678800" y="6328549"/>
            <a:ext cx="1706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session updated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056958" y="6328549"/>
            <a:ext cx="189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category removed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599919" y="6328549"/>
            <a:ext cx="1499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category liked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2533326" y="6467317"/>
            <a:ext cx="145474" cy="145474"/>
          </a:xfrm>
          <a:prstGeom prst="rect">
            <a:avLst/>
          </a:prstGeom>
          <a:solidFill>
            <a:srgbClr val="DF8335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911484" y="6467317"/>
            <a:ext cx="145474" cy="145474"/>
          </a:xfrm>
          <a:prstGeom prst="rect">
            <a:avLst/>
          </a:prstGeom>
          <a:solidFill>
            <a:srgbClr val="437ABA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454445" y="6474243"/>
            <a:ext cx="145474" cy="145474"/>
          </a:xfrm>
          <a:prstGeom prst="rect">
            <a:avLst/>
          </a:prstGeom>
          <a:solidFill>
            <a:srgbClr val="D14345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3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53" y="1420709"/>
            <a:ext cx="6534169" cy="47815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70674" y="1478191"/>
            <a:ext cx="441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F7F7F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37992" y="1478191"/>
            <a:ext cx="441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F7F7F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84563" y="1478191"/>
            <a:ext cx="441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7F7F7F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66614" y="1478191"/>
            <a:ext cx="441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10855" y="5872736"/>
            <a:ext cx="1809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time (minutes)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160888" y="3448255"/>
            <a:ext cx="2223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number of actions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4. Creativity for Misfit Papers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901765" y="1569888"/>
            <a:ext cx="1723839" cy="4002237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12044" y="6467317"/>
            <a:ext cx="145474" cy="145474"/>
          </a:xfrm>
          <a:prstGeom prst="rect">
            <a:avLst/>
          </a:prstGeom>
          <a:solidFill>
            <a:srgbClr val="61B55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57518" y="6328549"/>
            <a:ext cx="1840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category updated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678800" y="6328549"/>
            <a:ext cx="1706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session updated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056958" y="6328549"/>
            <a:ext cx="189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category removed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599919" y="6328549"/>
            <a:ext cx="1499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category liked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2533326" y="6467317"/>
            <a:ext cx="145474" cy="145474"/>
          </a:xfrm>
          <a:prstGeom prst="rect">
            <a:avLst/>
          </a:prstGeom>
          <a:solidFill>
            <a:srgbClr val="DF8335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911484" y="6467317"/>
            <a:ext cx="145474" cy="145474"/>
          </a:xfrm>
          <a:prstGeom prst="rect">
            <a:avLst/>
          </a:prstGeom>
          <a:solidFill>
            <a:srgbClr val="437ABA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454445" y="6474243"/>
            <a:ext cx="145474" cy="145474"/>
          </a:xfrm>
          <a:prstGeom prst="rect">
            <a:avLst/>
          </a:prstGeom>
          <a:solidFill>
            <a:srgbClr val="D14345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33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Frenzy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686800" cy="470852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Social </a:t>
            </a:r>
            <a:r>
              <a:rPr lang="en-US" sz="2800" dirty="0" smtClean="0"/>
              <a:t>platform </a:t>
            </a:r>
            <a:r>
              <a:rPr lang="en-US" sz="2800" dirty="0" smtClean="0"/>
              <a:t>with Cascade microtasks puts experts in control of the workflow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800" dirty="0" smtClean="0"/>
              <a:t>Goals with scaffolding directs experts attention and allows adaptation to tacit knowledge</a:t>
            </a: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922463" y="2381829"/>
            <a:ext cx="6836344" cy="1581150"/>
            <a:chOff x="922463" y="2501357"/>
            <a:chExt cx="6836344" cy="158115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463" y="2501357"/>
              <a:ext cx="5029200" cy="158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588487" y="2957128"/>
              <a:ext cx="683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Label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605196" y="3348638"/>
              <a:ext cx="6181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Vote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588487" y="3698057"/>
              <a:ext cx="11703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Categorize</a:t>
              </a:r>
              <a:endParaRPr lang="en-US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5200535" y="3141794"/>
              <a:ext cx="124913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5850839" y="3522794"/>
              <a:ext cx="59883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3549246" y="3930593"/>
              <a:ext cx="290042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5847650" y="6285795"/>
            <a:ext cx="2133600" cy="365125"/>
          </a:xfrm>
        </p:spPr>
        <p:txBody>
          <a:bodyPr/>
          <a:lstStyle/>
          <a:p>
            <a:fld id="{AA2098DC-A4E7-1147-8FD9-30EF2F6E3245}" type="slidenum">
              <a:rPr lang="en-US" smtClean="0"/>
              <a:t>89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580023" y="2418848"/>
            <a:ext cx="1839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data item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287059" y="2603514"/>
            <a:ext cx="31541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650" y="5112397"/>
            <a:ext cx="2289033" cy="167504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215346" y="5112397"/>
            <a:ext cx="154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F7F7F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80437" y="5112397"/>
            <a:ext cx="154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F7F7F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79958" y="5112397"/>
            <a:ext cx="154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7F7F7F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21906" y="5112397"/>
            <a:ext cx="154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4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164545" y="4972864"/>
            <a:ext cx="3696328" cy="1820539"/>
            <a:chOff x="1164545" y="4972864"/>
            <a:chExt cx="3696328" cy="182053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/>
            <a:stretch/>
          </p:blipFill>
          <p:spPr>
            <a:xfrm>
              <a:off x="1164545" y="4972864"/>
              <a:ext cx="3640401" cy="1748611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746686" y="4972864"/>
              <a:ext cx="111854" cy="2991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749019" y="6494243"/>
              <a:ext cx="111854" cy="2991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7512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>
                <a:latin typeface="Arial"/>
                <a:cs typeface="Arial"/>
              </a:rPr>
              <a:t>9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64761" y="1395301"/>
            <a:ext cx="1215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TurKit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064761" y="2686812"/>
            <a:ext cx="1661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Cascade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64761" y="3961223"/>
            <a:ext cx="13644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Frenzy </a:t>
            </a:r>
          </a:p>
          <a:p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64761" y="5329872"/>
            <a:ext cx="2272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HumorTools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/>
                <a:cs typeface="Arial"/>
              </a:rPr>
              <a:t>Adaptive Crowd Algorithms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64761" y="1839849"/>
            <a:ext cx="5593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Problems too </a:t>
            </a:r>
            <a:r>
              <a:rPr lang="en-US" sz="2800" b="1" dirty="0" smtClean="0">
                <a:latin typeface="Arial"/>
                <a:cs typeface="Arial"/>
              </a:rPr>
              <a:t>hard</a:t>
            </a:r>
            <a:r>
              <a:rPr lang="en-US" sz="2800" dirty="0" smtClean="0">
                <a:latin typeface="Arial"/>
                <a:cs typeface="Arial"/>
              </a:rPr>
              <a:t> for one person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64761" y="3108120"/>
            <a:ext cx="5353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Problems too </a:t>
            </a:r>
            <a:r>
              <a:rPr lang="en-US" sz="2800" b="1" dirty="0" smtClean="0">
                <a:latin typeface="Arial"/>
                <a:cs typeface="Arial"/>
              </a:rPr>
              <a:t>big</a:t>
            </a:r>
            <a:r>
              <a:rPr lang="en-US" sz="2800" dirty="0" smtClean="0">
                <a:latin typeface="Arial"/>
                <a:cs typeface="Arial"/>
              </a:rPr>
              <a:t> for one person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10748" y="1236863"/>
            <a:ext cx="6981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latin typeface="Arial"/>
                <a:cs typeface="Arial"/>
              </a:rPr>
              <a:t>1</a:t>
            </a:r>
            <a:endParaRPr lang="en-US" sz="72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64761" y="4406493"/>
            <a:ext cx="60916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Problems too </a:t>
            </a:r>
            <a:r>
              <a:rPr lang="en-US" sz="2800" b="1" dirty="0" smtClean="0">
                <a:latin typeface="Arial"/>
                <a:cs typeface="Arial"/>
              </a:rPr>
              <a:t>ill-defined</a:t>
            </a:r>
            <a:r>
              <a:rPr lang="en-US" sz="2800" dirty="0" smtClean="0">
                <a:latin typeface="Arial"/>
                <a:cs typeface="Arial"/>
              </a:rPr>
              <a:t> to automate</a:t>
            </a:r>
          </a:p>
          <a:p>
            <a:endParaRPr lang="en-US" sz="28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64761" y="5752455"/>
            <a:ext cx="5314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Problems that require </a:t>
            </a:r>
            <a:r>
              <a:rPr lang="en-US" sz="2800" b="1" dirty="0" smtClean="0">
                <a:latin typeface="Arial"/>
                <a:cs typeface="Arial"/>
              </a:rPr>
              <a:t>creativity</a:t>
            </a: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10748" y="2487629"/>
            <a:ext cx="6981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latin typeface="Arial"/>
                <a:cs typeface="Arial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10748" y="3806319"/>
            <a:ext cx="6981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latin typeface="Arial"/>
                <a:cs typeface="Arial"/>
              </a:rPr>
              <a:t>3</a:t>
            </a:r>
            <a:endParaRPr lang="en-US" sz="72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10748" y="5185122"/>
            <a:ext cx="6981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latin typeface="Arial"/>
                <a:cs typeface="Arial"/>
              </a:rPr>
              <a:t>4</a:t>
            </a:r>
            <a:endParaRPr lang="en-US" sz="7200" dirty="0">
              <a:latin typeface="Arial"/>
              <a:cs typeface="Arial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3" y="5474762"/>
            <a:ext cx="929836" cy="934605"/>
          </a:xfrm>
          <a:prstGeom prst="rect">
            <a:avLst/>
          </a:prstGeom>
        </p:spPr>
      </p:pic>
      <p:sp>
        <p:nvSpPr>
          <p:cNvPr id="25" name="Rounded Rectangular Callout 24"/>
          <p:cNvSpPr/>
          <p:nvPr/>
        </p:nvSpPr>
        <p:spPr>
          <a:xfrm>
            <a:off x="966325" y="5629714"/>
            <a:ext cx="1289169" cy="631580"/>
          </a:xfrm>
          <a:prstGeom prst="wedgeRoundRectCallout">
            <a:avLst>
              <a:gd name="adj1" fmla="val -54010"/>
              <a:gd name="adj2" fmla="val 24838"/>
              <a:gd name="adj3" fmla="val 16667"/>
            </a:avLst>
          </a:prstGeom>
          <a:solidFill>
            <a:schemeClr val="bg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>
              <a:latin typeface="Arial"/>
              <a:cs typeface="Arial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8" t="33993" r="42188" b="53527"/>
          <a:stretch/>
        </p:blipFill>
        <p:spPr bwMode="auto">
          <a:xfrm>
            <a:off x="194234" y="4144424"/>
            <a:ext cx="1723662" cy="680717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9" name="Picture 28" descr="C:\Users\mausam\Desktop\Capture.JPG"/>
          <p:cNvPicPr>
            <a:picLocks noChangeAspect="1" noChangeArrowheads="1"/>
          </p:cNvPicPr>
          <p:nvPr/>
        </p:nvPicPr>
        <p:blipFill rotWithShape="1">
          <a:blip r:embed="rId5" cstate="print"/>
          <a:srcRect l="4723" t="10806" r="53827" b="79520"/>
          <a:stretch/>
        </p:blipFill>
        <p:spPr bwMode="auto">
          <a:xfrm>
            <a:off x="162861" y="1527042"/>
            <a:ext cx="2198370" cy="387927"/>
          </a:xfrm>
          <a:prstGeom prst="rect">
            <a:avLst/>
          </a:prstGeom>
          <a:noFill/>
        </p:spPr>
      </p:pic>
      <p:grpSp>
        <p:nvGrpSpPr>
          <p:cNvPr id="2" name="Group 1"/>
          <p:cNvGrpSpPr/>
          <p:nvPr/>
        </p:nvGrpSpPr>
        <p:grpSpPr>
          <a:xfrm>
            <a:off x="179293" y="2744889"/>
            <a:ext cx="1723662" cy="825197"/>
            <a:chOff x="179293" y="2592032"/>
            <a:chExt cx="1723662" cy="82519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62" t="25065" b="52285"/>
            <a:stretch/>
          </p:blipFill>
          <p:spPr>
            <a:xfrm>
              <a:off x="179293" y="2883955"/>
              <a:ext cx="1723662" cy="53327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62" b="87123"/>
            <a:stretch/>
          </p:blipFill>
          <p:spPr>
            <a:xfrm>
              <a:off x="179293" y="2592032"/>
              <a:ext cx="1723662" cy="3031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1995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150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Challenge: </a:t>
            </a:r>
            <a:br>
              <a:rPr lang="en-US" dirty="0" smtClean="0"/>
            </a:br>
            <a:r>
              <a:rPr lang="en-US" dirty="0" smtClean="0"/>
              <a:t>Can we decompose creativity into microtasks?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CC776-5CBF-9948-A333-C53C694954AF}" type="slidenum">
              <a:rPr lang="en-US" smtClean="0"/>
              <a:t>90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54560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Ongoing work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764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>
                <a:latin typeface="Arial"/>
                <a:cs typeface="Arial"/>
              </a:rPr>
              <a:t>91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64761" y="1395301"/>
            <a:ext cx="1215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TurKit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064761" y="2686812"/>
            <a:ext cx="1661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Cascade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64761" y="3961223"/>
            <a:ext cx="13644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Frenzy </a:t>
            </a:r>
          </a:p>
          <a:p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64761" y="5329872"/>
            <a:ext cx="2272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HumorTools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/>
                <a:cs typeface="Arial"/>
              </a:rPr>
              <a:t>Outline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64761" y="1839849"/>
            <a:ext cx="5593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Problems too </a:t>
            </a:r>
            <a:r>
              <a:rPr lang="en-US" sz="2800" b="1" dirty="0" smtClean="0">
                <a:latin typeface="Arial"/>
                <a:cs typeface="Arial"/>
              </a:rPr>
              <a:t>hard</a:t>
            </a:r>
            <a:r>
              <a:rPr lang="en-US" sz="2800" dirty="0" smtClean="0">
                <a:latin typeface="Arial"/>
                <a:cs typeface="Arial"/>
              </a:rPr>
              <a:t> for one person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64761" y="3108120"/>
            <a:ext cx="5353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Problems too </a:t>
            </a:r>
            <a:r>
              <a:rPr lang="en-US" sz="2800" b="1" dirty="0" smtClean="0">
                <a:latin typeface="Arial"/>
                <a:cs typeface="Arial"/>
              </a:rPr>
              <a:t>big</a:t>
            </a:r>
            <a:r>
              <a:rPr lang="en-US" sz="2800" dirty="0" smtClean="0">
                <a:latin typeface="Arial"/>
                <a:cs typeface="Arial"/>
              </a:rPr>
              <a:t> for one person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10748" y="1236863"/>
            <a:ext cx="6981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latin typeface="Arial"/>
                <a:cs typeface="Arial"/>
              </a:rPr>
              <a:t>1</a:t>
            </a:r>
            <a:endParaRPr lang="en-US" sz="72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64761" y="4406493"/>
            <a:ext cx="60916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Problems too </a:t>
            </a:r>
            <a:r>
              <a:rPr lang="en-US" sz="2800" b="1" dirty="0" smtClean="0">
                <a:latin typeface="Arial"/>
                <a:cs typeface="Arial"/>
              </a:rPr>
              <a:t>ill-defined</a:t>
            </a:r>
            <a:r>
              <a:rPr lang="en-US" sz="2800" dirty="0" smtClean="0">
                <a:latin typeface="Arial"/>
                <a:cs typeface="Arial"/>
              </a:rPr>
              <a:t> to automate</a:t>
            </a:r>
          </a:p>
          <a:p>
            <a:endParaRPr lang="en-US" sz="28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64761" y="5752455"/>
            <a:ext cx="5314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Problems that require </a:t>
            </a:r>
            <a:r>
              <a:rPr lang="en-US" sz="2800" b="1" dirty="0" smtClean="0">
                <a:latin typeface="Arial"/>
                <a:cs typeface="Arial"/>
              </a:rPr>
              <a:t>creativity</a:t>
            </a: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10748" y="2487629"/>
            <a:ext cx="6981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latin typeface="Arial"/>
                <a:cs typeface="Arial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10748" y="3806319"/>
            <a:ext cx="6981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latin typeface="Arial"/>
                <a:cs typeface="Arial"/>
              </a:rPr>
              <a:t>3</a:t>
            </a:r>
            <a:endParaRPr lang="en-US" sz="72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10748" y="5185122"/>
            <a:ext cx="6981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latin typeface="Arial"/>
                <a:cs typeface="Arial"/>
              </a:rPr>
              <a:t>4</a:t>
            </a:r>
            <a:endParaRPr lang="en-US" sz="7200" dirty="0">
              <a:latin typeface="Arial"/>
              <a:cs typeface="Arial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3" y="5474762"/>
            <a:ext cx="929836" cy="934605"/>
          </a:xfrm>
          <a:prstGeom prst="rect">
            <a:avLst/>
          </a:prstGeom>
        </p:spPr>
      </p:pic>
      <p:sp>
        <p:nvSpPr>
          <p:cNvPr id="25" name="Rounded Rectangular Callout 24"/>
          <p:cNvSpPr/>
          <p:nvPr/>
        </p:nvSpPr>
        <p:spPr>
          <a:xfrm>
            <a:off x="966325" y="5629714"/>
            <a:ext cx="1289169" cy="631580"/>
          </a:xfrm>
          <a:prstGeom prst="wedgeRoundRectCallout">
            <a:avLst>
              <a:gd name="adj1" fmla="val -54010"/>
              <a:gd name="adj2" fmla="val 24838"/>
              <a:gd name="adj3" fmla="val 16667"/>
            </a:avLst>
          </a:prstGeom>
          <a:solidFill>
            <a:schemeClr val="bg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>
              <a:latin typeface="Arial"/>
              <a:cs typeface="Arial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8" t="33993" r="42188" b="53527"/>
          <a:stretch/>
        </p:blipFill>
        <p:spPr bwMode="auto">
          <a:xfrm>
            <a:off x="194234" y="4144424"/>
            <a:ext cx="1723662" cy="680717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9" name="Picture 28" descr="C:\Users\mausam\Desktop\Capture.JPG"/>
          <p:cNvPicPr>
            <a:picLocks noChangeAspect="1" noChangeArrowheads="1"/>
          </p:cNvPicPr>
          <p:nvPr/>
        </p:nvPicPr>
        <p:blipFill rotWithShape="1">
          <a:blip r:embed="rId5" cstate="print"/>
          <a:srcRect l="4723" t="10806" r="53827" b="79520"/>
          <a:stretch/>
        </p:blipFill>
        <p:spPr bwMode="auto">
          <a:xfrm>
            <a:off x="162861" y="1527042"/>
            <a:ext cx="2198370" cy="387927"/>
          </a:xfrm>
          <a:prstGeom prst="rect">
            <a:avLst/>
          </a:prstGeom>
          <a:noFill/>
        </p:spPr>
      </p:pic>
      <p:grpSp>
        <p:nvGrpSpPr>
          <p:cNvPr id="2" name="Group 1"/>
          <p:cNvGrpSpPr/>
          <p:nvPr/>
        </p:nvGrpSpPr>
        <p:grpSpPr>
          <a:xfrm>
            <a:off x="179293" y="2744889"/>
            <a:ext cx="1723662" cy="825197"/>
            <a:chOff x="179293" y="2592032"/>
            <a:chExt cx="1723662" cy="82519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62" t="25065" b="52285"/>
            <a:stretch/>
          </p:blipFill>
          <p:spPr>
            <a:xfrm>
              <a:off x="179293" y="2883955"/>
              <a:ext cx="1723662" cy="53327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62" b="87123"/>
            <a:stretch/>
          </p:blipFill>
          <p:spPr>
            <a:xfrm>
              <a:off x="179293" y="2592032"/>
              <a:ext cx="1723662" cy="303193"/>
            </a:xfrm>
            <a:prstGeom prst="rect">
              <a:avLst/>
            </a:prstGeom>
          </p:spPr>
        </p:pic>
      </p:grpSp>
      <p:sp>
        <p:nvSpPr>
          <p:cNvPr id="31" name="Rectangle 30"/>
          <p:cNvSpPr/>
          <p:nvPr/>
        </p:nvSpPr>
        <p:spPr>
          <a:xfrm>
            <a:off x="-127145" y="0"/>
            <a:ext cx="9447692" cy="5006648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30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2"/>
          <a:stretch/>
        </p:blipFill>
        <p:spPr>
          <a:xfrm>
            <a:off x="284714" y="465046"/>
            <a:ext cx="3581730" cy="2234545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84714" y="2637929"/>
            <a:ext cx="4323976" cy="18213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8800" i="1" dirty="0" smtClean="0">
                <a:latin typeface="Times"/>
                <a:cs typeface="Times"/>
              </a:rPr>
              <a:t>E = mc</a:t>
            </a:r>
            <a:r>
              <a:rPr lang="en-US" sz="8800" i="1" baseline="30000" dirty="0" smtClean="0">
                <a:latin typeface="Times"/>
                <a:cs typeface="Times"/>
              </a:rPr>
              <a:t>2</a:t>
            </a:r>
            <a:endParaRPr lang="en-US" sz="8800" i="1" dirty="0">
              <a:latin typeface="Times"/>
              <a:cs typeface="Time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410" y="525520"/>
            <a:ext cx="4576225" cy="58308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715" y="4247444"/>
            <a:ext cx="3581730" cy="2149038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92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00814" y="2394886"/>
            <a:ext cx="9324014" cy="2068229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What type of creative artifact should we decompose first?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94443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0924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dirty="0" smtClean="0">
                <a:cs typeface="Georgia"/>
              </a:rPr>
              <a:t>Humor</a:t>
            </a:r>
            <a:endParaRPr lang="en-US" sz="9600" dirty="0">
              <a:cs typeface="Georgi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594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Properties of Humor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94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sz="3600" dirty="0" smtClean="0"/>
              <a:t>Creative</a:t>
            </a:r>
          </a:p>
          <a:p>
            <a:pPr lvl="1"/>
            <a:r>
              <a:rPr lang="en-US" b="1" dirty="0" smtClean="0"/>
              <a:t>Novel</a:t>
            </a:r>
            <a:r>
              <a:rPr lang="en-US" dirty="0" smtClean="0"/>
              <a:t> - something you’ve never seen before</a:t>
            </a:r>
          </a:p>
          <a:p>
            <a:pPr lvl="1"/>
            <a:r>
              <a:rPr lang="en-US" b="1" dirty="0" smtClean="0"/>
              <a:t>Hard</a:t>
            </a:r>
            <a:r>
              <a:rPr lang="en-US" dirty="0" smtClean="0"/>
              <a:t> - not something you’d obviously think of</a:t>
            </a:r>
          </a:p>
          <a:p>
            <a:pPr lvl="1"/>
            <a:endParaRPr lang="en-US" dirty="0" smtClean="0"/>
          </a:p>
          <a:p>
            <a:r>
              <a:rPr lang="en-US" sz="3600" dirty="0" smtClean="0"/>
              <a:t>Suited for Experimentation</a:t>
            </a:r>
          </a:p>
          <a:p>
            <a:pPr lvl="1"/>
            <a:r>
              <a:rPr lang="en-US" b="1" dirty="0" smtClean="0"/>
              <a:t>Short</a:t>
            </a:r>
            <a:r>
              <a:rPr lang="en-US" dirty="0" smtClean="0"/>
              <a:t> - can iterate on it quickly</a:t>
            </a:r>
          </a:p>
          <a:p>
            <a:pPr lvl="1"/>
            <a:r>
              <a:rPr lang="en-US" b="1" dirty="0" smtClean="0"/>
              <a:t>Expert examples </a:t>
            </a:r>
            <a:r>
              <a:rPr lang="en-US" dirty="0" smtClean="0"/>
              <a:t>to learn from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02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-Turn Arrow 7"/>
          <p:cNvSpPr/>
          <p:nvPr/>
        </p:nvSpPr>
        <p:spPr>
          <a:xfrm rot="5400000">
            <a:off x="6835328" y="2901577"/>
            <a:ext cx="2540000" cy="1816845"/>
          </a:xfrm>
          <a:prstGeom prst="uturnArrow">
            <a:avLst/>
          </a:prstGeom>
          <a:solidFill>
            <a:srgbClr val="95B3D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U-Turn Arrow 11"/>
          <p:cNvSpPr/>
          <p:nvPr/>
        </p:nvSpPr>
        <p:spPr>
          <a:xfrm rot="16200000">
            <a:off x="-179293" y="2744416"/>
            <a:ext cx="2540000" cy="1816845"/>
          </a:xfrm>
          <a:prstGeom prst="utur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Approach To Decomposing Humor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95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09271" y="2076822"/>
            <a:ext cx="5831539" cy="11056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Examples + Theory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1709271" y="4177551"/>
            <a:ext cx="5831539" cy="1105647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Model + System + Study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00747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86378" y="215640"/>
            <a:ext cx="464366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96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131" y="4904293"/>
            <a:ext cx="1789375" cy="1780473"/>
          </a:xfrm>
          <a:prstGeom prst="rect">
            <a:avLst/>
          </a:prstGeom>
        </p:spPr>
      </p:pic>
      <p:sp>
        <p:nvSpPr>
          <p:cNvPr id="18" name="Rounded Rectangular Callout 17"/>
          <p:cNvSpPr/>
          <p:nvPr/>
        </p:nvSpPr>
        <p:spPr>
          <a:xfrm>
            <a:off x="3403872" y="4392879"/>
            <a:ext cx="5683684" cy="1506361"/>
          </a:xfrm>
          <a:prstGeom prst="wedgeRoundRectCallout">
            <a:avLst>
              <a:gd name="adj1" fmla="val -54010"/>
              <a:gd name="adj2" fmla="val 2483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>
                <a:latin typeface="Times"/>
                <a:cs typeface="Times"/>
              </a:rPr>
              <a:t>“I can’t believe people would just walk into an Apple store and start breaking things like it’s a Best Buy.”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24" y="4443781"/>
            <a:ext cx="3052227" cy="46051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800" y="386418"/>
            <a:ext cx="3052227" cy="4605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65800" y="807951"/>
            <a:ext cx="3635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American Voices</a:t>
            </a:r>
          </a:p>
        </p:txBody>
      </p:sp>
      <p:sp>
        <p:nvSpPr>
          <p:cNvPr id="27" name="U-Turn Arrow 26"/>
          <p:cNvSpPr/>
          <p:nvPr/>
        </p:nvSpPr>
        <p:spPr>
          <a:xfrm rot="16200000">
            <a:off x="-25594" y="628466"/>
            <a:ext cx="1225178" cy="741083"/>
          </a:xfrm>
          <a:prstGeom prst="utur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U-Turn Arrow 27"/>
          <p:cNvSpPr/>
          <p:nvPr/>
        </p:nvSpPr>
        <p:spPr>
          <a:xfrm rot="5400000">
            <a:off x="2818500" y="716590"/>
            <a:ext cx="1225179" cy="741081"/>
          </a:xfrm>
          <a:prstGeom prst="utur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95864" y="274638"/>
            <a:ext cx="2378652" cy="5333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"/>
                <a:cs typeface="Arial"/>
              </a:rPr>
              <a:t>Examples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94727" y="1226172"/>
            <a:ext cx="2378652" cy="5333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1861926" y="2005212"/>
            <a:ext cx="5420148" cy="1577663"/>
            <a:chOff x="1955726" y="2005212"/>
            <a:chExt cx="5420148" cy="1577663"/>
          </a:xfrm>
        </p:grpSpPr>
        <p:sp>
          <p:nvSpPr>
            <p:cNvPr id="16" name="Rectangle 15"/>
            <p:cNvSpPr/>
            <p:nvPr/>
          </p:nvSpPr>
          <p:spPr>
            <a:xfrm>
              <a:off x="1955726" y="3182765"/>
              <a:ext cx="542014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i="1" dirty="0">
                  <a:latin typeface="Georgia"/>
                  <a:cs typeface="Georgia"/>
                </a:rPr>
                <a:t>People Bending iPhones At Apple </a:t>
              </a:r>
              <a:r>
                <a:rPr lang="en-US" sz="2000" i="1" dirty="0" smtClean="0">
                  <a:latin typeface="Georgia"/>
                  <a:cs typeface="Georgia"/>
                </a:rPr>
                <a:t>Stores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b="27984"/>
            <a:stretch/>
          </p:blipFill>
          <p:spPr>
            <a:xfrm>
              <a:off x="2152030" y="2005212"/>
              <a:ext cx="5223844" cy="1000454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2152030" y="3182765"/>
              <a:ext cx="5223844" cy="0"/>
            </a:xfrm>
            <a:prstGeom prst="line">
              <a:avLst/>
            </a:prstGeom>
            <a:ln>
              <a:solidFill>
                <a:srgbClr val="BFBFB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375874" y="2187222"/>
              <a:ext cx="0" cy="1367431"/>
            </a:xfrm>
            <a:prstGeom prst="line">
              <a:avLst/>
            </a:prstGeom>
            <a:ln w="3175" cmpd="sng">
              <a:solidFill>
                <a:srgbClr val="BFBFB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152030" y="2187222"/>
              <a:ext cx="0" cy="1367431"/>
            </a:xfrm>
            <a:prstGeom prst="line">
              <a:avLst/>
            </a:prstGeom>
            <a:ln w="3175" cmpd="sng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3822786" y="2933988"/>
              <a:ext cx="19663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Franklin Gothic Book"/>
                  <a:cs typeface="Franklin Gothic Book"/>
                </a:rPr>
                <a:t>Friday September 30, 2014</a:t>
              </a:r>
              <a:endParaRPr lang="en-US" sz="1200" dirty="0">
                <a:solidFill>
                  <a:schemeClr val="bg1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70172" y="2501612"/>
            <a:ext cx="11873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Input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6453" y="4392880"/>
            <a:ext cx="3050197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  Output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4556" y="4960737"/>
            <a:ext cx="2848823" cy="178047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7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/>
      <p:bldP spid="31" grpId="0" animBg="1"/>
      <p:bldP spid="25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97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372857" y="4517859"/>
            <a:ext cx="477464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latin typeface="Arial"/>
                <a:cs typeface="Arial"/>
              </a:rPr>
              <a:t>Associations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latin typeface="Arial"/>
                <a:cs typeface="Arial"/>
              </a:rPr>
              <a:t>Expectation Violation</a:t>
            </a:r>
          </a:p>
          <a:p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725" y="2282692"/>
            <a:ext cx="1445534" cy="18241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2698" y="2282692"/>
            <a:ext cx="1344168" cy="18288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6" y="2282692"/>
            <a:ext cx="1331119" cy="182412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8310" y="2282692"/>
            <a:ext cx="1279038" cy="18288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4096" y="2282692"/>
            <a:ext cx="1233889" cy="18288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5934" y="2282692"/>
            <a:ext cx="1234289" cy="182412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3387" y="2282692"/>
            <a:ext cx="1263534" cy="1828800"/>
          </a:xfrm>
          <a:prstGeom prst="rect">
            <a:avLst/>
          </a:prstGeom>
        </p:spPr>
      </p:pic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4124095" y="375420"/>
            <a:ext cx="5006127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Books on humor by philosophers, linguists, comedians</a:t>
            </a:r>
            <a:endParaRPr lang="en-US" sz="3600" dirty="0"/>
          </a:p>
        </p:txBody>
      </p:sp>
      <p:sp>
        <p:nvSpPr>
          <p:cNvPr id="38" name="U-Turn Arrow 37"/>
          <p:cNvSpPr/>
          <p:nvPr/>
        </p:nvSpPr>
        <p:spPr>
          <a:xfrm rot="16200000">
            <a:off x="-25594" y="628466"/>
            <a:ext cx="1225178" cy="741083"/>
          </a:xfrm>
          <a:prstGeom prst="utur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U-Turn Arrow 38"/>
          <p:cNvSpPr/>
          <p:nvPr/>
        </p:nvSpPr>
        <p:spPr>
          <a:xfrm rot="5400000">
            <a:off x="2818500" y="716590"/>
            <a:ext cx="1225179" cy="741081"/>
          </a:xfrm>
          <a:prstGeom prst="utur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95864" y="274638"/>
            <a:ext cx="2378652" cy="5333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"/>
                <a:cs typeface="Arial"/>
              </a:rPr>
              <a:t>Theory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94727" y="1226172"/>
            <a:ext cx="2378652" cy="5333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8306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7726" y="128085"/>
            <a:ext cx="4515830" cy="148488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Satisfying a Constraint</a:t>
            </a:r>
            <a:br>
              <a:rPr lang="en-US" sz="2800" dirty="0" smtClean="0"/>
            </a:br>
            <a:r>
              <a:rPr lang="en-US" sz="2800" dirty="0" smtClean="0"/>
              <a:t>by searching a space of </a:t>
            </a:r>
            <a:br>
              <a:rPr lang="en-US" sz="2800" dirty="0" smtClean="0"/>
            </a:br>
            <a:r>
              <a:rPr lang="en-US" sz="2800" dirty="0" smtClean="0"/>
              <a:t>associations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98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9626" y="1612965"/>
            <a:ext cx="22517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Georgia"/>
                <a:cs typeface="Georgia"/>
              </a:rPr>
              <a:t>Headline</a:t>
            </a:r>
            <a:endParaRPr lang="en-US" sz="4000" dirty="0">
              <a:latin typeface="Georgia"/>
              <a:cs typeface="Georgia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504254" y="6137605"/>
            <a:ext cx="1762533" cy="616354"/>
          </a:xfrm>
          <a:prstGeom prst="wedgeRoundRectCallout">
            <a:avLst>
              <a:gd name="adj1" fmla="val -54010"/>
              <a:gd name="adj2" fmla="val 2483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i="1" dirty="0" smtClean="0">
                <a:latin typeface="Times"/>
                <a:cs typeface="Times"/>
              </a:rPr>
              <a:t>Joke</a:t>
            </a:r>
            <a:endParaRPr lang="en-US" sz="4000" i="1" dirty="0">
              <a:latin typeface="Times"/>
              <a:cs typeface="Times"/>
            </a:endParaRPr>
          </a:p>
        </p:txBody>
      </p:sp>
      <p:sp>
        <p:nvSpPr>
          <p:cNvPr id="8" name="Right Arrow 7"/>
          <p:cNvSpPr/>
          <p:nvPr/>
        </p:nvSpPr>
        <p:spPr>
          <a:xfrm rot="5400000">
            <a:off x="1120729" y="2309690"/>
            <a:ext cx="529583" cy="43903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5400000">
            <a:off x="1120729" y="5738696"/>
            <a:ext cx="529583" cy="43903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-374234" y="2823347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65024" y="2823347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011033" y="2823347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-1098073" y="3417943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41185" y="3417943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87194" y="3417943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-1548167" y="4104142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-308909" y="4014496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37100" y="4014496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161078" y="4011658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280808" y="4011658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511414" y="3417943"/>
            <a:ext cx="900189" cy="4732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44536" y="4743401"/>
            <a:ext cx="1881968" cy="774201"/>
          </a:xfrm>
          <a:prstGeom prst="round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FFFF"/>
                </a:solidFill>
              </a:rPr>
              <a:t>ExpectationViolation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968831" y="4774072"/>
            <a:ext cx="1717969" cy="74353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Sarcasm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767104" y="4774072"/>
            <a:ext cx="1900063" cy="74791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Unexpected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Angle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911222" y="4774072"/>
            <a:ext cx="1551360" cy="77420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Bait-and-Switch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1185" y="4577419"/>
            <a:ext cx="8921698" cy="111516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664693" y="2331067"/>
            <a:ext cx="1030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Apple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6337535" y="3148093"/>
            <a:ext cx="2496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Broken Displays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4458904" y="3148093"/>
            <a:ext cx="1454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Best Buy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6916177" y="2315068"/>
            <a:ext cx="1454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Best Buy</a:t>
            </a:r>
            <a:endParaRPr lang="en-US" sz="2800" dirty="0"/>
          </a:p>
        </p:txBody>
      </p:sp>
      <p:cxnSp>
        <p:nvCxnSpPr>
          <p:cNvPr id="34" name="Straight Arrow Connector 33"/>
          <p:cNvCxnSpPr>
            <a:stCxn id="3" idx="2"/>
            <a:endCxn id="32" idx="0"/>
          </p:cNvCxnSpPr>
          <p:nvPr/>
        </p:nvCxnSpPr>
        <p:spPr>
          <a:xfrm>
            <a:off x="5180094" y="2854287"/>
            <a:ext cx="5932" cy="2938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7643299" y="2901117"/>
            <a:ext cx="5932" cy="2938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4410416" y="3751475"/>
            <a:ext cx="1890457" cy="52604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Alternative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7043875" y="3751474"/>
            <a:ext cx="1542245" cy="52604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Insult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444536" y="3296624"/>
            <a:ext cx="2066878" cy="774201"/>
          </a:xfrm>
          <a:prstGeom prst="round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Associations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-374234" y="2343532"/>
            <a:ext cx="9437117" cy="223388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U-Turn Arrow 40"/>
          <p:cNvSpPr/>
          <p:nvPr/>
        </p:nvSpPr>
        <p:spPr>
          <a:xfrm rot="16200000">
            <a:off x="-122059" y="452248"/>
            <a:ext cx="1225178" cy="741083"/>
          </a:xfrm>
          <a:prstGeom prst="utur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U-Turn Arrow 41"/>
          <p:cNvSpPr/>
          <p:nvPr/>
        </p:nvSpPr>
        <p:spPr>
          <a:xfrm rot="5400000">
            <a:off x="2722035" y="540372"/>
            <a:ext cx="1225179" cy="741081"/>
          </a:xfrm>
          <a:prstGeom prst="utur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99399" y="98420"/>
            <a:ext cx="2378652" cy="5333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Arial"/>
              <a:cs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98262" y="1049954"/>
            <a:ext cx="2378652" cy="5333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Model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695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3" grpId="0"/>
      <p:bldP spid="31" grpId="0"/>
      <p:bldP spid="32" grpId="0"/>
      <p:bldP spid="33" grpId="0"/>
      <p:bldP spid="36" grpId="0" animBg="1"/>
      <p:bldP spid="37" grpId="0" animBg="1"/>
      <p:bldP spid="40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1198024" y="1769455"/>
            <a:ext cx="66804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Georgia"/>
                <a:cs typeface="Georgia"/>
              </a:rPr>
              <a:t>People Bending iPhones </a:t>
            </a:r>
            <a:r>
              <a:rPr lang="en-US" sz="2800" dirty="0">
                <a:latin typeface="Georgia"/>
                <a:cs typeface="Georgia"/>
              </a:rPr>
              <a:t>At </a:t>
            </a:r>
            <a:r>
              <a:rPr lang="en-US" sz="2800" dirty="0">
                <a:solidFill>
                  <a:srgbClr val="FF0000"/>
                </a:solidFill>
                <a:latin typeface="Georgia"/>
                <a:cs typeface="Georgia"/>
              </a:rPr>
              <a:t>Apple Stores</a:t>
            </a: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367" y="4787172"/>
            <a:ext cx="1478075" cy="1470722"/>
          </a:xfrm>
          <a:prstGeom prst="rect">
            <a:avLst/>
          </a:prstGeom>
        </p:spPr>
      </p:pic>
      <p:sp>
        <p:nvSpPr>
          <p:cNvPr id="85" name="Rectangle 84"/>
          <p:cNvSpPr/>
          <p:nvPr/>
        </p:nvSpPr>
        <p:spPr>
          <a:xfrm rot="3108683">
            <a:off x="4421624" y="3598505"/>
            <a:ext cx="754977" cy="911181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ounded Rectangular Callout 82"/>
          <p:cNvSpPr/>
          <p:nvPr/>
        </p:nvSpPr>
        <p:spPr>
          <a:xfrm>
            <a:off x="3472655" y="4464544"/>
            <a:ext cx="4617059" cy="1595637"/>
          </a:xfrm>
          <a:prstGeom prst="wedgeRoundRectCallout">
            <a:avLst>
              <a:gd name="adj1" fmla="val -54010"/>
              <a:gd name="adj2" fmla="val 2483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 smtClean="0">
                <a:solidFill>
                  <a:srgbClr val="0000FF"/>
                </a:solidFill>
                <a:latin typeface="Times"/>
                <a:cs typeface="Times"/>
              </a:rPr>
              <a:t>I </a:t>
            </a:r>
            <a:r>
              <a:rPr lang="en-US" sz="2400" i="1" dirty="0">
                <a:solidFill>
                  <a:srgbClr val="0000FF"/>
                </a:solidFill>
                <a:latin typeface="Times"/>
                <a:cs typeface="Times"/>
              </a:rPr>
              <a:t>can’t believe people would just walk into an Apple store and start breaking things </a:t>
            </a:r>
            <a:r>
              <a:rPr lang="en-US" sz="2400" i="1" dirty="0">
                <a:solidFill>
                  <a:srgbClr val="FF0000"/>
                </a:solidFill>
                <a:latin typeface="Times"/>
                <a:cs typeface="Times"/>
              </a:rPr>
              <a:t>like it’s a Best Buy</a:t>
            </a:r>
            <a:r>
              <a:rPr lang="en-US" sz="2400" i="1" dirty="0" smtClean="0">
                <a:solidFill>
                  <a:schemeClr val="tx1"/>
                </a:solidFill>
                <a:latin typeface="Times"/>
                <a:cs typeface="Times"/>
              </a:rPr>
              <a:t>.</a:t>
            </a:r>
            <a:endParaRPr lang="en-US" sz="2400" i="1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631111" y="3029466"/>
            <a:ext cx="2372475" cy="77420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Bait-and-Switch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84066" y="2952657"/>
            <a:ext cx="3519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Bait</a:t>
            </a:r>
            <a:r>
              <a:rPr lang="en-US" b="1" dirty="0" smtClean="0"/>
              <a:t>: Expectation</a:t>
            </a:r>
            <a:r>
              <a:rPr lang="en-US" dirty="0" smtClean="0"/>
              <a:t>: This is bad.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Switch</a:t>
            </a:r>
            <a:r>
              <a:rPr lang="en-US" b="1" dirty="0" smtClean="0"/>
              <a:t>: Insult</a:t>
            </a:r>
            <a:r>
              <a:rPr lang="en-US" dirty="0" smtClean="0"/>
              <a:t>: Best Buy sucks.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98DC-A4E7-1147-8FD9-30EF2F6E3245}" type="slidenum">
              <a:rPr lang="en-US" smtClean="0"/>
              <a:t>99</a:t>
            </a:fld>
            <a:endParaRPr lang="en-US"/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Expectation Violation #1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338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88413</TotalTime>
  <Words>7546</Words>
  <Application>Microsoft Macintosh PowerPoint</Application>
  <PresentationFormat>On-screen Show (4:3)</PresentationFormat>
  <Paragraphs>1815</Paragraphs>
  <Slides>139</Slides>
  <Notes>129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139</vt:i4>
      </vt:variant>
    </vt:vector>
  </HeadingPairs>
  <TitlesOfParts>
    <vt:vector size="14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Adaptive Crowd Algorithms</vt:lpstr>
      <vt:lpstr>TurKit  Coordinates people to solve hard problems such as deciphering messy handwriting</vt:lpstr>
      <vt:lpstr>Cascade Distributes big problems with complex interdependencies such as creating taxonomies</vt:lpstr>
      <vt:lpstr>Frenzy Combines the knowledge of many experts to meet a global constraint such as creating conference sessions</vt:lpstr>
      <vt:lpstr>HumorTools Decomposes creative tasks such as generating humor</vt:lpstr>
      <vt:lpstr>PowerPoint Presentation</vt:lpstr>
      <vt:lpstr>Outline</vt:lpstr>
      <vt:lpstr>Microtask Crowdsourcing</vt:lpstr>
      <vt:lpstr>Microtasks were Parallel</vt:lpstr>
      <vt:lpstr>TurKit: Crowd Algorithms</vt:lpstr>
      <vt:lpstr>People are unpredictable</vt:lpstr>
      <vt:lpstr>Errors Propagate</vt:lpstr>
      <vt:lpstr>Adaptive Mechanism: Improve-and-Vote</vt:lpstr>
      <vt:lpstr>Problems too hard for one person</vt:lpstr>
      <vt:lpstr>PowerPoint Presentation</vt:lpstr>
      <vt:lpstr>Other Crowd Algorithms</vt:lpstr>
      <vt:lpstr>PowerPoint Presentation</vt:lpstr>
      <vt:lpstr>Outline</vt:lpstr>
      <vt:lpstr>Crowdsourcing Taxonomy Creation</vt:lpstr>
      <vt:lpstr>Taxonomies are a Powerful Tool</vt:lpstr>
      <vt:lpstr>Taxonomies Support Decision Making</vt:lpstr>
      <vt:lpstr>Taxonomies Support Decision Making</vt:lpstr>
      <vt:lpstr>Creating Taxonomies is Overwhelming for One Person</vt:lpstr>
      <vt:lpstr>Crowdsourcing Taxonomies is Hard</vt:lpstr>
      <vt:lpstr>PowerPoint Presentation</vt:lpstr>
      <vt:lpstr>Image Data Sets</vt:lpstr>
      <vt:lpstr>Q&amp;A Site Responses </vt:lpstr>
      <vt:lpstr>PowerPoint Presentation</vt:lpstr>
      <vt:lpstr>People have the Context Needed for Taxonomies</vt:lpstr>
      <vt:lpstr>Initial Prototypes of Cascade</vt:lpstr>
      <vt:lpstr>Approach 1: Improve-and-Vote</vt:lpstr>
      <vt:lpstr>Approach 2: Comparing Categories</vt:lpstr>
      <vt:lpstr>The Cascade Algorithm</vt:lpstr>
      <vt:lpstr>Toy Application: Colors</vt:lpstr>
      <vt:lpstr>Adaptive Mechanism: Recursive Generate-and-Test</vt:lpstr>
      <vt:lpstr>Input: 100 Random Colors</vt:lpstr>
      <vt:lpstr>Step 1. Generate Categories</vt:lpstr>
      <vt:lpstr>Step 2. Select Best Categories</vt:lpstr>
      <vt:lpstr>Step 3. Categorize</vt:lpstr>
      <vt:lpstr>Step 4. Machine Step</vt:lpstr>
      <vt:lpstr>Recursively Running Cascade</vt:lpstr>
      <vt:lpstr>Recursively Running Cascade</vt:lpstr>
      <vt:lpstr>Recursively Running Cascade</vt:lpstr>
      <vt:lpstr>Recursively Running Cascade</vt:lpstr>
      <vt:lpstr>Recursively Running Cascade</vt:lpstr>
      <vt:lpstr>Cascade Results: 100 Colors</vt:lpstr>
      <vt:lpstr>Cascade Evaluation</vt:lpstr>
      <vt:lpstr>Cascade Performance</vt:lpstr>
      <vt:lpstr>Cascade Quality Evaluation</vt:lpstr>
      <vt:lpstr>Cascade Quality Evaluation</vt:lpstr>
      <vt:lpstr>Cascade Evaluation: Structural Correctness</vt:lpstr>
      <vt:lpstr>80% Structural Correctness</vt:lpstr>
      <vt:lpstr>Cascade vs. Experts</vt:lpstr>
      <vt:lpstr>Taxonomies are Open-Ended</vt:lpstr>
      <vt:lpstr> Experts Agreement Rate with Experts</vt:lpstr>
      <vt:lpstr>PowerPoint Presentation</vt:lpstr>
      <vt:lpstr>PowerPoint Presentation</vt:lpstr>
      <vt:lpstr>Cascade Summary</vt:lpstr>
      <vt:lpstr>Creating an Album of Wedding Photos</vt:lpstr>
      <vt:lpstr>PowerPoint Presentation</vt:lpstr>
      <vt:lpstr>Challenge: Use expert knowledge when data organization tasks are ill-defined</vt:lpstr>
      <vt:lpstr>Outline</vt:lpstr>
      <vt:lpstr>Frenzy:  Social Data Organization for Experts</vt:lpstr>
      <vt:lpstr>Expert Data Organization</vt:lpstr>
      <vt:lpstr>PowerPoint Presentation</vt:lpstr>
      <vt:lpstr>PowerPoint Presentation</vt:lpstr>
      <vt:lpstr>Session Creation is Governed by Tacit Knowledge</vt:lpstr>
      <vt:lpstr>Previous Session Creation Process</vt:lpstr>
      <vt:lpstr>Frenzy:  Social Data Organization for Experts</vt:lpstr>
      <vt:lpstr>Adaptive Mechanism:  Goals + Scaffolding</vt:lpstr>
      <vt:lpstr>PowerPoint Presentation</vt:lpstr>
      <vt:lpstr>Goals + Scaffolding 1</vt:lpstr>
      <vt:lpstr>Goals + Scaffolding 2</vt:lpstr>
      <vt:lpstr>Frenzy Evaluation</vt:lpstr>
      <vt:lpstr>60 Experts Collaborating Simultaneously</vt:lpstr>
      <vt:lpstr>PowerPoint Presentation</vt:lpstr>
      <vt:lpstr>1. Make Obvious Sessions</vt:lpstr>
      <vt:lpstr>2. Remove Clutter</vt:lpstr>
      <vt:lpstr>3. Adapt to Ill-Defined Constraints</vt:lpstr>
      <vt:lpstr>4. Creativity for Misfit Papers</vt:lpstr>
      <vt:lpstr>Frenzy Summary</vt:lpstr>
      <vt:lpstr>Challenge:  Can we decompose creativity into microtasks?</vt:lpstr>
      <vt:lpstr>Outline</vt:lpstr>
      <vt:lpstr>PowerPoint Presentation</vt:lpstr>
      <vt:lpstr>Humor</vt:lpstr>
      <vt:lpstr> Properties of Humor</vt:lpstr>
      <vt:lpstr>Approach To Decomposing Humor</vt:lpstr>
      <vt:lpstr> </vt:lpstr>
      <vt:lpstr>Books on humor by philosophers, linguists, comedians</vt:lpstr>
      <vt:lpstr>Satisfying a Constraint by searching a space of  associations</vt:lpstr>
      <vt:lpstr>Expectation Violation #1</vt:lpstr>
      <vt:lpstr>Expectation Violation #2</vt:lpstr>
      <vt:lpstr>Expectation Violation #3</vt:lpstr>
      <vt:lpstr>HumorTools Adaptive Workflow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HumorTools Study</vt:lpstr>
      <vt:lpstr>HumorTools Study Headlines</vt:lpstr>
      <vt:lpstr>HumorTools Evaluation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Grant: Be funnier than the Onion</vt:lpstr>
      <vt:lpstr>HumorTools Summary:  Decomposing Creativity</vt:lpstr>
      <vt:lpstr>Future Work</vt:lpstr>
      <vt:lpstr>Crowdsource HumorTools</vt:lpstr>
      <vt:lpstr>Automate Some Microtasks   Train ML system with user collected data </vt:lpstr>
      <vt:lpstr>Extend HumorTools Approach to Other Creative, Open-Ended Domains</vt:lpstr>
      <vt:lpstr>New Domain:  Persuasive Argumentation</vt:lpstr>
      <vt:lpstr>New Domain:  Persuasive Argumentation</vt:lpstr>
      <vt:lpstr>Vision: Answer Social and Scientific Questions</vt:lpstr>
      <vt:lpstr>Parallelize Science</vt:lpstr>
      <vt:lpstr>PowerPoint Presentation</vt:lpstr>
      <vt:lpstr>Increasingly Adaptive Mechanisms</vt:lpstr>
      <vt:lpstr>PowerPoint Presentation</vt:lpstr>
      <vt:lpstr>User Comments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Lydia Chilton</dc:creator>
  <cp:lastModifiedBy>Lydia Chilton</cp:lastModifiedBy>
  <cp:revision>511</cp:revision>
  <cp:lastPrinted>2016-02-17T19:25:30Z</cp:lastPrinted>
  <dcterms:created xsi:type="dcterms:W3CDTF">2016-01-10T18:02:32Z</dcterms:created>
  <dcterms:modified xsi:type="dcterms:W3CDTF">2016-03-31T19:54:27Z</dcterms:modified>
</cp:coreProperties>
</file>