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8"/>
  </p:notesMasterIdLst>
  <p:sldIdLst>
    <p:sldId id="256" r:id="rId2"/>
    <p:sldId id="258" r:id="rId3"/>
    <p:sldId id="257" r:id="rId4"/>
    <p:sldId id="271" r:id="rId5"/>
    <p:sldId id="272" r:id="rId6"/>
    <p:sldId id="274" r:id="rId7"/>
    <p:sldId id="281" r:id="rId8"/>
    <p:sldId id="282" r:id="rId9"/>
    <p:sldId id="283" r:id="rId10"/>
    <p:sldId id="265" r:id="rId11"/>
    <p:sldId id="268" r:id="rId12"/>
    <p:sldId id="273" r:id="rId13"/>
    <p:sldId id="266" r:id="rId14"/>
    <p:sldId id="275" r:id="rId15"/>
    <p:sldId id="267" r:id="rId16"/>
    <p:sldId id="276" r:id="rId17"/>
    <p:sldId id="277" r:id="rId18"/>
    <p:sldId id="284" r:id="rId19"/>
    <p:sldId id="279" r:id="rId20"/>
    <p:sldId id="269" r:id="rId21"/>
    <p:sldId id="278" r:id="rId22"/>
    <p:sldId id="259" r:id="rId23"/>
    <p:sldId id="260" r:id="rId24"/>
    <p:sldId id="261" r:id="rId25"/>
    <p:sldId id="262" r:id="rId26"/>
    <p:sldId id="28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CC5518-AEC1-49DD-BD84-42FA60E3444D}" type="datetimeFigureOut">
              <a:rPr lang="en-US" smtClean="0"/>
              <a:t>11/30/2014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E05342-4183-4292-B88B-0272AEB88D63}" type="slidenum">
              <a:rPr lang="en-US" smtClean="0"/>
              <a:t>‹#›</a:t>
            </a:fld>
            <a:endParaRPr lang="en-US" dirty="0"/>
          </a:p>
        </p:txBody>
      </p:sp>
    </p:spTree>
    <p:extLst>
      <p:ext uri="{BB962C8B-B14F-4D97-AF65-F5344CB8AC3E}">
        <p14:creationId xmlns:p14="http://schemas.microsoft.com/office/powerpoint/2010/main" val="2723782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a:t>
            </a:fld>
            <a:endParaRPr lang="en-US" dirty="0"/>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a:xfrm>
            <a:off x="228600" y="6324600"/>
            <a:ext cx="1524000" cy="365125"/>
          </a:xfrm>
        </p:spPr>
        <p:txBody>
          <a:bodyPr/>
          <a:lstStyle/>
          <a:p>
            <a:r>
              <a:rPr lang="en-US" dirty="0" smtClean="0"/>
              <a:t>December 1, 2014</a:t>
            </a:r>
            <a:endParaRPr lang="en-US" dirty="0"/>
          </a:p>
        </p:txBody>
      </p:sp>
      <p:sp>
        <p:nvSpPr>
          <p:cNvPr id="5" name="Footer Placeholder 4"/>
          <p:cNvSpPr>
            <a:spLocks noGrp="1"/>
          </p:cNvSpPr>
          <p:nvPr>
            <p:ph type="ftr" sz="quarter" idx="11"/>
          </p:nvPr>
        </p:nvSpPr>
        <p:spPr>
          <a:xfrm>
            <a:off x="3200400" y="6324600"/>
            <a:ext cx="2895600" cy="365125"/>
          </a:xfrm>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a:t>
            </a:fld>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r>
              <a:rPr lang="en-US" dirty="0" smtClean="0"/>
              <a:t>December 1, 2014</a:t>
            </a:r>
            <a:endParaRPr lang="en-US" dirty="0"/>
          </a:p>
        </p:txBody>
      </p:sp>
      <p:sp>
        <p:nvSpPr>
          <p:cNvPr id="6" name="Footer Placeholder 5"/>
          <p:cNvSpPr>
            <a:spLocks noGrp="1"/>
          </p:cNvSpPr>
          <p:nvPr>
            <p:ph type="ftr" sz="quarter" idx="11"/>
          </p:nvPr>
        </p:nvSpPr>
        <p:spPr/>
        <p:txBody>
          <a:bodyPr/>
          <a:lstStyle/>
          <a:p>
            <a:r>
              <a:rPr lang="en-US" dirty="0" smtClean="0"/>
              <a:t>E6998 Professor Aho Student Schmeelk</a:t>
            </a:r>
            <a:endParaRPr lang="en-US" dirty="0"/>
          </a:p>
        </p:txBody>
      </p:sp>
      <p:sp>
        <p:nvSpPr>
          <p:cNvPr id="7" name="Slide Number Placeholder 6"/>
          <p:cNvSpPr>
            <a:spLocks noGrp="1"/>
          </p:cNvSpPr>
          <p:nvPr>
            <p:ph type="sldNum" sz="quarter" idx="12"/>
          </p:nvPr>
        </p:nvSpPr>
        <p:spPr/>
        <p:txBody>
          <a:bodyPr/>
          <a:lstStyle/>
          <a:p>
            <a:fld id="{8DD7A22A-CBA1-4977-B1E4-A153DC8326DF}"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r>
              <a:rPr lang="en-US" dirty="0" smtClean="0"/>
              <a:t>December 1, 2014</a:t>
            </a:r>
            <a:endParaRPr lang="en-US" dirty="0"/>
          </a:p>
        </p:txBody>
      </p:sp>
      <p:sp>
        <p:nvSpPr>
          <p:cNvPr id="8" name="Footer Placeholder 7"/>
          <p:cNvSpPr>
            <a:spLocks noGrp="1"/>
          </p:cNvSpPr>
          <p:nvPr>
            <p:ph type="ftr" sz="quarter" idx="11"/>
          </p:nvPr>
        </p:nvSpPr>
        <p:spPr/>
        <p:txBody>
          <a:bodyPr/>
          <a:lstStyle/>
          <a:p>
            <a:r>
              <a:rPr lang="en-US" dirty="0" smtClean="0"/>
              <a:t>E6998 Professor Aho Student Schmeelk</a:t>
            </a:r>
            <a:endParaRPr lang="en-US" dirty="0"/>
          </a:p>
        </p:txBody>
      </p:sp>
      <p:sp>
        <p:nvSpPr>
          <p:cNvPr id="9" name="Slide Number Placeholder 8"/>
          <p:cNvSpPr>
            <a:spLocks noGrp="1"/>
          </p:cNvSpPr>
          <p:nvPr>
            <p:ph type="sldNum" sz="quarter" idx="12"/>
          </p:nvPr>
        </p:nvSpPr>
        <p:spPr/>
        <p:txBody>
          <a:bodyPr/>
          <a:lstStyle/>
          <a:p>
            <a:fld id="{8DD7A22A-CBA1-4977-B1E4-A153DC8326DF}"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December 1, 2014</a:t>
            </a:r>
            <a:endParaRPr lang="en-US" dirty="0"/>
          </a:p>
        </p:txBody>
      </p:sp>
      <p:sp>
        <p:nvSpPr>
          <p:cNvPr id="3" name="Footer Placeholder 2"/>
          <p:cNvSpPr>
            <a:spLocks noGrp="1"/>
          </p:cNvSpPr>
          <p:nvPr>
            <p:ph type="ftr" sz="quarter" idx="11"/>
          </p:nvPr>
        </p:nvSpPr>
        <p:spPr/>
        <p:txBody>
          <a:bodyPr/>
          <a:lstStyle/>
          <a:p>
            <a:r>
              <a:rPr lang="en-US" dirty="0" smtClean="0"/>
              <a:t>E6998 Professor Aho Student Schmeelk</a:t>
            </a:r>
            <a:endParaRPr lang="en-US" dirty="0"/>
          </a:p>
        </p:txBody>
      </p:sp>
      <p:sp>
        <p:nvSpPr>
          <p:cNvPr id="4" name="Slide Number Placeholder 3"/>
          <p:cNvSpPr>
            <a:spLocks noGrp="1"/>
          </p:cNvSpPr>
          <p:nvPr>
            <p:ph type="sldNum" sz="quarter" idx="12"/>
          </p:nvPr>
        </p:nvSpPr>
        <p:spPr/>
        <p:txBody>
          <a:bodyPr/>
          <a:lstStyle/>
          <a:p>
            <a:fld id="{8DD7A22A-CBA1-4977-B1E4-A153DC8326D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December 1, 2014</a:t>
            </a:r>
            <a:endParaRPr lang="en-US" dirty="0"/>
          </a:p>
        </p:txBody>
      </p:sp>
      <p:sp>
        <p:nvSpPr>
          <p:cNvPr id="6" name="Footer Placeholder 5"/>
          <p:cNvSpPr>
            <a:spLocks noGrp="1"/>
          </p:cNvSpPr>
          <p:nvPr>
            <p:ph type="ftr" sz="quarter" idx="11"/>
          </p:nvPr>
        </p:nvSpPr>
        <p:spPr/>
        <p:txBody>
          <a:bodyPr/>
          <a:lstStyle/>
          <a:p>
            <a:r>
              <a:rPr lang="en-US" dirty="0" smtClean="0"/>
              <a:t>E6998 Professor Aho Student Schmeelk</a:t>
            </a:r>
            <a:endParaRPr lang="en-US" dirty="0"/>
          </a:p>
        </p:txBody>
      </p:sp>
      <p:sp>
        <p:nvSpPr>
          <p:cNvPr id="7" name="Slide Number Placeholder 6"/>
          <p:cNvSpPr>
            <a:spLocks noGrp="1"/>
          </p:cNvSpPr>
          <p:nvPr>
            <p:ph type="sldNum" sz="quarter" idx="12"/>
          </p:nvPr>
        </p:nvSpPr>
        <p:spPr/>
        <p:txBody>
          <a:bodyPr/>
          <a:lstStyle/>
          <a:p>
            <a:fld id="{8DD7A22A-CBA1-4977-B1E4-A153DC8326DF}"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December 1, 2014</a:t>
            </a:r>
            <a:endParaRPr lang="en-US" dirty="0"/>
          </a:p>
        </p:txBody>
      </p:sp>
      <p:sp>
        <p:nvSpPr>
          <p:cNvPr id="6" name="Footer Placeholder 5"/>
          <p:cNvSpPr>
            <a:spLocks noGrp="1"/>
          </p:cNvSpPr>
          <p:nvPr>
            <p:ph type="ftr" sz="quarter" idx="11"/>
          </p:nvPr>
        </p:nvSpPr>
        <p:spPr/>
        <p:txBody>
          <a:bodyPr/>
          <a:lstStyle/>
          <a:p>
            <a:r>
              <a:rPr lang="en-US" dirty="0" smtClean="0"/>
              <a:t>E6998 Professor Aho Student Schmeelk</a:t>
            </a:r>
            <a:endParaRPr lang="en-US" dirty="0"/>
          </a:p>
        </p:txBody>
      </p:sp>
      <p:sp>
        <p:nvSpPr>
          <p:cNvPr id="7" name="Slide Number Placeholder 6"/>
          <p:cNvSpPr>
            <a:spLocks noGrp="1"/>
          </p:cNvSpPr>
          <p:nvPr>
            <p:ph type="sldNum" sz="quarter" idx="12"/>
          </p:nvPr>
        </p:nvSpPr>
        <p:spPr/>
        <p:txBody>
          <a:bodyPr/>
          <a:lstStyle/>
          <a:p>
            <a:fld id="{8DD7A22A-CBA1-4977-B1E4-A153DC8326DF}"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r>
              <a:rPr lang="en-US" dirty="0" smtClean="0"/>
              <a:t>December 1, 2014</a:t>
            </a:r>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r>
              <a:rPr lang="en-US" dirty="0" smtClean="0"/>
              <a:t>E6998 Professor Aho Student Schmeelk</a:t>
            </a:r>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DD7A22A-CBA1-4977-B1E4-A153DC8326DF}"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4724400"/>
            <a:ext cx="7543800" cy="1219200"/>
          </a:xfrm>
        </p:spPr>
        <p:txBody>
          <a:bodyPr>
            <a:normAutofit/>
          </a:bodyPr>
          <a:lstStyle/>
          <a:p>
            <a:r>
              <a:rPr lang="en-US" b="1" dirty="0" smtClean="0"/>
              <a:t>Presenter: </a:t>
            </a:r>
            <a:r>
              <a:rPr lang="en-US" dirty="0" smtClean="0"/>
              <a:t>Suzanna Schmeelk</a:t>
            </a:r>
          </a:p>
          <a:p>
            <a:r>
              <a:rPr lang="en-US" b="1" dirty="0" smtClean="0"/>
              <a:t>Course: </a:t>
            </a:r>
            <a:r>
              <a:rPr lang="en-US" dirty="0" smtClean="0"/>
              <a:t>E6998  </a:t>
            </a:r>
            <a:r>
              <a:rPr lang="en-US" b="1" dirty="0" smtClean="0"/>
              <a:t>Date: </a:t>
            </a:r>
            <a:r>
              <a:rPr lang="en-US" dirty="0" smtClean="0"/>
              <a:t>December 1, 2014</a:t>
            </a:r>
          </a:p>
          <a:p>
            <a:r>
              <a:rPr lang="en-US" b="1" dirty="0" smtClean="0"/>
              <a:t>Instructor: </a:t>
            </a:r>
            <a:r>
              <a:rPr lang="en-US" dirty="0" smtClean="0"/>
              <a:t>Professor Alfred Aho</a:t>
            </a:r>
            <a:endParaRPr lang="en-US" dirty="0"/>
          </a:p>
        </p:txBody>
      </p:sp>
      <p:sp>
        <p:nvSpPr>
          <p:cNvPr id="2" name="Title 1"/>
          <p:cNvSpPr>
            <a:spLocks noGrp="1"/>
          </p:cNvSpPr>
          <p:nvPr>
            <p:ph type="ctrTitle"/>
          </p:nvPr>
        </p:nvSpPr>
        <p:spPr/>
        <p:txBody>
          <a:bodyPr/>
          <a:lstStyle/>
          <a:p>
            <a:r>
              <a:rPr lang="en-US" sz="4000" dirty="0" smtClean="0"/>
              <a:t>Static Analysis Techniques used in Android </a:t>
            </a:r>
            <a:r>
              <a:rPr lang="en-US" sz="4000" smtClean="0"/>
              <a:t>application Security </a:t>
            </a:r>
            <a:r>
              <a:rPr lang="en-US" sz="4000" dirty="0" smtClean="0"/>
              <a:t>Analysis</a:t>
            </a:r>
            <a:endParaRPr lang="en-US" sz="40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3200" y="4953000"/>
            <a:ext cx="1104900" cy="883920"/>
          </a:xfrm>
          <a:prstGeom prst="rect">
            <a:avLst/>
          </a:prstGeom>
        </p:spPr>
      </p:pic>
    </p:spTree>
    <p:extLst>
      <p:ext uri="{BB962C8B-B14F-4D97-AF65-F5344CB8AC3E}">
        <p14:creationId xmlns:p14="http://schemas.microsoft.com/office/powerpoint/2010/main" val="32879999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209800"/>
            <a:ext cx="6629400" cy="1143000"/>
          </a:xfrm>
        </p:spPr>
        <p:txBody>
          <a:bodyPr/>
          <a:lstStyle/>
          <a:p>
            <a:r>
              <a:rPr lang="en-US" dirty="0"/>
              <a:t>Confidentiality attack mitigation</a:t>
            </a:r>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10</a:t>
            </a:fld>
            <a:endParaRPr lang="en-US" dirty="0"/>
          </a:p>
        </p:txBody>
      </p:sp>
    </p:spTree>
    <p:extLst>
      <p:ext uri="{BB962C8B-B14F-4D97-AF65-F5344CB8AC3E}">
        <p14:creationId xmlns:p14="http://schemas.microsoft.com/office/powerpoint/2010/main" val="992026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dirty="0"/>
              <a:t>Static analysis for confidentiality threats</a:t>
            </a:r>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11</a:t>
            </a:fld>
            <a:endParaRPr lang="en-US" dirty="0"/>
          </a:p>
        </p:txBody>
      </p:sp>
      <p:sp>
        <p:nvSpPr>
          <p:cNvPr id="6" name="Content Placeholder 5"/>
          <p:cNvSpPr>
            <a:spLocks noGrp="1"/>
          </p:cNvSpPr>
          <p:nvPr>
            <p:ph sz="quarter" idx="13"/>
          </p:nvPr>
        </p:nvSpPr>
        <p:spPr/>
        <p:txBody>
          <a:bodyPr>
            <a:normAutofit fontScale="85000" lnSpcReduction="20000"/>
          </a:bodyPr>
          <a:lstStyle/>
          <a:p>
            <a:r>
              <a:rPr lang="en-US" dirty="0" smtClean="0"/>
              <a:t>At lest 60% papers consider Permissions and Information Leaking issue.</a:t>
            </a:r>
          </a:p>
          <a:p>
            <a:r>
              <a:rPr lang="en-US" dirty="0" smtClean="0"/>
              <a:t>Most use some form of Data Flow Analysis with Taint Analysis</a:t>
            </a:r>
          </a:p>
          <a:p>
            <a:pPr lvl="1"/>
            <a:r>
              <a:rPr lang="en-US" dirty="0" smtClean="0"/>
              <a:t>Sources</a:t>
            </a:r>
            <a:r>
              <a:rPr lang="en-US" dirty="0"/>
              <a:t>: Location Data, Unique IDs, Call State, Authentication Data and Contact/Calendar Data</a:t>
            </a:r>
          </a:p>
          <a:p>
            <a:pPr lvl="1"/>
            <a:r>
              <a:rPr lang="en-US" dirty="0"/>
              <a:t>Sinks: SMS Communications, File Output, Network Communication, Intents, Content </a:t>
            </a:r>
            <a:r>
              <a:rPr lang="en-US" dirty="0" smtClean="0"/>
              <a:t>Resolver</a:t>
            </a:r>
          </a:p>
          <a:p>
            <a:pPr lvl="1"/>
            <a:r>
              <a:rPr lang="en-US" dirty="0"/>
              <a:t>Examples: </a:t>
            </a:r>
            <a:r>
              <a:rPr lang="en-US" dirty="0" smtClean="0"/>
              <a:t>TaintDroid (2010), AndroidLeaks (2012)</a:t>
            </a:r>
          </a:p>
          <a:p>
            <a:r>
              <a:rPr lang="en-US" dirty="0"/>
              <a:t>From SandBox Perspective:</a:t>
            </a:r>
          </a:p>
          <a:p>
            <a:pPr lvl="1"/>
            <a:r>
              <a:rPr lang="en-US" dirty="0" smtClean="0"/>
              <a:t>MobileSandbox (2013): </a:t>
            </a:r>
            <a:endParaRPr lang="en-US" dirty="0"/>
          </a:p>
          <a:p>
            <a:pPr lvl="2"/>
            <a:r>
              <a:rPr lang="en-US" dirty="0"/>
              <a:t>Extract App and create a Hash, submit sample to VirusTotal for a reading</a:t>
            </a:r>
          </a:p>
          <a:p>
            <a:pPr lvl="2"/>
            <a:r>
              <a:rPr lang="en-US" dirty="0" smtClean="0"/>
              <a:t>Obfuscation </a:t>
            </a:r>
            <a:r>
              <a:rPr lang="en-US" dirty="0"/>
              <a:t>typically hinders static analysis from a SandBox perspective (Mobile-Sandbox, 2013</a:t>
            </a:r>
            <a:r>
              <a:rPr lang="en-US" dirty="0" smtClean="0"/>
              <a:t>).</a:t>
            </a:r>
          </a:p>
          <a:p>
            <a:pPr lvl="1"/>
            <a:r>
              <a:rPr lang="en-US" dirty="0" smtClean="0"/>
              <a:t>Apposcopy (2014) </a:t>
            </a:r>
            <a:r>
              <a:rPr lang="en-US" dirty="0"/>
              <a:t>expands taint analysis to inter-component call graph and responds well to </a:t>
            </a:r>
            <a:r>
              <a:rPr lang="en-US" dirty="0" smtClean="0"/>
              <a:t>obfuscation.</a:t>
            </a:r>
          </a:p>
          <a:p>
            <a:pPr lvl="2"/>
            <a:r>
              <a:rPr lang="en-US" dirty="0"/>
              <a:t>Application matches signature based on control-flow (e.g. Launch a broadcast) and data-flow (e.g. reads private data and sends through designated sink</a:t>
            </a:r>
            <a:r>
              <a:rPr lang="en-US" dirty="0" smtClean="0"/>
              <a:t>).</a:t>
            </a:r>
          </a:p>
          <a:p>
            <a:pPr lvl="1"/>
            <a:r>
              <a:rPr lang="en-US" dirty="0" smtClean="0"/>
              <a:t>Ways for malware </a:t>
            </a:r>
            <a:r>
              <a:rPr lang="en-US" dirty="0"/>
              <a:t>to get around dynamic </a:t>
            </a:r>
            <a:r>
              <a:rPr lang="en-US" dirty="0" smtClean="0"/>
              <a:t>analyses (IMEI and other variables not set). </a:t>
            </a:r>
            <a:r>
              <a:rPr lang="en-US" dirty="0"/>
              <a:t>[</a:t>
            </a:r>
            <a:r>
              <a:rPr lang="en-US" dirty="0" smtClean="0"/>
              <a:t>23]</a:t>
            </a:r>
            <a:endParaRPr lang="en-US" dirty="0"/>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40177095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143000"/>
          </a:xfrm>
        </p:spPr>
        <p:txBody>
          <a:bodyPr/>
          <a:lstStyle/>
          <a:p>
            <a:r>
              <a:rPr lang="en-US" dirty="0"/>
              <a:t>Static analysis for </a:t>
            </a:r>
            <a:r>
              <a:rPr lang="en-US" dirty="0" smtClean="0"/>
              <a:t>confidentiality threats</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12</a:t>
            </a:fld>
            <a:endParaRPr lang="en-US" dirty="0"/>
          </a:p>
        </p:txBody>
      </p:sp>
      <p:sp>
        <p:nvSpPr>
          <p:cNvPr id="6" name="Content Placeholder 5"/>
          <p:cNvSpPr>
            <a:spLocks noGrp="1"/>
          </p:cNvSpPr>
          <p:nvPr>
            <p:ph sz="quarter" idx="13"/>
          </p:nvPr>
        </p:nvSpPr>
        <p:spPr/>
        <p:txBody>
          <a:bodyPr>
            <a:normAutofit fontScale="85000" lnSpcReduction="20000"/>
          </a:bodyPr>
          <a:lstStyle/>
          <a:p>
            <a:pPr lvl="1"/>
            <a:r>
              <a:rPr lang="en-US" dirty="0" smtClean="0"/>
              <a:t>AppProfiler</a:t>
            </a:r>
            <a:r>
              <a:rPr lang="en-US" dirty="0"/>
              <a:t> </a:t>
            </a:r>
            <a:r>
              <a:rPr lang="en-US" dirty="0" smtClean="0"/>
              <a:t>(2013) </a:t>
            </a:r>
          </a:p>
          <a:p>
            <a:pPr lvl="2"/>
            <a:r>
              <a:rPr lang="en-US" dirty="0" smtClean="0"/>
              <a:t>Data Flow </a:t>
            </a:r>
            <a:r>
              <a:rPr lang="en-US" dirty="0"/>
              <a:t>Analysis -  technique for gathering information about the possible set of values calculated at various points in a </a:t>
            </a:r>
            <a:r>
              <a:rPr lang="en-US" dirty="0" smtClean="0"/>
              <a:t>program.</a:t>
            </a:r>
          </a:p>
          <a:p>
            <a:pPr lvl="2"/>
            <a:r>
              <a:rPr lang="en-US" dirty="0" smtClean="0"/>
              <a:t>Derive rules from examining a few apps</a:t>
            </a:r>
          </a:p>
          <a:p>
            <a:pPr lvl="2"/>
            <a:r>
              <a:rPr lang="en-US" dirty="0" smtClean="0"/>
              <a:t>Decompiled apps with DEX</a:t>
            </a:r>
          </a:p>
          <a:p>
            <a:pPr lvl="2"/>
            <a:r>
              <a:rPr lang="en-US" dirty="0" smtClean="0"/>
              <a:t>Use Fortify </a:t>
            </a:r>
            <a:r>
              <a:rPr lang="en-US" dirty="0"/>
              <a:t>Static Code </a:t>
            </a:r>
            <a:r>
              <a:rPr lang="en-US" dirty="0" smtClean="0"/>
              <a:t>Analyzer to perform analysis of the above rules over all apps (33K)</a:t>
            </a:r>
          </a:p>
          <a:p>
            <a:pPr lvl="1"/>
            <a:r>
              <a:rPr lang="en-US" dirty="0" smtClean="0"/>
              <a:t>Amandroid (2014)</a:t>
            </a:r>
          </a:p>
          <a:p>
            <a:pPr lvl="2"/>
            <a:r>
              <a:rPr lang="en-US" dirty="0"/>
              <a:t>Flow-sensitive, context-sensitive data flow analysis to calculate object points-to information with building inter-procedural control flow graph (ICFG)</a:t>
            </a:r>
          </a:p>
          <a:p>
            <a:pPr lvl="2"/>
            <a:r>
              <a:rPr lang="en-US" dirty="0"/>
              <a:t>Inter-component data flow graph (IDFG</a:t>
            </a:r>
            <a:r>
              <a:rPr lang="en-US" dirty="0" smtClean="0"/>
              <a:t>)</a:t>
            </a:r>
          </a:p>
          <a:p>
            <a:pPr lvl="1"/>
            <a:r>
              <a:rPr lang="en-US" dirty="0" smtClean="0"/>
              <a:t>Information Flows as  Permission Mechanism [6] (2014)</a:t>
            </a:r>
          </a:p>
          <a:p>
            <a:pPr lvl="2"/>
            <a:r>
              <a:rPr lang="en-US" dirty="0"/>
              <a:t>Information flows, entry point discovery as it crawled API and discovered 1.738K callback methods that can serve as entry </a:t>
            </a:r>
            <a:r>
              <a:rPr lang="en-US" dirty="0" smtClean="0"/>
              <a:t>points.</a:t>
            </a:r>
          </a:p>
          <a:p>
            <a:pPr lvl="2"/>
            <a:r>
              <a:rPr lang="en-US" dirty="0"/>
              <a:t>Taint analysis, neither path or context </a:t>
            </a:r>
            <a:r>
              <a:rPr lang="en-US" dirty="0" smtClean="0"/>
              <a:t>sensitive</a:t>
            </a:r>
          </a:p>
          <a:p>
            <a:pPr lvl="2"/>
            <a:r>
              <a:rPr lang="en-US" dirty="0"/>
              <a:t>classical forward, backward, intraprocedural and interprocedural based on reachability</a:t>
            </a:r>
            <a:endParaRPr lang="en-US" dirty="0" smtClean="0"/>
          </a:p>
          <a:p>
            <a:pPr lvl="1"/>
            <a:endParaRPr lang="en-US" dirty="0" smtClean="0"/>
          </a:p>
          <a:p>
            <a:endParaRPr lang="en-US" dirty="0" smtClean="0"/>
          </a:p>
          <a:p>
            <a:pPr lvl="1"/>
            <a:endParaRPr lang="en-US" dirty="0"/>
          </a:p>
        </p:txBody>
      </p:sp>
    </p:spTree>
    <p:extLst>
      <p:ext uri="{BB962C8B-B14F-4D97-AF65-F5344CB8AC3E}">
        <p14:creationId xmlns:p14="http://schemas.microsoft.com/office/powerpoint/2010/main" val="27711277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438400"/>
            <a:ext cx="6096000" cy="1143000"/>
          </a:xfrm>
        </p:spPr>
        <p:txBody>
          <a:bodyPr/>
          <a:lstStyle/>
          <a:p>
            <a:r>
              <a:rPr lang="en-US" dirty="0" smtClean="0"/>
              <a:t>Integrity attack mitigation</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13</a:t>
            </a:fld>
            <a:endParaRPr lang="en-US" dirty="0"/>
          </a:p>
        </p:txBody>
      </p:sp>
    </p:spTree>
    <p:extLst>
      <p:ext uri="{BB962C8B-B14F-4D97-AF65-F5344CB8AC3E}">
        <p14:creationId xmlns:p14="http://schemas.microsoft.com/office/powerpoint/2010/main" val="21862275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534400" cy="1143000"/>
          </a:xfrm>
        </p:spPr>
        <p:txBody>
          <a:bodyPr/>
          <a:lstStyle/>
          <a:p>
            <a:r>
              <a:rPr lang="en-US" dirty="0" smtClean="0"/>
              <a:t>Static Analysis for integrity attacks</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14</a:t>
            </a:fld>
            <a:endParaRPr lang="en-US" dirty="0"/>
          </a:p>
        </p:txBody>
      </p:sp>
      <p:sp>
        <p:nvSpPr>
          <p:cNvPr id="6" name="Content Placeholder 5"/>
          <p:cNvSpPr>
            <a:spLocks noGrp="1"/>
          </p:cNvSpPr>
          <p:nvPr>
            <p:ph sz="quarter" idx="13"/>
          </p:nvPr>
        </p:nvSpPr>
        <p:spPr/>
        <p:txBody>
          <a:bodyPr>
            <a:normAutofit lnSpcReduction="10000"/>
          </a:bodyPr>
          <a:lstStyle/>
          <a:p>
            <a:r>
              <a:rPr lang="en-US" dirty="0" smtClean="0"/>
              <a:t>DroidRay (2014):</a:t>
            </a:r>
          </a:p>
          <a:p>
            <a:pPr lvl="1"/>
            <a:r>
              <a:rPr lang="en-US" dirty="0"/>
              <a:t>Pre-installed apps have more permissions than apps a user downloads</a:t>
            </a:r>
            <a:r>
              <a:rPr lang="en-US" dirty="0" smtClean="0"/>
              <a:t>.</a:t>
            </a:r>
          </a:p>
          <a:p>
            <a:pPr lvl="1"/>
            <a:r>
              <a:rPr lang="en-US" dirty="0" smtClean="0"/>
              <a:t>Analyzed 250 Android firmware strands and 24K pre-installed apps.</a:t>
            </a:r>
          </a:p>
          <a:p>
            <a:pPr lvl="1"/>
            <a:r>
              <a:rPr lang="en-US" dirty="0" smtClean="0"/>
              <a:t>Control-Flow Analysis for Privilege Escalation looking for malicious apps.</a:t>
            </a:r>
          </a:p>
          <a:p>
            <a:pPr lvl="1"/>
            <a:r>
              <a:rPr lang="en-US" dirty="0" smtClean="0"/>
              <a:t>Examined shared UID from AndroidManifest.xml</a:t>
            </a:r>
          </a:p>
          <a:p>
            <a:r>
              <a:rPr lang="en-US" dirty="0" smtClean="0"/>
              <a:t>CHEX (2012):</a:t>
            </a:r>
          </a:p>
          <a:p>
            <a:pPr lvl="1"/>
            <a:r>
              <a:rPr lang="en-US" i="1" dirty="0" smtClean="0"/>
              <a:t>Vetting</a:t>
            </a:r>
            <a:r>
              <a:rPr lang="en-US" dirty="0" smtClean="0"/>
              <a:t> Apps for component hijacking vulnerabilities using dataflow analysis</a:t>
            </a:r>
          </a:p>
          <a:p>
            <a:pPr lvl="1"/>
            <a:r>
              <a:rPr lang="en-US" dirty="0" smtClean="0"/>
              <a:t>Low-overhead reachability tests on customized dependency graphs.</a:t>
            </a:r>
          </a:p>
          <a:p>
            <a:pPr lvl="1"/>
            <a:r>
              <a:rPr lang="en-US" dirty="0" smtClean="0"/>
              <a:t>Introduced concept of App Splitting to model asynchronous execution</a:t>
            </a:r>
          </a:p>
          <a:p>
            <a:pPr lvl="1"/>
            <a:r>
              <a:rPr lang="en-US" dirty="0" smtClean="0"/>
              <a:t>Flow and context sensitive</a:t>
            </a:r>
          </a:p>
          <a:p>
            <a:pPr lvl="1"/>
            <a:r>
              <a:rPr lang="en-US" dirty="0"/>
              <a:t>Based on Dalysis comprise of </a:t>
            </a:r>
            <a:r>
              <a:rPr lang="en-US" dirty="0" smtClean="0"/>
              <a:t>DexLib for byte code parsing, IBMs WALA for IR</a:t>
            </a:r>
          </a:p>
          <a:p>
            <a:pPr lvl="1"/>
            <a:endParaRPr lang="en-US" dirty="0"/>
          </a:p>
        </p:txBody>
      </p:sp>
    </p:spTree>
    <p:extLst>
      <p:ext uri="{BB962C8B-B14F-4D97-AF65-F5344CB8AC3E}">
        <p14:creationId xmlns:p14="http://schemas.microsoft.com/office/powerpoint/2010/main" val="17117988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438400"/>
            <a:ext cx="6096000" cy="1143000"/>
          </a:xfrm>
        </p:spPr>
        <p:txBody>
          <a:bodyPr/>
          <a:lstStyle/>
          <a:p>
            <a:r>
              <a:rPr lang="en-US" dirty="0" smtClean="0"/>
              <a:t>Availability attack mitigation</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15</a:t>
            </a:fld>
            <a:endParaRPr lang="en-US" dirty="0"/>
          </a:p>
        </p:txBody>
      </p:sp>
    </p:spTree>
    <p:extLst>
      <p:ext uri="{BB962C8B-B14F-4D97-AF65-F5344CB8AC3E}">
        <p14:creationId xmlns:p14="http://schemas.microsoft.com/office/powerpoint/2010/main" val="21862275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Analysis for Availability threats</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16</a:t>
            </a:fld>
            <a:endParaRPr lang="en-US" dirty="0"/>
          </a:p>
        </p:txBody>
      </p:sp>
      <p:sp>
        <p:nvSpPr>
          <p:cNvPr id="6" name="Content Placeholder 5"/>
          <p:cNvSpPr>
            <a:spLocks noGrp="1"/>
          </p:cNvSpPr>
          <p:nvPr>
            <p:ph sz="quarter" idx="13"/>
          </p:nvPr>
        </p:nvSpPr>
        <p:spPr/>
        <p:txBody>
          <a:bodyPr>
            <a:normAutofit fontScale="92500" lnSpcReduction="20000"/>
          </a:bodyPr>
          <a:lstStyle/>
          <a:p>
            <a:r>
              <a:rPr lang="en-US" dirty="0" smtClean="0"/>
              <a:t>AsDroid (2014)</a:t>
            </a:r>
            <a:endParaRPr lang="en-US" dirty="0"/>
          </a:p>
          <a:p>
            <a:pPr lvl="1"/>
            <a:r>
              <a:rPr lang="en-US" dirty="0"/>
              <a:t>Check if UI mismatches with Program Function Calls and Behavior</a:t>
            </a:r>
          </a:p>
          <a:p>
            <a:pPr lvl="2"/>
            <a:r>
              <a:rPr lang="en-US" dirty="0"/>
              <a:t>Static Analysis to find function calls of </a:t>
            </a:r>
            <a:r>
              <a:rPr lang="en-US" dirty="0" smtClean="0"/>
              <a:t>interest </a:t>
            </a:r>
            <a:r>
              <a:rPr lang="en-US" dirty="0"/>
              <a:t>and </a:t>
            </a:r>
            <a:r>
              <a:rPr lang="en-US" dirty="0" smtClean="0"/>
              <a:t>associate behavior</a:t>
            </a:r>
            <a:endParaRPr lang="en-US" dirty="0"/>
          </a:p>
          <a:p>
            <a:pPr lvl="2"/>
            <a:r>
              <a:rPr lang="en-US" dirty="0"/>
              <a:t>Text Analysis to analyze intent described by the corresponding interface artifacts</a:t>
            </a:r>
          </a:p>
          <a:p>
            <a:pPr lvl="1"/>
            <a:r>
              <a:rPr lang="en-US" dirty="0"/>
              <a:t>Reachability Analysis</a:t>
            </a:r>
          </a:p>
          <a:p>
            <a:pPr lvl="2"/>
            <a:r>
              <a:rPr lang="en-US" dirty="0"/>
              <a:t>Build a Control Flow Graph to propagate intents from the API to top-level functions</a:t>
            </a:r>
          </a:p>
          <a:p>
            <a:pPr lvl="2"/>
            <a:r>
              <a:rPr lang="en-US" dirty="0"/>
              <a:t>Based on IBM’s WALA, CFG, SSA and May-Points-to-analysis</a:t>
            </a:r>
          </a:p>
          <a:p>
            <a:r>
              <a:rPr lang="en-US" dirty="0" smtClean="0"/>
              <a:t>SmartDroid (2012)</a:t>
            </a:r>
          </a:p>
          <a:p>
            <a:pPr lvl="1"/>
            <a:r>
              <a:rPr lang="en-US" dirty="0" smtClean="0"/>
              <a:t>Tries to elicit behavior by using Static analysis to find behavior and, then, Dynamic Analysis to check behavior</a:t>
            </a:r>
          </a:p>
          <a:p>
            <a:pPr lvl="1"/>
            <a:r>
              <a:rPr lang="en-US" dirty="0" smtClean="0"/>
              <a:t>Function Call Graph (FCG)</a:t>
            </a:r>
          </a:p>
          <a:p>
            <a:pPr lvl="1"/>
            <a:r>
              <a:rPr lang="en-US" dirty="0" smtClean="0"/>
              <a:t>Activity Call Graph (ACG)</a:t>
            </a:r>
          </a:p>
          <a:p>
            <a:pPr lvl="1"/>
            <a:r>
              <a:rPr lang="en-US" dirty="0" smtClean="0"/>
              <a:t>Iterative data-flow algorithm until reaches fixed state</a:t>
            </a:r>
            <a:endParaRPr lang="en-US" dirty="0"/>
          </a:p>
        </p:txBody>
      </p:sp>
    </p:spTree>
    <p:extLst>
      <p:ext uri="{BB962C8B-B14F-4D97-AF65-F5344CB8AC3E}">
        <p14:creationId xmlns:p14="http://schemas.microsoft.com/office/powerpoint/2010/main" val="12069555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Static Analysis for Availability threats</a:t>
            </a:r>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17</a:t>
            </a:fld>
            <a:endParaRPr lang="en-US" dirty="0"/>
          </a:p>
        </p:txBody>
      </p:sp>
      <p:sp>
        <p:nvSpPr>
          <p:cNvPr id="6" name="Content Placeholder 5"/>
          <p:cNvSpPr>
            <a:spLocks noGrp="1"/>
          </p:cNvSpPr>
          <p:nvPr>
            <p:ph sz="quarter" idx="13"/>
          </p:nvPr>
        </p:nvSpPr>
        <p:spPr/>
        <p:txBody>
          <a:bodyPr>
            <a:normAutofit fontScale="92500" lnSpcReduction="20000"/>
          </a:bodyPr>
          <a:lstStyle/>
          <a:p>
            <a:r>
              <a:rPr lang="en-US" dirty="0" smtClean="0"/>
              <a:t>SandBox Approach</a:t>
            </a:r>
          </a:p>
          <a:p>
            <a:pPr lvl="1"/>
            <a:r>
              <a:rPr lang="en-US" dirty="0" smtClean="0"/>
              <a:t>A5 from CMU (2014) – Automated Analysis of Adversarial Android Applications Framework</a:t>
            </a:r>
          </a:p>
          <a:p>
            <a:pPr lvl="2"/>
            <a:r>
              <a:rPr lang="en-US" dirty="0"/>
              <a:t>Client -&gt; </a:t>
            </a:r>
            <a:r>
              <a:rPr lang="en-US" dirty="0" smtClean="0"/>
              <a:t>CMU </a:t>
            </a:r>
            <a:r>
              <a:rPr lang="en-US" dirty="0"/>
              <a:t>Server -&gt; </a:t>
            </a:r>
            <a:r>
              <a:rPr lang="en-US" dirty="0" smtClean="0"/>
              <a:t>A5 </a:t>
            </a:r>
            <a:r>
              <a:rPr lang="en-US" dirty="0"/>
              <a:t>-&gt; Returns </a:t>
            </a:r>
            <a:r>
              <a:rPr lang="en-US" dirty="0" smtClean="0"/>
              <a:t>analysis results</a:t>
            </a:r>
          </a:p>
          <a:p>
            <a:pPr lvl="2"/>
            <a:r>
              <a:rPr lang="en-US" dirty="0" smtClean="0"/>
              <a:t>Androguard</a:t>
            </a:r>
            <a:r>
              <a:rPr lang="en-US" dirty="0"/>
              <a:t> </a:t>
            </a:r>
            <a:r>
              <a:rPr lang="en-US" dirty="0" smtClean="0"/>
              <a:t>to extract information from Manifest file	</a:t>
            </a:r>
          </a:p>
          <a:p>
            <a:pPr lvl="2"/>
            <a:r>
              <a:rPr lang="en-US" dirty="0" smtClean="0"/>
              <a:t>DED  Decompiler</a:t>
            </a:r>
            <a:r>
              <a:rPr lang="en-US" dirty="0"/>
              <a:t> </a:t>
            </a:r>
            <a:r>
              <a:rPr lang="en-US" dirty="0" smtClean="0"/>
              <a:t>to create Java Classes</a:t>
            </a:r>
          </a:p>
          <a:p>
            <a:pPr lvl="2"/>
            <a:r>
              <a:rPr lang="en-US" dirty="0" smtClean="0"/>
              <a:t>SOOT – IR in Jimple to build CFG</a:t>
            </a:r>
          </a:p>
          <a:p>
            <a:pPr lvl="2"/>
            <a:r>
              <a:rPr lang="en-US" dirty="0" smtClean="0"/>
              <a:t>Components of CFG flush-out as AST to examine each element of a statement</a:t>
            </a:r>
          </a:p>
          <a:p>
            <a:pPr lvl="1"/>
            <a:r>
              <a:rPr lang="en-US" dirty="0" smtClean="0"/>
              <a:t>Chiromancer (2014) from New Delhi</a:t>
            </a:r>
          </a:p>
          <a:p>
            <a:pPr lvl="2"/>
            <a:r>
              <a:rPr lang="en-US" dirty="0"/>
              <a:t>Client -&gt; Delhi Server -&gt; Examines -&gt; Gives user options -&gt; changes App -&gt; resigns App -&gt; Returns to client as new APK </a:t>
            </a:r>
            <a:r>
              <a:rPr lang="en-US" dirty="0" smtClean="0"/>
              <a:t>file</a:t>
            </a:r>
          </a:p>
          <a:p>
            <a:pPr lvl="2"/>
            <a:r>
              <a:rPr lang="en-US" dirty="0" smtClean="0"/>
              <a:t>Optimizations </a:t>
            </a:r>
            <a:r>
              <a:rPr lang="en-US" dirty="0"/>
              <a:t>include skipping adware, removing SMS to premium numbers, removed GPS update frequency &amp; removing a too long wake lock</a:t>
            </a:r>
            <a:r>
              <a:rPr lang="en-US" dirty="0" smtClean="0"/>
              <a:t>.</a:t>
            </a:r>
          </a:p>
          <a:p>
            <a:pPr lvl="2"/>
            <a:r>
              <a:rPr lang="en-US" dirty="0"/>
              <a:t>Transforms to Jimple via </a:t>
            </a:r>
            <a:r>
              <a:rPr lang="en-US" dirty="0" smtClean="0"/>
              <a:t>SOOT then does a data flow analysis</a:t>
            </a:r>
            <a:endParaRPr lang="en-US" dirty="0"/>
          </a:p>
        </p:txBody>
      </p:sp>
    </p:spTree>
    <p:extLst>
      <p:ext uri="{BB962C8B-B14F-4D97-AF65-F5344CB8AC3E}">
        <p14:creationId xmlns:p14="http://schemas.microsoft.com/office/powerpoint/2010/main" val="2625556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A5 Sandbox: http://dogo.ece.cmu.edu/a5/</a:t>
            </a:r>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18</a:t>
            </a:fld>
            <a:endParaRPr lang="en-US" dirty="0"/>
          </a:p>
        </p:txBody>
      </p:sp>
      <p:pic>
        <p:nvPicPr>
          <p:cNvPr id="2050" name="Picture 2"/>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945647" y="1600200"/>
            <a:ext cx="7252705"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19918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Security-based model checking</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19</a:t>
            </a:fld>
            <a:endParaRPr lang="en-US" dirty="0"/>
          </a:p>
        </p:txBody>
      </p:sp>
      <p:sp>
        <p:nvSpPr>
          <p:cNvPr id="6" name="Content Placeholder 5"/>
          <p:cNvSpPr>
            <a:spLocks noGrp="1"/>
          </p:cNvSpPr>
          <p:nvPr>
            <p:ph sz="quarter" idx="13"/>
          </p:nvPr>
        </p:nvSpPr>
        <p:spPr/>
        <p:txBody>
          <a:bodyPr>
            <a:normAutofit fontScale="77500" lnSpcReduction="20000"/>
          </a:bodyPr>
          <a:lstStyle/>
          <a:p>
            <a:r>
              <a:rPr lang="en-US" dirty="0" smtClean="0"/>
              <a:t>Lu and Mukhopadhyay Framework (2012):</a:t>
            </a:r>
          </a:p>
          <a:p>
            <a:pPr lvl="1"/>
            <a:r>
              <a:rPr lang="en-US" dirty="0" smtClean="0"/>
              <a:t>Verify the permissions of the Android APIs invoked in the Java source code based on the Manifest.xml.  The results are used to modify the models of the APIs.</a:t>
            </a:r>
          </a:p>
          <a:p>
            <a:pPr lvl="1"/>
            <a:r>
              <a:rPr lang="en-US" dirty="0" smtClean="0"/>
              <a:t>Generate abstract collecting semantics constraints form the Java source code.</a:t>
            </a:r>
            <a:endParaRPr lang="en-US" dirty="0"/>
          </a:p>
          <a:p>
            <a:pPr lvl="1"/>
            <a:r>
              <a:rPr lang="en-US" dirty="0" smtClean="0"/>
              <a:t>Import models of un-interpreted methods and objects as assertions into the already generated constraints.  This may need interaction with a programmer for annotations.</a:t>
            </a:r>
          </a:p>
          <a:p>
            <a:pPr lvl="1"/>
            <a:r>
              <a:rPr lang="en-US" dirty="0" smtClean="0"/>
              <a:t>Generate an analyzer by adding appropriate analysis ‘aspect’ constraints. </a:t>
            </a:r>
          </a:p>
          <a:p>
            <a:pPr lvl="2"/>
            <a:r>
              <a:rPr lang="en-US" dirty="0"/>
              <a:t>S</a:t>
            </a:r>
            <a:r>
              <a:rPr lang="en-US" dirty="0" smtClean="0"/>
              <a:t>ecurity </a:t>
            </a:r>
            <a:r>
              <a:rPr lang="en-US" dirty="0"/>
              <a:t>properties are represented as </a:t>
            </a:r>
            <a:r>
              <a:rPr lang="en-US" dirty="0" smtClean="0"/>
              <a:t>constraints</a:t>
            </a:r>
          </a:p>
          <a:p>
            <a:pPr lvl="1"/>
            <a:r>
              <a:rPr lang="en-US" dirty="0" smtClean="0"/>
              <a:t>Analyze by solving security constraints</a:t>
            </a:r>
            <a:endParaRPr lang="en-US" dirty="0"/>
          </a:p>
          <a:p>
            <a:pPr lvl="2"/>
            <a:r>
              <a:rPr lang="en-US" dirty="0" smtClean="0"/>
              <a:t>Using Yices Satisfiability Modulo Theories (SMT) Libraries</a:t>
            </a:r>
          </a:p>
          <a:p>
            <a:pPr lvl="2"/>
            <a:r>
              <a:rPr lang="en-US" dirty="0" smtClean="0"/>
              <a:t>Model checking involves finding a counterexample – a model instance that violates a particular assertion.</a:t>
            </a:r>
          </a:p>
          <a:p>
            <a:r>
              <a:rPr lang="en-US" dirty="0" smtClean="0"/>
              <a:t>Gives three example: </a:t>
            </a:r>
          </a:p>
          <a:p>
            <a:pPr lvl="1"/>
            <a:r>
              <a:rPr lang="en-US" dirty="0" smtClean="0"/>
              <a:t>Found that an expectant array passed back from function could contain the wrong values</a:t>
            </a:r>
          </a:p>
          <a:p>
            <a:pPr lvl="1"/>
            <a:r>
              <a:rPr lang="en-US" dirty="0" smtClean="0"/>
              <a:t>Found a hardcoded password</a:t>
            </a:r>
          </a:p>
          <a:p>
            <a:pPr lvl="1"/>
            <a:r>
              <a:rPr lang="en-US" dirty="0" smtClean="0"/>
              <a:t>Found more permissions than required.</a:t>
            </a:r>
          </a:p>
        </p:txBody>
      </p:sp>
    </p:spTree>
    <p:extLst>
      <p:ext uri="{BB962C8B-B14F-4D97-AF65-F5344CB8AC3E}">
        <p14:creationId xmlns:p14="http://schemas.microsoft.com/office/powerpoint/2010/main" val="2668252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Outline</a:t>
            </a:r>
            <a:endParaRPr lang="en-US" dirty="0"/>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2</a:t>
            </a:fld>
            <a:endParaRPr lang="en-US" dirty="0"/>
          </a:p>
        </p:txBody>
      </p:sp>
      <p:sp>
        <p:nvSpPr>
          <p:cNvPr id="3" name="Content Placeholder 2"/>
          <p:cNvSpPr>
            <a:spLocks noGrp="1"/>
          </p:cNvSpPr>
          <p:nvPr>
            <p:ph sz="quarter" idx="13"/>
          </p:nvPr>
        </p:nvSpPr>
        <p:spPr/>
        <p:txBody>
          <a:bodyPr>
            <a:noAutofit/>
          </a:bodyPr>
          <a:lstStyle/>
          <a:p>
            <a:pPr marL="457200" indent="-457200">
              <a:buFont typeface="+mj-lt"/>
              <a:buAutoNum type="arabicPeriod"/>
            </a:pPr>
            <a:r>
              <a:rPr lang="en-US" sz="2000" dirty="0" smtClean="0"/>
              <a:t>Android Security Threats and Concerns</a:t>
            </a:r>
          </a:p>
          <a:p>
            <a:pPr marL="457200" indent="-457200">
              <a:buFont typeface="+mj-lt"/>
              <a:buAutoNum type="arabicPeriod"/>
            </a:pPr>
            <a:r>
              <a:rPr lang="en-US" sz="2000" dirty="0" smtClean="0"/>
              <a:t>Under-the-hood of Android security static analysis:</a:t>
            </a:r>
          </a:p>
          <a:p>
            <a:pPr lvl="1"/>
            <a:r>
              <a:rPr lang="en-US" sz="2000" dirty="0" smtClean="0"/>
              <a:t>Static Analysis Techniques used from an analysis of over forty research papers published between 2009-2014 by USENIX, ACM, IEEE and more.</a:t>
            </a:r>
          </a:p>
          <a:p>
            <a:pPr lvl="1"/>
            <a:r>
              <a:rPr lang="en-US" sz="2000" dirty="0" smtClean="0"/>
              <a:t>Can we categorize all the research-based static analysis techniques?</a:t>
            </a:r>
          </a:p>
          <a:p>
            <a:pPr marL="457200" indent="-457200">
              <a:buFont typeface="+mj-lt"/>
              <a:buAutoNum type="arabicPeriod"/>
            </a:pPr>
            <a:r>
              <a:rPr lang="en-US" sz="2000" dirty="0" smtClean="0"/>
              <a:t>Conclusions: Are there security research areas left wide-open?</a:t>
            </a:r>
          </a:p>
          <a:p>
            <a:pPr marL="457200" indent="-457200">
              <a:buFont typeface="+mj-lt"/>
              <a:buAutoNum type="arabicPeriod"/>
            </a:pPr>
            <a:r>
              <a:rPr lang="en-US" sz="2000" dirty="0" smtClean="0"/>
              <a:t>References</a:t>
            </a:r>
          </a:p>
        </p:txBody>
      </p:sp>
    </p:spTree>
    <p:extLst>
      <p:ext uri="{BB962C8B-B14F-4D97-AF65-F5344CB8AC3E}">
        <p14:creationId xmlns:p14="http://schemas.microsoft.com/office/powerpoint/2010/main" val="12412035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developer practice techniques detectable during a static analysis</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20</a:t>
            </a:fld>
            <a:endParaRPr lang="en-US" dirty="0"/>
          </a:p>
        </p:txBody>
      </p:sp>
      <p:sp>
        <p:nvSpPr>
          <p:cNvPr id="6" name="Content Placeholder 5"/>
          <p:cNvSpPr>
            <a:spLocks noGrp="1"/>
          </p:cNvSpPr>
          <p:nvPr>
            <p:ph sz="quarter" idx="13"/>
          </p:nvPr>
        </p:nvSpPr>
        <p:spPr/>
        <p:txBody>
          <a:bodyPr/>
          <a:lstStyle/>
          <a:p>
            <a:r>
              <a:rPr lang="en-US" dirty="0"/>
              <a:t>D</a:t>
            </a:r>
            <a:r>
              <a:rPr lang="en-US" dirty="0" smtClean="0"/>
              <a:t>aswani </a:t>
            </a:r>
            <a:r>
              <a:rPr lang="en-US" dirty="0"/>
              <a:t>et al, </a:t>
            </a:r>
            <a:r>
              <a:rPr lang="en-US" dirty="0" smtClean="0"/>
              <a:t>2007:</a:t>
            </a:r>
          </a:p>
          <a:p>
            <a:pPr lvl="1"/>
            <a:r>
              <a:rPr lang="en-US" dirty="0" smtClean="0"/>
              <a:t>Specifying Error Handling Requirements</a:t>
            </a:r>
          </a:p>
          <a:p>
            <a:pPr lvl="2"/>
            <a:r>
              <a:rPr lang="en-US" dirty="0" smtClean="0"/>
              <a:t>Bad error handling</a:t>
            </a:r>
          </a:p>
          <a:p>
            <a:pPr lvl="2"/>
            <a:r>
              <a:rPr lang="en-US" dirty="0" smtClean="0"/>
              <a:t>Nokia’s Ping of Death</a:t>
            </a:r>
          </a:p>
          <a:p>
            <a:pPr lvl="1"/>
            <a:r>
              <a:rPr lang="en-US" dirty="0" smtClean="0"/>
              <a:t>Including validation and fraud checks</a:t>
            </a:r>
          </a:p>
          <a:p>
            <a:pPr lvl="2"/>
            <a:r>
              <a:rPr lang="en-US" dirty="0" smtClean="0"/>
              <a:t>Check length of file, etc.</a:t>
            </a:r>
          </a:p>
          <a:p>
            <a:pPr lvl="1"/>
            <a:r>
              <a:rPr lang="en-US" dirty="0" smtClean="0"/>
              <a:t>Develop Security Requirements</a:t>
            </a:r>
          </a:p>
          <a:p>
            <a:pPr lvl="2"/>
            <a:r>
              <a:rPr lang="en-US" dirty="0" smtClean="0"/>
              <a:t>Access control (don’t hard code passwords)</a:t>
            </a:r>
          </a:p>
          <a:p>
            <a:pPr lvl="2"/>
            <a:r>
              <a:rPr lang="en-US" dirty="0" smtClean="0"/>
              <a:t>Logs (take care in what is logged)</a:t>
            </a:r>
          </a:p>
          <a:p>
            <a:pPr lvl="2"/>
            <a:r>
              <a:rPr lang="en-US" dirty="0" smtClean="0"/>
              <a:t>Confidentiality (encryption)</a:t>
            </a:r>
            <a:endParaRPr lang="en-US" dirty="0"/>
          </a:p>
        </p:txBody>
      </p:sp>
    </p:spTree>
    <p:extLst>
      <p:ext uri="{BB962C8B-B14F-4D97-AF65-F5344CB8AC3E}">
        <p14:creationId xmlns:p14="http://schemas.microsoft.com/office/powerpoint/2010/main" val="17169010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there any open territory?</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21</a:t>
            </a:fld>
            <a:endParaRPr lang="en-US" dirty="0"/>
          </a:p>
        </p:txBody>
      </p:sp>
      <p:sp>
        <p:nvSpPr>
          <p:cNvPr id="6" name="Content Placeholder 5"/>
          <p:cNvSpPr>
            <a:spLocks noGrp="1"/>
          </p:cNvSpPr>
          <p:nvPr>
            <p:ph sz="quarter" idx="13"/>
          </p:nvPr>
        </p:nvSpPr>
        <p:spPr/>
        <p:txBody>
          <a:bodyPr>
            <a:normAutofit fontScale="92500" lnSpcReduction="20000"/>
          </a:bodyPr>
          <a:lstStyle/>
          <a:p>
            <a:r>
              <a:rPr lang="en-US" dirty="0" smtClean="0"/>
              <a:t>Broad Cast receiving functionality is talked about in literature but not fully described.</a:t>
            </a:r>
          </a:p>
          <a:p>
            <a:pPr lvl="1"/>
            <a:r>
              <a:rPr lang="en-US" dirty="0" smtClean="0"/>
              <a:t>Apps could call suspicious activities upon receiving notification</a:t>
            </a:r>
          </a:p>
          <a:p>
            <a:pPr lvl="1"/>
            <a:r>
              <a:rPr lang="en-US" dirty="0" smtClean="0"/>
              <a:t>Botnets</a:t>
            </a:r>
          </a:p>
          <a:p>
            <a:r>
              <a:rPr lang="en-US" dirty="0" smtClean="0"/>
              <a:t>Covert Channels have not been addressed at all in literature</a:t>
            </a:r>
          </a:p>
          <a:p>
            <a:pPr lvl="1"/>
            <a:r>
              <a:rPr lang="en-US" dirty="0" smtClean="0"/>
              <a:t>Covert channels are always labeled outside the scope of research</a:t>
            </a:r>
          </a:p>
          <a:p>
            <a:pPr lvl="1"/>
            <a:r>
              <a:rPr lang="en-US" dirty="0" smtClean="0"/>
              <a:t>Static analysis for </a:t>
            </a:r>
            <a:r>
              <a:rPr lang="en-US" smtClean="0"/>
              <a:t>certain patterns </a:t>
            </a:r>
            <a:r>
              <a:rPr lang="en-US" dirty="0" smtClean="0"/>
              <a:t>might prove useful since SD Card and log activity is somewhat shared between Apps.</a:t>
            </a:r>
          </a:p>
          <a:p>
            <a:r>
              <a:rPr lang="en-US" dirty="0" smtClean="0"/>
              <a:t>Lint a relatively recent addition to the Android Development Kit</a:t>
            </a:r>
          </a:p>
          <a:p>
            <a:pPr lvl="1"/>
            <a:r>
              <a:rPr lang="en-US" dirty="0" smtClean="0"/>
              <a:t>What is the current state?</a:t>
            </a:r>
          </a:p>
          <a:p>
            <a:r>
              <a:rPr lang="en-US" dirty="0" smtClean="0"/>
              <a:t>Static analysis for techniques to attack availability have not been done</a:t>
            </a:r>
          </a:p>
          <a:p>
            <a:pPr lvl="1"/>
            <a:r>
              <a:rPr lang="en-US" dirty="0" smtClean="0"/>
              <a:t>Causing smartphone to vibrate until battery dead</a:t>
            </a:r>
          </a:p>
          <a:p>
            <a:pPr lvl="1"/>
            <a:r>
              <a:rPr lang="en-US" dirty="0" smtClean="0"/>
              <a:t>Causing application to dereference a null and terminate</a:t>
            </a:r>
          </a:p>
          <a:p>
            <a:pPr lvl="1"/>
            <a:r>
              <a:rPr lang="en-US" dirty="0" smtClean="0"/>
              <a:t>Alarm manager which sends intents even when App is paused</a:t>
            </a:r>
          </a:p>
          <a:p>
            <a:endParaRPr lang="en-US" dirty="0"/>
          </a:p>
        </p:txBody>
      </p:sp>
    </p:spTree>
    <p:extLst>
      <p:ext uri="{BB962C8B-B14F-4D97-AF65-F5344CB8AC3E}">
        <p14:creationId xmlns:p14="http://schemas.microsoft.com/office/powerpoint/2010/main" val="33749180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#1</a:t>
            </a:r>
            <a:endParaRPr lang="en-US" dirty="0"/>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22</a:t>
            </a:fld>
            <a:endParaRPr lang="en-US" dirty="0"/>
          </a:p>
        </p:txBody>
      </p:sp>
      <p:sp>
        <p:nvSpPr>
          <p:cNvPr id="3" name="Content Placeholder 2"/>
          <p:cNvSpPr>
            <a:spLocks noGrp="1"/>
          </p:cNvSpPr>
          <p:nvPr>
            <p:ph sz="quarter" idx="13"/>
          </p:nvPr>
        </p:nvSpPr>
        <p:spPr/>
        <p:txBody>
          <a:bodyPr>
            <a:normAutofit fontScale="77500" lnSpcReduction="20000"/>
          </a:bodyPr>
          <a:lstStyle/>
          <a:p>
            <a:pPr>
              <a:buFont typeface="+mj-lt"/>
              <a:buAutoNum type="arabicPeriod"/>
            </a:pPr>
            <a:r>
              <a:rPr lang="en-US" dirty="0"/>
              <a:t>AsDroid: Detecting Stealthy Behaviors in Android Applications by User Interface and Program Behavior </a:t>
            </a:r>
            <a:r>
              <a:rPr lang="en-US" dirty="0" smtClean="0"/>
              <a:t>Contradiction (2014) Huang</a:t>
            </a:r>
            <a:r>
              <a:rPr lang="en-US" dirty="0"/>
              <a:t>, </a:t>
            </a:r>
            <a:r>
              <a:rPr lang="en-US" dirty="0" err="1"/>
              <a:t>Jianjun</a:t>
            </a:r>
            <a:r>
              <a:rPr lang="en-US" dirty="0"/>
              <a:t> and Zhang, </a:t>
            </a:r>
            <a:r>
              <a:rPr lang="en-US" dirty="0" err="1"/>
              <a:t>Xiangyu</a:t>
            </a:r>
            <a:r>
              <a:rPr lang="en-US" dirty="0"/>
              <a:t> and Tan, Lin and Wang, Peng and Liang, </a:t>
            </a:r>
            <a:r>
              <a:rPr lang="en-US" dirty="0" smtClean="0"/>
              <a:t>Bin. </a:t>
            </a:r>
            <a:r>
              <a:rPr lang="en-US" dirty="0"/>
              <a:t>Proceedings of the 36th International Conference on Software </a:t>
            </a:r>
            <a:r>
              <a:rPr lang="en-US" dirty="0" smtClean="0"/>
              <a:t>Engineering.</a:t>
            </a:r>
          </a:p>
          <a:p>
            <a:pPr>
              <a:buFont typeface="+mj-lt"/>
              <a:buAutoNum type="arabicPeriod"/>
            </a:pPr>
            <a:r>
              <a:rPr lang="en-US" dirty="0" smtClean="0"/>
              <a:t>Mobile-sandbox</a:t>
            </a:r>
            <a:r>
              <a:rPr lang="en-US" dirty="0"/>
              <a:t>: Having a Deeper Look into Android </a:t>
            </a:r>
            <a:r>
              <a:rPr lang="en-US" dirty="0" smtClean="0"/>
              <a:t>Applications (2013) </a:t>
            </a:r>
            <a:r>
              <a:rPr lang="en-US" dirty="0" err="1" smtClean="0"/>
              <a:t>Spreitzenbarth</a:t>
            </a:r>
            <a:r>
              <a:rPr lang="en-US" dirty="0"/>
              <a:t>, Michael and </a:t>
            </a:r>
            <a:r>
              <a:rPr lang="en-US" dirty="0" err="1"/>
              <a:t>Freiling</a:t>
            </a:r>
            <a:r>
              <a:rPr lang="en-US" dirty="0"/>
              <a:t>, Felix and </a:t>
            </a:r>
            <a:r>
              <a:rPr lang="en-US" dirty="0" err="1"/>
              <a:t>Echtler</a:t>
            </a:r>
            <a:r>
              <a:rPr lang="en-US" dirty="0"/>
              <a:t>, Florian and </a:t>
            </a:r>
            <a:r>
              <a:rPr lang="en-US" dirty="0" err="1"/>
              <a:t>Schreck</a:t>
            </a:r>
            <a:r>
              <a:rPr lang="en-US" dirty="0"/>
              <a:t>, Thomas and Hoffmann, </a:t>
            </a:r>
            <a:r>
              <a:rPr lang="en-US" dirty="0" smtClean="0"/>
              <a:t>Johannes. Proceedings </a:t>
            </a:r>
            <a:r>
              <a:rPr lang="en-US" dirty="0"/>
              <a:t>of the 28th Annual ACM Symposium on Applied </a:t>
            </a:r>
            <a:r>
              <a:rPr lang="en-US" dirty="0" smtClean="0"/>
              <a:t>Computing.</a:t>
            </a:r>
          </a:p>
          <a:p>
            <a:pPr>
              <a:buFont typeface="+mj-lt"/>
              <a:buAutoNum type="arabicPeriod"/>
            </a:pPr>
            <a:r>
              <a:rPr lang="en-US" dirty="0"/>
              <a:t>A Framework for Static Detection of Privacy Leaks in Android </a:t>
            </a:r>
            <a:r>
              <a:rPr lang="en-US" dirty="0" smtClean="0"/>
              <a:t>Applications. (2012). </a:t>
            </a:r>
            <a:r>
              <a:rPr lang="en-US" dirty="0"/>
              <a:t>Mann, Christopher and </a:t>
            </a:r>
            <a:r>
              <a:rPr lang="en-US" dirty="0" err="1"/>
              <a:t>Starostin</a:t>
            </a:r>
            <a:r>
              <a:rPr lang="en-US" dirty="0"/>
              <a:t>, </a:t>
            </a:r>
            <a:r>
              <a:rPr lang="en-US" dirty="0" err="1" smtClean="0"/>
              <a:t>Artem</a:t>
            </a:r>
            <a:r>
              <a:rPr lang="en-US" dirty="0" smtClean="0"/>
              <a:t>. </a:t>
            </a:r>
            <a:r>
              <a:rPr lang="en-US" dirty="0"/>
              <a:t>Proceedings of the 27th Annual ACM Symposium on Applied </a:t>
            </a:r>
            <a:r>
              <a:rPr lang="en-US" dirty="0" smtClean="0"/>
              <a:t>Computing.</a:t>
            </a:r>
          </a:p>
          <a:p>
            <a:pPr>
              <a:buFont typeface="+mj-lt"/>
              <a:buAutoNum type="arabicPeriod"/>
            </a:pPr>
            <a:r>
              <a:rPr lang="en-US" dirty="0"/>
              <a:t>Amandroid: A Precise and General Inter-component Data Flow Analysis Framework for Security Vetting of Android </a:t>
            </a:r>
            <a:r>
              <a:rPr lang="en-US" dirty="0" smtClean="0"/>
              <a:t>Apps. (2014). </a:t>
            </a:r>
            <a:r>
              <a:rPr lang="en-US" dirty="0"/>
              <a:t>Wei, </a:t>
            </a:r>
            <a:r>
              <a:rPr lang="en-US" dirty="0" err="1"/>
              <a:t>Fengguo</a:t>
            </a:r>
            <a:r>
              <a:rPr lang="en-US" dirty="0"/>
              <a:t> and Roy, </a:t>
            </a:r>
            <a:r>
              <a:rPr lang="en-US" dirty="0" err="1"/>
              <a:t>Sankardas</a:t>
            </a:r>
            <a:r>
              <a:rPr lang="en-US" dirty="0"/>
              <a:t> and </a:t>
            </a:r>
            <a:r>
              <a:rPr lang="en-US" dirty="0" err="1"/>
              <a:t>Ou</a:t>
            </a:r>
            <a:r>
              <a:rPr lang="en-US" dirty="0"/>
              <a:t>, </a:t>
            </a:r>
            <a:r>
              <a:rPr lang="en-US" dirty="0" err="1"/>
              <a:t>Xinming</a:t>
            </a:r>
            <a:r>
              <a:rPr lang="en-US" dirty="0"/>
              <a:t> and </a:t>
            </a:r>
            <a:r>
              <a:rPr lang="en-US" dirty="0" smtClean="0"/>
              <a:t>Robby. </a:t>
            </a:r>
            <a:r>
              <a:rPr lang="en-US" dirty="0"/>
              <a:t>Proceedings of the 2014 ACM SIGSAC Conference on Computer and Communications </a:t>
            </a:r>
            <a:r>
              <a:rPr lang="en-US" dirty="0" smtClean="0"/>
              <a:t>Security.</a:t>
            </a:r>
          </a:p>
          <a:p>
            <a:pPr>
              <a:buFont typeface="+mj-lt"/>
              <a:buAutoNum type="arabicPeriod"/>
            </a:pPr>
            <a:r>
              <a:rPr lang="en-US" dirty="0"/>
              <a:t>Apposcopy: Semantics-based Detection of Android Malware Through Static </a:t>
            </a:r>
            <a:r>
              <a:rPr lang="en-US" dirty="0" smtClean="0"/>
              <a:t>Analysis. (2014). </a:t>
            </a:r>
            <a:r>
              <a:rPr lang="en-US" dirty="0"/>
              <a:t>Feng, Yu and </a:t>
            </a:r>
            <a:r>
              <a:rPr lang="en-US" dirty="0" err="1"/>
              <a:t>Anand</a:t>
            </a:r>
            <a:r>
              <a:rPr lang="en-US" dirty="0"/>
              <a:t>, </a:t>
            </a:r>
            <a:r>
              <a:rPr lang="en-US" dirty="0" err="1"/>
              <a:t>Saswat</a:t>
            </a:r>
            <a:r>
              <a:rPr lang="en-US" dirty="0"/>
              <a:t> and </a:t>
            </a:r>
            <a:r>
              <a:rPr lang="en-US" dirty="0" err="1"/>
              <a:t>Dillig</a:t>
            </a:r>
            <a:r>
              <a:rPr lang="en-US" dirty="0"/>
              <a:t>, </a:t>
            </a:r>
            <a:r>
              <a:rPr lang="en-US" dirty="0" err="1"/>
              <a:t>Isil</a:t>
            </a:r>
            <a:r>
              <a:rPr lang="en-US" dirty="0"/>
              <a:t> and Aiken, </a:t>
            </a:r>
            <a:r>
              <a:rPr lang="en-US" dirty="0" smtClean="0"/>
              <a:t>Alex. </a:t>
            </a:r>
            <a:r>
              <a:rPr lang="en-US" dirty="0"/>
              <a:t>Proceedings of the 22Nd ACM SIGSOFT International Symposium on Foundations of Software </a:t>
            </a:r>
            <a:r>
              <a:rPr lang="en-US" dirty="0" smtClean="0"/>
              <a:t>Engineering.</a:t>
            </a:r>
          </a:p>
          <a:p>
            <a:pPr>
              <a:buFont typeface="+mj-lt"/>
              <a:buAutoNum type="arabicPeriod"/>
            </a:pPr>
            <a:r>
              <a:rPr lang="en-US" dirty="0"/>
              <a:t>Information Flows As a Permission </a:t>
            </a:r>
            <a:r>
              <a:rPr lang="en-US" dirty="0" smtClean="0"/>
              <a:t>Mechanism. (2014). </a:t>
            </a:r>
            <a:r>
              <a:rPr lang="en-US" dirty="0"/>
              <a:t>Shen, Feng and </a:t>
            </a:r>
            <a:r>
              <a:rPr lang="en-US" dirty="0" err="1"/>
              <a:t>Vishnubhotla</a:t>
            </a:r>
            <a:r>
              <a:rPr lang="en-US" dirty="0"/>
              <a:t>, </a:t>
            </a:r>
            <a:r>
              <a:rPr lang="en-US" dirty="0" err="1"/>
              <a:t>Namita</a:t>
            </a:r>
            <a:r>
              <a:rPr lang="en-US" dirty="0"/>
              <a:t> and </a:t>
            </a:r>
            <a:r>
              <a:rPr lang="en-US" dirty="0" err="1"/>
              <a:t>Todarka</a:t>
            </a:r>
            <a:r>
              <a:rPr lang="en-US" dirty="0"/>
              <a:t>, Chirag and Arora, </a:t>
            </a:r>
            <a:r>
              <a:rPr lang="en-US" dirty="0" err="1"/>
              <a:t>Mohit</a:t>
            </a:r>
            <a:r>
              <a:rPr lang="en-US" dirty="0"/>
              <a:t> and </a:t>
            </a:r>
            <a:r>
              <a:rPr lang="en-US" dirty="0" err="1"/>
              <a:t>Dhandapani</a:t>
            </a:r>
            <a:r>
              <a:rPr lang="en-US" dirty="0"/>
              <a:t>, </a:t>
            </a:r>
            <a:r>
              <a:rPr lang="en-US" dirty="0" err="1"/>
              <a:t>Babu</a:t>
            </a:r>
            <a:r>
              <a:rPr lang="en-US" dirty="0"/>
              <a:t> and </a:t>
            </a:r>
            <a:r>
              <a:rPr lang="en-US" dirty="0" err="1"/>
              <a:t>Lehner</a:t>
            </a:r>
            <a:r>
              <a:rPr lang="en-US" dirty="0"/>
              <a:t>, Eric John and </a:t>
            </a:r>
            <a:r>
              <a:rPr lang="en-US" dirty="0" err="1"/>
              <a:t>Ko</a:t>
            </a:r>
            <a:r>
              <a:rPr lang="en-US" dirty="0"/>
              <a:t>, Steven Y. and </a:t>
            </a:r>
            <a:r>
              <a:rPr lang="en-US" dirty="0" err="1"/>
              <a:t>Ziarek</a:t>
            </a:r>
            <a:r>
              <a:rPr lang="en-US" dirty="0"/>
              <a:t>, </a:t>
            </a:r>
            <a:r>
              <a:rPr lang="en-US" dirty="0" smtClean="0"/>
              <a:t>Lukasz. </a:t>
            </a:r>
            <a:r>
              <a:rPr lang="en-US" dirty="0"/>
              <a:t>Proceedings of the 29th ACM/IEEE International Conference on Automated Software </a:t>
            </a:r>
            <a:r>
              <a:rPr lang="en-US" dirty="0" smtClean="0"/>
              <a:t>Engineering.</a:t>
            </a:r>
          </a:p>
          <a:p>
            <a:pPr>
              <a:buFont typeface="+mj-lt"/>
              <a:buAutoNum type="arabicPeriod"/>
            </a:pPr>
            <a:r>
              <a:rPr lang="en-US" dirty="0"/>
              <a:t>DroidRay: A Security Evaluation System for Customized Android Firmwares. (2014). Zheng, Min and Sun, </a:t>
            </a:r>
            <a:r>
              <a:rPr lang="en-US" dirty="0" err="1"/>
              <a:t>Mingshen</a:t>
            </a:r>
            <a:r>
              <a:rPr lang="en-US" dirty="0"/>
              <a:t> and </a:t>
            </a:r>
            <a:r>
              <a:rPr lang="en-US" dirty="0" err="1"/>
              <a:t>Lui</a:t>
            </a:r>
            <a:r>
              <a:rPr lang="en-US" dirty="0"/>
              <a:t>, John C.S. Proceedings of the 9th ACM Symposium on Information, Computer and Communications Security</a:t>
            </a:r>
            <a:r>
              <a:rPr lang="en-US" dirty="0" smtClean="0"/>
              <a:t>.</a:t>
            </a:r>
          </a:p>
          <a:p>
            <a:pPr lvl="1">
              <a:buFont typeface="+mj-lt"/>
              <a:buAutoNum type="arabicPeriod"/>
            </a:pPr>
            <a:endParaRPr lang="en-US" dirty="0"/>
          </a:p>
        </p:txBody>
      </p:sp>
    </p:spTree>
    <p:extLst>
      <p:ext uri="{BB962C8B-B14F-4D97-AF65-F5344CB8AC3E}">
        <p14:creationId xmlns:p14="http://schemas.microsoft.com/office/powerpoint/2010/main" val="15245051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#2</a:t>
            </a:r>
            <a:endParaRPr lang="en-US" dirty="0"/>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23</a:t>
            </a:fld>
            <a:endParaRPr lang="en-US" dirty="0"/>
          </a:p>
        </p:txBody>
      </p:sp>
      <p:sp>
        <p:nvSpPr>
          <p:cNvPr id="3" name="Content Placeholder 2"/>
          <p:cNvSpPr>
            <a:spLocks noGrp="1"/>
          </p:cNvSpPr>
          <p:nvPr>
            <p:ph sz="quarter" idx="13"/>
          </p:nvPr>
        </p:nvSpPr>
        <p:spPr/>
        <p:txBody>
          <a:bodyPr>
            <a:normAutofit fontScale="70000" lnSpcReduction="20000"/>
          </a:bodyPr>
          <a:lstStyle/>
          <a:p>
            <a:pPr>
              <a:buFont typeface="+mj-lt"/>
              <a:buAutoNum type="arabicPeriod" startAt="8"/>
            </a:pPr>
            <a:r>
              <a:rPr lang="en-US" dirty="0" err="1" smtClean="0"/>
              <a:t>DroidAlarm</a:t>
            </a:r>
            <a:r>
              <a:rPr lang="en-US" dirty="0"/>
              <a:t>: An All-sided Static Analysis Tool for Android Privilege-escalation </a:t>
            </a:r>
            <a:r>
              <a:rPr lang="en-US" dirty="0" smtClean="0"/>
              <a:t>Malware. (2013). </a:t>
            </a:r>
            <a:r>
              <a:rPr lang="en-US" dirty="0" err="1"/>
              <a:t>Zhongyang</a:t>
            </a:r>
            <a:r>
              <a:rPr lang="en-US" dirty="0"/>
              <a:t>, </a:t>
            </a:r>
            <a:r>
              <a:rPr lang="en-US" dirty="0" err="1"/>
              <a:t>Yibing</a:t>
            </a:r>
            <a:r>
              <a:rPr lang="en-US" dirty="0"/>
              <a:t> and Xin, </a:t>
            </a:r>
            <a:r>
              <a:rPr lang="en-US" dirty="0" err="1"/>
              <a:t>Zhi</a:t>
            </a:r>
            <a:r>
              <a:rPr lang="en-US" dirty="0"/>
              <a:t> and Mao, Bing and </a:t>
            </a:r>
            <a:r>
              <a:rPr lang="en-US" dirty="0" err="1"/>
              <a:t>Xie</a:t>
            </a:r>
            <a:r>
              <a:rPr lang="en-US" dirty="0"/>
              <a:t>, </a:t>
            </a:r>
            <a:r>
              <a:rPr lang="en-US" dirty="0" smtClean="0"/>
              <a:t>Li. </a:t>
            </a:r>
            <a:r>
              <a:rPr lang="en-US" dirty="0"/>
              <a:t>Proceedings of the 8th ACM SIGSAC Symposium on Information, Computer and Communications </a:t>
            </a:r>
            <a:r>
              <a:rPr lang="en-US" dirty="0" smtClean="0"/>
              <a:t>Security.</a:t>
            </a:r>
          </a:p>
          <a:p>
            <a:pPr>
              <a:buFont typeface="+mj-lt"/>
              <a:buAutoNum type="arabicPeriod" startAt="8"/>
            </a:pPr>
            <a:r>
              <a:rPr lang="en-US" dirty="0" err="1"/>
              <a:t>FlowDroid</a:t>
            </a:r>
            <a:r>
              <a:rPr lang="en-US" dirty="0"/>
              <a:t>: Precise Context, Flow, Field, Object-sensitive and Lifecycle-aware Taint Analysis for Android </a:t>
            </a:r>
            <a:r>
              <a:rPr lang="en-US" dirty="0" smtClean="0"/>
              <a:t>Apps. (2014). </a:t>
            </a:r>
            <a:r>
              <a:rPr lang="en-US" dirty="0" err="1"/>
              <a:t>Arzt</a:t>
            </a:r>
            <a:r>
              <a:rPr lang="en-US" dirty="0"/>
              <a:t>, Steven and </a:t>
            </a:r>
            <a:r>
              <a:rPr lang="en-US" dirty="0" err="1"/>
              <a:t>Rasthofer</a:t>
            </a:r>
            <a:r>
              <a:rPr lang="en-US" dirty="0"/>
              <a:t>, Siegfried and Fritz, Christian and </a:t>
            </a:r>
            <a:r>
              <a:rPr lang="en-US" dirty="0" err="1"/>
              <a:t>Bodden</a:t>
            </a:r>
            <a:r>
              <a:rPr lang="en-US" dirty="0"/>
              <a:t>, Eric and </a:t>
            </a:r>
            <a:r>
              <a:rPr lang="en-US" dirty="0" err="1"/>
              <a:t>Bartel</a:t>
            </a:r>
            <a:r>
              <a:rPr lang="en-US" dirty="0"/>
              <a:t>, Alexandre and Klein, Jacques and Le </a:t>
            </a:r>
            <a:r>
              <a:rPr lang="en-US" dirty="0" err="1"/>
              <a:t>Traon</a:t>
            </a:r>
            <a:r>
              <a:rPr lang="en-US" dirty="0"/>
              <a:t>, Yves and </a:t>
            </a:r>
            <a:r>
              <a:rPr lang="en-US" dirty="0" err="1"/>
              <a:t>Octeau</a:t>
            </a:r>
            <a:r>
              <a:rPr lang="en-US" dirty="0"/>
              <a:t>, Damien and McDaniel, </a:t>
            </a:r>
            <a:r>
              <a:rPr lang="en-US" dirty="0" smtClean="0"/>
              <a:t>Patrick. </a:t>
            </a:r>
            <a:r>
              <a:rPr lang="en-US" dirty="0"/>
              <a:t>Proceedings of the 35th ACM SIGPLAN Conference on Programming Language Design and </a:t>
            </a:r>
            <a:r>
              <a:rPr lang="en-US" dirty="0" smtClean="0"/>
              <a:t>Implementation.</a:t>
            </a:r>
          </a:p>
          <a:p>
            <a:pPr>
              <a:buFont typeface="+mj-lt"/>
              <a:buAutoNum type="arabicPeriod" startAt="8"/>
            </a:pPr>
            <a:r>
              <a:rPr lang="en-US" dirty="0"/>
              <a:t>CHEX: Statically Vetting Android Apps for Component Hijacking </a:t>
            </a:r>
            <a:r>
              <a:rPr lang="en-US" dirty="0" smtClean="0"/>
              <a:t>Vulnerabilities. (2012). </a:t>
            </a:r>
            <a:r>
              <a:rPr lang="en-US" dirty="0"/>
              <a:t>Lu, Long and Li, </a:t>
            </a:r>
            <a:r>
              <a:rPr lang="en-US" dirty="0" err="1"/>
              <a:t>Zhichun</a:t>
            </a:r>
            <a:r>
              <a:rPr lang="en-US" dirty="0"/>
              <a:t> and Wu, </a:t>
            </a:r>
            <a:r>
              <a:rPr lang="en-US" dirty="0" err="1"/>
              <a:t>Zhenyu</a:t>
            </a:r>
            <a:r>
              <a:rPr lang="en-US" dirty="0"/>
              <a:t> and Lee, </a:t>
            </a:r>
            <a:r>
              <a:rPr lang="en-US" dirty="0" err="1"/>
              <a:t>Wenke</a:t>
            </a:r>
            <a:r>
              <a:rPr lang="en-US" dirty="0"/>
              <a:t> and Jiang, </a:t>
            </a:r>
            <a:r>
              <a:rPr lang="en-US" dirty="0" err="1" smtClean="0"/>
              <a:t>Guofei</a:t>
            </a:r>
            <a:r>
              <a:rPr lang="en-US" dirty="0" smtClean="0"/>
              <a:t>. </a:t>
            </a:r>
            <a:r>
              <a:rPr lang="en-US" dirty="0"/>
              <a:t>Proceedings of the 2012 ACM Conference on Computer and Communications </a:t>
            </a:r>
            <a:r>
              <a:rPr lang="en-US" dirty="0" smtClean="0"/>
              <a:t>Security.</a:t>
            </a:r>
          </a:p>
          <a:p>
            <a:pPr>
              <a:buFont typeface="+mj-lt"/>
              <a:buAutoNum type="arabicPeriod" startAt="8"/>
            </a:pPr>
            <a:r>
              <a:rPr lang="en-US" dirty="0"/>
              <a:t>AppProfiler: A Flexible Method of Exposing Privacy-related Behavior in Android Applications to End </a:t>
            </a:r>
            <a:r>
              <a:rPr lang="en-US" dirty="0" smtClean="0"/>
              <a:t>Users. (2013). </a:t>
            </a:r>
            <a:r>
              <a:rPr lang="en-US" dirty="0"/>
              <a:t>Rosen, </a:t>
            </a:r>
            <a:r>
              <a:rPr lang="en-US" dirty="0" err="1"/>
              <a:t>Sanae</a:t>
            </a:r>
            <a:r>
              <a:rPr lang="en-US" dirty="0"/>
              <a:t> and Qian, </a:t>
            </a:r>
            <a:r>
              <a:rPr lang="en-US" dirty="0" err="1"/>
              <a:t>Zhiyun</a:t>
            </a:r>
            <a:r>
              <a:rPr lang="en-US" dirty="0"/>
              <a:t> and Mao, Z. </a:t>
            </a:r>
            <a:r>
              <a:rPr lang="en-US" dirty="0" err="1" smtClean="0"/>
              <a:t>Morely</a:t>
            </a:r>
            <a:r>
              <a:rPr lang="en-US" dirty="0" smtClean="0"/>
              <a:t>. </a:t>
            </a:r>
            <a:r>
              <a:rPr lang="en-US" dirty="0"/>
              <a:t>Proceedings of the Third ACM Conference on Data and Application Security and </a:t>
            </a:r>
            <a:r>
              <a:rPr lang="en-US" dirty="0" smtClean="0"/>
              <a:t>Privacy.</a:t>
            </a:r>
          </a:p>
          <a:p>
            <a:pPr>
              <a:buFont typeface="+mj-lt"/>
              <a:buAutoNum type="arabicPeriod" startAt="8"/>
            </a:pPr>
            <a:r>
              <a:rPr lang="en-US" dirty="0" err="1"/>
              <a:t>PScout</a:t>
            </a:r>
            <a:r>
              <a:rPr lang="en-US" dirty="0"/>
              <a:t>: Analyzing the Android Permission </a:t>
            </a:r>
            <a:r>
              <a:rPr lang="en-US" dirty="0" smtClean="0"/>
              <a:t>Specification. (2012). </a:t>
            </a:r>
            <a:r>
              <a:rPr lang="en-US" dirty="0"/>
              <a:t>Au, Kathy </a:t>
            </a:r>
            <a:r>
              <a:rPr lang="en-US" dirty="0" err="1"/>
              <a:t>Wain</a:t>
            </a:r>
            <a:r>
              <a:rPr lang="en-US" dirty="0"/>
              <a:t> Yee and Zhou, Yi Fan and Huang, Zhen and Lie, </a:t>
            </a:r>
            <a:r>
              <a:rPr lang="en-US" dirty="0" smtClean="0"/>
              <a:t>David. </a:t>
            </a:r>
            <a:r>
              <a:rPr lang="en-US" dirty="0"/>
              <a:t>Proceedings of the 2012 ACM Conference on Computer and Communications </a:t>
            </a:r>
            <a:r>
              <a:rPr lang="en-US" dirty="0" smtClean="0"/>
              <a:t>Security. </a:t>
            </a:r>
          </a:p>
          <a:p>
            <a:pPr>
              <a:buFont typeface="+mj-lt"/>
              <a:buAutoNum type="arabicPeriod" startAt="8"/>
            </a:pPr>
            <a:r>
              <a:rPr lang="en-US" dirty="0"/>
              <a:t>Static Reference Analysis for GUI Objects in Android </a:t>
            </a:r>
            <a:r>
              <a:rPr lang="en-US" dirty="0" smtClean="0"/>
              <a:t>Software. (2014). </a:t>
            </a:r>
            <a:r>
              <a:rPr lang="en-US" dirty="0" err="1"/>
              <a:t>Rountev</a:t>
            </a:r>
            <a:r>
              <a:rPr lang="en-US" dirty="0"/>
              <a:t>, </a:t>
            </a:r>
            <a:r>
              <a:rPr lang="en-US" dirty="0" err="1"/>
              <a:t>Atanas</a:t>
            </a:r>
            <a:r>
              <a:rPr lang="en-US" dirty="0"/>
              <a:t> and Yan, </a:t>
            </a:r>
            <a:r>
              <a:rPr lang="en-US" dirty="0" err="1" smtClean="0"/>
              <a:t>Dacong</a:t>
            </a:r>
            <a:r>
              <a:rPr lang="en-US" dirty="0" smtClean="0"/>
              <a:t>. </a:t>
            </a:r>
            <a:r>
              <a:rPr lang="en-US" dirty="0"/>
              <a:t>Proceedings of Annual IEEE/ACM International Symposium on Code Generation and </a:t>
            </a:r>
            <a:r>
              <a:rPr lang="en-US" dirty="0" smtClean="0"/>
              <a:t>Optimization.</a:t>
            </a:r>
          </a:p>
          <a:p>
            <a:pPr>
              <a:buFont typeface="+mj-lt"/>
              <a:buAutoNum type="arabicPeriod" startAt="8"/>
            </a:pPr>
            <a:r>
              <a:rPr lang="en-US" dirty="0"/>
              <a:t>SmartDroid: An Automatic System for Revealing UI-based Trigger Conditions in Android </a:t>
            </a:r>
            <a:r>
              <a:rPr lang="en-US" dirty="0" smtClean="0"/>
              <a:t>Applications. (2012). </a:t>
            </a:r>
            <a:r>
              <a:rPr lang="en-US" dirty="0"/>
              <a:t>Zheng, Cong and Zhu, </a:t>
            </a:r>
            <a:r>
              <a:rPr lang="en-US" dirty="0" err="1"/>
              <a:t>Shixiong</a:t>
            </a:r>
            <a:r>
              <a:rPr lang="en-US" dirty="0"/>
              <a:t> and Dai, </a:t>
            </a:r>
            <a:r>
              <a:rPr lang="en-US" dirty="0" err="1"/>
              <a:t>Shuaifu</a:t>
            </a:r>
            <a:r>
              <a:rPr lang="en-US" dirty="0"/>
              <a:t> and </a:t>
            </a:r>
            <a:r>
              <a:rPr lang="en-US" dirty="0" err="1"/>
              <a:t>Gu</a:t>
            </a:r>
            <a:r>
              <a:rPr lang="en-US" dirty="0"/>
              <a:t>, </a:t>
            </a:r>
            <a:r>
              <a:rPr lang="en-US" dirty="0" err="1"/>
              <a:t>Guofei</a:t>
            </a:r>
            <a:r>
              <a:rPr lang="en-US" dirty="0"/>
              <a:t> and Gong, </a:t>
            </a:r>
            <a:r>
              <a:rPr lang="en-US" dirty="0" err="1"/>
              <a:t>Xiaorui</a:t>
            </a:r>
            <a:r>
              <a:rPr lang="en-US" dirty="0"/>
              <a:t> and Han, </a:t>
            </a:r>
            <a:r>
              <a:rPr lang="en-US" dirty="0" err="1"/>
              <a:t>Xinhui</a:t>
            </a:r>
            <a:r>
              <a:rPr lang="en-US" dirty="0"/>
              <a:t> and Zou, </a:t>
            </a:r>
            <a:r>
              <a:rPr lang="en-US" dirty="0" smtClean="0"/>
              <a:t>Wei. </a:t>
            </a:r>
            <a:r>
              <a:rPr lang="en-US" dirty="0"/>
              <a:t>Proceedings of the Second ACM Workshop on Security and Privacy in Smartphones and Mobile </a:t>
            </a:r>
            <a:r>
              <a:rPr lang="en-US" dirty="0" smtClean="0"/>
              <a:t>Devices.</a:t>
            </a:r>
          </a:p>
          <a:p>
            <a:pPr>
              <a:buFont typeface="+mj-lt"/>
              <a:buAutoNum type="arabicPeriod" startAt="8"/>
            </a:pPr>
            <a:r>
              <a:rPr lang="en-US" dirty="0"/>
              <a:t>Chiromancer: A Tool for Boosting Android Application </a:t>
            </a:r>
            <a:r>
              <a:rPr lang="en-US" dirty="0" smtClean="0"/>
              <a:t>Performance. (2014). </a:t>
            </a:r>
            <a:r>
              <a:rPr lang="en-US" dirty="0" err="1"/>
              <a:t>Anwer</a:t>
            </a:r>
            <a:r>
              <a:rPr lang="en-US" dirty="0"/>
              <a:t>, </a:t>
            </a:r>
            <a:r>
              <a:rPr lang="en-US" dirty="0" err="1"/>
              <a:t>Samit</a:t>
            </a:r>
            <a:r>
              <a:rPr lang="en-US" dirty="0"/>
              <a:t> and Aggarwal, Aniya and </a:t>
            </a:r>
            <a:r>
              <a:rPr lang="en-US" dirty="0" err="1"/>
              <a:t>Purandare</a:t>
            </a:r>
            <a:r>
              <a:rPr lang="en-US" dirty="0"/>
              <a:t>, Rahul and </a:t>
            </a:r>
            <a:r>
              <a:rPr lang="en-US" dirty="0" err="1"/>
              <a:t>Naik</a:t>
            </a:r>
            <a:r>
              <a:rPr lang="en-US" dirty="0"/>
              <a:t>, </a:t>
            </a:r>
            <a:r>
              <a:rPr lang="en-US" dirty="0" err="1" smtClean="0"/>
              <a:t>Vinayak</a:t>
            </a:r>
            <a:r>
              <a:rPr lang="en-US" dirty="0" smtClean="0"/>
              <a:t>. </a:t>
            </a:r>
            <a:r>
              <a:rPr lang="en-US" dirty="0" err="1"/>
              <a:t>MOBILESoft</a:t>
            </a:r>
            <a:r>
              <a:rPr lang="en-US" dirty="0"/>
              <a:t> </a:t>
            </a:r>
            <a:r>
              <a:rPr lang="en-US" dirty="0" smtClean="0"/>
              <a:t>2014.</a:t>
            </a:r>
          </a:p>
        </p:txBody>
      </p:sp>
    </p:spTree>
    <p:extLst>
      <p:ext uri="{BB962C8B-B14F-4D97-AF65-F5344CB8AC3E}">
        <p14:creationId xmlns:p14="http://schemas.microsoft.com/office/powerpoint/2010/main" val="28462222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#3</a:t>
            </a:r>
            <a:endParaRPr lang="en-US" dirty="0"/>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24</a:t>
            </a:fld>
            <a:endParaRPr lang="en-US" dirty="0"/>
          </a:p>
        </p:txBody>
      </p:sp>
      <p:sp>
        <p:nvSpPr>
          <p:cNvPr id="3" name="Content Placeholder 2"/>
          <p:cNvSpPr>
            <a:spLocks noGrp="1"/>
          </p:cNvSpPr>
          <p:nvPr>
            <p:ph sz="quarter" idx="13"/>
          </p:nvPr>
        </p:nvSpPr>
        <p:spPr/>
        <p:txBody>
          <a:bodyPr>
            <a:normAutofit fontScale="62500" lnSpcReduction="20000"/>
          </a:bodyPr>
          <a:lstStyle/>
          <a:p>
            <a:pPr>
              <a:buFont typeface="+mj-lt"/>
              <a:buAutoNum type="arabicPeriod" startAt="16"/>
            </a:pPr>
            <a:r>
              <a:rPr lang="en-US" dirty="0"/>
              <a:t>A5: Automated Analysis of Adversarial Android </a:t>
            </a:r>
            <a:r>
              <a:rPr lang="en-US" dirty="0" smtClean="0"/>
              <a:t>Applications. 2014. </a:t>
            </a:r>
            <a:r>
              <a:rPr lang="en-US" dirty="0" err="1"/>
              <a:t>Vidas</a:t>
            </a:r>
            <a:r>
              <a:rPr lang="en-US" dirty="0"/>
              <a:t>, Timothy and Tan, </a:t>
            </a:r>
            <a:r>
              <a:rPr lang="en-US" dirty="0" err="1"/>
              <a:t>Jiaqi</a:t>
            </a:r>
            <a:r>
              <a:rPr lang="en-US" dirty="0"/>
              <a:t> and </a:t>
            </a:r>
            <a:r>
              <a:rPr lang="en-US" dirty="0" err="1"/>
              <a:t>Nahata</a:t>
            </a:r>
            <a:r>
              <a:rPr lang="en-US" dirty="0"/>
              <a:t>, Jay and Tan, </a:t>
            </a:r>
            <a:r>
              <a:rPr lang="en-US" dirty="0" err="1"/>
              <a:t>Chaur</a:t>
            </a:r>
            <a:r>
              <a:rPr lang="en-US" dirty="0"/>
              <a:t> </a:t>
            </a:r>
            <a:r>
              <a:rPr lang="en-US" dirty="0" err="1"/>
              <a:t>Lih</a:t>
            </a:r>
            <a:r>
              <a:rPr lang="en-US" dirty="0"/>
              <a:t> and Christin, Nicolas and </a:t>
            </a:r>
            <a:r>
              <a:rPr lang="en-US" dirty="0" err="1"/>
              <a:t>Tague</a:t>
            </a:r>
            <a:r>
              <a:rPr lang="en-US" dirty="0"/>
              <a:t>, </a:t>
            </a:r>
            <a:r>
              <a:rPr lang="en-US" dirty="0" smtClean="0"/>
              <a:t>Patrick. </a:t>
            </a:r>
            <a:r>
              <a:rPr lang="en-US" dirty="0"/>
              <a:t>Proceedings of the 4th ACM Workshop on Security and Privacy in </a:t>
            </a:r>
            <a:r>
              <a:rPr lang="en-US" dirty="0" smtClean="0"/>
              <a:t>Smartphones &amp; Mobile Devices.</a:t>
            </a:r>
          </a:p>
          <a:p>
            <a:pPr>
              <a:buFont typeface="+mj-lt"/>
              <a:buAutoNum type="arabicPeriod" startAt="16"/>
            </a:pPr>
            <a:r>
              <a:rPr lang="en-US" dirty="0" err="1"/>
              <a:t>Dexpler</a:t>
            </a:r>
            <a:r>
              <a:rPr lang="en-US" dirty="0"/>
              <a:t>: Converting Android </a:t>
            </a:r>
            <a:r>
              <a:rPr lang="en-US" dirty="0" err="1"/>
              <a:t>Dalvik</a:t>
            </a:r>
            <a:r>
              <a:rPr lang="en-US" dirty="0"/>
              <a:t> </a:t>
            </a:r>
            <a:r>
              <a:rPr lang="en-US" dirty="0" err="1"/>
              <a:t>Bytecode</a:t>
            </a:r>
            <a:r>
              <a:rPr lang="en-US" dirty="0"/>
              <a:t> to Jimple for Static Analysis with </a:t>
            </a:r>
            <a:r>
              <a:rPr lang="en-US" dirty="0" err="1" smtClean="0"/>
              <a:t>Soott</a:t>
            </a:r>
            <a:r>
              <a:rPr lang="en-US" dirty="0" smtClean="0"/>
              <a:t>. (2012). </a:t>
            </a:r>
            <a:r>
              <a:rPr lang="en-US" dirty="0" err="1"/>
              <a:t>Bartel</a:t>
            </a:r>
            <a:r>
              <a:rPr lang="en-US" dirty="0"/>
              <a:t>, Alexandre and Klein, Jacques and Le </a:t>
            </a:r>
            <a:r>
              <a:rPr lang="en-US" dirty="0" err="1"/>
              <a:t>Traon</a:t>
            </a:r>
            <a:r>
              <a:rPr lang="en-US" dirty="0"/>
              <a:t>, Yves and </a:t>
            </a:r>
            <a:r>
              <a:rPr lang="en-US" dirty="0" err="1"/>
              <a:t>Monperrus</a:t>
            </a:r>
            <a:r>
              <a:rPr lang="en-US" dirty="0"/>
              <a:t>, </a:t>
            </a:r>
            <a:r>
              <a:rPr lang="en-US" dirty="0" smtClean="0"/>
              <a:t>Martin. </a:t>
            </a:r>
            <a:r>
              <a:rPr lang="en-US" dirty="0"/>
              <a:t>Proceedings of the ACM SIGPLAN International Workshop on State of the Art in Java Program </a:t>
            </a:r>
            <a:r>
              <a:rPr lang="en-US" dirty="0" smtClean="0"/>
              <a:t>Analysis.</a:t>
            </a:r>
          </a:p>
          <a:p>
            <a:pPr>
              <a:buFont typeface="+mj-lt"/>
              <a:buAutoNum type="arabicPeriod" startAt="16"/>
            </a:pPr>
            <a:r>
              <a:rPr lang="en-US" dirty="0" smtClean="0"/>
              <a:t>Sound </a:t>
            </a:r>
            <a:r>
              <a:rPr lang="en-US" dirty="0"/>
              <a:t>and Precise Malware Analysis for Android via Pushdown Reachability and Entry-point </a:t>
            </a:r>
            <a:r>
              <a:rPr lang="en-US" dirty="0" smtClean="0"/>
              <a:t>Saturation. (2013). </a:t>
            </a:r>
            <a:r>
              <a:rPr lang="en-US" dirty="0"/>
              <a:t>Liang, </a:t>
            </a:r>
            <a:r>
              <a:rPr lang="en-US" dirty="0" err="1"/>
              <a:t>Shuying</a:t>
            </a:r>
            <a:r>
              <a:rPr lang="en-US" dirty="0"/>
              <a:t> and Keep, Andrew W. and Might, Matthew and </a:t>
            </a:r>
            <a:r>
              <a:rPr lang="en-US" dirty="0" err="1"/>
              <a:t>Lyde</a:t>
            </a:r>
            <a:r>
              <a:rPr lang="en-US" dirty="0"/>
              <a:t>, Steven and </a:t>
            </a:r>
            <a:r>
              <a:rPr lang="en-US" dirty="0" err="1"/>
              <a:t>Gilray</a:t>
            </a:r>
            <a:r>
              <a:rPr lang="en-US" dirty="0"/>
              <a:t>, Thomas and Aldous, </a:t>
            </a:r>
            <a:r>
              <a:rPr lang="en-US" dirty="0" err="1"/>
              <a:t>Petey</a:t>
            </a:r>
            <a:r>
              <a:rPr lang="en-US" dirty="0"/>
              <a:t> and Van Horn, </a:t>
            </a:r>
            <a:r>
              <a:rPr lang="en-US" dirty="0" smtClean="0"/>
              <a:t>David. </a:t>
            </a:r>
            <a:r>
              <a:rPr lang="en-US" dirty="0"/>
              <a:t>Proceedings of the Third ACM Workshop on Security and Privacy in </a:t>
            </a:r>
            <a:r>
              <a:rPr lang="en-US" dirty="0" smtClean="0"/>
              <a:t>Smartphones &amp; </a:t>
            </a:r>
            <a:r>
              <a:rPr lang="en-US" dirty="0"/>
              <a:t>Mobile </a:t>
            </a:r>
            <a:r>
              <a:rPr lang="en-US" dirty="0" smtClean="0"/>
              <a:t>Devices.</a:t>
            </a:r>
          </a:p>
          <a:p>
            <a:pPr>
              <a:buFont typeface="+mj-lt"/>
              <a:buAutoNum type="arabicPeriod" startAt="16"/>
            </a:pPr>
            <a:r>
              <a:rPr lang="en-US" dirty="0"/>
              <a:t>Analysis of Android Applications' </a:t>
            </a:r>
            <a:r>
              <a:rPr lang="en-US" dirty="0" smtClean="0"/>
              <a:t>Permissions. (2012). </a:t>
            </a:r>
            <a:r>
              <a:rPr lang="en-US" dirty="0"/>
              <a:t>Johnson, R. and </a:t>
            </a:r>
            <a:r>
              <a:rPr lang="en-US" dirty="0" err="1"/>
              <a:t>Zhaohui</a:t>
            </a:r>
            <a:r>
              <a:rPr lang="en-US" dirty="0"/>
              <a:t> Wang and Gagnon, C. and </a:t>
            </a:r>
            <a:r>
              <a:rPr lang="en-US" dirty="0" err="1"/>
              <a:t>Stavrou</a:t>
            </a:r>
            <a:r>
              <a:rPr lang="en-US" dirty="0"/>
              <a:t>, </a:t>
            </a:r>
            <a:r>
              <a:rPr lang="en-US" dirty="0" smtClean="0"/>
              <a:t>A. </a:t>
            </a:r>
            <a:r>
              <a:rPr lang="en-US" dirty="0"/>
              <a:t>Software Security and Reliability Companion (SERE-C), 2012 IEEE Sixth International Conference </a:t>
            </a:r>
            <a:r>
              <a:rPr lang="en-US" dirty="0" smtClean="0"/>
              <a:t>on.</a:t>
            </a:r>
          </a:p>
          <a:p>
            <a:pPr>
              <a:buFont typeface="+mj-lt"/>
              <a:buAutoNum type="arabicPeriod" startAt="16"/>
            </a:pPr>
            <a:r>
              <a:rPr lang="en-US" dirty="0"/>
              <a:t>STAAF: Scaling Android Application Analysis with a Modular </a:t>
            </a:r>
            <a:r>
              <a:rPr lang="en-US" dirty="0" smtClean="0"/>
              <a:t>Framework. (2012). </a:t>
            </a:r>
            <a:r>
              <a:rPr lang="en-US" dirty="0"/>
              <a:t>Smith, R.W. and </a:t>
            </a:r>
            <a:r>
              <a:rPr lang="en-US" dirty="0" err="1"/>
              <a:t>Pridgen</a:t>
            </a:r>
            <a:r>
              <a:rPr lang="en-US" dirty="0"/>
              <a:t>, A</a:t>
            </a:r>
            <a:r>
              <a:rPr lang="en-US" dirty="0" smtClean="0"/>
              <a:t>. </a:t>
            </a:r>
            <a:r>
              <a:rPr lang="en-US" dirty="0"/>
              <a:t>System Science (HICSS), 2012 45th Hawaii International Conference </a:t>
            </a:r>
            <a:r>
              <a:rPr lang="en-US" dirty="0" smtClean="0"/>
              <a:t>on.</a:t>
            </a:r>
          </a:p>
          <a:p>
            <a:pPr>
              <a:buFont typeface="+mj-lt"/>
              <a:buAutoNum type="arabicPeriod" startAt="16"/>
            </a:pPr>
            <a:r>
              <a:rPr lang="en-US" dirty="0"/>
              <a:t>A Study of Android Application </a:t>
            </a:r>
            <a:r>
              <a:rPr lang="en-US" dirty="0" smtClean="0"/>
              <a:t>Security. (2011). </a:t>
            </a:r>
            <a:r>
              <a:rPr lang="en-US" dirty="0" err="1"/>
              <a:t>Enck</a:t>
            </a:r>
            <a:r>
              <a:rPr lang="en-US" dirty="0"/>
              <a:t>, William and </a:t>
            </a:r>
            <a:r>
              <a:rPr lang="en-US" dirty="0" err="1"/>
              <a:t>Octeau</a:t>
            </a:r>
            <a:r>
              <a:rPr lang="en-US" dirty="0"/>
              <a:t>, Damien and McDaniel, Patrick and </a:t>
            </a:r>
            <a:r>
              <a:rPr lang="en-US" dirty="0" err="1"/>
              <a:t>Chaudhuri</a:t>
            </a:r>
            <a:r>
              <a:rPr lang="en-US" dirty="0"/>
              <a:t>, </a:t>
            </a:r>
            <a:r>
              <a:rPr lang="en-US" dirty="0" err="1" smtClean="0"/>
              <a:t>Swarat</a:t>
            </a:r>
            <a:r>
              <a:rPr lang="en-US" dirty="0" smtClean="0"/>
              <a:t>. </a:t>
            </a:r>
            <a:r>
              <a:rPr lang="en-US" dirty="0"/>
              <a:t>Proceedings of the 20th USENIX Conference on </a:t>
            </a:r>
            <a:r>
              <a:rPr lang="en-US" dirty="0" smtClean="0"/>
              <a:t>Security.</a:t>
            </a:r>
          </a:p>
          <a:p>
            <a:pPr>
              <a:buFont typeface="+mj-lt"/>
              <a:buAutoNum type="arabicPeriod" startAt="16"/>
            </a:pPr>
            <a:r>
              <a:rPr lang="en-US" dirty="0"/>
              <a:t>Rage Against the Virtual Machine: Hindering Dynamic Analysis of Android </a:t>
            </a:r>
            <a:r>
              <a:rPr lang="en-US" dirty="0" smtClean="0"/>
              <a:t>Malware. (2014). </a:t>
            </a:r>
            <a:r>
              <a:rPr lang="en-US" dirty="0" err="1"/>
              <a:t>Petsas</a:t>
            </a:r>
            <a:r>
              <a:rPr lang="en-US" dirty="0"/>
              <a:t>, </a:t>
            </a:r>
            <a:r>
              <a:rPr lang="en-US" dirty="0" err="1"/>
              <a:t>Thanasis</a:t>
            </a:r>
            <a:r>
              <a:rPr lang="en-US" dirty="0"/>
              <a:t> and </a:t>
            </a:r>
            <a:r>
              <a:rPr lang="en-US" dirty="0" err="1"/>
              <a:t>Voyatzis</a:t>
            </a:r>
            <a:r>
              <a:rPr lang="en-US" dirty="0"/>
              <a:t>, Giannis and </a:t>
            </a:r>
            <a:r>
              <a:rPr lang="en-US" dirty="0" err="1"/>
              <a:t>Athanasopoulos</a:t>
            </a:r>
            <a:r>
              <a:rPr lang="en-US" dirty="0"/>
              <a:t>, Elias and </a:t>
            </a:r>
            <a:r>
              <a:rPr lang="en-US" dirty="0" err="1"/>
              <a:t>Polychronakis</a:t>
            </a:r>
            <a:r>
              <a:rPr lang="en-US" dirty="0"/>
              <a:t>, Michalis and Ioannidis, </a:t>
            </a:r>
            <a:r>
              <a:rPr lang="en-US" dirty="0" smtClean="0"/>
              <a:t>Sotiris. </a:t>
            </a:r>
            <a:r>
              <a:rPr lang="en-US" dirty="0"/>
              <a:t>Proceedings of the Seventh European Workshop on System </a:t>
            </a:r>
            <a:r>
              <a:rPr lang="en-US" dirty="0" smtClean="0"/>
              <a:t>Security.</a:t>
            </a:r>
          </a:p>
          <a:p>
            <a:pPr>
              <a:buFont typeface="+mj-lt"/>
              <a:buAutoNum type="arabicPeriod" startAt="16"/>
            </a:pPr>
            <a:r>
              <a:rPr lang="en-US" dirty="0"/>
              <a:t>Detecting Control Flow in </a:t>
            </a:r>
            <a:r>
              <a:rPr lang="en-US" dirty="0" err="1"/>
              <a:t>Smarphones</a:t>
            </a:r>
            <a:r>
              <a:rPr lang="en-US" dirty="0"/>
              <a:t>: Combining Static and Dynamic </a:t>
            </a:r>
            <a:r>
              <a:rPr lang="en-US" dirty="0" smtClean="0"/>
              <a:t>Analyses. (2012). </a:t>
            </a:r>
            <a:r>
              <a:rPr lang="en-US" dirty="0" err="1"/>
              <a:t>Graa</a:t>
            </a:r>
            <a:r>
              <a:rPr lang="en-US" dirty="0"/>
              <a:t>, </a:t>
            </a:r>
            <a:r>
              <a:rPr lang="en-US" dirty="0" err="1"/>
              <a:t>Mariem</a:t>
            </a:r>
            <a:r>
              <a:rPr lang="en-US" dirty="0"/>
              <a:t> and </a:t>
            </a:r>
            <a:r>
              <a:rPr lang="en-US" dirty="0" err="1"/>
              <a:t>Cuppens-Boulahia</a:t>
            </a:r>
            <a:r>
              <a:rPr lang="en-US" dirty="0"/>
              <a:t>, Nora and </a:t>
            </a:r>
            <a:r>
              <a:rPr lang="en-US" dirty="0" err="1"/>
              <a:t>Cuppens</a:t>
            </a:r>
            <a:r>
              <a:rPr lang="en-US" dirty="0"/>
              <a:t>, </a:t>
            </a:r>
            <a:r>
              <a:rPr lang="en-US" dirty="0" smtClean="0"/>
              <a:t>F. </a:t>
            </a:r>
            <a:r>
              <a:rPr lang="en-US" dirty="0"/>
              <a:t>and </a:t>
            </a:r>
            <a:r>
              <a:rPr lang="en-US" dirty="0" err="1"/>
              <a:t>Cavalli</a:t>
            </a:r>
            <a:r>
              <a:rPr lang="en-US" dirty="0"/>
              <a:t>, </a:t>
            </a:r>
            <a:r>
              <a:rPr lang="en-US" dirty="0" smtClean="0"/>
              <a:t>Ana. </a:t>
            </a:r>
            <a:r>
              <a:rPr lang="en-US" dirty="0"/>
              <a:t>Proceedings of the 4th International Conference on Cyberspace Safety and </a:t>
            </a:r>
            <a:r>
              <a:rPr lang="en-US" dirty="0" smtClean="0"/>
              <a:t>Security.</a:t>
            </a:r>
          </a:p>
          <a:p>
            <a:pPr>
              <a:buFont typeface="+mj-lt"/>
              <a:buAutoNum type="arabicPeriod" startAt="16"/>
            </a:pPr>
            <a:r>
              <a:rPr lang="en-US" dirty="0" err="1"/>
              <a:t>LeakMiner</a:t>
            </a:r>
            <a:r>
              <a:rPr lang="en-US" dirty="0"/>
              <a:t>: Detect Information Leakage on Android with Static Taint </a:t>
            </a:r>
            <a:r>
              <a:rPr lang="en-US" dirty="0" smtClean="0"/>
              <a:t>Analysis. (2012). </a:t>
            </a:r>
            <a:r>
              <a:rPr lang="en-US" dirty="0" err="1"/>
              <a:t>Zhemin</a:t>
            </a:r>
            <a:r>
              <a:rPr lang="en-US" dirty="0"/>
              <a:t> Yang and Min </a:t>
            </a:r>
            <a:r>
              <a:rPr lang="en-US" dirty="0" smtClean="0"/>
              <a:t>Yang. </a:t>
            </a:r>
            <a:r>
              <a:rPr lang="en-US" dirty="0"/>
              <a:t>Software Engineering (WCSE), 2012 Third World Congress </a:t>
            </a:r>
            <a:r>
              <a:rPr lang="en-US" dirty="0" smtClean="0"/>
              <a:t>on.</a:t>
            </a:r>
          </a:p>
          <a:p>
            <a:pPr>
              <a:buFont typeface="+mj-lt"/>
              <a:buAutoNum type="arabicPeriod" startAt="16"/>
            </a:pPr>
            <a:endParaRPr lang="en-US" dirty="0" smtClean="0"/>
          </a:p>
          <a:p>
            <a:pPr>
              <a:buFont typeface="+mj-lt"/>
              <a:buAutoNum type="arabicPeriod" startAt="16"/>
            </a:pPr>
            <a:endParaRPr lang="en-US" dirty="0"/>
          </a:p>
        </p:txBody>
      </p:sp>
    </p:spTree>
    <p:extLst>
      <p:ext uri="{BB962C8B-B14F-4D97-AF65-F5344CB8AC3E}">
        <p14:creationId xmlns:p14="http://schemas.microsoft.com/office/powerpoint/2010/main" val="2103668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#4</a:t>
            </a:r>
            <a:endParaRPr lang="en-US" dirty="0"/>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25</a:t>
            </a:fld>
            <a:endParaRPr lang="en-US" dirty="0"/>
          </a:p>
        </p:txBody>
      </p:sp>
      <p:sp>
        <p:nvSpPr>
          <p:cNvPr id="3" name="Content Placeholder 2"/>
          <p:cNvSpPr>
            <a:spLocks noGrp="1"/>
          </p:cNvSpPr>
          <p:nvPr>
            <p:ph sz="quarter" idx="13"/>
          </p:nvPr>
        </p:nvSpPr>
        <p:spPr/>
        <p:txBody>
          <a:bodyPr>
            <a:normAutofit fontScale="62500" lnSpcReduction="20000"/>
          </a:bodyPr>
          <a:lstStyle/>
          <a:p>
            <a:pPr>
              <a:buFont typeface="+mj-lt"/>
              <a:buAutoNum type="arabicPeriod" startAt="26"/>
            </a:pPr>
            <a:r>
              <a:rPr lang="en-US" dirty="0"/>
              <a:t>Model-Based Static Source Code Analysis of Java Programs with Applications to Android </a:t>
            </a:r>
            <a:r>
              <a:rPr lang="en-US" dirty="0" smtClean="0"/>
              <a:t>Security. (2012). </a:t>
            </a:r>
            <a:r>
              <a:rPr lang="en-US" dirty="0"/>
              <a:t>Zheng Lu and Mukhopadhyay, </a:t>
            </a:r>
            <a:r>
              <a:rPr lang="en-US" dirty="0" smtClean="0"/>
              <a:t>S. </a:t>
            </a:r>
            <a:r>
              <a:rPr lang="en-US" dirty="0"/>
              <a:t>Computer Software and Applications Conference (COMPSAC), 2012 IEEE 36th </a:t>
            </a:r>
            <a:r>
              <a:rPr lang="en-US" dirty="0" smtClean="0"/>
              <a:t>Annual.</a:t>
            </a:r>
          </a:p>
          <a:p>
            <a:pPr>
              <a:buFont typeface="+mj-lt"/>
              <a:buAutoNum type="arabicPeriod" startAt="26"/>
            </a:pPr>
            <a:r>
              <a:rPr lang="en-US" dirty="0"/>
              <a:t>Android Taint Flow Analysis for App </a:t>
            </a:r>
            <a:r>
              <a:rPr lang="en-US" dirty="0" smtClean="0"/>
              <a:t>Sets. (2014). </a:t>
            </a:r>
            <a:r>
              <a:rPr lang="en-US" dirty="0" err="1"/>
              <a:t>Klieber</a:t>
            </a:r>
            <a:r>
              <a:rPr lang="en-US" dirty="0"/>
              <a:t>, William and Flynn, Lori and </a:t>
            </a:r>
            <a:r>
              <a:rPr lang="en-US" dirty="0" err="1"/>
              <a:t>Bhosale</a:t>
            </a:r>
            <a:r>
              <a:rPr lang="en-US" dirty="0"/>
              <a:t>, Amar and </a:t>
            </a:r>
            <a:r>
              <a:rPr lang="en-US" dirty="0" err="1"/>
              <a:t>Jia</a:t>
            </a:r>
            <a:r>
              <a:rPr lang="en-US" dirty="0"/>
              <a:t>, </a:t>
            </a:r>
            <a:r>
              <a:rPr lang="en-US" dirty="0" err="1"/>
              <a:t>Limin</a:t>
            </a:r>
            <a:r>
              <a:rPr lang="en-US" dirty="0"/>
              <a:t> and Bauer, </a:t>
            </a:r>
            <a:r>
              <a:rPr lang="en-US" dirty="0" err="1" smtClean="0"/>
              <a:t>Lujo</a:t>
            </a:r>
            <a:r>
              <a:rPr lang="en-US" dirty="0" smtClean="0"/>
              <a:t>. </a:t>
            </a:r>
            <a:r>
              <a:rPr lang="en-US" dirty="0"/>
              <a:t>Proceedings of the 3rd ACM SIGPLAN International Workshop on the State of the Art in Java Program </a:t>
            </a:r>
            <a:r>
              <a:rPr lang="en-US" dirty="0" smtClean="0"/>
              <a:t>Analysis.</a:t>
            </a:r>
          </a:p>
          <a:p>
            <a:pPr>
              <a:buFont typeface="+mj-lt"/>
              <a:buAutoNum type="arabicPeriod" startAt="26"/>
            </a:pPr>
            <a:r>
              <a:rPr lang="en-US" dirty="0"/>
              <a:t>AndroidLeaks: Automatically Detecting Potential Privacy Leaks in Android Applications on a Large </a:t>
            </a:r>
            <a:r>
              <a:rPr lang="en-US" dirty="0" smtClean="0"/>
              <a:t>Scale. (2012). </a:t>
            </a:r>
            <a:r>
              <a:rPr lang="en-US" dirty="0" err="1"/>
              <a:t>Gibler</a:t>
            </a:r>
            <a:r>
              <a:rPr lang="en-US" dirty="0"/>
              <a:t>, Clint and </a:t>
            </a:r>
            <a:r>
              <a:rPr lang="en-US" dirty="0" err="1"/>
              <a:t>Crussell</a:t>
            </a:r>
            <a:r>
              <a:rPr lang="en-US" dirty="0"/>
              <a:t>, Jonathan and Erickson, Jeremy and Chen, </a:t>
            </a:r>
            <a:r>
              <a:rPr lang="en-US" dirty="0" err="1" smtClean="0"/>
              <a:t>Hao</a:t>
            </a:r>
            <a:r>
              <a:rPr lang="en-US" dirty="0" smtClean="0"/>
              <a:t>. </a:t>
            </a:r>
            <a:r>
              <a:rPr lang="en-US" dirty="0"/>
              <a:t>Proceedings of the 5th International Conference on Trust and Trustworthy </a:t>
            </a:r>
            <a:r>
              <a:rPr lang="en-US" dirty="0" smtClean="0"/>
              <a:t>Computing.</a:t>
            </a:r>
          </a:p>
          <a:p>
            <a:pPr>
              <a:buFont typeface="+mj-lt"/>
              <a:buAutoNum type="arabicPeriod" startAt="26"/>
            </a:pPr>
            <a:r>
              <a:rPr lang="en-US" dirty="0"/>
              <a:t>A case study in open source software security and privacy: Android </a:t>
            </a:r>
            <a:r>
              <a:rPr lang="en-US" dirty="0" smtClean="0"/>
              <a:t>adware. (2012). </a:t>
            </a:r>
            <a:r>
              <a:rPr lang="en-US" dirty="0" err="1"/>
              <a:t>Erturk</a:t>
            </a:r>
            <a:r>
              <a:rPr lang="en-US" dirty="0"/>
              <a:t>, </a:t>
            </a:r>
            <a:r>
              <a:rPr lang="en-US" dirty="0" smtClean="0"/>
              <a:t>E. </a:t>
            </a:r>
            <a:r>
              <a:rPr lang="en-US" dirty="0"/>
              <a:t>Internet Security (</a:t>
            </a:r>
            <a:r>
              <a:rPr lang="en-US" dirty="0" err="1"/>
              <a:t>WorldCIS</a:t>
            </a:r>
            <a:r>
              <a:rPr lang="en-US" dirty="0"/>
              <a:t>), 2012 World Congress </a:t>
            </a:r>
            <a:r>
              <a:rPr lang="en-US" dirty="0" smtClean="0"/>
              <a:t>on.</a:t>
            </a:r>
          </a:p>
          <a:p>
            <a:pPr>
              <a:buFont typeface="+mj-lt"/>
              <a:buAutoNum type="arabicPeriod" startAt="26"/>
            </a:pPr>
            <a:r>
              <a:rPr lang="en-US" dirty="0"/>
              <a:t>Using static analysis for automatic assessment and mitigation of unwanted and malicious activities within Android </a:t>
            </a:r>
            <a:r>
              <a:rPr lang="en-US" dirty="0" smtClean="0"/>
              <a:t>applications. (2011). </a:t>
            </a:r>
            <a:r>
              <a:rPr lang="en-US" dirty="0" err="1"/>
              <a:t>Batyuk</a:t>
            </a:r>
            <a:r>
              <a:rPr lang="en-US" dirty="0"/>
              <a:t>, L. and </a:t>
            </a:r>
            <a:r>
              <a:rPr lang="en-US" dirty="0" err="1"/>
              <a:t>Herpich</a:t>
            </a:r>
            <a:r>
              <a:rPr lang="en-US" dirty="0"/>
              <a:t>, M. and </a:t>
            </a:r>
            <a:r>
              <a:rPr lang="en-US" dirty="0" err="1"/>
              <a:t>Camtepe</a:t>
            </a:r>
            <a:r>
              <a:rPr lang="en-US" dirty="0"/>
              <a:t>, S.A. and </a:t>
            </a:r>
            <a:r>
              <a:rPr lang="en-US" dirty="0" err="1"/>
              <a:t>Raddatz</a:t>
            </a:r>
            <a:r>
              <a:rPr lang="en-US" dirty="0"/>
              <a:t>, K. and Schmidt, A.-D. and </a:t>
            </a:r>
            <a:r>
              <a:rPr lang="en-US" dirty="0" err="1"/>
              <a:t>Albayrak</a:t>
            </a:r>
            <a:r>
              <a:rPr lang="en-US" dirty="0"/>
              <a:t>, S</a:t>
            </a:r>
            <a:r>
              <a:rPr lang="en-US" dirty="0" smtClean="0"/>
              <a:t>. </a:t>
            </a:r>
            <a:r>
              <a:rPr lang="en-US" dirty="0"/>
              <a:t>Malicious and Unwanted Software (MALWARE), 2011 6th International Conference </a:t>
            </a:r>
            <a:r>
              <a:rPr lang="en-US" dirty="0" smtClean="0"/>
              <a:t>on. </a:t>
            </a:r>
          </a:p>
          <a:p>
            <a:pPr>
              <a:buFont typeface="+mj-lt"/>
              <a:buAutoNum type="arabicPeriod" startAt="26"/>
            </a:pPr>
            <a:r>
              <a:rPr lang="en-US" dirty="0"/>
              <a:t>Static Analysis of Executables for Collaborative Malware Detection on </a:t>
            </a:r>
            <a:r>
              <a:rPr lang="en-US" dirty="0" smtClean="0"/>
              <a:t>Android. (2009). </a:t>
            </a:r>
            <a:r>
              <a:rPr lang="en-US" dirty="0"/>
              <a:t>Schmidt, A.-D. and Bye, R. and Schmidt, H.-G. and Clausen, J. and </a:t>
            </a:r>
            <a:r>
              <a:rPr lang="en-US" dirty="0" err="1"/>
              <a:t>Kiraz</a:t>
            </a:r>
            <a:r>
              <a:rPr lang="en-US" dirty="0"/>
              <a:t>, O. and </a:t>
            </a:r>
            <a:r>
              <a:rPr lang="en-US" dirty="0" err="1"/>
              <a:t>Yuksel</a:t>
            </a:r>
            <a:r>
              <a:rPr lang="en-US" dirty="0"/>
              <a:t>, K.A. and </a:t>
            </a:r>
            <a:r>
              <a:rPr lang="en-US" dirty="0" err="1"/>
              <a:t>Camtepe</a:t>
            </a:r>
            <a:r>
              <a:rPr lang="en-US" dirty="0"/>
              <a:t>, S.A. and </a:t>
            </a:r>
            <a:r>
              <a:rPr lang="en-US" dirty="0" err="1"/>
              <a:t>Albayrak</a:t>
            </a:r>
            <a:r>
              <a:rPr lang="en-US" dirty="0"/>
              <a:t>, S</a:t>
            </a:r>
            <a:r>
              <a:rPr lang="en-US" dirty="0" smtClean="0"/>
              <a:t>. </a:t>
            </a:r>
            <a:r>
              <a:rPr lang="en-US" dirty="0"/>
              <a:t>Communications, 2009. ICC '09. IEEE International Conference </a:t>
            </a:r>
            <a:r>
              <a:rPr lang="en-US" dirty="0" smtClean="0"/>
              <a:t>on.</a:t>
            </a:r>
          </a:p>
          <a:p>
            <a:pPr>
              <a:buFont typeface="+mj-lt"/>
              <a:buAutoNum type="arabicPeriod" startAt="26"/>
            </a:pPr>
            <a:r>
              <a:rPr lang="en-US" dirty="0" smtClean="0"/>
              <a:t>Repeat of 24</a:t>
            </a:r>
          </a:p>
          <a:p>
            <a:pPr>
              <a:buFont typeface="+mj-lt"/>
              <a:buAutoNum type="arabicPeriod" startAt="26"/>
            </a:pPr>
            <a:r>
              <a:rPr lang="en-US" dirty="0"/>
              <a:t>Static Analysis for Extracting Permission Checks of a Large Scale Framework: The Challenges and Solutions for Analyzing </a:t>
            </a:r>
            <a:r>
              <a:rPr lang="en-US" dirty="0" smtClean="0"/>
              <a:t>Android. (2014). </a:t>
            </a:r>
            <a:r>
              <a:rPr lang="en-US" dirty="0" err="1"/>
              <a:t>Bartel</a:t>
            </a:r>
            <a:r>
              <a:rPr lang="en-US" dirty="0"/>
              <a:t>, A. and Klein, J. and </a:t>
            </a:r>
            <a:r>
              <a:rPr lang="en-US" dirty="0" err="1"/>
              <a:t>Monperrus</a:t>
            </a:r>
            <a:r>
              <a:rPr lang="en-US" dirty="0"/>
              <a:t>, M. and Le </a:t>
            </a:r>
            <a:r>
              <a:rPr lang="en-US" dirty="0" err="1"/>
              <a:t>Traon</a:t>
            </a:r>
            <a:r>
              <a:rPr lang="en-US" dirty="0"/>
              <a:t>, Y</a:t>
            </a:r>
            <a:r>
              <a:rPr lang="en-US" dirty="0" smtClean="0"/>
              <a:t>. </a:t>
            </a:r>
            <a:r>
              <a:rPr lang="en-US" dirty="0"/>
              <a:t>Software Engineering, IEEE Transactions </a:t>
            </a:r>
            <a:r>
              <a:rPr lang="en-US" dirty="0" smtClean="0"/>
              <a:t>on.</a:t>
            </a:r>
          </a:p>
          <a:p>
            <a:pPr>
              <a:buFont typeface="+mj-lt"/>
              <a:buAutoNum type="arabicPeriod" startAt="26"/>
            </a:pPr>
            <a:r>
              <a:rPr lang="en-US" dirty="0"/>
              <a:t>Hybrid Static-Runtime Information Flow and Declassification </a:t>
            </a:r>
            <a:r>
              <a:rPr lang="en-US" dirty="0" smtClean="0"/>
              <a:t>Enforcement. (2013). </a:t>
            </a:r>
            <a:r>
              <a:rPr lang="en-US" dirty="0"/>
              <a:t>Rocha, B.P.S. and Conti, M. and </a:t>
            </a:r>
            <a:r>
              <a:rPr lang="en-US" dirty="0" err="1"/>
              <a:t>Etalle</a:t>
            </a:r>
            <a:r>
              <a:rPr lang="en-US" dirty="0"/>
              <a:t>, S. and </a:t>
            </a:r>
            <a:r>
              <a:rPr lang="en-US" dirty="0" err="1"/>
              <a:t>Crispo</a:t>
            </a:r>
            <a:r>
              <a:rPr lang="en-US" dirty="0"/>
              <a:t>, </a:t>
            </a:r>
            <a:r>
              <a:rPr lang="en-US" dirty="0" smtClean="0"/>
              <a:t>B. </a:t>
            </a:r>
            <a:r>
              <a:rPr lang="en-US" dirty="0"/>
              <a:t>Information Forensics and Security, IEEE Transactions </a:t>
            </a:r>
            <a:r>
              <a:rPr lang="en-US" dirty="0" smtClean="0"/>
              <a:t>on.</a:t>
            </a:r>
          </a:p>
          <a:p>
            <a:pPr>
              <a:buFont typeface="+mj-lt"/>
              <a:buAutoNum type="arabicPeriod" startAt="26"/>
            </a:pPr>
            <a:r>
              <a:rPr lang="en-US" dirty="0"/>
              <a:t>Exposing software security and availability risks for commercial mobile </a:t>
            </a:r>
            <a:r>
              <a:rPr lang="en-US" dirty="0" smtClean="0"/>
              <a:t>devices. (2013). </a:t>
            </a:r>
            <a:r>
              <a:rPr lang="en-US" dirty="0"/>
              <a:t>Johnson, R. and </a:t>
            </a:r>
            <a:r>
              <a:rPr lang="en-US" dirty="0" err="1"/>
              <a:t>Zhaohui</a:t>
            </a:r>
            <a:r>
              <a:rPr lang="en-US" dirty="0"/>
              <a:t> Wang and </a:t>
            </a:r>
            <a:r>
              <a:rPr lang="en-US" dirty="0" err="1"/>
              <a:t>Stavrou</a:t>
            </a:r>
            <a:r>
              <a:rPr lang="en-US" dirty="0"/>
              <a:t>, A. and </a:t>
            </a:r>
            <a:r>
              <a:rPr lang="en-US" dirty="0" err="1"/>
              <a:t>Voas</a:t>
            </a:r>
            <a:r>
              <a:rPr lang="en-US" dirty="0"/>
              <a:t>, J</a:t>
            </a:r>
            <a:r>
              <a:rPr lang="en-US" dirty="0" smtClean="0"/>
              <a:t>. </a:t>
            </a:r>
            <a:r>
              <a:rPr lang="en-US" dirty="0"/>
              <a:t>Reliability and Maintainability Symposium (RAMS), 2013 Proceedings - Annual</a:t>
            </a:r>
          </a:p>
        </p:txBody>
      </p:sp>
    </p:spTree>
    <p:extLst>
      <p:ext uri="{BB962C8B-B14F-4D97-AF65-F5344CB8AC3E}">
        <p14:creationId xmlns:p14="http://schemas.microsoft.com/office/powerpoint/2010/main" val="2103668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#5</a:t>
            </a:r>
            <a:endParaRPr lang="en-US" dirty="0"/>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26</a:t>
            </a:fld>
            <a:endParaRPr lang="en-US" dirty="0"/>
          </a:p>
        </p:txBody>
      </p:sp>
      <p:sp>
        <p:nvSpPr>
          <p:cNvPr id="3" name="Content Placeholder 2"/>
          <p:cNvSpPr>
            <a:spLocks noGrp="1"/>
          </p:cNvSpPr>
          <p:nvPr>
            <p:ph sz="quarter" idx="13"/>
          </p:nvPr>
        </p:nvSpPr>
        <p:spPr/>
        <p:txBody>
          <a:bodyPr>
            <a:normAutofit fontScale="70000" lnSpcReduction="20000"/>
          </a:bodyPr>
          <a:lstStyle/>
          <a:p>
            <a:pPr>
              <a:buFont typeface="+mj-lt"/>
              <a:buAutoNum type="arabicPeriod" startAt="36"/>
            </a:pPr>
            <a:r>
              <a:rPr lang="en-US" dirty="0" err="1"/>
              <a:t>MobSafe</a:t>
            </a:r>
            <a:r>
              <a:rPr lang="en-US" dirty="0"/>
              <a:t>: cloud computing based forensic analysis for massive mobile applications using data </a:t>
            </a:r>
            <a:r>
              <a:rPr lang="en-US" dirty="0" smtClean="0"/>
              <a:t>mining. (2013). </a:t>
            </a:r>
            <a:r>
              <a:rPr lang="en-US" dirty="0"/>
              <a:t>Xu, J. and Yu, Y. and Chen, Z. and Cao, B. and Dong, W. and </a:t>
            </a:r>
            <a:r>
              <a:rPr lang="en-US" dirty="0" err="1"/>
              <a:t>Guo</a:t>
            </a:r>
            <a:r>
              <a:rPr lang="en-US" dirty="0"/>
              <a:t>, Y. and Cao, J</a:t>
            </a:r>
            <a:r>
              <a:rPr lang="en-US" dirty="0" smtClean="0"/>
              <a:t>. </a:t>
            </a:r>
            <a:r>
              <a:rPr lang="en-US" dirty="0"/>
              <a:t>Tsinghua Science and </a:t>
            </a:r>
            <a:r>
              <a:rPr lang="en-US" dirty="0" smtClean="0"/>
              <a:t>Technology.</a:t>
            </a:r>
          </a:p>
          <a:p>
            <a:pPr>
              <a:buFont typeface="+mj-lt"/>
              <a:buAutoNum type="arabicPeriod" startAt="36"/>
            </a:pPr>
            <a:r>
              <a:rPr lang="en-US" dirty="0"/>
              <a:t>An Operational Semantics for Android </a:t>
            </a:r>
            <a:r>
              <a:rPr lang="en-US" dirty="0" smtClean="0"/>
              <a:t>Activities. (2014). </a:t>
            </a:r>
            <a:r>
              <a:rPr lang="en-US" dirty="0" err="1"/>
              <a:t>Payet</a:t>
            </a:r>
            <a:r>
              <a:rPr lang="en-US" dirty="0"/>
              <a:t>, Etienne and </a:t>
            </a:r>
            <a:r>
              <a:rPr lang="en-US" dirty="0" err="1"/>
              <a:t>Spoto</a:t>
            </a:r>
            <a:r>
              <a:rPr lang="en-US" dirty="0"/>
              <a:t>, </a:t>
            </a:r>
            <a:r>
              <a:rPr lang="en-US" dirty="0" err="1" smtClean="0"/>
              <a:t>Fausto</a:t>
            </a:r>
            <a:r>
              <a:rPr lang="en-US" dirty="0" smtClean="0"/>
              <a:t>. </a:t>
            </a:r>
            <a:r>
              <a:rPr lang="en-US" dirty="0"/>
              <a:t>Proceedings of the ACM SIGPLAN 2014 Workshop on Partial Evaluation and Program </a:t>
            </a:r>
            <a:r>
              <a:rPr lang="en-US" dirty="0" smtClean="0"/>
              <a:t>Manipulation. </a:t>
            </a:r>
          </a:p>
          <a:p>
            <a:pPr>
              <a:buFont typeface="+mj-lt"/>
              <a:buAutoNum type="arabicPeriod" startAt="36"/>
            </a:pPr>
            <a:r>
              <a:rPr lang="en-US" dirty="0"/>
              <a:t>Enabling BYOD Through Secure </a:t>
            </a:r>
            <a:r>
              <a:rPr lang="en-US" dirty="0" smtClean="0"/>
              <a:t>Meta-market. (2014). </a:t>
            </a:r>
            <a:r>
              <a:rPr lang="it-IT" dirty="0"/>
              <a:t>Armando, Alessandro and Costa, Gabriele and Merlo, Alessio and Verderame, </a:t>
            </a:r>
            <a:r>
              <a:rPr lang="it-IT" dirty="0" smtClean="0"/>
              <a:t>Luca. </a:t>
            </a:r>
            <a:r>
              <a:rPr lang="en-US" dirty="0"/>
              <a:t>Proceedings of the 2014 ACM Conference on Security and Privacy in Wireless &amp;</a:t>
            </a:r>
            <a:r>
              <a:rPr lang="en-US" dirty="0" smtClean="0"/>
              <a:t> </a:t>
            </a:r>
            <a:r>
              <a:rPr lang="en-US" dirty="0"/>
              <a:t>Mobile </a:t>
            </a:r>
            <a:r>
              <a:rPr lang="en-US" dirty="0" smtClean="0"/>
              <a:t>Networks.</a:t>
            </a:r>
          </a:p>
          <a:p>
            <a:pPr>
              <a:buFont typeface="+mj-lt"/>
              <a:buAutoNum type="arabicPeriod" startAt="36"/>
            </a:pPr>
            <a:r>
              <a:rPr lang="en-US" dirty="0"/>
              <a:t>On the Effectiveness of API-level Access Control Using </a:t>
            </a:r>
            <a:r>
              <a:rPr lang="en-US" dirty="0" err="1"/>
              <a:t>Bytecode</a:t>
            </a:r>
            <a:r>
              <a:rPr lang="en-US" dirty="0"/>
              <a:t> Rewriting in </a:t>
            </a:r>
            <a:r>
              <a:rPr lang="en-US" dirty="0" smtClean="0"/>
              <a:t>Android. (2013). </a:t>
            </a:r>
            <a:r>
              <a:rPr lang="en-US" dirty="0" err="1"/>
              <a:t>Hao</a:t>
            </a:r>
            <a:r>
              <a:rPr lang="en-US" dirty="0"/>
              <a:t>, </a:t>
            </a:r>
            <a:r>
              <a:rPr lang="en-US" dirty="0" err="1"/>
              <a:t>Hao</a:t>
            </a:r>
            <a:r>
              <a:rPr lang="en-US" dirty="0"/>
              <a:t> and Singh, Vicky and Du, </a:t>
            </a:r>
            <a:r>
              <a:rPr lang="en-US" dirty="0" err="1" smtClean="0"/>
              <a:t>Wenliang</a:t>
            </a:r>
            <a:r>
              <a:rPr lang="en-US" dirty="0" smtClean="0"/>
              <a:t>. </a:t>
            </a:r>
            <a:r>
              <a:rPr lang="en-US" dirty="0"/>
              <a:t>Proceedings of the 8th ACM SIGSAC Symposium on Information, Computer and Communications </a:t>
            </a:r>
            <a:r>
              <a:rPr lang="en-US" dirty="0" smtClean="0"/>
              <a:t>Security.</a:t>
            </a:r>
          </a:p>
          <a:p>
            <a:pPr>
              <a:buFont typeface="+mj-lt"/>
              <a:buAutoNum type="arabicPeriod" startAt="36"/>
            </a:pPr>
            <a:r>
              <a:rPr lang="en-US" dirty="0"/>
              <a:t>Reachability Analysis of Program </a:t>
            </a:r>
            <a:r>
              <a:rPr lang="en-US" dirty="0" smtClean="0"/>
              <a:t>Variables. (2013). </a:t>
            </a:r>
            <a:r>
              <a:rPr lang="en-US" dirty="0" err="1" smtClean="0"/>
              <a:t>Nikolic</a:t>
            </a:r>
            <a:r>
              <a:rPr lang="en-US" dirty="0" smtClean="0"/>
              <a:t>, D. </a:t>
            </a:r>
            <a:r>
              <a:rPr lang="en-US" dirty="0"/>
              <a:t>and </a:t>
            </a:r>
            <a:r>
              <a:rPr lang="en-US" dirty="0" err="1"/>
              <a:t>Spoto</a:t>
            </a:r>
            <a:r>
              <a:rPr lang="en-US" dirty="0"/>
              <a:t>, </a:t>
            </a:r>
            <a:r>
              <a:rPr lang="en-US" dirty="0" smtClean="0"/>
              <a:t>F. </a:t>
            </a:r>
            <a:r>
              <a:rPr lang="en-US" dirty="0"/>
              <a:t>ACM Trans. Program. Lang. Syst</a:t>
            </a:r>
            <a:r>
              <a:rPr lang="en-US" dirty="0" smtClean="0"/>
              <a:t>.</a:t>
            </a:r>
          </a:p>
          <a:p>
            <a:pPr>
              <a:buFont typeface="+mj-lt"/>
              <a:buAutoNum type="arabicPeriod" startAt="36"/>
            </a:pPr>
            <a:r>
              <a:rPr lang="en-US" dirty="0"/>
              <a:t>Dissecting Android Malware: Characterization and </a:t>
            </a:r>
            <a:r>
              <a:rPr lang="en-US" dirty="0" smtClean="0"/>
              <a:t>Evolution. (2012). </a:t>
            </a:r>
            <a:r>
              <a:rPr lang="en-US" dirty="0"/>
              <a:t>Zhou, </a:t>
            </a:r>
            <a:r>
              <a:rPr lang="en-US" dirty="0" err="1"/>
              <a:t>Yajin</a:t>
            </a:r>
            <a:r>
              <a:rPr lang="en-US" dirty="0"/>
              <a:t> and Jiang, </a:t>
            </a:r>
            <a:r>
              <a:rPr lang="en-US" dirty="0" err="1" smtClean="0"/>
              <a:t>Xuxian</a:t>
            </a:r>
            <a:r>
              <a:rPr lang="en-US" dirty="0" smtClean="0"/>
              <a:t>. </a:t>
            </a:r>
            <a:r>
              <a:rPr lang="en-US" dirty="0"/>
              <a:t>Proceedings of the 2012 IEEE Symposium on Security and </a:t>
            </a:r>
            <a:r>
              <a:rPr lang="en-US" dirty="0" smtClean="0"/>
              <a:t>Privacy.</a:t>
            </a:r>
          </a:p>
          <a:p>
            <a:pPr>
              <a:buFont typeface="+mj-lt"/>
              <a:buAutoNum type="arabicPeriod" startAt="36"/>
            </a:pPr>
            <a:r>
              <a:rPr lang="en-US" dirty="0" smtClean="0"/>
              <a:t>Android Security Attacks and Defenses. (2013). </a:t>
            </a:r>
            <a:r>
              <a:rPr lang="en-US" dirty="0" err="1" smtClean="0"/>
              <a:t>Dubey</a:t>
            </a:r>
            <a:r>
              <a:rPr lang="en-US" dirty="0" smtClean="0"/>
              <a:t>, A. </a:t>
            </a:r>
            <a:r>
              <a:rPr lang="en-US" dirty="0" err="1" smtClean="0"/>
              <a:t>Misra</a:t>
            </a:r>
            <a:r>
              <a:rPr lang="en-US" dirty="0" smtClean="0"/>
              <a:t>. Anmol. CRC Press.</a:t>
            </a:r>
          </a:p>
          <a:p>
            <a:pPr>
              <a:buFont typeface="+mj-lt"/>
              <a:buAutoNum type="arabicPeriod" startAt="36"/>
            </a:pPr>
            <a:r>
              <a:rPr lang="en-US" dirty="0" smtClean="0"/>
              <a:t>Introduction to Computer Security. (2004). Bishop, M.  Addison-Wesley Professional</a:t>
            </a:r>
          </a:p>
          <a:p>
            <a:pPr>
              <a:buFont typeface="+mj-lt"/>
              <a:buAutoNum type="arabicPeriod" startAt="36"/>
            </a:pPr>
            <a:r>
              <a:rPr lang="en-US" dirty="0"/>
              <a:t>Roadmap to Information Security: For IT and </a:t>
            </a:r>
            <a:r>
              <a:rPr lang="en-US" dirty="0" err="1"/>
              <a:t>Infosec</a:t>
            </a:r>
            <a:r>
              <a:rPr lang="en-US" dirty="0"/>
              <a:t> </a:t>
            </a:r>
            <a:r>
              <a:rPr lang="en-US" dirty="0" smtClean="0"/>
              <a:t>Managers. (2011). </a:t>
            </a:r>
            <a:r>
              <a:rPr lang="en-US" dirty="0"/>
              <a:t>Whitman, Michael E. and </a:t>
            </a:r>
            <a:r>
              <a:rPr lang="en-US" dirty="0" err="1"/>
              <a:t>Mattord</a:t>
            </a:r>
            <a:r>
              <a:rPr lang="en-US" dirty="0"/>
              <a:t>, Herbert J</a:t>
            </a:r>
            <a:r>
              <a:rPr lang="en-US" dirty="0" smtClean="0"/>
              <a:t>. </a:t>
            </a:r>
            <a:r>
              <a:rPr lang="en-US" dirty="0"/>
              <a:t>Delmar </a:t>
            </a:r>
            <a:r>
              <a:rPr lang="en-US" dirty="0" smtClean="0"/>
              <a:t>Learning.</a:t>
            </a:r>
          </a:p>
          <a:p>
            <a:pPr>
              <a:buFont typeface="+mj-lt"/>
              <a:buAutoNum type="arabicPeriod" startAt="36"/>
            </a:pPr>
            <a:r>
              <a:rPr lang="en-US" dirty="0" smtClean="0"/>
              <a:t>Formal Modeling and Reasoning about the Android Security Framework. (</a:t>
            </a:r>
            <a:r>
              <a:rPr lang="en-US" dirty="0" err="1" smtClean="0"/>
              <a:t>n.d.</a:t>
            </a:r>
            <a:r>
              <a:rPr lang="en-US" dirty="0" smtClean="0"/>
              <a:t>) Armando, Costa and Merlo.</a:t>
            </a:r>
          </a:p>
          <a:p>
            <a:pPr>
              <a:buFont typeface="+mj-lt"/>
              <a:buAutoNum type="arabicPeriod" startAt="36"/>
            </a:pPr>
            <a:r>
              <a:rPr lang="en-US" dirty="0"/>
              <a:t>http://developer.android.com/guide/components/fundamentals.html</a:t>
            </a:r>
            <a:endParaRPr lang="en-US" dirty="0" smtClean="0"/>
          </a:p>
          <a:p>
            <a:pPr>
              <a:buFont typeface="+mj-lt"/>
              <a:buAutoNum type="arabicPeriod" startAt="26"/>
            </a:pPr>
            <a:endParaRPr lang="en-US" dirty="0"/>
          </a:p>
        </p:txBody>
      </p:sp>
    </p:spTree>
    <p:extLst>
      <p:ext uri="{BB962C8B-B14F-4D97-AF65-F5344CB8AC3E}">
        <p14:creationId xmlns:p14="http://schemas.microsoft.com/office/powerpoint/2010/main" val="3920384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1143000"/>
          </a:xfrm>
        </p:spPr>
        <p:txBody>
          <a:bodyPr>
            <a:normAutofit/>
          </a:bodyPr>
          <a:lstStyle/>
          <a:p>
            <a:r>
              <a:rPr lang="en-US" smtClean="0"/>
              <a:t>Android </a:t>
            </a:r>
            <a:r>
              <a:rPr lang="en-US" smtClean="0"/>
              <a:t>Information security CIA </a:t>
            </a:r>
            <a:r>
              <a:rPr lang="en-US" dirty="0" smtClean="0"/>
              <a:t>threats</a:t>
            </a:r>
            <a:endParaRPr lang="en-US" dirty="0"/>
          </a:p>
        </p:txBody>
      </p:sp>
      <p:sp>
        <p:nvSpPr>
          <p:cNvPr id="4" name="Date Placeholder 3"/>
          <p:cNvSpPr>
            <a:spLocks noGrp="1"/>
          </p:cNvSpPr>
          <p:nvPr>
            <p:ph type="dt" sz="half" idx="10"/>
          </p:nvPr>
        </p:nvSpPr>
        <p:spPr/>
        <p:txBody>
          <a:bodyPr/>
          <a:lstStyle/>
          <a:p>
            <a:r>
              <a:rPr lang="en-US" dirty="0" smtClean="0"/>
              <a:t>December 1, 2014</a:t>
            </a:r>
            <a:endParaRPr lang="en-US" dirty="0"/>
          </a:p>
        </p:txBody>
      </p:sp>
      <p:sp>
        <p:nvSpPr>
          <p:cNvPr id="5" name="Footer Placeholder 4"/>
          <p:cNvSpPr>
            <a:spLocks noGrp="1"/>
          </p:cNvSpPr>
          <p:nvPr>
            <p:ph type="ftr" sz="quarter" idx="11"/>
          </p:nvPr>
        </p:nvSpPr>
        <p:spPr/>
        <p:txBody>
          <a:bodyPr/>
          <a:lstStyle/>
          <a:p>
            <a:r>
              <a:rPr lang="en-US" dirty="0" smtClean="0"/>
              <a:t>E6998 Professor Aho Student Schmeelk</a:t>
            </a:r>
            <a:endParaRPr lang="en-US" dirty="0"/>
          </a:p>
        </p:txBody>
      </p:sp>
      <p:sp>
        <p:nvSpPr>
          <p:cNvPr id="6" name="Slide Number Placeholder 5"/>
          <p:cNvSpPr>
            <a:spLocks noGrp="1"/>
          </p:cNvSpPr>
          <p:nvPr>
            <p:ph type="sldNum" sz="quarter" idx="12"/>
          </p:nvPr>
        </p:nvSpPr>
        <p:spPr/>
        <p:txBody>
          <a:bodyPr/>
          <a:lstStyle/>
          <a:p>
            <a:fld id="{8DD7A22A-CBA1-4977-B1E4-A153DC8326DF}" type="slidenum">
              <a:rPr lang="en-US" smtClean="0"/>
              <a:t>3</a:t>
            </a:fld>
            <a:endParaRPr lang="en-US" dirty="0"/>
          </a:p>
        </p:txBody>
      </p:sp>
      <p:sp>
        <p:nvSpPr>
          <p:cNvPr id="3" name="Content Placeholder 2"/>
          <p:cNvSpPr>
            <a:spLocks noGrp="1"/>
          </p:cNvSpPr>
          <p:nvPr>
            <p:ph sz="quarter" idx="13"/>
          </p:nvPr>
        </p:nvSpPr>
        <p:spPr>
          <a:xfrm>
            <a:off x="609600" y="1447800"/>
            <a:ext cx="7543800" cy="4495800"/>
          </a:xfrm>
        </p:spPr>
        <p:txBody>
          <a:bodyPr>
            <a:normAutofit fontScale="77500" lnSpcReduction="20000"/>
          </a:bodyPr>
          <a:lstStyle/>
          <a:p>
            <a:r>
              <a:rPr lang="en-US" b="1" dirty="0" smtClean="0"/>
              <a:t>Confidentiality</a:t>
            </a:r>
            <a:r>
              <a:rPr lang="en-US" dirty="0" smtClean="0"/>
              <a:t> – Concealment of information and resources [Bishop, 2009]</a:t>
            </a:r>
            <a:endParaRPr lang="en-US" dirty="0"/>
          </a:p>
          <a:p>
            <a:pPr lvl="1"/>
            <a:r>
              <a:rPr lang="en-US" dirty="0"/>
              <a:t>Privilege Escalation [Zhou and Jiang, 2012]</a:t>
            </a:r>
          </a:p>
          <a:p>
            <a:pPr lvl="1"/>
            <a:r>
              <a:rPr lang="en-US" dirty="0" smtClean="0"/>
              <a:t>Spyware [Zhou and Jiang, 2012] (Disclosure [Bishop, 2009])</a:t>
            </a:r>
          </a:p>
          <a:p>
            <a:pPr lvl="2"/>
            <a:r>
              <a:rPr lang="en-US" dirty="0" smtClean="0"/>
              <a:t>Backdoors [Xu et al, 2013]</a:t>
            </a:r>
          </a:p>
          <a:p>
            <a:pPr lvl="2"/>
            <a:r>
              <a:rPr lang="en-US" dirty="0"/>
              <a:t>Remote Control [Zhou and Jiang, 2012</a:t>
            </a:r>
            <a:r>
              <a:rPr lang="en-US" dirty="0" smtClean="0"/>
              <a:t>]</a:t>
            </a:r>
          </a:p>
          <a:p>
            <a:pPr lvl="1"/>
            <a:r>
              <a:rPr lang="en-US" dirty="0"/>
              <a:t>Financial Charges (Premium #s) [Zhou and Jiang, 2012</a:t>
            </a:r>
            <a:r>
              <a:rPr lang="en-US" dirty="0" smtClean="0"/>
              <a:t>]</a:t>
            </a:r>
          </a:p>
          <a:p>
            <a:pPr lvl="1"/>
            <a:r>
              <a:rPr lang="en-US" dirty="0"/>
              <a:t>Snooping [Bishop, 2009</a:t>
            </a:r>
            <a:r>
              <a:rPr lang="en-US" dirty="0" smtClean="0"/>
              <a:t>]</a:t>
            </a:r>
          </a:p>
          <a:p>
            <a:pPr lvl="2"/>
            <a:r>
              <a:rPr lang="en-US" dirty="0" smtClean="0"/>
              <a:t>Leaking Private Data</a:t>
            </a:r>
          </a:p>
          <a:p>
            <a:r>
              <a:rPr lang="en-US" b="1" dirty="0" smtClean="0"/>
              <a:t>Integrity </a:t>
            </a:r>
            <a:r>
              <a:rPr lang="en-US" dirty="0" smtClean="0"/>
              <a:t>– Origin of data &amp; how well data is protected on current machine [Bishop, 2009]</a:t>
            </a:r>
          </a:p>
          <a:p>
            <a:pPr lvl="1"/>
            <a:r>
              <a:rPr lang="en-US" dirty="0"/>
              <a:t>Deception, Spoofing [Bishop, 2009]</a:t>
            </a:r>
          </a:p>
          <a:p>
            <a:pPr lvl="1"/>
            <a:r>
              <a:rPr lang="en-US" dirty="0" smtClean="0"/>
              <a:t>Man-in-the-Middle</a:t>
            </a:r>
          </a:p>
          <a:p>
            <a:pPr lvl="2"/>
            <a:r>
              <a:rPr lang="en-US" dirty="0"/>
              <a:t>Financial Charges (Premium #s) [Zhou and Jiang, 2012</a:t>
            </a:r>
            <a:r>
              <a:rPr lang="en-US" dirty="0" smtClean="0"/>
              <a:t>] </a:t>
            </a:r>
          </a:p>
          <a:p>
            <a:r>
              <a:rPr lang="en-US" b="1" dirty="0" smtClean="0"/>
              <a:t>Availability </a:t>
            </a:r>
            <a:r>
              <a:rPr lang="en-US" dirty="0" smtClean="0"/>
              <a:t>– User information access without interference </a:t>
            </a:r>
            <a:r>
              <a:rPr lang="en-US" dirty="0"/>
              <a:t>[Whitman and Mattord, 2010</a:t>
            </a:r>
            <a:r>
              <a:rPr lang="en-US" dirty="0" smtClean="0"/>
              <a:t>]</a:t>
            </a:r>
          </a:p>
          <a:p>
            <a:pPr lvl="1"/>
            <a:r>
              <a:rPr lang="en-US" dirty="0" smtClean="0"/>
              <a:t>Botnets [Xu et al, 2013]</a:t>
            </a:r>
          </a:p>
          <a:p>
            <a:pPr lvl="1"/>
            <a:r>
              <a:rPr lang="en-US" dirty="0" smtClean="0"/>
              <a:t>Usurpation [Bishop, 2009]</a:t>
            </a:r>
          </a:p>
          <a:p>
            <a:pPr lvl="1"/>
            <a:r>
              <a:rPr lang="en-US" dirty="0" smtClean="0"/>
              <a:t>Purposeful delay </a:t>
            </a:r>
            <a:r>
              <a:rPr lang="en-US" dirty="0"/>
              <a:t>[Bishop, </a:t>
            </a:r>
            <a:r>
              <a:rPr lang="en-US" dirty="0" smtClean="0"/>
              <a:t>2009</a:t>
            </a:r>
            <a:r>
              <a:rPr lang="en-US" dirty="0"/>
              <a:t>]</a:t>
            </a:r>
            <a:endParaRPr lang="en-US" dirty="0" smtClean="0"/>
          </a:p>
          <a:p>
            <a:endParaRPr lang="en-US" dirty="0"/>
          </a:p>
        </p:txBody>
      </p:sp>
    </p:spTree>
    <p:extLst>
      <p:ext uri="{BB962C8B-B14F-4D97-AF65-F5344CB8AC3E}">
        <p14:creationId xmlns:p14="http://schemas.microsoft.com/office/powerpoint/2010/main" val="3766916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Archetype Static </a:t>
            </a:r>
            <a:r>
              <a:rPr lang="en-US" dirty="0"/>
              <a:t>analysis techniques</a:t>
            </a:r>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4</a:t>
            </a:fld>
            <a:endParaRPr lang="en-US" dirty="0"/>
          </a:p>
        </p:txBody>
      </p:sp>
      <p:sp>
        <p:nvSpPr>
          <p:cNvPr id="6" name="Content Placeholder 5"/>
          <p:cNvSpPr>
            <a:spLocks noGrp="1"/>
          </p:cNvSpPr>
          <p:nvPr>
            <p:ph sz="quarter" idx="13"/>
          </p:nvPr>
        </p:nvSpPr>
        <p:spPr/>
        <p:txBody>
          <a:bodyPr>
            <a:normAutofit fontScale="92500" lnSpcReduction="20000"/>
          </a:bodyPr>
          <a:lstStyle/>
          <a:p>
            <a:pPr>
              <a:buFont typeface="+mj-lt"/>
              <a:buAutoNum type="arabicPeriod"/>
            </a:pPr>
            <a:r>
              <a:rPr lang="en-US" dirty="0"/>
              <a:t>Entry </a:t>
            </a:r>
            <a:r>
              <a:rPr lang="en-US" dirty="0" smtClean="0"/>
              <a:t>Point Analysis – determining where a program may start (particularly challenging with Android because of the use of callbacks and Activities that are by user demand, not simply a main method.)</a:t>
            </a:r>
            <a:endParaRPr lang="en-US" dirty="0"/>
          </a:p>
          <a:p>
            <a:pPr>
              <a:buFont typeface="+mj-lt"/>
              <a:buAutoNum type="arabicPeriod"/>
            </a:pPr>
            <a:r>
              <a:rPr lang="en-US" dirty="0"/>
              <a:t>Reachability </a:t>
            </a:r>
            <a:r>
              <a:rPr lang="en-US" dirty="0" smtClean="0"/>
              <a:t>Analysis – tracks if it is possible to follow a path that lead between two locations.</a:t>
            </a:r>
            <a:endParaRPr lang="en-US" dirty="0"/>
          </a:p>
          <a:p>
            <a:pPr>
              <a:buFont typeface="+mj-lt"/>
              <a:buAutoNum type="arabicPeriod"/>
            </a:pPr>
            <a:r>
              <a:rPr lang="en-US" dirty="0" smtClean="0"/>
              <a:t>Side-effects Analysis – tracks which parameters of a method might be affected by its execution.</a:t>
            </a:r>
            <a:endParaRPr lang="en-US" dirty="0"/>
          </a:p>
          <a:p>
            <a:pPr>
              <a:buFont typeface="+mj-lt"/>
              <a:buAutoNum type="arabicPeriod"/>
            </a:pPr>
            <a:r>
              <a:rPr lang="en-US" dirty="0"/>
              <a:t>Field-initialization A</a:t>
            </a:r>
            <a:r>
              <a:rPr lang="en-US" dirty="0" smtClean="0"/>
              <a:t>nalysis – tracks if field/object has been initialized.</a:t>
            </a:r>
            <a:endParaRPr lang="en-US" dirty="0"/>
          </a:p>
          <a:p>
            <a:pPr>
              <a:buFont typeface="+mj-lt"/>
              <a:buAutoNum type="arabicPeriod"/>
            </a:pPr>
            <a:r>
              <a:rPr lang="en-US" dirty="0" smtClean="0"/>
              <a:t>Cyclicity-Analysis – tracks if an assignment creates a cycle.</a:t>
            </a:r>
            <a:endParaRPr lang="en-US" dirty="0"/>
          </a:p>
          <a:p>
            <a:pPr>
              <a:buFont typeface="+mj-lt"/>
              <a:buAutoNum type="arabicPeriod"/>
            </a:pPr>
            <a:r>
              <a:rPr lang="en-US" dirty="0"/>
              <a:t>Path-Length </a:t>
            </a:r>
            <a:r>
              <a:rPr lang="en-US" dirty="0" smtClean="0"/>
              <a:t>Analysis – tracks the maximum number of pointer dereferences that can be followed from a program variable.</a:t>
            </a:r>
          </a:p>
          <a:p>
            <a:pPr>
              <a:buFont typeface="+mj-lt"/>
              <a:buAutoNum type="arabicPeriod"/>
            </a:pPr>
            <a:r>
              <a:rPr lang="en-US" dirty="0" smtClean="0"/>
              <a:t>Taint Analysis – </a:t>
            </a:r>
          </a:p>
          <a:p>
            <a:pPr lvl="1">
              <a:buFont typeface="+mj-lt"/>
              <a:buAutoNum type="arabicPeriod"/>
            </a:pPr>
            <a:r>
              <a:rPr lang="en-US" dirty="0" smtClean="0"/>
              <a:t>Explicit – Passed in assignments</a:t>
            </a:r>
          </a:p>
          <a:p>
            <a:pPr lvl="1">
              <a:buFont typeface="+mj-lt"/>
              <a:buAutoNum type="arabicPeriod"/>
            </a:pPr>
            <a:r>
              <a:rPr lang="en-US" dirty="0" smtClean="0"/>
              <a:t>Implicit – Passed in control flow structures (ICC, Broadcasts, Media)</a:t>
            </a:r>
          </a:p>
          <a:p>
            <a:pPr>
              <a:buFont typeface="+mj-lt"/>
              <a:buAutoNum type="arabicPeriod"/>
            </a:pPr>
            <a:r>
              <a:rPr lang="en-US" dirty="0" smtClean="0"/>
              <a:t>Program slicing - </a:t>
            </a:r>
            <a:r>
              <a:rPr lang="en-US" dirty="0"/>
              <a:t>the computation of the set of programs statements, the program slice, that may affect the values at some point of </a:t>
            </a:r>
            <a:r>
              <a:rPr lang="en-US" dirty="0" smtClean="0"/>
              <a:t>interest.</a:t>
            </a:r>
            <a:endParaRPr lang="en-US" dirty="0"/>
          </a:p>
          <a:p>
            <a:endParaRPr lang="en-US" dirty="0"/>
          </a:p>
        </p:txBody>
      </p:sp>
    </p:spTree>
    <p:extLst>
      <p:ext uri="{BB962C8B-B14F-4D97-AF65-F5344CB8AC3E}">
        <p14:creationId xmlns:p14="http://schemas.microsoft.com/office/powerpoint/2010/main" val="1252300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Archetype Static </a:t>
            </a:r>
            <a:r>
              <a:rPr lang="en-US" dirty="0"/>
              <a:t>analysis techniques</a:t>
            </a:r>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5</a:t>
            </a:fld>
            <a:endParaRPr lang="en-US" dirty="0"/>
          </a:p>
        </p:txBody>
      </p:sp>
      <p:sp>
        <p:nvSpPr>
          <p:cNvPr id="6" name="Content Placeholder 5"/>
          <p:cNvSpPr>
            <a:spLocks noGrp="1"/>
          </p:cNvSpPr>
          <p:nvPr>
            <p:ph sz="quarter" idx="13"/>
          </p:nvPr>
        </p:nvSpPr>
        <p:spPr/>
        <p:txBody>
          <a:bodyPr>
            <a:normAutofit fontScale="85000" lnSpcReduction="20000"/>
          </a:bodyPr>
          <a:lstStyle/>
          <a:p>
            <a:pPr>
              <a:buFont typeface="+mj-lt"/>
              <a:buAutoNum type="arabicPeriod" startAt="7"/>
            </a:pPr>
            <a:r>
              <a:rPr lang="en-US" dirty="0"/>
              <a:t>Pointer </a:t>
            </a:r>
            <a:r>
              <a:rPr lang="en-US" dirty="0" smtClean="0"/>
              <a:t>Analysis </a:t>
            </a:r>
          </a:p>
          <a:p>
            <a:pPr marL="800100" lvl="1" indent="-342900">
              <a:buFont typeface="+mj-lt"/>
              <a:buAutoNum type="arabicPeriod"/>
            </a:pPr>
            <a:r>
              <a:rPr lang="en-US" dirty="0" smtClean="0"/>
              <a:t>Alias – tracks which pointers access the same heap memory.</a:t>
            </a:r>
            <a:endParaRPr lang="en-US" dirty="0"/>
          </a:p>
          <a:p>
            <a:pPr marL="800100" lvl="1" indent="-342900">
              <a:buFont typeface="+mj-lt"/>
              <a:buAutoNum type="arabicPeriod"/>
            </a:pPr>
            <a:r>
              <a:rPr lang="en-US" dirty="0" smtClean="0"/>
              <a:t>Sharing – tracks potential variables that might ever be bound to overlapping data structures.</a:t>
            </a:r>
            <a:endParaRPr lang="en-US" dirty="0"/>
          </a:p>
          <a:p>
            <a:pPr marL="800100" lvl="1" indent="-342900">
              <a:buFont typeface="+mj-lt"/>
              <a:buAutoNum type="arabicPeriod"/>
            </a:pPr>
            <a:r>
              <a:rPr lang="en-US" dirty="0" smtClean="0"/>
              <a:t>Points-to - </a:t>
            </a:r>
            <a:r>
              <a:rPr lang="en-US" dirty="0"/>
              <a:t>computes the objects that a pointer variable might refer to at </a:t>
            </a:r>
            <a:r>
              <a:rPr lang="en-US" dirty="0" smtClean="0"/>
              <a:t>runtime.</a:t>
            </a:r>
            <a:endParaRPr lang="en-US" dirty="0"/>
          </a:p>
          <a:p>
            <a:pPr marL="800100" lvl="1" indent="-342900">
              <a:buFont typeface="+mj-lt"/>
              <a:buAutoNum type="arabicPeriod"/>
            </a:pPr>
            <a:r>
              <a:rPr lang="en-US" dirty="0" smtClean="0"/>
              <a:t>Escape – tracks where in a program a pointer can be accessed.</a:t>
            </a:r>
            <a:endParaRPr lang="en-US" dirty="0"/>
          </a:p>
          <a:p>
            <a:pPr marL="800100" lvl="1" indent="-342900">
              <a:buFont typeface="+mj-lt"/>
              <a:buAutoNum type="arabicPeriod"/>
            </a:pPr>
            <a:r>
              <a:rPr lang="en-US" dirty="0" smtClean="0"/>
              <a:t>Shape – </a:t>
            </a:r>
            <a:r>
              <a:rPr lang="en-US" dirty="0"/>
              <a:t>discovers and verifies properties of linked, dynamically allocated data structures. </a:t>
            </a:r>
            <a:r>
              <a:rPr lang="en-US" dirty="0" smtClean="0"/>
              <a:t>(captures aliasing, points-to and acyclicity information)</a:t>
            </a:r>
            <a:endParaRPr lang="en-US" dirty="0"/>
          </a:p>
          <a:p>
            <a:pPr>
              <a:buFont typeface="+mj-lt"/>
              <a:buAutoNum type="arabicPeriod" startAt="7"/>
            </a:pPr>
            <a:r>
              <a:rPr lang="en-US" dirty="0"/>
              <a:t>Data-Flow Analysis</a:t>
            </a:r>
          </a:p>
          <a:p>
            <a:pPr marL="800100" lvl="1" indent="-342900">
              <a:buFont typeface="+mj-lt"/>
              <a:buAutoNum type="arabicPeriod"/>
            </a:pPr>
            <a:r>
              <a:rPr lang="en-US" dirty="0"/>
              <a:t>Context-Sensitive - an </a:t>
            </a:r>
            <a:r>
              <a:rPr lang="en-US" dirty="0" smtClean="0"/>
              <a:t>interprocedural analysis </a:t>
            </a:r>
            <a:r>
              <a:rPr lang="en-US" dirty="0"/>
              <a:t>that considers the calling context when analyzing the target of a function call</a:t>
            </a:r>
            <a:r>
              <a:rPr lang="en-US" dirty="0" smtClean="0"/>
              <a:t>.</a:t>
            </a:r>
            <a:endParaRPr lang="en-US" dirty="0"/>
          </a:p>
          <a:p>
            <a:pPr marL="800100" lvl="1" indent="-342900">
              <a:buFont typeface="+mj-lt"/>
              <a:buAutoNum type="arabicPeriod"/>
            </a:pPr>
            <a:r>
              <a:rPr lang="en-US" dirty="0" smtClean="0"/>
              <a:t>Path-Sensitive </a:t>
            </a:r>
            <a:r>
              <a:rPr lang="en-US" dirty="0"/>
              <a:t>- analysis computes different pieces of analysis information dependent on the predicates at conditional branch </a:t>
            </a:r>
            <a:r>
              <a:rPr lang="en-US" dirty="0" smtClean="0"/>
              <a:t>instructions.</a:t>
            </a:r>
            <a:endParaRPr lang="en-US" dirty="0"/>
          </a:p>
          <a:p>
            <a:pPr marL="800100" lvl="1" indent="-342900">
              <a:buFont typeface="+mj-lt"/>
              <a:buAutoNum type="arabicPeriod"/>
            </a:pPr>
            <a:r>
              <a:rPr lang="en-US" dirty="0" smtClean="0"/>
              <a:t>Flow-Sensitive </a:t>
            </a:r>
            <a:r>
              <a:rPr lang="en-US" dirty="0"/>
              <a:t>- analysis takes into account the order of statements in a </a:t>
            </a:r>
            <a:r>
              <a:rPr lang="en-US" dirty="0" smtClean="0"/>
              <a:t>program.</a:t>
            </a:r>
          </a:p>
          <a:p>
            <a:pPr marL="800100" lvl="1" indent="-342900">
              <a:buFont typeface="+mj-lt"/>
              <a:buAutoNum type="arabicPeriod"/>
            </a:pPr>
            <a:r>
              <a:rPr lang="en-US" dirty="0" smtClean="0"/>
              <a:t>Inter-Procedural – Between procedures (Call Graphs)</a:t>
            </a:r>
          </a:p>
          <a:p>
            <a:pPr marL="800100" lvl="1" indent="-342900">
              <a:buFont typeface="+mj-lt"/>
              <a:buAutoNum type="arabicPeriod"/>
            </a:pPr>
            <a:r>
              <a:rPr lang="en-US" dirty="0" smtClean="0"/>
              <a:t>Intra-Procedural – Within a procedure</a:t>
            </a:r>
          </a:p>
          <a:p>
            <a:endParaRPr lang="en-US" dirty="0"/>
          </a:p>
        </p:txBody>
      </p:sp>
    </p:spTree>
    <p:extLst>
      <p:ext uri="{BB962C8B-B14F-4D97-AF65-F5344CB8AC3E}">
        <p14:creationId xmlns:p14="http://schemas.microsoft.com/office/powerpoint/2010/main" val="1287669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analysis perspectives</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6</a:t>
            </a:fld>
            <a:endParaRPr lang="en-US" dirty="0"/>
          </a:p>
        </p:txBody>
      </p:sp>
      <p:sp>
        <p:nvSpPr>
          <p:cNvPr id="6" name="Content Placeholder 5"/>
          <p:cNvSpPr>
            <a:spLocks noGrp="1"/>
          </p:cNvSpPr>
          <p:nvPr>
            <p:ph sz="quarter" idx="13"/>
          </p:nvPr>
        </p:nvSpPr>
        <p:spPr/>
        <p:txBody>
          <a:bodyPr>
            <a:normAutofit/>
          </a:bodyPr>
          <a:lstStyle/>
          <a:p>
            <a:pPr marL="0" indent="0">
              <a:buNone/>
            </a:pPr>
            <a:r>
              <a:rPr lang="en-US" dirty="0"/>
              <a:t>Malware is generally defined as software designed to damage or do other unwanted actions on a computer system</a:t>
            </a:r>
            <a:r>
              <a:rPr lang="en-US" dirty="0" smtClean="0"/>
              <a:t>.</a:t>
            </a:r>
          </a:p>
          <a:p>
            <a:pPr>
              <a:buFont typeface="+mj-lt"/>
              <a:buAutoNum type="arabicPeriod"/>
            </a:pPr>
            <a:r>
              <a:rPr lang="en-US" dirty="0" smtClean="0"/>
              <a:t>Developer </a:t>
            </a:r>
            <a:r>
              <a:rPr lang="en-US" dirty="0" smtClean="0"/>
              <a:t>perspective at compile time to guard against security violations</a:t>
            </a:r>
          </a:p>
          <a:p>
            <a:pPr>
              <a:buFont typeface="+mj-lt"/>
              <a:buAutoNum type="arabicPeriod"/>
            </a:pPr>
            <a:r>
              <a:rPr lang="en-US" dirty="0" smtClean="0"/>
              <a:t>Mobile-Sandbox (e.g. behind-the-scenes at Google’s Marketplace, designated companies)</a:t>
            </a:r>
          </a:p>
          <a:p>
            <a:pPr>
              <a:buFont typeface="+mj-lt"/>
              <a:buAutoNum type="arabicPeriod"/>
            </a:pPr>
            <a:r>
              <a:rPr lang="en-US" dirty="0" smtClean="0"/>
              <a:t>Research Institutions that are more than a sandbox and actually repackage your application according to suggestions (e.g. Chiromancer tool at Delhi, A5 at Carnegie Mellon University, Anadroid at University of Utah, DAI-Labor in Germany)</a:t>
            </a:r>
          </a:p>
          <a:p>
            <a:pPr>
              <a:buFont typeface="+mj-lt"/>
              <a:buAutoNum type="arabicPeriod"/>
            </a:pPr>
            <a:r>
              <a:rPr lang="en-US" dirty="0"/>
              <a:t>B</a:t>
            </a:r>
            <a:r>
              <a:rPr lang="en-US" dirty="0" smtClean="0"/>
              <a:t>uilding tools to search and destroy (e.g. DARPA’s APAC Challenge).</a:t>
            </a:r>
          </a:p>
          <a:p>
            <a:pPr lvl="1">
              <a:buFont typeface="+mj-lt"/>
              <a:buAutoNum type="arabicPeriod"/>
            </a:pPr>
            <a:endParaRPr lang="en-US" dirty="0" smtClean="0"/>
          </a:p>
          <a:p>
            <a:pPr lvl="1">
              <a:buFont typeface="+mj-lt"/>
              <a:buAutoNum type="arabicPeriod"/>
            </a:pPr>
            <a:endParaRPr lang="en-US" dirty="0"/>
          </a:p>
        </p:txBody>
      </p:sp>
    </p:spTree>
    <p:extLst>
      <p:ext uri="{BB962C8B-B14F-4D97-AF65-F5344CB8AC3E}">
        <p14:creationId xmlns:p14="http://schemas.microsoft.com/office/powerpoint/2010/main" val="2008607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an Android app [46]</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7</a:t>
            </a:fld>
            <a:endParaRPr lang="en-US" dirty="0"/>
          </a:p>
        </p:txBody>
      </p:sp>
      <p:sp>
        <p:nvSpPr>
          <p:cNvPr id="6" name="Content Placeholder 5"/>
          <p:cNvSpPr>
            <a:spLocks noGrp="1"/>
          </p:cNvSpPr>
          <p:nvPr>
            <p:ph sz="quarter" idx="13"/>
          </p:nvPr>
        </p:nvSpPr>
        <p:spPr/>
        <p:txBody>
          <a:bodyPr>
            <a:normAutofit fontScale="85000" lnSpcReduction="10000"/>
          </a:bodyPr>
          <a:lstStyle/>
          <a:p>
            <a:r>
              <a:rPr lang="en-US" b="1" dirty="0" smtClean="0"/>
              <a:t>Componen</a:t>
            </a:r>
            <a:r>
              <a:rPr lang="en-US" dirty="0" smtClean="0"/>
              <a:t>t – App </a:t>
            </a:r>
            <a:r>
              <a:rPr lang="en-US" dirty="0"/>
              <a:t>components are the essential building blocks of an Android app. Each component </a:t>
            </a:r>
            <a:r>
              <a:rPr lang="en-US" dirty="0" smtClean="0"/>
              <a:t>(there are four types) is </a:t>
            </a:r>
            <a:r>
              <a:rPr lang="en-US" dirty="0"/>
              <a:t>a different point through which the system can enter your app</a:t>
            </a:r>
            <a:r>
              <a:rPr lang="en-US" dirty="0" smtClean="0"/>
              <a:t>.</a:t>
            </a:r>
          </a:p>
          <a:p>
            <a:pPr lvl="1"/>
            <a:r>
              <a:rPr lang="en-US" b="1" dirty="0" smtClean="0"/>
              <a:t>Activities</a:t>
            </a:r>
            <a:r>
              <a:rPr lang="en-US" dirty="0" smtClean="0"/>
              <a:t> - An </a:t>
            </a:r>
            <a:r>
              <a:rPr lang="en-US" dirty="0"/>
              <a:t>activity represents a single screen with a user interface. For example, an email app might have one activity that shows a list of new emails, another activity to compose an email, and another activity for reading emails. Although the activities work together to form a cohesive user experience in the email app, each one is </a:t>
            </a:r>
            <a:r>
              <a:rPr lang="en-US" dirty="0" smtClean="0"/>
              <a:t>independent</a:t>
            </a:r>
          </a:p>
          <a:p>
            <a:pPr lvl="1"/>
            <a:r>
              <a:rPr lang="en-US" b="1" dirty="0" smtClean="0"/>
              <a:t>Services </a:t>
            </a:r>
            <a:r>
              <a:rPr lang="en-US" dirty="0" smtClean="0"/>
              <a:t>- A </a:t>
            </a:r>
            <a:r>
              <a:rPr lang="en-US" dirty="0"/>
              <a:t>service is a component that runs in the background to perform long-running operations or to perform work for remote processes. A service does not provide a user interface. For example, a service might play music in the background while the user is in a different app, or it might fetch data over the network without blocking user interaction with an activity. Another component, such as an activity, can start the service and let it run or bind to it in order to interact with it. t of the others. </a:t>
            </a:r>
            <a:endParaRPr lang="en-US" dirty="0" smtClean="0"/>
          </a:p>
          <a:p>
            <a:pPr lvl="1"/>
            <a:r>
              <a:rPr lang="en-US" b="1" dirty="0"/>
              <a:t>Content </a:t>
            </a:r>
            <a:r>
              <a:rPr lang="en-US" b="1" dirty="0" smtClean="0"/>
              <a:t>providers </a:t>
            </a:r>
            <a:r>
              <a:rPr lang="en-US" dirty="0" smtClean="0"/>
              <a:t>- A </a:t>
            </a:r>
            <a:r>
              <a:rPr lang="en-US" dirty="0"/>
              <a:t>content provider manages a shared set of app data. You can store the data in the file system, an SQLite database, on the web, or any other persistent storage location your app can access. </a:t>
            </a:r>
            <a:endParaRPr lang="en-US" dirty="0" smtClean="0"/>
          </a:p>
          <a:p>
            <a:pPr lvl="1"/>
            <a:r>
              <a:rPr lang="en-US" b="1" dirty="0"/>
              <a:t>Broadcast </a:t>
            </a:r>
            <a:r>
              <a:rPr lang="en-US" b="1" dirty="0" smtClean="0"/>
              <a:t>receivers </a:t>
            </a:r>
            <a:r>
              <a:rPr lang="en-US" dirty="0" smtClean="0"/>
              <a:t>- A </a:t>
            </a:r>
            <a:r>
              <a:rPr lang="en-US" dirty="0"/>
              <a:t>broadcast receiver is a component that responds to system-wide broadcast announcements. Many broadcasts originate from the system—for example, a broadcast announcing that the screen has turned off, the battery is low, or a picture was captured.</a:t>
            </a:r>
          </a:p>
        </p:txBody>
      </p:sp>
    </p:spTree>
    <p:extLst>
      <p:ext uri="{BB962C8B-B14F-4D97-AF65-F5344CB8AC3E}">
        <p14:creationId xmlns:p14="http://schemas.microsoft.com/office/powerpoint/2010/main" val="12640714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an Android App: activating components [46]</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8</a:t>
            </a:fld>
            <a:endParaRPr lang="en-US" dirty="0"/>
          </a:p>
        </p:txBody>
      </p:sp>
      <p:sp>
        <p:nvSpPr>
          <p:cNvPr id="6" name="Content Placeholder 5"/>
          <p:cNvSpPr>
            <a:spLocks noGrp="1"/>
          </p:cNvSpPr>
          <p:nvPr>
            <p:ph sz="quarter" idx="13"/>
          </p:nvPr>
        </p:nvSpPr>
        <p:spPr/>
        <p:txBody>
          <a:bodyPr>
            <a:normAutofit fontScale="92500" lnSpcReduction="20000"/>
          </a:bodyPr>
          <a:lstStyle/>
          <a:p>
            <a:r>
              <a:rPr lang="en-US" dirty="0"/>
              <a:t>Three of the four component types—activities, services, and broadcast receivers—are activated by an asynchronous message called an intent. Intents bind individual components to each other at runtime (you can think of them as the messengers that request an action from other components), whether the component belongs to your app or another</a:t>
            </a:r>
            <a:r>
              <a:rPr lang="en-US" dirty="0" smtClean="0"/>
              <a:t>.</a:t>
            </a:r>
          </a:p>
          <a:p>
            <a:r>
              <a:rPr lang="en-US" dirty="0"/>
              <a:t>An intent is created with an Intent object, which defines a message to activate either a specific component or a specific type of component—an intent can be either explicit or implicit, respectively.</a:t>
            </a:r>
          </a:p>
          <a:p>
            <a:r>
              <a:rPr lang="en-US" dirty="0" smtClean="0"/>
              <a:t>There </a:t>
            </a:r>
            <a:r>
              <a:rPr lang="en-US" dirty="0"/>
              <a:t>are separate methods for activating each type of </a:t>
            </a:r>
            <a:r>
              <a:rPr lang="en-US" dirty="0" smtClean="0"/>
              <a:t>component. E.g.:</a:t>
            </a:r>
            <a:endParaRPr lang="en-US" dirty="0"/>
          </a:p>
          <a:p>
            <a:pPr lvl="1"/>
            <a:r>
              <a:rPr lang="en-US" dirty="0" smtClean="0"/>
              <a:t>You </a:t>
            </a:r>
            <a:r>
              <a:rPr lang="en-US" dirty="0"/>
              <a:t>can start an activity (or give it something new to do) by passing an Intent to startActivity() or startActivityForResult() (when you want the activity to return a result).</a:t>
            </a:r>
          </a:p>
          <a:p>
            <a:pPr lvl="1"/>
            <a:r>
              <a:rPr lang="en-US" dirty="0" smtClean="0"/>
              <a:t>You </a:t>
            </a:r>
            <a:r>
              <a:rPr lang="en-US" dirty="0"/>
              <a:t>can start a service (or give new instructions to an ongoing service) by passing an Intent to startService(). Or you can bind to the service by passing an Intent to bindService().</a:t>
            </a:r>
          </a:p>
          <a:p>
            <a:pPr lvl="1"/>
            <a:r>
              <a:rPr lang="en-US" dirty="0" smtClean="0"/>
              <a:t>You </a:t>
            </a:r>
            <a:r>
              <a:rPr lang="en-US" dirty="0"/>
              <a:t>can initiate a broadcast by passing an Intent to methods like sendBroadcast(), sendOrderedBroadcast(), or sendStickyBroadcast().</a:t>
            </a:r>
          </a:p>
          <a:p>
            <a:pPr lvl="1"/>
            <a:r>
              <a:rPr lang="en-US" dirty="0" smtClean="0"/>
              <a:t>You </a:t>
            </a:r>
            <a:r>
              <a:rPr lang="en-US" dirty="0"/>
              <a:t>can perform a query to a content provider by calling query() on a ContentResolver.</a:t>
            </a:r>
          </a:p>
          <a:p>
            <a:pPr lvl="1"/>
            <a:endParaRPr lang="en-US" dirty="0"/>
          </a:p>
        </p:txBody>
      </p:sp>
    </p:spTree>
    <p:extLst>
      <p:ext uri="{BB962C8B-B14F-4D97-AF65-F5344CB8AC3E}">
        <p14:creationId xmlns:p14="http://schemas.microsoft.com/office/powerpoint/2010/main" val="9579029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an Android App Example [46]</a:t>
            </a:r>
            <a:endParaRPr lang="en-US" dirty="0"/>
          </a:p>
        </p:txBody>
      </p:sp>
      <p:sp>
        <p:nvSpPr>
          <p:cNvPr id="3" name="Date Placeholder 2"/>
          <p:cNvSpPr>
            <a:spLocks noGrp="1"/>
          </p:cNvSpPr>
          <p:nvPr>
            <p:ph type="dt" sz="half" idx="10"/>
          </p:nvPr>
        </p:nvSpPr>
        <p:spPr/>
        <p:txBody>
          <a:bodyPr/>
          <a:lstStyle/>
          <a:p>
            <a:r>
              <a:rPr lang="en-US" dirty="0" smtClean="0"/>
              <a:t>December 1, 2014</a:t>
            </a:r>
            <a:endParaRPr lang="en-US" dirty="0"/>
          </a:p>
        </p:txBody>
      </p:sp>
      <p:sp>
        <p:nvSpPr>
          <p:cNvPr id="4" name="Footer Placeholder 3"/>
          <p:cNvSpPr>
            <a:spLocks noGrp="1"/>
          </p:cNvSpPr>
          <p:nvPr>
            <p:ph type="ftr" sz="quarter" idx="11"/>
          </p:nvPr>
        </p:nvSpPr>
        <p:spPr/>
        <p:txBody>
          <a:bodyPr/>
          <a:lstStyle/>
          <a:p>
            <a:r>
              <a:rPr lang="en-US" dirty="0" smtClean="0"/>
              <a:t>E6998 Professor Aho Student Schmeelk</a:t>
            </a:r>
            <a:endParaRPr lang="en-US" dirty="0"/>
          </a:p>
        </p:txBody>
      </p:sp>
      <p:sp>
        <p:nvSpPr>
          <p:cNvPr id="5" name="Slide Number Placeholder 4"/>
          <p:cNvSpPr>
            <a:spLocks noGrp="1"/>
          </p:cNvSpPr>
          <p:nvPr>
            <p:ph type="sldNum" sz="quarter" idx="12"/>
          </p:nvPr>
        </p:nvSpPr>
        <p:spPr/>
        <p:txBody>
          <a:bodyPr/>
          <a:lstStyle/>
          <a:p>
            <a:fld id="{8DD7A22A-CBA1-4977-B1E4-A153DC8326DF}" type="slidenum">
              <a:rPr lang="en-US" smtClean="0"/>
              <a:t>9</a:t>
            </a:fld>
            <a:endParaRPr lang="en-US" dirty="0"/>
          </a:p>
        </p:txBody>
      </p:sp>
      <p:pic>
        <p:nvPicPr>
          <p:cNvPr id="1026" name="Picture 2"/>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981200" y="1752599"/>
            <a:ext cx="5334000" cy="3883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9385847"/>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1176</TotalTime>
  <Words>4189</Words>
  <Application>Microsoft Office PowerPoint</Application>
  <PresentationFormat>On-screen Show (4:3)</PresentationFormat>
  <Paragraphs>305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Horizon</vt:lpstr>
      <vt:lpstr>Static Analysis Techniques used in Android application Security Analysis</vt:lpstr>
      <vt:lpstr>Presentation Outline</vt:lpstr>
      <vt:lpstr>Android Information security CIA threats</vt:lpstr>
      <vt:lpstr>Archetype Static analysis techniques</vt:lpstr>
      <vt:lpstr>Archetype Static analysis techniques</vt:lpstr>
      <vt:lpstr>static analysis perspectives</vt:lpstr>
      <vt:lpstr>Anatomy of an Android app [46]</vt:lpstr>
      <vt:lpstr>Anatomy of an Android App: activating components [46]</vt:lpstr>
      <vt:lpstr>Anatomy of an Android App Example [46]</vt:lpstr>
      <vt:lpstr>Confidentiality attack mitigation</vt:lpstr>
      <vt:lpstr>Static analysis for confidentiality threats</vt:lpstr>
      <vt:lpstr>Static analysis for confidentiality threats</vt:lpstr>
      <vt:lpstr>Integrity attack mitigation</vt:lpstr>
      <vt:lpstr>Static Analysis for integrity attacks</vt:lpstr>
      <vt:lpstr>Availability attack mitigation</vt:lpstr>
      <vt:lpstr>Static Analysis for Availability threats</vt:lpstr>
      <vt:lpstr>Static Analysis for Availability threats</vt:lpstr>
      <vt:lpstr>A5 Sandbox: http://dogo.ece.cmu.edu/a5/</vt:lpstr>
      <vt:lpstr>Security-based model checking</vt:lpstr>
      <vt:lpstr>Best developer practice techniques detectable during a static analysis</vt:lpstr>
      <vt:lpstr>Is there any open territory?</vt:lpstr>
      <vt:lpstr>References #1</vt:lpstr>
      <vt:lpstr>References #2</vt:lpstr>
      <vt:lpstr>References #3</vt:lpstr>
      <vt:lpstr>References #4</vt:lpstr>
      <vt:lpstr>References #5</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Static Analysis Techniques used for Android Security Analysis</dc:title>
  <dc:creator>schmeelkster</dc:creator>
  <cp:lastModifiedBy>schmeelkster</cp:lastModifiedBy>
  <cp:revision>286</cp:revision>
  <dcterms:created xsi:type="dcterms:W3CDTF">2014-11-27T20:18:57Z</dcterms:created>
  <dcterms:modified xsi:type="dcterms:W3CDTF">2014-11-30T23:39:04Z</dcterms:modified>
</cp:coreProperties>
</file>