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2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0242" name="Shape 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Andrew Start: Good afternoon, we are Team 20 *Introductions* We are the creators of Owl, a language for finite automata</a:t>
            </a:r>
          </a:p>
          <a:p>
            <a:pPr>
              <a:spcBef>
                <a:spcPct val="0"/>
              </a:spcBef>
            </a:pPr>
            <a:r>
              <a:rPr lang="en-US" smtClean="0"/>
              <a:t>Cambria 24 text, 36 Bold header</a:t>
            </a:r>
          </a:p>
          <a:p>
            <a:pPr>
              <a:spcBef>
                <a:spcPct val="0"/>
              </a:spcBef>
            </a:pPr>
            <a:r>
              <a:rPr lang="en-US" smtClean="0"/>
              <a:t>Courier New </a:t>
            </a:r>
          </a:p>
          <a:p>
            <a:pPr>
              <a:spcBef>
                <a:spcPct val="0"/>
              </a:spcBef>
            </a:pPr>
            <a:r>
              <a:rPr lang="en-US" smtClean="0"/>
              <a:t>Bullets: &gt;&gt;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8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8674" name="Shape 9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Transitions identified by 3 things: starting state, end state and the input to take the transition. </a:t>
            </a:r>
          </a:p>
          <a:p>
            <a:pPr>
              <a:spcBef>
                <a:spcPct val="0"/>
              </a:spcBef>
            </a:pPr>
            <a:r>
              <a:rPr lang="en-US" smtClean="0"/>
              <a:t>Groups = [] for regex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9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0722" name="Shape 9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Belai End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  <a:buClr>
                <a:srgbClr val="000000"/>
              </a:buClr>
              <a:buSzPct val="46000"/>
            </a:pPr>
            <a:r>
              <a:rPr lang="en-US" sz="2400" smtClean="0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Final AST is Python-format AST for the Python code above</a:t>
            </a:r>
          </a:p>
          <a:p>
            <a:pPr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Cambria" pitchFamily="18" charset="0"/>
              <a:sym typeface="Cambria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0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2770" name="Shape 10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Kenneth Start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1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4818" name="Shape 1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2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6866" name="Shape 1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Martin Start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3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8914" name="Shape 1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3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0962" name="Shape 1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Andrew</a:t>
            </a:r>
          </a:p>
          <a:p>
            <a:pPr>
              <a:spcBef>
                <a:spcPct val="0"/>
              </a:spcBef>
            </a:pPr>
            <a:r>
              <a:rPr lang="en-US" smtClean="0"/>
              <a:t>- For example: Adding lists to Owl. </a:t>
            </a:r>
          </a:p>
          <a:p>
            <a:pPr>
              <a:spcBef>
                <a:spcPct val="0"/>
              </a:spcBef>
            </a:pPr>
            <a:r>
              <a:rPr lang="en-US" smtClean="0"/>
              <a:t>--Define necess lex symbols, add productions to grammar, perform basic tests at each case</a:t>
            </a:r>
          </a:p>
          <a:p>
            <a:pPr>
              <a:spcBef>
                <a:spcPct val="0"/>
              </a:spcBef>
            </a:pPr>
            <a:r>
              <a:rPr lang="en-US" smtClean="0"/>
              <a:t>-- Then respective job titles then performed their specific tasks</a:t>
            </a:r>
          </a:p>
          <a:p>
            <a:pPr>
              <a:spcBef>
                <a:spcPct val="0"/>
              </a:spcBef>
            </a:pPr>
            <a:r>
              <a:rPr lang="en-US" smtClean="0"/>
              <a:t>Fluid roles between teammates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4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3010" name="Shape 1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Kenneth</a:t>
            </a:r>
          </a:p>
          <a:p>
            <a:pPr>
              <a:spcBef>
                <a:spcPct val="0"/>
              </a:spcBef>
            </a:pPr>
            <a:r>
              <a:rPr lang="en-US" smtClean="0"/>
              <a:t>Mention Regex and User Input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4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5058" name="Shape 14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Martin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5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7106" name="Shape 15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3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2290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smtClean="0"/>
              <a:t>Owl is a gen purp lang with tools that make it easy to build a finite state automata</a:t>
            </a: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smtClean="0"/>
              <a:t>Many of us were interested in finite state automata from previous courses, and felt that there was little software support for it.  </a:t>
            </a: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smtClean="0"/>
              <a:t>Thus came owl, which makes state machines easy to implement and run, and provides a simple interface between the DFA and the programmer.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4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4338" name="Shape 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Andrew End</a:t>
            </a:r>
          </a:p>
          <a:p>
            <a:pPr>
              <a:spcBef>
                <a:spcPct val="0"/>
              </a:spcBef>
            </a:pPr>
            <a:r>
              <a:rPr lang="en-US" smtClean="0"/>
              <a:t>Simple: Easily recognizable prog constructs without need for semicolons or indentation</a:t>
            </a:r>
          </a:p>
          <a:p>
            <a:pPr>
              <a:spcBef>
                <a:spcPct val="0"/>
              </a:spcBef>
            </a:pPr>
            <a:r>
              <a:rPr lang="en-US" smtClean="0"/>
              <a:t>G.Purp: Features such as Control Flow, Type Casting but D. Spec Tools embeeded in Owl for manipulating state machines</a:t>
            </a:r>
          </a:p>
          <a:p>
            <a:pPr>
              <a:spcBef>
                <a:spcPct val="0"/>
              </a:spcBef>
            </a:pPr>
            <a:r>
              <a:rPr lang="en-US" smtClean="0"/>
              <a:t>Educational: DFA's are important in CS theory. Owl lets you conveniently simulate Finite Automata with Software</a:t>
            </a:r>
          </a:p>
          <a:p>
            <a:pPr>
              <a:spcBef>
                <a:spcPct val="0"/>
              </a:spcBef>
            </a:pPr>
            <a:r>
              <a:rPr lang="en-US" smtClean="0"/>
              <a:t>Practical -&gt; A.B: Practical as the ease of use of the state machines encourages the use of automata or state-based programming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5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Ben Start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5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5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Default: First node is Start State</a:t>
            </a:r>
          </a:p>
          <a:p>
            <a:pPr>
              <a:spcBef>
                <a:spcPct val="0"/>
              </a:spcBef>
            </a:pPr>
            <a:r>
              <a:rPr lang="en-US" smtClean="0"/>
              <a:t>Nodes declared at top of machines by Owl convention</a:t>
            </a:r>
          </a:p>
          <a:p>
            <a:pPr>
              <a:spcBef>
                <a:spcPct val="0"/>
              </a:spcBef>
            </a:pPr>
            <a:r>
              <a:rPr lang="en-US" smtClean="0"/>
              <a:t>Transitions: Defined as, Name, ( trans input ) -&gt; Go to State</a:t>
            </a:r>
          </a:p>
          <a:p>
            <a:pPr>
              <a:spcBef>
                <a:spcPct val="0"/>
              </a:spcBef>
            </a:pPr>
            <a:r>
              <a:rPr lang="en-US" smtClean="0"/>
              <a:t>Enter and Exit: Functions that can be applied to nodes and execute based on transitions</a:t>
            </a:r>
          </a:p>
          <a:p>
            <a:pPr>
              <a:spcBef>
                <a:spcPct val="0"/>
              </a:spcBef>
            </a:pPr>
            <a:r>
              <a:rPr lang="en-US" smtClean="0"/>
              <a:t>Globally defined variables can be manipulated within functions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6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0482" name="Shape 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000000"/>
              </a:buClr>
            </a:pPr>
            <a:r>
              <a:rPr lang="en-US" smtClean="0"/>
              <a:t>Owl includes other useful features: regex, user input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6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2530" name="Shape 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Ben End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7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4578" name="Shape 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Belai Start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8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6626" name="Shape 8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3"/>
          <p:cNvSpPr txBox="1">
            <a:spLocks noGrp="1"/>
          </p:cNvSpPr>
          <p:nvPr>
            <p:ph type="ctrTitle"/>
          </p:nvPr>
        </p:nvSpPr>
        <p:spPr>
          <a:xfrm>
            <a:off x="685800" y="1689100"/>
            <a:ext cx="7772400" cy="1546225"/>
          </a:xfrm>
        </p:spPr>
        <p:txBody>
          <a:bodyPr/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Owl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649663"/>
            <a:ext cx="3994150" cy="2570162"/>
          </a:xfrm>
        </p:spPr>
        <p:txBody>
          <a:bodyPr>
            <a:noAutofit/>
          </a:bodyPr>
          <a:lstStyle/>
          <a:p>
            <a:pPr indent="0" eaLnBrk="1" fontAlgn="auto" hangingPunct="1">
              <a:defRPr/>
            </a:pPr>
            <a:r>
              <a:rPr lang="en" sz="20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
</a:t>
            </a:r>
          </a:p>
          <a:p>
            <a:pPr indent="0" algn="r" eaLnBrk="1" fontAlgn="auto" hangingPunct="1">
              <a:defRPr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Andrew Olowude</a:t>
            </a:r>
          </a:p>
          <a:p>
            <a:pPr indent="0" algn="r" eaLnBrk="1" fontAlgn="auto" hangingPunct="1">
              <a:defRPr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Ben Klingher</a:t>
            </a:r>
          </a:p>
          <a:p>
            <a:pPr algn="r" eaLnBrk="1" fontAlgn="auto" hangingPunct="1">
              <a:defRPr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Belai Lencho</a:t>
            </a:r>
          </a:p>
          <a:p>
            <a:pPr algn="r" eaLnBrk="1" fontAlgn="auto" hangingPunct="1">
              <a:defRPr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Kenneth Cheng</a:t>
            </a:r>
          </a:p>
          <a:p>
            <a:pPr algn="r" eaLnBrk="1" fontAlgn="auto" hangingPunct="1">
              <a:defRPr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Martin Li</a:t>
            </a:r>
          </a:p>
        </p:txBody>
      </p:sp>
      <p:sp>
        <p:nvSpPr>
          <p:cNvPr id="9220" name="Shape 25"/>
          <p:cNvSpPr txBox="1">
            <a:spLocks noChangeArrowheads="1"/>
          </p:cNvSpPr>
          <p:nvPr/>
        </p:nvSpPr>
        <p:spPr bwMode="auto">
          <a:xfrm>
            <a:off x="685800" y="2940050"/>
            <a:ext cx="7772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2400" i="1">
                <a:latin typeface="Cambria" pitchFamily="18" charset="0"/>
                <a:sym typeface="Cambria" pitchFamily="18" charset="0"/>
              </a:rPr>
              <a:t>A language for finite automata</a:t>
            </a:r>
          </a:p>
          <a:p>
            <a:endParaRPr lang="en-US" sz="2400" i="1">
              <a:latin typeface="Cambria" pitchFamily="18" charset="0"/>
              <a:sym typeface="Cambria" pitchFamily="18" charset="0"/>
            </a:endParaRPr>
          </a:p>
          <a:p>
            <a:endParaRPr lang="en-US" sz="2400" i="1">
              <a:latin typeface="Cambria" pitchFamily="18" charset="0"/>
              <a:sym typeface="Cambria" pitchFamily="18" charset="0"/>
            </a:endParaRPr>
          </a:p>
          <a:p>
            <a:pPr algn="ctr"/>
            <a:r>
              <a:rPr lang="en-US" sz="2000" b="1">
                <a:latin typeface="Cambria" pitchFamily="18" charset="0"/>
                <a:sym typeface="Cambria" pitchFamily="18" charset="0"/>
              </a:rPr>
              <a:t>Team 20</a:t>
            </a:r>
          </a:p>
          <a:p>
            <a:endParaRPr lang="en-US" sz="2000" b="1">
              <a:latin typeface="Cambria" pitchFamily="18" charset="0"/>
              <a:sym typeface="Cambria" pitchFamily="18" charset="0"/>
            </a:endParaRPr>
          </a:p>
        </p:txBody>
      </p:sp>
      <p:sp>
        <p:nvSpPr>
          <p:cNvPr id="9221" name="Shape 26"/>
          <p:cNvSpPr txBox="1">
            <a:spLocks noChangeArrowheads="1"/>
          </p:cNvSpPr>
          <p:nvPr/>
        </p:nvSpPr>
        <p:spPr bwMode="auto">
          <a:xfrm>
            <a:off x="3998913" y="606425"/>
            <a:ext cx="14573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_________</a:t>
            </a:r>
            <a:b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/_  ___   \</a:t>
            </a:r>
            <a:b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/@ \/@  \   \</a:t>
            </a:r>
            <a:b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\__/\___/   /</a:t>
            </a:r>
            <a:b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\_\/______/</a:t>
            </a:r>
            <a:b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/     /\\\\\</a:t>
            </a:r>
            <a:b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|     |\\\\\\</a:t>
            </a:r>
            <a:b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\      \\\\\\\</a:t>
            </a:r>
            <a:b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\______/\\\\\</a:t>
            </a:r>
            <a:b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sz="800">
                <a:solidFill>
                  <a:srgbClr val="0000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 _||_||_</a:t>
            </a:r>
          </a:p>
        </p:txBody>
      </p:sp>
      <p:sp>
        <p:nvSpPr>
          <p:cNvPr id="9222" name="Shape 27"/>
          <p:cNvSpPr txBox="1">
            <a:spLocks noGrp="1"/>
          </p:cNvSpPr>
          <p:nvPr>
            <p:ph type="subTitle" idx="4294967295"/>
          </p:nvPr>
        </p:nvSpPr>
        <p:spPr>
          <a:xfrm>
            <a:off x="4530725" y="3940175"/>
            <a:ext cx="3890963" cy="2689225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
</a:t>
            </a:r>
            <a:r>
              <a:rPr lang="en-US" sz="2000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 </a:t>
            </a:r>
            <a:r>
              <a:rPr lang="en-US" sz="1200" i="1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Project Manager</a:t>
            </a:r>
          </a:p>
          <a:p>
            <a:pPr eaLnBrk="1" hangingPunct="1"/>
            <a:r>
              <a:rPr lang="en-US" sz="2000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 </a:t>
            </a:r>
            <a:r>
              <a:rPr lang="en-US" sz="1200" i="1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Language Guru</a:t>
            </a:r>
          </a:p>
          <a:p>
            <a:pPr eaLnBrk="1" hangingPunct="1"/>
            <a:r>
              <a:rPr lang="en-US" sz="2000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 </a:t>
            </a:r>
            <a:r>
              <a:rPr lang="en-US" sz="1200" i="1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System Architect</a:t>
            </a:r>
          </a:p>
          <a:p>
            <a:pPr eaLnBrk="1" hangingPunct="1"/>
            <a:r>
              <a:rPr lang="en-US" sz="2000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 </a:t>
            </a:r>
            <a:r>
              <a:rPr lang="en-US" sz="1200" i="1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System Integrator</a:t>
            </a:r>
          </a:p>
          <a:p>
            <a:pPr eaLnBrk="1" hangingPunct="1"/>
            <a:r>
              <a:rPr lang="en-US" sz="2000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 </a:t>
            </a:r>
            <a:r>
              <a:rPr lang="en-US" sz="1200" i="1" smtClean="0">
                <a:solidFill>
                  <a:srgbClr val="434343"/>
                </a:solidFill>
                <a:latin typeface="Cambria" pitchFamily="18" charset="0"/>
                <a:cs typeface="Arial" charset="0"/>
                <a:sym typeface="Cambria" pitchFamily="18" charset="0"/>
              </a:rPr>
              <a:t>Verification and Validation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83"/>
          <p:cNvSpPr txBox="1">
            <a:spLocks noGrp="1"/>
          </p:cNvSpPr>
          <p:nvPr>
            <p:ph type="body" idx="1"/>
          </p:nvPr>
        </p:nvSpPr>
        <p:spPr>
          <a:xfrm>
            <a:off x="227013" y="1179513"/>
            <a:ext cx="3654425" cy="1527175"/>
          </a:xfrm>
        </p:spPr>
        <p:txBody>
          <a:bodyPr/>
          <a:lstStyle/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machine hello = {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node s0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s0("a") -&gt; s0 {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print("hello world")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}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}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hello.step("a")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27650" name="Shape 84"/>
          <p:cNvSpPr txBox="1">
            <a:spLocks noGrp="1"/>
          </p:cNvSpPr>
          <p:nvPr>
            <p:ph type="body" idx="4294967295"/>
          </p:nvPr>
        </p:nvSpPr>
        <p:spPr>
          <a:xfrm>
            <a:off x="71438" y="3160713"/>
            <a:ext cx="9780587" cy="36322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
import re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from lib.automata import *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groups = []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s0 = State()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trans_s0_s0_0cc175b9c0f1b6a831c399e269772661(groups):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global _hello, _s0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print 'hello world'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_s0_s0_0cc175b9c0f1b6a831c399e269772661 = Transition(s0, s0, 'a')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_s0_s0_0cc175b9c0f1b6a831c399e269772661.on_enter+=trans_s0_s0_0cc175b9c0f1b6a831c399e269772661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_hello = Automaton([s0], [_s0_s0_0cc175b9c0f1b6a831c399e269772661], s0)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_hello.step('a')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27651" name="Shape 85"/>
          <p:cNvSpPr txBox="1">
            <a:spLocks noChangeArrowheads="1"/>
          </p:cNvSpPr>
          <p:nvPr/>
        </p:nvSpPr>
        <p:spPr bwMode="auto">
          <a:xfrm>
            <a:off x="1241425" y="120650"/>
            <a:ext cx="65563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b="1"/>
              <a:t>$ python compile.py hello_world.owl &gt; hello_world.py </a:t>
            </a:r>
          </a:p>
        </p:txBody>
      </p:sp>
      <p:sp>
        <p:nvSpPr>
          <p:cNvPr id="27652" name="Shape 86"/>
          <p:cNvSpPr txBox="1">
            <a:spLocks noChangeArrowheads="1"/>
          </p:cNvSpPr>
          <p:nvPr/>
        </p:nvSpPr>
        <p:spPr bwMode="auto">
          <a:xfrm>
            <a:off x="531813" y="654050"/>
            <a:ext cx="2449512" cy="5254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 sz="2400" b="1">
                <a:latin typeface="Cambria" pitchFamily="18" charset="0"/>
                <a:sym typeface="Cambria" pitchFamily="18" charset="0"/>
              </a:rPr>
              <a:t>hello_world.owl</a:t>
            </a:r>
          </a:p>
        </p:txBody>
      </p:sp>
      <p:sp>
        <p:nvSpPr>
          <p:cNvPr id="27653" name="Shape 87"/>
          <p:cNvSpPr txBox="1">
            <a:spLocks noChangeArrowheads="1"/>
          </p:cNvSpPr>
          <p:nvPr/>
        </p:nvSpPr>
        <p:spPr bwMode="auto">
          <a:xfrm>
            <a:off x="531813" y="2706688"/>
            <a:ext cx="2449512" cy="5254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 sz="2400" b="1">
                <a:latin typeface="Cambria" pitchFamily="18" charset="0"/>
                <a:sym typeface="Cambria" pitchFamily="18" charset="0"/>
              </a:rPr>
              <a:t>hello_world.py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92"/>
          <p:cNvSpPr txBox="1">
            <a:spLocks noGrp="1"/>
          </p:cNvSpPr>
          <p:nvPr>
            <p:ph type="body" idx="1"/>
          </p:nvPr>
        </p:nvSpPr>
        <p:spPr>
          <a:xfrm>
            <a:off x="701675" y="1979613"/>
            <a:ext cx="7740650" cy="3798887"/>
          </a:xfrm>
        </p:spPr>
        <p:txBody>
          <a:bodyPr/>
          <a:lstStyle/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Module(body=[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Machine(name=Name(id='hello', ctx=Store()), body=[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Node(name='s0'),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Transition(left='s0', arg=Str(s='a'), right='s0', body=[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Print(dest=None, values=[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    Str(s='hello world'),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  ], nl=True),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]),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]),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Expr(value=Call(func=Attribute(value=Name(id='hello', ctx=Load()), attr='step', ctx=Load()), args=[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Str(s='a'),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], keywords=[], starargs=None, kwargs=None)),</a:t>
            </a:r>
          </a:p>
          <a:p>
            <a:pPr marL="342900" indent="-342900" eaLnBrk="1" hangingPunct="1">
              <a:buClr>
                <a:srgbClr val="000000"/>
              </a:buClr>
              <a:buSzPct val="167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])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Symbol table: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{'s0': 'node', 'hello': 'machine', '_trans_s0_s0_a': {'symbols': {}, 'params': [], 'type': 'void'}}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29698" name="Shape 93"/>
          <p:cNvSpPr txBox="1">
            <a:spLocks noGrp="1"/>
          </p:cNvSpPr>
          <p:nvPr>
            <p:ph type="title"/>
          </p:nvPr>
        </p:nvSpPr>
        <p:spPr>
          <a:xfrm>
            <a:off x="334963" y="119063"/>
            <a:ext cx="8229600" cy="1143000"/>
          </a:xfrm>
        </p:spPr>
        <p:txBody>
          <a:bodyPr/>
          <a:lstStyle/>
          <a:p>
            <a:pPr indent="228600" algn="ctr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Intermediate AST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98"/>
          <p:cNvSpPr>
            <a:spLocks noChangeArrowheads="1"/>
          </p:cNvSpPr>
          <p:nvPr/>
        </p:nvSpPr>
        <p:spPr bwMode="auto">
          <a:xfrm>
            <a:off x="523875" y="1309688"/>
            <a:ext cx="8096250" cy="4578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452438"/>
            <a:ext cx="8229600" cy="5884862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
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/>
            </a:pPr>
            <a:endParaRPr lang="en" sz="2400">
              <a:latin typeface="Cambria"/>
              <a:ea typeface="Cambria"/>
              <a:cs typeface="Cambria"/>
              <a:sym typeface="Cambria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/>
            </a:pPr>
            <a:endParaRPr lang="en" sz="2400">
              <a:latin typeface="Cambria"/>
              <a:ea typeface="Cambria"/>
              <a:cs typeface="Cambria"/>
              <a:sym typeface="Cambri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Python, PLY, codegen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Scripts for viewing state after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each step of compilation</a:t>
            </a:r>
          </a:p>
          <a:p>
            <a:pPr marL="342900" indent="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lex.py, ptree.py, tree.py, compile.py, run.py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run.py calls Python's exec on final AST</a:t>
            </a:r>
          </a:p>
          <a:p>
            <a:pPr marL="342900" indent="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~/owl$ python run.py my_owl_program.owl</a:t>
            </a:r>
          </a:p>
        </p:txBody>
      </p:sp>
      <p:sp>
        <p:nvSpPr>
          <p:cNvPr id="31747" name="Shape 100"/>
          <p:cNvSpPr txBox="1">
            <a:spLocks noGrp="1"/>
          </p:cNvSpPr>
          <p:nvPr>
            <p:ph type="title"/>
          </p:nvPr>
        </p:nvSpPr>
        <p:spPr>
          <a:xfrm>
            <a:off x="590550" y="16668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Runtime Environment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0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Software Development Environment</a:t>
            </a:r>
          </a:p>
        </p:txBody>
      </p:sp>
      <p:sp>
        <p:nvSpPr>
          <p:cNvPr id="33794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Python and PLY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46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Command Line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Git/Github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Google Drive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Various Editors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2400" smtClean="0">
              <a:latin typeface="Cambria" pitchFamily="18" charset="0"/>
              <a:cs typeface="Arial" charset="0"/>
              <a:sym typeface="Cambria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2400" smtClean="0">
              <a:latin typeface="Cambria" pitchFamily="18" charset="0"/>
              <a:cs typeface="Arial" charset="0"/>
              <a:sym typeface="Cambria" pitchFamily="18" charset="0"/>
            </a:endParaRPr>
          </a:p>
        </p:txBody>
      </p:sp>
      <p:sp>
        <p:nvSpPr>
          <p:cNvPr id="33795" name="Shape 107"/>
          <p:cNvSpPr>
            <a:spLocks noChangeArrowheads="1"/>
          </p:cNvSpPr>
          <p:nvPr/>
        </p:nvSpPr>
        <p:spPr bwMode="auto">
          <a:xfrm>
            <a:off x="2960688" y="1417638"/>
            <a:ext cx="1608137" cy="20494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Shape 108"/>
          <p:cNvSpPr>
            <a:spLocks noChangeArrowheads="1"/>
          </p:cNvSpPr>
          <p:nvPr/>
        </p:nvSpPr>
        <p:spPr bwMode="auto">
          <a:xfrm>
            <a:off x="7031038" y="1417638"/>
            <a:ext cx="1463675" cy="14557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Shape 109"/>
          <p:cNvSpPr>
            <a:spLocks noChangeArrowheads="1"/>
          </p:cNvSpPr>
          <p:nvPr/>
        </p:nvSpPr>
        <p:spPr bwMode="auto">
          <a:xfrm>
            <a:off x="4911725" y="1417638"/>
            <a:ext cx="1703388" cy="14557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Shape 110"/>
          <p:cNvSpPr>
            <a:spLocks noChangeArrowheads="1"/>
          </p:cNvSpPr>
          <p:nvPr/>
        </p:nvSpPr>
        <p:spPr bwMode="auto">
          <a:xfrm>
            <a:off x="3017838" y="3157538"/>
            <a:ext cx="1550987" cy="14557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Shape 111"/>
          <p:cNvSpPr>
            <a:spLocks noChangeArrowheads="1"/>
          </p:cNvSpPr>
          <p:nvPr/>
        </p:nvSpPr>
        <p:spPr bwMode="auto">
          <a:xfrm>
            <a:off x="4987925" y="3222625"/>
            <a:ext cx="1550988" cy="13255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Shape 112"/>
          <p:cNvSpPr>
            <a:spLocks noChangeArrowheads="1"/>
          </p:cNvSpPr>
          <p:nvPr/>
        </p:nvSpPr>
        <p:spPr bwMode="auto">
          <a:xfrm>
            <a:off x="6958013" y="3094038"/>
            <a:ext cx="1608137" cy="15843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Shape 113"/>
          <p:cNvSpPr>
            <a:spLocks noChangeArrowheads="1"/>
          </p:cNvSpPr>
          <p:nvPr/>
        </p:nvSpPr>
        <p:spPr bwMode="auto">
          <a:xfrm>
            <a:off x="7031038" y="4899025"/>
            <a:ext cx="1608137" cy="15827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Testing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353050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» </a:t>
            </a: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 aspects of test driven development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» </a:t>
            </a:r>
            <a:r>
              <a:rPr lang="en" sz="24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unittest </a:t>
            </a: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Python's unit testing framework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» 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python -m unittest discover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» Test cases: </a:t>
            </a:r>
          </a:p>
          <a:p>
            <a:pPr marL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  <a:defRPr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LexerTestCase – tests whether a character stream is lexed into the expected tokens according to the language's grammar</a:t>
            </a:r>
          </a:p>
          <a:p>
            <a:pPr marL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  <a:defRPr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ParserTestCase – tests whether an AST generated from an Owl program matches the AST generated from the corresponding Python program</a:t>
            </a:r>
          </a:p>
          <a:p>
            <a:pPr marL="342900"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  <a:defRPr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TransformTestCase – an extension of ParserTestCase for a transformed AST</a:t>
            </a:r>
          </a:p>
          <a:p>
            <a:pPr marL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OutputTestCase – tests whether the output of a Owl program (when run) matches what the expected output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24"/>
          <p:cNvSpPr txBox="1">
            <a:spLocks noGrp="1"/>
          </p:cNvSpPr>
          <p:nvPr>
            <p:ph type="title"/>
          </p:nvPr>
        </p:nvSpPr>
        <p:spPr>
          <a:xfrm>
            <a:off x="381000" y="460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Example Test</a:t>
            </a:r>
          </a:p>
        </p:txBody>
      </p:sp>
      <p:sp>
        <p:nvSpPr>
          <p:cNvPr id="37890" name="Shape 125"/>
          <p:cNvSpPr txBox="1">
            <a:spLocks noGrp="1"/>
          </p:cNvSpPr>
          <p:nvPr>
            <p:ph type="body" idx="1"/>
          </p:nvPr>
        </p:nvSpPr>
        <p:spPr>
          <a:xfrm>
            <a:off x="290513" y="2057400"/>
            <a:ext cx="8396287" cy="4967288"/>
          </a:xfrm>
        </p:spPr>
        <p:txBody>
          <a:bodyPr/>
          <a:lstStyle/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import unittest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import textwrap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from test.parse_helper import ParserTestCase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class TestSelectionStatements(ParserTestCase):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def test_if_else_statements(self):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owl = textwrap.dedent(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r"""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int x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if(x == 3) {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    print("it's 3")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} else {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    print("it's not 3")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}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""")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python = textwrap.dedent(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r"""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x = 0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if x == 3: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    print "it's 3"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else: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    print "it's not 3"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""")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self.assertAST(owl, python)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37891" name="Shape 126"/>
          <p:cNvSpPr txBox="1">
            <a:spLocks noChangeArrowheads="1"/>
          </p:cNvSpPr>
          <p:nvPr/>
        </p:nvSpPr>
        <p:spPr bwMode="auto">
          <a:xfrm>
            <a:off x="4918075" y="806450"/>
            <a:ext cx="4127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AssertionError: Generated ASTs are not equal.</a:t>
            </a:r>
          </a:p>
          <a:p>
            <a:endParaRPr lang="en-US" sz="10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Owl: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Module(body=[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Assign(targets=[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Name(id='x', ctx=Store()),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], value=Num(n=0)),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If(test=Compare(left=Name(id='x', ctx=Load()), ops=[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Eq(),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], comparators=[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Num(n=3),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]), body=[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Print(dest=None, values=[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Str(s="it's 3"),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], nl=True),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], orelse=[]),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])</a:t>
            </a:r>
          </a:p>
          <a:p>
            <a:endParaRPr lang="en-US" sz="10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Python: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Module(body=[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Assign(targets=[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Name(id='x', ctx=Store()),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], value=Num(n=0)),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If(test=Compare(left=Name(id='x', ctx=Load()), ops=[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Eq(),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], comparators=[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Num(n=3),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]), body=[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Print(dest=None, values=[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Str(s="it's 3"),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], nl=True),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], orelse=[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Print(dest=None, values=[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Str(s="it's not 3"),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], nl=True),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]),</a:t>
            </a:r>
          </a:p>
          <a:p>
            <a:pPr>
              <a:buClr>
                <a:srgbClr val="000000"/>
              </a:buClr>
              <a:buSzPct val="110000"/>
              <a:buFont typeface="Arial" charset="0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])</a:t>
            </a:r>
          </a:p>
          <a:p>
            <a:endParaRPr lang="en-US" sz="10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endParaRPr lang="en-US" sz="10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37892" name="Shape 127"/>
          <p:cNvSpPr txBox="1">
            <a:spLocks noChangeArrowheads="1"/>
          </p:cNvSpPr>
          <p:nvPr/>
        </p:nvSpPr>
        <p:spPr bwMode="auto">
          <a:xfrm>
            <a:off x="457200" y="1436688"/>
            <a:ext cx="3695700" cy="5254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 sz="2200" b="1">
                <a:latin typeface="Cambria" pitchFamily="18" charset="0"/>
                <a:sym typeface="Cambria" pitchFamily="18" charset="0"/>
              </a:rPr>
              <a:t>test_selection_statement.py</a:t>
            </a:r>
          </a:p>
        </p:txBody>
      </p:sp>
      <p:sp>
        <p:nvSpPr>
          <p:cNvPr id="37893" name="Shape 128"/>
          <p:cNvSpPr txBox="1">
            <a:spLocks noChangeArrowheads="1"/>
          </p:cNvSpPr>
          <p:nvPr/>
        </p:nvSpPr>
        <p:spPr bwMode="auto">
          <a:xfrm>
            <a:off x="5226050" y="280988"/>
            <a:ext cx="3033713" cy="5254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 sz="2200" b="1">
                <a:latin typeface="Cambria" pitchFamily="18" charset="0"/>
                <a:sym typeface="Cambria" pitchFamily="18" charset="0"/>
              </a:rPr>
              <a:t>Possible test failure: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Project Management</a:t>
            </a:r>
          </a:p>
        </p:txBody>
      </p:sp>
      <p:sp>
        <p:nvSpPr>
          <p:cNvPr id="39938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82013" cy="4967288"/>
          </a:xfr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Weekly meetings to discuss language, divvy up work and set weekly deliverables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46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Each member added individual features through all compiler stages (full compiler stack)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46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Version control: Git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46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Document collaboration: Google Drive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2400" smtClean="0">
              <a:latin typeface="Cambria" pitchFamily="18" charset="0"/>
              <a:cs typeface="Arial" charset="0"/>
              <a:sym typeface="Cambria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39"/>
          <p:cNvSpPr txBox="1">
            <a:spLocks noGrp="1"/>
          </p:cNvSpPr>
          <p:nvPr>
            <p:ph type="title"/>
          </p:nvPr>
        </p:nvSpPr>
        <p:spPr>
          <a:xfrm>
            <a:off x="3114675" y="2517775"/>
            <a:ext cx="8229600" cy="1143000"/>
          </a:xfrm>
        </p:spPr>
        <p:txBody>
          <a:bodyPr/>
          <a:lstStyle/>
          <a:p>
            <a:pPr indent="228600" algn="ctr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4800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DEMO</a:t>
            </a:r>
          </a:p>
        </p:txBody>
      </p:sp>
      <p:sp>
        <p:nvSpPr>
          <p:cNvPr id="41987" name="Shape 140"/>
          <p:cNvSpPr>
            <a:spLocks noChangeArrowheads="1"/>
          </p:cNvSpPr>
          <p:nvPr/>
        </p:nvSpPr>
        <p:spPr bwMode="auto">
          <a:xfrm>
            <a:off x="579438" y="334963"/>
            <a:ext cx="5049837" cy="618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45"/>
          <p:cNvSpPr txBox="1">
            <a:spLocks noGrp="1"/>
          </p:cNvSpPr>
          <p:nvPr>
            <p:ph type="title"/>
          </p:nvPr>
        </p:nvSpPr>
        <p:spPr>
          <a:xfrm>
            <a:off x="457200" y="15398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Conclusions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968875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» What went wrong:</a:t>
            </a:r>
          </a:p>
          <a:p>
            <a:pPr marL="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» Difficulty of using static typing when translating to dynamically typed language</a:t>
            </a:r>
          </a:p>
          <a:p>
            <a:pPr marL="342900" indent="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» Language grammar too big</a:t>
            </a:r>
          </a:p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» What went well:</a:t>
            </a:r>
          </a:p>
          <a:p>
            <a:pPr marL="342900" indent="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» Test driven development</a:t>
            </a:r>
          </a:p>
          <a:p>
            <a:pPr marL="342900" indent="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» Division of labor, collaborative workflow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/>
            </a:pPr>
            <a:endParaRPr lang="en" sz="2400">
              <a:latin typeface="Cambria"/>
              <a:ea typeface="Cambria"/>
              <a:cs typeface="Cambria"/>
              <a:sym typeface="Cambri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  <a:defRPr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/>
            </a:pPr>
            <a:endParaRPr lang="en" sz="2400">
              <a:latin typeface="Cambria"/>
              <a:ea typeface="Cambria"/>
              <a:cs typeface="Cambria"/>
              <a:sym typeface="Cambria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/>
            </a:pPr>
            <a:endParaRPr lang="en"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51"/>
          <p:cNvSpPr txBox="1">
            <a:spLocks noGrp="1"/>
          </p:cNvSpPr>
          <p:nvPr>
            <p:ph type="title"/>
          </p:nvPr>
        </p:nvSpPr>
        <p:spPr>
          <a:xfrm>
            <a:off x="639763" y="296863"/>
            <a:ext cx="8229600" cy="1143000"/>
          </a:xfrm>
        </p:spPr>
        <p:txBody>
          <a:bodyPr/>
          <a:lstStyle/>
          <a:p>
            <a:pPr indent="228600" algn="ctr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4800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Thank you!</a:t>
            </a:r>
          </a:p>
        </p:txBody>
      </p:sp>
      <p:sp>
        <p:nvSpPr>
          <p:cNvPr id="4608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1228725"/>
          </a:xfrm>
        </p:spPr>
        <p:txBody>
          <a:bodyPr/>
          <a:lstStyle/>
          <a:p>
            <a:pPr marL="342900" indent="-342900" algn="ctr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600" smtClean="0">
                <a:latin typeface="Cambria" pitchFamily="18" charset="0"/>
                <a:cs typeface="Arial" charset="0"/>
                <a:sym typeface="Cambria" pitchFamily="18" charset="0"/>
              </a:rPr>
              <a:t>O&gt;O</a:t>
            </a:r>
          </a:p>
        </p:txBody>
      </p:sp>
      <p:sp>
        <p:nvSpPr>
          <p:cNvPr id="46083" name="Shape 153"/>
          <p:cNvSpPr>
            <a:spLocks noChangeArrowheads="1"/>
          </p:cNvSpPr>
          <p:nvPr/>
        </p:nvSpPr>
        <p:spPr bwMode="auto">
          <a:xfrm>
            <a:off x="2495550" y="2835275"/>
            <a:ext cx="4151313" cy="31861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2"/>
          <p:cNvSpPr txBox="1">
            <a:spLocks noGrp="1"/>
          </p:cNvSpPr>
          <p:nvPr>
            <p:ph type="ctrTitle"/>
          </p:nvPr>
        </p:nvSpPr>
        <p:spPr>
          <a:xfrm>
            <a:off x="685800" y="587375"/>
            <a:ext cx="7772400" cy="7508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600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What is Owl?</a:t>
            </a:r>
          </a:p>
        </p:txBody>
      </p:sp>
      <p:sp>
        <p:nvSpPr>
          <p:cNvPr id="11267" name="Shape 33"/>
          <p:cNvSpPr txBox="1">
            <a:spLocks noGrp="1"/>
          </p:cNvSpPr>
          <p:nvPr>
            <p:ph type="body" idx="1"/>
          </p:nvPr>
        </p:nvSpPr>
        <p:spPr>
          <a:xfrm>
            <a:off x="608013" y="1481138"/>
            <a:ext cx="8078787" cy="17335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6000"/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» General purpose programming language with domain-specific functionality for building finite state machines</a:t>
            </a:r>
          </a:p>
        </p:txBody>
      </p:sp>
      <p:sp>
        <p:nvSpPr>
          <p:cNvPr id="11268" name="Shape 34"/>
          <p:cNvSpPr>
            <a:spLocks noChangeArrowheads="1"/>
          </p:cNvSpPr>
          <p:nvPr/>
        </p:nvSpPr>
        <p:spPr bwMode="auto">
          <a:xfrm>
            <a:off x="2957513" y="2903538"/>
            <a:ext cx="3290887" cy="3286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9"/>
          <p:cNvSpPr txBox="1">
            <a:spLocks noGrp="1"/>
          </p:cNvSpPr>
          <p:nvPr>
            <p:ph type="title"/>
          </p:nvPr>
        </p:nvSpPr>
        <p:spPr>
          <a:xfrm>
            <a:off x="608013" y="350838"/>
            <a:ext cx="8078787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Buzz Words</a:t>
            </a:r>
          </a:p>
        </p:txBody>
      </p:sp>
      <p:sp>
        <p:nvSpPr>
          <p:cNvPr id="13315" name="Shape 40"/>
          <p:cNvSpPr txBox="1">
            <a:spLocks noGrp="1"/>
          </p:cNvSpPr>
          <p:nvPr>
            <p:ph type="body" idx="1"/>
          </p:nvPr>
        </p:nvSpPr>
        <p:spPr>
          <a:xfrm>
            <a:off x="608013" y="1647825"/>
            <a:ext cx="8078787" cy="4967288"/>
          </a:xfr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44444"/>
                </a:solidFill>
                <a:latin typeface="Arial" charset="0"/>
                <a:cs typeface="Arial" charset="0"/>
              </a:rPr>
              <a:t>  ✓</a:t>
            </a: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 Simple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44444"/>
                </a:solidFill>
                <a:latin typeface="Arial" charset="0"/>
                <a:cs typeface="Arial" charset="0"/>
              </a:rPr>
              <a:t>  ✓ </a:t>
            </a: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General Purpose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44444"/>
                </a:solidFill>
                <a:latin typeface="Arial" charset="0"/>
                <a:cs typeface="Arial" charset="0"/>
              </a:rPr>
              <a:t>  ✓ </a:t>
            </a: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Domain Specific Tools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44444"/>
                </a:solidFill>
                <a:latin typeface="Arial" charset="0"/>
                <a:cs typeface="Arial" charset="0"/>
              </a:rPr>
              <a:t>  ✓ </a:t>
            </a: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Educational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44444"/>
                </a:solidFill>
                <a:latin typeface="Arial" charset="0"/>
                <a:cs typeface="Arial" charset="0"/>
              </a:rPr>
              <a:t>  ✓ </a:t>
            </a: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Practical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44444"/>
                </a:solidFill>
                <a:latin typeface="Arial" charset="0"/>
                <a:cs typeface="Arial" charset="0"/>
              </a:rPr>
              <a:t>  ✓ </a:t>
            </a: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Automata-Based</a:t>
            </a:r>
          </a:p>
        </p:txBody>
      </p:sp>
      <p:sp>
        <p:nvSpPr>
          <p:cNvPr id="13316" name="Shape 41"/>
          <p:cNvSpPr>
            <a:spLocks noChangeArrowheads="1"/>
          </p:cNvSpPr>
          <p:nvPr/>
        </p:nvSpPr>
        <p:spPr bwMode="auto">
          <a:xfrm>
            <a:off x="4556125" y="1257300"/>
            <a:ext cx="3952875" cy="33162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46"/>
          <p:cNvSpPr>
            <a:spLocks noChangeArrowheads="1"/>
          </p:cNvSpPr>
          <p:nvPr/>
        </p:nvSpPr>
        <p:spPr bwMode="auto">
          <a:xfrm>
            <a:off x="328613" y="1668463"/>
            <a:ext cx="8486775" cy="3771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2" name="Shape 47"/>
          <p:cNvSpPr txBox="1">
            <a:spLocks noGrp="1"/>
          </p:cNvSpPr>
          <p:nvPr>
            <p:ph type="title"/>
          </p:nvPr>
        </p:nvSpPr>
        <p:spPr>
          <a:xfrm>
            <a:off x="608013" y="350838"/>
            <a:ext cx="8078787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Sample DFA </a:t>
            </a:r>
            <a:r>
              <a:rPr lang="en-US" sz="1200" b="0" i="1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(from HW2 solutions)</a:t>
            </a:r>
          </a:p>
        </p:txBody>
      </p:sp>
      <p:sp>
        <p:nvSpPr>
          <p:cNvPr id="15363" name="Shape 48"/>
          <p:cNvSpPr txBox="1">
            <a:spLocks noGrp="1"/>
          </p:cNvSpPr>
          <p:nvPr>
            <p:ph type="title" idx="4294967295"/>
          </p:nvPr>
        </p:nvSpPr>
        <p:spPr>
          <a:xfrm>
            <a:off x="760413" y="5440363"/>
            <a:ext cx="7515225" cy="912812"/>
          </a:xfrm>
        </p:spPr>
        <p:txBody>
          <a:bodyPr/>
          <a:lstStyle/>
          <a:p>
            <a:pPr algn="r" eaLnBrk="1" hangingPunct="1"/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How does this look in Owl?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53"/>
          <p:cNvSpPr txBox="1">
            <a:spLocks noGrp="1"/>
          </p:cNvSpPr>
          <p:nvPr>
            <p:ph type="subTitle" idx="1"/>
          </p:nvPr>
        </p:nvSpPr>
        <p:spPr>
          <a:xfrm>
            <a:off x="4895850" y="225425"/>
            <a:ext cx="3746500" cy="5864225"/>
          </a:xfrm>
        </p:spPr>
        <p:txBody>
          <a:bodyPr/>
          <a:lstStyle/>
          <a:p>
            <a:pPr marL="342900" indent="-342900" eaLnBrk="1" hangingPunct="1">
              <a:buClr>
                <a:srgbClr val="000000"/>
              </a:buClr>
              <a:buSzPct val="167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Input: abacbba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m.step("a")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m.step("b")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m.step("a")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m.step("c")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m.step("b")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m.step("b")</a:t>
            </a:r>
          </a:p>
          <a:p>
            <a:pPr marL="342900" indent="-342900" eaLnBrk="1" hangingPunct="1">
              <a:buClr>
                <a:srgbClr val="000000"/>
              </a:buClr>
              <a:buSzPct val="167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m.step("a")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if(accept) {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print("Accepted")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} else {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print("Rejected")</a:t>
            </a:r>
          </a:p>
          <a:p>
            <a:pPr marL="342900" indent="-342900" eaLnBrk="1" hangingPunct="1">
              <a:buClr>
                <a:srgbClr val="000000"/>
              </a:buClr>
              <a:buSzPct val="167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buClr>
                <a:srgbClr val="000000"/>
              </a:buClr>
              <a:buSzPct val="167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Output: Accepted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buClr>
                <a:srgbClr val="000000"/>
              </a:buClr>
              <a:buSzPct val="167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m.step("a")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if(accept) {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print("Accepted")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} else {</a:t>
            </a: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print("Rejected")</a:t>
            </a:r>
          </a:p>
          <a:p>
            <a:pPr marL="342900" indent="-342900" eaLnBrk="1" hangingPunct="1">
              <a:buClr>
                <a:srgbClr val="000000"/>
              </a:buClr>
              <a:buSzPct val="167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42900" indent="-342900"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Output: Rejected</a:t>
            </a:r>
          </a:p>
        </p:txBody>
      </p:sp>
      <p:sp>
        <p:nvSpPr>
          <p:cNvPr id="17410" name="Shape 54"/>
          <p:cNvSpPr txBox="1">
            <a:spLocks noGrp="1"/>
          </p:cNvSpPr>
          <p:nvPr>
            <p:ph type="subTitle" idx="4294967295"/>
          </p:nvPr>
        </p:nvSpPr>
        <p:spPr>
          <a:xfrm>
            <a:off x="539750" y="225425"/>
            <a:ext cx="3746500" cy="640715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bool accept = False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machine m = {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node s0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node s1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node s2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node s3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node s4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node dead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s0("a") -&gt; s1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s0() -&gt; dead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s1("b") -&gt; s2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s1() -&gt; dead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s2("a") -&gt; s2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s2("b") -&gt; s3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s2("c") -&gt; s2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s3("a") -&gt; s4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s3("b") -&gt; s3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s3("c") -&gt; s2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enter(s4) {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accept = True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}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exit(s4) {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accept = False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}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s4() -&gt; dead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dead() -&gt; dead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}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Some Owl Features</a:t>
            </a:r>
          </a:p>
        </p:txBody>
      </p:sp>
      <p:sp>
        <p:nvSpPr>
          <p:cNvPr id="19458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Machines, Machine Functions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Transition Functions, Default Transitions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Control Flow, Iteration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Lists, List Iteration, Range Function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Functions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Type Casting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Regular Expression Transitions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User Input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Hoot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2400" smtClean="0">
              <a:latin typeface="Cambria" pitchFamily="18" charset="0"/>
              <a:cs typeface="Arial" charset="0"/>
              <a:sym typeface="Cambria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65"/>
          <p:cNvSpPr txBox="1">
            <a:spLocks noGrp="1"/>
          </p:cNvSpPr>
          <p:nvPr>
            <p:ph type="subTitle" idx="1"/>
          </p:nvPr>
        </p:nvSpPr>
        <p:spPr>
          <a:xfrm>
            <a:off x="4967288" y="496888"/>
            <a:ext cx="3748087" cy="58642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string[] list = ["a","b","c"]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string s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for s in list {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print(s)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# a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# b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# c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int x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for x in range(5,10) {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print("x: "+toString(x))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# x: 5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# x: 6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# x: 7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# x: 8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# x: 9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float square(float x) {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x*x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string y = "2"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float z = square(3.0) + toFloat(y)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print(z)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# 11.0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while (True) {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hoot()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2000"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21506" name="Shape 66"/>
          <p:cNvSpPr txBox="1">
            <a:spLocks noGrp="1"/>
          </p:cNvSpPr>
          <p:nvPr>
            <p:ph type="subTitle" idx="4294967295"/>
          </p:nvPr>
        </p:nvSpPr>
        <p:spPr>
          <a:xfrm>
            <a:off x="981075" y="496888"/>
            <a:ext cx="3746500" cy="5864225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machine m = {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node s0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node s1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exit (s0) {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print("hello")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}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enter (s1) {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print("!!!")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}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s0("go") -&gt; s1 {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print("world")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}</a:t>
            </a:r>
          </a:p>
          <a:p>
            <a:pPr eaLnBrk="1" hangingPunct="1"/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</a:p>
          <a:p>
            <a:pPr eaLnBrk="1" hangingPunct="1"/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s0("stop") -&gt; s1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s0() -&gt; s0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s1() -&gt; s1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/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}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bool play = True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 (play) {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m.step("go")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} else {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m.step("stop")</a:t>
            </a:r>
          </a:p>
          <a:p>
            <a:pPr eaLnBrk="1" hangingPunct="1"/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}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/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hello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world</a:t>
            </a:r>
          </a:p>
          <a:p>
            <a:pPr eaLnBrk="1" hangingPunct="1">
              <a:buClr>
                <a:srgbClr val="000000"/>
              </a:buClr>
              <a:buSzPct val="92000"/>
            </a:pPr>
            <a:r>
              <a:rPr lang="en-US" sz="120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!!!</a:t>
            </a: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/>
            <a:endParaRPr lang="en-US" sz="120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71"/>
          <p:cNvSpPr txBox="1"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indent="228600" algn="ctr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Translation Block Diagram</a:t>
            </a:r>
          </a:p>
        </p:txBody>
      </p:sp>
      <p:sp>
        <p:nvSpPr>
          <p:cNvPr id="23555" name="Shape 72"/>
          <p:cNvSpPr>
            <a:spLocks noChangeArrowheads="1"/>
          </p:cNvSpPr>
          <p:nvPr/>
        </p:nvSpPr>
        <p:spPr bwMode="auto">
          <a:xfrm>
            <a:off x="523875" y="1928813"/>
            <a:ext cx="8096250" cy="4578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Cambria" pitchFamily="18" charset="0"/>
              </a:rPr>
              <a:t>Semantic Analysis</a:t>
            </a:r>
          </a:p>
        </p:txBody>
      </p:sp>
      <p:sp>
        <p:nvSpPr>
          <p:cNvPr id="25602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 TypeChecker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 MachineCodeGenerator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 ScopeResolver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 StandardLibraryAdder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46000"/>
            </a:pPr>
            <a:r>
              <a:rPr lang="en-US" sz="2400" smtClean="0">
                <a:latin typeface="Cambria" pitchFamily="18" charset="0"/>
                <a:cs typeface="Arial" charset="0"/>
                <a:sym typeface="Cambria" pitchFamily="18" charset="0"/>
              </a:rPr>
              <a:t>»  PostProcessor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en-US" sz="2400" smtClean="0">
              <a:latin typeface="Cambria" pitchFamily="18" charset="0"/>
              <a:cs typeface="Arial" charset="0"/>
              <a:sym typeface="Cambria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966</Words>
  <Application>Microsoft Macintosh PowerPoint</Application>
  <PresentationFormat>On-screen Show (4:3)</PresentationFormat>
  <Paragraphs>359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Syncopate</vt:lpstr>
      <vt:lpstr>Cambria</vt:lpstr>
      <vt:lpstr>Courier New</vt:lpstr>
      <vt:lpstr>Default Design</vt:lpstr>
      <vt:lpstr>Owl</vt:lpstr>
      <vt:lpstr>What is Owl?</vt:lpstr>
      <vt:lpstr>Buzz Words</vt:lpstr>
      <vt:lpstr>How does this look in Owl?</vt:lpstr>
      <vt:lpstr>Slide 5</vt:lpstr>
      <vt:lpstr>Some Owl Features</vt:lpstr>
      <vt:lpstr>Slide 7</vt:lpstr>
      <vt:lpstr>Translation Block Diagram</vt:lpstr>
      <vt:lpstr>Semantic Analysis</vt:lpstr>
      <vt:lpstr>Slide 10</vt:lpstr>
      <vt:lpstr>Intermediate AST</vt:lpstr>
      <vt:lpstr>Runtime Environment</vt:lpstr>
      <vt:lpstr>Software Development Environment</vt:lpstr>
      <vt:lpstr>Testing</vt:lpstr>
      <vt:lpstr>Example Test</vt:lpstr>
      <vt:lpstr>Project Management</vt:lpstr>
      <vt:lpstr>DEMO</vt:lpstr>
      <vt:lpstr>Conclusions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Owl</dc:title>
  <cp:lastModifiedBy>Alfred Aho</cp:lastModifiedBy>
  <cp:revision>1</cp:revision>
  <dcterms:modified xsi:type="dcterms:W3CDTF">2013-05-19T03:38:31Z</dcterms:modified>
</cp:coreProperties>
</file>