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mp4"/>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9"/>
  </p:notesMasterIdLst>
  <p:sldIdLst>
    <p:sldId id="256" r:id="rId2"/>
    <p:sldId id="264" r:id="rId3"/>
    <p:sldId id="299" r:id="rId4"/>
    <p:sldId id="285" r:id="rId5"/>
    <p:sldId id="286" r:id="rId6"/>
    <p:sldId id="287" r:id="rId7"/>
    <p:sldId id="288" r:id="rId8"/>
    <p:sldId id="284" r:id="rId9"/>
    <p:sldId id="257" r:id="rId10"/>
    <p:sldId id="258" r:id="rId11"/>
    <p:sldId id="260" r:id="rId12"/>
    <p:sldId id="259" r:id="rId13"/>
    <p:sldId id="297" r:id="rId14"/>
    <p:sldId id="261" r:id="rId15"/>
    <p:sldId id="262" r:id="rId16"/>
    <p:sldId id="263" r:id="rId17"/>
    <p:sldId id="265" r:id="rId18"/>
    <p:sldId id="295" r:id="rId19"/>
    <p:sldId id="289" r:id="rId20"/>
    <p:sldId id="290" r:id="rId21"/>
    <p:sldId id="291" r:id="rId22"/>
    <p:sldId id="292" r:id="rId23"/>
    <p:sldId id="293" r:id="rId24"/>
    <p:sldId id="280" r:id="rId25"/>
    <p:sldId id="281" r:id="rId26"/>
    <p:sldId id="282" r:id="rId27"/>
    <p:sldId id="283" r:id="rId28"/>
    <p:sldId id="298" r:id="rId29"/>
    <p:sldId id="274" r:id="rId30"/>
    <p:sldId id="275" r:id="rId31"/>
    <p:sldId id="276" r:id="rId32"/>
    <p:sldId id="277" r:id="rId33"/>
    <p:sldId id="278" r:id="rId34"/>
    <p:sldId id="266" r:id="rId35"/>
    <p:sldId id="267" r:id="rId36"/>
    <p:sldId id="273" r:id="rId37"/>
    <p:sldId id="279"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85846" autoAdjust="0"/>
  </p:normalViewPr>
  <p:slideViewPr>
    <p:cSldViewPr snapToGrid="0">
      <p:cViewPr varScale="1">
        <p:scale>
          <a:sx n="100" d="100"/>
          <a:sy n="100" d="100"/>
        </p:scale>
        <p:origin x="13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4533B4-1981-4873-ABF4-A04D4D9A5D78}"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4B1A3A07-822E-4F2B-9FD8-A6F7A02B7C5F}">
      <dgm:prSet phldrT="[Text]"/>
      <dgm:spPr/>
      <dgm:t>
        <a:bodyPr/>
        <a:lstStyle/>
        <a:p>
          <a:r>
            <a:rPr lang="en-US" dirty="0" smtClean="0"/>
            <a:t>Directive Popped</a:t>
          </a:r>
          <a:endParaRPr lang="en-US" dirty="0"/>
        </a:p>
      </dgm:t>
    </dgm:pt>
    <dgm:pt modelId="{E080090B-537F-417B-AA79-CBCB2055E85B}" type="parTrans" cxnId="{D5172397-E04C-4F6C-814D-56259F3EF803}">
      <dgm:prSet/>
      <dgm:spPr/>
      <dgm:t>
        <a:bodyPr/>
        <a:lstStyle/>
        <a:p>
          <a:endParaRPr lang="en-US"/>
        </a:p>
      </dgm:t>
    </dgm:pt>
    <dgm:pt modelId="{E4CC3943-1308-429F-9454-E1D3E3DAA388}" type="sibTrans" cxnId="{D5172397-E04C-4F6C-814D-56259F3EF803}">
      <dgm:prSet/>
      <dgm:spPr/>
      <dgm:t>
        <a:bodyPr/>
        <a:lstStyle/>
        <a:p>
          <a:endParaRPr lang="en-US"/>
        </a:p>
      </dgm:t>
    </dgm:pt>
    <dgm:pt modelId="{4E2201BC-6F65-48E3-869E-F89D0CB3DAA3}">
      <dgm:prSet phldrT="[Text]"/>
      <dgm:spPr/>
      <dgm:t>
        <a:bodyPr/>
        <a:lstStyle/>
        <a:p>
          <a:r>
            <a:rPr lang="en-US" dirty="0" smtClean="0"/>
            <a:t>Directive Executed</a:t>
          </a:r>
          <a:endParaRPr lang="en-US" dirty="0"/>
        </a:p>
      </dgm:t>
    </dgm:pt>
    <dgm:pt modelId="{EB9654A1-30A1-4F60-8946-AB9A7FBC6158}" type="parTrans" cxnId="{1DE2E079-899C-48A2-8544-786AB6670BCF}">
      <dgm:prSet/>
      <dgm:spPr/>
      <dgm:t>
        <a:bodyPr/>
        <a:lstStyle/>
        <a:p>
          <a:endParaRPr lang="en-US"/>
        </a:p>
      </dgm:t>
    </dgm:pt>
    <dgm:pt modelId="{A531888A-B988-49FF-89F7-99100C6BC85C}" type="sibTrans" cxnId="{1DE2E079-899C-48A2-8544-786AB6670BCF}">
      <dgm:prSet/>
      <dgm:spPr/>
      <dgm:t>
        <a:bodyPr/>
        <a:lstStyle/>
        <a:p>
          <a:endParaRPr lang="en-US"/>
        </a:p>
      </dgm:t>
    </dgm:pt>
    <dgm:pt modelId="{9059934D-A83A-436C-A83A-EF56EC49363E}">
      <dgm:prSet phldrT="[Text]"/>
      <dgm:spPr/>
      <dgm:t>
        <a:bodyPr/>
        <a:lstStyle/>
        <a:p>
          <a:r>
            <a:rPr lang="en-US" dirty="0" smtClean="0"/>
            <a:t>Emitted Events Have Their Registered Directives Queued</a:t>
          </a:r>
          <a:endParaRPr lang="en-US" dirty="0"/>
        </a:p>
      </dgm:t>
    </dgm:pt>
    <dgm:pt modelId="{1A30779A-F649-4FE0-9608-5A7F72C284B3}" type="parTrans" cxnId="{6E0A9888-E065-4E86-B39A-AE1312AE5E58}">
      <dgm:prSet/>
      <dgm:spPr/>
      <dgm:t>
        <a:bodyPr/>
        <a:lstStyle/>
        <a:p>
          <a:endParaRPr lang="en-US"/>
        </a:p>
      </dgm:t>
    </dgm:pt>
    <dgm:pt modelId="{73138D81-884F-4CC1-8899-3668145DFD54}" type="sibTrans" cxnId="{6E0A9888-E065-4E86-B39A-AE1312AE5E58}">
      <dgm:prSet/>
      <dgm:spPr/>
      <dgm:t>
        <a:bodyPr/>
        <a:lstStyle/>
        <a:p>
          <a:endParaRPr lang="en-US"/>
        </a:p>
      </dgm:t>
    </dgm:pt>
    <dgm:pt modelId="{186FAB1A-11D1-4C67-942D-BC5551F8E1EA}">
      <dgm:prSet phldrT="[Text]"/>
      <dgm:spPr/>
      <dgm:t>
        <a:bodyPr/>
        <a:lstStyle/>
        <a:p>
          <a:r>
            <a:rPr lang="en-US" dirty="0" smtClean="0"/>
            <a:t>Event List Checked for Auto-Emit</a:t>
          </a:r>
          <a:endParaRPr lang="en-US" dirty="0"/>
        </a:p>
      </dgm:t>
    </dgm:pt>
    <dgm:pt modelId="{5E088B9D-8797-4FEF-A509-E851E6AC5C2C}" type="parTrans" cxnId="{167079FB-8373-405F-BC2F-5DE76FE6645B}">
      <dgm:prSet/>
      <dgm:spPr/>
      <dgm:t>
        <a:bodyPr/>
        <a:lstStyle/>
        <a:p>
          <a:endParaRPr lang="en-US"/>
        </a:p>
      </dgm:t>
    </dgm:pt>
    <dgm:pt modelId="{5E9BE691-5D27-44F2-9BA9-6CC677862D4A}" type="sibTrans" cxnId="{167079FB-8373-405F-BC2F-5DE76FE6645B}">
      <dgm:prSet/>
      <dgm:spPr/>
      <dgm:t>
        <a:bodyPr/>
        <a:lstStyle/>
        <a:p>
          <a:endParaRPr lang="en-US"/>
        </a:p>
      </dgm:t>
    </dgm:pt>
    <dgm:pt modelId="{7DB458DD-F34D-48B4-B1CE-F7C149AE4105}">
      <dgm:prSet phldrT="[Text]"/>
      <dgm:spPr/>
      <dgm:t>
        <a:bodyPr/>
        <a:lstStyle/>
        <a:p>
          <a:r>
            <a:rPr lang="en-US" dirty="0" smtClean="0"/>
            <a:t>Auto-Emitted Events’ Directives Queued</a:t>
          </a:r>
        </a:p>
      </dgm:t>
    </dgm:pt>
    <dgm:pt modelId="{FA5BA7F3-BC83-4B3F-9FD8-F37312FC26A2}" type="parTrans" cxnId="{9C948403-0CDF-4697-BE3D-CB3A33089C05}">
      <dgm:prSet/>
      <dgm:spPr/>
      <dgm:t>
        <a:bodyPr/>
        <a:lstStyle/>
        <a:p>
          <a:endParaRPr lang="en-US"/>
        </a:p>
      </dgm:t>
    </dgm:pt>
    <dgm:pt modelId="{18D4A5FB-C108-41F2-B5E1-9F6DAB07E6E7}" type="sibTrans" cxnId="{9C948403-0CDF-4697-BE3D-CB3A33089C05}">
      <dgm:prSet/>
      <dgm:spPr/>
      <dgm:t>
        <a:bodyPr/>
        <a:lstStyle/>
        <a:p>
          <a:endParaRPr lang="en-US"/>
        </a:p>
      </dgm:t>
    </dgm:pt>
    <dgm:pt modelId="{68C7D7EF-FEC0-4D2D-B385-891708A09D42}" type="pres">
      <dgm:prSet presAssocID="{F74533B4-1981-4873-ABF4-A04D4D9A5D78}" presName="Name0" presStyleCnt="0">
        <dgm:presLayoutVars>
          <dgm:dir/>
          <dgm:resizeHandles val="exact"/>
        </dgm:presLayoutVars>
      </dgm:prSet>
      <dgm:spPr/>
      <dgm:t>
        <a:bodyPr/>
        <a:lstStyle/>
        <a:p>
          <a:endParaRPr lang="en-US"/>
        </a:p>
      </dgm:t>
    </dgm:pt>
    <dgm:pt modelId="{BF031A9B-C619-4DA8-94EB-A6B0E7DD0BA5}" type="pres">
      <dgm:prSet presAssocID="{F74533B4-1981-4873-ABF4-A04D4D9A5D78}" presName="cycle" presStyleCnt="0"/>
      <dgm:spPr/>
    </dgm:pt>
    <dgm:pt modelId="{743CD50A-5575-41BE-84AB-4662803183DA}" type="pres">
      <dgm:prSet presAssocID="{4B1A3A07-822E-4F2B-9FD8-A6F7A02B7C5F}" presName="nodeFirstNode" presStyleLbl="node1" presStyleIdx="0" presStyleCnt="5">
        <dgm:presLayoutVars>
          <dgm:bulletEnabled val="1"/>
        </dgm:presLayoutVars>
      </dgm:prSet>
      <dgm:spPr/>
      <dgm:t>
        <a:bodyPr/>
        <a:lstStyle/>
        <a:p>
          <a:endParaRPr lang="en-US"/>
        </a:p>
      </dgm:t>
    </dgm:pt>
    <dgm:pt modelId="{2984759E-8951-4023-812E-E6F70D9DA9B8}" type="pres">
      <dgm:prSet presAssocID="{E4CC3943-1308-429F-9454-E1D3E3DAA388}" presName="sibTransFirstNode" presStyleLbl="bgShp" presStyleIdx="0" presStyleCnt="1"/>
      <dgm:spPr/>
      <dgm:t>
        <a:bodyPr/>
        <a:lstStyle/>
        <a:p>
          <a:endParaRPr lang="en-US"/>
        </a:p>
      </dgm:t>
    </dgm:pt>
    <dgm:pt modelId="{D6F9573F-A5F2-44B6-89DF-D90AC4666769}" type="pres">
      <dgm:prSet presAssocID="{4E2201BC-6F65-48E3-869E-F89D0CB3DAA3}" presName="nodeFollowingNodes" presStyleLbl="node1" presStyleIdx="1" presStyleCnt="5">
        <dgm:presLayoutVars>
          <dgm:bulletEnabled val="1"/>
        </dgm:presLayoutVars>
      </dgm:prSet>
      <dgm:spPr/>
      <dgm:t>
        <a:bodyPr/>
        <a:lstStyle/>
        <a:p>
          <a:endParaRPr lang="en-US"/>
        </a:p>
      </dgm:t>
    </dgm:pt>
    <dgm:pt modelId="{ACD20965-887C-4385-9765-C6E954BAB970}" type="pres">
      <dgm:prSet presAssocID="{9059934D-A83A-436C-A83A-EF56EC49363E}" presName="nodeFollowingNodes" presStyleLbl="node1" presStyleIdx="2" presStyleCnt="5">
        <dgm:presLayoutVars>
          <dgm:bulletEnabled val="1"/>
        </dgm:presLayoutVars>
      </dgm:prSet>
      <dgm:spPr/>
      <dgm:t>
        <a:bodyPr/>
        <a:lstStyle/>
        <a:p>
          <a:endParaRPr lang="en-US"/>
        </a:p>
      </dgm:t>
    </dgm:pt>
    <dgm:pt modelId="{5E9087D6-EB44-4DB7-8988-213D54D0B259}" type="pres">
      <dgm:prSet presAssocID="{186FAB1A-11D1-4C67-942D-BC5551F8E1EA}" presName="nodeFollowingNodes" presStyleLbl="node1" presStyleIdx="3" presStyleCnt="5">
        <dgm:presLayoutVars>
          <dgm:bulletEnabled val="1"/>
        </dgm:presLayoutVars>
      </dgm:prSet>
      <dgm:spPr/>
      <dgm:t>
        <a:bodyPr/>
        <a:lstStyle/>
        <a:p>
          <a:endParaRPr lang="en-US"/>
        </a:p>
      </dgm:t>
    </dgm:pt>
    <dgm:pt modelId="{C03D063C-B1D8-446D-9501-0AD8D764F687}" type="pres">
      <dgm:prSet presAssocID="{7DB458DD-F34D-48B4-B1CE-F7C149AE4105}" presName="nodeFollowingNodes" presStyleLbl="node1" presStyleIdx="4" presStyleCnt="5">
        <dgm:presLayoutVars>
          <dgm:bulletEnabled val="1"/>
        </dgm:presLayoutVars>
      </dgm:prSet>
      <dgm:spPr/>
      <dgm:t>
        <a:bodyPr/>
        <a:lstStyle/>
        <a:p>
          <a:endParaRPr lang="en-US"/>
        </a:p>
      </dgm:t>
    </dgm:pt>
  </dgm:ptLst>
  <dgm:cxnLst>
    <dgm:cxn modelId="{1413439E-B28D-4090-BB64-22C10F96D705}" type="presOf" srcId="{9059934D-A83A-436C-A83A-EF56EC49363E}" destId="{ACD20965-887C-4385-9765-C6E954BAB970}" srcOrd="0" destOrd="0" presId="urn:microsoft.com/office/officeart/2005/8/layout/cycle3"/>
    <dgm:cxn modelId="{0F6BBF67-07AA-4A63-B8A2-5B602CEF75AC}" type="presOf" srcId="{186FAB1A-11D1-4C67-942D-BC5551F8E1EA}" destId="{5E9087D6-EB44-4DB7-8988-213D54D0B259}" srcOrd="0" destOrd="0" presId="urn:microsoft.com/office/officeart/2005/8/layout/cycle3"/>
    <dgm:cxn modelId="{13E460D1-1C6C-41BE-8260-2843F44012B4}" type="presOf" srcId="{F74533B4-1981-4873-ABF4-A04D4D9A5D78}" destId="{68C7D7EF-FEC0-4D2D-B385-891708A09D42}" srcOrd="0" destOrd="0" presId="urn:microsoft.com/office/officeart/2005/8/layout/cycle3"/>
    <dgm:cxn modelId="{A7AE48BE-3CFF-4D11-BEA0-9F657E6A4703}" type="presOf" srcId="{4E2201BC-6F65-48E3-869E-F89D0CB3DAA3}" destId="{D6F9573F-A5F2-44B6-89DF-D90AC4666769}" srcOrd="0" destOrd="0" presId="urn:microsoft.com/office/officeart/2005/8/layout/cycle3"/>
    <dgm:cxn modelId="{1DE2E079-899C-48A2-8544-786AB6670BCF}" srcId="{F74533B4-1981-4873-ABF4-A04D4D9A5D78}" destId="{4E2201BC-6F65-48E3-869E-F89D0CB3DAA3}" srcOrd="1" destOrd="0" parTransId="{EB9654A1-30A1-4F60-8946-AB9A7FBC6158}" sibTransId="{A531888A-B988-49FF-89F7-99100C6BC85C}"/>
    <dgm:cxn modelId="{167079FB-8373-405F-BC2F-5DE76FE6645B}" srcId="{F74533B4-1981-4873-ABF4-A04D4D9A5D78}" destId="{186FAB1A-11D1-4C67-942D-BC5551F8E1EA}" srcOrd="3" destOrd="0" parTransId="{5E088B9D-8797-4FEF-A509-E851E6AC5C2C}" sibTransId="{5E9BE691-5D27-44F2-9BA9-6CC677862D4A}"/>
    <dgm:cxn modelId="{9C948403-0CDF-4697-BE3D-CB3A33089C05}" srcId="{F74533B4-1981-4873-ABF4-A04D4D9A5D78}" destId="{7DB458DD-F34D-48B4-B1CE-F7C149AE4105}" srcOrd="4" destOrd="0" parTransId="{FA5BA7F3-BC83-4B3F-9FD8-F37312FC26A2}" sibTransId="{18D4A5FB-C108-41F2-B5E1-9F6DAB07E6E7}"/>
    <dgm:cxn modelId="{868C0714-4E5D-4057-8C1D-8E5D2C2B5339}" type="presOf" srcId="{7DB458DD-F34D-48B4-B1CE-F7C149AE4105}" destId="{C03D063C-B1D8-446D-9501-0AD8D764F687}" srcOrd="0" destOrd="0" presId="urn:microsoft.com/office/officeart/2005/8/layout/cycle3"/>
    <dgm:cxn modelId="{F5BAF97B-113C-46E1-B71A-C9166130BBC4}" type="presOf" srcId="{4B1A3A07-822E-4F2B-9FD8-A6F7A02B7C5F}" destId="{743CD50A-5575-41BE-84AB-4662803183DA}" srcOrd="0" destOrd="0" presId="urn:microsoft.com/office/officeart/2005/8/layout/cycle3"/>
    <dgm:cxn modelId="{D5172397-E04C-4F6C-814D-56259F3EF803}" srcId="{F74533B4-1981-4873-ABF4-A04D4D9A5D78}" destId="{4B1A3A07-822E-4F2B-9FD8-A6F7A02B7C5F}" srcOrd="0" destOrd="0" parTransId="{E080090B-537F-417B-AA79-CBCB2055E85B}" sibTransId="{E4CC3943-1308-429F-9454-E1D3E3DAA388}"/>
    <dgm:cxn modelId="{639B7400-BF28-486B-9AFA-6F70B9CE1A3D}" type="presOf" srcId="{E4CC3943-1308-429F-9454-E1D3E3DAA388}" destId="{2984759E-8951-4023-812E-E6F70D9DA9B8}" srcOrd="0" destOrd="0" presId="urn:microsoft.com/office/officeart/2005/8/layout/cycle3"/>
    <dgm:cxn modelId="{6E0A9888-E065-4E86-B39A-AE1312AE5E58}" srcId="{F74533B4-1981-4873-ABF4-A04D4D9A5D78}" destId="{9059934D-A83A-436C-A83A-EF56EC49363E}" srcOrd="2" destOrd="0" parTransId="{1A30779A-F649-4FE0-9608-5A7F72C284B3}" sibTransId="{73138D81-884F-4CC1-8899-3668145DFD54}"/>
    <dgm:cxn modelId="{501AED92-4C60-4B18-A0FE-DA4832F6DD7A}" type="presParOf" srcId="{68C7D7EF-FEC0-4D2D-B385-891708A09D42}" destId="{BF031A9B-C619-4DA8-94EB-A6B0E7DD0BA5}" srcOrd="0" destOrd="0" presId="urn:microsoft.com/office/officeart/2005/8/layout/cycle3"/>
    <dgm:cxn modelId="{7030F843-136C-4521-8703-F95AB51479C5}" type="presParOf" srcId="{BF031A9B-C619-4DA8-94EB-A6B0E7DD0BA5}" destId="{743CD50A-5575-41BE-84AB-4662803183DA}" srcOrd="0" destOrd="0" presId="urn:microsoft.com/office/officeart/2005/8/layout/cycle3"/>
    <dgm:cxn modelId="{24D47C89-D11B-43A5-8719-5E3ECE743658}" type="presParOf" srcId="{BF031A9B-C619-4DA8-94EB-A6B0E7DD0BA5}" destId="{2984759E-8951-4023-812E-E6F70D9DA9B8}" srcOrd="1" destOrd="0" presId="urn:microsoft.com/office/officeart/2005/8/layout/cycle3"/>
    <dgm:cxn modelId="{020BE994-7093-4562-867C-AB87459AD132}" type="presParOf" srcId="{BF031A9B-C619-4DA8-94EB-A6B0E7DD0BA5}" destId="{D6F9573F-A5F2-44B6-89DF-D90AC4666769}" srcOrd="2" destOrd="0" presId="urn:microsoft.com/office/officeart/2005/8/layout/cycle3"/>
    <dgm:cxn modelId="{03BC3D0A-3486-45E5-BD7C-20D56017CBCE}" type="presParOf" srcId="{BF031A9B-C619-4DA8-94EB-A6B0E7DD0BA5}" destId="{ACD20965-887C-4385-9765-C6E954BAB970}" srcOrd="3" destOrd="0" presId="urn:microsoft.com/office/officeart/2005/8/layout/cycle3"/>
    <dgm:cxn modelId="{6A02ABA9-A6F5-477E-9A27-789C2C149FC7}" type="presParOf" srcId="{BF031A9B-C619-4DA8-94EB-A6B0E7DD0BA5}" destId="{5E9087D6-EB44-4DB7-8988-213D54D0B259}" srcOrd="4" destOrd="0" presId="urn:microsoft.com/office/officeart/2005/8/layout/cycle3"/>
    <dgm:cxn modelId="{758C4970-07D6-4DA6-BE8C-EC423F1DB76C}" type="presParOf" srcId="{BF031A9B-C619-4DA8-94EB-A6B0E7DD0BA5}" destId="{C03D063C-B1D8-446D-9501-0AD8D764F687}"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4759E-8951-4023-812E-E6F70D9DA9B8}">
      <dsp:nvSpPr>
        <dsp:cNvPr id="0" name=""/>
        <dsp:cNvSpPr/>
      </dsp:nvSpPr>
      <dsp:spPr>
        <a:xfrm>
          <a:off x="801316" y="-21909"/>
          <a:ext cx="4092458" cy="4092458"/>
        </a:xfrm>
        <a:prstGeom prst="circularArrow">
          <a:avLst>
            <a:gd name="adj1" fmla="val 5544"/>
            <a:gd name="adj2" fmla="val 330680"/>
            <a:gd name="adj3" fmla="val 13829980"/>
            <a:gd name="adj4" fmla="val 17353154"/>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3CD50A-5575-41BE-84AB-4662803183DA}">
      <dsp:nvSpPr>
        <dsp:cNvPr id="0" name=""/>
        <dsp:cNvSpPr/>
      </dsp:nvSpPr>
      <dsp:spPr>
        <a:xfrm>
          <a:off x="1911804" y="1269"/>
          <a:ext cx="1871482" cy="93574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Directive Popped</a:t>
          </a:r>
          <a:endParaRPr lang="en-US" sz="1500" kern="1200" dirty="0"/>
        </a:p>
      </dsp:txBody>
      <dsp:txXfrm>
        <a:off x="1957483" y="46948"/>
        <a:ext cx="1780124" cy="844383"/>
      </dsp:txXfrm>
    </dsp:sp>
    <dsp:sp modelId="{D6F9573F-A5F2-44B6-89DF-D90AC4666769}">
      <dsp:nvSpPr>
        <dsp:cNvPr id="0" name=""/>
        <dsp:cNvSpPr/>
      </dsp:nvSpPr>
      <dsp:spPr>
        <a:xfrm>
          <a:off x="3571574" y="1207162"/>
          <a:ext cx="1871482" cy="93574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Directive Executed</a:t>
          </a:r>
          <a:endParaRPr lang="en-US" sz="1500" kern="1200" dirty="0"/>
        </a:p>
      </dsp:txBody>
      <dsp:txXfrm>
        <a:off x="3617253" y="1252841"/>
        <a:ext cx="1780124" cy="844383"/>
      </dsp:txXfrm>
    </dsp:sp>
    <dsp:sp modelId="{ACD20965-887C-4385-9765-C6E954BAB970}">
      <dsp:nvSpPr>
        <dsp:cNvPr id="0" name=""/>
        <dsp:cNvSpPr/>
      </dsp:nvSpPr>
      <dsp:spPr>
        <a:xfrm>
          <a:off x="2937598" y="3158338"/>
          <a:ext cx="1871482" cy="93574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Emitted Events Have Their Registered Directives Queued</a:t>
          </a:r>
          <a:endParaRPr lang="en-US" sz="1500" kern="1200" dirty="0"/>
        </a:p>
      </dsp:txBody>
      <dsp:txXfrm>
        <a:off x="2983277" y="3204017"/>
        <a:ext cx="1780124" cy="844383"/>
      </dsp:txXfrm>
    </dsp:sp>
    <dsp:sp modelId="{5E9087D6-EB44-4DB7-8988-213D54D0B259}">
      <dsp:nvSpPr>
        <dsp:cNvPr id="0" name=""/>
        <dsp:cNvSpPr/>
      </dsp:nvSpPr>
      <dsp:spPr>
        <a:xfrm>
          <a:off x="886010" y="3158338"/>
          <a:ext cx="1871482" cy="93574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Event List Checked for Auto-Emit</a:t>
          </a:r>
          <a:endParaRPr lang="en-US" sz="1500" kern="1200" dirty="0"/>
        </a:p>
      </dsp:txBody>
      <dsp:txXfrm>
        <a:off x="931689" y="3204017"/>
        <a:ext cx="1780124" cy="844383"/>
      </dsp:txXfrm>
    </dsp:sp>
    <dsp:sp modelId="{C03D063C-B1D8-446D-9501-0AD8D764F687}">
      <dsp:nvSpPr>
        <dsp:cNvPr id="0" name=""/>
        <dsp:cNvSpPr/>
      </dsp:nvSpPr>
      <dsp:spPr>
        <a:xfrm>
          <a:off x="252035" y="1207162"/>
          <a:ext cx="1871482" cy="93574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Auto-Emitted Events’ Directives Queued</a:t>
          </a:r>
        </a:p>
      </dsp:txBody>
      <dsp:txXfrm>
        <a:off x="297714" y="1252841"/>
        <a:ext cx="1780124" cy="844383"/>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6B5802-6E02-4AAF-8303-3B67DCEC8909}" type="datetimeFigureOut">
              <a:rPr lang="en-US" smtClean="0"/>
              <a:t>12-May-15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E360C-A9BE-4EAD-AE6E-4E5DFEF88C53}" type="slidenum">
              <a:rPr lang="en-US" smtClean="0"/>
              <a:t>‹#›</a:t>
            </a:fld>
            <a:endParaRPr lang="en-US"/>
          </a:p>
        </p:txBody>
      </p:sp>
    </p:spTree>
    <p:extLst>
      <p:ext uri="{BB962C8B-B14F-4D97-AF65-F5344CB8AC3E}">
        <p14:creationId xmlns:p14="http://schemas.microsoft.com/office/powerpoint/2010/main" val="2297931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decided to use a</a:t>
            </a:r>
            <a:r>
              <a:rPr lang="en-US" baseline="0" dirty="0" smtClean="0"/>
              <a:t> software development model inspired by Agile in managing </a:t>
            </a:r>
            <a:r>
              <a:rPr lang="en-US" baseline="0" dirty="0" err="1" smtClean="0"/>
              <a:t>turnt</a:t>
            </a:r>
            <a:r>
              <a:rPr lang="en-US" baseline="0" dirty="0" smtClean="0"/>
              <a:t>. </a:t>
            </a:r>
            <a:r>
              <a:rPr lang="en-US" dirty="0" smtClean="0"/>
              <a:t>Motives behind using Agile: allows us to</a:t>
            </a:r>
            <a:r>
              <a:rPr lang="en-US" baseline="0" dirty="0" smtClean="0"/>
              <a:t> make iterations of working software. Our first iteration will be relatively fast and simple to implement, which let everyone see the concept in practice. Because rapid iterations allows fast development, we can submit a language that works. Also, since we were all learning as we went along, Agile principles such as adapting to changing requirements were well suited to developing </a:t>
            </a:r>
            <a:r>
              <a:rPr lang="en-US" baseline="0" dirty="0" err="1" smtClean="0"/>
              <a:t>turnt</a:t>
            </a:r>
            <a:r>
              <a:rPr lang="en-US" baseline="0" dirty="0" smtClean="0"/>
              <a:t>. We ended up cutting some features that we intended to include and adding features that we designated as optional.</a:t>
            </a:r>
            <a:endParaRPr lang="en-US" dirty="0"/>
          </a:p>
        </p:txBody>
      </p:sp>
      <p:sp>
        <p:nvSpPr>
          <p:cNvPr id="4" name="Slide Number Placeholder 3"/>
          <p:cNvSpPr>
            <a:spLocks noGrp="1"/>
          </p:cNvSpPr>
          <p:nvPr>
            <p:ph type="sldNum" sz="quarter" idx="10"/>
          </p:nvPr>
        </p:nvSpPr>
        <p:spPr/>
        <p:txBody>
          <a:bodyPr/>
          <a:lstStyle/>
          <a:p>
            <a:fld id="{684E360C-A9BE-4EAD-AE6E-4E5DFEF88C53}" type="slidenum">
              <a:rPr lang="en-US" smtClean="0"/>
              <a:t>14</a:t>
            </a:fld>
            <a:endParaRPr lang="en-US"/>
          </a:p>
        </p:txBody>
      </p:sp>
    </p:spTree>
    <p:extLst>
      <p:ext uri="{BB962C8B-B14F-4D97-AF65-F5344CB8AC3E}">
        <p14:creationId xmlns:p14="http://schemas.microsoft.com/office/powerpoint/2010/main" val="478873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Shape 8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1" name="Shape 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546559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38646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4" name="Shape 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4931606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01538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FD3594D-5E7C-4A1D-877A-02BD136E85CF}" type="datetimeFigureOut">
              <a:rPr lang="en-US" smtClean="0"/>
              <a:t>12-May-15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8411B-4A1A-4DBB-80DC-107266058E6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97362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D3594D-5E7C-4A1D-877A-02BD136E85CF}" type="datetimeFigureOut">
              <a:rPr lang="en-US" smtClean="0"/>
              <a:t>12-May-15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8411B-4A1A-4DBB-80DC-107266058E6F}" type="slidenum">
              <a:rPr lang="en-US" smtClean="0"/>
              <a:t>‹#›</a:t>
            </a:fld>
            <a:endParaRPr lang="en-US"/>
          </a:p>
        </p:txBody>
      </p:sp>
    </p:spTree>
    <p:extLst>
      <p:ext uri="{BB962C8B-B14F-4D97-AF65-F5344CB8AC3E}">
        <p14:creationId xmlns:p14="http://schemas.microsoft.com/office/powerpoint/2010/main" val="2579670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D3594D-5E7C-4A1D-877A-02BD136E85CF}" type="datetimeFigureOut">
              <a:rPr lang="en-US" smtClean="0"/>
              <a:t>12-May-15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8411B-4A1A-4DBB-80DC-107266058E6F}" type="slidenum">
              <a:rPr lang="en-US" smtClean="0"/>
              <a:t>‹#›</a:t>
            </a:fld>
            <a:endParaRPr lang="en-US"/>
          </a:p>
        </p:txBody>
      </p:sp>
    </p:spTree>
    <p:extLst>
      <p:ext uri="{BB962C8B-B14F-4D97-AF65-F5344CB8AC3E}">
        <p14:creationId xmlns:p14="http://schemas.microsoft.com/office/powerpoint/2010/main" val="2477625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9"/>
        <p:cNvGrpSpPr/>
        <p:nvPr/>
      </p:nvGrpSpPr>
      <p:grpSpPr>
        <a:xfrm>
          <a:off x="0" y="0"/>
          <a:ext cx="0" cy="0"/>
          <a:chOff x="0" y="0"/>
          <a:chExt cx="0" cy="0"/>
        </a:xfrm>
      </p:grpSpPr>
      <p:sp>
        <p:nvSpPr>
          <p:cNvPr id="28" name="Shape 28"/>
          <p:cNvSpPr txBox="1">
            <a:spLocks noGrp="1"/>
          </p:cNvSpPr>
          <p:nvPr>
            <p:ph type="title"/>
          </p:nvPr>
        </p:nvSpPr>
        <p:spPr>
          <a:xfrm>
            <a:off x="609600" y="274637"/>
            <a:ext cx="10972800" cy="11432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9" name="Shape 29"/>
          <p:cNvSpPr txBox="1">
            <a:spLocks noGrp="1"/>
          </p:cNvSpPr>
          <p:nvPr>
            <p:ph type="body" idx="1"/>
          </p:nvPr>
        </p:nvSpPr>
        <p:spPr>
          <a:xfrm>
            <a:off x="609600" y="1600201"/>
            <a:ext cx="10972800" cy="49675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0" name="Shape 30"/>
          <p:cNvSpPr txBox="1">
            <a:spLocks noGrp="1"/>
          </p:cNvSpPr>
          <p:nvPr>
            <p:ph type="sldNum" idx="12"/>
          </p:nvPr>
        </p:nvSpPr>
        <p:spPr>
          <a:xfrm>
            <a:off x="11409055" y="6333133"/>
            <a:ext cx="731599" cy="524800"/>
          </a:xfrm>
          <a:prstGeom prst="rect">
            <a:avLst/>
          </a:prstGeom>
        </p:spPr>
        <p:txBody>
          <a:bodyPr lIns="91425" tIns="91425" rIns="91425" bIns="91425" anchor="ctr" anchorCtr="0">
            <a:noAutofit/>
          </a:bodyPr>
          <a:lstStyle>
            <a:lvl1pPr>
              <a:spcBef>
                <a:spcPts val="0"/>
              </a:spcBef>
              <a:buNone/>
              <a:defRPr/>
            </a:lvl1pPr>
          </a:lstStyle>
          <a:p>
            <a:fld id="{00000000-1234-1234-1234-123412341234}" type="slidenum">
              <a:rPr lang="en" smtClean="0"/>
              <a:pPr/>
              <a:t>‹#›</a:t>
            </a:fld>
            <a:endParaRPr lang="en"/>
          </a:p>
        </p:txBody>
      </p:sp>
    </p:spTree>
    <p:extLst>
      <p:ext uri="{BB962C8B-B14F-4D97-AF65-F5344CB8AC3E}">
        <p14:creationId xmlns:p14="http://schemas.microsoft.com/office/powerpoint/2010/main" val="20141724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FD3594D-5E7C-4A1D-877A-02BD136E85CF}" type="datetimeFigureOut">
              <a:rPr lang="en-US" smtClean="0"/>
              <a:t>12-May-15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8411B-4A1A-4DBB-80DC-107266058E6F}" type="slidenum">
              <a:rPr lang="en-US" smtClean="0"/>
              <a:t>‹#›</a:t>
            </a:fld>
            <a:endParaRPr lang="en-US"/>
          </a:p>
        </p:txBody>
      </p:sp>
    </p:spTree>
    <p:extLst>
      <p:ext uri="{BB962C8B-B14F-4D97-AF65-F5344CB8AC3E}">
        <p14:creationId xmlns:p14="http://schemas.microsoft.com/office/powerpoint/2010/main" val="2491656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D3594D-5E7C-4A1D-877A-02BD136E85CF}" type="datetimeFigureOut">
              <a:rPr lang="en-US" smtClean="0"/>
              <a:t>12-May-15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A8411B-4A1A-4DBB-80DC-107266058E6F}"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81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FD3594D-5E7C-4A1D-877A-02BD136E85CF}" type="datetimeFigureOut">
              <a:rPr lang="en-US" smtClean="0"/>
              <a:t>12-May-15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A8411B-4A1A-4DBB-80DC-107266058E6F}" type="slidenum">
              <a:rPr lang="en-US" smtClean="0"/>
              <a:t>‹#›</a:t>
            </a:fld>
            <a:endParaRPr lang="en-US"/>
          </a:p>
        </p:txBody>
      </p:sp>
    </p:spTree>
    <p:extLst>
      <p:ext uri="{BB962C8B-B14F-4D97-AF65-F5344CB8AC3E}">
        <p14:creationId xmlns:p14="http://schemas.microsoft.com/office/powerpoint/2010/main" val="40016714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FD3594D-5E7C-4A1D-877A-02BD136E85CF}" type="datetimeFigureOut">
              <a:rPr lang="en-US" smtClean="0"/>
              <a:t>12-May-15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A8411B-4A1A-4DBB-80DC-107266058E6F}" type="slidenum">
              <a:rPr lang="en-US" smtClean="0"/>
              <a:t>‹#›</a:t>
            </a:fld>
            <a:endParaRPr lang="en-US"/>
          </a:p>
        </p:txBody>
      </p:sp>
    </p:spTree>
    <p:extLst>
      <p:ext uri="{BB962C8B-B14F-4D97-AF65-F5344CB8AC3E}">
        <p14:creationId xmlns:p14="http://schemas.microsoft.com/office/powerpoint/2010/main" val="2114951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FD3594D-5E7C-4A1D-877A-02BD136E85CF}" type="datetimeFigureOut">
              <a:rPr lang="en-US" smtClean="0"/>
              <a:t>12-May-15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A8411B-4A1A-4DBB-80DC-107266058E6F}" type="slidenum">
              <a:rPr lang="en-US" smtClean="0"/>
              <a:t>‹#›</a:t>
            </a:fld>
            <a:endParaRPr lang="en-US"/>
          </a:p>
        </p:txBody>
      </p:sp>
    </p:spTree>
    <p:extLst>
      <p:ext uri="{BB962C8B-B14F-4D97-AF65-F5344CB8AC3E}">
        <p14:creationId xmlns:p14="http://schemas.microsoft.com/office/powerpoint/2010/main" val="23156236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FD3594D-5E7C-4A1D-877A-02BD136E85CF}" type="datetimeFigureOut">
              <a:rPr lang="en-US" smtClean="0"/>
              <a:t>12-May-15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1A8411B-4A1A-4DBB-80DC-107266058E6F}" type="slidenum">
              <a:rPr lang="en-US" smtClean="0"/>
              <a:t>‹#›</a:t>
            </a:fld>
            <a:endParaRPr lang="en-US"/>
          </a:p>
        </p:txBody>
      </p:sp>
    </p:spTree>
    <p:extLst>
      <p:ext uri="{BB962C8B-B14F-4D97-AF65-F5344CB8AC3E}">
        <p14:creationId xmlns:p14="http://schemas.microsoft.com/office/powerpoint/2010/main" val="24488738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FD3594D-5E7C-4A1D-877A-02BD136E85CF}" type="datetimeFigureOut">
              <a:rPr lang="en-US" smtClean="0"/>
              <a:t>12-May-15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1A8411B-4A1A-4DBB-80DC-107266058E6F}" type="slidenum">
              <a:rPr lang="en-US" smtClean="0"/>
              <a:t>‹#›</a:t>
            </a:fld>
            <a:endParaRPr lang="en-US"/>
          </a:p>
        </p:txBody>
      </p:sp>
    </p:spTree>
    <p:extLst>
      <p:ext uri="{BB962C8B-B14F-4D97-AF65-F5344CB8AC3E}">
        <p14:creationId xmlns:p14="http://schemas.microsoft.com/office/powerpoint/2010/main" val="1132255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accent3"/>
          </a:solid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D3594D-5E7C-4A1D-877A-02BD136E85CF}" type="datetimeFigureOut">
              <a:rPr lang="en-US" smtClean="0"/>
              <a:t>12-May-15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A8411B-4A1A-4DBB-80DC-107266058E6F}" type="slidenum">
              <a:rPr lang="en-US" smtClean="0"/>
              <a:t>‹#›</a:t>
            </a:fld>
            <a:endParaRPr lang="en-US"/>
          </a:p>
        </p:txBody>
      </p:sp>
    </p:spTree>
    <p:extLst>
      <p:ext uri="{BB962C8B-B14F-4D97-AF65-F5344CB8AC3E}">
        <p14:creationId xmlns:p14="http://schemas.microsoft.com/office/powerpoint/2010/main" val="2616355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FD3594D-5E7C-4A1D-877A-02BD136E85CF}" type="datetimeFigureOut">
              <a:rPr lang="en-US" smtClean="0"/>
              <a:t>12-May-15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1A8411B-4A1A-4DBB-80DC-107266058E6F}"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109938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pastebin.com/8Ndf3cEp" TargetMode="External"/><Relationship Id="rId2" Type="http://schemas.openxmlformats.org/officeDocument/2006/relationships/hyperlink" Target="http://youtu.be/W6VhVGbdCl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turnt</a:t>
            </a:r>
            <a:r>
              <a:rPr lang="en-US" dirty="0" smtClean="0"/>
              <a:t>.	</a:t>
            </a:r>
            <a:endParaRPr lang="en-US" dirty="0"/>
          </a:p>
        </p:txBody>
      </p:sp>
      <p:sp>
        <p:nvSpPr>
          <p:cNvPr id="5" name="Subtitle 4"/>
          <p:cNvSpPr>
            <a:spLocks noGrp="1"/>
          </p:cNvSpPr>
          <p:nvPr>
            <p:ph type="subTitle" idx="1"/>
          </p:nvPr>
        </p:nvSpPr>
        <p:spPr/>
        <p:txBody>
          <a:bodyPr/>
          <a:lstStyle/>
          <a:p>
            <a:r>
              <a:rPr lang="en-US" dirty="0" smtClean="0"/>
              <a:t>A turn based game creation language.</a:t>
            </a:r>
            <a:endParaRPr lang="en-US" dirty="0"/>
          </a:p>
        </p:txBody>
      </p:sp>
    </p:spTree>
    <p:extLst>
      <p:ext uri="{BB962C8B-B14F-4D97-AF65-F5344CB8AC3E}">
        <p14:creationId xmlns:p14="http://schemas.microsoft.com/office/powerpoint/2010/main" val="4159069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a:t>t</a:t>
            </a:r>
            <a:r>
              <a:rPr lang="en-US" dirty="0" err="1" smtClean="0"/>
              <a:t>urnt</a:t>
            </a:r>
            <a:r>
              <a:rPr lang="en-US" dirty="0" smtClean="0"/>
              <a:t>. Driver</a:t>
            </a:r>
            <a:endParaRPr lang="en-US" dirty="0"/>
          </a:p>
        </p:txBody>
      </p:sp>
      <p:sp>
        <p:nvSpPr>
          <p:cNvPr id="3" name="Content Placeholder 2"/>
          <p:cNvSpPr>
            <a:spLocks noGrp="1"/>
          </p:cNvSpPr>
          <p:nvPr>
            <p:ph idx="1"/>
          </p:nvPr>
        </p:nvSpPr>
        <p:spPr>
          <a:xfrm>
            <a:off x="838200" y="1825625"/>
            <a:ext cx="5999205" cy="4351338"/>
          </a:xfrm>
        </p:spPr>
        <p:txBody>
          <a:bodyPr>
            <a:normAutofit/>
          </a:bodyPr>
          <a:lstStyle/>
          <a:p>
            <a:r>
              <a:rPr lang="en-US" dirty="0" smtClean="0"/>
              <a:t>When executed, the </a:t>
            </a:r>
            <a:r>
              <a:rPr lang="en-US" dirty="0" err="1" smtClean="0"/>
              <a:t>turnt</a:t>
            </a:r>
            <a:r>
              <a:rPr lang="en-US" dirty="0" smtClean="0"/>
              <a:t> driver emits the “main” event, queueing all directives registered to “main” as of running.</a:t>
            </a:r>
          </a:p>
          <a:p>
            <a:r>
              <a:rPr lang="en-US" dirty="0" smtClean="0"/>
              <a:t>Directives are popped. During the execution of a directive if an event is emitted, all directives registered to that event are pushed onto the directive priority queue.</a:t>
            </a:r>
          </a:p>
          <a:p>
            <a:r>
              <a:rPr lang="en-US" dirty="0" smtClean="0"/>
              <a:t>After each directive finishes execution, all events are checked to see if their auto-emit conditions are met. Events whose auto-emit conditions are met are emitted, and their registered directives are queued.</a:t>
            </a:r>
            <a:endParaRPr lang="en-US" dirty="0"/>
          </a:p>
        </p:txBody>
      </p:sp>
      <p:graphicFrame>
        <p:nvGraphicFramePr>
          <p:cNvPr id="4" name="Diagram 3"/>
          <p:cNvGraphicFramePr/>
          <p:nvPr>
            <p:extLst>
              <p:ext uri="{D42A27DB-BD31-4B8C-83A1-F6EECF244321}">
                <p14:modId xmlns:p14="http://schemas.microsoft.com/office/powerpoint/2010/main" val="2481613547"/>
              </p:ext>
            </p:extLst>
          </p:nvPr>
        </p:nvGraphicFramePr>
        <p:xfrm>
          <a:off x="6496908" y="1690688"/>
          <a:ext cx="5695092" cy="40953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335971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turnt</a:t>
            </a:r>
            <a:r>
              <a:rPr lang="en-US" dirty="0" smtClean="0"/>
              <a:t>. Driver (Actions)</a:t>
            </a:r>
            <a:endParaRPr lang="en-US" dirty="0"/>
          </a:p>
        </p:txBody>
      </p:sp>
      <p:sp>
        <p:nvSpPr>
          <p:cNvPr id="3" name="Content Placeholder 2"/>
          <p:cNvSpPr>
            <a:spLocks noGrp="1"/>
          </p:cNvSpPr>
          <p:nvPr>
            <p:ph idx="1"/>
          </p:nvPr>
        </p:nvSpPr>
        <p:spPr/>
        <p:txBody>
          <a:bodyPr/>
          <a:lstStyle/>
          <a:p>
            <a:r>
              <a:rPr lang="en-US" dirty="0" smtClean="0"/>
              <a:t>Actions serve as procedures which are executed immediately upon being called with their identifier name, followed by a semi colon.</a:t>
            </a:r>
          </a:p>
          <a:p>
            <a:r>
              <a:rPr lang="en-US" dirty="0" smtClean="0"/>
              <a:t>Actions can be called from directives.</a:t>
            </a:r>
          </a:p>
          <a:p>
            <a:r>
              <a:rPr lang="en-US" dirty="0" smtClean="0"/>
              <a:t>Nothing is passed or returned, relying on state.</a:t>
            </a:r>
            <a:endParaRPr lang="en-US" dirty="0"/>
          </a:p>
        </p:txBody>
      </p:sp>
    </p:spTree>
    <p:extLst>
      <p:ext uri="{BB962C8B-B14F-4D97-AF65-F5344CB8AC3E}">
        <p14:creationId xmlns:p14="http://schemas.microsoft.com/office/powerpoint/2010/main" val="39850546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turnt</a:t>
            </a:r>
            <a:r>
              <a:rPr lang="en-US" dirty="0" smtClean="0"/>
              <a:t>. Driver (State)</a:t>
            </a:r>
            <a:endParaRPr lang="en-US" dirty="0"/>
          </a:p>
        </p:txBody>
      </p:sp>
      <p:sp>
        <p:nvSpPr>
          <p:cNvPr id="3" name="Content Placeholder 2"/>
          <p:cNvSpPr>
            <a:spLocks noGrp="1"/>
          </p:cNvSpPr>
          <p:nvPr>
            <p:ph idx="1"/>
          </p:nvPr>
        </p:nvSpPr>
        <p:spPr/>
        <p:txBody>
          <a:bodyPr/>
          <a:lstStyle/>
          <a:p>
            <a:r>
              <a:rPr lang="en-US" dirty="0" smtClean="0"/>
              <a:t>State is a set of global variables that can be accessed from any directive or action. </a:t>
            </a:r>
          </a:p>
          <a:p>
            <a:r>
              <a:rPr lang="en-US" dirty="0" smtClean="0"/>
              <a:t>A variable in state is initialized with a value using the command “state &lt;type&gt; &lt;identifier&gt; &lt;literal&gt;”, which brings the value into local scope.</a:t>
            </a:r>
          </a:p>
          <a:p>
            <a:r>
              <a:rPr lang="en-US" dirty="0" smtClean="0"/>
              <a:t>A variable in state is retrieved using the command “state &lt;identifier&gt;”, which brings the value into local scope.</a:t>
            </a:r>
          </a:p>
          <a:p>
            <a:r>
              <a:rPr lang="en-US" dirty="0" smtClean="0"/>
              <a:t>A variable in state is modified using the command “state &lt;identifier&gt; &lt;literal&gt;”. The variable must be brought into local scope by a state initialization or get first.</a:t>
            </a:r>
            <a:endParaRPr lang="en-US" dirty="0"/>
          </a:p>
        </p:txBody>
      </p:sp>
    </p:spTree>
    <p:extLst>
      <p:ext uri="{BB962C8B-B14F-4D97-AF65-F5344CB8AC3E}">
        <p14:creationId xmlns:p14="http://schemas.microsoft.com/office/powerpoint/2010/main" val="374072038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Project Management</a:t>
            </a:r>
            <a:endParaRPr lang="en-US" dirty="0"/>
          </a:p>
        </p:txBody>
      </p:sp>
      <p:sp>
        <p:nvSpPr>
          <p:cNvPr id="3" name="Subtitle 2"/>
          <p:cNvSpPr>
            <a:spLocks noGrp="1"/>
          </p:cNvSpPr>
          <p:nvPr>
            <p:ph type="subTitle" idx="1"/>
          </p:nvPr>
        </p:nvSpPr>
        <p:spPr/>
        <p:txBody>
          <a:bodyPr/>
          <a:lstStyle/>
          <a:p>
            <a:r>
              <a:rPr lang="en-US" dirty="0" smtClean="0"/>
              <a:t>Khetthai Laksanakorn</a:t>
            </a:r>
            <a:endParaRPr lang="en-US" dirty="0"/>
          </a:p>
        </p:txBody>
      </p:sp>
    </p:spTree>
    <p:extLst>
      <p:ext uri="{BB962C8B-B14F-4D97-AF65-F5344CB8AC3E}">
        <p14:creationId xmlns:p14="http://schemas.microsoft.com/office/powerpoint/2010/main" val="25369682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Project Management (Agile)</a:t>
            </a:r>
            <a:endParaRPr lang="en-US" dirty="0"/>
          </a:p>
        </p:txBody>
      </p:sp>
      <p:sp>
        <p:nvSpPr>
          <p:cNvPr id="3" name="Content Placeholder 2"/>
          <p:cNvSpPr>
            <a:spLocks noGrp="1"/>
          </p:cNvSpPr>
          <p:nvPr>
            <p:ph idx="1"/>
          </p:nvPr>
        </p:nvSpPr>
        <p:spPr/>
        <p:txBody>
          <a:bodyPr/>
          <a:lstStyle/>
          <a:p>
            <a:r>
              <a:rPr lang="en-US" dirty="0" smtClean="0"/>
              <a:t>The following principles of Agile Software Development were followed in implementing the language/translator.</a:t>
            </a:r>
          </a:p>
          <a:p>
            <a:pPr lvl="1"/>
            <a:r>
              <a:rPr lang="en-US" dirty="0" smtClean="0"/>
              <a:t>Welcoming changing requirements.</a:t>
            </a:r>
          </a:p>
          <a:p>
            <a:pPr lvl="1"/>
            <a:r>
              <a:rPr lang="en-US" dirty="0" smtClean="0"/>
              <a:t>Working software delivered frequently.</a:t>
            </a:r>
          </a:p>
          <a:p>
            <a:pPr lvl="1"/>
            <a:r>
              <a:rPr lang="en-US" dirty="0" smtClean="0"/>
              <a:t>Face to face conversation</a:t>
            </a:r>
          </a:p>
          <a:p>
            <a:pPr lvl="1"/>
            <a:r>
              <a:rPr lang="en-US" dirty="0" smtClean="0"/>
              <a:t>Measuring progress via working software.</a:t>
            </a:r>
          </a:p>
          <a:p>
            <a:pPr lvl="1"/>
            <a:r>
              <a:rPr lang="en-US" dirty="0" smtClean="0"/>
              <a:t>Sustainable development at a constant pace.</a:t>
            </a:r>
          </a:p>
          <a:p>
            <a:pPr lvl="1"/>
            <a:r>
              <a:rPr lang="en-US" dirty="0" smtClean="0"/>
              <a:t>Attention to technical excellence and good design.</a:t>
            </a:r>
          </a:p>
          <a:p>
            <a:pPr lvl="1"/>
            <a:r>
              <a:rPr lang="en-US" dirty="0" smtClean="0"/>
              <a:t>Simplicity.</a:t>
            </a:r>
            <a:endParaRPr lang="en-US" dirty="0"/>
          </a:p>
        </p:txBody>
      </p:sp>
      <p:pic>
        <p:nvPicPr>
          <p:cNvPr id="1026" name="Picture 2" descr="credit: pixshark.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9457" y="2758045"/>
            <a:ext cx="4505325" cy="2905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93414" y="5673845"/>
            <a:ext cx="1253869" cy="246221"/>
          </a:xfrm>
          <a:prstGeom prst="rect">
            <a:avLst/>
          </a:prstGeom>
          <a:noFill/>
        </p:spPr>
        <p:txBody>
          <a:bodyPr wrap="none" rtlCol="0">
            <a:spAutoFit/>
          </a:bodyPr>
          <a:lstStyle/>
          <a:p>
            <a:r>
              <a:rPr lang="en-US" sz="1000" dirty="0" smtClean="0"/>
              <a:t>Credit: pixshark.com</a:t>
            </a:r>
            <a:endParaRPr lang="en-US" sz="1000" dirty="0"/>
          </a:p>
        </p:txBody>
      </p:sp>
    </p:spTree>
    <p:extLst>
      <p:ext uri="{BB962C8B-B14F-4D97-AF65-F5344CB8AC3E}">
        <p14:creationId xmlns:p14="http://schemas.microsoft.com/office/powerpoint/2010/main" val="15278760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Project Management (Meetings)</a:t>
            </a:r>
            <a:endParaRPr lang="en-US" dirty="0"/>
          </a:p>
        </p:txBody>
      </p:sp>
      <p:sp>
        <p:nvSpPr>
          <p:cNvPr id="3" name="Content Placeholder 2"/>
          <p:cNvSpPr>
            <a:spLocks noGrp="1"/>
          </p:cNvSpPr>
          <p:nvPr>
            <p:ph idx="1"/>
          </p:nvPr>
        </p:nvSpPr>
        <p:spPr/>
        <p:txBody>
          <a:bodyPr/>
          <a:lstStyle/>
          <a:p>
            <a:r>
              <a:rPr lang="en-US" dirty="0" smtClean="0"/>
              <a:t>Group meetings: weekly during planning, biweekly during development.</a:t>
            </a:r>
          </a:p>
          <a:p>
            <a:r>
              <a:rPr lang="en-US" dirty="0" smtClean="0"/>
              <a:t>Planning: Deciding on language’s programming constructs and features.</a:t>
            </a:r>
          </a:p>
          <a:p>
            <a:r>
              <a:rPr lang="en-US" dirty="0" smtClean="0"/>
              <a:t>Development: meetings had two aspects.</a:t>
            </a:r>
          </a:p>
          <a:p>
            <a:pPr lvl="1"/>
            <a:r>
              <a:rPr lang="en-US" dirty="0" smtClean="0"/>
              <a:t>Goals – identifying deliverables for the next iteration and how they will be implemented.</a:t>
            </a:r>
          </a:p>
          <a:p>
            <a:pPr lvl="1"/>
            <a:r>
              <a:rPr lang="en-US" dirty="0" smtClean="0"/>
              <a:t>Coding – realizing those deliverables.</a:t>
            </a:r>
          </a:p>
          <a:p>
            <a:r>
              <a:rPr lang="en-US" dirty="0" smtClean="0"/>
              <a:t>Coding was also done on an individual basis.</a:t>
            </a:r>
          </a:p>
          <a:p>
            <a:endParaRPr lang="en-US" dirty="0" smtClean="0"/>
          </a:p>
        </p:txBody>
      </p:sp>
    </p:spTree>
    <p:extLst>
      <p:ext uri="{BB962C8B-B14F-4D97-AF65-F5344CB8AC3E}">
        <p14:creationId xmlns:p14="http://schemas.microsoft.com/office/powerpoint/2010/main" val="5591494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Project Management (Iterative Process)</a:t>
            </a:r>
            <a:endParaRPr lang="en-US" dirty="0"/>
          </a:p>
        </p:txBody>
      </p:sp>
      <p:sp>
        <p:nvSpPr>
          <p:cNvPr id="3" name="Content Placeholder 2"/>
          <p:cNvSpPr>
            <a:spLocks noGrp="1"/>
          </p:cNvSpPr>
          <p:nvPr>
            <p:ph idx="1"/>
          </p:nvPr>
        </p:nvSpPr>
        <p:spPr/>
        <p:txBody>
          <a:bodyPr/>
          <a:lstStyle/>
          <a:p>
            <a:r>
              <a:rPr lang="en-US" dirty="0" smtClean="0"/>
              <a:t>Iteration 1: Driver code, grammar, translator prototype. Capable of running “Hello World” (events, directives, register)</a:t>
            </a:r>
          </a:p>
          <a:p>
            <a:r>
              <a:rPr lang="en-US" dirty="0" smtClean="0"/>
              <a:t>Iteration 2: Event emission, runtime register, testing framework.</a:t>
            </a:r>
          </a:p>
          <a:p>
            <a:r>
              <a:rPr lang="en-US" dirty="0" smtClean="0"/>
              <a:t>Iteration 3: Type declarations, assignment, control blocks. Priorities for directives. Included overhaul of grammar for ambiguity.</a:t>
            </a:r>
          </a:p>
          <a:p>
            <a:r>
              <a:rPr lang="en-US" dirty="0" smtClean="0"/>
              <a:t>Iteration 4: State, user input, auto emission of events.</a:t>
            </a:r>
            <a:endParaRPr lang="en-US" dirty="0"/>
          </a:p>
        </p:txBody>
      </p:sp>
    </p:spTree>
    <p:extLst>
      <p:ext uri="{BB962C8B-B14F-4D97-AF65-F5344CB8AC3E}">
        <p14:creationId xmlns:p14="http://schemas.microsoft.com/office/powerpoint/2010/main" val="3572582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42022"/>
            <a:ext cx="10058400" cy="1450757"/>
          </a:xfrm>
        </p:spPr>
        <p:txBody>
          <a:bodyPr/>
          <a:lstStyle/>
          <a:p>
            <a:pPr algn="ctr"/>
            <a:r>
              <a:rPr lang="en-US" dirty="0" smtClean="0"/>
              <a:t>Project Management (Timeline)</a:t>
            </a:r>
            <a:endParaRPr lang="en-US" dirty="0"/>
          </a:p>
        </p:txBody>
      </p:sp>
      <p:pic>
        <p:nvPicPr>
          <p:cNvPr id="4" name="Picture 3"/>
          <p:cNvPicPr>
            <a:picLocks noChangeAspect="1"/>
          </p:cNvPicPr>
          <p:nvPr/>
        </p:nvPicPr>
        <p:blipFill>
          <a:blip r:embed="rId2"/>
          <a:stretch>
            <a:fillRect/>
          </a:stretch>
        </p:blipFill>
        <p:spPr>
          <a:xfrm>
            <a:off x="1744955" y="1395664"/>
            <a:ext cx="8702090" cy="5213684"/>
          </a:xfrm>
          <a:prstGeom prst="rect">
            <a:avLst/>
          </a:prstGeom>
        </p:spPr>
      </p:pic>
    </p:spTree>
    <p:extLst>
      <p:ext uri="{BB962C8B-B14F-4D97-AF65-F5344CB8AC3E}">
        <p14:creationId xmlns:p14="http://schemas.microsoft.com/office/powerpoint/2010/main" val="9427987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Translator Architecture</a:t>
            </a:r>
            <a:endParaRPr lang="en-US" dirty="0"/>
          </a:p>
        </p:txBody>
      </p:sp>
      <p:sp>
        <p:nvSpPr>
          <p:cNvPr id="3" name="Subtitle 2"/>
          <p:cNvSpPr>
            <a:spLocks noGrp="1"/>
          </p:cNvSpPr>
          <p:nvPr>
            <p:ph type="subTitle" idx="1"/>
          </p:nvPr>
        </p:nvSpPr>
        <p:spPr/>
        <p:txBody>
          <a:bodyPr/>
          <a:lstStyle/>
          <a:p>
            <a:r>
              <a:rPr lang="en-US" dirty="0" smtClean="0"/>
              <a:t>Whitney Bailey</a:t>
            </a:r>
            <a:endParaRPr lang="en-US" dirty="0"/>
          </a:p>
        </p:txBody>
      </p:sp>
    </p:spTree>
    <p:extLst>
      <p:ext uri="{BB962C8B-B14F-4D97-AF65-F5344CB8AC3E}">
        <p14:creationId xmlns:p14="http://schemas.microsoft.com/office/powerpoint/2010/main" val="20321278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Block Diagram</a:t>
            </a:r>
            <a:endParaRPr lang="en-US" dirty="0"/>
          </a:p>
        </p:txBody>
      </p:sp>
      <p:sp>
        <p:nvSpPr>
          <p:cNvPr id="3" name="TextBox 2"/>
          <p:cNvSpPr txBox="1"/>
          <p:nvPr/>
        </p:nvSpPr>
        <p:spPr>
          <a:xfrm>
            <a:off x="3107094" y="2080726"/>
            <a:ext cx="1212980" cy="600164"/>
          </a:xfrm>
          <a:prstGeom prst="rect">
            <a:avLst/>
          </a:prstGeom>
          <a:noFill/>
        </p:spPr>
        <p:txBody>
          <a:bodyPr wrap="square" rtlCol="0">
            <a:spAutoFit/>
          </a:bodyPr>
          <a:lstStyle/>
          <a:p>
            <a:r>
              <a:rPr lang="en-US" sz="1100" dirty="0" err="1" smtClean="0"/>
              <a:t>Turnt</a:t>
            </a:r>
            <a:r>
              <a:rPr lang="en-US" sz="1100" dirty="0" smtClean="0"/>
              <a:t> Program </a:t>
            </a:r>
          </a:p>
          <a:p>
            <a:r>
              <a:rPr lang="en-US" sz="1100" dirty="0" smtClean="0"/>
              <a:t>(example: program.tt)</a:t>
            </a:r>
            <a:endParaRPr lang="en-US" sz="1100" dirty="0"/>
          </a:p>
        </p:txBody>
      </p:sp>
      <p:cxnSp>
        <p:nvCxnSpPr>
          <p:cNvPr id="5" name="Straight Arrow Connector 4"/>
          <p:cNvCxnSpPr/>
          <p:nvPr/>
        </p:nvCxnSpPr>
        <p:spPr>
          <a:xfrm flipH="1">
            <a:off x="3508311" y="2680890"/>
            <a:ext cx="9330" cy="2675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3107094" y="2948473"/>
            <a:ext cx="1082351" cy="7277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107094" y="3150249"/>
            <a:ext cx="1231641" cy="261610"/>
          </a:xfrm>
          <a:prstGeom prst="rect">
            <a:avLst/>
          </a:prstGeom>
          <a:noFill/>
        </p:spPr>
        <p:txBody>
          <a:bodyPr wrap="square" rtlCol="0">
            <a:spAutoFit/>
          </a:bodyPr>
          <a:lstStyle/>
          <a:p>
            <a:r>
              <a:rPr lang="en-US" sz="1100" dirty="0" smtClean="0"/>
              <a:t>turntLexer.java</a:t>
            </a:r>
            <a:endParaRPr lang="en-US" sz="1100" dirty="0"/>
          </a:p>
        </p:txBody>
      </p:sp>
      <p:cxnSp>
        <p:nvCxnSpPr>
          <p:cNvPr id="8" name="Straight Arrow Connector 7"/>
          <p:cNvCxnSpPr/>
          <p:nvPr/>
        </p:nvCxnSpPr>
        <p:spPr>
          <a:xfrm flipH="1">
            <a:off x="3517641" y="3680680"/>
            <a:ext cx="9330" cy="2675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9" name="TextBox 8"/>
          <p:cNvSpPr txBox="1"/>
          <p:nvPr/>
        </p:nvSpPr>
        <p:spPr>
          <a:xfrm>
            <a:off x="3040225" y="3952682"/>
            <a:ext cx="1212980" cy="430887"/>
          </a:xfrm>
          <a:prstGeom prst="rect">
            <a:avLst/>
          </a:prstGeom>
          <a:noFill/>
        </p:spPr>
        <p:txBody>
          <a:bodyPr wrap="square" rtlCol="0">
            <a:spAutoFit/>
          </a:bodyPr>
          <a:lstStyle/>
          <a:p>
            <a:r>
              <a:rPr lang="en-US" sz="1100" dirty="0" err="1" smtClean="0"/>
              <a:t>Turnt</a:t>
            </a:r>
            <a:r>
              <a:rPr lang="en-US" sz="1100" dirty="0" smtClean="0"/>
              <a:t> Program Token Stream</a:t>
            </a:r>
          </a:p>
        </p:txBody>
      </p:sp>
      <p:sp>
        <p:nvSpPr>
          <p:cNvPr id="10" name="Rectangle 9"/>
          <p:cNvSpPr/>
          <p:nvPr/>
        </p:nvSpPr>
        <p:spPr>
          <a:xfrm>
            <a:off x="3040225" y="4631969"/>
            <a:ext cx="1082351" cy="7277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a:off x="3498981" y="4352281"/>
            <a:ext cx="9330" cy="2675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 name="TextBox 12"/>
          <p:cNvSpPr txBox="1"/>
          <p:nvPr/>
        </p:nvSpPr>
        <p:spPr>
          <a:xfrm>
            <a:off x="3040225" y="4865058"/>
            <a:ext cx="1231641" cy="261610"/>
          </a:xfrm>
          <a:prstGeom prst="rect">
            <a:avLst/>
          </a:prstGeom>
          <a:noFill/>
        </p:spPr>
        <p:txBody>
          <a:bodyPr wrap="square" rtlCol="0">
            <a:spAutoFit/>
          </a:bodyPr>
          <a:lstStyle/>
          <a:p>
            <a:r>
              <a:rPr lang="en-US" sz="1100" dirty="0" smtClean="0"/>
              <a:t>turntParser.java</a:t>
            </a:r>
            <a:endParaRPr lang="en-US" sz="1100" dirty="0"/>
          </a:p>
        </p:txBody>
      </p:sp>
      <p:cxnSp>
        <p:nvCxnSpPr>
          <p:cNvPr id="14" name="Straight Arrow Connector 13"/>
          <p:cNvCxnSpPr/>
          <p:nvPr/>
        </p:nvCxnSpPr>
        <p:spPr>
          <a:xfrm>
            <a:off x="4133461" y="4995863"/>
            <a:ext cx="27680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7" name="TextBox 16"/>
          <p:cNvSpPr txBox="1"/>
          <p:nvPr/>
        </p:nvSpPr>
        <p:spPr>
          <a:xfrm>
            <a:off x="4421155" y="4865058"/>
            <a:ext cx="805543" cy="261610"/>
          </a:xfrm>
          <a:prstGeom prst="rect">
            <a:avLst/>
          </a:prstGeom>
          <a:noFill/>
        </p:spPr>
        <p:txBody>
          <a:bodyPr wrap="square" rtlCol="0">
            <a:spAutoFit/>
          </a:bodyPr>
          <a:lstStyle/>
          <a:p>
            <a:r>
              <a:rPr lang="en-US" sz="1100" dirty="0" smtClean="0"/>
              <a:t>Parse Tree</a:t>
            </a:r>
          </a:p>
        </p:txBody>
      </p:sp>
      <p:cxnSp>
        <p:nvCxnSpPr>
          <p:cNvPr id="18" name="Straight Arrow Connector 17"/>
          <p:cNvCxnSpPr/>
          <p:nvPr/>
        </p:nvCxnSpPr>
        <p:spPr>
          <a:xfrm>
            <a:off x="5152050" y="4991520"/>
            <a:ext cx="286139" cy="86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0" name="Rectangle 19"/>
          <p:cNvSpPr/>
          <p:nvPr/>
        </p:nvSpPr>
        <p:spPr>
          <a:xfrm>
            <a:off x="5438189" y="4636311"/>
            <a:ext cx="1315613" cy="7277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438189" y="4784761"/>
            <a:ext cx="1345167" cy="430887"/>
          </a:xfrm>
          <a:prstGeom prst="rect">
            <a:avLst/>
          </a:prstGeom>
          <a:noFill/>
        </p:spPr>
        <p:txBody>
          <a:bodyPr wrap="square" rtlCol="0">
            <a:spAutoFit/>
          </a:bodyPr>
          <a:lstStyle/>
          <a:p>
            <a:r>
              <a:rPr lang="en-US" sz="1100" dirty="0" smtClean="0"/>
              <a:t>TurntTranslator.java</a:t>
            </a:r>
          </a:p>
          <a:p>
            <a:r>
              <a:rPr lang="en-US" sz="1100" dirty="0" smtClean="0"/>
              <a:t>turntToJava.java</a:t>
            </a:r>
            <a:endParaRPr lang="en-US" sz="1100" dirty="0"/>
          </a:p>
        </p:txBody>
      </p:sp>
      <p:cxnSp>
        <p:nvCxnSpPr>
          <p:cNvPr id="22" name="Straight Arrow Connector 21"/>
          <p:cNvCxnSpPr/>
          <p:nvPr/>
        </p:nvCxnSpPr>
        <p:spPr>
          <a:xfrm>
            <a:off x="6753802" y="4987177"/>
            <a:ext cx="286139" cy="86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4" name="TextBox 23"/>
          <p:cNvSpPr txBox="1"/>
          <p:nvPr/>
        </p:nvSpPr>
        <p:spPr>
          <a:xfrm>
            <a:off x="7039941" y="4856372"/>
            <a:ext cx="805543" cy="261610"/>
          </a:xfrm>
          <a:prstGeom prst="rect">
            <a:avLst/>
          </a:prstGeom>
          <a:noFill/>
        </p:spPr>
        <p:txBody>
          <a:bodyPr wrap="square" rtlCol="0">
            <a:spAutoFit/>
          </a:bodyPr>
          <a:lstStyle/>
          <a:p>
            <a:r>
              <a:rPr lang="en-US" sz="1100" dirty="0" smtClean="0"/>
              <a:t>Main.java</a:t>
            </a:r>
          </a:p>
        </p:txBody>
      </p:sp>
    </p:spTree>
    <p:extLst>
      <p:ext uri="{BB962C8B-B14F-4D97-AF65-F5344CB8AC3E}">
        <p14:creationId xmlns:p14="http://schemas.microsoft.com/office/powerpoint/2010/main" val="3802809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959451" y="471616"/>
            <a:ext cx="10029825" cy="5867400"/>
          </a:xfrm>
          <a:prstGeom prst="rect">
            <a:avLst/>
          </a:prstGeom>
        </p:spPr>
      </p:pic>
    </p:spTree>
    <p:extLst>
      <p:ext uri="{BB962C8B-B14F-4D97-AF65-F5344CB8AC3E}">
        <p14:creationId xmlns:p14="http://schemas.microsoft.com/office/powerpoint/2010/main" val="1300292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Example Program: Hello World.tt</a:t>
            </a:r>
            <a:endParaRPr lang="en-US" dirty="0"/>
          </a:p>
        </p:txBody>
      </p:sp>
      <p:sp>
        <p:nvSpPr>
          <p:cNvPr id="5" name="Content Placeholder 4"/>
          <p:cNvSpPr>
            <a:spLocks noGrp="1"/>
          </p:cNvSpPr>
          <p:nvPr>
            <p:ph idx="1"/>
          </p:nvPr>
        </p:nvSpPr>
        <p:spPr/>
        <p:txBody>
          <a:bodyPr/>
          <a:lstStyle/>
          <a:p>
            <a:pPr marL="0" indent="0">
              <a:buNone/>
            </a:pPr>
            <a:r>
              <a:rPr lang="en-US" dirty="0" smtClean="0"/>
              <a:t>register start main 0;</a:t>
            </a:r>
          </a:p>
          <a:p>
            <a:pPr marL="0" indent="0">
              <a:buNone/>
            </a:pPr>
            <a:r>
              <a:rPr lang="en-US" dirty="0" err="1" smtClean="0"/>
              <a:t>dir</a:t>
            </a:r>
            <a:r>
              <a:rPr lang="en-US" dirty="0" smtClean="0"/>
              <a:t> start {</a:t>
            </a:r>
          </a:p>
          <a:p>
            <a:pPr marL="0" indent="0">
              <a:buNone/>
            </a:pPr>
            <a:r>
              <a:rPr lang="en-US" dirty="0"/>
              <a:t> </a:t>
            </a:r>
            <a:r>
              <a:rPr lang="en-US" dirty="0" smtClean="0"/>
              <a:t>     print “Hello World”;</a:t>
            </a:r>
          </a:p>
          <a:p>
            <a:pPr marL="0" indent="0">
              <a:buNone/>
            </a:pPr>
            <a:r>
              <a:rPr lang="en-US" dirty="0"/>
              <a:t>}</a:t>
            </a:r>
          </a:p>
        </p:txBody>
      </p:sp>
    </p:spTree>
    <p:extLst>
      <p:ext uri="{BB962C8B-B14F-4D97-AF65-F5344CB8AC3E}">
        <p14:creationId xmlns:p14="http://schemas.microsoft.com/office/powerpoint/2010/main" val="20345062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Lexical Analysis</a:t>
            </a:r>
            <a:endParaRPr lang="en-US" dirty="0"/>
          </a:p>
        </p:txBody>
      </p:sp>
      <p:sp>
        <p:nvSpPr>
          <p:cNvPr id="3" name="TextBox 2"/>
          <p:cNvSpPr txBox="1"/>
          <p:nvPr/>
        </p:nvSpPr>
        <p:spPr>
          <a:xfrm>
            <a:off x="1035698" y="2043404"/>
            <a:ext cx="3433665" cy="1200329"/>
          </a:xfrm>
          <a:prstGeom prst="rect">
            <a:avLst/>
          </a:prstGeom>
          <a:noFill/>
          <a:ln>
            <a:solidFill>
              <a:schemeClr val="tx2"/>
            </a:solidFill>
          </a:ln>
        </p:spPr>
        <p:txBody>
          <a:bodyPr wrap="square" rtlCol="0">
            <a:spAutoFit/>
          </a:bodyPr>
          <a:lstStyle/>
          <a:p>
            <a:r>
              <a:rPr lang="en-US" dirty="0" smtClean="0"/>
              <a:t>register start main 0;</a:t>
            </a:r>
          </a:p>
          <a:p>
            <a:r>
              <a:rPr lang="en-US" dirty="0" err="1" smtClean="0"/>
              <a:t>dir</a:t>
            </a:r>
            <a:r>
              <a:rPr lang="en-US" dirty="0" smtClean="0"/>
              <a:t> start {</a:t>
            </a:r>
          </a:p>
          <a:p>
            <a:r>
              <a:rPr lang="en-US" dirty="0" smtClean="0"/>
              <a:t>      print “Hello World”;</a:t>
            </a:r>
          </a:p>
          <a:p>
            <a:r>
              <a:rPr lang="en-US" dirty="0" smtClean="0"/>
              <a:t>}</a:t>
            </a:r>
          </a:p>
        </p:txBody>
      </p:sp>
      <p:cxnSp>
        <p:nvCxnSpPr>
          <p:cNvPr id="5" name="Straight Arrow Connector 4"/>
          <p:cNvCxnSpPr>
            <a:stCxn id="3" idx="3"/>
          </p:cNvCxnSpPr>
          <p:nvPr/>
        </p:nvCxnSpPr>
        <p:spPr>
          <a:xfrm flipV="1">
            <a:off x="4469363" y="2640563"/>
            <a:ext cx="1026368" cy="30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 name="Rectangle 5"/>
          <p:cNvSpPr/>
          <p:nvPr/>
        </p:nvSpPr>
        <p:spPr>
          <a:xfrm>
            <a:off x="5495731" y="2379306"/>
            <a:ext cx="1082351" cy="7277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480179" y="2584579"/>
            <a:ext cx="1231641" cy="261610"/>
          </a:xfrm>
          <a:prstGeom prst="rect">
            <a:avLst/>
          </a:prstGeom>
          <a:noFill/>
        </p:spPr>
        <p:txBody>
          <a:bodyPr wrap="square" rtlCol="0">
            <a:spAutoFit/>
          </a:bodyPr>
          <a:lstStyle/>
          <a:p>
            <a:r>
              <a:rPr lang="en-US" sz="1100" dirty="0" smtClean="0"/>
              <a:t>turntLexer.java</a:t>
            </a:r>
            <a:endParaRPr lang="en-US" sz="1100" dirty="0"/>
          </a:p>
        </p:txBody>
      </p:sp>
      <p:cxnSp>
        <p:nvCxnSpPr>
          <p:cNvPr id="9" name="Straight Arrow Connector 8"/>
          <p:cNvCxnSpPr/>
          <p:nvPr/>
        </p:nvCxnSpPr>
        <p:spPr>
          <a:xfrm>
            <a:off x="6578082" y="2705878"/>
            <a:ext cx="47586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7053943" y="2105713"/>
            <a:ext cx="3685592" cy="3416320"/>
          </a:xfrm>
          <a:prstGeom prst="rect">
            <a:avLst/>
          </a:prstGeom>
          <a:noFill/>
          <a:ln>
            <a:solidFill>
              <a:schemeClr val="tx2"/>
            </a:solidFill>
          </a:ln>
        </p:spPr>
        <p:txBody>
          <a:bodyPr wrap="square" rtlCol="0">
            <a:spAutoFit/>
          </a:bodyPr>
          <a:lstStyle/>
          <a:p>
            <a:r>
              <a:rPr lang="en-US" dirty="0" smtClean="0"/>
              <a:t>‘register’ </a:t>
            </a:r>
          </a:p>
          <a:p>
            <a:r>
              <a:rPr lang="en-US" dirty="0" smtClean="0"/>
              <a:t>ID: start </a:t>
            </a:r>
          </a:p>
          <a:p>
            <a:r>
              <a:rPr lang="en-US" dirty="0" smtClean="0"/>
              <a:t>‘main’ </a:t>
            </a:r>
          </a:p>
          <a:p>
            <a:r>
              <a:rPr lang="en-US" dirty="0" smtClean="0"/>
              <a:t>INT: 0</a:t>
            </a:r>
          </a:p>
          <a:p>
            <a:r>
              <a:rPr lang="en-US" dirty="0" smtClean="0"/>
              <a:t>‘;’</a:t>
            </a:r>
          </a:p>
          <a:p>
            <a:r>
              <a:rPr lang="en-US" dirty="0" smtClean="0"/>
              <a:t>‘</a:t>
            </a:r>
            <a:r>
              <a:rPr lang="en-US" dirty="0" err="1" smtClean="0"/>
              <a:t>dir</a:t>
            </a:r>
            <a:r>
              <a:rPr lang="en-US" dirty="0" smtClean="0"/>
              <a:t>’</a:t>
            </a:r>
          </a:p>
          <a:p>
            <a:r>
              <a:rPr lang="en-US" dirty="0" smtClean="0"/>
              <a:t>ID: start </a:t>
            </a:r>
          </a:p>
          <a:p>
            <a:r>
              <a:rPr lang="en-US" dirty="0" smtClean="0"/>
              <a:t>‘{‘</a:t>
            </a:r>
          </a:p>
          <a:p>
            <a:r>
              <a:rPr lang="en-US" dirty="0" smtClean="0"/>
              <a:t> ‘print’</a:t>
            </a:r>
          </a:p>
          <a:p>
            <a:r>
              <a:rPr lang="en-US" dirty="0" smtClean="0"/>
              <a:t>String: “Hello World”</a:t>
            </a:r>
          </a:p>
          <a:p>
            <a:r>
              <a:rPr lang="en-US" dirty="0" smtClean="0"/>
              <a:t>‘;’</a:t>
            </a:r>
          </a:p>
          <a:p>
            <a:r>
              <a:rPr lang="en-US" dirty="0" smtClean="0"/>
              <a:t>‘}’</a:t>
            </a:r>
          </a:p>
        </p:txBody>
      </p:sp>
    </p:spTree>
    <p:extLst>
      <p:ext uri="{BB962C8B-B14F-4D97-AF65-F5344CB8AC3E}">
        <p14:creationId xmlns:p14="http://schemas.microsoft.com/office/powerpoint/2010/main" val="2013470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Syntactical Analysis</a:t>
            </a:r>
            <a:endParaRPr lang="en-US" dirty="0"/>
          </a:p>
        </p:txBody>
      </p:sp>
      <p:sp>
        <p:nvSpPr>
          <p:cNvPr id="3" name="TextBox 2"/>
          <p:cNvSpPr txBox="1"/>
          <p:nvPr/>
        </p:nvSpPr>
        <p:spPr>
          <a:xfrm>
            <a:off x="838200" y="2077721"/>
            <a:ext cx="3685592" cy="3416320"/>
          </a:xfrm>
          <a:prstGeom prst="rect">
            <a:avLst/>
          </a:prstGeom>
          <a:noFill/>
          <a:ln>
            <a:solidFill>
              <a:schemeClr val="tx2"/>
            </a:solidFill>
          </a:ln>
        </p:spPr>
        <p:txBody>
          <a:bodyPr wrap="square" rtlCol="0">
            <a:spAutoFit/>
          </a:bodyPr>
          <a:lstStyle/>
          <a:p>
            <a:r>
              <a:rPr lang="en-US" dirty="0" smtClean="0"/>
              <a:t>‘register’ </a:t>
            </a:r>
          </a:p>
          <a:p>
            <a:r>
              <a:rPr lang="en-US" dirty="0" smtClean="0"/>
              <a:t>ID: start </a:t>
            </a:r>
          </a:p>
          <a:p>
            <a:r>
              <a:rPr lang="en-US" dirty="0" smtClean="0"/>
              <a:t>‘main’ </a:t>
            </a:r>
          </a:p>
          <a:p>
            <a:r>
              <a:rPr lang="en-US" dirty="0" smtClean="0"/>
              <a:t>INT: 0</a:t>
            </a:r>
          </a:p>
          <a:p>
            <a:r>
              <a:rPr lang="en-US" dirty="0" smtClean="0"/>
              <a:t>‘;’</a:t>
            </a:r>
          </a:p>
          <a:p>
            <a:r>
              <a:rPr lang="en-US" dirty="0" smtClean="0"/>
              <a:t>‘</a:t>
            </a:r>
            <a:r>
              <a:rPr lang="en-US" dirty="0" err="1" smtClean="0"/>
              <a:t>dir</a:t>
            </a:r>
            <a:r>
              <a:rPr lang="en-US" dirty="0" smtClean="0"/>
              <a:t>’</a:t>
            </a:r>
          </a:p>
          <a:p>
            <a:r>
              <a:rPr lang="en-US" dirty="0" smtClean="0"/>
              <a:t>ID: start </a:t>
            </a:r>
          </a:p>
          <a:p>
            <a:r>
              <a:rPr lang="en-US" dirty="0" smtClean="0"/>
              <a:t>‘{‘</a:t>
            </a:r>
          </a:p>
          <a:p>
            <a:r>
              <a:rPr lang="en-US" dirty="0" smtClean="0"/>
              <a:t> ‘print’</a:t>
            </a:r>
          </a:p>
          <a:p>
            <a:r>
              <a:rPr lang="en-US" dirty="0" smtClean="0"/>
              <a:t>String: “Hello World”</a:t>
            </a:r>
          </a:p>
          <a:p>
            <a:r>
              <a:rPr lang="en-US" dirty="0" smtClean="0"/>
              <a:t>‘;’</a:t>
            </a:r>
          </a:p>
          <a:p>
            <a:r>
              <a:rPr lang="en-US" dirty="0" smtClean="0"/>
              <a:t>‘}’</a:t>
            </a:r>
          </a:p>
        </p:txBody>
      </p:sp>
      <p:sp>
        <p:nvSpPr>
          <p:cNvPr id="4" name="Rectangle 3"/>
          <p:cNvSpPr/>
          <p:nvPr/>
        </p:nvSpPr>
        <p:spPr>
          <a:xfrm>
            <a:off x="5290457" y="2761861"/>
            <a:ext cx="1082351" cy="7277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a:off x="4523792" y="3125755"/>
            <a:ext cx="766665"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6372808" y="3147526"/>
            <a:ext cx="686199" cy="205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290457" y="3016721"/>
            <a:ext cx="1231641" cy="261610"/>
          </a:xfrm>
          <a:prstGeom prst="rect">
            <a:avLst/>
          </a:prstGeom>
          <a:noFill/>
        </p:spPr>
        <p:txBody>
          <a:bodyPr wrap="square" rtlCol="0">
            <a:spAutoFit/>
          </a:bodyPr>
          <a:lstStyle/>
          <a:p>
            <a:r>
              <a:rPr lang="en-US" sz="1100" dirty="0" smtClean="0"/>
              <a:t>turntParser.java</a:t>
            </a:r>
            <a:endParaRPr lang="en-US" sz="1100" dirty="0"/>
          </a:p>
        </p:txBody>
      </p:sp>
      <p:sp>
        <p:nvSpPr>
          <p:cNvPr id="10" name="TextBox 9"/>
          <p:cNvSpPr txBox="1"/>
          <p:nvPr/>
        </p:nvSpPr>
        <p:spPr>
          <a:xfrm>
            <a:off x="9073433" y="1719240"/>
            <a:ext cx="681135" cy="369332"/>
          </a:xfrm>
          <a:prstGeom prst="rect">
            <a:avLst/>
          </a:prstGeom>
          <a:noFill/>
        </p:spPr>
        <p:txBody>
          <a:bodyPr wrap="square" rtlCol="0">
            <a:spAutoFit/>
          </a:bodyPr>
          <a:lstStyle/>
          <a:p>
            <a:r>
              <a:rPr lang="en-US" dirty="0" err="1" smtClean="0"/>
              <a:t>prg</a:t>
            </a:r>
            <a:r>
              <a:rPr lang="en-US" dirty="0" err="1"/>
              <a:t>m</a:t>
            </a:r>
            <a:endParaRPr lang="en-US" dirty="0"/>
          </a:p>
        </p:txBody>
      </p:sp>
      <p:sp>
        <p:nvSpPr>
          <p:cNvPr id="11" name="TextBox 10"/>
          <p:cNvSpPr txBox="1"/>
          <p:nvPr/>
        </p:nvSpPr>
        <p:spPr>
          <a:xfrm>
            <a:off x="7786777" y="2084475"/>
            <a:ext cx="740228" cy="292388"/>
          </a:xfrm>
          <a:prstGeom prst="rect">
            <a:avLst/>
          </a:prstGeom>
          <a:noFill/>
        </p:spPr>
        <p:txBody>
          <a:bodyPr wrap="square" rtlCol="0">
            <a:spAutoFit/>
          </a:bodyPr>
          <a:lstStyle/>
          <a:p>
            <a:r>
              <a:rPr lang="en-US" sz="1300" dirty="0" smtClean="0"/>
              <a:t>method</a:t>
            </a:r>
            <a:endParaRPr lang="en-US" sz="1300" dirty="0"/>
          </a:p>
        </p:txBody>
      </p:sp>
      <p:sp>
        <p:nvSpPr>
          <p:cNvPr id="20" name="TextBox 19"/>
          <p:cNvSpPr txBox="1"/>
          <p:nvPr/>
        </p:nvSpPr>
        <p:spPr>
          <a:xfrm>
            <a:off x="10183963" y="2067466"/>
            <a:ext cx="740228" cy="292388"/>
          </a:xfrm>
          <a:prstGeom prst="rect">
            <a:avLst/>
          </a:prstGeom>
          <a:noFill/>
        </p:spPr>
        <p:txBody>
          <a:bodyPr wrap="square" rtlCol="0">
            <a:spAutoFit/>
          </a:bodyPr>
          <a:lstStyle/>
          <a:p>
            <a:r>
              <a:rPr lang="en-US" sz="1300" dirty="0" smtClean="0"/>
              <a:t>method</a:t>
            </a:r>
            <a:endParaRPr lang="en-US" sz="1300" dirty="0"/>
          </a:p>
        </p:txBody>
      </p:sp>
      <p:sp>
        <p:nvSpPr>
          <p:cNvPr id="21" name="TextBox 20"/>
          <p:cNvSpPr txBox="1"/>
          <p:nvPr/>
        </p:nvSpPr>
        <p:spPr>
          <a:xfrm>
            <a:off x="7295554" y="3157205"/>
            <a:ext cx="799921" cy="292388"/>
          </a:xfrm>
          <a:prstGeom prst="rect">
            <a:avLst/>
          </a:prstGeom>
          <a:noFill/>
        </p:spPr>
        <p:txBody>
          <a:bodyPr wrap="square" rtlCol="0">
            <a:spAutoFit/>
          </a:bodyPr>
          <a:lstStyle/>
          <a:p>
            <a:r>
              <a:rPr lang="en-US" sz="1300" dirty="0" smtClean="0"/>
              <a:t>‘register’</a:t>
            </a:r>
            <a:endParaRPr lang="en-US" sz="1300" dirty="0"/>
          </a:p>
        </p:txBody>
      </p:sp>
      <p:sp>
        <p:nvSpPr>
          <p:cNvPr id="22" name="TextBox 21"/>
          <p:cNvSpPr txBox="1"/>
          <p:nvPr/>
        </p:nvSpPr>
        <p:spPr>
          <a:xfrm>
            <a:off x="8067487" y="3141487"/>
            <a:ext cx="353008" cy="292388"/>
          </a:xfrm>
          <a:prstGeom prst="rect">
            <a:avLst/>
          </a:prstGeom>
          <a:noFill/>
        </p:spPr>
        <p:txBody>
          <a:bodyPr wrap="square" rtlCol="0">
            <a:spAutoFit/>
          </a:bodyPr>
          <a:lstStyle/>
          <a:p>
            <a:r>
              <a:rPr lang="en-US" sz="1300" dirty="0" smtClean="0"/>
              <a:t>ID</a:t>
            </a:r>
            <a:endParaRPr lang="en-US" sz="1300" dirty="0"/>
          </a:p>
        </p:txBody>
      </p:sp>
      <p:sp>
        <p:nvSpPr>
          <p:cNvPr id="23" name="TextBox 22"/>
          <p:cNvSpPr txBox="1"/>
          <p:nvPr/>
        </p:nvSpPr>
        <p:spPr>
          <a:xfrm>
            <a:off x="8316389" y="3138027"/>
            <a:ext cx="643726" cy="292388"/>
          </a:xfrm>
          <a:prstGeom prst="rect">
            <a:avLst/>
          </a:prstGeom>
          <a:noFill/>
        </p:spPr>
        <p:txBody>
          <a:bodyPr wrap="square" rtlCol="0">
            <a:spAutoFit/>
          </a:bodyPr>
          <a:lstStyle/>
          <a:p>
            <a:r>
              <a:rPr lang="en-US" sz="1300" dirty="0" smtClean="0"/>
              <a:t>‘main’</a:t>
            </a:r>
            <a:endParaRPr lang="en-US" sz="1300" dirty="0"/>
          </a:p>
        </p:txBody>
      </p:sp>
      <p:sp>
        <p:nvSpPr>
          <p:cNvPr id="24" name="TextBox 23"/>
          <p:cNvSpPr txBox="1"/>
          <p:nvPr/>
        </p:nvSpPr>
        <p:spPr>
          <a:xfrm>
            <a:off x="9394758" y="3152156"/>
            <a:ext cx="199057" cy="292388"/>
          </a:xfrm>
          <a:prstGeom prst="rect">
            <a:avLst/>
          </a:prstGeom>
          <a:noFill/>
        </p:spPr>
        <p:txBody>
          <a:bodyPr wrap="square" rtlCol="0">
            <a:spAutoFit/>
          </a:bodyPr>
          <a:lstStyle/>
          <a:p>
            <a:r>
              <a:rPr lang="en-US" sz="1300" dirty="0"/>
              <a:t>;</a:t>
            </a:r>
          </a:p>
        </p:txBody>
      </p:sp>
      <p:sp>
        <p:nvSpPr>
          <p:cNvPr id="25" name="TextBox 24"/>
          <p:cNvSpPr txBox="1"/>
          <p:nvPr/>
        </p:nvSpPr>
        <p:spPr>
          <a:xfrm>
            <a:off x="8932898" y="3126953"/>
            <a:ext cx="426874" cy="292388"/>
          </a:xfrm>
          <a:prstGeom prst="rect">
            <a:avLst/>
          </a:prstGeom>
          <a:noFill/>
        </p:spPr>
        <p:txBody>
          <a:bodyPr wrap="square" rtlCol="0">
            <a:spAutoFit/>
          </a:bodyPr>
          <a:lstStyle/>
          <a:p>
            <a:r>
              <a:rPr lang="en-US" sz="1300" dirty="0" smtClean="0"/>
              <a:t>INT</a:t>
            </a:r>
            <a:endParaRPr lang="en-US" sz="1300" dirty="0"/>
          </a:p>
        </p:txBody>
      </p:sp>
      <p:sp>
        <p:nvSpPr>
          <p:cNvPr id="26" name="TextBox 25"/>
          <p:cNvSpPr txBox="1"/>
          <p:nvPr/>
        </p:nvSpPr>
        <p:spPr>
          <a:xfrm>
            <a:off x="8010724" y="3517641"/>
            <a:ext cx="619598" cy="292388"/>
          </a:xfrm>
          <a:prstGeom prst="rect">
            <a:avLst/>
          </a:prstGeom>
          <a:noFill/>
        </p:spPr>
        <p:txBody>
          <a:bodyPr wrap="square" rtlCol="0">
            <a:spAutoFit/>
          </a:bodyPr>
          <a:lstStyle/>
          <a:p>
            <a:r>
              <a:rPr lang="en-US" sz="1300" dirty="0" smtClean="0"/>
              <a:t>‘start’</a:t>
            </a:r>
            <a:endParaRPr lang="en-US" sz="1300" dirty="0"/>
          </a:p>
        </p:txBody>
      </p:sp>
      <p:sp>
        <p:nvSpPr>
          <p:cNvPr id="27" name="TextBox 26"/>
          <p:cNvSpPr txBox="1"/>
          <p:nvPr/>
        </p:nvSpPr>
        <p:spPr>
          <a:xfrm>
            <a:off x="8967497" y="3524837"/>
            <a:ext cx="319969" cy="292388"/>
          </a:xfrm>
          <a:prstGeom prst="rect">
            <a:avLst/>
          </a:prstGeom>
          <a:noFill/>
        </p:spPr>
        <p:txBody>
          <a:bodyPr wrap="square" rtlCol="0">
            <a:spAutoFit/>
          </a:bodyPr>
          <a:lstStyle/>
          <a:p>
            <a:r>
              <a:rPr lang="en-US" sz="1300" dirty="0"/>
              <a:t>0</a:t>
            </a:r>
          </a:p>
        </p:txBody>
      </p:sp>
      <p:cxnSp>
        <p:nvCxnSpPr>
          <p:cNvPr id="31" name="Straight Arrow Connector 30"/>
          <p:cNvCxnSpPr>
            <a:stCxn id="10" idx="1"/>
          </p:cNvCxnSpPr>
          <p:nvPr/>
        </p:nvCxnSpPr>
        <p:spPr>
          <a:xfrm flipH="1">
            <a:off x="8644038" y="1903906"/>
            <a:ext cx="429395" cy="2132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9698202" y="1943500"/>
            <a:ext cx="602794" cy="173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7571410" y="2950521"/>
            <a:ext cx="208381" cy="2016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8350515" y="2950521"/>
            <a:ext cx="191665" cy="1990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8580478" y="2913153"/>
            <a:ext cx="387019" cy="2283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784882" y="2867653"/>
            <a:ext cx="574890" cy="2985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0365452" y="2615667"/>
            <a:ext cx="365840" cy="292388"/>
          </a:xfrm>
          <a:prstGeom prst="rect">
            <a:avLst/>
          </a:prstGeom>
          <a:noFill/>
        </p:spPr>
        <p:txBody>
          <a:bodyPr wrap="square" rtlCol="0">
            <a:spAutoFit/>
          </a:bodyPr>
          <a:lstStyle/>
          <a:p>
            <a:r>
              <a:rPr lang="en-US" sz="1300" dirty="0" err="1" smtClean="0"/>
              <a:t>dir</a:t>
            </a:r>
            <a:endParaRPr lang="en-US" sz="1300" dirty="0"/>
          </a:p>
        </p:txBody>
      </p:sp>
      <p:sp>
        <p:nvSpPr>
          <p:cNvPr id="55" name="TextBox 54"/>
          <p:cNvSpPr txBox="1"/>
          <p:nvPr/>
        </p:nvSpPr>
        <p:spPr>
          <a:xfrm>
            <a:off x="7622147" y="2587008"/>
            <a:ext cx="1054164" cy="292388"/>
          </a:xfrm>
          <a:prstGeom prst="rect">
            <a:avLst/>
          </a:prstGeom>
          <a:noFill/>
        </p:spPr>
        <p:txBody>
          <a:bodyPr wrap="square" rtlCol="0">
            <a:spAutoFit/>
          </a:bodyPr>
          <a:lstStyle/>
          <a:p>
            <a:r>
              <a:rPr lang="en-US" sz="1300" dirty="0" err="1" smtClean="0"/>
              <a:t>registerMain</a:t>
            </a:r>
            <a:endParaRPr lang="en-US" sz="1300" dirty="0"/>
          </a:p>
        </p:txBody>
      </p:sp>
      <p:cxnSp>
        <p:nvCxnSpPr>
          <p:cNvPr id="59" name="Straight Arrow Connector 58"/>
          <p:cNvCxnSpPr/>
          <p:nvPr/>
        </p:nvCxnSpPr>
        <p:spPr>
          <a:xfrm flipH="1">
            <a:off x="8136297" y="2333668"/>
            <a:ext cx="1" cy="3068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8196613" y="2963162"/>
            <a:ext cx="2693" cy="236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H="1">
            <a:off x="10554077" y="2300227"/>
            <a:ext cx="1" cy="3068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p:cNvSpPr txBox="1"/>
          <p:nvPr/>
        </p:nvSpPr>
        <p:spPr>
          <a:xfrm>
            <a:off x="9710898" y="3079675"/>
            <a:ext cx="740228" cy="292388"/>
          </a:xfrm>
          <a:prstGeom prst="rect">
            <a:avLst/>
          </a:prstGeom>
          <a:noFill/>
        </p:spPr>
        <p:txBody>
          <a:bodyPr wrap="square" rtlCol="0">
            <a:spAutoFit/>
          </a:bodyPr>
          <a:lstStyle/>
          <a:p>
            <a:r>
              <a:rPr lang="en-US" sz="1300" dirty="0" smtClean="0"/>
              <a:t>‘</a:t>
            </a:r>
            <a:r>
              <a:rPr lang="en-US" sz="1300" dirty="0" err="1" smtClean="0"/>
              <a:t>dir</a:t>
            </a:r>
            <a:r>
              <a:rPr lang="en-US" sz="1300" dirty="0" smtClean="0"/>
              <a:t>’</a:t>
            </a:r>
            <a:endParaRPr lang="en-US" sz="1300" dirty="0"/>
          </a:p>
        </p:txBody>
      </p:sp>
      <p:sp>
        <p:nvSpPr>
          <p:cNvPr id="79" name="TextBox 78"/>
          <p:cNvSpPr txBox="1"/>
          <p:nvPr/>
        </p:nvSpPr>
        <p:spPr>
          <a:xfrm>
            <a:off x="10414138" y="3106695"/>
            <a:ext cx="353008" cy="292388"/>
          </a:xfrm>
          <a:prstGeom prst="rect">
            <a:avLst/>
          </a:prstGeom>
          <a:noFill/>
        </p:spPr>
        <p:txBody>
          <a:bodyPr wrap="square" rtlCol="0">
            <a:spAutoFit/>
          </a:bodyPr>
          <a:lstStyle/>
          <a:p>
            <a:r>
              <a:rPr lang="en-US" sz="1300" dirty="0" smtClean="0"/>
              <a:t>ID</a:t>
            </a:r>
            <a:endParaRPr lang="en-US" sz="1300" dirty="0"/>
          </a:p>
        </p:txBody>
      </p:sp>
      <p:sp>
        <p:nvSpPr>
          <p:cNvPr id="80" name="TextBox 79"/>
          <p:cNvSpPr txBox="1"/>
          <p:nvPr/>
        </p:nvSpPr>
        <p:spPr>
          <a:xfrm>
            <a:off x="10739158" y="3103235"/>
            <a:ext cx="567608" cy="292388"/>
          </a:xfrm>
          <a:prstGeom prst="rect">
            <a:avLst/>
          </a:prstGeom>
          <a:noFill/>
        </p:spPr>
        <p:txBody>
          <a:bodyPr wrap="square" rtlCol="0">
            <a:spAutoFit/>
          </a:bodyPr>
          <a:lstStyle/>
          <a:p>
            <a:r>
              <a:rPr lang="en-US" sz="1300" dirty="0"/>
              <a:t>{</a:t>
            </a:r>
          </a:p>
        </p:txBody>
      </p:sp>
      <p:sp>
        <p:nvSpPr>
          <p:cNvPr id="81" name="TextBox 80"/>
          <p:cNvSpPr txBox="1"/>
          <p:nvPr/>
        </p:nvSpPr>
        <p:spPr>
          <a:xfrm>
            <a:off x="11741409" y="3117364"/>
            <a:ext cx="199057" cy="292388"/>
          </a:xfrm>
          <a:prstGeom prst="rect">
            <a:avLst/>
          </a:prstGeom>
          <a:noFill/>
        </p:spPr>
        <p:txBody>
          <a:bodyPr wrap="square" rtlCol="0">
            <a:spAutoFit/>
          </a:bodyPr>
          <a:lstStyle/>
          <a:p>
            <a:r>
              <a:rPr lang="en-US" sz="1300" dirty="0" smtClean="0"/>
              <a:t>}</a:t>
            </a:r>
            <a:endParaRPr lang="en-US" sz="1300" dirty="0"/>
          </a:p>
        </p:txBody>
      </p:sp>
      <p:sp>
        <p:nvSpPr>
          <p:cNvPr id="82" name="TextBox 81"/>
          <p:cNvSpPr txBox="1"/>
          <p:nvPr/>
        </p:nvSpPr>
        <p:spPr>
          <a:xfrm>
            <a:off x="10927129" y="3079675"/>
            <a:ext cx="638754" cy="292388"/>
          </a:xfrm>
          <a:prstGeom prst="rect">
            <a:avLst/>
          </a:prstGeom>
          <a:noFill/>
        </p:spPr>
        <p:txBody>
          <a:bodyPr wrap="square" rtlCol="0">
            <a:spAutoFit/>
          </a:bodyPr>
          <a:lstStyle/>
          <a:p>
            <a:r>
              <a:rPr lang="en-US" sz="1300" dirty="0" smtClean="0"/>
              <a:t>blocks</a:t>
            </a:r>
            <a:endParaRPr lang="en-US" sz="1300" dirty="0"/>
          </a:p>
        </p:txBody>
      </p:sp>
      <p:cxnSp>
        <p:nvCxnSpPr>
          <p:cNvPr id="83" name="Straight Arrow Connector 82"/>
          <p:cNvCxnSpPr/>
          <p:nvPr/>
        </p:nvCxnSpPr>
        <p:spPr>
          <a:xfrm flipH="1">
            <a:off x="9918061" y="2915729"/>
            <a:ext cx="208381" cy="2016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10697166" y="2915729"/>
            <a:ext cx="191665" cy="1990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10927129" y="2878361"/>
            <a:ext cx="387019" cy="2283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11131533" y="2832861"/>
            <a:ext cx="574890" cy="2985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H="1">
            <a:off x="10543264" y="2928370"/>
            <a:ext cx="2693" cy="236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a:stCxn id="22" idx="2"/>
          </p:cNvCxnSpPr>
          <p:nvPr/>
        </p:nvCxnSpPr>
        <p:spPr>
          <a:xfrm>
            <a:off x="8243991" y="3433875"/>
            <a:ext cx="7976" cy="2050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a:off x="9096667" y="3342012"/>
            <a:ext cx="7976" cy="2050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10183963" y="3454088"/>
            <a:ext cx="634317" cy="292388"/>
          </a:xfrm>
          <a:prstGeom prst="rect">
            <a:avLst/>
          </a:prstGeom>
          <a:noFill/>
        </p:spPr>
        <p:txBody>
          <a:bodyPr wrap="square" rtlCol="0">
            <a:spAutoFit/>
          </a:bodyPr>
          <a:lstStyle/>
          <a:p>
            <a:r>
              <a:rPr lang="en-US" sz="1300" dirty="0" smtClean="0"/>
              <a:t>‘start’</a:t>
            </a:r>
            <a:endParaRPr lang="en-US" sz="1300" dirty="0"/>
          </a:p>
        </p:txBody>
      </p:sp>
      <p:cxnSp>
        <p:nvCxnSpPr>
          <p:cNvPr id="92" name="Straight Arrow Connector 91"/>
          <p:cNvCxnSpPr/>
          <p:nvPr/>
        </p:nvCxnSpPr>
        <p:spPr>
          <a:xfrm>
            <a:off x="10542252" y="3370322"/>
            <a:ext cx="7976" cy="2050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11012225" y="3419183"/>
            <a:ext cx="553658" cy="292388"/>
          </a:xfrm>
          <a:prstGeom prst="rect">
            <a:avLst/>
          </a:prstGeom>
          <a:noFill/>
        </p:spPr>
        <p:txBody>
          <a:bodyPr wrap="square" rtlCol="0">
            <a:spAutoFit/>
          </a:bodyPr>
          <a:lstStyle/>
          <a:p>
            <a:r>
              <a:rPr lang="en-US" sz="1300" dirty="0" smtClean="0"/>
              <a:t>block</a:t>
            </a:r>
            <a:endParaRPr lang="en-US" sz="1300" dirty="0"/>
          </a:p>
        </p:txBody>
      </p:sp>
      <p:cxnSp>
        <p:nvCxnSpPr>
          <p:cNvPr id="96" name="Straight Arrow Connector 95"/>
          <p:cNvCxnSpPr/>
          <p:nvPr/>
        </p:nvCxnSpPr>
        <p:spPr>
          <a:xfrm>
            <a:off x="11245492" y="3335417"/>
            <a:ext cx="7976" cy="2050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7" name="TextBox 96"/>
          <p:cNvSpPr txBox="1"/>
          <p:nvPr/>
        </p:nvSpPr>
        <p:spPr>
          <a:xfrm>
            <a:off x="11051358" y="3758691"/>
            <a:ext cx="509295" cy="292388"/>
          </a:xfrm>
          <a:prstGeom prst="rect">
            <a:avLst/>
          </a:prstGeom>
          <a:noFill/>
        </p:spPr>
        <p:txBody>
          <a:bodyPr wrap="square" rtlCol="0">
            <a:spAutoFit/>
          </a:bodyPr>
          <a:lstStyle/>
          <a:p>
            <a:r>
              <a:rPr lang="en-US" sz="1300" dirty="0" smtClean="0"/>
              <a:t>line</a:t>
            </a:r>
            <a:endParaRPr lang="en-US" sz="1300" dirty="0"/>
          </a:p>
        </p:txBody>
      </p:sp>
      <p:cxnSp>
        <p:nvCxnSpPr>
          <p:cNvPr id="98" name="Straight Arrow Connector 97"/>
          <p:cNvCxnSpPr/>
          <p:nvPr/>
        </p:nvCxnSpPr>
        <p:spPr>
          <a:xfrm>
            <a:off x="11284625" y="3674925"/>
            <a:ext cx="7976" cy="2050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11029977" y="4127434"/>
            <a:ext cx="509295" cy="292388"/>
          </a:xfrm>
          <a:prstGeom prst="rect">
            <a:avLst/>
          </a:prstGeom>
          <a:noFill/>
        </p:spPr>
        <p:txBody>
          <a:bodyPr wrap="square" rtlCol="0">
            <a:spAutoFit/>
          </a:bodyPr>
          <a:lstStyle/>
          <a:p>
            <a:r>
              <a:rPr lang="en-US" sz="1300" dirty="0" smtClean="0"/>
              <a:t>print</a:t>
            </a:r>
            <a:endParaRPr lang="en-US" sz="1300" dirty="0"/>
          </a:p>
        </p:txBody>
      </p:sp>
      <p:cxnSp>
        <p:nvCxnSpPr>
          <p:cNvPr id="100" name="Straight Arrow Connector 99"/>
          <p:cNvCxnSpPr/>
          <p:nvPr/>
        </p:nvCxnSpPr>
        <p:spPr>
          <a:xfrm>
            <a:off x="11263244" y="4043668"/>
            <a:ext cx="7976" cy="2050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10563632" y="4581920"/>
            <a:ext cx="681860" cy="292388"/>
          </a:xfrm>
          <a:prstGeom prst="rect">
            <a:avLst/>
          </a:prstGeom>
          <a:noFill/>
        </p:spPr>
        <p:txBody>
          <a:bodyPr wrap="square" rtlCol="0">
            <a:spAutoFit/>
          </a:bodyPr>
          <a:lstStyle/>
          <a:p>
            <a:r>
              <a:rPr lang="en-US" sz="1300" dirty="0" smtClean="0"/>
              <a:t>‘print’</a:t>
            </a:r>
            <a:endParaRPr lang="en-US" sz="1300" dirty="0"/>
          </a:p>
        </p:txBody>
      </p:sp>
      <p:cxnSp>
        <p:nvCxnSpPr>
          <p:cNvPr id="102" name="Straight Arrow Connector 101"/>
          <p:cNvCxnSpPr>
            <a:endCxn id="101" idx="0"/>
          </p:cNvCxnSpPr>
          <p:nvPr/>
        </p:nvCxnSpPr>
        <p:spPr>
          <a:xfrm flipH="1">
            <a:off x="10904562" y="4398339"/>
            <a:ext cx="226971" cy="1835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5" name="TextBox 104"/>
          <p:cNvSpPr txBox="1"/>
          <p:nvPr/>
        </p:nvSpPr>
        <p:spPr>
          <a:xfrm>
            <a:off x="11314148" y="4581920"/>
            <a:ext cx="681860" cy="292388"/>
          </a:xfrm>
          <a:prstGeom prst="rect">
            <a:avLst/>
          </a:prstGeom>
          <a:noFill/>
        </p:spPr>
        <p:txBody>
          <a:bodyPr wrap="square" rtlCol="0">
            <a:spAutoFit/>
          </a:bodyPr>
          <a:lstStyle/>
          <a:p>
            <a:r>
              <a:rPr lang="en-US" sz="1300" dirty="0" smtClean="0"/>
              <a:t>String</a:t>
            </a:r>
            <a:endParaRPr lang="en-US" sz="1300" dirty="0"/>
          </a:p>
        </p:txBody>
      </p:sp>
      <p:cxnSp>
        <p:nvCxnSpPr>
          <p:cNvPr id="106" name="Straight Arrow Connector 105"/>
          <p:cNvCxnSpPr>
            <a:endCxn id="105" idx="0"/>
          </p:cNvCxnSpPr>
          <p:nvPr/>
        </p:nvCxnSpPr>
        <p:spPr>
          <a:xfrm>
            <a:off x="11472463" y="4398339"/>
            <a:ext cx="182615" cy="1835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10977688" y="5091182"/>
            <a:ext cx="1165929" cy="292388"/>
          </a:xfrm>
          <a:prstGeom prst="rect">
            <a:avLst/>
          </a:prstGeom>
          <a:noFill/>
        </p:spPr>
        <p:txBody>
          <a:bodyPr wrap="square" rtlCol="0">
            <a:spAutoFit/>
          </a:bodyPr>
          <a:lstStyle/>
          <a:p>
            <a:r>
              <a:rPr lang="en-US" sz="1300" dirty="0" smtClean="0"/>
              <a:t>“Hello World”</a:t>
            </a:r>
            <a:endParaRPr lang="en-US" sz="1300" dirty="0"/>
          </a:p>
        </p:txBody>
      </p:sp>
      <p:cxnSp>
        <p:nvCxnSpPr>
          <p:cNvPr id="109" name="Straight Arrow Connector 108"/>
          <p:cNvCxnSpPr/>
          <p:nvPr/>
        </p:nvCxnSpPr>
        <p:spPr>
          <a:xfrm>
            <a:off x="11587067" y="4839139"/>
            <a:ext cx="7976" cy="2050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7059007" y="1576872"/>
            <a:ext cx="5094507" cy="44600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22703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a:t>
            </a:r>
            <a:endParaRPr lang="en-US" dirty="0"/>
          </a:p>
        </p:txBody>
      </p:sp>
      <p:sp>
        <p:nvSpPr>
          <p:cNvPr id="3" name="TextBox 2"/>
          <p:cNvSpPr txBox="1"/>
          <p:nvPr/>
        </p:nvSpPr>
        <p:spPr>
          <a:xfrm>
            <a:off x="2486020" y="2027150"/>
            <a:ext cx="681135" cy="369332"/>
          </a:xfrm>
          <a:prstGeom prst="rect">
            <a:avLst/>
          </a:prstGeom>
          <a:noFill/>
        </p:spPr>
        <p:txBody>
          <a:bodyPr wrap="square" rtlCol="0">
            <a:spAutoFit/>
          </a:bodyPr>
          <a:lstStyle/>
          <a:p>
            <a:r>
              <a:rPr lang="en-US" dirty="0" err="1" smtClean="0"/>
              <a:t>prg</a:t>
            </a:r>
            <a:r>
              <a:rPr lang="en-US" dirty="0" err="1"/>
              <a:t>m</a:t>
            </a:r>
            <a:endParaRPr lang="en-US" dirty="0"/>
          </a:p>
        </p:txBody>
      </p:sp>
      <p:sp>
        <p:nvSpPr>
          <p:cNvPr id="4" name="TextBox 3"/>
          <p:cNvSpPr txBox="1"/>
          <p:nvPr/>
        </p:nvSpPr>
        <p:spPr>
          <a:xfrm>
            <a:off x="1199364" y="2392385"/>
            <a:ext cx="740228" cy="292388"/>
          </a:xfrm>
          <a:prstGeom prst="rect">
            <a:avLst/>
          </a:prstGeom>
          <a:noFill/>
        </p:spPr>
        <p:txBody>
          <a:bodyPr wrap="square" rtlCol="0">
            <a:spAutoFit/>
          </a:bodyPr>
          <a:lstStyle/>
          <a:p>
            <a:r>
              <a:rPr lang="en-US" sz="1300" dirty="0" smtClean="0"/>
              <a:t>method</a:t>
            </a:r>
            <a:endParaRPr lang="en-US" sz="1300" dirty="0"/>
          </a:p>
        </p:txBody>
      </p:sp>
      <p:sp>
        <p:nvSpPr>
          <p:cNvPr id="5" name="TextBox 4"/>
          <p:cNvSpPr txBox="1"/>
          <p:nvPr/>
        </p:nvSpPr>
        <p:spPr>
          <a:xfrm>
            <a:off x="3596550" y="2375376"/>
            <a:ext cx="740228" cy="292388"/>
          </a:xfrm>
          <a:prstGeom prst="rect">
            <a:avLst/>
          </a:prstGeom>
          <a:noFill/>
        </p:spPr>
        <p:txBody>
          <a:bodyPr wrap="square" rtlCol="0">
            <a:spAutoFit/>
          </a:bodyPr>
          <a:lstStyle/>
          <a:p>
            <a:r>
              <a:rPr lang="en-US" sz="1300" dirty="0" smtClean="0"/>
              <a:t>method</a:t>
            </a:r>
            <a:endParaRPr lang="en-US" sz="1300" dirty="0"/>
          </a:p>
        </p:txBody>
      </p:sp>
      <p:sp>
        <p:nvSpPr>
          <p:cNvPr id="6" name="TextBox 5"/>
          <p:cNvSpPr txBox="1"/>
          <p:nvPr/>
        </p:nvSpPr>
        <p:spPr>
          <a:xfrm>
            <a:off x="708141" y="3465115"/>
            <a:ext cx="799921" cy="292388"/>
          </a:xfrm>
          <a:prstGeom prst="rect">
            <a:avLst/>
          </a:prstGeom>
          <a:noFill/>
        </p:spPr>
        <p:txBody>
          <a:bodyPr wrap="square" rtlCol="0">
            <a:spAutoFit/>
          </a:bodyPr>
          <a:lstStyle/>
          <a:p>
            <a:r>
              <a:rPr lang="en-US" sz="1300" dirty="0" smtClean="0"/>
              <a:t>‘register’</a:t>
            </a:r>
            <a:endParaRPr lang="en-US" sz="1300" dirty="0"/>
          </a:p>
        </p:txBody>
      </p:sp>
      <p:sp>
        <p:nvSpPr>
          <p:cNvPr id="7" name="TextBox 6"/>
          <p:cNvSpPr txBox="1"/>
          <p:nvPr/>
        </p:nvSpPr>
        <p:spPr>
          <a:xfrm>
            <a:off x="1480074" y="3449397"/>
            <a:ext cx="353008" cy="292388"/>
          </a:xfrm>
          <a:prstGeom prst="rect">
            <a:avLst/>
          </a:prstGeom>
          <a:noFill/>
        </p:spPr>
        <p:txBody>
          <a:bodyPr wrap="square" rtlCol="0">
            <a:spAutoFit/>
          </a:bodyPr>
          <a:lstStyle/>
          <a:p>
            <a:r>
              <a:rPr lang="en-US" sz="1300" dirty="0" smtClean="0"/>
              <a:t>ID</a:t>
            </a:r>
            <a:endParaRPr lang="en-US" sz="1300" dirty="0"/>
          </a:p>
        </p:txBody>
      </p:sp>
      <p:sp>
        <p:nvSpPr>
          <p:cNvPr id="8" name="TextBox 7"/>
          <p:cNvSpPr txBox="1"/>
          <p:nvPr/>
        </p:nvSpPr>
        <p:spPr>
          <a:xfrm>
            <a:off x="1728976" y="3445937"/>
            <a:ext cx="643726" cy="292388"/>
          </a:xfrm>
          <a:prstGeom prst="rect">
            <a:avLst/>
          </a:prstGeom>
          <a:noFill/>
        </p:spPr>
        <p:txBody>
          <a:bodyPr wrap="square" rtlCol="0">
            <a:spAutoFit/>
          </a:bodyPr>
          <a:lstStyle/>
          <a:p>
            <a:r>
              <a:rPr lang="en-US" sz="1300" dirty="0" smtClean="0"/>
              <a:t>‘main’</a:t>
            </a:r>
            <a:endParaRPr lang="en-US" sz="1300" dirty="0"/>
          </a:p>
        </p:txBody>
      </p:sp>
      <p:sp>
        <p:nvSpPr>
          <p:cNvPr id="9" name="TextBox 8"/>
          <p:cNvSpPr txBox="1"/>
          <p:nvPr/>
        </p:nvSpPr>
        <p:spPr>
          <a:xfrm>
            <a:off x="2807345" y="3460066"/>
            <a:ext cx="199057" cy="292388"/>
          </a:xfrm>
          <a:prstGeom prst="rect">
            <a:avLst/>
          </a:prstGeom>
          <a:noFill/>
        </p:spPr>
        <p:txBody>
          <a:bodyPr wrap="square" rtlCol="0">
            <a:spAutoFit/>
          </a:bodyPr>
          <a:lstStyle/>
          <a:p>
            <a:r>
              <a:rPr lang="en-US" sz="1300" dirty="0"/>
              <a:t>;</a:t>
            </a:r>
          </a:p>
        </p:txBody>
      </p:sp>
      <p:sp>
        <p:nvSpPr>
          <p:cNvPr id="10" name="TextBox 9"/>
          <p:cNvSpPr txBox="1"/>
          <p:nvPr/>
        </p:nvSpPr>
        <p:spPr>
          <a:xfrm>
            <a:off x="2345485" y="3434863"/>
            <a:ext cx="426874" cy="292388"/>
          </a:xfrm>
          <a:prstGeom prst="rect">
            <a:avLst/>
          </a:prstGeom>
          <a:noFill/>
        </p:spPr>
        <p:txBody>
          <a:bodyPr wrap="square" rtlCol="0">
            <a:spAutoFit/>
          </a:bodyPr>
          <a:lstStyle/>
          <a:p>
            <a:r>
              <a:rPr lang="en-US" sz="1300" dirty="0" smtClean="0"/>
              <a:t>INT</a:t>
            </a:r>
            <a:endParaRPr lang="en-US" sz="1300" dirty="0"/>
          </a:p>
        </p:txBody>
      </p:sp>
      <p:sp>
        <p:nvSpPr>
          <p:cNvPr id="11" name="TextBox 10"/>
          <p:cNvSpPr txBox="1"/>
          <p:nvPr/>
        </p:nvSpPr>
        <p:spPr>
          <a:xfrm>
            <a:off x="1423311" y="3825551"/>
            <a:ext cx="619598" cy="292388"/>
          </a:xfrm>
          <a:prstGeom prst="rect">
            <a:avLst/>
          </a:prstGeom>
          <a:noFill/>
        </p:spPr>
        <p:txBody>
          <a:bodyPr wrap="square" rtlCol="0">
            <a:spAutoFit/>
          </a:bodyPr>
          <a:lstStyle/>
          <a:p>
            <a:r>
              <a:rPr lang="en-US" sz="1300" dirty="0" smtClean="0"/>
              <a:t>‘start’</a:t>
            </a:r>
            <a:endParaRPr lang="en-US" sz="1300" dirty="0"/>
          </a:p>
        </p:txBody>
      </p:sp>
      <p:sp>
        <p:nvSpPr>
          <p:cNvPr id="12" name="TextBox 11"/>
          <p:cNvSpPr txBox="1"/>
          <p:nvPr/>
        </p:nvSpPr>
        <p:spPr>
          <a:xfrm>
            <a:off x="2380084" y="3832747"/>
            <a:ext cx="319969" cy="292388"/>
          </a:xfrm>
          <a:prstGeom prst="rect">
            <a:avLst/>
          </a:prstGeom>
          <a:noFill/>
        </p:spPr>
        <p:txBody>
          <a:bodyPr wrap="square" rtlCol="0">
            <a:spAutoFit/>
          </a:bodyPr>
          <a:lstStyle/>
          <a:p>
            <a:r>
              <a:rPr lang="en-US" sz="1300" dirty="0"/>
              <a:t>0</a:t>
            </a:r>
          </a:p>
        </p:txBody>
      </p:sp>
      <p:cxnSp>
        <p:nvCxnSpPr>
          <p:cNvPr id="13" name="Straight Arrow Connector 12"/>
          <p:cNvCxnSpPr>
            <a:stCxn id="3" idx="1"/>
          </p:cNvCxnSpPr>
          <p:nvPr/>
        </p:nvCxnSpPr>
        <p:spPr>
          <a:xfrm flipH="1">
            <a:off x="2056625" y="2211816"/>
            <a:ext cx="429395" cy="2132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110789" y="2251410"/>
            <a:ext cx="602794" cy="17362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983997" y="3258431"/>
            <a:ext cx="208381" cy="2016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1763102" y="3258431"/>
            <a:ext cx="191665" cy="1990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993065" y="3221063"/>
            <a:ext cx="387019" cy="2283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197469" y="3175563"/>
            <a:ext cx="574890" cy="2985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778039" y="2923577"/>
            <a:ext cx="365840" cy="292388"/>
          </a:xfrm>
          <a:prstGeom prst="rect">
            <a:avLst/>
          </a:prstGeom>
          <a:noFill/>
        </p:spPr>
        <p:txBody>
          <a:bodyPr wrap="square" rtlCol="0">
            <a:spAutoFit/>
          </a:bodyPr>
          <a:lstStyle/>
          <a:p>
            <a:r>
              <a:rPr lang="en-US" sz="1300" dirty="0" err="1" smtClean="0"/>
              <a:t>dir</a:t>
            </a:r>
            <a:endParaRPr lang="en-US" sz="1300" dirty="0"/>
          </a:p>
        </p:txBody>
      </p:sp>
      <p:sp>
        <p:nvSpPr>
          <p:cNvPr id="20" name="TextBox 19"/>
          <p:cNvSpPr txBox="1"/>
          <p:nvPr/>
        </p:nvSpPr>
        <p:spPr>
          <a:xfrm>
            <a:off x="1034734" y="2894918"/>
            <a:ext cx="1054164" cy="292388"/>
          </a:xfrm>
          <a:prstGeom prst="rect">
            <a:avLst/>
          </a:prstGeom>
          <a:noFill/>
        </p:spPr>
        <p:txBody>
          <a:bodyPr wrap="square" rtlCol="0">
            <a:spAutoFit/>
          </a:bodyPr>
          <a:lstStyle/>
          <a:p>
            <a:r>
              <a:rPr lang="en-US" sz="1300" dirty="0" err="1" smtClean="0"/>
              <a:t>registerMain</a:t>
            </a:r>
            <a:endParaRPr lang="en-US" sz="1300" dirty="0"/>
          </a:p>
        </p:txBody>
      </p:sp>
      <p:cxnSp>
        <p:nvCxnSpPr>
          <p:cNvPr id="21" name="Straight Arrow Connector 20"/>
          <p:cNvCxnSpPr/>
          <p:nvPr/>
        </p:nvCxnSpPr>
        <p:spPr>
          <a:xfrm flipH="1">
            <a:off x="1548884" y="2641578"/>
            <a:ext cx="1" cy="3068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1609200" y="3271072"/>
            <a:ext cx="2693" cy="236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966664" y="2608137"/>
            <a:ext cx="1" cy="30689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3123485" y="3387585"/>
            <a:ext cx="740228" cy="292388"/>
          </a:xfrm>
          <a:prstGeom prst="rect">
            <a:avLst/>
          </a:prstGeom>
          <a:noFill/>
        </p:spPr>
        <p:txBody>
          <a:bodyPr wrap="square" rtlCol="0">
            <a:spAutoFit/>
          </a:bodyPr>
          <a:lstStyle/>
          <a:p>
            <a:r>
              <a:rPr lang="en-US" sz="1300" dirty="0" smtClean="0"/>
              <a:t>‘</a:t>
            </a:r>
            <a:r>
              <a:rPr lang="en-US" sz="1300" dirty="0" err="1" smtClean="0"/>
              <a:t>dir</a:t>
            </a:r>
            <a:r>
              <a:rPr lang="en-US" sz="1300" dirty="0" smtClean="0"/>
              <a:t>’</a:t>
            </a:r>
            <a:endParaRPr lang="en-US" sz="1300" dirty="0"/>
          </a:p>
        </p:txBody>
      </p:sp>
      <p:sp>
        <p:nvSpPr>
          <p:cNvPr id="25" name="TextBox 24"/>
          <p:cNvSpPr txBox="1"/>
          <p:nvPr/>
        </p:nvSpPr>
        <p:spPr>
          <a:xfrm>
            <a:off x="3826725" y="3414605"/>
            <a:ext cx="353008" cy="292388"/>
          </a:xfrm>
          <a:prstGeom prst="rect">
            <a:avLst/>
          </a:prstGeom>
          <a:noFill/>
        </p:spPr>
        <p:txBody>
          <a:bodyPr wrap="square" rtlCol="0">
            <a:spAutoFit/>
          </a:bodyPr>
          <a:lstStyle/>
          <a:p>
            <a:r>
              <a:rPr lang="en-US" sz="1300" dirty="0" smtClean="0"/>
              <a:t>ID</a:t>
            </a:r>
            <a:endParaRPr lang="en-US" sz="1300" dirty="0"/>
          </a:p>
        </p:txBody>
      </p:sp>
      <p:sp>
        <p:nvSpPr>
          <p:cNvPr id="26" name="TextBox 25"/>
          <p:cNvSpPr txBox="1"/>
          <p:nvPr/>
        </p:nvSpPr>
        <p:spPr>
          <a:xfrm>
            <a:off x="4151745" y="3411145"/>
            <a:ext cx="567608" cy="292388"/>
          </a:xfrm>
          <a:prstGeom prst="rect">
            <a:avLst/>
          </a:prstGeom>
          <a:noFill/>
        </p:spPr>
        <p:txBody>
          <a:bodyPr wrap="square" rtlCol="0">
            <a:spAutoFit/>
          </a:bodyPr>
          <a:lstStyle/>
          <a:p>
            <a:r>
              <a:rPr lang="en-US" sz="1300" dirty="0"/>
              <a:t>{</a:t>
            </a:r>
          </a:p>
        </p:txBody>
      </p:sp>
      <p:sp>
        <p:nvSpPr>
          <p:cNvPr id="27" name="TextBox 26"/>
          <p:cNvSpPr txBox="1"/>
          <p:nvPr/>
        </p:nvSpPr>
        <p:spPr>
          <a:xfrm>
            <a:off x="5153996" y="3425274"/>
            <a:ext cx="199057" cy="292388"/>
          </a:xfrm>
          <a:prstGeom prst="rect">
            <a:avLst/>
          </a:prstGeom>
          <a:noFill/>
        </p:spPr>
        <p:txBody>
          <a:bodyPr wrap="square" rtlCol="0">
            <a:spAutoFit/>
          </a:bodyPr>
          <a:lstStyle/>
          <a:p>
            <a:r>
              <a:rPr lang="en-US" sz="1300" dirty="0" smtClean="0"/>
              <a:t>}</a:t>
            </a:r>
            <a:endParaRPr lang="en-US" sz="1300" dirty="0"/>
          </a:p>
        </p:txBody>
      </p:sp>
      <p:sp>
        <p:nvSpPr>
          <p:cNvPr id="28" name="TextBox 27"/>
          <p:cNvSpPr txBox="1"/>
          <p:nvPr/>
        </p:nvSpPr>
        <p:spPr>
          <a:xfrm>
            <a:off x="4339716" y="3387585"/>
            <a:ext cx="638754" cy="292388"/>
          </a:xfrm>
          <a:prstGeom prst="rect">
            <a:avLst/>
          </a:prstGeom>
          <a:noFill/>
        </p:spPr>
        <p:txBody>
          <a:bodyPr wrap="square" rtlCol="0">
            <a:spAutoFit/>
          </a:bodyPr>
          <a:lstStyle/>
          <a:p>
            <a:r>
              <a:rPr lang="en-US" sz="1300" dirty="0" smtClean="0"/>
              <a:t>blocks</a:t>
            </a:r>
            <a:endParaRPr lang="en-US" sz="1300" dirty="0"/>
          </a:p>
        </p:txBody>
      </p:sp>
      <p:cxnSp>
        <p:nvCxnSpPr>
          <p:cNvPr id="29" name="Straight Arrow Connector 28"/>
          <p:cNvCxnSpPr/>
          <p:nvPr/>
        </p:nvCxnSpPr>
        <p:spPr>
          <a:xfrm flipH="1">
            <a:off x="3330648" y="3223639"/>
            <a:ext cx="208381" cy="2016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4109753" y="3223639"/>
            <a:ext cx="191665" cy="1990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4339716" y="3186271"/>
            <a:ext cx="387019" cy="2283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4544120" y="3140771"/>
            <a:ext cx="574890" cy="2985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3955851" y="3236280"/>
            <a:ext cx="2693" cy="2362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 idx="2"/>
          </p:cNvCxnSpPr>
          <p:nvPr/>
        </p:nvCxnSpPr>
        <p:spPr>
          <a:xfrm>
            <a:off x="1656578" y="3741785"/>
            <a:ext cx="7976" cy="2050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2509254" y="3649922"/>
            <a:ext cx="7976" cy="2050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596550" y="3761998"/>
            <a:ext cx="634317" cy="292388"/>
          </a:xfrm>
          <a:prstGeom prst="rect">
            <a:avLst/>
          </a:prstGeom>
          <a:noFill/>
        </p:spPr>
        <p:txBody>
          <a:bodyPr wrap="square" rtlCol="0">
            <a:spAutoFit/>
          </a:bodyPr>
          <a:lstStyle/>
          <a:p>
            <a:r>
              <a:rPr lang="en-US" sz="1300" dirty="0" smtClean="0"/>
              <a:t>‘start’</a:t>
            </a:r>
            <a:endParaRPr lang="en-US" sz="1300" dirty="0"/>
          </a:p>
        </p:txBody>
      </p:sp>
      <p:cxnSp>
        <p:nvCxnSpPr>
          <p:cNvPr id="37" name="Straight Arrow Connector 36"/>
          <p:cNvCxnSpPr/>
          <p:nvPr/>
        </p:nvCxnSpPr>
        <p:spPr>
          <a:xfrm>
            <a:off x="3954839" y="3678232"/>
            <a:ext cx="7976" cy="2050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4424812" y="3727093"/>
            <a:ext cx="553658" cy="292388"/>
          </a:xfrm>
          <a:prstGeom prst="rect">
            <a:avLst/>
          </a:prstGeom>
          <a:noFill/>
        </p:spPr>
        <p:txBody>
          <a:bodyPr wrap="square" rtlCol="0">
            <a:spAutoFit/>
          </a:bodyPr>
          <a:lstStyle/>
          <a:p>
            <a:r>
              <a:rPr lang="en-US" sz="1300" dirty="0" smtClean="0"/>
              <a:t>block</a:t>
            </a:r>
            <a:endParaRPr lang="en-US" sz="1300" dirty="0"/>
          </a:p>
        </p:txBody>
      </p:sp>
      <p:cxnSp>
        <p:nvCxnSpPr>
          <p:cNvPr id="39" name="Straight Arrow Connector 38"/>
          <p:cNvCxnSpPr/>
          <p:nvPr/>
        </p:nvCxnSpPr>
        <p:spPr>
          <a:xfrm>
            <a:off x="4658079" y="3643327"/>
            <a:ext cx="7976" cy="2050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463945" y="4066601"/>
            <a:ext cx="509295" cy="292388"/>
          </a:xfrm>
          <a:prstGeom prst="rect">
            <a:avLst/>
          </a:prstGeom>
          <a:noFill/>
        </p:spPr>
        <p:txBody>
          <a:bodyPr wrap="square" rtlCol="0">
            <a:spAutoFit/>
          </a:bodyPr>
          <a:lstStyle/>
          <a:p>
            <a:r>
              <a:rPr lang="en-US" sz="1300" dirty="0" smtClean="0"/>
              <a:t>line</a:t>
            </a:r>
            <a:endParaRPr lang="en-US" sz="1300" dirty="0"/>
          </a:p>
        </p:txBody>
      </p:sp>
      <p:cxnSp>
        <p:nvCxnSpPr>
          <p:cNvPr id="41" name="Straight Arrow Connector 40"/>
          <p:cNvCxnSpPr/>
          <p:nvPr/>
        </p:nvCxnSpPr>
        <p:spPr>
          <a:xfrm>
            <a:off x="4697212" y="3982835"/>
            <a:ext cx="7976" cy="2050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4442564" y="4435344"/>
            <a:ext cx="509295" cy="292388"/>
          </a:xfrm>
          <a:prstGeom prst="rect">
            <a:avLst/>
          </a:prstGeom>
          <a:noFill/>
        </p:spPr>
        <p:txBody>
          <a:bodyPr wrap="square" rtlCol="0">
            <a:spAutoFit/>
          </a:bodyPr>
          <a:lstStyle/>
          <a:p>
            <a:r>
              <a:rPr lang="en-US" sz="1300" dirty="0" smtClean="0"/>
              <a:t>print</a:t>
            </a:r>
            <a:endParaRPr lang="en-US" sz="1300" dirty="0"/>
          </a:p>
        </p:txBody>
      </p:sp>
      <p:cxnSp>
        <p:nvCxnSpPr>
          <p:cNvPr id="43" name="Straight Arrow Connector 42"/>
          <p:cNvCxnSpPr/>
          <p:nvPr/>
        </p:nvCxnSpPr>
        <p:spPr>
          <a:xfrm>
            <a:off x="4675831" y="4351578"/>
            <a:ext cx="7976" cy="2050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976219" y="4889830"/>
            <a:ext cx="681860" cy="292388"/>
          </a:xfrm>
          <a:prstGeom prst="rect">
            <a:avLst/>
          </a:prstGeom>
          <a:noFill/>
        </p:spPr>
        <p:txBody>
          <a:bodyPr wrap="square" rtlCol="0">
            <a:spAutoFit/>
          </a:bodyPr>
          <a:lstStyle/>
          <a:p>
            <a:r>
              <a:rPr lang="en-US" sz="1300" dirty="0" smtClean="0"/>
              <a:t>‘print’</a:t>
            </a:r>
            <a:endParaRPr lang="en-US" sz="1300" dirty="0"/>
          </a:p>
        </p:txBody>
      </p:sp>
      <p:cxnSp>
        <p:nvCxnSpPr>
          <p:cNvPr id="45" name="Straight Arrow Connector 44"/>
          <p:cNvCxnSpPr>
            <a:endCxn id="44" idx="0"/>
          </p:cNvCxnSpPr>
          <p:nvPr/>
        </p:nvCxnSpPr>
        <p:spPr>
          <a:xfrm flipH="1">
            <a:off x="4317149" y="4706249"/>
            <a:ext cx="226971" cy="1835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4726735" y="4889830"/>
            <a:ext cx="681860" cy="292388"/>
          </a:xfrm>
          <a:prstGeom prst="rect">
            <a:avLst/>
          </a:prstGeom>
          <a:noFill/>
        </p:spPr>
        <p:txBody>
          <a:bodyPr wrap="square" rtlCol="0">
            <a:spAutoFit/>
          </a:bodyPr>
          <a:lstStyle/>
          <a:p>
            <a:r>
              <a:rPr lang="en-US" sz="1300" dirty="0" smtClean="0"/>
              <a:t>String</a:t>
            </a:r>
            <a:endParaRPr lang="en-US" sz="1300" dirty="0"/>
          </a:p>
        </p:txBody>
      </p:sp>
      <p:cxnSp>
        <p:nvCxnSpPr>
          <p:cNvPr id="47" name="Straight Arrow Connector 46"/>
          <p:cNvCxnSpPr>
            <a:endCxn id="46" idx="0"/>
          </p:cNvCxnSpPr>
          <p:nvPr/>
        </p:nvCxnSpPr>
        <p:spPr>
          <a:xfrm>
            <a:off x="4885050" y="4706249"/>
            <a:ext cx="182615" cy="1835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390275" y="5399092"/>
            <a:ext cx="1165929" cy="292388"/>
          </a:xfrm>
          <a:prstGeom prst="rect">
            <a:avLst/>
          </a:prstGeom>
          <a:noFill/>
        </p:spPr>
        <p:txBody>
          <a:bodyPr wrap="square" rtlCol="0">
            <a:spAutoFit/>
          </a:bodyPr>
          <a:lstStyle/>
          <a:p>
            <a:r>
              <a:rPr lang="en-US" sz="1300" dirty="0" smtClean="0"/>
              <a:t>“Hello World”</a:t>
            </a:r>
            <a:endParaRPr lang="en-US" sz="1300" dirty="0"/>
          </a:p>
        </p:txBody>
      </p:sp>
      <p:cxnSp>
        <p:nvCxnSpPr>
          <p:cNvPr id="49" name="Straight Arrow Connector 48"/>
          <p:cNvCxnSpPr/>
          <p:nvPr/>
        </p:nvCxnSpPr>
        <p:spPr>
          <a:xfrm>
            <a:off x="4999654" y="5147049"/>
            <a:ext cx="7976" cy="20506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49"/>
          <p:cNvSpPr/>
          <p:nvPr/>
        </p:nvSpPr>
        <p:spPr>
          <a:xfrm>
            <a:off x="471594" y="1884782"/>
            <a:ext cx="5094507" cy="44600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6158978" y="3205751"/>
            <a:ext cx="1315613" cy="7277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6158978" y="3354201"/>
            <a:ext cx="1345167" cy="430887"/>
          </a:xfrm>
          <a:prstGeom prst="rect">
            <a:avLst/>
          </a:prstGeom>
          <a:noFill/>
        </p:spPr>
        <p:txBody>
          <a:bodyPr wrap="square" rtlCol="0">
            <a:spAutoFit/>
          </a:bodyPr>
          <a:lstStyle/>
          <a:p>
            <a:r>
              <a:rPr lang="en-US" sz="1100" dirty="0" smtClean="0"/>
              <a:t>TurntTranslator.java</a:t>
            </a:r>
          </a:p>
          <a:p>
            <a:r>
              <a:rPr lang="en-US" sz="1100" dirty="0" smtClean="0"/>
              <a:t>turntToJava.java</a:t>
            </a:r>
            <a:endParaRPr lang="en-US" sz="1100" dirty="0"/>
          </a:p>
        </p:txBody>
      </p:sp>
      <p:cxnSp>
        <p:nvCxnSpPr>
          <p:cNvPr id="53" name="Straight Arrow Connector 52"/>
          <p:cNvCxnSpPr/>
          <p:nvPr/>
        </p:nvCxnSpPr>
        <p:spPr>
          <a:xfrm>
            <a:off x="7474591" y="3556617"/>
            <a:ext cx="286139" cy="868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5" name="Straight Arrow Connector 54"/>
          <p:cNvCxnSpPr/>
          <p:nvPr/>
        </p:nvCxnSpPr>
        <p:spPr>
          <a:xfrm>
            <a:off x="5581488" y="3507364"/>
            <a:ext cx="49094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070980" y="2545704"/>
            <a:ext cx="3004457" cy="2308324"/>
          </a:xfrm>
          <a:prstGeom prst="rect">
            <a:avLst/>
          </a:prstGeom>
          <a:noFill/>
          <a:ln>
            <a:solidFill>
              <a:schemeClr val="tx1"/>
            </a:solidFill>
          </a:ln>
        </p:spPr>
        <p:txBody>
          <a:bodyPr wrap="square" rtlCol="0">
            <a:spAutoFit/>
          </a:bodyPr>
          <a:lstStyle/>
          <a:p>
            <a:r>
              <a:rPr lang="en-US" dirty="0" smtClean="0"/>
              <a:t>Main.java</a:t>
            </a:r>
          </a:p>
          <a:p>
            <a:r>
              <a:rPr lang="en-US" dirty="0" smtClean="0"/>
              <a:t>startDirective.java</a:t>
            </a:r>
            <a:endParaRPr lang="en-US" dirty="0" smtClean="0"/>
          </a:p>
          <a:p>
            <a:r>
              <a:rPr lang="en-US" dirty="0" smtClean="0"/>
              <a:t>State.java</a:t>
            </a:r>
          </a:p>
          <a:p>
            <a:r>
              <a:rPr lang="en-US" dirty="0" smtClean="0"/>
              <a:t>MainEvent.java</a:t>
            </a:r>
          </a:p>
          <a:p>
            <a:r>
              <a:rPr lang="en-US" dirty="0" smtClean="0"/>
              <a:t>Event.java</a:t>
            </a:r>
          </a:p>
          <a:p>
            <a:r>
              <a:rPr lang="en-US" dirty="0" smtClean="0"/>
              <a:t>Engine.java</a:t>
            </a:r>
          </a:p>
          <a:p>
            <a:r>
              <a:rPr lang="en-US" dirty="0" smtClean="0"/>
              <a:t>Actions.java</a:t>
            </a:r>
          </a:p>
          <a:p>
            <a:r>
              <a:rPr lang="en-US" dirty="0" smtClean="0"/>
              <a:t>Directive.java</a:t>
            </a:r>
            <a:endParaRPr lang="en-US" dirty="0"/>
          </a:p>
        </p:txBody>
      </p:sp>
    </p:spTree>
    <p:extLst>
      <p:ext uri="{BB962C8B-B14F-4D97-AF65-F5344CB8AC3E}">
        <p14:creationId xmlns:p14="http://schemas.microsoft.com/office/powerpoint/2010/main" val="28325519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Shape 77"/>
          <p:cNvSpPr txBox="1">
            <a:spLocks noGrp="1"/>
          </p:cNvSpPr>
          <p:nvPr>
            <p:ph type="ctrTitle"/>
          </p:nvPr>
        </p:nvSpPr>
        <p:spPr>
          <a:xfrm>
            <a:off x="914400" y="2090913"/>
            <a:ext cx="10363200" cy="1650799"/>
          </a:xfrm>
          <a:prstGeom prst="rect">
            <a:avLst/>
          </a:prstGeom>
        </p:spPr>
        <p:txBody>
          <a:bodyPr vert="horz" lIns="121900" tIns="121900" rIns="121900" bIns="121900" rtlCol="0" anchor="b" anchorCtr="0">
            <a:noAutofit/>
          </a:bodyPr>
          <a:lstStyle/>
          <a:p>
            <a:pPr>
              <a:spcBef>
                <a:spcPts val="0"/>
              </a:spcBef>
            </a:pPr>
            <a:r>
              <a:rPr lang="en"/>
              <a:t>“turnt” environment	</a:t>
            </a:r>
          </a:p>
        </p:txBody>
      </p:sp>
      <p:sp>
        <p:nvSpPr>
          <p:cNvPr id="78" name="Shape 78"/>
          <p:cNvSpPr txBox="1">
            <a:spLocks noGrp="1"/>
          </p:cNvSpPr>
          <p:nvPr>
            <p:ph type="subTitle" idx="1"/>
          </p:nvPr>
        </p:nvSpPr>
        <p:spPr>
          <a:xfrm>
            <a:off x="914400" y="3886200"/>
            <a:ext cx="10363200" cy="878000"/>
          </a:xfrm>
          <a:prstGeom prst="rect">
            <a:avLst/>
          </a:prstGeom>
        </p:spPr>
        <p:txBody>
          <a:bodyPr vert="horz" lIns="121900" tIns="121900" rIns="121900" bIns="121900" rtlCol="0" anchor="t" anchorCtr="0">
            <a:noAutofit/>
          </a:bodyPr>
          <a:lstStyle/>
          <a:p>
            <a:pPr>
              <a:spcBef>
                <a:spcPts val="0"/>
              </a:spcBef>
            </a:pPr>
            <a:r>
              <a:rPr lang="en"/>
              <a:t>Noah Stebbins</a:t>
            </a:r>
          </a:p>
        </p:txBody>
      </p:sp>
    </p:spTree>
    <p:extLst>
      <p:ext uri="{BB962C8B-B14F-4D97-AF65-F5344CB8AC3E}">
        <p14:creationId xmlns:p14="http://schemas.microsoft.com/office/powerpoint/2010/main" val="3531078266"/>
      </p:ext>
    </p:extLst>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Shape 83"/>
          <p:cNvSpPr txBox="1">
            <a:spLocks noGrp="1"/>
          </p:cNvSpPr>
          <p:nvPr>
            <p:ph type="title"/>
          </p:nvPr>
        </p:nvSpPr>
        <p:spPr>
          <a:prstGeom prst="rect">
            <a:avLst/>
          </a:prstGeom>
        </p:spPr>
        <p:txBody>
          <a:bodyPr vert="horz" lIns="121900" tIns="121900" rIns="121900" bIns="121900" rtlCol="0" anchor="b" anchorCtr="0">
            <a:noAutofit/>
          </a:bodyPr>
          <a:lstStyle/>
          <a:p>
            <a:r>
              <a:rPr lang="en"/>
              <a:t>Dev Environment</a:t>
            </a:r>
          </a:p>
        </p:txBody>
      </p:sp>
      <p:sp>
        <p:nvSpPr>
          <p:cNvPr id="84" name="Shape 84"/>
          <p:cNvSpPr txBox="1">
            <a:spLocks noGrp="1"/>
          </p:cNvSpPr>
          <p:nvPr>
            <p:ph type="body" idx="1"/>
          </p:nvPr>
        </p:nvSpPr>
        <p:spPr>
          <a:prstGeom prst="rect">
            <a:avLst/>
          </a:prstGeom>
        </p:spPr>
        <p:txBody>
          <a:bodyPr vert="horz" lIns="121900" tIns="121900" rIns="121900" bIns="121900" rtlCol="0" anchor="t" anchorCtr="0">
            <a:noAutofit/>
          </a:bodyPr>
          <a:lstStyle/>
          <a:p>
            <a:pPr marL="609585" indent="-474121">
              <a:buClr>
                <a:schemeClr val="lt1"/>
              </a:buClr>
              <a:buSzPct val="100000"/>
              <a:buFont typeface="Arial"/>
              <a:buChar char="●"/>
            </a:pPr>
            <a:r>
              <a:rPr lang="en" sz="2667"/>
              <a:t>UNIX: CLIC &amp; Mac OS X</a:t>
            </a:r>
          </a:p>
          <a:p>
            <a:pPr marL="609585" indent="-474121">
              <a:buClr>
                <a:schemeClr val="lt1"/>
              </a:buClr>
              <a:buSzPct val="100000"/>
              <a:buFont typeface="Arial"/>
              <a:buChar char="●"/>
            </a:pPr>
            <a:r>
              <a:rPr lang="en" sz="2667"/>
              <a:t>Editors rather than IDEs (Sublime &amp; Vim)</a:t>
            </a:r>
          </a:p>
          <a:p>
            <a:pPr marL="609585" indent="-474121">
              <a:buClr>
                <a:schemeClr val="lt1"/>
              </a:buClr>
              <a:buSzPct val="100000"/>
              <a:buFont typeface="Arial"/>
              <a:buChar char="●"/>
            </a:pPr>
            <a:r>
              <a:rPr lang="en" sz="2667"/>
              <a:t>Github &amp; Git</a:t>
            </a:r>
          </a:p>
          <a:p>
            <a:pPr marL="609585" indent="-474121">
              <a:buClr>
                <a:schemeClr val="lt1"/>
              </a:buClr>
              <a:buSzPct val="100000"/>
              <a:buFont typeface="Arial"/>
              <a:buChar char="●"/>
            </a:pPr>
            <a:r>
              <a:rPr lang="en" sz="2667"/>
              <a:t>README</a:t>
            </a:r>
          </a:p>
          <a:p>
            <a:pPr marL="1219170" lvl="1" indent="-474121">
              <a:buClr>
                <a:schemeClr val="lt1"/>
              </a:buClr>
              <a:buSzPct val="100000"/>
              <a:buFont typeface="Courier New"/>
              <a:buChar char="o"/>
            </a:pPr>
            <a:r>
              <a:rPr lang="en" sz="2667"/>
              <a:t>file structure</a:t>
            </a:r>
          </a:p>
          <a:p>
            <a:pPr marL="1219170" lvl="1" indent="-474121">
              <a:buClr>
                <a:schemeClr val="lt1"/>
              </a:buClr>
              <a:buSzPct val="100000"/>
              <a:buFont typeface="Courier New"/>
              <a:buChar char="o"/>
            </a:pPr>
            <a:r>
              <a:rPr lang="en" sz="2667"/>
              <a:t>CLASSPATH variables</a:t>
            </a:r>
          </a:p>
        </p:txBody>
      </p:sp>
      <p:pic>
        <p:nvPicPr>
          <p:cNvPr id="85" name="Shape 85"/>
          <p:cNvPicPr preferRelativeResize="0"/>
          <p:nvPr/>
        </p:nvPicPr>
        <p:blipFill>
          <a:blip r:embed="rId3">
            <a:alphaModFix/>
          </a:blip>
          <a:stretch>
            <a:fillRect/>
          </a:stretch>
        </p:blipFill>
        <p:spPr>
          <a:xfrm>
            <a:off x="7469367" y="3679334"/>
            <a:ext cx="3019767" cy="1587799"/>
          </a:xfrm>
          <a:prstGeom prst="rect">
            <a:avLst/>
          </a:prstGeom>
          <a:noFill/>
          <a:ln>
            <a:noFill/>
          </a:ln>
        </p:spPr>
      </p:pic>
    </p:spTree>
    <p:extLst>
      <p:ext uri="{BB962C8B-B14F-4D97-AF65-F5344CB8AC3E}">
        <p14:creationId xmlns:p14="http://schemas.microsoft.com/office/powerpoint/2010/main" val="1837477628"/>
      </p:ext>
    </p:extLst>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vert="horz" lIns="121900" tIns="121900" rIns="121900" bIns="121900" rtlCol="0" anchor="b" anchorCtr="0">
            <a:noAutofit/>
          </a:bodyPr>
          <a:lstStyle/>
          <a:p>
            <a:r>
              <a:rPr lang="en"/>
              <a:t>Run-time Environment</a:t>
            </a:r>
          </a:p>
        </p:txBody>
      </p:sp>
      <p:sp>
        <p:nvSpPr>
          <p:cNvPr id="91" name="Shape 91"/>
          <p:cNvSpPr txBox="1">
            <a:spLocks noGrp="1"/>
          </p:cNvSpPr>
          <p:nvPr>
            <p:ph type="body" idx="1"/>
          </p:nvPr>
        </p:nvSpPr>
        <p:spPr>
          <a:prstGeom prst="rect">
            <a:avLst/>
          </a:prstGeom>
        </p:spPr>
        <p:txBody>
          <a:bodyPr vert="horz" lIns="121900" tIns="121900" rIns="121900" bIns="121900" rtlCol="0" anchor="t" anchorCtr="0">
            <a:noAutofit/>
          </a:bodyPr>
          <a:lstStyle/>
          <a:p>
            <a:pPr marL="609585" indent="-474121">
              <a:buClr>
                <a:schemeClr val="lt1"/>
              </a:buClr>
              <a:buSzPct val="100000"/>
              <a:buFont typeface="Arial"/>
              <a:buChar char="●"/>
            </a:pPr>
            <a:r>
              <a:rPr lang="en" sz="2667"/>
              <a:t>Scripts</a:t>
            </a:r>
          </a:p>
          <a:p>
            <a:pPr marL="1219170" lvl="1" indent="-474121">
              <a:buClr>
                <a:schemeClr val="lt1"/>
              </a:buClr>
              <a:buSzPct val="100000"/>
              <a:buFont typeface="Courier New"/>
              <a:buChar char="o"/>
            </a:pPr>
            <a:r>
              <a:rPr lang="en" sz="2667"/>
              <a:t>test_trans.sh → test translator with grammar for input</a:t>
            </a:r>
          </a:p>
          <a:p>
            <a:pPr marL="1828754" lvl="2" indent="-474121">
              <a:buClr>
                <a:schemeClr val="lt1"/>
              </a:buClr>
              <a:buSzPct val="100000"/>
              <a:buFont typeface="Wingdings"/>
              <a:buChar char="§"/>
            </a:pPr>
            <a:r>
              <a:rPr lang="en" sz="2667"/>
              <a:t>generates Java files, then “java Main”</a:t>
            </a:r>
          </a:p>
          <a:p>
            <a:pPr marL="1219170" lvl="1" indent="-474121">
              <a:buClr>
                <a:schemeClr val="lt1"/>
              </a:buClr>
              <a:buSzPct val="100000"/>
              <a:buFont typeface="Courier New"/>
              <a:buChar char="o"/>
            </a:pPr>
            <a:r>
              <a:rPr lang="en" sz="2667"/>
              <a:t>test_parse.sh → test parse tree with grammar for input</a:t>
            </a:r>
          </a:p>
          <a:p>
            <a:pPr marL="1219170" lvl="1" indent="-474121">
              <a:buClr>
                <a:schemeClr val="lt1"/>
              </a:buClr>
              <a:buSzPct val="100000"/>
              <a:buFont typeface="Courier New"/>
              <a:buChar char="o"/>
            </a:pPr>
            <a:r>
              <a:rPr lang="en" sz="2667"/>
              <a:t>test_compile.sh → early stages grammar changes</a:t>
            </a:r>
          </a:p>
          <a:p>
            <a:pPr marL="1219170" lvl="1" indent="-474121">
              <a:buClr>
                <a:schemeClr val="lt1"/>
              </a:buClr>
              <a:buSzPct val="100000"/>
              <a:buFont typeface="Courier New"/>
              <a:buChar char="o"/>
            </a:pPr>
            <a:r>
              <a:rPr lang="en" sz="2667"/>
              <a:t>clean.sh</a:t>
            </a:r>
          </a:p>
        </p:txBody>
      </p:sp>
    </p:spTree>
    <p:extLst>
      <p:ext uri="{BB962C8B-B14F-4D97-AF65-F5344CB8AC3E}">
        <p14:creationId xmlns:p14="http://schemas.microsoft.com/office/powerpoint/2010/main" val="2638746036"/>
      </p:ext>
    </p:extLst>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prstGeom prst="rect">
            <a:avLst/>
          </a:prstGeom>
        </p:spPr>
        <p:txBody>
          <a:bodyPr vert="horz" lIns="121900" tIns="121900" rIns="121900" bIns="121900" rtlCol="0" anchor="b" anchorCtr="0">
            <a:noAutofit/>
          </a:bodyPr>
          <a:lstStyle/>
          <a:p>
            <a:r>
              <a:rPr lang="en"/>
              <a:t>Tools</a:t>
            </a:r>
          </a:p>
        </p:txBody>
      </p:sp>
      <p:sp>
        <p:nvSpPr>
          <p:cNvPr id="97" name="Shape 97"/>
          <p:cNvSpPr txBox="1">
            <a:spLocks noGrp="1"/>
          </p:cNvSpPr>
          <p:nvPr>
            <p:ph type="body" idx="1"/>
          </p:nvPr>
        </p:nvSpPr>
        <p:spPr>
          <a:prstGeom prst="rect">
            <a:avLst/>
          </a:prstGeom>
        </p:spPr>
        <p:txBody>
          <a:bodyPr vert="horz" lIns="121900" tIns="121900" rIns="121900" bIns="121900" rtlCol="0" anchor="t" anchorCtr="0">
            <a:noAutofit/>
          </a:bodyPr>
          <a:lstStyle/>
          <a:p>
            <a:pPr marL="609585" indent="-474121">
              <a:buClr>
                <a:schemeClr val="lt1"/>
              </a:buClr>
              <a:buSzPct val="100000"/>
              <a:buFont typeface="Arial"/>
              <a:buChar char="●"/>
            </a:pPr>
            <a:r>
              <a:rPr lang="en" sz="2667"/>
              <a:t>ANTLR: “Another Tool for Language Recognition”</a:t>
            </a:r>
          </a:p>
          <a:p>
            <a:pPr marL="1219170" lvl="1" indent="-474121">
              <a:buClr>
                <a:schemeClr val="lt1"/>
              </a:buClr>
              <a:buSzPct val="100000"/>
              <a:buFont typeface="Courier New"/>
              <a:buChar char="o"/>
            </a:pPr>
            <a:r>
              <a:rPr lang="en" sz="2667"/>
              <a:t>everything in Java = convenient</a:t>
            </a:r>
          </a:p>
          <a:p>
            <a:pPr marL="1219170" lvl="1" indent="-474121">
              <a:buClr>
                <a:schemeClr val="lt1"/>
              </a:buClr>
              <a:buSzPct val="100000"/>
              <a:buFont typeface="Courier New"/>
              <a:buChar char="o"/>
            </a:pPr>
            <a:r>
              <a:rPr lang="en" sz="2667"/>
              <a:t>LL parsing</a:t>
            </a:r>
          </a:p>
          <a:p>
            <a:pPr marL="1219170" lvl="1" indent="-474121">
              <a:buClr>
                <a:schemeClr val="lt1"/>
              </a:buClr>
              <a:buSzPct val="100000"/>
              <a:buFont typeface="Courier New"/>
              <a:buChar char="o"/>
            </a:pPr>
            <a:r>
              <a:rPr lang="en" sz="2667"/>
              <a:t>tree parser, walked for a given input (.tt)</a:t>
            </a:r>
          </a:p>
          <a:p>
            <a:pPr marL="1828754" lvl="2" indent="-474121">
              <a:buClr>
                <a:schemeClr val="lt1"/>
              </a:buClr>
              <a:buSzPct val="100000"/>
              <a:buFont typeface="Wingdings"/>
              <a:buChar char="§"/>
            </a:pPr>
            <a:r>
              <a:rPr lang="en" sz="2667"/>
              <a:t>turntToJava() contains translations</a:t>
            </a:r>
          </a:p>
          <a:p>
            <a:pPr>
              <a:buNone/>
            </a:pPr>
            <a:endParaRPr sz="2667"/>
          </a:p>
        </p:txBody>
      </p:sp>
      <p:pic>
        <p:nvPicPr>
          <p:cNvPr id="98" name="Shape 98"/>
          <p:cNvPicPr preferRelativeResize="0"/>
          <p:nvPr/>
        </p:nvPicPr>
        <p:blipFill>
          <a:blip r:embed="rId3">
            <a:alphaModFix/>
          </a:blip>
          <a:stretch>
            <a:fillRect/>
          </a:stretch>
        </p:blipFill>
        <p:spPr>
          <a:xfrm>
            <a:off x="9370901" y="3264850"/>
            <a:ext cx="1638300" cy="1638300"/>
          </a:xfrm>
          <a:prstGeom prst="rect">
            <a:avLst/>
          </a:prstGeom>
          <a:noFill/>
          <a:ln>
            <a:noFill/>
          </a:ln>
        </p:spPr>
      </p:pic>
    </p:spTree>
    <p:extLst>
      <p:ext uri="{BB962C8B-B14F-4D97-AF65-F5344CB8AC3E}">
        <p14:creationId xmlns:p14="http://schemas.microsoft.com/office/powerpoint/2010/main" val="2185829493"/>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Testing</a:t>
            </a:r>
            <a:endParaRPr lang="en-US" dirty="0"/>
          </a:p>
        </p:txBody>
      </p:sp>
      <p:sp>
        <p:nvSpPr>
          <p:cNvPr id="3" name="Subtitle 2"/>
          <p:cNvSpPr>
            <a:spLocks noGrp="1"/>
          </p:cNvSpPr>
          <p:nvPr>
            <p:ph type="subTitle" idx="1"/>
          </p:nvPr>
        </p:nvSpPr>
        <p:spPr/>
        <p:txBody>
          <a:bodyPr/>
          <a:lstStyle/>
          <a:p>
            <a:r>
              <a:rPr lang="en-US" dirty="0" err="1" smtClean="0"/>
              <a:t>Xiwei</a:t>
            </a:r>
            <a:r>
              <a:rPr lang="en-US" dirty="0" smtClean="0"/>
              <a:t> Feng</a:t>
            </a:r>
            <a:endParaRPr lang="en-US" dirty="0"/>
          </a:p>
        </p:txBody>
      </p:sp>
    </p:spTree>
    <p:extLst>
      <p:ext uri="{BB962C8B-B14F-4D97-AF65-F5344CB8AC3E}">
        <p14:creationId xmlns:p14="http://schemas.microsoft.com/office/powerpoint/2010/main" val="3099303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en-US" altLang="zh-CN" dirty="0" smtClean="0"/>
              <a:t>Test Pla</a:t>
            </a:r>
            <a:r>
              <a:rPr kumimoji="1" lang="en-US" altLang="zh-CN" dirty="0"/>
              <a:t>n</a:t>
            </a:r>
            <a:endParaRPr kumimoji="1" lang="zh-CN" altLang="en-US" dirty="0"/>
          </a:p>
        </p:txBody>
      </p:sp>
      <p:sp>
        <p:nvSpPr>
          <p:cNvPr id="3" name="内容占位符 2"/>
          <p:cNvSpPr>
            <a:spLocks noGrp="1"/>
          </p:cNvSpPr>
          <p:nvPr>
            <p:ph idx="1"/>
          </p:nvPr>
        </p:nvSpPr>
        <p:spPr/>
        <p:txBody>
          <a:bodyPr/>
          <a:lstStyle/>
          <a:p>
            <a:r>
              <a:rPr kumimoji="1" lang="en-US" altLang="zh-CN" dirty="0" smtClean="0"/>
              <a:t>Framework:</a:t>
            </a:r>
            <a:r>
              <a:rPr kumimoji="1" lang="zh-CN" altLang="en-US" dirty="0" smtClean="0"/>
              <a:t> </a:t>
            </a:r>
            <a:r>
              <a:rPr kumimoji="1" lang="en-US" altLang="zh-CN" dirty="0" err="1" smtClean="0"/>
              <a:t>JUnit</a:t>
            </a:r>
            <a:r>
              <a:rPr kumimoji="1" lang="zh-CN" altLang="en-US" dirty="0" smtClean="0"/>
              <a:t> </a:t>
            </a:r>
            <a:r>
              <a:rPr kumimoji="1" lang="en-US" altLang="zh-CN" dirty="0" smtClean="0"/>
              <a:t>version 4.12</a:t>
            </a:r>
            <a:endParaRPr kumimoji="1" lang="en-US" altLang="zh-CN" dirty="0"/>
          </a:p>
          <a:p>
            <a:pPr marL="0" indent="0">
              <a:buNone/>
            </a:pPr>
            <a:r>
              <a:rPr kumimoji="1" lang="en-US" altLang="zh-CN" dirty="0"/>
              <a:t>	</a:t>
            </a:r>
            <a:r>
              <a:rPr kumimoji="1" lang="en-US" altLang="zh-CN" dirty="0" smtClean="0"/>
              <a:t>A</a:t>
            </a:r>
            <a:r>
              <a:rPr kumimoji="1" lang="zh-CN" altLang="en-US" dirty="0" smtClean="0"/>
              <a:t> </a:t>
            </a:r>
            <a:r>
              <a:rPr kumimoji="1" lang="en-US" altLang="zh-CN" dirty="0" smtClean="0"/>
              <a:t>simple</a:t>
            </a:r>
            <a:r>
              <a:rPr kumimoji="1" lang="zh-CN" altLang="en-US" dirty="0" smtClean="0"/>
              <a:t> </a:t>
            </a:r>
            <a:r>
              <a:rPr kumimoji="1" lang="en-US" altLang="zh-CN" dirty="0" smtClean="0"/>
              <a:t>Java-based</a:t>
            </a:r>
            <a:r>
              <a:rPr kumimoji="1" lang="zh-CN" altLang="en-US" dirty="0" smtClean="0"/>
              <a:t> </a:t>
            </a:r>
            <a:r>
              <a:rPr kumimoji="1" lang="en-US" altLang="zh-CN" dirty="0" smtClean="0"/>
              <a:t>test</a:t>
            </a:r>
            <a:r>
              <a:rPr kumimoji="1" lang="zh-CN" altLang="en-US" dirty="0" smtClean="0"/>
              <a:t> </a:t>
            </a:r>
            <a:r>
              <a:rPr kumimoji="1" lang="en-US" altLang="zh-CN" dirty="0" smtClean="0"/>
              <a:t>framework</a:t>
            </a:r>
            <a:r>
              <a:rPr kumimoji="1" lang="zh-CN" altLang="en-US" dirty="0" smtClean="0"/>
              <a:t> </a:t>
            </a:r>
            <a:r>
              <a:rPr kumimoji="1" lang="en-US" altLang="zh-CN" dirty="0" smtClean="0"/>
              <a:t>for</a:t>
            </a:r>
            <a:r>
              <a:rPr kumimoji="1" lang="zh-CN" altLang="en-US" dirty="0" smtClean="0"/>
              <a:t> </a:t>
            </a:r>
            <a:r>
              <a:rPr kumimoji="1" lang="en-US" altLang="zh-CN" dirty="0" smtClean="0"/>
              <a:t>repeatable</a:t>
            </a:r>
            <a:r>
              <a:rPr kumimoji="1" lang="zh-CN" altLang="en-US" dirty="0" smtClean="0"/>
              <a:t> </a:t>
            </a:r>
            <a:r>
              <a:rPr kumimoji="1" lang="en-US" altLang="zh-CN" dirty="0" smtClean="0"/>
              <a:t>tests.</a:t>
            </a:r>
            <a:r>
              <a:rPr kumimoji="1" lang="zh-CN" altLang="en-US" dirty="0" smtClean="0"/>
              <a:t> </a:t>
            </a:r>
            <a:endParaRPr kumimoji="1" lang="en-US" altLang="zh-CN" dirty="0" smtClean="0"/>
          </a:p>
          <a:p>
            <a:pPr marL="0" indent="0">
              <a:buNone/>
            </a:pPr>
            <a:r>
              <a:rPr kumimoji="1" lang="en-US" altLang="zh-CN" dirty="0" smtClean="0"/>
              <a:t>	One-click</a:t>
            </a:r>
            <a:r>
              <a:rPr kumimoji="1" lang="zh-CN" altLang="en-US" dirty="0" smtClean="0"/>
              <a:t> </a:t>
            </a:r>
            <a:r>
              <a:rPr kumimoji="1" lang="en-US" altLang="zh-CN" dirty="0" smtClean="0"/>
              <a:t>for</a:t>
            </a:r>
            <a:r>
              <a:rPr kumimoji="1" lang="zh-CN" altLang="en-US" dirty="0" smtClean="0"/>
              <a:t> </a:t>
            </a:r>
            <a:r>
              <a:rPr kumimoji="1" lang="en-US" altLang="zh-CN" dirty="0" smtClean="0"/>
              <a:t>all</a:t>
            </a:r>
            <a:r>
              <a:rPr kumimoji="1" lang="zh-CN" altLang="en-US" dirty="0" smtClean="0"/>
              <a:t> </a:t>
            </a:r>
            <a:r>
              <a:rPr kumimoji="1" lang="en-US" altLang="zh-CN" dirty="0" smtClean="0"/>
              <a:t>tests.</a:t>
            </a:r>
            <a:endParaRPr kumimoji="1" lang="en-US" altLang="zh-CN" dirty="0"/>
          </a:p>
          <a:p>
            <a:endParaRPr kumimoji="1" lang="en-US" altLang="zh-CN" dirty="0" smtClean="0"/>
          </a:p>
        </p:txBody>
      </p:sp>
    </p:spTree>
    <p:extLst>
      <p:ext uri="{BB962C8B-B14F-4D97-AF65-F5344CB8AC3E}">
        <p14:creationId xmlns:p14="http://schemas.microsoft.com/office/powerpoint/2010/main" val="218758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turnt</a:t>
            </a:r>
            <a:r>
              <a:rPr lang="en-US" dirty="0" smtClean="0"/>
              <a:t> Language</a:t>
            </a:r>
            <a:endParaRPr lang="en-US" dirty="0"/>
          </a:p>
        </p:txBody>
      </p:sp>
      <p:sp>
        <p:nvSpPr>
          <p:cNvPr id="3" name="Subtitle 2"/>
          <p:cNvSpPr>
            <a:spLocks noGrp="1"/>
          </p:cNvSpPr>
          <p:nvPr>
            <p:ph type="subTitle" idx="1"/>
          </p:nvPr>
        </p:nvSpPr>
        <p:spPr/>
        <p:txBody>
          <a:bodyPr/>
          <a:lstStyle/>
          <a:p>
            <a:r>
              <a:rPr lang="en-US" dirty="0" smtClean="0"/>
              <a:t>Jeffrey Tao</a:t>
            </a:r>
            <a:endParaRPr lang="en-US" dirty="0"/>
          </a:p>
        </p:txBody>
      </p:sp>
    </p:spTree>
    <p:extLst>
      <p:ext uri="{BB962C8B-B14F-4D97-AF65-F5344CB8AC3E}">
        <p14:creationId xmlns:p14="http://schemas.microsoft.com/office/powerpoint/2010/main" val="34049416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en-US" altLang="zh-CN" dirty="0" smtClean="0"/>
              <a:t>Tested</a:t>
            </a:r>
            <a:r>
              <a:rPr kumimoji="1" lang="zh-CN" altLang="en-US" dirty="0" smtClean="0"/>
              <a:t> </a:t>
            </a:r>
            <a:r>
              <a:rPr kumimoji="1" lang="en-US" altLang="zh-CN" dirty="0" smtClean="0"/>
              <a:t>Feature</a:t>
            </a:r>
            <a:endParaRPr kumimoji="1" lang="zh-CN" altLang="en-US" dirty="0"/>
          </a:p>
        </p:txBody>
      </p:sp>
      <p:sp>
        <p:nvSpPr>
          <p:cNvPr id="3" name="内容占位符 2"/>
          <p:cNvSpPr>
            <a:spLocks noGrp="1"/>
          </p:cNvSpPr>
          <p:nvPr>
            <p:ph idx="1"/>
          </p:nvPr>
        </p:nvSpPr>
        <p:spPr/>
        <p:txBody>
          <a:bodyPr/>
          <a:lstStyle/>
          <a:p>
            <a:r>
              <a:rPr kumimoji="1" lang="en-US" altLang="zh-CN" dirty="0" smtClean="0"/>
              <a:t>Loop:</a:t>
            </a:r>
            <a:r>
              <a:rPr kumimoji="1" lang="zh-CN" altLang="en-US" dirty="0" smtClean="0"/>
              <a:t> </a:t>
            </a:r>
            <a:r>
              <a:rPr kumimoji="1" lang="en-US" altLang="zh-CN" dirty="0" smtClean="0"/>
              <a:t>for, while</a:t>
            </a:r>
          </a:p>
          <a:p>
            <a:r>
              <a:rPr kumimoji="1" lang="en-US" altLang="zh-CN" dirty="0" smtClean="0"/>
              <a:t>IO: print, prompt</a:t>
            </a:r>
          </a:p>
          <a:p>
            <a:r>
              <a:rPr kumimoji="1" lang="en-US" altLang="zh-CN" dirty="0" smtClean="0"/>
              <a:t>Flow control: If-else</a:t>
            </a:r>
          </a:p>
          <a:p>
            <a:r>
              <a:rPr kumimoji="1" lang="en-US" altLang="zh-CN" dirty="0" smtClean="0"/>
              <a:t>Data Type and Operation: </a:t>
            </a:r>
            <a:r>
              <a:rPr kumimoji="1" lang="en-US" altLang="zh-CN" dirty="0" err="1" smtClean="0"/>
              <a:t>Bool</a:t>
            </a:r>
            <a:r>
              <a:rPr kumimoji="1" lang="en-US" altLang="zh-CN" dirty="0"/>
              <a:t>,</a:t>
            </a:r>
            <a:r>
              <a:rPr kumimoji="1" lang="en-US" altLang="zh-CN" dirty="0" smtClean="0"/>
              <a:t> Array</a:t>
            </a:r>
          </a:p>
          <a:p>
            <a:r>
              <a:rPr kumimoji="1" lang="en-US" altLang="zh-CN" dirty="0" smtClean="0"/>
              <a:t>Others: Action, State, Priority Queue, Emit</a:t>
            </a:r>
          </a:p>
          <a:p>
            <a:endParaRPr kumimoji="1" lang="en-US" altLang="zh-CN" dirty="0" smtClean="0"/>
          </a:p>
        </p:txBody>
      </p:sp>
    </p:spTree>
    <p:extLst>
      <p:ext uri="{BB962C8B-B14F-4D97-AF65-F5344CB8AC3E}">
        <p14:creationId xmlns:p14="http://schemas.microsoft.com/office/powerpoint/2010/main" val="33642008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en-US" altLang="zh-CN" dirty="0" smtClean="0"/>
              <a:t>Test Sample</a:t>
            </a:r>
            <a:endParaRPr kumimoji="1" lang="zh-CN" altLang="en-US" dirty="0"/>
          </a:p>
        </p:txBody>
      </p:sp>
      <p:sp>
        <p:nvSpPr>
          <p:cNvPr id="3" name="内容占位符 2"/>
          <p:cNvSpPr>
            <a:spLocks noGrp="1"/>
          </p:cNvSpPr>
          <p:nvPr>
            <p:ph idx="1"/>
          </p:nvPr>
        </p:nvSpPr>
        <p:spPr/>
        <p:txBody>
          <a:bodyPr>
            <a:normAutofit fontScale="55000" lnSpcReduction="20000"/>
          </a:bodyPr>
          <a:lstStyle/>
          <a:p>
            <a:r>
              <a:rPr kumimoji="1" lang="en-US" altLang="zh-CN" b="1" dirty="0" err="1"/>
              <a:t>T</a:t>
            </a:r>
            <a:r>
              <a:rPr kumimoji="1" lang="en-US" altLang="zh-CN" b="1" dirty="0" err="1" smtClean="0"/>
              <a:t>urnt</a:t>
            </a:r>
            <a:r>
              <a:rPr kumimoji="1" lang="en-US" altLang="zh-CN" b="1" dirty="0" smtClean="0"/>
              <a:t> file</a:t>
            </a:r>
          </a:p>
          <a:p>
            <a:pPr marL="0" indent="0">
              <a:buNone/>
            </a:pPr>
            <a:r>
              <a:rPr lang="en-US" altLang="zh-CN" dirty="0"/>
              <a:t>register </a:t>
            </a:r>
            <a:r>
              <a:rPr lang="en-US" altLang="zh-CN" dirty="0" err="1"/>
              <a:t>whileTest</a:t>
            </a:r>
            <a:r>
              <a:rPr lang="en-US" altLang="zh-CN" dirty="0"/>
              <a:t> main 1;</a:t>
            </a:r>
          </a:p>
          <a:p>
            <a:endParaRPr lang="en-US" altLang="zh-CN" dirty="0"/>
          </a:p>
          <a:p>
            <a:pPr marL="0" indent="0">
              <a:buNone/>
            </a:pPr>
            <a:r>
              <a:rPr lang="en-US" altLang="zh-CN" dirty="0" err="1"/>
              <a:t>dir</a:t>
            </a:r>
            <a:r>
              <a:rPr lang="en-US" altLang="zh-CN" dirty="0"/>
              <a:t> </a:t>
            </a:r>
            <a:r>
              <a:rPr lang="en-US" altLang="zh-CN" dirty="0" err="1"/>
              <a:t>whileTest</a:t>
            </a:r>
            <a:r>
              <a:rPr lang="en-US" altLang="zh-CN" dirty="0"/>
              <a:t> {</a:t>
            </a:r>
          </a:p>
          <a:p>
            <a:pPr marL="0" indent="0">
              <a:buNone/>
            </a:pPr>
            <a:r>
              <a:rPr lang="da-DK" altLang="zh-CN" dirty="0" smtClean="0"/>
              <a:t>   </a:t>
            </a:r>
            <a:r>
              <a:rPr lang="da-DK" altLang="zh-CN" dirty="0" err="1"/>
              <a:t>int</a:t>
            </a:r>
            <a:r>
              <a:rPr lang="da-DK" altLang="zh-CN" dirty="0"/>
              <a:t> i = 0 ; </a:t>
            </a:r>
          </a:p>
          <a:p>
            <a:pPr marL="0" indent="0">
              <a:buNone/>
            </a:pPr>
            <a:r>
              <a:rPr lang="en-US" altLang="zh-CN" dirty="0"/>
              <a:t>    while (</a:t>
            </a:r>
            <a:r>
              <a:rPr lang="en-US" altLang="zh-CN" dirty="0" err="1"/>
              <a:t>i</a:t>
            </a:r>
            <a:r>
              <a:rPr lang="en-US" altLang="zh-CN" dirty="0"/>
              <a:t> &lt; 10) {</a:t>
            </a:r>
          </a:p>
          <a:p>
            <a:pPr marL="0" indent="0">
              <a:buNone/>
            </a:pPr>
            <a:r>
              <a:rPr lang="hu-HU" altLang="zh-CN" dirty="0" smtClean="0"/>
              <a:t>       </a:t>
            </a:r>
            <a:r>
              <a:rPr lang="hu-HU" altLang="zh-CN" dirty="0"/>
              <a:t>print "0";</a:t>
            </a:r>
          </a:p>
          <a:p>
            <a:pPr marL="0" indent="0">
              <a:buNone/>
            </a:pPr>
            <a:r>
              <a:rPr lang="en-US" altLang="zh-CN" dirty="0" smtClean="0"/>
              <a:t>       </a:t>
            </a:r>
            <a:r>
              <a:rPr lang="en-US" altLang="zh-CN" dirty="0"/>
              <a:t>if (</a:t>
            </a:r>
            <a:r>
              <a:rPr lang="en-US" altLang="zh-CN" dirty="0" err="1"/>
              <a:t>i</a:t>
            </a:r>
            <a:r>
              <a:rPr lang="en-US" altLang="zh-CN" dirty="0"/>
              <a:t> == 5) {</a:t>
            </a:r>
          </a:p>
          <a:p>
            <a:pPr marL="0" indent="0">
              <a:buNone/>
            </a:pPr>
            <a:r>
              <a:rPr lang="hu-HU" altLang="zh-CN" dirty="0" smtClean="0"/>
              <a:t>          </a:t>
            </a:r>
            <a:r>
              <a:rPr lang="hu-HU" altLang="zh-CN" dirty="0"/>
              <a:t>print "5";</a:t>
            </a:r>
          </a:p>
          <a:p>
            <a:pPr marL="0" indent="0">
              <a:buNone/>
            </a:pPr>
            <a:r>
              <a:rPr lang="hu-HU" altLang="zh-CN" dirty="0" smtClean="0"/>
              <a:t>       </a:t>
            </a:r>
            <a:r>
              <a:rPr lang="hu-HU" altLang="zh-CN" dirty="0"/>
              <a:t>}   </a:t>
            </a:r>
            <a:endParaRPr lang="hu-HU" altLang="zh-CN" dirty="0" smtClean="0"/>
          </a:p>
          <a:p>
            <a:pPr marL="0" indent="0">
              <a:buNone/>
            </a:pPr>
            <a:r>
              <a:rPr lang="hu-HU" altLang="zh-CN" dirty="0" smtClean="0"/>
              <a:t>        </a:t>
            </a:r>
            <a:r>
              <a:rPr lang="hu-HU" altLang="zh-CN" dirty="0"/>
              <a:t>i = i + 1;</a:t>
            </a:r>
          </a:p>
          <a:p>
            <a:pPr marL="0" indent="0">
              <a:buNone/>
            </a:pPr>
            <a:r>
              <a:rPr lang="hu-HU" altLang="zh-CN" dirty="0"/>
              <a:t>    }   </a:t>
            </a:r>
          </a:p>
          <a:p>
            <a:pPr marL="0" indent="0">
              <a:buNone/>
            </a:pPr>
            <a:r>
              <a:rPr lang="hu-HU" altLang="zh-CN" dirty="0"/>
              <a:t>}</a:t>
            </a:r>
            <a:endParaRPr kumimoji="1" lang="en-US" altLang="zh-CN" dirty="0" smtClean="0"/>
          </a:p>
        </p:txBody>
      </p:sp>
    </p:spTree>
    <p:extLst>
      <p:ext uri="{BB962C8B-B14F-4D97-AF65-F5344CB8AC3E}">
        <p14:creationId xmlns:p14="http://schemas.microsoft.com/office/powerpoint/2010/main" val="6687750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en-US" altLang="zh-CN" dirty="0" smtClean="0"/>
              <a:t>Test Sample</a:t>
            </a:r>
            <a:endParaRPr kumimoji="1" lang="zh-CN" altLang="en-US" dirty="0"/>
          </a:p>
        </p:txBody>
      </p:sp>
      <p:sp>
        <p:nvSpPr>
          <p:cNvPr id="3" name="内容占位符 2"/>
          <p:cNvSpPr>
            <a:spLocks noGrp="1"/>
          </p:cNvSpPr>
          <p:nvPr>
            <p:ph idx="1"/>
          </p:nvPr>
        </p:nvSpPr>
        <p:spPr/>
        <p:txBody>
          <a:bodyPr>
            <a:normAutofit fontScale="55000" lnSpcReduction="20000"/>
          </a:bodyPr>
          <a:lstStyle/>
          <a:p>
            <a:r>
              <a:rPr kumimoji="1" lang="en-US" altLang="zh-CN" b="1" dirty="0" smtClean="0"/>
              <a:t>Java file</a:t>
            </a:r>
          </a:p>
          <a:p>
            <a:pPr marL="0" indent="0">
              <a:buNone/>
            </a:pPr>
            <a:r>
              <a:rPr lang="en-US" altLang="zh-CN" dirty="0"/>
              <a:t>import </a:t>
            </a:r>
            <a:r>
              <a:rPr lang="en-US" altLang="zh-CN" dirty="0" err="1"/>
              <a:t>org.junit</a:t>
            </a:r>
            <a:r>
              <a:rPr lang="en-US" altLang="zh-CN" dirty="0"/>
              <a:t>.*;</a:t>
            </a:r>
          </a:p>
          <a:p>
            <a:pPr marL="0" indent="0">
              <a:buNone/>
            </a:pPr>
            <a:r>
              <a:rPr lang="en-US" altLang="zh-CN" dirty="0"/>
              <a:t>import </a:t>
            </a:r>
            <a:r>
              <a:rPr lang="en-US" altLang="zh-CN" dirty="0" err="1"/>
              <a:t>java.io</a:t>
            </a:r>
            <a:r>
              <a:rPr lang="en-US" altLang="zh-CN" dirty="0"/>
              <a:t>.*;</a:t>
            </a:r>
          </a:p>
          <a:p>
            <a:endParaRPr lang="en-US" altLang="zh-CN" dirty="0"/>
          </a:p>
          <a:p>
            <a:pPr marL="0" indent="0">
              <a:buNone/>
            </a:pPr>
            <a:r>
              <a:rPr lang="en-US" altLang="zh-CN" dirty="0"/>
              <a:t>public class </a:t>
            </a:r>
            <a:r>
              <a:rPr lang="en-US" altLang="zh-CN" dirty="0" err="1"/>
              <a:t>WhileTest</a:t>
            </a:r>
            <a:r>
              <a:rPr lang="en-US" altLang="zh-CN" dirty="0"/>
              <a:t> {</a:t>
            </a:r>
          </a:p>
          <a:p>
            <a:pPr marL="0" indent="0">
              <a:buNone/>
            </a:pPr>
            <a:r>
              <a:rPr lang="en-US" altLang="zh-CN" dirty="0" smtClean="0"/>
              <a:t>   </a:t>
            </a:r>
            <a:r>
              <a:rPr lang="en-US" altLang="zh-CN" dirty="0"/>
              <a:t>@Test</a:t>
            </a:r>
          </a:p>
          <a:p>
            <a:pPr marL="0" indent="0">
              <a:buNone/>
            </a:pPr>
            <a:r>
              <a:rPr lang="en-US" altLang="zh-CN" dirty="0"/>
              <a:t>    public void </a:t>
            </a:r>
            <a:r>
              <a:rPr lang="en-US" altLang="zh-CN" dirty="0" err="1"/>
              <a:t>testWhile</a:t>
            </a:r>
            <a:r>
              <a:rPr lang="en-US" altLang="zh-CN" dirty="0"/>
              <a:t>() {</a:t>
            </a:r>
          </a:p>
          <a:p>
            <a:pPr marL="0" indent="0">
              <a:buNone/>
            </a:pPr>
            <a:r>
              <a:rPr lang="en-US" altLang="zh-CN" dirty="0"/>
              <a:t>        final </a:t>
            </a:r>
            <a:r>
              <a:rPr lang="en-US" altLang="zh-CN" dirty="0" err="1"/>
              <a:t>ByteArrayOutputStream</a:t>
            </a:r>
            <a:r>
              <a:rPr lang="en-US" altLang="zh-CN" dirty="0"/>
              <a:t> out = new </a:t>
            </a:r>
            <a:r>
              <a:rPr lang="en-US" altLang="zh-CN" dirty="0" err="1"/>
              <a:t>ByteArrayOutputStream</a:t>
            </a:r>
            <a:r>
              <a:rPr lang="en-US" altLang="zh-CN" dirty="0"/>
              <a:t>();</a:t>
            </a:r>
          </a:p>
          <a:p>
            <a:pPr marL="0" indent="0">
              <a:buNone/>
            </a:pPr>
            <a:r>
              <a:rPr lang="en-US" altLang="zh-CN" dirty="0"/>
              <a:t>            </a:t>
            </a:r>
            <a:r>
              <a:rPr lang="en-US" altLang="zh-CN" dirty="0" err="1"/>
              <a:t>System.setOut</a:t>
            </a:r>
            <a:r>
              <a:rPr lang="en-US" altLang="zh-CN" dirty="0"/>
              <a:t>(new </a:t>
            </a:r>
            <a:r>
              <a:rPr lang="en-US" altLang="zh-CN" dirty="0" err="1"/>
              <a:t>PrintStream</a:t>
            </a:r>
            <a:r>
              <a:rPr lang="en-US" altLang="zh-CN" dirty="0"/>
              <a:t>(out));</a:t>
            </a:r>
          </a:p>
          <a:p>
            <a:pPr marL="0" indent="0">
              <a:buNone/>
            </a:pPr>
            <a:r>
              <a:rPr lang="fr-FR" altLang="zh-CN" dirty="0"/>
              <a:t>        </a:t>
            </a:r>
            <a:r>
              <a:rPr lang="fr-FR" altLang="zh-CN" dirty="0" err="1"/>
              <a:t>Main.main</a:t>
            </a:r>
            <a:r>
              <a:rPr lang="fr-FR" altLang="zh-CN" dirty="0"/>
              <a:t>(</a:t>
            </a:r>
            <a:r>
              <a:rPr lang="fr-FR" altLang="zh-CN" dirty="0" err="1"/>
              <a:t>null</a:t>
            </a:r>
            <a:r>
              <a:rPr lang="fr-FR" altLang="zh-CN" dirty="0"/>
              <a:t>);</a:t>
            </a:r>
          </a:p>
          <a:p>
            <a:pPr marL="0" indent="0">
              <a:buNone/>
            </a:pPr>
            <a:r>
              <a:rPr lang="en-US" altLang="zh-CN" dirty="0"/>
              <a:t>        </a:t>
            </a:r>
            <a:r>
              <a:rPr lang="en-US" altLang="zh-CN" dirty="0" err="1"/>
              <a:t>Assert.assertEquals</a:t>
            </a:r>
            <a:r>
              <a:rPr lang="en-US" altLang="zh-CN" dirty="0"/>
              <a:t>("0\n0\n0\n0\n0\n0\n5\n0\n0\n0\n0\n", </a:t>
            </a:r>
            <a:r>
              <a:rPr lang="en-US" altLang="zh-CN" dirty="0" err="1"/>
              <a:t>out.toString</a:t>
            </a:r>
            <a:r>
              <a:rPr lang="en-US" altLang="zh-CN" dirty="0"/>
              <a:t>());</a:t>
            </a:r>
          </a:p>
          <a:p>
            <a:pPr marL="0" indent="0">
              <a:buNone/>
            </a:pPr>
            <a:r>
              <a:rPr lang="en-US" altLang="zh-CN" dirty="0"/>
              <a:t>    }   </a:t>
            </a:r>
          </a:p>
          <a:p>
            <a:pPr marL="0" indent="0">
              <a:buNone/>
            </a:pPr>
            <a:r>
              <a:rPr lang="en-US" altLang="zh-CN" dirty="0"/>
              <a:t>}</a:t>
            </a:r>
            <a:endParaRPr kumimoji="1" lang="en-US" altLang="zh-CN" dirty="0" smtClean="0"/>
          </a:p>
        </p:txBody>
      </p:sp>
    </p:spTree>
    <p:extLst>
      <p:ext uri="{BB962C8B-B14F-4D97-AF65-F5344CB8AC3E}">
        <p14:creationId xmlns:p14="http://schemas.microsoft.com/office/powerpoint/2010/main" val="27646223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ctr"/>
            <a:r>
              <a:rPr kumimoji="1" lang="en-US" altLang="zh-CN" dirty="0" smtClean="0"/>
              <a:t>Test Screenshot</a:t>
            </a:r>
            <a:endParaRPr kumimoji="1" lang="zh-CN" altLang="en-US" dirty="0"/>
          </a:p>
        </p:txBody>
      </p:sp>
      <p:sp>
        <p:nvSpPr>
          <p:cNvPr id="3" name="内容占位符 2"/>
          <p:cNvSpPr>
            <a:spLocks noGrp="1"/>
          </p:cNvSpPr>
          <p:nvPr>
            <p:ph idx="1"/>
          </p:nvPr>
        </p:nvSpPr>
        <p:spPr>
          <a:xfrm>
            <a:off x="838200" y="1825625"/>
            <a:ext cx="5722257" cy="4351338"/>
          </a:xfrm>
        </p:spPr>
        <p:txBody>
          <a:bodyPr>
            <a:normAutofit/>
          </a:bodyPr>
          <a:lstStyle/>
          <a:p>
            <a:pPr marL="0" indent="0">
              <a:buNone/>
            </a:pPr>
            <a:r>
              <a:rPr kumimoji="1" lang="en-US" altLang="zh-CN" dirty="0"/>
              <a:t>kl2679@brussels:~/</a:t>
            </a:r>
            <a:r>
              <a:rPr kumimoji="1" lang="en-US" altLang="zh-CN" dirty="0" err="1"/>
              <a:t>plt</a:t>
            </a:r>
            <a:r>
              <a:rPr kumimoji="1" lang="en-US" altLang="zh-CN" dirty="0"/>
              <a:t>/</a:t>
            </a:r>
            <a:r>
              <a:rPr kumimoji="1" lang="en-US" altLang="zh-CN" dirty="0" err="1"/>
              <a:t>turnt</a:t>
            </a:r>
            <a:r>
              <a:rPr kumimoji="1" lang="en-US" altLang="zh-CN" dirty="0"/>
              <a:t>/test$ cd ../</a:t>
            </a:r>
            <a:r>
              <a:rPr kumimoji="1" lang="en-US" altLang="zh-CN" dirty="0" err="1"/>
              <a:t>src</a:t>
            </a:r>
            <a:r>
              <a:rPr kumimoji="1" lang="en-US" altLang="zh-CN" dirty="0"/>
              <a:t>/</a:t>
            </a:r>
          </a:p>
          <a:p>
            <a:pPr marL="0" indent="0">
              <a:buNone/>
            </a:pPr>
            <a:r>
              <a:rPr kumimoji="1" lang="en-US" altLang="zh-CN" dirty="0"/>
              <a:t>kl2679@brussels:~/</a:t>
            </a:r>
            <a:r>
              <a:rPr kumimoji="1" lang="en-US" altLang="zh-CN" dirty="0" err="1"/>
              <a:t>plt</a:t>
            </a:r>
            <a:r>
              <a:rPr kumimoji="1" lang="en-US" altLang="zh-CN" dirty="0"/>
              <a:t>/</a:t>
            </a:r>
            <a:r>
              <a:rPr kumimoji="1" lang="en-US" altLang="zh-CN" dirty="0" err="1"/>
              <a:t>turnt</a:t>
            </a:r>
            <a:r>
              <a:rPr kumimoji="1" lang="en-US" altLang="zh-CN" dirty="0"/>
              <a:t>/</a:t>
            </a:r>
            <a:r>
              <a:rPr kumimoji="1" lang="en-US" altLang="zh-CN" dirty="0" err="1"/>
              <a:t>src</a:t>
            </a:r>
            <a:r>
              <a:rPr kumimoji="1" lang="en-US" altLang="zh-CN" dirty="0"/>
              <a:t>$ ls</a:t>
            </a:r>
          </a:p>
          <a:p>
            <a:pPr marL="0" indent="0">
              <a:buNone/>
            </a:pPr>
            <a:r>
              <a:rPr kumimoji="1" lang="en-US" altLang="zh-CN" dirty="0"/>
              <a:t>Translate.java  install.sh       test_parse.sh  translateToJava.java</a:t>
            </a:r>
          </a:p>
          <a:p>
            <a:pPr marL="0" indent="0">
              <a:buNone/>
            </a:pPr>
            <a:r>
              <a:rPr kumimoji="1" lang="en-US" altLang="zh-CN" dirty="0"/>
              <a:t>clean.sh        test_compile.sh  test_trans.sh  turnt.g4</a:t>
            </a:r>
          </a:p>
          <a:p>
            <a:pPr marL="0" indent="0">
              <a:buNone/>
            </a:pPr>
            <a:r>
              <a:rPr kumimoji="1" lang="en-US" altLang="zh-CN" dirty="0"/>
              <a:t>kl2679@brussels:~/</a:t>
            </a:r>
            <a:r>
              <a:rPr kumimoji="1" lang="en-US" altLang="zh-CN" dirty="0" err="1"/>
              <a:t>plt</a:t>
            </a:r>
            <a:r>
              <a:rPr kumimoji="1" lang="en-US" altLang="zh-CN" dirty="0"/>
              <a:t>/</a:t>
            </a:r>
            <a:r>
              <a:rPr kumimoji="1" lang="en-US" altLang="zh-CN" dirty="0" err="1"/>
              <a:t>turnt</a:t>
            </a:r>
            <a:r>
              <a:rPr kumimoji="1" lang="en-US" altLang="zh-CN" dirty="0"/>
              <a:t>/</a:t>
            </a:r>
            <a:r>
              <a:rPr kumimoji="1" lang="en-US" altLang="zh-CN" dirty="0" err="1"/>
              <a:t>src</a:t>
            </a:r>
            <a:r>
              <a:rPr kumimoji="1" lang="en-US" altLang="zh-CN" dirty="0"/>
              <a:t>$ antlr4 turnt.g4</a:t>
            </a:r>
          </a:p>
          <a:p>
            <a:pPr marL="0" indent="0">
              <a:buNone/>
            </a:pPr>
            <a:r>
              <a:rPr kumimoji="1" lang="en-US" altLang="zh-CN" dirty="0"/>
              <a:t>kl2679@brussels:~/</a:t>
            </a:r>
            <a:r>
              <a:rPr kumimoji="1" lang="en-US" altLang="zh-CN" dirty="0" err="1"/>
              <a:t>plt</a:t>
            </a:r>
            <a:r>
              <a:rPr kumimoji="1" lang="en-US" altLang="zh-CN" dirty="0"/>
              <a:t>/</a:t>
            </a:r>
            <a:r>
              <a:rPr kumimoji="1" lang="en-US" altLang="zh-CN" dirty="0" err="1"/>
              <a:t>turnt</a:t>
            </a:r>
            <a:r>
              <a:rPr kumimoji="1" lang="en-US" altLang="zh-CN" dirty="0"/>
              <a:t>/</a:t>
            </a:r>
            <a:r>
              <a:rPr kumimoji="1" lang="en-US" altLang="zh-CN" dirty="0" err="1"/>
              <a:t>src</a:t>
            </a:r>
            <a:r>
              <a:rPr kumimoji="1" lang="en-US" altLang="zh-CN" dirty="0"/>
              <a:t>$ </a:t>
            </a:r>
            <a:r>
              <a:rPr kumimoji="1" lang="en-US" altLang="zh-CN" dirty="0" err="1"/>
              <a:t>javac</a:t>
            </a:r>
            <a:r>
              <a:rPr kumimoji="1" lang="en-US" altLang="zh-CN" dirty="0"/>
              <a:t> turnt*.java</a:t>
            </a:r>
          </a:p>
          <a:p>
            <a:pPr marL="0" indent="0">
              <a:buNone/>
            </a:pPr>
            <a:r>
              <a:rPr kumimoji="1" lang="en-US" altLang="zh-CN" dirty="0"/>
              <a:t>kl2679@brussels:~/</a:t>
            </a:r>
            <a:r>
              <a:rPr kumimoji="1" lang="en-US" altLang="zh-CN" dirty="0" err="1"/>
              <a:t>plt</a:t>
            </a:r>
            <a:r>
              <a:rPr kumimoji="1" lang="en-US" altLang="zh-CN" dirty="0"/>
              <a:t>/</a:t>
            </a:r>
            <a:r>
              <a:rPr kumimoji="1" lang="en-US" altLang="zh-CN" dirty="0" err="1"/>
              <a:t>turnt</a:t>
            </a:r>
            <a:r>
              <a:rPr kumimoji="1" lang="en-US" altLang="zh-CN" dirty="0"/>
              <a:t>/</a:t>
            </a:r>
            <a:r>
              <a:rPr kumimoji="1" lang="en-US" altLang="zh-CN" dirty="0" err="1"/>
              <a:t>src</a:t>
            </a:r>
            <a:r>
              <a:rPr kumimoji="1" lang="en-US" altLang="zh-CN" dirty="0"/>
              <a:t>$ </a:t>
            </a:r>
            <a:r>
              <a:rPr kumimoji="1" lang="en-US" altLang="zh-CN" dirty="0" err="1"/>
              <a:t>javac</a:t>
            </a:r>
            <a:r>
              <a:rPr kumimoji="1" lang="en-US" altLang="zh-CN" dirty="0"/>
              <a:t> Translate.java</a:t>
            </a:r>
          </a:p>
          <a:p>
            <a:pPr marL="0" indent="0">
              <a:buNone/>
            </a:pPr>
            <a:r>
              <a:rPr kumimoji="1" lang="en-US" altLang="zh-CN" dirty="0"/>
              <a:t>kl2679@brussels:~/</a:t>
            </a:r>
            <a:r>
              <a:rPr kumimoji="1" lang="en-US" altLang="zh-CN" dirty="0" err="1"/>
              <a:t>plt</a:t>
            </a:r>
            <a:r>
              <a:rPr kumimoji="1" lang="en-US" altLang="zh-CN" dirty="0"/>
              <a:t>/</a:t>
            </a:r>
            <a:r>
              <a:rPr kumimoji="1" lang="en-US" altLang="zh-CN" dirty="0" err="1"/>
              <a:t>turnt</a:t>
            </a:r>
            <a:r>
              <a:rPr kumimoji="1" lang="en-US" altLang="zh-CN" dirty="0"/>
              <a:t>/</a:t>
            </a:r>
            <a:r>
              <a:rPr kumimoji="1" lang="en-US" altLang="zh-CN" dirty="0" err="1"/>
              <a:t>src</a:t>
            </a:r>
            <a:r>
              <a:rPr kumimoji="1" lang="en-US" altLang="zh-CN" dirty="0"/>
              <a:t>$ cd ../test/</a:t>
            </a:r>
          </a:p>
          <a:p>
            <a:pPr marL="0" indent="0">
              <a:buNone/>
            </a:pPr>
            <a:endParaRPr kumimoji="1" lang="en-US" altLang="zh-CN" dirty="0" smtClean="0"/>
          </a:p>
        </p:txBody>
      </p:sp>
      <p:sp>
        <p:nvSpPr>
          <p:cNvPr id="4" name="TextBox 3"/>
          <p:cNvSpPr txBox="1"/>
          <p:nvPr/>
        </p:nvSpPr>
        <p:spPr>
          <a:xfrm>
            <a:off x="7097486" y="1690687"/>
            <a:ext cx="4256314" cy="4154984"/>
          </a:xfrm>
          <a:prstGeom prst="rect">
            <a:avLst/>
          </a:prstGeom>
          <a:noFill/>
        </p:spPr>
        <p:txBody>
          <a:bodyPr wrap="square" rtlCol="0">
            <a:spAutoFit/>
          </a:bodyPr>
          <a:lstStyle/>
          <a:p>
            <a:r>
              <a:rPr kumimoji="1" lang="en-US" altLang="zh-CN" sz="2200" dirty="0"/>
              <a:t>kl2679@brussels:~/</a:t>
            </a:r>
            <a:r>
              <a:rPr kumimoji="1" lang="en-US" altLang="zh-CN" sz="2200" dirty="0" err="1"/>
              <a:t>plt</a:t>
            </a:r>
            <a:r>
              <a:rPr kumimoji="1" lang="en-US" altLang="zh-CN" sz="2200" dirty="0"/>
              <a:t>/</a:t>
            </a:r>
            <a:r>
              <a:rPr kumimoji="1" lang="en-US" altLang="zh-CN" sz="2200" dirty="0" err="1"/>
              <a:t>turnt</a:t>
            </a:r>
            <a:r>
              <a:rPr kumimoji="1" lang="en-US" altLang="zh-CN" sz="2200" dirty="0"/>
              <a:t>/test$ ./run_test.sh  </a:t>
            </a:r>
            <a:r>
              <a:rPr kumimoji="1" lang="en-US" altLang="zh-CN" sz="2200" dirty="0" err="1"/>
              <a:t>WhileTest</a:t>
            </a:r>
            <a:r>
              <a:rPr kumimoji="1" lang="en-US" altLang="zh-CN" sz="2200" dirty="0"/>
              <a:t>/</a:t>
            </a:r>
          </a:p>
          <a:p>
            <a:r>
              <a:rPr kumimoji="1" lang="en-US" altLang="zh-CN" sz="2200" dirty="0"/>
              <a:t>Running Test </a:t>
            </a:r>
            <a:r>
              <a:rPr kumimoji="1" lang="en-US" altLang="zh-CN" sz="2200" dirty="0" err="1"/>
              <a:t>WhileTest</a:t>
            </a:r>
            <a:endParaRPr kumimoji="1" lang="en-US" altLang="zh-CN" sz="2200" dirty="0"/>
          </a:p>
          <a:p>
            <a:endParaRPr kumimoji="1" lang="en-US" altLang="zh-CN" sz="2200" dirty="0"/>
          </a:p>
          <a:p>
            <a:r>
              <a:rPr kumimoji="1" lang="en-US" altLang="zh-CN" sz="2200" dirty="0"/>
              <a:t>JUnit version 4.12</a:t>
            </a:r>
          </a:p>
          <a:p>
            <a:r>
              <a:rPr kumimoji="1" lang="en-US" altLang="zh-CN" sz="2200" dirty="0"/>
              <a:t>.</a:t>
            </a:r>
          </a:p>
          <a:p>
            <a:r>
              <a:rPr kumimoji="1" lang="en-US" altLang="zh-CN" sz="2200" dirty="0"/>
              <a:t>Time: 0.033</a:t>
            </a:r>
          </a:p>
          <a:p>
            <a:endParaRPr kumimoji="1" lang="en-US" altLang="zh-CN" sz="2200" dirty="0"/>
          </a:p>
          <a:p>
            <a:r>
              <a:rPr kumimoji="1" lang="en-US" altLang="zh-CN" sz="2200" dirty="0"/>
              <a:t>OK (1 test)</a:t>
            </a:r>
          </a:p>
          <a:p>
            <a:endParaRPr kumimoji="1" lang="en-US" altLang="zh-CN" sz="2200" dirty="0"/>
          </a:p>
          <a:p>
            <a:r>
              <a:rPr kumimoji="1" lang="en-US" altLang="zh-CN" sz="2200" dirty="0"/>
              <a:t>kl2679@brussels:~/</a:t>
            </a:r>
            <a:r>
              <a:rPr kumimoji="1" lang="en-US" altLang="zh-CN" sz="2200" dirty="0" err="1"/>
              <a:t>plt</a:t>
            </a:r>
            <a:r>
              <a:rPr kumimoji="1" lang="en-US" altLang="zh-CN" sz="2200" dirty="0"/>
              <a:t>/</a:t>
            </a:r>
            <a:r>
              <a:rPr kumimoji="1" lang="en-US" altLang="zh-CN" sz="2200" dirty="0" err="1"/>
              <a:t>turnt</a:t>
            </a:r>
            <a:r>
              <a:rPr kumimoji="1" lang="en-US" altLang="zh-CN" sz="2200" dirty="0"/>
              <a:t>/test$</a:t>
            </a:r>
          </a:p>
          <a:p>
            <a:endParaRPr lang="en-US" sz="2200" dirty="0"/>
          </a:p>
        </p:txBody>
      </p:sp>
    </p:spTree>
    <p:extLst>
      <p:ext uri="{BB962C8B-B14F-4D97-AF65-F5344CB8AC3E}">
        <p14:creationId xmlns:p14="http://schemas.microsoft.com/office/powerpoint/2010/main" val="31000968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Lessons Learned</a:t>
            </a:r>
            <a:endParaRPr lang="en-US" dirty="0"/>
          </a:p>
        </p:txBody>
      </p:sp>
      <p:sp>
        <p:nvSpPr>
          <p:cNvPr id="3" name="Content Placeholder 2"/>
          <p:cNvSpPr>
            <a:spLocks noGrp="1"/>
          </p:cNvSpPr>
          <p:nvPr>
            <p:ph idx="1"/>
          </p:nvPr>
        </p:nvSpPr>
        <p:spPr/>
        <p:txBody>
          <a:bodyPr/>
          <a:lstStyle/>
          <a:p>
            <a:r>
              <a:rPr lang="en-US" dirty="0" smtClean="0"/>
              <a:t>Project management is challenging in large groups.</a:t>
            </a:r>
          </a:p>
          <a:p>
            <a:r>
              <a:rPr lang="en-US" dirty="0" smtClean="0"/>
              <a:t>Communication of concepts is more difficult than anticipated.</a:t>
            </a:r>
          </a:p>
          <a:p>
            <a:r>
              <a:rPr lang="en-US" dirty="0" smtClean="0"/>
              <a:t>Difficult to come to a consensus when team members have different opinions.</a:t>
            </a:r>
          </a:p>
          <a:p>
            <a:r>
              <a:rPr lang="en-US" dirty="0" smtClean="0"/>
              <a:t>Difficult to keep track of all the moving parts in the translator.</a:t>
            </a:r>
          </a:p>
        </p:txBody>
      </p:sp>
    </p:spTree>
    <p:extLst>
      <p:ext uri="{BB962C8B-B14F-4D97-AF65-F5344CB8AC3E}">
        <p14:creationId xmlns:p14="http://schemas.microsoft.com/office/powerpoint/2010/main" val="20017605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Went Well</a:t>
            </a:r>
            <a:endParaRPr lang="en-US" dirty="0"/>
          </a:p>
        </p:txBody>
      </p:sp>
      <p:sp>
        <p:nvSpPr>
          <p:cNvPr id="3" name="Content Placeholder 2"/>
          <p:cNvSpPr>
            <a:spLocks noGrp="1"/>
          </p:cNvSpPr>
          <p:nvPr>
            <p:ph idx="1"/>
          </p:nvPr>
        </p:nvSpPr>
        <p:spPr/>
        <p:txBody>
          <a:bodyPr/>
          <a:lstStyle/>
          <a:p>
            <a:r>
              <a:rPr lang="en-US" dirty="0" smtClean="0"/>
              <a:t>Weekly meetings were effective means of facilitating iterative development.</a:t>
            </a:r>
          </a:p>
          <a:p>
            <a:r>
              <a:rPr lang="en-US" dirty="0" smtClean="0"/>
              <a:t>Starting the project early allowed up to finish most of the functionality upfront.</a:t>
            </a:r>
          </a:p>
          <a:p>
            <a:endParaRPr lang="en-US" dirty="0"/>
          </a:p>
        </p:txBody>
      </p:sp>
    </p:spTree>
    <p:extLst>
      <p:ext uri="{BB962C8B-B14F-4D97-AF65-F5344CB8AC3E}">
        <p14:creationId xmlns:p14="http://schemas.microsoft.com/office/powerpoint/2010/main" val="17626012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What Should Have Been Done Differently</a:t>
            </a:r>
            <a:endParaRPr lang="en-US" dirty="0"/>
          </a:p>
        </p:txBody>
      </p:sp>
      <p:sp>
        <p:nvSpPr>
          <p:cNvPr id="3" name="Content Placeholder 2"/>
          <p:cNvSpPr>
            <a:spLocks noGrp="1"/>
          </p:cNvSpPr>
          <p:nvPr>
            <p:ph idx="1"/>
          </p:nvPr>
        </p:nvSpPr>
        <p:spPr/>
        <p:txBody>
          <a:bodyPr/>
          <a:lstStyle/>
          <a:p>
            <a:r>
              <a:rPr lang="en-US" dirty="0" smtClean="0"/>
              <a:t>A lot of time was wasted trying to explain concepts.</a:t>
            </a:r>
          </a:p>
          <a:p>
            <a:r>
              <a:rPr lang="en-US" dirty="0" smtClean="0"/>
              <a:t>Less time should have been spent debating details (50/50 decisions that don’t matter)</a:t>
            </a:r>
          </a:p>
          <a:p>
            <a:r>
              <a:rPr lang="en-US" dirty="0" smtClean="0"/>
              <a:t>More tests needed to be written.</a:t>
            </a:r>
          </a:p>
          <a:p>
            <a:endParaRPr lang="en-US" dirty="0" smtClean="0"/>
          </a:p>
          <a:p>
            <a:endParaRPr lang="en-US" dirty="0"/>
          </a:p>
        </p:txBody>
      </p:sp>
    </p:spTree>
    <p:extLst>
      <p:ext uri="{BB962C8B-B14F-4D97-AF65-F5344CB8AC3E}">
        <p14:creationId xmlns:p14="http://schemas.microsoft.com/office/powerpoint/2010/main" val="28534886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Everyone Should Get </a:t>
            </a:r>
            <a:r>
              <a:rPr lang="en-US" dirty="0" err="1" smtClean="0"/>
              <a:t>turnt</a:t>
            </a:r>
            <a:r>
              <a:rPr lang="en-US" dirty="0" smtClean="0"/>
              <a:t>.</a:t>
            </a:r>
            <a:endParaRPr lang="en-US" dirty="0"/>
          </a:p>
        </p:txBody>
      </p:sp>
      <p:sp>
        <p:nvSpPr>
          <p:cNvPr id="3" name="Content Placeholder 2"/>
          <p:cNvSpPr>
            <a:spLocks noGrp="1"/>
          </p:cNvSpPr>
          <p:nvPr>
            <p:ph idx="1"/>
          </p:nvPr>
        </p:nvSpPr>
        <p:spPr/>
        <p:txBody>
          <a:bodyPr/>
          <a:lstStyle/>
          <a:p>
            <a:r>
              <a:rPr lang="en-US" dirty="0" smtClean="0"/>
              <a:t>Interesting coding paradigm.</a:t>
            </a:r>
          </a:p>
          <a:p>
            <a:r>
              <a:rPr lang="en-US" dirty="0" smtClean="0"/>
              <a:t>Provides easy translation of game rules into code.</a:t>
            </a:r>
          </a:p>
          <a:p>
            <a:r>
              <a:rPr lang="en-US" dirty="0" smtClean="0"/>
              <a:t>Utilizes a robust driver in the target program.</a:t>
            </a:r>
          </a:p>
          <a:p>
            <a:r>
              <a:rPr lang="en-US" dirty="0" smtClean="0"/>
              <a:t>Experience in an event-oriented language.</a:t>
            </a:r>
          </a:p>
          <a:p>
            <a:r>
              <a:rPr lang="en-US" dirty="0" smtClean="0"/>
              <a:t>Turn down for what?</a:t>
            </a:r>
          </a:p>
        </p:txBody>
      </p:sp>
    </p:spTree>
    <p:extLst>
      <p:ext uri="{BB962C8B-B14F-4D97-AF65-F5344CB8AC3E}">
        <p14:creationId xmlns:p14="http://schemas.microsoft.com/office/powerpoint/2010/main" val="39830864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Buzzwords</a:t>
            </a:r>
            <a:endParaRPr lang="en-US" dirty="0"/>
          </a:p>
        </p:txBody>
      </p:sp>
      <p:sp>
        <p:nvSpPr>
          <p:cNvPr id="3" name="Content Placeholder 2"/>
          <p:cNvSpPr>
            <a:spLocks noGrp="1"/>
          </p:cNvSpPr>
          <p:nvPr>
            <p:ph idx="1"/>
          </p:nvPr>
        </p:nvSpPr>
        <p:spPr/>
        <p:txBody>
          <a:bodyPr/>
          <a:lstStyle/>
          <a:p>
            <a:r>
              <a:rPr lang="en-US" dirty="0" smtClean="0"/>
              <a:t>Event-driven model</a:t>
            </a:r>
          </a:p>
          <a:p>
            <a:pPr lvl="1"/>
            <a:r>
              <a:rPr lang="en-US" dirty="0" smtClean="0"/>
              <a:t>Declare events that can be manually or automatically emitted</a:t>
            </a:r>
          </a:p>
          <a:p>
            <a:pPr lvl="1"/>
            <a:r>
              <a:rPr lang="en-US" dirty="0" smtClean="0"/>
              <a:t>Register callbacks (directives) that run on event emission</a:t>
            </a:r>
          </a:p>
          <a:p>
            <a:r>
              <a:rPr lang="en-US" dirty="0" smtClean="0"/>
              <a:t>An action/response way of thinking about implementation (“when … do …”)</a:t>
            </a:r>
          </a:p>
          <a:p>
            <a:r>
              <a:rPr lang="en-US" dirty="0" smtClean="0"/>
              <a:t>Globally-accessible, mutable game state</a:t>
            </a:r>
          </a:p>
          <a:p>
            <a:endParaRPr lang="en-US" dirty="0"/>
          </a:p>
        </p:txBody>
      </p:sp>
    </p:spTree>
    <p:extLst>
      <p:ext uri="{BB962C8B-B14F-4D97-AF65-F5344CB8AC3E}">
        <p14:creationId xmlns:p14="http://schemas.microsoft.com/office/powerpoint/2010/main" val="36601560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t>
            </a:r>
            <a:endParaRPr lang="en-US" dirty="0"/>
          </a:p>
        </p:txBody>
      </p:sp>
      <p:sp>
        <p:nvSpPr>
          <p:cNvPr id="3" name="Content Placeholder 2"/>
          <p:cNvSpPr>
            <a:spLocks noGrp="1"/>
          </p:cNvSpPr>
          <p:nvPr>
            <p:ph idx="1"/>
          </p:nvPr>
        </p:nvSpPr>
        <p:spPr/>
        <p:txBody>
          <a:bodyPr/>
          <a:lstStyle/>
          <a:p>
            <a:r>
              <a:rPr lang="en-US" dirty="0" smtClean="0"/>
              <a:t>Create a generalized system for writing the game logic of turn-based games with well-defined rules</a:t>
            </a:r>
          </a:p>
          <a:p>
            <a:r>
              <a:rPr lang="en-US" dirty="0" smtClean="0"/>
              <a:t>Ease of implementation translating as directly as possible from rules to source code</a:t>
            </a:r>
          </a:p>
        </p:txBody>
      </p:sp>
    </p:spTree>
    <p:extLst>
      <p:ext uri="{BB962C8B-B14F-4D97-AF65-F5344CB8AC3E}">
        <p14:creationId xmlns:p14="http://schemas.microsoft.com/office/powerpoint/2010/main" val="2596548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Usage</a:t>
            </a:r>
            <a:endParaRPr lang="en-US" dirty="0"/>
          </a:p>
        </p:txBody>
      </p:sp>
      <p:sp>
        <p:nvSpPr>
          <p:cNvPr id="3" name="Content Placeholder 2"/>
          <p:cNvSpPr>
            <a:spLocks noGrp="1"/>
          </p:cNvSpPr>
          <p:nvPr>
            <p:ph idx="1"/>
          </p:nvPr>
        </p:nvSpPr>
        <p:spPr/>
        <p:txBody>
          <a:bodyPr/>
          <a:lstStyle/>
          <a:p>
            <a:r>
              <a:rPr lang="en-US" dirty="0" smtClean="0"/>
              <a:t>Build the translator from grammar using ANTLR</a:t>
            </a:r>
          </a:p>
          <a:p>
            <a:r>
              <a:rPr lang="en-US" dirty="0" smtClean="0"/>
              <a:t>cat source.tt | java Translate</a:t>
            </a:r>
          </a:p>
          <a:p>
            <a:r>
              <a:rPr lang="en-US" dirty="0" err="1" smtClean="0"/>
              <a:t>javac</a:t>
            </a:r>
            <a:r>
              <a:rPr lang="en-US" dirty="0" smtClean="0"/>
              <a:t> Main.java</a:t>
            </a:r>
          </a:p>
          <a:p>
            <a:r>
              <a:rPr lang="en-US" dirty="0" smtClean="0"/>
              <a:t>java Main</a:t>
            </a:r>
            <a:endParaRPr lang="en-US" dirty="0"/>
          </a:p>
        </p:txBody>
      </p:sp>
    </p:spTree>
    <p:extLst>
      <p:ext uri="{BB962C8B-B14F-4D97-AF65-F5344CB8AC3E}">
        <p14:creationId xmlns:p14="http://schemas.microsoft.com/office/powerpoint/2010/main" val="1122119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get </a:t>
            </a:r>
            <a:r>
              <a:rPr lang="en-US" dirty="0" err="1" smtClean="0"/>
              <a:t>turnt</a:t>
            </a:r>
            <a:endParaRPr lang="en-US" dirty="0"/>
          </a:p>
        </p:txBody>
      </p:sp>
      <p:sp>
        <p:nvSpPr>
          <p:cNvPr id="3" name="Content Placeholder 2"/>
          <p:cNvSpPr>
            <a:spLocks noGrp="1"/>
          </p:cNvSpPr>
          <p:nvPr>
            <p:ph idx="1"/>
          </p:nvPr>
        </p:nvSpPr>
        <p:spPr/>
        <p:txBody>
          <a:bodyPr/>
          <a:lstStyle/>
          <a:p>
            <a:r>
              <a:rPr lang="en-US" dirty="0" smtClean="0">
                <a:hlinkClick r:id="rId2"/>
              </a:rPr>
              <a:t>http://youtu.be/W6VhVGbdClM</a:t>
            </a:r>
            <a:endParaRPr lang="en-US" dirty="0" smtClean="0"/>
          </a:p>
          <a:p>
            <a:r>
              <a:rPr lang="en-US" dirty="0" smtClean="0">
                <a:hlinkClick r:id="rId3"/>
              </a:rPr>
              <a:t>http://pastebin.com/8Ndf3cEp</a:t>
            </a:r>
            <a:endParaRPr lang="en-US" dirty="0" smtClean="0"/>
          </a:p>
        </p:txBody>
      </p:sp>
    </p:spTree>
    <p:extLst>
      <p:ext uri="{BB962C8B-B14F-4D97-AF65-F5344CB8AC3E}">
        <p14:creationId xmlns:p14="http://schemas.microsoft.com/office/powerpoint/2010/main" val="4187740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turnt">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424113" y="365125"/>
            <a:ext cx="8243887" cy="6183313"/>
          </a:xfrm>
        </p:spPr>
      </p:pic>
    </p:spTree>
    <p:extLst>
      <p:ext uri="{BB962C8B-B14F-4D97-AF65-F5344CB8AC3E}">
        <p14:creationId xmlns:p14="http://schemas.microsoft.com/office/powerpoint/2010/main" val="378974257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t>turnt</a:t>
            </a:r>
            <a:r>
              <a:rPr lang="en-US" dirty="0" smtClean="0"/>
              <a:t>. Driver </a:t>
            </a:r>
            <a:endParaRPr lang="en-US" dirty="0"/>
          </a:p>
        </p:txBody>
      </p:sp>
      <p:sp>
        <p:nvSpPr>
          <p:cNvPr id="3" name="Content Placeholder 2"/>
          <p:cNvSpPr>
            <a:spLocks noGrp="1"/>
          </p:cNvSpPr>
          <p:nvPr>
            <p:ph idx="1"/>
          </p:nvPr>
        </p:nvSpPr>
        <p:spPr/>
        <p:txBody>
          <a:bodyPr/>
          <a:lstStyle/>
          <a:p>
            <a:r>
              <a:rPr lang="en-US" dirty="0" smtClean="0"/>
              <a:t>Maintains:</a:t>
            </a:r>
          </a:p>
          <a:p>
            <a:pPr lvl="1"/>
            <a:r>
              <a:rPr lang="en-US" dirty="0" smtClean="0"/>
              <a:t>List of Events</a:t>
            </a:r>
          </a:p>
          <a:p>
            <a:pPr lvl="1"/>
            <a:r>
              <a:rPr lang="en-US" dirty="0" smtClean="0"/>
              <a:t>List of Directives</a:t>
            </a:r>
          </a:p>
          <a:p>
            <a:pPr lvl="1"/>
            <a:r>
              <a:rPr lang="en-US" dirty="0" smtClean="0"/>
              <a:t>Priority Queue of Queued Directives</a:t>
            </a:r>
          </a:p>
          <a:p>
            <a:r>
              <a:rPr lang="en-US" dirty="0" smtClean="0"/>
              <a:t>Events:</a:t>
            </a:r>
          </a:p>
          <a:p>
            <a:pPr lvl="1"/>
            <a:r>
              <a:rPr lang="en-US" dirty="0" smtClean="0"/>
              <a:t>Maintain a list of directives registered to it.</a:t>
            </a:r>
          </a:p>
          <a:p>
            <a:pPr lvl="1"/>
            <a:r>
              <a:rPr lang="en-US" dirty="0" smtClean="0"/>
              <a:t>Can have an auto emit condition.</a:t>
            </a:r>
          </a:p>
          <a:p>
            <a:r>
              <a:rPr lang="en-US" dirty="0" smtClean="0"/>
              <a:t>Directives:</a:t>
            </a:r>
          </a:p>
          <a:p>
            <a:pPr lvl="1"/>
            <a:r>
              <a:rPr lang="en-US" dirty="0" smtClean="0"/>
              <a:t>Contain a procedure that is called when popped from the priority queue.</a:t>
            </a:r>
          </a:p>
          <a:p>
            <a:pPr lvl="1"/>
            <a:r>
              <a:rPr lang="en-US" dirty="0" smtClean="0"/>
              <a:t>Many to many relationship with events.</a:t>
            </a:r>
          </a:p>
          <a:p>
            <a:pPr lvl="1"/>
            <a:endParaRPr lang="en-US" dirty="0"/>
          </a:p>
        </p:txBody>
      </p:sp>
    </p:spTree>
    <p:extLst>
      <p:ext uri="{BB962C8B-B14F-4D97-AF65-F5344CB8AC3E}">
        <p14:creationId xmlns:p14="http://schemas.microsoft.com/office/powerpoint/2010/main" val="2907022697"/>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TM02900769[[fn=Retrospect]]</Template>
  <TotalTime>549</TotalTime>
  <Words>1446</Words>
  <Application>Microsoft Office PowerPoint</Application>
  <PresentationFormat>Widescreen</PresentationFormat>
  <Paragraphs>284</Paragraphs>
  <Slides>37</Slides>
  <Notes>5</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宋体</vt:lpstr>
      <vt:lpstr>Arial</vt:lpstr>
      <vt:lpstr>Calibri</vt:lpstr>
      <vt:lpstr>Calibri Light</vt:lpstr>
      <vt:lpstr>Courier New</vt:lpstr>
      <vt:lpstr>Wingdings</vt:lpstr>
      <vt:lpstr>Retrospect</vt:lpstr>
      <vt:lpstr>turnt. </vt:lpstr>
      <vt:lpstr>PowerPoint Presentation</vt:lpstr>
      <vt:lpstr>turnt Language</vt:lpstr>
      <vt:lpstr>Buzzwords</vt:lpstr>
      <vt:lpstr>Motivation</vt:lpstr>
      <vt:lpstr>Usage</vt:lpstr>
      <vt:lpstr>Let’s get turnt</vt:lpstr>
      <vt:lpstr>PowerPoint Presentation</vt:lpstr>
      <vt:lpstr>turnt. Driver </vt:lpstr>
      <vt:lpstr>turnt. Driver</vt:lpstr>
      <vt:lpstr>turnt. Driver (Actions)</vt:lpstr>
      <vt:lpstr>turnt. Driver (State)</vt:lpstr>
      <vt:lpstr>Project Management</vt:lpstr>
      <vt:lpstr>Project Management (Agile)</vt:lpstr>
      <vt:lpstr>Project Management (Meetings)</vt:lpstr>
      <vt:lpstr>Project Management (Iterative Process)</vt:lpstr>
      <vt:lpstr>Project Management (Timeline)</vt:lpstr>
      <vt:lpstr>Translator Architecture</vt:lpstr>
      <vt:lpstr>Block Diagram</vt:lpstr>
      <vt:lpstr>Example Program: Hello World.tt</vt:lpstr>
      <vt:lpstr>Lexical Analysis</vt:lpstr>
      <vt:lpstr>Syntactical Analysis</vt:lpstr>
      <vt:lpstr>Translation</vt:lpstr>
      <vt:lpstr>“turnt” environment </vt:lpstr>
      <vt:lpstr>Dev Environment</vt:lpstr>
      <vt:lpstr>Run-time Environment</vt:lpstr>
      <vt:lpstr>Tools</vt:lpstr>
      <vt:lpstr>Testing</vt:lpstr>
      <vt:lpstr>Test Plan</vt:lpstr>
      <vt:lpstr>Tested Feature</vt:lpstr>
      <vt:lpstr>Test Sample</vt:lpstr>
      <vt:lpstr>Test Sample</vt:lpstr>
      <vt:lpstr>Test Screenshot</vt:lpstr>
      <vt:lpstr>Lessons Learned</vt:lpstr>
      <vt:lpstr>What Went Well</vt:lpstr>
      <vt:lpstr>What Should Have Been Done Differently</vt:lpstr>
      <vt:lpstr>Why Everyone Should Get turnt.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turnt.</dc:title>
  <dc:creator>Khetthai Laksanakorn</dc:creator>
  <cp:lastModifiedBy>Khetthai Laksanakorn</cp:lastModifiedBy>
  <cp:revision>28</cp:revision>
  <dcterms:created xsi:type="dcterms:W3CDTF">2015-05-12T03:00:48Z</dcterms:created>
  <dcterms:modified xsi:type="dcterms:W3CDTF">2015-05-12T21:58:20Z</dcterms:modified>
</cp:coreProperties>
</file>