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75" r:id="rId3"/>
    <p:sldId id="276" r:id="rId4"/>
    <p:sldId id="277" r:id="rId5"/>
    <p:sldId id="280" r:id="rId6"/>
    <p:sldId id="279" r:id="rId7"/>
    <p:sldId id="278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2" r:id="rId28"/>
    <p:sldId id="283" r:id="rId29"/>
    <p:sldId id="281" r:id="rId3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AF8F0-76A3-3644-99D3-0C472B2CCE0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B5E0A-3EAE-7C48-95D6-D7FEBA9F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10236" y="694170"/>
            <a:ext cx="443752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6360" y="4342534"/>
            <a:ext cx="5486679" cy="41145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10236" y="694170"/>
            <a:ext cx="443752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6360" y="4342534"/>
            <a:ext cx="5486679" cy="41145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10236" y="694170"/>
            <a:ext cx="443752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6360" y="4342534"/>
            <a:ext cx="5486679" cy="41145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10236" y="694170"/>
            <a:ext cx="443752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6360" y="4342534"/>
            <a:ext cx="5486679" cy="41145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567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895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60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47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454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402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55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972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329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159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9585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12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8396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0607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8834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3586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460" y="735014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8000"/>
              <a:t>“</a:t>
            </a:r>
            <a:endParaRPr lang="en-US" sz="8000"/>
          </a:p>
        </p:txBody>
      </p:sp>
      <p:sp>
        <p:nvSpPr>
          <p:cNvPr id="6" name="TextBox 5"/>
          <p:cNvSpPr txBox="1"/>
          <p:nvPr/>
        </p:nvSpPr>
        <p:spPr>
          <a:xfrm>
            <a:off x="7993856" y="297180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ja-JP" altLang="en-US" sz="8000"/>
              <a:t>”</a:t>
            </a:r>
            <a:endParaRPr lang="en-US" sz="8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6379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73714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5970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292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503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698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398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761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934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587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490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8642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440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218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7765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95500"/>
            <a:ext cx="7765256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4" y="5883276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D01C81BC-971D-4A4E-8013-B75F763F0BEF}" type="datetimeFigureOut">
              <a:rPr lang="ro-RO" smtClean="0"/>
              <a:t>5/12/15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883276"/>
            <a:ext cx="5004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54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932AF63C-5122-44B0-9332-7AE0DD7FB197}" type="slidenum">
              <a:rPr lang="ro-RO" smtClean="0"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charset="0"/>
          <a:ea typeface="ＭＳ Ｐゴシック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charset="0"/>
          <a:ea typeface="ＭＳ Ｐゴシック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charset="0"/>
          <a:ea typeface="ＭＳ Ｐゴシック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charset="0"/>
          <a:ea typeface="ＭＳ Ｐゴシック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charset="0"/>
          <a:ea typeface="ＭＳ Ｐゴシック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charset="0"/>
          <a:ea typeface="ＭＳ Ｐゴシック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charset="0"/>
          <a:ea typeface="ＭＳ Ｐゴシック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charset="0"/>
          <a:ea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ＭＳ Ｐゴシック" charset="0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9.emf"/><Relationship Id="rId5" Type="http://schemas.openxmlformats.org/officeDocument/2006/relationships/image" Target="../media/image31.png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9.emf"/><Relationship Id="rId5" Type="http://schemas.openxmlformats.org/officeDocument/2006/relationships/image" Target="../media/image32.emf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png"/><Relationship Id="rId3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838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khip"/>
                <a:cs typeface="Arkhip"/>
              </a:rPr>
              <a:t>Greetings From Team CAL!</a:t>
            </a:r>
            <a:endParaRPr lang="en-US" sz="3200" dirty="0">
              <a:latin typeface="Arkhip"/>
              <a:cs typeface="Arkhip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01000" cy="205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Andrei </a:t>
            </a:r>
            <a:r>
              <a:rPr lang="en-US" sz="2000" dirty="0" err="1" smtClean="0"/>
              <a:t>Tapai</a:t>
            </a:r>
            <a:r>
              <a:rPr lang="en-US" sz="2000" dirty="0" smtClean="0"/>
              <a:t> (Language Guru)</a:t>
            </a:r>
          </a:p>
          <a:p>
            <a:r>
              <a:rPr lang="en-US" sz="2000" dirty="0" err="1" smtClean="0"/>
              <a:t>Fei-Tzin</a:t>
            </a:r>
            <a:r>
              <a:rPr lang="en-US" sz="2000" dirty="0" smtClean="0"/>
              <a:t> Lee (System Integrator)</a:t>
            </a:r>
          </a:p>
          <a:p>
            <a:r>
              <a:rPr lang="en-US" sz="2000" dirty="0" smtClean="0"/>
              <a:t>Ramses </a:t>
            </a:r>
            <a:r>
              <a:rPr lang="en-US" sz="2000" dirty="0" err="1" smtClean="0"/>
              <a:t>Driskell</a:t>
            </a:r>
            <a:r>
              <a:rPr lang="en-US" sz="2000" dirty="0" smtClean="0"/>
              <a:t> (System Architect)</a:t>
            </a:r>
          </a:p>
          <a:p>
            <a:r>
              <a:rPr lang="en-US" sz="2000" dirty="0" smtClean="0"/>
              <a:t>Geoffrey Loss (Tester and Validator)</a:t>
            </a:r>
          </a:p>
          <a:p>
            <a:r>
              <a:rPr lang="en-US" sz="2000" dirty="0" err="1" smtClean="0"/>
              <a:t>Percee</a:t>
            </a:r>
            <a:r>
              <a:rPr lang="en-US" sz="2000" dirty="0" smtClean="0"/>
              <a:t> Goings (Project Manager)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reen_Humming_Bird_PNG_by_pixievamp_st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2096770" cy="1651000"/>
          </a:xfrm>
          <a:prstGeom prst="rect">
            <a:avLst/>
          </a:prstGeom>
        </p:spPr>
      </p:pic>
      <p:pic>
        <p:nvPicPr>
          <p:cNvPr id="5" name="Picture 4" descr="png_bird_by_moonglowlilly-d5n88u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81400"/>
            <a:ext cx="2663857" cy="2130552"/>
          </a:xfrm>
          <a:prstGeom prst="rect">
            <a:avLst/>
          </a:prstGeom>
        </p:spPr>
      </p:pic>
      <p:pic>
        <p:nvPicPr>
          <p:cNvPr id="6" name="Picture 5" descr="flying_birds_04_png_stock_by_jumpfer_stock-d6wmlj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552704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6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AD8D"/>
              </a:clrFrom>
              <a:clrTo>
                <a:srgbClr val="CDAD8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7"/>
            <a:ext cx="9144000" cy="1657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/>
              <a:t>Syntactic Constructs of CAL</a:t>
            </a:r>
            <a:endParaRPr lang="ro-RO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7" y="1678897"/>
            <a:ext cx="4114800" cy="5179103"/>
          </a:xfrm>
        </p:spPr>
      </p:pic>
      <p:sp>
        <p:nvSpPr>
          <p:cNvPr id="5" name="Left Brace 4"/>
          <p:cNvSpPr/>
          <p:nvPr/>
        </p:nvSpPr>
        <p:spPr>
          <a:xfrm>
            <a:off x="4191000" y="2057400"/>
            <a:ext cx="7620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Left Brace 5"/>
          <p:cNvSpPr/>
          <p:nvPr/>
        </p:nvSpPr>
        <p:spPr>
          <a:xfrm>
            <a:off x="4191000" y="2514600"/>
            <a:ext cx="7620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Left Brace 6"/>
          <p:cNvSpPr/>
          <p:nvPr/>
        </p:nvSpPr>
        <p:spPr>
          <a:xfrm>
            <a:off x="4419600" y="4038600"/>
            <a:ext cx="533400" cy="2743200"/>
          </a:xfrm>
          <a:prstGeom prst="leftBrace">
            <a:avLst>
              <a:gd name="adj1" fmla="val 8333"/>
              <a:gd name="adj2" fmla="val 496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448215" y="1931313"/>
            <a:ext cx="1742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100" dirty="0" smtClean="0"/>
              <a:t>Definition of grid size</a:t>
            </a:r>
          </a:p>
          <a:p>
            <a:pPr marL="342900" indent="-342900">
              <a:buAutoNum type="arabicPeriod"/>
            </a:pPr>
            <a:r>
              <a:rPr lang="en-US" sz="1100" dirty="0" smtClean="0"/>
              <a:t>Definition of cells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8214" y="2564263"/>
            <a:ext cx="17427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3. functions!</a:t>
            </a:r>
          </a:p>
          <a:p>
            <a:endParaRPr lang="en-US" sz="1100" dirty="0" smtClean="0"/>
          </a:p>
          <a:p>
            <a:r>
              <a:rPr lang="en-US" sz="1100" dirty="0" smtClean="0"/>
              <a:t>(type name (parameters)</a:t>
            </a:r>
          </a:p>
          <a:p>
            <a:r>
              <a:rPr lang="en-US" sz="1100" dirty="0" smtClean="0"/>
              <a:t>|</a:t>
            </a:r>
          </a:p>
          <a:p>
            <a:r>
              <a:rPr lang="en-US" sz="1100" dirty="0" smtClean="0"/>
              <a:t>Statements</a:t>
            </a:r>
          </a:p>
          <a:p>
            <a:r>
              <a:rPr lang="en-US" sz="1100" dirty="0"/>
              <a:t>|</a:t>
            </a:r>
            <a:endParaRPr lang="ro-RO" sz="1100" dirty="0"/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4191000" y="3200399"/>
            <a:ext cx="1905004" cy="7620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48214" y="3831596"/>
            <a:ext cx="1560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4. But wait, what is this!</a:t>
            </a:r>
            <a:endParaRPr lang="ro-RO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448215" y="4940839"/>
            <a:ext cx="216758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5. …at last: The </a:t>
            </a:r>
            <a:r>
              <a:rPr lang="en-US" sz="1100" dirty="0" err="1" smtClean="0"/>
              <a:t>cal_it</a:t>
            </a:r>
            <a:r>
              <a:rPr lang="en-US" sz="1100" dirty="0" smtClean="0"/>
              <a:t>() function!</a:t>
            </a:r>
          </a:p>
          <a:p>
            <a:pPr marL="285750" indent="-285750">
              <a:buAutoNum type="romanLcPeriod"/>
            </a:pPr>
            <a:r>
              <a:rPr lang="en-US" sz="1100" dirty="0" smtClean="0"/>
              <a:t>Think of it as main!</a:t>
            </a:r>
          </a:p>
          <a:p>
            <a:pPr marL="285750" indent="-285750">
              <a:buAutoNum type="romanLcPeriod"/>
            </a:pPr>
            <a:r>
              <a:rPr lang="en-US" sz="1100" dirty="0" smtClean="0"/>
              <a:t>Execution begins here</a:t>
            </a:r>
          </a:p>
          <a:p>
            <a:pPr marL="285750" indent="-285750">
              <a:buAutoNum type="romanLcPeriod"/>
            </a:pPr>
            <a:r>
              <a:rPr lang="en-US" sz="1100" dirty="0" smtClean="0"/>
              <a:t>Provides the specification for </a:t>
            </a:r>
          </a:p>
          <a:p>
            <a:r>
              <a:rPr lang="en-US" sz="1100" dirty="0" smtClean="0"/>
              <a:t>         a “tick” of an automaton.</a:t>
            </a:r>
            <a:endParaRPr lang="ro-RO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448214" y="5943600"/>
            <a:ext cx="2123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We’re still not sure if its pronounced “call it”</a:t>
            </a:r>
          </a:p>
          <a:p>
            <a:r>
              <a:rPr lang="en-US" sz="1100" dirty="0" smtClean="0"/>
              <a:t>or “</a:t>
            </a:r>
            <a:r>
              <a:rPr lang="en-US" sz="1100" dirty="0" err="1" smtClean="0"/>
              <a:t>cal</a:t>
            </a:r>
            <a:r>
              <a:rPr lang="en-US" sz="1100" dirty="0" smtClean="0"/>
              <a:t> it” (as in </a:t>
            </a:r>
            <a:r>
              <a:rPr lang="en-US" sz="1100" dirty="0" err="1" smtClean="0"/>
              <a:t>cal-culator</a:t>
            </a:r>
            <a:r>
              <a:rPr lang="en-US" sz="1100" dirty="0" smtClean="0"/>
              <a:t>). Maybe we’ll never know.</a:t>
            </a:r>
            <a:endParaRPr lang="ro-RO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1752600"/>
            <a:ext cx="228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Meanwhile in other languages:</a:t>
            </a:r>
          </a:p>
          <a:p>
            <a:endParaRPr lang="en-US" sz="1600" dirty="0" smtClean="0"/>
          </a:p>
          <a:p>
            <a:r>
              <a:rPr lang="en-US" sz="1200" dirty="0" smtClean="0"/>
              <a:t>Classes</a:t>
            </a:r>
          </a:p>
          <a:p>
            <a:r>
              <a:rPr lang="en-US" sz="1200" dirty="0" smtClean="0"/>
              <a:t>Constructors</a:t>
            </a:r>
          </a:p>
          <a:p>
            <a:r>
              <a:rPr lang="en-US" sz="1200" dirty="0" smtClean="0"/>
              <a:t>Incomprehensible GUI code</a:t>
            </a:r>
          </a:p>
          <a:p>
            <a:r>
              <a:rPr lang="en-US" sz="1200" dirty="0" smtClean="0"/>
              <a:t>X and Y coordinates</a:t>
            </a:r>
          </a:p>
          <a:p>
            <a:r>
              <a:rPr lang="en-US" sz="1200" dirty="0" smtClean="0"/>
              <a:t>X = Y + (1/2 + </a:t>
            </a:r>
            <a:r>
              <a:rPr lang="en-US" sz="1200" dirty="0" err="1" smtClean="0"/>
              <a:t>windowWidth</a:t>
            </a:r>
            <a:r>
              <a:rPr lang="en-US" sz="1200" dirty="0" smtClean="0"/>
              <a:t>) +</a:t>
            </a:r>
          </a:p>
          <a:p>
            <a:r>
              <a:rPr lang="en-US" sz="1200" dirty="0" smtClean="0"/>
              <a:t>… border + padding…. What.</a:t>
            </a:r>
          </a:p>
          <a:p>
            <a:r>
              <a:rPr lang="en-US" sz="1200" dirty="0" smtClean="0"/>
              <a:t>Annoying string constructs</a:t>
            </a:r>
          </a:p>
          <a:p>
            <a:r>
              <a:rPr lang="en-US" sz="1200" dirty="0" smtClean="0"/>
              <a:t>Get() and set()</a:t>
            </a:r>
          </a:p>
          <a:p>
            <a:r>
              <a:rPr lang="en-US" sz="1200" dirty="0" smtClean="0"/>
              <a:t>SEMICOLONS</a:t>
            </a:r>
          </a:p>
          <a:p>
            <a:r>
              <a:rPr lang="en-US" sz="1200" dirty="0" smtClean="0"/>
              <a:t>And especially…</a:t>
            </a:r>
          </a:p>
          <a:p>
            <a:r>
              <a:rPr lang="en-US" sz="1200" dirty="0" smtClean="0"/>
              <a:t>Failing to work because</a:t>
            </a:r>
          </a:p>
          <a:p>
            <a:r>
              <a:rPr lang="en-US" sz="1200" dirty="0" smtClean="0"/>
              <a:t>You put a semicolon </a:t>
            </a:r>
          </a:p>
          <a:p>
            <a:r>
              <a:rPr lang="en-US" sz="1200" dirty="0" smtClean="0"/>
              <a:t>After an if statement.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4884753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2286000" y="1648883"/>
            <a:ext cx="0" cy="5209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14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6" y="146241"/>
            <a:ext cx="4459280" cy="12516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890" y="365724"/>
            <a:ext cx="2593181" cy="5181061"/>
          </a:xfrm>
          <a:prstGeom prst="rect">
            <a:avLst/>
          </a:prstGeom>
        </p:spPr>
      </p:pic>
      <p:cxnSp>
        <p:nvCxnSpPr>
          <p:cNvPr id="80" name="Straight Arrow Connector 79"/>
          <p:cNvCxnSpPr/>
          <p:nvPr/>
        </p:nvCxnSpPr>
        <p:spPr>
          <a:xfrm>
            <a:off x="3060220" y="931653"/>
            <a:ext cx="2232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68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6" y="146241"/>
            <a:ext cx="4459280" cy="1251648"/>
          </a:xfrm>
          <a:prstGeom prst="rect">
            <a:avLst/>
          </a:prstGeom>
        </p:spPr>
      </p:pic>
      <p:cxnSp>
        <p:nvCxnSpPr>
          <p:cNvPr id="80" name="Straight Arrow Connector 79"/>
          <p:cNvCxnSpPr/>
          <p:nvPr/>
        </p:nvCxnSpPr>
        <p:spPr>
          <a:xfrm>
            <a:off x="2943763" y="2656936"/>
            <a:ext cx="2232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6" y="1347669"/>
            <a:ext cx="4459280" cy="176451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83280" y="1347669"/>
            <a:ext cx="0" cy="3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279" y="146242"/>
            <a:ext cx="3245450" cy="65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1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6" y="146241"/>
            <a:ext cx="4459280" cy="1251648"/>
          </a:xfrm>
          <a:prstGeom prst="rect">
            <a:avLst/>
          </a:prstGeom>
        </p:spPr>
      </p:pic>
      <p:cxnSp>
        <p:nvCxnSpPr>
          <p:cNvPr id="80" name="Straight Arrow Connector 79"/>
          <p:cNvCxnSpPr/>
          <p:nvPr/>
        </p:nvCxnSpPr>
        <p:spPr>
          <a:xfrm>
            <a:off x="2924354" y="4321834"/>
            <a:ext cx="2232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6" y="1347669"/>
            <a:ext cx="4459280" cy="176451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83280" y="1347669"/>
            <a:ext cx="0" cy="3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6" y="3234451"/>
            <a:ext cx="4459280" cy="17257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63871" y="3112188"/>
            <a:ext cx="0" cy="44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772" y="319178"/>
            <a:ext cx="3515372" cy="49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1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6" y="146241"/>
            <a:ext cx="4459280" cy="1251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6" y="1347669"/>
            <a:ext cx="4459280" cy="176451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83280" y="1347669"/>
            <a:ext cx="0" cy="3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6" y="3234451"/>
            <a:ext cx="4459280" cy="17257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63871" y="3112188"/>
            <a:ext cx="0" cy="44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63871" y="4869102"/>
            <a:ext cx="0" cy="203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32692" y="5959595"/>
            <a:ext cx="1990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131" y="146241"/>
            <a:ext cx="3649689" cy="61424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5" y="5081275"/>
            <a:ext cx="4459280" cy="12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4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6" y="146241"/>
            <a:ext cx="4459280" cy="1251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6" y="1347669"/>
            <a:ext cx="4459280" cy="176451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83280" y="1347669"/>
            <a:ext cx="0" cy="3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6" y="3234451"/>
            <a:ext cx="4459280" cy="17257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63871" y="3112188"/>
            <a:ext cx="0" cy="44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63871" y="4869102"/>
            <a:ext cx="0" cy="203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32692" y="3657571"/>
            <a:ext cx="2903752" cy="230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5" y="5081275"/>
            <a:ext cx="4459280" cy="1207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225" y="535408"/>
            <a:ext cx="1457451" cy="80779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5" idx="2"/>
          </p:cNvCxnSpPr>
          <p:nvPr/>
        </p:nvCxnSpPr>
        <p:spPr>
          <a:xfrm>
            <a:off x="4171950" y="1343198"/>
            <a:ext cx="1664494" cy="1380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0369" y="522357"/>
            <a:ext cx="2940801" cy="54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9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 idx="4294967295"/>
          </p:nvPr>
        </p:nvSpPr>
        <p:spPr>
          <a:xfrm>
            <a:off x="456480" y="273629"/>
            <a:ext cx="8228159" cy="1144920"/>
          </a:xfrm>
          <a:prstGeom prst="rect">
            <a:avLst/>
          </a:prstGeom>
          <a:noFill/>
          <a:ln>
            <a:noFill/>
          </a:ln>
        </p:spPr>
        <p:txBody>
          <a:bodyPr lIns="0" tIns="35195" rIns="0" bIns="0" anchor="ctr" anchorCtr="0">
            <a:no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body" idx="4294967295"/>
          </p:nvPr>
        </p:nvSpPr>
        <p:spPr>
          <a:xfrm>
            <a:off x="456480" y="1604328"/>
            <a:ext cx="8228159" cy="4526395"/>
          </a:xfrm>
          <a:prstGeom prst="rect">
            <a:avLst/>
          </a:prstGeom>
          <a:noFill/>
          <a:ln>
            <a:noFill/>
          </a:ln>
        </p:spPr>
        <p:txBody>
          <a:bodyPr lIns="0" tIns="25580" rIns="0" bIns="0" anchor="t" anchorCtr="0">
            <a:noAutofit/>
          </a:bodyPr>
          <a:lstStyle/>
          <a:p>
            <a:pPr marL="311045" indent="-311045">
              <a:lnSpc>
                <a:spcPct val="93000"/>
              </a:lnSpc>
              <a:spcBef>
                <a:spcPts val="0"/>
              </a:spcBef>
              <a:spcAft>
                <a:spcPts val="1270"/>
              </a:spcAft>
              <a:buNone/>
            </a:pP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4638" y="4147636"/>
            <a:ext cx="1824480" cy="116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480" y="4064107"/>
            <a:ext cx="1850400" cy="116076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745920" y="3567254"/>
            <a:ext cx="1078560" cy="313952"/>
          </a:xfrm>
          <a:prstGeom prst="rect">
            <a:avLst/>
          </a:prstGeom>
          <a:noFill/>
          <a:ln>
            <a:noFill/>
          </a:ln>
        </p:spPr>
        <p:txBody>
          <a:bodyPr lIns="81639" tIns="55220" rIns="81639" bIns="4082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Seeds.cal</a:t>
            </a:r>
          </a:p>
        </p:txBody>
      </p:sp>
      <p:sp>
        <p:nvSpPr>
          <p:cNvPr id="21" name="Shape 21"/>
          <p:cNvSpPr txBox="1"/>
          <p:nvPr/>
        </p:nvSpPr>
        <p:spPr>
          <a:xfrm>
            <a:off x="6884639" y="3649343"/>
            <a:ext cx="1742400" cy="313952"/>
          </a:xfrm>
          <a:prstGeom prst="rect">
            <a:avLst/>
          </a:prstGeom>
          <a:noFill/>
          <a:ln>
            <a:noFill/>
          </a:ln>
        </p:spPr>
        <p:txBody>
          <a:bodyPr lIns="81639" tIns="55220" rIns="81639" bIns="4082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SeedsCAL.java</a:t>
            </a:r>
          </a:p>
        </p:txBody>
      </p:sp>
      <p:cxnSp>
        <p:nvCxnSpPr>
          <p:cNvPr id="22" name="Shape 22"/>
          <p:cNvCxnSpPr/>
          <p:nvPr/>
        </p:nvCxnSpPr>
        <p:spPr>
          <a:xfrm>
            <a:off x="2306880" y="4728016"/>
            <a:ext cx="761760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" name="Shape 23"/>
          <p:cNvCxnSpPr/>
          <p:nvPr/>
        </p:nvCxnSpPr>
        <p:spPr>
          <a:xfrm>
            <a:off x="3898080" y="4728016"/>
            <a:ext cx="1327680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4" name="Shape 24"/>
          <p:cNvCxnSpPr/>
          <p:nvPr/>
        </p:nvCxnSpPr>
        <p:spPr>
          <a:xfrm>
            <a:off x="5971679" y="4728016"/>
            <a:ext cx="912959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25" name="Shape 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7199" y="2405053"/>
            <a:ext cx="1864800" cy="1160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hape 26"/>
          <p:cNvCxnSpPr/>
          <p:nvPr/>
        </p:nvCxnSpPr>
        <p:spPr>
          <a:xfrm>
            <a:off x="5600160" y="3567254"/>
            <a:ext cx="1440" cy="913055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7" name="Shape 27"/>
          <p:cNvSpPr txBox="1"/>
          <p:nvPr/>
        </p:nvSpPr>
        <p:spPr>
          <a:xfrm>
            <a:off x="5202719" y="2073818"/>
            <a:ext cx="646559" cy="313952"/>
          </a:xfrm>
          <a:prstGeom prst="rect">
            <a:avLst/>
          </a:prstGeom>
          <a:noFill/>
          <a:ln>
            <a:noFill/>
          </a:ln>
        </p:spPr>
        <p:txBody>
          <a:bodyPr lIns="81639" tIns="55220" rIns="81639" bIns="4082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cal.y</a:t>
            </a: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8320" y="2322963"/>
            <a:ext cx="1864800" cy="1244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hape 29"/>
          <p:cNvCxnSpPr/>
          <p:nvPr/>
        </p:nvCxnSpPr>
        <p:spPr>
          <a:xfrm>
            <a:off x="3401280" y="3567254"/>
            <a:ext cx="1440" cy="913055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0" name="Shape 30"/>
          <p:cNvSpPr txBox="1"/>
          <p:nvPr/>
        </p:nvSpPr>
        <p:spPr>
          <a:xfrm>
            <a:off x="2986560" y="2009010"/>
            <a:ext cx="829440" cy="313952"/>
          </a:xfrm>
          <a:prstGeom prst="rect">
            <a:avLst/>
          </a:prstGeom>
          <a:noFill/>
          <a:ln>
            <a:noFill/>
          </a:ln>
        </p:spPr>
        <p:txBody>
          <a:bodyPr lIns="81639" tIns="55220" rIns="81639" bIns="4082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cal.flex</a:t>
            </a:r>
          </a:p>
        </p:txBody>
      </p:sp>
      <p:sp>
        <p:nvSpPr>
          <p:cNvPr id="31" name="Shape 31"/>
          <p:cNvSpPr/>
          <p:nvPr/>
        </p:nvSpPr>
        <p:spPr>
          <a:xfrm>
            <a:off x="3068640" y="4478870"/>
            <a:ext cx="829440" cy="414764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39" tIns="55220" rIns="81639" bIns="4082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jflex</a:t>
            </a:r>
          </a:p>
        </p:txBody>
      </p:sp>
      <p:sp>
        <p:nvSpPr>
          <p:cNvPr id="32" name="Shape 32"/>
          <p:cNvSpPr/>
          <p:nvPr/>
        </p:nvSpPr>
        <p:spPr>
          <a:xfrm>
            <a:off x="5225760" y="4478870"/>
            <a:ext cx="745919" cy="414764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39" tIns="55220" rIns="81639" bIns="4082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byacc</a:t>
            </a:r>
          </a:p>
        </p:txBody>
      </p:sp>
    </p:spTree>
    <p:extLst>
      <p:ext uri="{BB962C8B-B14F-4D97-AF65-F5344CB8AC3E}">
        <p14:creationId xmlns:p14="http://schemas.microsoft.com/office/powerpoint/2010/main" val="190649612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 idx="4294967295"/>
          </p:nvPr>
        </p:nvSpPr>
        <p:spPr>
          <a:xfrm>
            <a:off x="456480" y="273629"/>
            <a:ext cx="8228159" cy="1144920"/>
          </a:xfrm>
          <a:prstGeom prst="rect">
            <a:avLst/>
          </a:prstGeom>
          <a:noFill/>
          <a:ln>
            <a:noFill/>
          </a:ln>
        </p:spPr>
        <p:txBody>
          <a:bodyPr lIns="0" tIns="35195" rIns="0" bIns="0" anchor="ctr" anchorCtr="0">
            <a:no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4294967295"/>
          </p:nvPr>
        </p:nvSpPr>
        <p:spPr>
          <a:xfrm>
            <a:off x="456480" y="1604328"/>
            <a:ext cx="8228159" cy="4526395"/>
          </a:xfrm>
          <a:prstGeom prst="rect">
            <a:avLst/>
          </a:prstGeom>
          <a:noFill/>
          <a:ln>
            <a:noFill/>
          </a:ln>
        </p:spPr>
        <p:txBody>
          <a:bodyPr lIns="0" tIns="25580" rIns="0" bIns="0" anchor="t" anchorCtr="0">
            <a:noAutofit/>
          </a:bodyPr>
          <a:lstStyle/>
          <a:p>
            <a:pPr marL="311045" indent="-311045">
              <a:lnSpc>
                <a:spcPct val="93000"/>
              </a:lnSpc>
              <a:spcBef>
                <a:spcPts val="0"/>
              </a:spcBef>
              <a:spcAft>
                <a:spcPts val="1270"/>
              </a:spcAft>
              <a:buNone/>
            </a:pP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6635520" y="2488582"/>
            <a:ext cx="1440" cy="663909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0" name="Shape 40"/>
          <p:cNvCxnSpPr/>
          <p:nvPr/>
        </p:nvCxnSpPr>
        <p:spPr>
          <a:xfrm>
            <a:off x="6635520" y="3982018"/>
            <a:ext cx="1440" cy="995143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160" y="3567254"/>
            <a:ext cx="2819520" cy="2986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Shape 42"/>
          <p:cNvCxnSpPr/>
          <p:nvPr/>
        </p:nvCxnSpPr>
        <p:spPr>
          <a:xfrm flipH="1">
            <a:off x="4063679" y="5391926"/>
            <a:ext cx="1992960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43" name="Shape 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5360" y="1742583"/>
            <a:ext cx="1824480" cy="116076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1575360" y="1244291"/>
            <a:ext cx="1742400" cy="313952"/>
          </a:xfrm>
          <a:prstGeom prst="rect">
            <a:avLst/>
          </a:prstGeom>
          <a:noFill/>
          <a:ln>
            <a:noFill/>
          </a:ln>
        </p:spPr>
        <p:txBody>
          <a:bodyPr lIns="81639" tIns="55220" rIns="81639" bIns="4082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SeedsCAL.java</a:t>
            </a:r>
          </a:p>
        </p:txBody>
      </p:sp>
      <p:cxnSp>
        <p:nvCxnSpPr>
          <p:cNvPr id="45" name="Shape 45"/>
          <p:cNvCxnSpPr/>
          <p:nvPr/>
        </p:nvCxnSpPr>
        <p:spPr>
          <a:xfrm>
            <a:off x="3401280" y="2239434"/>
            <a:ext cx="2571839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6" name="Shape 46"/>
          <p:cNvSpPr/>
          <p:nvPr/>
        </p:nvSpPr>
        <p:spPr>
          <a:xfrm>
            <a:off x="5971679" y="1604328"/>
            <a:ext cx="1327680" cy="913055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39" tIns="55220" rIns="81639" bIns="4082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Driver</a:t>
            </a:r>
          </a:p>
        </p:txBody>
      </p:sp>
      <p:sp>
        <p:nvSpPr>
          <p:cNvPr id="47" name="Shape 47"/>
          <p:cNvSpPr/>
          <p:nvPr/>
        </p:nvSpPr>
        <p:spPr>
          <a:xfrm>
            <a:off x="5971679" y="3152491"/>
            <a:ext cx="1327680" cy="829527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39" tIns="55220" rIns="81639" bIns="4082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</a:t>
            </a:r>
          </a:p>
        </p:txBody>
      </p:sp>
      <p:sp>
        <p:nvSpPr>
          <p:cNvPr id="48" name="Shape 48"/>
          <p:cNvSpPr/>
          <p:nvPr/>
        </p:nvSpPr>
        <p:spPr>
          <a:xfrm>
            <a:off x="6055199" y="4977163"/>
            <a:ext cx="1160640" cy="745997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39" tIns="55220" rIns="81639" bIns="4082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CAL_GUI</a:t>
            </a:r>
          </a:p>
        </p:txBody>
      </p:sp>
    </p:spTree>
    <p:extLst>
      <p:ext uri="{BB962C8B-B14F-4D97-AF65-F5344CB8AC3E}">
        <p14:creationId xmlns:p14="http://schemas.microsoft.com/office/powerpoint/2010/main" val="336186260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 idx="4294967295"/>
          </p:nvPr>
        </p:nvSpPr>
        <p:spPr>
          <a:xfrm>
            <a:off x="456480" y="273629"/>
            <a:ext cx="8228159" cy="1144920"/>
          </a:xfrm>
          <a:prstGeom prst="rect">
            <a:avLst/>
          </a:prstGeom>
          <a:noFill/>
          <a:ln>
            <a:noFill/>
          </a:ln>
        </p:spPr>
        <p:txBody>
          <a:bodyPr lIns="0" tIns="35195" rIns="0" bIns="0" anchor="ctr" anchorCtr="0">
            <a:no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Runtime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4294967295"/>
          </p:nvPr>
        </p:nvSpPr>
        <p:spPr>
          <a:xfrm>
            <a:off x="456480" y="1604328"/>
            <a:ext cx="8228159" cy="4526395"/>
          </a:xfrm>
          <a:prstGeom prst="rect">
            <a:avLst/>
          </a:prstGeom>
          <a:noFill/>
          <a:ln>
            <a:noFill/>
          </a:ln>
        </p:spPr>
        <p:txBody>
          <a:bodyPr lIns="0" tIns="25580" rIns="0" bIns="0" anchor="t" anchorCtr="0">
            <a:noAutofit/>
          </a:bodyPr>
          <a:lstStyle/>
          <a:p>
            <a:pPr marL="311045" indent="-311045">
              <a:lnSpc>
                <a:spcPct val="93000"/>
              </a:lnSpc>
              <a:spcBef>
                <a:spcPts val="0"/>
              </a:spcBef>
              <a:spcAft>
                <a:spcPts val="1270"/>
              </a:spcAft>
              <a:buNone/>
            </a:pP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6055199" y="1824670"/>
            <a:ext cx="1244159" cy="829527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39" tIns="55220" rIns="81639" bIns="4082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Driver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580319" y="2091100"/>
            <a:ext cx="1824480" cy="313952"/>
          </a:xfrm>
          <a:prstGeom prst="rect">
            <a:avLst/>
          </a:prstGeom>
          <a:noFill/>
          <a:ln>
            <a:noFill/>
          </a:ln>
        </p:spPr>
        <p:txBody>
          <a:bodyPr lIns="81639" tIns="55220" rIns="81639" bIns="4082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“SeedsCAL.java”</a:t>
            </a:r>
          </a:p>
        </p:txBody>
      </p:sp>
      <p:cxnSp>
        <p:nvCxnSpPr>
          <p:cNvPr id="57" name="Shape 57"/>
          <p:cNvCxnSpPr/>
          <p:nvPr/>
        </p:nvCxnSpPr>
        <p:spPr>
          <a:xfrm>
            <a:off x="2322719" y="2239434"/>
            <a:ext cx="3566880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839" y="3318109"/>
            <a:ext cx="1824480" cy="11607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663839" y="2986874"/>
            <a:ext cx="1824480" cy="313952"/>
          </a:xfrm>
          <a:prstGeom prst="rect">
            <a:avLst/>
          </a:prstGeom>
          <a:noFill/>
          <a:ln>
            <a:noFill/>
          </a:ln>
        </p:spPr>
        <p:txBody>
          <a:bodyPr lIns="81639" tIns="55220" rIns="81639" bIns="4082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SeedsCAL class</a:t>
            </a:r>
          </a:p>
        </p:txBody>
      </p:sp>
      <p:sp>
        <p:nvSpPr>
          <p:cNvPr id="60" name="Shape 60"/>
          <p:cNvSpPr/>
          <p:nvPr/>
        </p:nvSpPr>
        <p:spPr>
          <a:xfrm>
            <a:off x="6055199" y="3318108"/>
            <a:ext cx="1244159" cy="913055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39" tIns="55220" rIns="81639" bIns="4082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</a:t>
            </a:r>
          </a:p>
        </p:txBody>
      </p:sp>
      <p:cxnSp>
        <p:nvCxnSpPr>
          <p:cNvPr id="61" name="Shape 61"/>
          <p:cNvCxnSpPr/>
          <p:nvPr/>
        </p:nvCxnSpPr>
        <p:spPr>
          <a:xfrm flipH="1">
            <a:off x="2486879" y="3567254"/>
            <a:ext cx="3569760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2" name="Shape 62"/>
          <p:cNvCxnSpPr/>
          <p:nvPr/>
        </p:nvCxnSpPr>
        <p:spPr>
          <a:xfrm>
            <a:off x="2488320" y="3982018"/>
            <a:ext cx="3566880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3" name="Shape 63"/>
          <p:cNvCxnSpPr/>
          <p:nvPr/>
        </p:nvCxnSpPr>
        <p:spPr>
          <a:xfrm>
            <a:off x="6635520" y="2654198"/>
            <a:ext cx="1440" cy="663909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64" name="Shape 64"/>
          <p:cNvSpPr txBox="1"/>
          <p:nvPr/>
        </p:nvSpPr>
        <p:spPr>
          <a:xfrm>
            <a:off x="3732480" y="3253301"/>
            <a:ext cx="1907999" cy="313952"/>
          </a:xfrm>
          <a:prstGeom prst="rect">
            <a:avLst/>
          </a:prstGeom>
          <a:noFill/>
          <a:ln>
            <a:noFill/>
          </a:ln>
        </p:spPr>
        <p:txBody>
          <a:bodyPr lIns="81639" tIns="55220" rIns="81639" bIns="4082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Java reflection</a:t>
            </a:r>
          </a:p>
        </p:txBody>
      </p:sp>
      <p:cxnSp>
        <p:nvCxnSpPr>
          <p:cNvPr id="65" name="Shape 65"/>
          <p:cNvCxnSpPr/>
          <p:nvPr/>
        </p:nvCxnSpPr>
        <p:spPr>
          <a:xfrm>
            <a:off x="6635520" y="4231165"/>
            <a:ext cx="1440" cy="1078673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66" name="Shape 66"/>
          <p:cNvSpPr/>
          <p:nvPr/>
        </p:nvSpPr>
        <p:spPr>
          <a:xfrm>
            <a:off x="6055199" y="5308398"/>
            <a:ext cx="1244159" cy="745997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1639" tIns="55220" rIns="81639" bIns="40820" anchor="ctr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CAL_GUI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732480" y="4082828"/>
            <a:ext cx="1575359" cy="313952"/>
          </a:xfrm>
          <a:prstGeom prst="rect">
            <a:avLst/>
          </a:prstGeom>
          <a:noFill/>
          <a:ln>
            <a:noFill/>
          </a:ln>
        </p:spPr>
        <p:txBody>
          <a:bodyPr lIns="81639" tIns="55220" rIns="81639" bIns="4082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Cell class</a:t>
            </a:r>
          </a:p>
        </p:txBody>
      </p:sp>
      <p:cxnSp>
        <p:nvCxnSpPr>
          <p:cNvPr id="68" name="Shape 68"/>
          <p:cNvCxnSpPr/>
          <p:nvPr/>
        </p:nvCxnSpPr>
        <p:spPr>
          <a:xfrm flipH="1">
            <a:off x="2486879" y="5723161"/>
            <a:ext cx="3569760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839" y="4811545"/>
            <a:ext cx="1824480" cy="182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55781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456480" y="273629"/>
            <a:ext cx="8228159" cy="1144920"/>
          </a:xfrm>
          <a:prstGeom prst="rect">
            <a:avLst/>
          </a:prstGeom>
          <a:noFill/>
          <a:ln>
            <a:noFill/>
          </a:ln>
        </p:spPr>
        <p:txBody>
          <a:bodyPr lIns="0" tIns="35195" rIns="0" bIns="0" anchor="ctr" anchorCtr="0">
            <a:no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200" y="2737726"/>
            <a:ext cx="1952639" cy="199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Shape 76"/>
          <p:cNvCxnSpPr/>
          <p:nvPr/>
        </p:nvCxnSpPr>
        <p:spPr>
          <a:xfrm>
            <a:off x="2571840" y="3732872"/>
            <a:ext cx="745919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5920" y="2654197"/>
            <a:ext cx="2112479" cy="2124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Shape 78"/>
          <p:cNvCxnSpPr/>
          <p:nvPr/>
        </p:nvCxnSpPr>
        <p:spPr>
          <a:xfrm>
            <a:off x="5722560" y="3732872"/>
            <a:ext cx="745919" cy="14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79" name="Shape 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8480" y="2819817"/>
            <a:ext cx="1962719" cy="1919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58070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248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khip"/>
                <a:cs typeface="Arkhip"/>
              </a:rPr>
              <a:t>Who is Cal</a:t>
            </a:r>
            <a:endParaRPr lang="en-US" dirty="0">
              <a:latin typeface="Arkhip"/>
              <a:cs typeface="Arkhip"/>
            </a:endParaRPr>
          </a:p>
        </p:txBody>
      </p:sp>
      <p:pic>
        <p:nvPicPr>
          <p:cNvPr id="4" name="Content Placeholder 3" descr="imageedit_1_2424392431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t="-10756" r="198" b="605"/>
          <a:stretch/>
        </p:blipFill>
        <p:spPr>
          <a:xfrm>
            <a:off x="457200" y="814684"/>
            <a:ext cx="8229600" cy="6043316"/>
          </a:xfrm>
        </p:spPr>
      </p:pic>
      <p:sp>
        <p:nvSpPr>
          <p:cNvPr id="5" name="Rectangle 4"/>
          <p:cNvSpPr/>
          <p:nvPr/>
        </p:nvSpPr>
        <p:spPr>
          <a:xfrm>
            <a:off x="6598930" y="5997714"/>
            <a:ext cx="20482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Light"/>
                <a:cs typeface="Avenir Light"/>
              </a:rPr>
              <a:t>Mr. Java</a:t>
            </a:r>
            <a:endParaRPr lang="en-US" sz="40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Light"/>
              <a:cs typeface="Avenir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9301" y="6019800"/>
            <a:ext cx="3249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Light"/>
                <a:cs typeface="Avenir Light"/>
              </a:rPr>
              <a:t>Mrs. Flexyacc</a:t>
            </a:r>
            <a:endParaRPr lang="en-US" sz="40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569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57" y="2265363"/>
            <a:ext cx="7765256" cy="132715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cap="none">
                <a:effectLst>
                  <a:outerShdw blurRad="38100" dist="38100" dir="2700000" algn="tl">
                    <a:srgbClr val="2A5B7F"/>
                  </a:outerShdw>
                </a:effectLst>
                <a:latin typeface="Bookman Old Style" charset="0"/>
              </a:rPr>
              <a:t>TESTING</a:t>
            </a:r>
            <a:br>
              <a:rPr lang="en-US" cap="none">
                <a:effectLst>
                  <a:outerShdw blurRad="38100" dist="38100" dir="2700000" algn="tl">
                    <a:srgbClr val="2A5B7F"/>
                  </a:outerShdw>
                </a:effectLst>
                <a:latin typeface="Bookman Old Style" charset="0"/>
              </a:rPr>
            </a:br>
            <a:endParaRPr lang="en-US" cap="none">
              <a:effectLst>
                <a:outerShdw blurRad="38100" dist="38100" dir="2700000" algn="tl">
                  <a:srgbClr val="2A5B7F"/>
                </a:outerShdw>
              </a:effectLst>
              <a:latin typeface="Bookman Old Style" charset="0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494485" y="3095626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By Geoffrey Loss</a:t>
            </a:r>
          </a:p>
        </p:txBody>
      </p:sp>
    </p:spTree>
    <p:extLst>
      <p:ext uri="{BB962C8B-B14F-4D97-AF65-F5344CB8AC3E}">
        <p14:creationId xmlns:p14="http://schemas.microsoft.com/office/powerpoint/2010/main" val="76279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ippy dynam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373064"/>
            <a:ext cx="3326606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61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"/>
            <a:ext cx="6084094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mages.clipartpanda.com/laughing-smiley-face-clip-art-smiley-face-clip-art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5095201" y="2993036"/>
            <a:ext cx="1788880" cy="2385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5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938"/>
            <a:ext cx="6179344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polyvore.com/cgi/img-thing?.out=jpg&amp;size=l&amp;tid=554580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9098" r="9601" b="9811"/>
          <a:stretch/>
        </p:blipFill>
        <p:spPr bwMode="auto">
          <a:xfrm rot="-900000">
            <a:off x="175198" y="1584450"/>
            <a:ext cx="1568756" cy="208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2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Conways game of life integ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53" y="4203700"/>
            <a:ext cx="1991916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File:Conways game of life shi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0975"/>
            <a:ext cx="5726906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upload.wikimedia.org/wikipedia/commons/b/bf/Conways_game_of_life_honey_fa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98" y="3217864"/>
            <a:ext cx="2730103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File:Conways game of life table on tab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7" y="4203700"/>
            <a:ext cx="2316956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1675210" y="371475"/>
            <a:ext cx="56685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/>
              <a:t>STILL LIFES</a:t>
            </a:r>
          </a:p>
        </p:txBody>
      </p:sp>
      <p:pic>
        <p:nvPicPr>
          <p:cNvPr id="7175" name="Picture 10" descr="File:CGoL Loa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32" y="1"/>
            <a:ext cx="1921669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96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Game of life blink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1"/>
            <a:ext cx="162163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File:Game of life blink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28775" y="1345406"/>
            <a:ext cx="21526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File:Game of life beac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75064"/>
            <a:ext cx="1621631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7" y="3673475"/>
            <a:ext cx="1631156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94" y="1066800"/>
            <a:ext cx="16144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44" y="3673475"/>
            <a:ext cx="16144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94" y="3673475"/>
            <a:ext cx="16144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44" y="1076325"/>
            <a:ext cx="16144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1675210" y="371475"/>
            <a:ext cx="56685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/>
              <a:t>OSCILLATORS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1649017" y="2071689"/>
            <a:ext cx="221456" cy="161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1649016" y="4619625"/>
            <a:ext cx="248840" cy="190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65082" y="2071688"/>
            <a:ext cx="250031" cy="25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375798" y="4619625"/>
            <a:ext cx="253603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5343526" y="3295650"/>
            <a:ext cx="192881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400925" y="3303588"/>
            <a:ext cx="185738" cy="268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khip"/>
                <a:cs typeface="Arkhip"/>
              </a:rPr>
              <a:t>Now for a quick Demo…</a:t>
            </a:r>
            <a:endParaRPr lang="en-US" dirty="0">
              <a:latin typeface="Arkhip"/>
              <a:cs typeface="Arkhip"/>
            </a:endParaRPr>
          </a:p>
        </p:txBody>
      </p:sp>
    </p:spTree>
    <p:extLst>
      <p:ext uri="{BB962C8B-B14F-4D97-AF65-F5344CB8AC3E}">
        <p14:creationId xmlns:p14="http://schemas.microsoft.com/office/powerpoint/2010/main" val="21430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Learned!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early!</a:t>
            </a:r>
          </a:p>
          <a:p>
            <a:r>
              <a:rPr lang="en-US" dirty="0" smtClean="0"/>
              <a:t>Compilers can be/are extremely rewarding ventures</a:t>
            </a:r>
          </a:p>
          <a:p>
            <a:r>
              <a:rPr lang="en-US" dirty="0" smtClean="0"/>
              <a:t>Get a barebones up and running ASAP</a:t>
            </a:r>
          </a:p>
          <a:p>
            <a:r>
              <a:rPr lang="en-US" dirty="0" smtClean="0"/>
              <a:t>Don’t break your compiler by trying to implement too many things at once</a:t>
            </a:r>
          </a:p>
          <a:p>
            <a:r>
              <a:rPr lang="en-US" dirty="0" smtClean="0"/>
              <a:t>Integrating a GUI can be very difficult</a:t>
            </a:r>
          </a:p>
          <a:p>
            <a:r>
              <a:rPr lang="en-US" dirty="0" smtClean="0"/>
              <a:t>Decide on the specifics early on!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4837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khip"/>
                <a:cs typeface="Arkhip"/>
              </a:rPr>
              <a:t>Thanks Folks!</a:t>
            </a:r>
            <a:endParaRPr lang="en-US" dirty="0">
              <a:latin typeface="Arkhip"/>
              <a:cs typeface="Arkhip"/>
            </a:endParaRPr>
          </a:p>
        </p:txBody>
      </p:sp>
      <p:pic>
        <p:nvPicPr>
          <p:cNvPr id="4" name="Picture 3" descr="DSC057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04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edit_11_6367601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76600"/>
            <a:ext cx="4762500" cy="356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khip"/>
                <a:cs typeface="Arkhip"/>
              </a:rPr>
              <a:t>Can I play with Cal</a:t>
            </a:r>
            <a:endParaRPr lang="en-US" dirty="0">
              <a:latin typeface="Arkhip"/>
              <a:cs typeface="Arkhip"/>
            </a:endParaRPr>
          </a:p>
        </p:txBody>
      </p:sp>
      <p:pic>
        <p:nvPicPr>
          <p:cNvPr id="6" name="Picture 5" descr="businessman_PNG656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43400"/>
            <a:ext cx="2226040" cy="2514600"/>
          </a:xfrm>
          <a:prstGeom prst="rect">
            <a:avLst/>
          </a:prstGeom>
        </p:spPr>
      </p:pic>
      <p:pic>
        <p:nvPicPr>
          <p:cNvPr id="7" name="Picture 6" descr="geek_ki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29100"/>
            <a:ext cx="2310886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5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khip"/>
                <a:cs typeface="Arkhip"/>
              </a:rPr>
              <a:t>Why is Cal bothering me</a:t>
            </a:r>
            <a:endParaRPr lang="en-US" dirty="0">
              <a:latin typeface="Arkhip"/>
              <a:cs typeface="Arkhip"/>
            </a:endParaRPr>
          </a:p>
        </p:txBody>
      </p:sp>
      <p:pic>
        <p:nvPicPr>
          <p:cNvPr id="4" name="Picture 3" descr="imageedit_9_64712157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0"/>
            <a:ext cx="45085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khip"/>
                <a:cs typeface="Arkhip"/>
              </a:rPr>
              <a:t>Management</a:t>
            </a:r>
            <a:endParaRPr lang="en-US" dirty="0">
              <a:latin typeface="Arkhip"/>
              <a:cs typeface="Arkhip"/>
            </a:endParaRPr>
          </a:p>
        </p:txBody>
      </p:sp>
      <p:pic>
        <p:nvPicPr>
          <p:cNvPr id="4" name="Picture 3" descr="project-manage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11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800" y="228600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85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pic>
        <p:nvPicPr>
          <p:cNvPr id="7" name="Content Placeholder 6" descr="imac-scree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b="-190"/>
          <a:stretch/>
        </p:blipFill>
        <p:spPr>
          <a:xfrm>
            <a:off x="0" y="203200"/>
            <a:ext cx="8229600" cy="6654800"/>
          </a:xfrm>
          <a:effectLst/>
        </p:spPr>
      </p:pic>
      <p:pic>
        <p:nvPicPr>
          <p:cNvPr id="5" name="Picture 4" descr="Screen Shot 2015-05-12 at 3.55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3717"/>
            <a:ext cx="7543800" cy="4210683"/>
          </a:xfrm>
          <a:prstGeom prst="rect">
            <a:avLst/>
          </a:prstGeom>
        </p:spPr>
      </p:pic>
      <p:pic>
        <p:nvPicPr>
          <p:cNvPr id="8" name="Picture 7" descr="magic_mou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57800"/>
            <a:ext cx="2260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5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401"/>
            <a:ext cx="9177867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1766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Courier New" panose="02070309020205020404" pitchFamily="49" charset="0"/>
              </a:rPr>
              <a:t>Motivations and </a:t>
            </a:r>
          </a:p>
          <a:p>
            <a:r>
              <a:rPr lang="en-US" dirty="0" smtClean="0">
                <a:solidFill>
                  <a:schemeClr val="bg1"/>
                </a:solidFill>
                <a:cs typeface="Courier New" panose="02070309020205020404" pitchFamily="49" charset="0"/>
              </a:rPr>
              <a:t>Inception of CAL</a:t>
            </a:r>
            <a:endParaRPr lang="ro-RO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685800"/>
            <a:ext cx="2042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*This pattern is “Rule 90”</a:t>
            </a:r>
            <a:endParaRPr lang="ro-RO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221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 part high-school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computer science nostalgia</a:t>
            </a:r>
            <a:endParaRPr lang="ro-RO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186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 part fascination with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Cellular automatons</a:t>
            </a:r>
            <a:endParaRPr lang="ro-RO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52372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= Cal</a:t>
            </a:r>
            <a:endParaRPr lang="ro-RO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591" y="14917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ro-R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401"/>
            <a:ext cx="9177867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1766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Courier New" panose="02070309020205020404" pitchFamily="49" charset="0"/>
              </a:rPr>
              <a:t>Motivations and </a:t>
            </a:r>
          </a:p>
          <a:p>
            <a:r>
              <a:rPr lang="en-US" dirty="0" smtClean="0">
                <a:solidFill>
                  <a:schemeClr val="bg1"/>
                </a:solidFill>
                <a:cs typeface="Courier New" panose="02070309020205020404" pitchFamily="49" charset="0"/>
              </a:rPr>
              <a:t>Inception of CAL</a:t>
            </a:r>
            <a:endParaRPr lang="ro-RO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685800"/>
            <a:ext cx="2042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*This pattern is “Rule 90”</a:t>
            </a:r>
            <a:endParaRPr lang="ro-RO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221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 part high-school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computer science nostalgia</a:t>
            </a:r>
            <a:endParaRPr lang="ro-RO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186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 part fascination with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Cellular automatons</a:t>
            </a:r>
            <a:endParaRPr lang="ro-RO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52372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= Cal</a:t>
            </a:r>
            <a:endParaRPr lang="ro-RO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591" y="14917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70" y="511276"/>
            <a:ext cx="2157488" cy="21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1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Properties of CAL Programs</a:t>
            </a:r>
            <a:endParaRPr lang="ro-R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8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400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*This pattern is “R</a:t>
            </a:r>
            <a:r>
              <a:rPr lang="ro-RO" sz="1400" dirty="0" err="1" smtClean="0"/>
              <a:t>ule</a:t>
            </a:r>
            <a:r>
              <a:rPr lang="ro-RO" sz="1400" dirty="0" smtClean="0"/>
              <a:t> 3283936144</a:t>
            </a:r>
            <a:r>
              <a:rPr lang="en-US" sz="1400" dirty="0" smtClean="0"/>
              <a:t>”</a:t>
            </a:r>
            <a:endParaRPr lang="ro-RO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We wanted only the essentials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1. A specification for the grid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2. A specification of what properties cells have and how they are initialized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3. A main function that is applied to all cells to take them from state T to state T+1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4. All helper functions associated with the main function</a:t>
            </a:r>
            <a:endParaRPr lang="ro-RO" sz="1400" dirty="0"/>
          </a:p>
        </p:txBody>
      </p:sp>
    </p:spTree>
    <p:extLst>
      <p:ext uri="{BB962C8B-B14F-4D97-AF65-F5344CB8AC3E}">
        <p14:creationId xmlns:p14="http://schemas.microsoft.com/office/powerpoint/2010/main" val="18417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sting PPT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441</Words>
  <Application>Microsoft Macintosh PowerPoint</Application>
  <PresentationFormat>On-screen Show (4:3)</PresentationFormat>
  <Paragraphs>107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Testing PPT</vt:lpstr>
      <vt:lpstr>Greetings From Team CAL!</vt:lpstr>
      <vt:lpstr>Who is Cal</vt:lpstr>
      <vt:lpstr>Can I play with Cal</vt:lpstr>
      <vt:lpstr>Why is Cal bothering me</vt:lpstr>
      <vt:lpstr>Management</vt:lpstr>
      <vt:lpstr>Source</vt:lpstr>
      <vt:lpstr>PowerPoint Presentation</vt:lpstr>
      <vt:lpstr>PowerPoint Presentation</vt:lpstr>
      <vt:lpstr>The Properties of CAL Programs</vt:lpstr>
      <vt:lpstr>Syntactic Constructs of 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Overview</vt:lpstr>
      <vt:lpstr>Runtime</vt:lpstr>
      <vt:lpstr>Development</vt:lpstr>
      <vt:lpstr>TESTING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for a quick Demo…</vt:lpstr>
      <vt:lpstr>Lessons Learned!</vt:lpstr>
      <vt:lpstr>Thanks Folks!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</dc:creator>
  <cp:lastModifiedBy>Black Sand</cp:lastModifiedBy>
  <cp:revision>33</cp:revision>
  <dcterms:created xsi:type="dcterms:W3CDTF">2015-05-12T02:51:07Z</dcterms:created>
  <dcterms:modified xsi:type="dcterms:W3CDTF">2015-05-12T14:37:49Z</dcterms:modified>
</cp:coreProperties>
</file>