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2" r:id="rId4"/>
    <p:sldId id="283" r:id="rId5"/>
    <p:sldId id="284" r:id="rId6"/>
    <p:sldId id="285" r:id="rId7"/>
    <p:sldId id="288" r:id="rId8"/>
    <p:sldId id="289" r:id="rId9"/>
    <p:sldId id="303" r:id="rId10"/>
    <p:sldId id="304" r:id="rId11"/>
    <p:sldId id="305" r:id="rId12"/>
    <p:sldId id="290" r:id="rId13"/>
    <p:sldId id="300" r:id="rId14"/>
    <p:sldId id="291" r:id="rId15"/>
    <p:sldId id="292" r:id="rId16"/>
    <p:sldId id="264" r:id="rId17"/>
    <p:sldId id="265" r:id="rId18"/>
    <p:sldId id="293" r:id="rId19"/>
    <p:sldId id="295" r:id="rId20"/>
    <p:sldId id="296" r:id="rId21"/>
    <p:sldId id="297" r:id="rId22"/>
    <p:sldId id="298" r:id="rId23"/>
    <p:sldId id="299" r:id="rId24"/>
    <p:sldId id="306" r:id="rId25"/>
    <p:sldId id="279" r:id="rId26"/>
    <p:sldId id="275" r:id="rId27"/>
    <p:sldId id="262" r:id="rId28"/>
    <p:sldId id="263" r:id="rId29"/>
    <p:sldId id="307" r:id="rId30"/>
    <p:sldId id="261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857" autoAdjust="0"/>
  </p:normalViewPr>
  <p:slideViewPr>
    <p:cSldViewPr>
      <p:cViewPr varScale="1">
        <p:scale>
          <a:sx n="74" d="100"/>
          <a:sy n="74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1AB2E21-8D4C-402E-A70F-531BACC34F5F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DAF3BF5-2C34-4B6A-8985-7552391F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6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F3BF5-2C34-4B6A-8985-7552391FEC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4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3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7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2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7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1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08390-E33D-47DD-B1DF-5BE7A0CD52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65DC0-757C-4BB2-B423-CE04631D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5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Learning Mixtures of Structured Distributions over Discrete Domains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Xiaorui</a:t>
            </a:r>
            <a:r>
              <a:rPr lang="en-US" dirty="0" smtClean="0">
                <a:solidFill>
                  <a:schemeClr val="tx1"/>
                </a:solidFill>
              </a:rPr>
              <a:t> Sun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Columbia University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58096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Joint work with </a:t>
            </a:r>
            <a:r>
              <a:rPr lang="en-US" sz="2400" dirty="0" err="1" smtClean="0">
                <a:solidFill>
                  <a:srgbClr val="0070C0"/>
                </a:solidFill>
              </a:rPr>
              <a:t>Siu</a:t>
            </a:r>
            <a:r>
              <a:rPr lang="en-US" sz="2400" dirty="0" smtClean="0">
                <a:solidFill>
                  <a:srgbClr val="0070C0"/>
                </a:solidFill>
              </a:rPr>
              <a:t>-On Chan(UC Berkeley), </a:t>
            </a:r>
            <a:r>
              <a:rPr lang="en-US" sz="2400" dirty="0" err="1" smtClean="0">
                <a:solidFill>
                  <a:srgbClr val="0070C0"/>
                </a:solidFill>
              </a:rPr>
              <a:t>Ilias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Diakonikolas</a:t>
            </a:r>
            <a:r>
              <a:rPr lang="en-US" sz="2400" dirty="0" smtClean="0">
                <a:solidFill>
                  <a:srgbClr val="0070C0"/>
                </a:solidFill>
              </a:rPr>
              <a:t>(U </a:t>
            </a:r>
            <a:r>
              <a:rPr lang="en-US" sz="2400" dirty="0">
                <a:solidFill>
                  <a:srgbClr val="0070C0"/>
                </a:solidFill>
              </a:rPr>
              <a:t>Edinburgh</a:t>
            </a:r>
            <a:r>
              <a:rPr lang="en-US" sz="2400" dirty="0" smtClean="0">
                <a:solidFill>
                  <a:srgbClr val="0070C0"/>
                </a:solidFill>
              </a:rPr>
              <a:t>), Rocco </a:t>
            </a:r>
            <a:r>
              <a:rPr lang="en-US" sz="2400" dirty="0" err="1" smtClean="0">
                <a:solidFill>
                  <a:srgbClr val="0070C0"/>
                </a:solidFill>
              </a:rPr>
              <a:t>Servedio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>
                <a:solidFill>
                  <a:srgbClr val="0070C0"/>
                </a:solidFill>
              </a:rPr>
              <a:t>Columbia University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results: mixture of </a:t>
            </a:r>
            <a:r>
              <a:rPr lang="en-US" dirty="0" smtClean="0"/>
              <a:t>MHR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omic Sans MS" pitchFamily="66" charset="0"/>
                  </a:rPr>
                  <a:t>Algorithm to learn a mixture </a:t>
                </a:r>
                <a:r>
                  <a:rPr lang="en-US" dirty="0">
                    <a:latin typeface="Comic Sans MS" pitchFamily="66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MHR distributions </a:t>
                </a:r>
                <a:endParaRPr lang="en-US" dirty="0" smtClean="0"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Sample complexity: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C0066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endParaRPr lang="en-US" dirty="0" smtClean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Running 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bit operations</a:t>
                </a:r>
                <a:endParaRPr lang="en-US" dirty="0">
                  <a:latin typeface="Comic Sans MS" pitchFamily="66" charset="0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Lower </a:t>
                </a:r>
                <a:r>
                  <a:rPr lang="en-US" dirty="0" smtClean="0">
                    <a:latin typeface="Comic Sans MS" pitchFamily="66" charset="0"/>
                  </a:rPr>
                  <a:t>Bound: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C0066"/>
                        </a:solidFill>
                        <a:latin typeface="Cambria Math"/>
                      </a:rPr>
                      <m:t>Ω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C0066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samples</a:t>
                </a:r>
                <a:endParaRPr lang="en-US" dirty="0"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4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with parameter estimation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Parameter estimation </a:t>
                </a:r>
                <a:r>
                  <a:rPr lang="en-US" dirty="0" smtClean="0">
                    <a:solidFill>
                      <a:srgbClr val="0070C0"/>
                    </a:solidFill>
                    <a:latin typeface="Comic Sans MS" pitchFamily="66" charset="0"/>
                  </a:rPr>
                  <a:t>[KMV10, MV 10] </a:t>
                </a:r>
                <a:endParaRPr lang="en-US" dirty="0">
                  <a:solidFill>
                    <a:srgbClr val="0070C0"/>
                  </a:solidFill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Learn a mixture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Gaussians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Independently draw a few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>
                  <a:latin typeface="Comic Sans MS" pitchFamily="66" charset="0"/>
                </a:endParaRPr>
              </a:p>
              <a:p>
                <a:pPr lvl="1"/>
                <a:r>
                  <a:rPr lang="en-US" dirty="0">
                    <a:latin typeface="Comic Sans MS" pitchFamily="66" charset="0"/>
                  </a:rPr>
                  <a:t>E</a:t>
                </a:r>
                <a:r>
                  <a:rPr lang="en-US" dirty="0" smtClean="0">
                    <a:latin typeface="Comic Sans MS" pitchFamily="66" charset="0"/>
                  </a:rPr>
                  <a:t>stimate the 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parameters</a:t>
                </a:r>
                <a:r>
                  <a:rPr lang="en-US" dirty="0" smtClean="0">
                    <a:latin typeface="Comic Sans MS" pitchFamily="66" charset="0"/>
                  </a:rPr>
                  <a:t> of each Gaussian component accurately </a:t>
                </a:r>
              </a:p>
              <a:p>
                <a:r>
                  <a:rPr lang="en-US" dirty="0" smtClean="0">
                    <a:latin typeface="Comic Sans MS" pitchFamily="66" charset="0"/>
                  </a:rPr>
                  <a:t>Number </a:t>
                </a:r>
                <a:r>
                  <a:rPr lang="en-US" dirty="0">
                    <a:latin typeface="Comic Sans MS" pitchFamily="66" charset="0"/>
                  </a:rPr>
                  <a:t>of samples inherently 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exponentially depends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0066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, even for </a:t>
                </a:r>
                <a:r>
                  <a:rPr lang="en-US" dirty="0" smtClean="0">
                    <a:latin typeface="Comic Sans MS" pitchFamily="66" charset="0"/>
                  </a:rPr>
                  <a:t>a mixture </a:t>
                </a:r>
                <a:r>
                  <a:rPr lang="en-US" dirty="0" smtClean="0">
                    <a:latin typeface="Comic Sans MS" pitchFamily="66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1-dimensional normal distributions </a:t>
                </a:r>
                <a:r>
                  <a:rPr lang="en-US" dirty="0">
                    <a:solidFill>
                      <a:srgbClr val="0070C0"/>
                    </a:solidFill>
                    <a:latin typeface="Comic Sans MS" pitchFamily="66" charset="0"/>
                  </a:rPr>
                  <a:t>[MV10]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 with </a:t>
            </a:r>
            <a:r>
              <a:rPr lang="en-US" dirty="0" smtClean="0"/>
              <a:t>parameter </a:t>
            </a:r>
            <a:r>
              <a:rPr lang="en-US" dirty="0"/>
              <a:t>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Parameter </a:t>
                </a:r>
                <a:r>
                  <a:rPr lang="en-US" dirty="0">
                    <a:latin typeface="Comic Sans MS" pitchFamily="66" charset="0"/>
                  </a:rPr>
                  <a:t>estimation needs at least </a:t>
                </a:r>
                <a:r>
                  <a:rPr lang="en-US" dirty="0" err="1">
                    <a:solidFill>
                      <a:srgbClr val="CC0066"/>
                    </a:solidFill>
                    <a:latin typeface="Comic Sans MS" pitchFamily="66" charset="0"/>
                  </a:rPr>
                  <a:t>exp</a:t>
                </a:r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) </a:t>
                </a:r>
                <a:r>
                  <a:rPr lang="en-US" dirty="0">
                    <a:latin typeface="Comic Sans MS" pitchFamily="66" charset="0"/>
                  </a:rPr>
                  <a:t>samples to learn </a:t>
                </a:r>
                <a:r>
                  <a:rPr lang="en-US" dirty="0" smtClean="0">
                    <a:latin typeface="Comic Sans MS" pitchFamily="66" charset="0"/>
                  </a:rPr>
                  <a:t>a mixture </a:t>
                </a:r>
                <a:r>
                  <a:rPr lang="en-US" dirty="0">
                    <a:latin typeface="Comic Sans MS" pitchFamily="66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binomial </a:t>
                </a:r>
                <a:r>
                  <a:rPr lang="en-US" dirty="0">
                    <a:latin typeface="Comic Sans MS" pitchFamily="66" charset="0"/>
                  </a:rPr>
                  <a:t>distributions</a:t>
                </a:r>
              </a:p>
              <a:p>
                <a:pPr lvl="1"/>
                <a:r>
                  <a:rPr lang="en-US" dirty="0">
                    <a:latin typeface="Comic Sans MS" pitchFamily="66" charset="0"/>
                  </a:rPr>
                  <a:t>Similar to the lower bound in </a:t>
                </a:r>
                <a:r>
                  <a:rPr lang="en-US" dirty="0">
                    <a:solidFill>
                      <a:srgbClr val="0070C0"/>
                    </a:solidFill>
                    <a:latin typeface="Comic Sans MS" pitchFamily="66" charset="0"/>
                  </a:rPr>
                  <a:t>[MV 10] </a:t>
                </a:r>
                <a:endParaRPr lang="en-US" dirty="0">
                  <a:latin typeface="Comic Sans MS" pitchFamily="66" charset="0"/>
                </a:endParaRPr>
              </a:p>
              <a:p>
                <a:r>
                  <a:rPr lang="en-US" dirty="0">
                    <a:latin typeface="Comic Sans MS" pitchFamily="66" charset="0"/>
                  </a:rPr>
                  <a:t>Density estimation allows to estimate non parametric </a:t>
                </a:r>
                <a:r>
                  <a:rPr lang="en-US" dirty="0" smtClean="0">
                    <a:latin typeface="Comic Sans MS" pitchFamily="66" charset="0"/>
                  </a:rPr>
                  <a:t>distributions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E.g. log-concave, </a:t>
                </a:r>
                <a:r>
                  <a:rPr lang="en-US" dirty="0" err="1" smtClean="0">
                    <a:latin typeface="Comic Sans MS" pitchFamily="66" charset="0"/>
                  </a:rPr>
                  <a:t>unimodal</a:t>
                </a:r>
                <a:r>
                  <a:rPr lang="en-US" dirty="0" smtClean="0">
                    <a:latin typeface="Comic Sans MS" pitchFamily="66" charset="0"/>
                  </a:rPr>
                  <a:t>, MHR</a:t>
                </a:r>
                <a:endParaRPr lang="en-US" dirty="0">
                  <a:latin typeface="Comic Sans MS" pitchFamily="66" charset="0"/>
                </a:endParaRPr>
              </a:p>
              <a:p>
                <a:r>
                  <a:rPr lang="en-US" dirty="0">
                    <a:latin typeface="Comic Sans MS" pitchFamily="66" charset="0"/>
                  </a:rPr>
                  <a:t>Density estimation for mixture of binomial </a:t>
                </a:r>
                <a:r>
                  <a:rPr lang="en-US" dirty="0">
                    <a:latin typeface="Comic Sans MS" pitchFamily="66" charset="0"/>
                  </a:rPr>
                  <a:t>distributions over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C0066"/>
                        </a:solidFill>
                        <a:latin typeface="Cambria Math"/>
                      </a:rPr>
                      <m:t>[</m:t>
                    </m:r>
                    <m:r>
                      <a:rPr lang="en-US" i="1" dirty="0">
                        <a:solidFill>
                          <a:srgbClr val="CC0066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CC0066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>
                    <a:latin typeface="Comic Sans MS" pitchFamily="66" charset="0"/>
                  </a:rPr>
                  <a:t>samples</a:t>
                </a:r>
              </a:p>
              <a:p>
                <a:pPr lvl="1"/>
                <a:r>
                  <a:rPr lang="en-US" dirty="0">
                    <a:latin typeface="Comic Sans MS" pitchFamily="66" charset="0"/>
                  </a:rPr>
                  <a:t>Binomial distribution is log-concave</a:t>
                </a:r>
                <a:endParaRPr lang="en-US" dirty="0">
                  <a:latin typeface="Comic Sans MS" pitchFamily="66" charset="0"/>
                </a:endParaRPr>
              </a:p>
              <a:p>
                <a:pPr lvl="2"/>
                <a:endParaRPr lang="en-US" dirty="0"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029200"/>
              </a:xfrm>
              <a:blipFill rotWithShape="1">
                <a:blip r:embed="rId2"/>
                <a:stretch>
                  <a:fillRect l="-1441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1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Learning algorithm based on decomposition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Structural results for log-concave, </a:t>
            </a:r>
            <a:r>
              <a:rPr lang="en-US" dirty="0" err="1" smtClean="0">
                <a:latin typeface="Comic Sans MS" pitchFamily="66" charset="0"/>
              </a:rPr>
              <a:t>unimodal</a:t>
            </a:r>
            <a:r>
              <a:rPr lang="en-US" dirty="0" smtClean="0">
                <a:latin typeface="Comic Sans MS" pitchFamily="66" charset="0"/>
              </a:rPr>
              <a:t>, MHR </a:t>
            </a:r>
            <a:r>
              <a:rPr lang="en-US" dirty="0" smtClean="0">
                <a:latin typeface="Comic Sans MS" pitchFamily="66" charset="0"/>
              </a:rPr>
              <a:t>distributions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Key definition: distribution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-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flat 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if there exists a 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intervals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𝑓𝑙𝑎𝑡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i="1" smtClean="0">
                                    <a:latin typeface="Cambria Math"/>
                                    <a:ea typeface="Cambria Math"/>
                                  </a:rPr>
                                  <m:t>ℒ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endParaRPr lang="en-US" dirty="0" smtClean="0">
                  <a:latin typeface="Comic Sans MS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i="0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i="0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CC0066"/>
                        </a:solidFill>
                        <a:latin typeface="Cambria Math"/>
                      </a:rPr>
                      <m:t>ϵ</m:t>
                    </m:r>
                    <m:r>
                      <a:rPr lang="en-US" i="0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CC0066"/>
                        </a:solidFill>
                        <a:latin typeface="Cambria Math"/>
                      </a:rPr>
                      <m:t>t</m:t>
                    </m:r>
                    <m:r>
                      <a:rPr lang="en-US" i="0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-</a:t>
                </a:r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flat 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decomposition</a:t>
                </a:r>
                <a:r>
                  <a:rPr lang="en-US" dirty="0" smtClean="0">
                    <a:latin typeface="Comic Sans MS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>
                  <a:latin typeface="Comic Sans MS" pitchFamily="66" charset="0"/>
                </a:endParaRPr>
              </a:p>
              <a:p>
                <a:pPr lvl="1"/>
                <a:endParaRPr lang="en-US" dirty="0" smtClean="0">
                  <a:latin typeface="Comic Sans MS" pitchFamily="66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𝑓𝑙𝑎𝑡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ℒ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latin typeface="Comic Sans MS" pitchFamily="66" charset="0"/>
                  </a:rPr>
                  <a:t> is obtained by </a:t>
                </a:r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"flattening"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within </a:t>
                </a:r>
                <a:r>
                  <a:rPr lang="en-US" dirty="0">
                    <a:latin typeface="Comic Sans MS" pitchFamily="66" charset="0"/>
                  </a:rPr>
                  <a:t>each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omic Sans MS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𝑓𝑙𝑎𝑡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ℒ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)/|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omic Sans MS" pitchFamily="66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630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4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914400" y="6027688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914400" y="58838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668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586674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71600" y="58496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524000" y="581546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676400" y="57641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574709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981200" y="57228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133600" y="56887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286000" y="56716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438400" y="56459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590800" y="55861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743200" y="55092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895600" y="54180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048000" y="53418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00400" y="52485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352800" y="5113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505200" y="49608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657600" y="477501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810000" y="455567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962400" y="429360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114800" y="398952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267200" y="36654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19600" y="34368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572000" y="3208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724400" y="34368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876800" y="36654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029200" y="398952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181600" y="429360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334000" y="455567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486400" y="477501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638800" y="49608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791200" y="5113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943600" y="52485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0" y="53418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248400" y="542377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400800" y="55092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53200" y="55861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705600" y="56459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858000" y="568015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010400" y="56887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162800" y="57228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315200" y="57641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467600" y="5798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620000" y="58240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772400" y="58496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9248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077200" y="58838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62000" y="60276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7915898" y="6031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914400" y="2362200"/>
            <a:ext cx="0" cy="36654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2362200"/>
            <a:ext cx="0" cy="36654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191000" y="2362200"/>
            <a:ext cx="0" cy="36654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029200" y="2362200"/>
            <a:ext cx="0" cy="36654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019800" y="2362200"/>
            <a:ext cx="0" cy="36654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153400" y="2362200"/>
            <a:ext cx="0" cy="36654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9144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0668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12192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3716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5240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16764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8288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9812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21336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22860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4384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25908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27432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8956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0480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2004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5052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6576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8100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9624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1148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267200" y="3505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419600" y="3505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572000" y="3505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724400" y="3505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5029200" y="4724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5181600" y="4724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5334000" y="4724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5486400" y="4724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638800" y="4724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791200" y="4724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5943600" y="4724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960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2484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4008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532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7056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8580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0104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1628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3152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4676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6200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77724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79248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80772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Learn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-flat distributions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Main general </a:t>
                </a:r>
                <a:r>
                  <a:rPr lang="en-US" dirty="0" err="1" smtClean="0">
                    <a:latin typeface="Comic Sans MS" pitchFamily="66" charset="0"/>
                  </a:rPr>
                  <a:t>Thm</a:t>
                </a:r>
                <a:r>
                  <a:rPr lang="en-US" dirty="0" smtClean="0">
                    <a:latin typeface="Comic Sans MS" pitchFamily="66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𝒮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= {all the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</a:rPr>
                  <a:t>-flat distributions}. There is an algorithm which draws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, </a:t>
                </a:r>
                <a:r>
                  <a:rPr lang="en-US" dirty="0" smtClean="0">
                    <a:latin typeface="Comic Sans MS" pitchFamily="66" charset="0"/>
                  </a:rPr>
                  <a:t>and outputs 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0066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≤4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b="0" dirty="0" smtClean="0">
                    <a:solidFill>
                      <a:srgbClr val="CC0066"/>
                    </a:solidFill>
                    <a:latin typeface="Comic Sans MS" pitchFamily="66" charset="0"/>
                  </a:rPr>
                  <a:t>.</a:t>
                </a:r>
              </a:p>
              <a:p>
                <a:endParaRPr lang="en-US" b="0" dirty="0" smtClean="0"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Linear running time with respect to the number of samples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3259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6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Easier problem: </a:t>
            </a:r>
            <a:r>
              <a:rPr lang="en-US" b="1" dirty="0" smtClean="0"/>
              <a:t>known</a:t>
            </a:r>
            <a:r>
              <a:rPr lang="en-US" dirty="0" smtClean="0"/>
              <a:t>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Given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Samples from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-flat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 smtClean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-flat </a:t>
                </a:r>
                <a:r>
                  <a:rPr lang="en-US" dirty="0" smtClean="0">
                    <a:latin typeface="Comic Sans MS" pitchFamily="66" charset="0"/>
                  </a:rPr>
                  <a:t>decomposition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  <a:ea typeface="Cambria Math"/>
                  </a:rPr>
                  <a:t> </a:t>
                </a:r>
                <a:r>
                  <a:rPr lang="en-US" dirty="0" smtClean="0">
                    <a:latin typeface="Comic Sans MS" pitchFamily="66" charset="0"/>
                    <a:ea typeface="Cambria Math"/>
                  </a:rPr>
                  <a:t>for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 smtClean="0">
                  <a:solidFill>
                    <a:srgbClr val="CC0066"/>
                  </a:solidFill>
                  <a:latin typeface="Comic Sans MS" pitchFamily="66" charset="0"/>
                  <a:ea typeface="Cambria Math"/>
                </a:endParaRPr>
              </a:p>
              <a:p>
                <a:endParaRPr lang="en-US" dirty="0" smtClean="0"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Idea: estimate probability mass of every interval in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endParaRPr lang="en-US" dirty="0" smtClean="0">
                  <a:latin typeface="Comic Sans MS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</a:rPr>
                  <a:t> samples are enough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𝑓𝑙𝑎𝑡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ℒ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𝑓𝑙𝑎𝑡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ℒ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endParaRPr lang="en-US" dirty="0">
                  <a:latin typeface="Comic Sans MS" pitchFamily="66" charset="0"/>
                </a:endParaRPr>
              </a:p>
              <a:p>
                <a:endParaRPr lang="en-US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problem: </a:t>
            </a:r>
            <a:r>
              <a:rPr lang="en-US" b="1" dirty="0" smtClean="0"/>
              <a:t>unknown</a:t>
            </a:r>
            <a:r>
              <a:rPr lang="en-US" dirty="0" smtClean="0"/>
              <a:t>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Only given samples from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-flat distribution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 smtClean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Exists som</a:t>
                </a:r>
                <a:r>
                  <a:rPr lang="en-US" dirty="0">
                    <a:latin typeface="Comic Sans MS" pitchFamily="66" charset="0"/>
                  </a:rPr>
                  <a:t>e</a:t>
                </a:r>
                <a:r>
                  <a:rPr lang="en-US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-flat decomposition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/>
                </a:r>
                <a:br>
                  <a:rPr lang="en-US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l-GR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  <a:ea typeface="Cambria Math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latin typeface="Comic Sans MS" pitchFamily="66" charset="0"/>
                    <a:ea typeface="Cambria Math"/>
                  </a:rPr>
                  <a:t>, but unknown</a:t>
                </a:r>
                <a:endParaRPr lang="en-US" dirty="0">
                  <a:latin typeface="Comic Sans MS" pitchFamily="66" charset="0"/>
                  <a:ea typeface="Cambria Math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A useful fact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itchFamily="66" charset="0"/>
                  </a:rPr>
                  <a:t>[DDS+ 13]</a:t>
                </a:r>
                <a:r>
                  <a:rPr lang="en-US" dirty="0" smtClean="0">
                    <a:latin typeface="Comic Sans MS" pitchFamily="66" charset="0"/>
                  </a:rPr>
                  <a:t>: </a:t>
                </a:r>
                <a:r>
                  <a:rPr lang="en-US" dirty="0">
                    <a:latin typeface="Comic Sans MS" pitchFamily="66" charset="0"/>
                  </a:rPr>
                  <a:t>If</a:t>
                </a:r>
                <a:r>
                  <a:rPr lang="en-US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</a:t>
                </a:r>
                <a:r>
                  <a:rPr lang="en-US" dirty="0">
                    <a:latin typeface="Comic Sans MS" pitchFamily="66" charset="0"/>
                  </a:rPr>
                  <a:t>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-flat </a:t>
                </a:r>
                <a:r>
                  <a:rPr lang="en-US" dirty="0" smtClean="0">
                    <a:latin typeface="Comic Sans MS" pitchFamily="66" charset="0"/>
                  </a:rPr>
                  <a:t>decomposition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𝒥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is a 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“refinement”</a:t>
                </a:r>
                <a:r>
                  <a:rPr lang="en-US" dirty="0" smtClean="0">
                    <a:latin typeface="Comic Sans MS" pitchFamily="66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ℒ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𝒥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is </a:t>
                </a:r>
                <a:r>
                  <a:rPr lang="en-US" dirty="0">
                    <a:latin typeface="Comic Sans MS" pitchFamily="66" charset="0"/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-flat </a:t>
                </a:r>
                <a:r>
                  <a:rPr lang="en-US" dirty="0" smtClean="0">
                    <a:latin typeface="Comic Sans MS" pitchFamily="66" charset="0"/>
                  </a:rPr>
                  <a:t>decomposition </a:t>
                </a:r>
                <a:r>
                  <a:rPr lang="en-US" dirty="0">
                    <a:latin typeface="Comic Sans MS" pitchFamily="66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If know a refinement of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, it is good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9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Unknown flat </a:t>
            </a:r>
            <a:r>
              <a:rPr lang="en-US" dirty="0" smtClean="0"/>
              <a:t>decomposition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omic Sans MS" pitchFamily="66" charset="0"/>
                  </a:rPr>
                  <a:t>Idea: partition [n] into intervals each with small probability mass, </a:t>
                </a:r>
                <a:br>
                  <a:rPr lang="en-US" dirty="0" smtClean="0">
                    <a:latin typeface="Comic Sans MS" pitchFamily="66" charset="0"/>
                  </a:rPr>
                </a:br>
                <a14:m>
                  <m:oMath xmlns:m="http://schemas.openxmlformats.org/officeDocument/2006/math">
                    <m:r>
                      <a:rPr lang="el-GR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𝒦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Achieve by sampling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>
                  <a:latin typeface="Comic Sans MS" pitchFamily="66" charset="0"/>
                </a:endParaRPr>
              </a:p>
              <a:p>
                <a:pPr lvl="3"/>
                <a:endParaRPr lang="en-US" dirty="0" smtClean="0">
                  <a:latin typeface="Comic Sans MS" pitchFamily="66" charset="0"/>
                </a:endParaRPr>
              </a:p>
              <a:p>
                <a:pPr lvl="4"/>
                <a:endParaRPr lang="en-US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Connector 141"/>
          <p:cNvCxnSpPr/>
          <p:nvPr/>
        </p:nvCxnSpPr>
        <p:spPr>
          <a:xfrm>
            <a:off x="914400" y="6561088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914400" y="64172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066800" y="6408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219200" y="640014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371600" y="63830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524000" y="634886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676400" y="62975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828800" y="628049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981200" y="6256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133600" y="62221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286000" y="62050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2438400" y="6179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590800" y="61195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2743200" y="60426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2895600" y="59514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0480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200400" y="57819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3352800" y="5646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3505200" y="554550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657600" y="5410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3810000" y="5257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3962400" y="509685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114800" y="4876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267200" y="4724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44196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572000" y="4495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47244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8768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029200" y="4800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5181600" y="5029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5334000" y="51489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5486400" y="530841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5638800" y="5494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5791200" y="5646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5943600" y="57819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60960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248400" y="595717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400800" y="60426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6553200" y="61195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6705600" y="6179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6858000" y="621355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010400" y="62221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162800" y="6256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7315200" y="62975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7467600" y="63317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7620000" y="63574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772400" y="63830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924800" y="6408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8077200" y="64172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762000" y="65610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7915898" y="6564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193" name="Straight Connector 192"/>
          <p:cNvCxnSpPr/>
          <p:nvPr/>
        </p:nvCxnSpPr>
        <p:spPr>
          <a:xfrm>
            <a:off x="914400" y="4483748"/>
            <a:ext cx="0" cy="20773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2971800" y="4483748"/>
            <a:ext cx="0" cy="20773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4191000" y="4495800"/>
            <a:ext cx="0" cy="20652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5029200" y="4483748"/>
            <a:ext cx="0" cy="20773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019800" y="4495800"/>
            <a:ext cx="0" cy="20652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8153400" y="4495800"/>
            <a:ext cx="0" cy="20652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H="1">
            <a:off x="1981200" y="4483748"/>
            <a:ext cx="3916" cy="2077394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2743200" y="4483748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3429000" y="4483748"/>
            <a:ext cx="0" cy="206813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3962400" y="4483748"/>
            <a:ext cx="9079" cy="2077394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4392540" y="4483748"/>
            <a:ext cx="10682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4724400" y="4483748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181600" y="4483748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5638800" y="4483748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6441392" y="4483748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8305800" y="4610100"/>
            <a:ext cx="381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8322892" y="5029200"/>
            <a:ext cx="3810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Rectangle 265"/>
              <p:cNvSpPr/>
              <p:nvPr/>
            </p:nvSpPr>
            <p:spPr>
              <a:xfrm>
                <a:off x="8645260" y="4749225"/>
                <a:ext cx="6511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" name="Rectangle 2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260" y="4749225"/>
                <a:ext cx="65114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Rectangle 266"/>
              <p:cNvSpPr/>
              <p:nvPr/>
            </p:nvSpPr>
            <p:spPr>
              <a:xfrm>
                <a:off x="8645260" y="4292025"/>
                <a:ext cx="5327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7" name="Rectangle 2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260" y="4292025"/>
                <a:ext cx="53271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9812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336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860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4384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5908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743200" y="5867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895600" y="5867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048000" y="5867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200400" y="5867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352800" y="5867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5052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6576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8100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962400" y="4876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114800" y="4876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267200" y="4876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4196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5720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7244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8768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0292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1816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3340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4864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6388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7912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9436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60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2484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4008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553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7056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8580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0104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71628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7315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4676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200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7724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9248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077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Density Estimation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PAC-type learning model</a:t>
                </a:r>
              </a:p>
              <a:p>
                <a:r>
                  <a:rPr lang="en-US" dirty="0" smtClean="0">
                    <a:latin typeface="Comic Sans MS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of possible target distributions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rgbClr val="CC0066"/>
                        </a:solidFill>
                        <a:latin typeface="Cambria Math"/>
                      </a:rPr>
                      <m:t>={1, 2,…, </m:t>
                    </m:r>
                    <m:r>
                      <a:rPr lang="en-US" b="0" i="1" dirty="0" smtClean="0">
                        <a:solidFill>
                          <a:srgbClr val="CC0066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C0066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Learner </a:t>
                </a:r>
                <a:endParaRPr lang="en-US" dirty="0">
                  <a:latin typeface="Comic Sans MS" pitchFamily="66" charset="0"/>
                </a:endParaRPr>
              </a:p>
              <a:p>
                <a:pPr lvl="1"/>
                <a:r>
                  <a:rPr lang="en-US" dirty="0">
                    <a:latin typeface="Comic Sans MS" pitchFamily="66" charset="0"/>
                  </a:rPr>
                  <a:t>Know the </a:t>
                </a:r>
                <a:r>
                  <a:rPr lang="en-US" dirty="0" smtClean="0">
                    <a:latin typeface="Comic Sans MS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𝒮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but does not </a:t>
                </a:r>
                <a:r>
                  <a:rPr lang="en-US" dirty="0">
                    <a:latin typeface="Comic Sans MS" pitchFamily="66" charset="0"/>
                  </a:rPr>
                  <a:t>know the target </a:t>
                </a:r>
                <a:r>
                  <a:rPr lang="en-US" dirty="0" smtClean="0">
                    <a:latin typeface="Comic Sans MS" pitchFamily="66" charset="0"/>
                  </a:rPr>
                  <a:t>distribution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pPr lvl="1"/>
                <a:r>
                  <a:rPr lang="en-US" dirty="0">
                    <a:latin typeface="Comic Sans MS" pitchFamily="66" charset="0"/>
                  </a:rPr>
                  <a:t>Independently </a:t>
                </a:r>
                <a:r>
                  <a:rPr lang="en-US" dirty="0" smtClean="0">
                    <a:latin typeface="Comic Sans MS" pitchFamily="66" charset="0"/>
                  </a:rPr>
                  <a:t>draws </a:t>
                </a:r>
                <a:r>
                  <a:rPr lang="en-US" dirty="0">
                    <a:latin typeface="Comic Sans MS" pitchFamily="66" charset="0"/>
                  </a:rPr>
                  <a:t>a few samples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Outputs 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(succinct description of a) </a:t>
                </a:r>
                <a:r>
                  <a:rPr lang="en-US" dirty="0" smtClean="0">
                    <a:latin typeface="Comic Sans MS" pitchFamily="66" charset="0"/>
                  </a:rPr>
                  <a:t>distribution </a:t>
                </a:r>
                <a:r>
                  <a:rPr lang="en-US" dirty="0">
                    <a:latin typeface="Comic Sans MS" pitchFamily="66" charset="0"/>
                  </a:rPr>
                  <a:t>which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C0066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-close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 smtClean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pPr lvl="2"/>
                <a:r>
                  <a:rPr lang="en-US" dirty="0" smtClean="0">
                    <a:latin typeface="Comic Sans MS" pitchFamily="66" charset="0"/>
                  </a:rPr>
                  <a:t>Total variation distance is standard measure in statistics</a:t>
                </a:r>
              </a:p>
              <a:p>
                <a:pPr lvl="2"/>
                <a:endParaRPr lang="en-US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  <a:blipFill rotWithShape="1">
                <a:blip r:embed="rId2"/>
                <a:stretch>
                  <a:fillRect l="-1571" t="-2436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0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Unknown flat decomposition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Exist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(unknown)</a:t>
                </a:r>
              </a:p>
              <a:p>
                <a:pPr lvl="1"/>
                <a:r>
                  <a:rPr lang="en-US" dirty="0">
                    <a:latin typeface="Comic Sans MS" pitchFamily="66" charset="0"/>
                  </a:rPr>
                  <a:t>Refinement of both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mic Sans MS" pitchFamily="66" charset="0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intervals</a:t>
                </a:r>
                <a:endParaRPr lang="en-US" dirty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>
            <a:off x="914400" y="6561088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914400" y="64172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" y="6408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219200" y="640014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71600" y="63830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524000" y="634886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676400" y="62975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828800" y="628049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981200" y="6256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133600" y="62221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86000" y="62050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438400" y="6179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590800" y="61195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743200" y="60426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895600" y="59514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0480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200400" y="57819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352800" y="5646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505200" y="554550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657600" y="5410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810000" y="5257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962400" y="509685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114800" y="4876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267200" y="4724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4196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572000" y="4495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7244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8768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029200" y="4800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181600" y="5029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334000" y="51489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486400" y="530841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638800" y="5494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791200" y="5646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943600" y="57819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0960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248400" y="595717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400800" y="60426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553200" y="61195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705600" y="6179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6858000" y="621355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7010400" y="62221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7162800" y="6256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315200" y="62975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467600" y="63317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20000" y="63574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772400" y="63830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924800" y="6408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64172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62000" y="65610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915898" y="6564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914400" y="4483748"/>
            <a:ext cx="0" cy="20773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971800" y="4483748"/>
            <a:ext cx="0" cy="20773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191000" y="4495800"/>
            <a:ext cx="0" cy="20652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029200" y="4483748"/>
            <a:ext cx="0" cy="20773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019800" y="4495800"/>
            <a:ext cx="0" cy="20652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153400" y="4495800"/>
            <a:ext cx="0" cy="20652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1981200" y="4483748"/>
            <a:ext cx="3916" cy="2077394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743200" y="4483748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429000" y="4483748"/>
            <a:ext cx="0" cy="206813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3962400" y="4483748"/>
            <a:ext cx="9079" cy="2077394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392540" y="4483748"/>
            <a:ext cx="10682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724400" y="4483748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181600" y="4483748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638800" y="4483748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441392" y="4483748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8305800" y="4610100"/>
            <a:ext cx="381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8322892" y="5029200"/>
            <a:ext cx="3810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8645260" y="4749225"/>
                <a:ext cx="6511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260" y="4749225"/>
                <a:ext cx="65114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8645260" y="4292025"/>
                <a:ext cx="5327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260" y="4292025"/>
                <a:ext cx="5327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9812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21336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22860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24384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25908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2743200" y="5867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2895600" y="5867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3048000" y="5867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3200400" y="5867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3352800" y="5867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5052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36576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8100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962400" y="4876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4114800" y="4876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4267200" y="4876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4196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5720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7244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48768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50292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51816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53340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54864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56388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57912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59436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60960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62484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400800" y="5715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553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7056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8580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70104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1628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7315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4676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6200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7724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9248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8077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Unknown flat decomposition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Exist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𝒥</m:t>
                    </m:r>
                    <m:r>
                      <m:rPr>
                        <m:nor/>
                      </m:rPr>
                      <a:rPr lang="en-US" dirty="0">
                        <a:latin typeface="Comic Sans MS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latin typeface="Comic Sans MS" pitchFamily="66" charset="0"/>
                      </a:rPr>
                      <m:t>unknown</m:t>
                    </m:r>
                    <m:r>
                      <m:rPr>
                        <m:nor/>
                      </m:rPr>
                      <a:rPr lang="en-US" dirty="0">
                        <a:latin typeface="Comic Sans MS" pitchFamily="66" charset="0"/>
                      </a:rPr>
                      <m:t>)</m:t>
                    </m:r>
                  </m:oMath>
                </a14:m>
                <a:endParaRPr lang="en-US" dirty="0" smtClean="0"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Refinement of 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both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  <a:latin typeface="Comic Sans MS" pitchFamily="66" charset="0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intervals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-flat 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decomposition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>
            <a:off x="914400" y="6561088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914400" y="64172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066800" y="6408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219200" y="640014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371600" y="63830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524000" y="634886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676400" y="62975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828800" y="628049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981200" y="6256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133600" y="62221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286000" y="62050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438400" y="6179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590800" y="61195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743200" y="60426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895600" y="59514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0480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200400" y="57819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352800" y="5646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505200" y="554550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657600" y="5410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10000" y="5257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962400" y="509685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114800" y="4876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267200" y="4724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4196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572000" y="4495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7244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8768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029200" y="4800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181600" y="5029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334000" y="51489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486400" y="530841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638800" y="5494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791200" y="5646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943600" y="57819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0960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248400" y="595717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400800" y="60426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553200" y="61195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705600" y="6179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858000" y="621355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010400" y="62221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162800" y="6256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315200" y="62975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467600" y="63317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7620000" y="63574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772400" y="63830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924800" y="6408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077200" y="64172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762000" y="65610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7915898" y="6564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9144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9718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191000" y="4495800"/>
            <a:ext cx="0" cy="206528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0292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019800" y="4495800"/>
            <a:ext cx="0" cy="206528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8153400" y="4495800"/>
            <a:ext cx="0" cy="206528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981200" y="4483748"/>
            <a:ext cx="3916" cy="2077394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27432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429000" y="4483748"/>
            <a:ext cx="0" cy="2068139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3962400" y="4483748"/>
            <a:ext cx="9079" cy="2077394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392540" y="4483748"/>
            <a:ext cx="10682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7244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51816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6388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441392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305800" y="4610100"/>
            <a:ext cx="381000" cy="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8645260" y="4292025"/>
                <a:ext cx="5439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260" y="4292025"/>
                <a:ext cx="54393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Oval 159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9812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21336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2860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24384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25908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2743200" y="6019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2895600" y="6019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048000" y="5791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3200400" y="5791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352800" y="5791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5052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36576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38100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3962400" y="4953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114800" y="4953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267200" y="4724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4196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45720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47244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8768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5029200" y="4800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51816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53340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54864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56388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57912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59436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096000" y="5943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248400" y="5943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400800" y="5943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553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67056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8580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0104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628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7315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4676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76200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77724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79248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8077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Unknown flat decomposition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Compare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𝒦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3" name="Straight Connector 232"/>
          <p:cNvCxnSpPr/>
          <p:nvPr/>
        </p:nvCxnSpPr>
        <p:spPr>
          <a:xfrm>
            <a:off x="914400" y="6561088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val 233"/>
          <p:cNvSpPr/>
          <p:nvPr/>
        </p:nvSpPr>
        <p:spPr>
          <a:xfrm>
            <a:off x="914400" y="64172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066800" y="6408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1219200" y="640014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1371600" y="63830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524000" y="634886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676400" y="62975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1828800" y="628049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981200" y="6256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2133600" y="62221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286000" y="62050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2438400" y="6179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2590800" y="61195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2743200" y="60426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2895600" y="59514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480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200400" y="57819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352800" y="5646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505200" y="554550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657600" y="5410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810000" y="5257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3962400" y="509685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4114800" y="4876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4267200" y="4724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44196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4572000" y="4495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7244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48768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5029200" y="4800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5181600" y="5029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5334000" y="51489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5486400" y="530841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5638800" y="5494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5791200" y="5646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5943600" y="57819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60960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6248400" y="595717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6400800" y="60426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6553200" y="61195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705600" y="6179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6858000" y="621355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7010400" y="62221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7162800" y="6256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7315200" y="62975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7467600" y="63317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7620000" y="63574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7772400" y="63830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7924800" y="6408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8077200" y="64172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extBox 281"/>
          <p:cNvSpPr txBox="1"/>
          <p:nvPr/>
        </p:nvSpPr>
        <p:spPr>
          <a:xfrm>
            <a:off x="762000" y="65610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3" name="TextBox 282"/>
          <p:cNvSpPr txBox="1"/>
          <p:nvPr/>
        </p:nvSpPr>
        <p:spPr>
          <a:xfrm>
            <a:off x="7915898" y="6564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284" name="Straight Connector 283"/>
          <p:cNvCxnSpPr/>
          <p:nvPr/>
        </p:nvCxnSpPr>
        <p:spPr>
          <a:xfrm>
            <a:off x="9144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29718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4191000" y="4495800"/>
            <a:ext cx="0" cy="2065288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50292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6019800" y="4495800"/>
            <a:ext cx="0" cy="2065288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8153400" y="4495800"/>
            <a:ext cx="0" cy="2065288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>
            <a:off x="1981200" y="4483748"/>
            <a:ext cx="3916" cy="2077394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7432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429000" y="4483748"/>
            <a:ext cx="0" cy="2068139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>
            <a:off x="3962400" y="4483748"/>
            <a:ext cx="9079" cy="2077394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392540" y="4483748"/>
            <a:ext cx="10682" cy="207734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47244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51816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56388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441392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234" idx="0"/>
          </p:cNvCxnSpPr>
          <p:nvPr/>
        </p:nvCxnSpPr>
        <p:spPr>
          <a:xfrm>
            <a:off x="952500" y="6417234"/>
            <a:ext cx="1028700" cy="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1985116" y="6172200"/>
            <a:ext cx="758084" cy="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2743200" y="6036993"/>
            <a:ext cx="217441" cy="5645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3429000" y="5410200"/>
            <a:ext cx="533400" cy="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3971479" y="5022139"/>
            <a:ext cx="219521" cy="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4403222" y="4572000"/>
            <a:ext cx="321178" cy="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4724400" y="4682384"/>
            <a:ext cx="304800" cy="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5164152" y="5257800"/>
            <a:ext cx="474648" cy="765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5638800" y="5722888"/>
            <a:ext cx="381000" cy="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6441392" y="6291237"/>
            <a:ext cx="1712008" cy="7067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8305800" y="4610100"/>
            <a:ext cx="381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Rectangle 311"/>
              <p:cNvSpPr/>
              <p:nvPr/>
            </p:nvSpPr>
            <p:spPr>
              <a:xfrm>
                <a:off x="8645260" y="4292025"/>
                <a:ext cx="5439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2" name="Rectangle 3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260" y="4292025"/>
                <a:ext cx="54393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2960641" y="5812262"/>
            <a:ext cx="468359" cy="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179841" y="4800600"/>
            <a:ext cx="212699" cy="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029200" y="4921310"/>
            <a:ext cx="134952" cy="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007693" y="5951488"/>
            <a:ext cx="433699" cy="5690"/>
          </a:xfrm>
          <a:prstGeom prst="line">
            <a:avLst/>
          </a:prstGeom>
          <a:ln w="2222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743200" y="2121548"/>
            <a:ext cx="685800" cy="4430339"/>
          </a:xfrm>
          <a:prstGeom prst="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962400" y="2121547"/>
            <a:ext cx="440822" cy="4430339"/>
          </a:xfrm>
          <a:prstGeom prst="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724400" y="2121546"/>
            <a:ext cx="470019" cy="4430339"/>
          </a:xfrm>
          <a:prstGeom prst="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5658026" y="2121545"/>
            <a:ext cx="783365" cy="4430339"/>
          </a:xfrm>
          <a:prstGeom prst="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914400" y="6561088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914400" y="64172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066800" y="6408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219200" y="640014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371600" y="63830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524000" y="634886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676400" y="62975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828800" y="628049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981200" y="6256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2133600" y="62221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2286000" y="62050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438400" y="6179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590800" y="61195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743200" y="60426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895600" y="59514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30480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3200400" y="57819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352800" y="5646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3505200" y="554550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3657600" y="5410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3810000" y="5257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3962400" y="509685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4114800" y="4876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267200" y="4724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4196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4572000" y="4495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47244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8768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029200" y="4800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5181600" y="5029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5334000" y="51489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5486400" y="530841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638800" y="5494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791200" y="5646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5943600" y="578199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6096000" y="5875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6248400" y="595717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6400800" y="604263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6553200" y="611955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6705600" y="61793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858000" y="621355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010400" y="622210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7162800" y="62562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7315200" y="62975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467600" y="633177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7620000" y="635741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7772400" y="63830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7924800" y="640868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8077200" y="64172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762000" y="65610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7915898" y="6564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9144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29718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4191000" y="4495800"/>
            <a:ext cx="0" cy="206528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50292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6019800" y="4495800"/>
            <a:ext cx="0" cy="206528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8153400" y="4495800"/>
            <a:ext cx="0" cy="206528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1981200" y="4483748"/>
            <a:ext cx="3916" cy="2077394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27432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3429000" y="4483748"/>
            <a:ext cx="0" cy="2068139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3962400" y="4483748"/>
            <a:ext cx="9079" cy="2077394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392540" y="4483748"/>
            <a:ext cx="10682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47244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1816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5638800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6441392" y="4483748"/>
            <a:ext cx="0" cy="20773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8305800" y="4610100"/>
            <a:ext cx="381000" cy="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Rectangle 315"/>
              <p:cNvSpPr/>
              <p:nvPr/>
            </p:nvSpPr>
            <p:spPr>
              <a:xfrm>
                <a:off x="8645260" y="4292025"/>
                <a:ext cx="5439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6" name="Rectangle 3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260" y="4292025"/>
                <a:ext cx="54393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" name="Oval 316"/>
          <p:cNvSpPr/>
          <p:nvPr/>
        </p:nvSpPr>
        <p:spPr>
          <a:xfrm>
            <a:off x="9144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0668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2192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3716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15240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16764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828800" y="6324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9812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21336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22860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24384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2590800" y="6172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2743200" y="6019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2895600" y="6019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3048000" y="5791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3200400" y="5791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352800" y="5791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35052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36576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3810000" y="5410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3962400" y="4953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4114800" y="4953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4267200" y="4724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44196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45720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47244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48768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5029200" y="4800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51816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53340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5486400" y="5105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56388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57912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5943600" y="5638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6096000" y="5943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6248400" y="5943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6400800" y="59436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6553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67056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8580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0104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71628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7315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74676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76200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77724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79248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8077200" y="6248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5" name="Straight Connector 364"/>
          <p:cNvCxnSpPr/>
          <p:nvPr/>
        </p:nvCxnSpPr>
        <p:spPr>
          <a:xfrm>
            <a:off x="914400" y="4326463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Oval 365"/>
          <p:cNvSpPr/>
          <p:nvPr/>
        </p:nvSpPr>
        <p:spPr>
          <a:xfrm>
            <a:off x="914400" y="4182609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1066800" y="417406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1219200" y="4165517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1371600" y="414842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1524000" y="4114241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676400" y="406296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828800" y="404587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1981200" y="402166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2133600" y="3987479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2286000" y="3970387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2438400" y="3944749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2590800" y="3884927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2743200" y="380801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2895600" y="371686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3048000" y="364066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3200400" y="3547371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3352800" y="341206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3505200" y="331088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3657600" y="31755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3810000" y="30231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3962400" y="2862229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4114800" y="26421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4267200" y="24897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4419600" y="23373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4572000" y="22611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4724400" y="23373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876800" y="24135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5029200" y="25659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5181600" y="27945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5334000" y="291427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5486400" y="307379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5638800" y="325966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5791200" y="341206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5943600" y="3547371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6096000" y="364066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6248400" y="372255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6400800" y="380801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6553200" y="3884927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6705600" y="3944749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858000" y="397893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010400" y="3987479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7162800" y="402166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7315200" y="406296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7467600" y="4097149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7620000" y="4122787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7772400" y="4148425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7924800" y="4174063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8077200" y="4182609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4" name="Straight Connector 413"/>
          <p:cNvCxnSpPr/>
          <p:nvPr/>
        </p:nvCxnSpPr>
        <p:spPr>
          <a:xfrm>
            <a:off x="914400" y="2249123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153400" y="2261175"/>
            <a:ext cx="0" cy="20652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 flipH="1">
            <a:off x="1981200" y="2249123"/>
            <a:ext cx="3916" cy="2077394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2743200" y="2249123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3429000" y="2249123"/>
            <a:ext cx="0" cy="206813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 flipH="1">
            <a:off x="3962400" y="2249123"/>
            <a:ext cx="9079" cy="2077394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4392540" y="2249123"/>
            <a:ext cx="10682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4724400" y="2249123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5181600" y="2249123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5638800" y="2249123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6441392" y="2249123"/>
            <a:ext cx="0" cy="20773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8305800" y="2375475"/>
            <a:ext cx="3810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Rectangle 431"/>
              <p:cNvSpPr/>
              <p:nvPr/>
            </p:nvSpPr>
            <p:spPr>
              <a:xfrm>
                <a:off x="8645260" y="2057400"/>
                <a:ext cx="6511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srgbClr val="CC0066"/>
                          </a:solidFill>
                          <a:latin typeface="Cambria Math"/>
                          <a:ea typeface="Cambria Math"/>
                        </a:rPr>
                        <m:t>𝒦</m:t>
                      </m:r>
                    </m:oMath>
                  </m:oMathPara>
                </a14:m>
                <a:endParaRPr lang="en-US" sz="3200" dirty="0" smtClean="0">
                  <a:solidFill>
                    <a:srgbClr val="CC0066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32" name="Rectangle 4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260" y="2057400"/>
                <a:ext cx="6511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3" name="Oval 432"/>
          <p:cNvSpPr/>
          <p:nvPr/>
        </p:nvSpPr>
        <p:spPr>
          <a:xfrm>
            <a:off x="914400" y="40899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1066800" y="40899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1219200" y="40899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1371600" y="40899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1524000" y="40899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676400" y="40899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1828800" y="40899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1981200" y="3937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2133600" y="3937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2286000" y="3937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2438400" y="3937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2590800" y="3937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2743200" y="3632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2895600" y="3632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3048000" y="3632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3200400" y="3632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3352800" y="3632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3505200" y="3175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657600" y="3175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3810000" y="3175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3962400" y="26421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4114800" y="26421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4267200" y="26421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4419600" y="22611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4572000" y="22611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4724400" y="2413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4876800" y="2413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5029200" y="24135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5181600" y="2870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5334000" y="2870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5486400" y="2870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5638800" y="34803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5791200" y="34803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5943600" y="34803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6096000" y="34803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6248400" y="34803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6400800" y="34803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65532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67056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68580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70104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71628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73152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74676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76200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7724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79248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8077200" y="401377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Unknown flat decomposition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If the total probability mass of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intervals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𝒦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𝑓𝑙𝑎𝑡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𝒦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𝑓𝑙𝑎𝑡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𝒥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</a:t>
                </a:r>
                <a:endParaRPr lang="en-US" dirty="0" smtClean="0">
                  <a:latin typeface="Comic Sans MS" pitchFamily="66" charset="0"/>
                </a:endParaRPr>
              </a:p>
              <a:p>
                <a:endParaRPr lang="en-US" dirty="0" smtClean="0"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Partition </a:t>
                </a:r>
                <a:r>
                  <a:rPr lang="en-US" dirty="0">
                    <a:latin typeface="Comic Sans MS" pitchFamily="66" charset="0"/>
                  </a:rPr>
                  <a:t>[n] into intervals each with </a:t>
                </a:r>
                <a:r>
                  <a:rPr lang="en-US" dirty="0" smtClean="0">
                    <a:latin typeface="Comic Sans MS" pitchFamily="66" charset="0"/>
                  </a:rPr>
                  <a:t>probability mass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/2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samples are enough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7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Learn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-flat distributions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Main general </a:t>
                </a:r>
                <a:r>
                  <a:rPr lang="en-US" dirty="0" err="1" smtClean="0">
                    <a:latin typeface="Comic Sans MS" pitchFamily="66" charset="0"/>
                  </a:rPr>
                  <a:t>Thm</a:t>
                </a:r>
                <a:r>
                  <a:rPr lang="en-US" dirty="0" smtClean="0">
                    <a:latin typeface="Comic Sans MS" pitchFamily="66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𝒮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{all the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</a:rPr>
                  <a:t>-flat distributions}. There is an algorithm which draws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, </a:t>
                </a:r>
                <a:r>
                  <a:rPr lang="en-US" dirty="0" smtClean="0">
                    <a:latin typeface="Comic Sans MS" pitchFamily="66" charset="0"/>
                  </a:rPr>
                  <a:t>and outputs 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0066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≤4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 smtClean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endParaRPr lang="en-US" b="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mixture of distributions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err="1" smtClean="0">
                    <a:latin typeface="Comic Sans MS" pitchFamily="66" charset="0"/>
                  </a:rPr>
                  <a:t>Lem:A</a:t>
                </a:r>
                <a:r>
                  <a:rPr lang="en-US" b="0" dirty="0" smtClean="0">
                    <a:latin typeface="Comic Sans MS" pitchFamily="66" charset="0"/>
                  </a:rPr>
                  <a:t> </a:t>
                </a:r>
                <a:r>
                  <a:rPr lang="en-US" b="0" dirty="0" smtClean="0">
                    <a:latin typeface="Comic Sans MS" pitchFamily="66" charset="0"/>
                  </a:rPr>
                  <a:t>mixture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-flat </a:t>
                </a:r>
                <a:r>
                  <a:rPr lang="en-US" dirty="0" smtClean="0">
                    <a:latin typeface="Comic Sans MS" pitchFamily="66" charset="0"/>
                  </a:rPr>
                  <a:t>distributions </a:t>
                </a:r>
                <a:r>
                  <a:rPr lang="en-US" dirty="0" smtClean="0">
                    <a:latin typeface="Comic Sans MS" pitchFamily="66" charset="0"/>
                  </a:rPr>
                  <a:t>has </a:t>
                </a:r>
                <a:r>
                  <a:rPr lang="en-US" dirty="0" smtClean="0">
                    <a:latin typeface="Comic Sans MS" pitchFamily="66" charset="0"/>
                  </a:rPr>
                  <a:t>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𝑘𝑡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-flat decomposition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Tight for interesting distribution </a:t>
                </a:r>
                <a:r>
                  <a:rPr lang="en-US" dirty="0" smtClean="0">
                    <a:latin typeface="Comic Sans MS" pitchFamily="66" charset="0"/>
                  </a:rPr>
                  <a:t>classes</a:t>
                </a:r>
              </a:p>
              <a:p>
                <a:pPr lvl="1"/>
                <a:endParaRPr lang="en-US" dirty="0" smtClean="0">
                  <a:latin typeface="Comic Sans MS" pitchFamily="66" charset="0"/>
                </a:endParaRPr>
              </a:p>
              <a:p>
                <a:r>
                  <a:rPr lang="en-US" dirty="0" err="1" smtClean="0">
                    <a:latin typeface="Comic Sans MS" pitchFamily="66" charset="0"/>
                  </a:rPr>
                  <a:t>Thm</a:t>
                </a:r>
                <a:r>
                  <a:rPr lang="en-US" dirty="0" smtClean="0">
                    <a:latin typeface="Comic Sans MS" pitchFamily="66" charset="0"/>
                  </a:rPr>
                  <a:t>(Learn mixture):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be a mixture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-flat </a:t>
                </a:r>
                <a:r>
                  <a:rPr lang="en-US" dirty="0" smtClean="0">
                    <a:latin typeface="Comic Sans MS" pitchFamily="66" charset="0"/>
                  </a:rPr>
                  <a:t>distributions. There </a:t>
                </a:r>
                <a:r>
                  <a:rPr lang="en-US" dirty="0">
                    <a:latin typeface="Comic Sans MS" pitchFamily="66" charset="0"/>
                  </a:rPr>
                  <a:t>is an algorithm which draws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samples, </a:t>
                </a:r>
                <a:r>
                  <a:rPr lang="en-US" dirty="0">
                    <a:latin typeface="Comic Sans MS" pitchFamily="66" charset="0"/>
                  </a:rPr>
                  <a:t>and outputs 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5257800"/>
              </a:xfrm>
              <a:blipFill rotWithShape="1">
                <a:blip r:embed="rId2"/>
                <a:stretch>
                  <a:fillRect l="-1614" t="-1508" r="-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9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application: learning mixture of log-concave distributions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Recall definition: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1≤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r>
                  <a:rPr lang="en-US" dirty="0" err="1" smtClean="0">
                    <a:solidFill>
                      <a:schemeClr val="tx1"/>
                    </a:solidFill>
                    <a:latin typeface="Comic Sans MS" pitchFamily="66" charset="0"/>
                  </a:rPr>
                  <a:t>Lem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: Every log-concave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is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0" smtClean="0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-flat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</a:p>
              <a:p>
                <a:r>
                  <a:rPr lang="en-US" dirty="0" smtClean="0">
                    <a:latin typeface="Comic Sans MS" pitchFamily="66" charset="0"/>
                  </a:rPr>
                  <a:t>Learn a mixture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log-concave </a:t>
                </a:r>
                <a:r>
                  <a:rPr lang="en-US" dirty="0" smtClean="0">
                    <a:latin typeface="Comic Sans MS" pitchFamily="66" charset="0"/>
                  </a:rPr>
                  <a:t>distributions </a:t>
                </a:r>
                <a:r>
                  <a:rPr lang="en-US" dirty="0">
                    <a:latin typeface="Comic Sans MS" pitchFamily="66" charset="0"/>
                  </a:rPr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samples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630" t="-157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9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application: learning mixture of </a:t>
            </a:r>
            <a:r>
              <a:rPr lang="en-US" dirty="0" err="1" smtClean="0"/>
              <a:t>unimodal</a:t>
            </a:r>
            <a:r>
              <a:rPr lang="en-US" dirty="0" smtClean="0"/>
              <a:t>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 smtClean="0">
                    <a:solidFill>
                      <a:schemeClr val="tx1"/>
                    </a:solidFill>
                    <a:latin typeface="Comic Sans MS" pitchFamily="66" charset="0"/>
                  </a:rPr>
                  <a:t>Lem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: Every </a:t>
                </a:r>
                <a:r>
                  <a:rPr lang="en-US" dirty="0" err="1" smtClean="0">
                    <a:solidFill>
                      <a:schemeClr val="tx1"/>
                    </a:solidFill>
                    <a:latin typeface="Comic Sans MS" pitchFamily="66" charset="0"/>
                  </a:rPr>
                  <a:t>unimodal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-flat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itchFamily="66" charset="0"/>
                  </a:rPr>
                  <a:t>[Bir87, DDS+13]</a:t>
                </a:r>
              </a:p>
              <a:p>
                <a:endParaRPr lang="en-US" dirty="0" smtClean="0"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Learn a mixture </a:t>
                </a:r>
                <a:r>
                  <a:rPr lang="en-US" dirty="0">
                    <a:latin typeface="Comic Sans MS" pitchFamily="66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unimodal distribution </a:t>
                </a:r>
                <a:r>
                  <a:rPr lang="en-US" dirty="0">
                    <a:latin typeface="Comic Sans MS" pitchFamily="66" charset="0"/>
                  </a:rPr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i="1" smtClean="0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>
                    <a:latin typeface="Comic Sans MS" pitchFamily="66" charset="0"/>
                  </a:rPr>
                  <a:t>samples</a:t>
                </a:r>
              </a:p>
              <a:p>
                <a:endParaRPr lang="en-US" dirty="0" smtClean="0">
                  <a:latin typeface="Comic Sans MS" pitchFamily="66" charset="0"/>
                </a:endParaRPr>
              </a:p>
              <a:p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application: learning mixture of MHR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Monotone hazard rate distribution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Hazard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is a non-decre</a:t>
                </a:r>
                <a:r>
                  <a:rPr lang="en-US" dirty="0" smtClean="0">
                    <a:latin typeface="Comic Sans MS" pitchFamily="66" charset="0"/>
                  </a:rPr>
                  <a:t>asing function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latin typeface="Comic Sans MS" pitchFamily="66" charset="0"/>
                </a:endParaRPr>
              </a:p>
              <a:p>
                <a:r>
                  <a:rPr lang="en-US" dirty="0" err="1" smtClean="0">
                    <a:solidFill>
                      <a:schemeClr val="tx1"/>
                    </a:solidFill>
                    <a:latin typeface="Comic Sans MS" pitchFamily="66" charset="0"/>
                  </a:rPr>
                  <a:t>Lem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: Every MHR distribution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-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flat</a:t>
                </a:r>
              </a:p>
              <a:p>
                <a:r>
                  <a:rPr lang="en-US" dirty="0">
                    <a:latin typeface="Comic Sans MS" pitchFamily="66" charset="0"/>
                  </a:rPr>
                  <a:t>Learn </a:t>
                </a:r>
                <a:r>
                  <a:rPr lang="en-US" dirty="0" smtClean="0">
                    <a:latin typeface="Comic Sans MS" pitchFamily="66" charset="0"/>
                  </a:rPr>
                  <a:t>a mixture </a:t>
                </a:r>
                <a:r>
                  <a:rPr lang="en-US" dirty="0">
                    <a:latin typeface="Comic Sans MS" pitchFamily="66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MHR distributions </a:t>
                </a:r>
                <a:r>
                  <a:rPr lang="en-US" dirty="0">
                    <a:latin typeface="Comic Sans MS" pitchFamily="66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samples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9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further </a:t>
            </a:r>
            <a:r>
              <a:rPr lang="en-US" dirty="0"/>
              <a:t>d</a:t>
            </a:r>
            <a:r>
              <a:rPr lang="en-US" dirty="0" smtClean="0"/>
              <a:t>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Flat </a:t>
            </a:r>
            <a:r>
              <a:rPr lang="en-US" dirty="0" smtClean="0">
                <a:latin typeface="Comic Sans MS" pitchFamily="66" charset="0"/>
              </a:rPr>
              <a:t>decomposition is a useful way to study mixtures of structured distributions</a:t>
            </a:r>
          </a:p>
          <a:p>
            <a:r>
              <a:rPr lang="en-US" dirty="0" smtClean="0">
                <a:latin typeface="Comic Sans MS" pitchFamily="66" charset="0"/>
              </a:rPr>
              <a:t>Extend to higher </a:t>
            </a:r>
            <a:r>
              <a:rPr lang="en-US" dirty="0" smtClean="0">
                <a:latin typeface="Comic Sans MS" pitchFamily="66" charset="0"/>
              </a:rPr>
              <a:t>dimension?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Efficient algorithm with optimal sample </a:t>
            </a:r>
            <a:r>
              <a:rPr lang="en-US" dirty="0" smtClean="0">
                <a:latin typeface="Comic Sans MS" pitchFamily="66" charset="0"/>
              </a:rPr>
              <a:t>complexity</a:t>
            </a:r>
            <a:endParaRPr lang="en-US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67283952"/>
                  </p:ext>
                </p:extLst>
              </p:nvPr>
            </p:nvGraphicFramePr>
            <p:xfrm>
              <a:off x="457200" y="1600200"/>
              <a:ext cx="8305800" cy="1466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8600"/>
                    <a:gridCol w="2768600"/>
                    <a:gridCol w="2768600"/>
                  </a:tblGrid>
                  <a:tr h="3238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Distribution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Sample</a:t>
                          </a:r>
                          <a:r>
                            <a:rPr lang="en-US" baseline="0" dirty="0" smtClean="0"/>
                            <a:t> complexity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Lower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38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Log-concave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2.5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2385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Unimodal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238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MHR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67283952"/>
                  </p:ext>
                </p:extLst>
              </p:nvPr>
            </p:nvGraphicFramePr>
            <p:xfrm>
              <a:off x="457200" y="1600200"/>
              <a:ext cx="8305800" cy="1466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8600"/>
                    <a:gridCol w="2768600"/>
                    <a:gridCol w="276860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Distribution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Sample</a:t>
                          </a:r>
                          <a:r>
                            <a:rPr lang="en-US" baseline="0" dirty="0" smtClean="0"/>
                            <a:t> complexity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Lower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Log-concave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80" t="-108333" r="-9978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20" t="-108333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Unimodal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80" t="-208333" r="-9978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20" t="-208333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MHR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80" t="-308333" r="-9978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20" t="-308333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38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a structured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= {all </a:t>
                </a:r>
                <a:r>
                  <a:rPr lang="en-US" dirty="0" smtClean="0">
                    <a:latin typeface="Comic Sans MS" pitchFamily="66" charset="0"/>
                  </a:rPr>
                  <a:t>distributions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},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C0066"/>
                        </a:solidFill>
                        <a:latin typeface="Cambria Math"/>
                      </a:rPr>
                      <m:t>Ω</m:t>
                    </m:r>
                    <m:r>
                      <a:rPr lang="en-US" b="0" i="1" dirty="0" smtClean="0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C0066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C0066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samples are </a:t>
                </a:r>
                <a:r>
                  <a:rPr lang="en-US" dirty="0" smtClean="0">
                    <a:latin typeface="Comic Sans MS" pitchFamily="66" charset="0"/>
                  </a:rPr>
                  <a:t>required</a:t>
                </a:r>
              </a:p>
              <a:p>
                <a:endParaRPr lang="en-US" dirty="0" smtClean="0"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Much better sample complexities possible for 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structured distributions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Poisson </a:t>
                </a:r>
                <a:r>
                  <a:rPr lang="en-US" dirty="0">
                    <a:latin typeface="Comic Sans MS" pitchFamily="66" charset="0"/>
                  </a:rPr>
                  <a:t>binomial distributions </a:t>
                </a:r>
                <a:r>
                  <a:rPr lang="en-US" dirty="0" smtClean="0">
                    <a:solidFill>
                      <a:srgbClr val="0070C0"/>
                    </a:solidFill>
                    <a:latin typeface="Comic Sans MS" pitchFamily="66" charset="0"/>
                  </a:rPr>
                  <a:t>[DDS12a]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 samples</a:t>
                </a:r>
                <a:endParaRPr lang="en-US" dirty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pPr lvl="1"/>
                <a:r>
                  <a:rPr lang="en-US" dirty="0">
                    <a:latin typeface="Comic Sans MS" pitchFamily="66" charset="0"/>
                  </a:rPr>
                  <a:t>Monotone/k-modal </a:t>
                </a:r>
                <a:r>
                  <a:rPr lang="en-US" dirty="0">
                    <a:solidFill>
                      <a:srgbClr val="0070C0"/>
                    </a:solidFill>
                    <a:latin typeface="Comic Sans MS" pitchFamily="66" charset="0"/>
                  </a:rPr>
                  <a:t>[</a:t>
                </a:r>
                <a:r>
                  <a:rPr lang="en-US" dirty="0" smtClean="0">
                    <a:solidFill>
                      <a:srgbClr val="0070C0"/>
                    </a:solidFill>
                    <a:latin typeface="Comic Sans MS" pitchFamily="66" charset="0"/>
                  </a:rPr>
                  <a:t>Bir87, DDS12b</a:t>
                </a:r>
                <a:r>
                  <a:rPr lang="en-US" dirty="0">
                    <a:solidFill>
                      <a:srgbClr val="0070C0"/>
                    </a:solidFill>
                    <a:latin typeface="Comic Sans MS" pitchFamily="66" charset="0"/>
                  </a:rPr>
                  <a:t>]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 samples/</a:t>
                </a:r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C0066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samples</a:t>
                </a:r>
                <a:endParaRPr lang="en-US" dirty="0">
                  <a:solidFill>
                    <a:srgbClr val="CC0066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1630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9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336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Thank you !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work:  Learn mixture of structured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Learn 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mixture</a:t>
                </a:r>
                <a:r>
                  <a:rPr lang="en-US" dirty="0" smtClean="0">
                    <a:latin typeface="Comic Sans MS" pitchFamily="66" charset="0"/>
                  </a:rPr>
                  <a:t> of distributions?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A </a:t>
                </a:r>
                <a:r>
                  <a:rPr lang="en-US" dirty="0">
                    <a:latin typeface="Comic Sans MS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of </a:t>
                </a:r>
                <a:r>
                  <a:rPr lang="en-US" dirty="0" smtClean="0">
                    <a:latin typeface="Comic Sans MS" pitchFamily="66" charset="0"/>
                  </a:rPr>
                  <a:t>distributions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C0066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Target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is 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a mixture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distributions from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endParaRPr lang="en-US" i="1" dirty="0" smtClean="0">
                  <a:solidFill>
                    <a:srgbClr val="CC0066"/>
                  </a:solidFill>
                  <a:latin typeface="Comic Sans MS" pitchFamily="66" charset="0"/>
                  <a:ea typeface="Cambria Math"/>
                </a:endParaRPr>
              </a:p>
              <a:p>
                <a:pPr lvl="1"/>
                <a:r>
                  <a:rPr lang="en-US" dirty="0">
                    <a:latin typeface="Comic Sans MS" pitchFamily="66" charset="0"/>
                  </a:rPr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Our result: learn mixtures for several structured distributions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Sample complexity close to optimal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Efficient running time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1630" t="-1529" r="-741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6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results: learning mixture of log-concave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omic Sans MS" pitchFamily="66" charset="0"/>
                  </a:rPr>
                  <a:t>Log-concave distribution over [n]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&gt;0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e>
                    </m:d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1≤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&lt;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&lt;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14400" y="6400800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14400" y="625694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9200" y="623985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622276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618857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613730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612021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81200" y="6096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33600" y="606181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86000" y="604472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38400" y="601908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90800" y="595926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43200" y="58823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895600" y="5791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48000" y="5715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00400" y="562170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52800" y="5486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05200" y="5334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57600" y="514813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10000" y="49287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62400" y="466672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14800" y="43626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19600" y="3810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72000" y="3581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724400" y="3810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76800" y="4038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29200" y="436263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181600" y="466672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34000" y="49287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486400" y="514813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334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791200" y="5486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43600" y="5621708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096000" y="5715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48400" y="579689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400800" y="588235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553200" y="595926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05600" y="601908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8000" y="605327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10400" y="606181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162800" y="6096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315200" y="613730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467600" y="617148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620000" y="619712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772400" y="622276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9248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077200" y="625694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62000" y="640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915898" y="640458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981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results: </a:t>
            </a:r>
            <a:r>
              <a:rPr lang="en-US" dirty="0" smtClean="0"/>
              <a:t>log-concave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Algorithm to learn a mixture </a:t>
                </a:r>
                <a:r>
                  <a:rPr lang="en-US" dirty="0">
                    <a:latin typeface="Comic Sans MS" pitchFamily="66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log-concave </a:t>
                </a:r>
                <a:r>
                  <a:rPr lang="en-US" dirty="0" smtClean="0">
                    <a:latin typeface="Comic Sans MS" pitchFamily="66" charset="0"/>
                  </a:rPr>
                  <a:t>distributions 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Sample complexity: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endParaRPr lang="en-US" dirty="0" smtClean="0"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Running </a:t>
                </a:r>
                <a:r>
                  <a:rPr lang="en-US" dirty="0">
                    <a:latin typeface="Comic Sans MS" pitchFamily="66" charset="0"/>
                  </a:rPr>
                  <a:t>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bit operations</a:t>
                </a:r>
                <a:endParaRPr lang="en-US" dirty="0">
                  <a:latin typeface="Comic Sans MS" pitchFamily="66" charset="0"/>
                </a:endParaRPr>
              </a:p>
              <a:p>
                <a:pPr lvl="1"/>
                <a:endParaRPr lang="en-US" dirty="0"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Lower </a:t>
                </a:r>
                <a:r>
                  <a:rPr lang="en-US" dirty="0" smtClean="0">
                    <a:latin typeface="Comic Sans MS" pitchFamily="66" charset="0"/>
                  </a:rPr>
                  <a:t>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C0066"/>
                        </a:solidFill>
                        <a:latin typeface="Cambria Math"/>
                      </a:rPr>
                      <m:t>Ω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2.5</m:t>
                        </m:r>
                      </m:sup>
                    </m:sSup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samples</a:t>
                </a:r>
                <a:endParaRPr lang="en-US" dirty="0">
                  <a:latin typeface="Comic Sans MS" pitchFamily="66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630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3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results: mixture of </a:t>
            </a:r>
            <a:r>
              <a:rPr lang="en-US" dirty="0" err="1" smtClean="0"/>
              <a:t>unimodal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omic Sans MS" pitchFamily="66" charset="0"/>
                  </a:rPr>
                  <a:t>Unimodal distribution over [n]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b="0" i="1" dirty="0" smtClean="0">
                    <a:solidFill>
                      <a:srgbClr val="CC0066"/>
                    </a:solidFill>
                    <a:latin typeface="Cambria Math"/>
                  </a:rPr>
                  <a:t> </a:t>
                </a:r>
                <a:r>
                  <a:rPr lang="en-US" b="0" dirty="0" smtClean="0">
                    <a:solidFill>
                      <a:srgbClr val="CC0066"/>
                    </a:solidFill>
                    <a:latin typeface="Comic Sans MS" pitchFamily="66" charset="0"/>
                  </a:rPr>
                  <a:t>s.t.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∀1≤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rgbClr val="CC0066"/>
                  </a:solidFill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14400" y="6400800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144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62000" y="640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915898" y="640458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7" name="Oval 56"/>
          <p:cNvSpPr/>
          <p:nvPr/>
        </p:nvSpPr>
        <p:spPr>
          <a:xfrm>
            <a:off x="1066800" y="6172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19200" y="5867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371600" y="5486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524000" y="5257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76400" y="5257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828800" y="5029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981200" y="4495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33600" y="4495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86000" y="4495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438400" y="3962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590800" y="3962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743200" y="4191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95600" y="4191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0480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2004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3528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5052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6576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100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9624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114800" y="4648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267200" y="4800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419600" y="4800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72000" y="4876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724400" y="4876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76800" y="4876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029200" y="4876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181600" y="5029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334000" y="5029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486400" y="5029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638800" y="5181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791200" y="5181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943600" y="5181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096000" y="5334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248400" y="5334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400800" y="5486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553200" y="5486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705600" y="5486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858000" y="5638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010400" y="5638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162800" y="5715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315200" y="5943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467600" y="5943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620000" y="6019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772400" y="6172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924800" y="6172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0772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results: mixture of </a:t>
            </a:r>
            <a:r>
              <a:rPr lang="en-US" dirty="0" err="1" smtClean="0"/>
              <a:t>unimodal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A mixture of 2 </a:t>
                </a:r>
                <a:r>
                  <a:rPr lang="en-US" dirty="0" err="1" smtClean="0">
                    <a:latin typeface="Comic Sans MS" pitchFamily="66" charset="0"/>
                  </a:rPr>
                  <a:t>unimodal</a:t>
                </a:r>
                <a:r>
                  <a:rPr lang="en-US" dirty="0" smtClean="0">
                    <a:latin typeface="Comic Sans MS" pitchFamily="66" charset="0"/>
                  </a:rPr>
                  <a:t> distributions may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</a:rPr>
                  <a:t> modes</a:t>
                </a:r>
              </a:p>
              <a:p>
                <a:r>
                  <a:rPr lang="en-US" dirty="0" smtClean="0">
                    <a:latin typeface="Comic Sans MS" pitchFamily="66" charset="0"/>
                  </a:rPr>
                  <a:t>Algorithm to learn a mixture </a:t>
                </a:r>
                <a:r>
                  <a:rPr lang="en-US" dirty="0">
                    <a:latin typeface="Comic Sans MS" pitchFamily="66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err="1" smtClean="0">
                    <a:latin typeface="Comic Sans MS" pitchFamily="66" charset="0"/>
                  </a:rPr>
                  <a:t>unimodal</a:t>
                </a:r>
                <a:r>
                  <a:rPr lang="en-US" dirty="0" smtClean="0">
                    <a:latin typeface="Comic Sans MS" pitchFamily="66" charset="0"/>
                  </a:rPr>
                  <a:t> distributions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Sample complexity: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samples</a:t>
                </a: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Running 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i="1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solidFill>
                                          <a:srgbClr val="CC0066"/>
                                        </a:solidFill>
                                        <a:latin typeface="Cambria Math"/>
                                      </a:rPr>
                                      <m:t>) </m:t>
                                    </m:r>
                                  </m:e>
                                </m:func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bit operations</a:t>
                </a:r>
                <a:endParaRPr lang="en-US" dirty="0"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Lower </a:t>
                </a:r>
                <a:r>
                  <a:rPr lang="en-US" dirty="0" smtClean="0">
                    <a:latin typeface="Comic Sans MS" pitchFamily="66" charset="0"/>
                  </a:rPr>
                  <a:t>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C0066"/>
                        </a:solidFill>
                        <a:latin typeface="Cambria Math"/>
                      </a:rPr>
                      <m:t>Ω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C0066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C0066"/>
                    </a:solidFill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samples</a:t>
                </a:r>
                <a:endParaRPr lang="en-US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630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results: mixture of MHR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omic Sans MS" pitchFamily="66" charset="0"/>
                  </a:rPr>
                  <a:t>Monotone hazard rate distribution </a:t>
                </a:r>
                <a:endParaRPr lang="en-US" dirty="0">
                  <a:latin typeface="Comic Sans MS" pitchFamily="66" charset="0"/>
                </a:endParaRPr>
              </a:p>
              <a:p>
                <a:pPr lvl="1"/>
                <a:r>
                  <a:rPr lang="en-US" dirty="0">
                    <a:latin typeface="Comic Sans MS" pitchFamily="66" charset="0"/>
                  </a:rPr>
                  <a:t>Hazard rate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latin typeface="Comic Sans MS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C0066"/>
                        </a:solidFill>
                        <a:latin typeface="Cambria Math"/>
                      </a:rPr>
                      <m:t>=+∞</m:t>
                    </m:r>
                  </m:oMath>
                </a14:m>
                <a:r>
                  <a:rPr lang="en-US" dirty="0">
                    <a:solidFill>
                      <a:srgbClr val="CC0066"/>
                    </a:solidFill>
                    <a:latin typeface="Comic Sans MS" pitchFamily="66" charset="0"/>
                  </a:rPr>
                  <a:t>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>
                            <a:solidFill>
                              <a:srgbClr val="CC006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>
                            <a:solidFill>
                              <a:srgbClr val="CC0066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>
                            <a:solidFill>
                              <a:srgbClr val="CC0066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>
                            <a:solidFill>
                              <a:srgbClr val="CC0066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solidFill>
                              <a:srgbClr val="CC0066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>
                        <a:solidFill>
                          <a:srgbClr val="CC0066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>
                  <a:solidFill>
                    <a:srgbClr val="CC0066"/>
                  </a:solidFill>
                  <a:latin typeface="Comic Sans MS" pitchFamily="66" charset="0"/>
                </a:endParaRPr>
              </a:p>
              <a:p>
                <a:pPr lvl="1"/>
                <a:r>
                  <a:rPr lang="en-US" dirty="0" smtClean="0">
                    <a:latin typeface="Comic Sans MS" pitchFamily="66" charset="0"/>
                  </a:rPr>
                  <a:t>MHR distribution: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is a non-decreasing function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14400" y="6400800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62000" y="640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915898" y="640458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77" name="Oval 76"/>
          <p:cNvSpPr/>
          <p:nvPr/>
        </p:nvSpPr>
        <p:spPr>
          <a:xfrm>
            <a:off x="10668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2192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3716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9144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6764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8288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9812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5240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2860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4384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5908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1336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8956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0480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2004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7432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5052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6576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10000" y="4953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3528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502848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267200" y="507050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419600" y="510468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962400" y="499501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724400" y="516379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189432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029200" y="520652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572000" y="513815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356433" y="526634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486400" y="530550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638800" y="533043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181600" y="5238566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943600" y="4114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096000" y="4267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248400" y="4419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791200" y="5364614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553200" y="4724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705600" y="4876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858000" y="5029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400800" y="4572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62800" y="5334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315200" y="5486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467600" y="56388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010400" y="5181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7772400" y="59436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924800" y="60960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077200" y="6248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620000" y="57912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29373</TotalTime>
  <Words>1834</Words>
  <Application>Microsoft Office PowerPoint</Application>
  <PresentationFormat>On-screen Show (4:3)</PresentationFormat>
  <Paragraphs>191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Learning Mixtures of Structured Distributions over Discrete Domains </vt:lpstr>
      <vt:lpstr>Density Estimation</vt:lpstr>
      <vt:lpstr>Learn a structured distribution</vt:lpstr>
      <vt:lpstr>This work:  Learn mixture of structured distributions</vt:lpstr>
      <vt:lpstr>Our results: learning mixture of log-concave</vt:lpstr>
      <vt:lpstr>Our results: log-concave</vt:lpstr>
      <vt:lpstr>Our results: mixture of unimodal</vt:lpstr>
      <vt:lpstr>Our results: mixture of unimodal</vt:lpstr>
      <vt:lpstr>Our results: mixture of MHR</vt:lpstr>
      <vt:lpstr>Our results: mixture of MHR</vt:lpstr>
      <vt:lpstr>Compare with parameter estimation</vt:lpstr>
      <vt:lpstr>Compare with parameter estimation</vt:lpstr>
      <vt:lpstr>Outline</vt:lpstr>
      <vt:lpstr>Flat decomposition</vt:lpstr>
      <vt:lpstr>Flat decomposition</vt:lpstr>
      <vt:lpstr>Learn (ϵ, t)-flat distributions</vt:lpstr>
      <vt:lpstr>Easier problem: known decomposition</vt:lpstr>
      <vt:lpstr>Real problem: unknown decomposition</vt:lpstr>
      <vt:lpstr>Unknown flat decomposition (cont)</vt:lpstr>
      <vt:lpstr>Unknown flat decomposition (cont)</vt:lpstr>
      <vt:lpstr>Unknown flat decomposition (cont)</vt:lpstr>
      <vt:lpstr>Unknown flat decomposition (cont)</vt:lpstr>
      <vt:lpstr>Unknown flat decomposition (cont)</vt:lpstr>
      <vt:lpstr>Learn (ϵ, t)-flat distributions</vt:lpstr>
      <vt:lpstr>Learn mixture of distributions</vt:lpstr>
      <vt:lpstr>First application: learning mixture of log-concave distributions</vt:lpstr>
      <vt:lpstr>Second application: learning mixture of unimodal distribution</vt:lpstr>
      <vt:lpstr>Third application: learning mixture of MHR distribution</vt:lpstr>
      <vt:lpstr>Conclusion and further directions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Mixtures of Structured Distributions over Discrete Domains</dc:title>
  <dc:creator>Columbia University</dc:creator>
  <cp:lastModifiedBy>Columbia University</cp:lastModifiedBy>
  <cp:revision>118</cp:revision>
  <cp:lastPrinted>2013-01-08T15:42:12Z</cp:lastPrinted>
  <dcterms:created xsi:type="dcterms:W3CDTF">2012-12-07T19:58:29Z</dcterms:created>
  <dcterms:modified xsi:type="dcterms:W3CDTF">2013-01-08T15:46:20Z</dcterms:modified>
</cp:coreProperties>
</file>