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1"/>
  </p:notesMasterIdLst>
  <p:sldIdLst>
    <p:sldId id="256" r:id="rId5"/>
    <p:sldId id="257" r:id="rId6"/>
    <p:sldId id="259" r:id="rId7"/>
    <p:sldId id="258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94757" autoAdjust="0"/>
  </p:normalViewPr>
  <p:slideViewPr>
    <p:cSldViewPr>
      <p:cViewPr>
        <p:scale>
          <a:sx n="93" d="100"/>
          <a:sy n="93" d="100"/>
        </p:scale>
        <p:origin x="48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fld id="{3BB4B371-47EF-4F94-805C-A1A2AA5EDD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99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01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814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28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56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5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020888" y="0"/>
            <a:ext cx="341312" cy="685800"/>
          </a:xfrm>
          <a:prstGeom prst="rect">
            <a:avLst/>
          </a:prstGeom>
          <a:solidFill>
            <a:srgbClr val="FDAA0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362200" y="0"/>
            <a:ext cx="6781800" cy="9906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255838" y="4189413"/>
            <a:ext cx="4602162" cy="763587"/>
          </a:xfrm>
        </p:spPr>
        <p:txBody>
          <a:bodyPr anchor="t" anchorCtr="0"/>
          <a:lstStyle>
            <a:lvl1pPr marL="0" indent="0">
              <a:buFont typeface="Monotype Sorts" pitchFamily="2" charset="2"/>
              <a:buNone/>
              <a:defRPr b="0">
                <a:latin typeface="+mn-lt"/>
              </a:defRPr>
            </a:lvl1pPr>
          </a:lstStyle>
          <a:p>
            <a:r>
              <a:rPr lang="en-US" altLang="en-US" dirty="0" smtClean="0"/>
              <a:t>Click to enter subtitle here</a:t>
            </a:r>
            <a:endParaRPr lang="en-US" altLang="en-US" dirty="0"/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6418262"/>
            <a:ext cx="1158875" cy="363538"/>
          </a:xfrm>
          <a:prstGeom prst="rect">
            <a:avLst/>
          </a:prstGeom>
          <a:noFill/>
        </p:spPr>
      </p:pic>
      <p:sp>
        <p:nvSpPr>
          <p:cNvPr id="9224" name="Rectangle 8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2209800" y="2286000"/>
            <a:ext cx="6477000" cy="1143000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3800"/>
              </a:lnSpc>
              <a:defRPr sz="400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992339" y="6596063"/>
            <a:ext cx="19992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  <a:spcAft>
                <a:spcPct val="0"/>
              </a:spcAft>
              <a:buClrTx/>
            </a:pPr>
            <a:r>
              <a:rPr lang="en-US" altLang="en-US" sz="600" b="0" dirty="0"/>
              <a:t>© </a:t>
            </a:r>
            <a:r>
              <a:rPr lang="en-US" altLang="en-US" sz="600" b="0" dirty="0" smtClean="0"/>
              <a:t>2012 The </a:t>
            </a:r>
            <a:r>
              <a:rPr lang="en-US" altLang="en-US" sz="600" b="0" dirty="0"/>
              <a:t>MITRE Corporation. All rights reserved.</a:t>
            </a:r>
            <a:endParaRPr lang="en-US" altLang="en-US" sz="700" b="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804803" y="6535579"/>
            <a:ext cx="1534394" cy="24622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sz="1000" b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For Internal MITRE Use</a:t>
            </a:r>
            <a:endParaRPr lang="en-US" sz="1000" b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432550" y="381000"/>
            <a:ext cx="1924050" cy="5799138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60400" y="381000"/>
            <a:ext cx="5619750" cy="5799138"/>
          </a:xfrm>
        </p:spPr>
        <p:txBody>
          <a:bodyPr vert="eaVert"/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95400"/>
            <a:ext cx="7696200" cy="4884738"/>
          </a:xfrm>
        </p:spPr>
        <p:txBody>
          <a:bodyPr/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enter text here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3400"/>
              </a:lnSpc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 </a:t>
            </a:r>
            <a:fld id="{B9AE4E6B-A92F-4F57-91B7-F22BFFFFBC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60400" y="1524000"/>
            <a:ext cx="3771900" cy="46561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84700" y="1524000"/>
            <a:ext cx="3771900" cy="46561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90" y="1535113"/>
            <a:ext cx="38114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892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685800" y="2201862"/>
            <a:ext cx="3810000" cy="40465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4648200" y="2201862"/>
            <a:ext cx="3886200" cy="40465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85800"/>
            <a:ext cx="3008313" cy="7493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en-US" dirty="0" smtClean="0"/>
              <a:t>Click To enter text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35913" y="6400800"/>
            <a:ext cx="533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64" tIns="46033" rIns="92064" bIns="46033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20000"/>
              </a:lnSpc>
              <a:spcAft>
                <a:spcPct val="0"/>
              </a:spcAft>
              <a:buClrTx/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/>
              <a:t>Page  </a:t>
            </a:r>
            <a:fld id="{E40CCABB-9BBC-49C5-99B3-2E0B57D184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670800" cy="488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685800" y="6400800"/>
            <a:ext cx="7696200" cy="0"/>
          </a:xfrm>
          <a:prstGeom prst="line">
            <a:avLst/>
          </a:prstGeom>
          <a:noFill/>
          <a:ln w="63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7740650" y="0"/>
            <a:ext cx="1403350" cy="127000"/>
          </a:xfrm>
          <a:prstGeom prst="rect">
            <a:avLst/>
          </a:prstGeom>
          <a:solidFill>
            <a:srgbClr val="FDAA0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1825" y="6489700"/>
            <a:ext cx="804863" cy="252413"/>
          </a:xfrm>
          <a:prstGeom prst="rect">
            <a:avLst/>
          </a:prstGeom>
          <a:noFill/>
        </p:spPr>
      </p:pic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886700" y="0"/>
            <a:ext cx="1257300" cy="220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6551597" y="6629400"/>
            <a:ext cx="19992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Aft>
                <a:spcPct val="0"/>
              </a:spcAft>
              <a:buClrTx/>
            </a:pPr>
            <a:r>
              <a:rPr lang="en-US" altLang="en-US" sz="600" b="0" dirty="0"/>
              <a:t>© </a:t>
            </a:r>
            <a:r>
              <a:rPr lang="en-US" altLang="en-US" sz="600" b="0" dirty="0" smtClean="0"/>
              <a:t>2012 The </a:t>
            </a:r>
            <a:r>
              <a:rPr lang="en-US" altLang="en-US" sz="600" b="0" dirty="0"/>
              <a:t>MITRE Corporation. All rights reserved.</a:t>
            </a:r>
            <a:endParaRPr lang="en-US" altLang="en-US" sz="700" b="0" dirty="0"/>
          </a:p>
        </p:txBody>
      </p:sp>
      <p:sp>
        <p:nvSpPr>
          <p:cNvPr id="11" name="Rectangle 10"/>
          <p:cNvSpPr/>
          <p:nvPr/>
        </p:nvSpPr>
        <p:spPr>
          <a:xfrm>
            <a:off x="3733800" y="6553200"/>
            <a:ext cx="1534394" cy="24622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sz="1000" b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For Internal MITRE Use</a:t>
            </a:r>
            <a:endParaRPr lang="en-US" sz="1000" b="0" dirty="0"/>
          </a:p>
        </p:txBody>
      </p:sp>
      <p:sp>
        <p:nvSpPr>
          <p:cNvPr id="15" name="Title Placeholder 14"/>
          <p:cNvSpPr>
            <a:spLocks noGrp="1"/>
          </p:cNvSpPr>
          <p:nvPr>
            <p:ph type="title"/>
          </p:nvPr>
        </p:nvSpPr>
        <p:spPr>
          <a:xfrm>
            <a:off x="685800" y="274638"/>
            <a:ext cx="7696200" cy="9445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dirty="0" smtClean="0"/>
              <a:t>Click to enter text here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 baseline="0">
          <a:solidFill>
            <a:srgbClr val="000099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9pPr>
    </p:titleStyle>
    <p:bodyStyle>
      <a:lvl1pPr marL="227013" indent="-227013" algn="l" rtl="0" eaLnBrk="1" fontAlgn="base" hangingPunct="1">
        <a:lnSpc>
          <a:spcPts val="2200"/>
        </a:lnSpc>
        <a:spcBef>
          <a:spcPct val="0"/>
        </a:spcBef>
        <a:spcAft>
          <a:spcPts val="800"/>
        </a:spcAft>
        <a:buClr>
          <a:srgbClr val="FDAA03"/>
        </a:buClr>
        <a:buSzPct val="100000"/>
        <a:buFont typeface="Arial" pitchFamily="34" charset="0"/>
        <a:buChar char="■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7013" algn="l" rtl="0" eaLnBrk="1" fontAlgn="base" hangingPunct="1">
        <a:lnSpc>
          <a:spcPts val="2000"/>
        </a:lnSpc>
        <a:spcBef>
          <a:spcPct val="0"/>
        </a:spcBef>
        <a:spcAft>
          <a:spcPts val="800"/>
        </a:spcAft>
        <a:buClr>
          <a:srgbClr val="FDAA03"/>
        </a:buClr>
        <a:buFont typeface="Arial" pitchFamily="34" charset="0"/>
        <a:buChar char="–"/>
        <a:defRPr b="1">
          <a:solidFill>
            <a:schemeClr val="tx1"/>
          </a:solidFill>
          <a:latin typeface="+mn-lt"/>
        </a:defRPr>
      </a:lvl2pPr>
      <a:lvl3pPr marL="909638" indent="-168275" algn="l" rtl="0" eaLnBrk="1" fontAlgn="base" hangingPunct="1">
        <a:lnSpc>
          <a:spcPts val="1800"/>
        </a:lnSpc>
        <a:spcBef>
          <a:spcPct val="0"/>
        </a:spcBef>
        <a:spcAft>
          <a:spcPts val="800"/>
        </a:spcAft>
        <a:buClr>
          <a:srgbClr val="FDAA03"/>
        </a:buClr>
        <a:buSzPct val="80000"/>
        <a:buFont typeface="Arial" pitchFamily="34" charset="0"/>
        <a:buChar char="■"/>
        <a:defRPr sz="1600" b="1">
          <a:solidFill>
            <a:schemeClr val="tx1"/>
          </a:solidFill>
          <a:latin typeface="+mn-lt"/>
        </a:defRPr>
      </a:lvl3pPr>
      <a:lvl4pPr marL="1143000" indent="-114300" algn="l" rtl="0" eaLnBrk="1" fontAlgn="base" hangingPunct="1">
        <a:lnSpc>
          <a:spcPts val="1600"/>
        </a:lnSpc>
        <a:spcBef>
          <a:spcPct val="0"/>
        </a:spcBef>
        <a:spcAft>
          <a:spcPts val="800"/>
        </a:spcAft>
        <a:buClr>
          <a:srgbClr val="FDAA03"/>
        </a:buClr>
        <a:buSzPct val="80000"/>
        <a:buFont typeface="Arial" pitchFamily="34" charset="0"/>
        <a:buChar char="●"/>
        <a:defRPr sz="1400" b="1">
          <a:solidFill>
            <a:schemeClr val="tx1"/>
          </a:solidFill>
          <a:latin typeface="+mn-lt"/>
        </a:defRPr>
      </a:lvl4pPr>
      <a:lvl5pPr marL="1371600" indent="-106363" algn="l" rtl="0" eaLnBrk="1" fontAlgn="base" hangingPunct="1">
        <a:lnSpc>
          <a:spcPts val="1400"/>
        </a:lnSpc>
        <a:spcBef>
          <a:spcPct val="0"/>
        </a:spcBef>
        <a:spcAft>
          <a:spcPts val="800"/>
        </a:spcAft>
        <a:buClr>
          <a:srgbClr val="FDAA03"/>
        </a:buClr>
        <a:buSzPct val="100000"/>
        <a:buFont typeface="Arial" pitchFamily="34" charset="0"/>
        <a:buChar char="-"/>
        <a:defRPr sz="1200" b="1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6pPr>
      <a:lvl7pPr marL="26860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7pPr>
      <a:lvl8pPr marL="31432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8pPr>
      <a:lvl9pPr marL="36004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Evaluation and STS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810000"/>
            <a:ext cx="6324600" cy="1981200"/>
          </a:xfrm>
        </p:spPr>
        <p:txBody>
          <a:bodyPr/>
          <a:lstStyle/>
          <a:p>
            <a:pPr algn="ctr"/>
            <a:r>
              <a:rPr lang="en-US" b="1" dirty="0" smtClean="0"/>
              <a:t>Workshop on a Pipeline for Semantic Text Similarity (STS)</a:t>
            </a:r>
          </a:p>
          <a:p>
            <a:pPr algn="ctr"/>
            <a:r>
              <a:rPr lang="en-US" sz="1800" b="1" dirty="0" smtClean="0"/>
              <a:t>March 12, 2012</a:t>
            </a:r>
          </a:p>
          <a:p>
            <a:pPr algn="ctr">
              <a:spcAft>
                <a:spcPts val="0"/>
              </a:spcAft>
            </a:pPr>
            <a:endParaRPr lang="en-US" dirty="0"/>
          </a:p>
          <a:p>
            <a:pPr algn="ctr">
              <a:spcAft>
                <a:spcPts val="400"/>
              </a:spcAft>
            </a:pPr>
            <a:r>
              <a:rPr lang="en-US" sz="1800" dirty="0" smtClean="0"/>
              <a:t>Sherri Condon</a:t>
            </a:r>
          </a:p>
          <a:p>
            <a:pPr algn="ctr"/>
            <a:r>
              <a:rPr lang="en-US" sz="1800" dirty="0" smtClean="0"/>
              <a:t>The MITRE Corporation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3810000" y="6553200"/>
            <a:ext cx="1447800" cy="228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895600"/>
            <a:ext cx="3529173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935913" y="6400800"/>
            <a:ext cx="533400" cy="152400"/>
          </a:xfrm>
        </p:spPr>
        <p:txBody>
          <a:bodyPr/>
          <a:lstStyle/>
          <a:p>
            <a:r>
              <a:rPr lang="en-US" smtClean="0"/>
              <a:t>Page  </a:t>
            </a:r>
            <a:fld id="{069B3A67-A36D-46FD-AD45-E21F2789BA4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162800" cy="5334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Evaluation and STS Wish-list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39862"/>
            <a:ext cx="8382000" cy="4884738"/>
          </a:xfrm>
        </p:spPr>
        <p:txBody>
          <a:bodyPr/>
          <a:lstStyle/>
          <a:p>
            <a:r>
              <a:rPr lang="en-US" dirty="0" smtClean="0"/>
              <a:t>Valid:  measure what we think we’re measuring (definition)</a:t>
            </a:r>
          </a:p>
          <a:p>
            <a:r>
              <a:rPr lang="en-US" dirty="0" smtClean="0"/>
              <a:t>Replicable:  same results for same inputs (annotator agreement)</a:t>
            </a:r>
            <a:endParaRPr lang="en-US" dirty="0" smtClean="0"/>
          </a:p>
          <a:p>
            <a:r>
              <a:rPr lang="en-US" dirty="0" smtClean="0"/>
              <a:t>Objective:  no confounding biases (from language or annotator)</a:t>
            </a:r>
          </a:p>
          <a:p>
            <a:r>
              <a:rPr lang="en-US" dirty="0" smtClean="0"/>
              <a:t>Diagnostic </a:t>
            </a:r>
          </a:p>
          <a:p>
            <a:pPr lvl="1"/>
            <a:r>
              <a:rPr lang="en-US" dirty="0" smtClean="0"/>
              <a:t>Not all evaluations achieve this</a:t>
            </a:r>
          </a:p>
          <a:p>
            <a:pPr lvl="1"/>
            <a:r>
              <a:rPr lang="en-US" dirty="0" smtClean="0"/>
              <a:t>Understanding factors and relations</a:t>
            </a:r>
          </a:p>
          <a:p>
            <a:r>
              <a:rPr lang="en-US" dirty="0" smtClean="0"/>
              <a:t>Generalizable</a:t>
            </a:r>
          </a:p>
          <a:p>
            <a:pPr lvl="1"/>
            <a:r>
              <a:rPr lang="en-US" dirty="0" smtClean="0"/>
              <a:t>Makes true predictions about new cases</a:t>
            </a:r>
          </a:p>
          <a:p>
            <a:pPr lvl="1"/>
            <a:r>
              <a:rPr lang="en-US" dirty="0" smtClean="0"/>
              <a:t>Functional:  if not perfect, good enough</a:t>
            </a:r>
          </a:p>
          <a:p>
            <a:r>
              <a:rPr lang="en-US" dirty="0" smtClean="0"/>
              <a:t>Understandable: 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eaningful to stakeholders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nterpretable components</a:t>
            </a:r>
          </a:p>
          <a:p>
            <a:r>
              <a:rPr lang="en-US" dirty="0" smtClean="0"/>
              <a:t>Cost effective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84738"/>
          </a:xfrm>
        </p:spPr>
        <p:txBody>
          <a:bodyPr/>
          <a:lstStyle/>
          <a:p>
            <a:r>
              <a:rPr lang="en-US" dirty="0" smtClean="0"/>
              <a:t>Meaning as extension:  same/similar denotation</a:t>
            </a:r>
          </a:p>
          <a:p>
            <a:pPr lvl="1"/>
            <a:r>
              <a:rPr lang="en-US" dirty="0" smtClean="0"/>
              <a:t>Anaphora/</a:t>
            </a:r>
            <a:r>
              <a:rPr lang="en-US" dirty="0" err="1" smtClean="0"/>
              <a:t>coreference</a:t>
            </a:r>
            <a:r>
              <a:rPr lang="en-US" dirty="0" smtClean="0"/>
              <a:t> and time/date resolution</a:t>
            </a:r>
          </a:p>
          <a:p>
            <a:pPr lvl="1"/>
            <a:r>
              <a:rPr lang="en-US" dirty="0"/>
              <a:t>The evening star happens to be the morning </a:t>
            </a:r>
            <a:r>
              <a:rPr lang="en-US" dirty="0" smtClean="0"/>
              <a:t>star</a:t>
            </a:r>
          </a:p>
          <a:p>
            <a:pPr lvl="1"/>
            <a:r>
              <a:rPr lang="en-US" dirty="0" smtClean="0"/>
              <a:t>“Real world” knowledge = true in this world</a:t>
            </a:r>
          </a:p>
          <a:p>
            <a:r>
              <a:rPr lang="en-US" dirty="0" smtClean="0"/>
              <a:t>Meaning as intension</a:t>
            </a:r>
          </a:p>
          <a:p>
            <a:pPr lvl="1"/>
            <a:r>
              <a:rPr lang="en-US" dirty="0" smtClean="0"/>
              <a:t>Truth (extension) in the same/similar possible worlds</a:t>
            </a:r>
          </a:p>
          <a:p>
            <a:pPr lvl="1"/>
            <a:r>
              <a:rPr lang="en-US" dirty="0" smtClean="0"/>
              <a:t>Compositionality: inference and entailment</a:t>
            </a:r>
          </a:p>
          <a:p>
            <a:r>
              <a:rPr lang="en-US" dirty="0" smtClean="0"/>
              <a:t>Meaning as use</a:t>
            </a:r>
          </a:p>
          <a:p>
            <a:pPr lvl="1"/>
            <a:r>
              <a:rPr lang="en-US" dirty="0" smtClean="0"/>
              <a:t>Equivalence for all the same purposes in all the same contexts</a:t>
            </a:r>
          </a:p>
          <a:p>
            <a:pPr lvl="1"/>
            <a:r>
              <a:rPr lang="en-US" dirty="0" smtClean="0"/>
              <a:t>“Committee </a:t>
            </a:r>
            <a:r>
              <a:rPr lang="en-US" dirty="0"/>
              <a:t>on Foreign Affairs, Human Rights, Common Security and </a:t>
            </a:r>
            <a:r>
              <a:rPr lang="en-US" dirty="0" err="1"/>
              <a:t>Defence</a:t>
            </a:r>
            <a:r>
              <a:rPr lang="en-US" dirty="0"/>
              <a:t> </a:t>
            </a:r>
            <a:r>
              <a:rPr lang="en-US" dirty="0" smtClean="0"/>
              <a:t>Policy” </a:t>
            </a:r>
            <a:r>
              <a:rPr lang="en-US" dirty="0" err="1" smtClean="0"/>
              <a:t>vs</a:t>
            </a:r>
            <a:r>
              <a:rPr lang="en-US" dirty="0" smtClean="0"/>
              <a:t> “Committee on Foreign Affairs”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alience, application specificity, </a:t>
            </a:r>
            <a:r>
              <a:rPr lang="en-US" dirty="0" err="1" smtClean="0"/>
              <a:t>implicature</a:t>
            </a:r>
            <a:r>
              <a:rPr lang="en-US" dirty="0" smtClean="0"/>
              <a:t>, register, metaphor</a:t>
            </a:r>
          </a:p>
          <a:p>
            <a:r>
              <a:rPr lang="en-US" dirty="0" smtClean="0"/>
              <a:t>Yet remarkable agreement in intuitions about meaning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Foray into Philosophy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44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 vision through a human lens</a:t>
            </a:r>
          </a:p>
          <a:p>
            <a:pPr lvl="1"/>
            <a:r>
              <a:rPr lang="en-US" dirty="0" smtClean="0"/>
              <a:t>Recognize events in video as verbs</a:t>
            </a:r>
          </a:p>
          <a:p>
            <a:pPr lvl="1"/>
            <a:r>
              <a:rPr lang="en-US" dirty="0" smtClean="0"/>
              <a:t>Produce text descriptions of events in video</a:t>
            </a:r>
          </a:p>
          <a:p>
            <a:r>
              <a:rPr lang="en-US" dirty="0" smtClean="0"/>
              <a:t>Comparing human descriptions to system descriptions raises all the STS issues</a:t>
            </a:r>
          </a:p>
          <a:p>
            <a:pPr lvl="1"/>
            <a:r>
              <a:rPr lang="en-US" dirty="0" smtClean="0"/>
              <a:t>Salience/importance/focus </a:t>
            </a:r>
            <a:r>
              <a:rPr lang="en-US" i="1" dirty="0" smtClean="0"/>
              <a:t>(A gave B a package.  They were standing.)</a:t>
            </a:r>
          </a:p>
          <a:p>
            <a:pPr lvl="1"/>
            <a:r>
              <a:rPr lang="en-US" dirty="0" smtClean="0"/>
              <a:t>Granularity of description  </a:t>
            </a:r>
            <a:r>
              <a:rPr lang="en-US" i="1" dirty="0" smtClean="0"/>
              <a:t>(car vs. red car, woman vs. person)</a:t>
            </a:r>
          </a:p>
          <a:p>
            <a:pPr lvl="1"/>
            <a:r>
              <a:rPr lang="en-US" dirty="0" smtClean="0"/>
              <a:t>Knowledge and inference  </a:t>
            </a:r>
            <a:r>
              <a:rPr lang="en-US" i="1" dirty="0" smtClean="0"/>
              <a:t>(standing with motorcycle vs. sitting on motorcycle:  motorcycle is stopped)</a:t>
            </a:r>
          </a:p>
          <a:p>
            <a:pPr lvl="1"/>
            <a:r>
              <a:rPr lang="en-US" dirty="0" smtClean="0"/>
              <a:t>Unequal text lengths</a:t>
            </a:r>
          </a:p>
          <a:p>
            <a:r>
              <a:rPr lang="en-US" dirty="0" smtClean="0"/>
              <a:t>Demonstrates value of/need for understanding these factors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DARPA Mind’s Eye 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1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similarity scores based on dependency parses</a:t>
            </a:r>
          </a:p>
          <a:p>
            <a:pPr lvl="1"/>
            <a:r>
              <a:rPr lang="en-US" dirty="0" smtClean="0"/>
              <a:t>Scores increase for matching predicates and arguments</a:t>
            </a:r>
          </a:p>
          <a:p>
            <a:pPr lvl="1"/>
            <a:r>
              <a:rPr lang="en-US" dirty="0" smtClean="0"/>
              <a:t>Scores decrease for non-matching predicates and arguments</a:t>
            </a:r>
          </a:p>
          <a:p>
            <a:pPr lvl="1"/>
            <a:r>
              <a:rPr lang="en-US" dirty="0" smtClean="0"/>
              <a:t>Accessible </a:t>
            </a:r>
            <a:r>
              <a:rPr lang="en-US" dirty="0" err="1"/>
              <a:t>s</a:t>
            </a:r>
            <a:r>
              <a:rPr lang="en-US" dirty="0" err="1" smtClean="0"/>
              <a:t>yn</a:t>
            </a:r>
            <a:r>
              <a:rPr lang="en-US" dirty="0" smtClean="0"/>
              <a:t>-sets and ontological relations expand matches</a:t>
            </a:r>
          </a:p>
          <a:p>
            <a:r>
              <a:rPr lang="en-US" dirty="0" smtClean="0"/>
              <a:t>Salience/importance</a:t>
            </a:r>
            <a:endParaRPr lang="en-US" dirty="0"/>
          </a:p>
          <a:p>
            <a:pPr lvl="1"/>
            <a:r>
              <a:rPr lang="en-US" dirty="0"/>
              <a:t>Obtain many “reference” descriptions</a:t>
            </a:r>
          </a:p>
          <a:p>
            <a:pPr lvl="1"/>
            <a:r>
              <a:rPr lang="en-US" dirty="0"/>
              <a:t>Weight predicates and arguments based on </a:t>
            </a:r>
            <a:r>
              <a:rPr lang="en-US" dirty="0" smtClean="0"/>
              <a:t>frequency</a:t>
            </a:r>
          </a:p>
          <a:p>
            <a:r>
              <a:rPr lang="en-US" dirty="0" smtClean="0"/>
              <a:t>Granularity of description</a:t>
            </a:r>
          </a:p>
          <a:p>
            <a:pPr lvl="1"/>
            <a:r>
              <a:rPr lang="en-US" dirty="0" smtClean="0"/>
              <a:t>Demonstrates influence of application context</a:t>
            </a:r>
          </a:p>
          <a:p>
            <a:pPr lvl="1"/>
            <a:r>
              <a:rPr lang="en-US" dirty="0" smtClean="0"/>
              <a:t>Program focus is on verbs, so nouns match loosely</a:t>
            </a:r>
          </a:p>
          <a:p>
            <a:r>
              <a:rPr lang="en-US" dirty="0"/>
              <a:t>R</a:t>
            </a:r>
            <a:r>
              <a:rPr lang="en-US" dirty="0" smtClean="0"/>
              <a:t>egularities in evaluation efforts that depend on semantic similarity promise common solutions</a:t>
            </a:r>
          </a:p>
          <a:p>
            <a:pPr marL="341312" lvl="1" indent="0">
              <a:buNone/>
            </a:pPr>
            <a:endParaRPr lang="en-US" dirty="0" smtClean="0"/>
          </a:p>
          <a:p>
            <a:pPr marL="341312" lvl="1" indent="0">
              <a:buNone/>
            </a:pPr>
            <a:r>
              <a:rPr lang="en-US" dirty="0" smtClean="0"/>
              <a:t>(This is work with Evelyne Tzoukermann and Dan </a:t>
            </a:r>
            <a:r>
              <a:rPr lang="en-US" dirty="0" err="1" smtClean="0"/>
              <a:t>Parvaz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Mind’s Eye Text Similarity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74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544624"/>
              </p:ext>
            </p:extLst>
          </p:nvPr>
        </p:nvGraphicFramePr>
        <p:xfrm>
          <a:off x="381000" y="762000"/>
          <a:ext cx="8229598" cy="6026730"/>
        </p:xfrm>
        <a:graphic>
          <a:graphicData uri="http://schemas.openxmlformats.org/drawingml/2006/table">
            <a:tbl>
              <a:tblPr/>
              <a:tblGrid>
                <a:gridCol w="1285570"/>
                <a:gridCol w="1285570"/>
                <a:gridCol w="1285570"/>
                <a:gridCol w="1285570"/>
                <a:gridCol w="511307"/>
                <a:gridCol w="584350"/>
                <a:gridCol w="511307"/>
                <a:gridCol w="525915"/>
                <a:gridCol w="486958"/>
                <a:gridCol w="467481"/>
              </a:tblGrid>
              <a:tr h="40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Predicate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Argumen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dobj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close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dobj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close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dobj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hold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dobj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dobj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dobj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dobj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dobj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take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nsubj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close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woman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nsubj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hold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woman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Nominal errors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Verbal Errors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Predicate errors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2">
                <a:tc gridSpan="4"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Score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-6.5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8575"/>
            <a:ext cx="7696200" cy="944562"/>
          </a:xfrm>
        </p:spPr>
        <p:txBody>
          <a:bodyPr/>
          <a:lstStyle/>
          <a:p>
            <a:r>
              <a:rPr lang="en-US" dirty="0" smtClean="0"/>
              <a:t>Test Sentences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46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trebriefing_2012">
  <a:themeElements>
    <a:clrScheme name="">
      <a:dk1>
        <a:srgbClr val="000000"/>
      </a:dk1>
      <a:lt1>
        <a:srgbClr val="FFFFFF"/>
      </a:lt1>
      <a:dk2>
        <a:srgbClr val="003399"/>
      </a:dk2>
      <a:lt2>
        <a:srgbClr val="808080"/>
      </a:lt2>
      <a:accent1>
        <a:srgbClr val="FFCC99"/>
      </a:accent1>
      <a:accent2>
        <a:srgbClr val="FF9999"/>
      </a:accent2>
      <a:accent3>
        <a:srgbClr val="FFFFFF"/>
      </a:accent3>
      <a:accent4>
        <a:srgbClr val="000000"/>
      </a:accent4>
      <a:accent5>
        <a:srgbClr val="FFE2CA"/>
      </a:accent5>
      <a:accent6>
        <a:srgbClr val="E78A8A"/>
      </a:accent6>
      <a:hlink>
        <a:srgbClr val="0000FF"/>
      </a:hlink>
      <a:folHlink>
        <a:srgbClr val="990099"/>
      </a:folHlink>
    </a:clrScheme>
    <a:fontScheme name="CCKS-Templa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ts val="2500"/>
          </a:lnSpc>
          <a:spcBef>
            <a:spcPct val="0"/>
          </a:spcBef>
          <a:spcAft>
            <a:spcPts val="1000"/>
          </a:spcAft>
          <a:buClr>
            <a:srgbClr val="FDAA03"/>
          </a:buClr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ts val="2500"/>
          </a:lnSpc>
          <a:spcBef>
            <a:spcPct val="0"/>
          </a:spcBef>
          <a:spcAft>
            <a:spcPts val="1000"/>
          </a:spcAft>
          <a:buClr>
            <a:srgbClr val="FDAA03"/>
          </a:buClr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CKS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KS-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C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8AB9E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40A4F0362EB43B440C1B0A276729E" ma:contentTypeVersion="0" ma:contentTypeDescription="Create a new document." ma:contentTypeScope="" ma:versionID="31d70e330d91d90f1ea1b5f89448dd3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011E5F6-85AB-45EB-8FFC-042EC0C55FC2}">
  <ds:schemaRefs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2D0652-F5B6-417F-8844-4199DF1577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78B471-4FA0-4672-9341-5C387D4F18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mitrebriefing_2012</Template>
  <TotalTime>5683</TotalTime>
  <Words>481</Words>
  <Application>Microsoft Office PowerPoint</Application>
  <PresentationFormat>On-screen Show (4:3)</PresentationFormat>
  <Paragraphs>170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mitrebriefing_2012</vt:lpstr>
      <vt:lpstr>Evaluation and STS</vt:lpstr>
      <vt:lpstr>Evaluation and STS Wish-list</vt:lpstr>
      <vt:lpstr>Quick Foray into Philosophy</vt:lpstr>
      <vt:lpstr>DARPA Mind’s Eye Evaluation</vt:lpstr>
      <vt:lpstr>Mind’s Eye Text Similarity</vt:lpstr>
      <vt:lpstr>Test Sentences</vt:lpstr>
    </vt:vector>
  </TitlesOfParts>
  <Company>The MITRE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with STS</dc:title>
  <dc:creator>Condon, Sherri L.</dc:creator>
  <cp:lastModifiedBy>Condon, Sherri L.</cp:lastModifiedBy>
  <cp:revision>44</cp:revision>
  <dcterms:created xsi:type="dcterms:W3CDTF">2012-03-09T18:24:30Z</dcterms:created>
  <dcterms:modified xsi:type="dcterms:W3CDTF">2012-03-13T17:08:00Z</dcterms:modified>
</cp:coreProperties>
</file>