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6600CC"/>
    <a:srgbClr val="FFFFCC"/>
    <a:srgbClr val="99CCFF"/>
    <a:srgbClr val="CCCCFF"/>
    <a:srgbClr val="CC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6888" autoAdjust="0"/>
  </p:normalViewPr>
  <p:slideViewPr>
    <p:cSldViewPr>
      <p:cViewPr>
        <p:scale>
          <a:sx n="100" d="100"/>
          <a:sy n="100" d="100"/>
        </p:scale>
        <p:origin x="-41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0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513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513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6158235-A88F-4F2E-84F0-95F8532CAF9A}" type="datetimeFigureOut">
              <a:rPr lang="en-US"/>
              <a:pPr>
                <a:defRPr/>
              </a:pPr>
              <a:t>3/12/2012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C19A49F-1D86-4B0E-B5B3-397C028811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0965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1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E4A0DE4-1F02-4152-9BBD-C4FCFAB6EDE7}" type="datetimeFigureOut">
              <a:rPr lang="en-US"/>
              <a:pPr>
                <a:defRPr/>
              </a:pPr>
              <a:t>3/12/2012</a:t>
            </a:fld>
            <a:endParaRPr lang="en-US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6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63CD705-2D7A-4BFF-BE08-A1B221CB77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5706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www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50" y="6578600"/>
            <a:ext cx="1162050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8305800" y="6400800"/>
            <a:ext cx="609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96DAE96A-FC3E-4DEE-BB5A-87296CC2465D}" type="slidenum">
              <a:rPr lang="en-US" sz="1200" b="1" smtClean="0">
                <a:solidFill>
                  <a:srgbClr val="000000"/>
                </a:solidFill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b="1" smtClean="0">
              <a:solidFill>
                <a:srgbClr val="000000"/>
              </a:solidFill>
            </a:endParaRPr>
          </a:p>
        </p:txBody>
      </p:sp>
      <p:pic>
        <p:nvPicPr>
          <p:cNvPr id="6" name="Picture 16" descr="slidepict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9" descr="RTN_BBN_Transparent.gif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1813"/>
            <a:ext cx="1089025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6" descr="www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50" y="6578600"/>
            <a:ext cx="1162050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2"/>
          <p:cNvSpPr txBox="1">
            <a:spLocks noChangeArrowheads="1"/>
          </p:cNvSpPr>
          <p:nvPr userDrawn="1"/>
        </p:nvSpPr>
        <p:spPr bwMode="auto">
          <a:xfrm>
            <a:off x="8305800" y="6400800"/>
            <a:ext cx="609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F1AB4AE5-D3AC-4F48-A839-32A8A6395B9D}" type="slidenum">
              <a:rPr lang="en-US" sz="1200" b="1" smtClean="0">
                <a:solidFill>
                  <a:srgbClr val="000000"/>
                </a:solidFill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b="1" smtClean="0">
              <a:solidFill>
                <a:srgbClr val="000000"/>
              </a:solidFill>
            </a:endParaRPr>
          </a:p>
        </p:txBody>
      </p:sp>
      <p:pic>
        <p:nvPicPr>
          <p:cNvPr id="11" name="Picture 14" descr="slidepict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6" descr="RTN_BBN_Transparent.gif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3" y="6453188"/>
            <a:ext cx="13033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 algn="ct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8F30EC8-7453-4A26-AA47-1DC9F3483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99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F6B047C-EDE2-48E4-B856-0AA36A4DA8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300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1" y="533400"/>
            <a:ext cx="2171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1" y="533400"/>
            <a:ext cx="6362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8D59A31-22F2-4948-AF86-AF31C4AAE3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744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33400"/>
            <a:ext cx="78486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295400"/>
            <a:ext cx="8686800" cy="4876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C86A3EE-64A0-46F3-B94B-82ED5E4C17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045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33400"/>
            <a:ext cx="78486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95400"/>
            <a:ext cx="42672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95400"/>
            <a:ext cx="42672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z="4500" b="1">
                <a:solidFill>
                  <a:srgbClr val="000000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A79B123-69F4-4F6E-8298-EEADE542B9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0173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33400"/>
            <a:ext cx="78486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95400"/>
            <a:ext cx="42672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95400"/>
            <a:ext cx="4267200" cy="4876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z="4500" b="1">
                <a:solidFill>
                  <a:srgbClr val="000000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247BC55-7507-4E46-8FFB-A248B52B71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803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www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50" y="6578600"/>
            <a:ext cx="1162050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8305800" y="6400800"/>
            <a:ext cx="609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1C7C4FC4-D8B4-4705-912F-08386F31F91F}" type="slidenum">
              <a:rPr lang="en-US" sz="1200" b="1" smtClean="0">
                <a:solidFill>
                  <a:srgbClr val="000000"/>
                </a:solidFill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b="1" smtClean="0">
              <a:solidFill>
                <a:srgbClr val="000000"/>
              </a:solidFill>
            </a:endParaRPr>
          </a:p>
        </p:txBody>
      </p:sp>
      <p:pic>
        <p:nvPicPr>
          <p:cNvPr id="6" name="Picture 16" descr="slidepict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9" descr="RTN_BBN_Transparent.gif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1813"/>
            <a:ext cx="1089025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CD99F26-0625-4B9D-A944-B5C045387E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216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 baseline="0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3E48CDF-1DBC-4280-8E40-66A0EAF74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85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42672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95400"/>
            <a:ext cx="42672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324C540-E6B8-4201-A95C-57D1C08915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725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E12D17B-06DE-4350-8AF2-95C6D260F2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300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3932A90-3F55-4208-9C4F-DAB9E5543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375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E764875-71B5-42A7-AB98-A31F5106F8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227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B8B6202-0E02-4204-BF65-F838759531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37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0903ACB-D21D-4A7E-A9E0-C8928213C8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951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81961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81961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533400"/>
            <a:ext cx="7848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95400"/>
            <a:ext cx="86868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F67FA5D-667C-4616-9E09-799D7007D7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0" name="Picture 9" descr="www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50" y="6578600"/>
            <a:ext cx="1162050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13"/>
          <p:cNvSpPr txBox="1">
            <a:spLocks noChangeArrowheads="1"/>
          </p:cNvSpPr>
          <p:nvPr userDrawn="1"/>
        </p:nvSpPr>
        <p:spPr bwMode="auto">
          <a:xfrm>
            <a:off x="8305800" y="6400800"/>
            <a:ext cx="609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317D493C-D386-42D8-9F7D-6F916B922721}" type="slidenum">
              <a:rPr lang="en-US" sz="1200" b="1" smtClean="0">
                <a:solidFill>
                  <a:srgbClr val="000000"/>
                </a:solidFill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b="1" smtClean="0">
              <a:solidFill>
                <a:srgbClr val="000000"/>
              </a:solidFill>
            </a:endParaRPr>
          </a:p>
        </p:txBody>
      </p:sp>
      <p:pic>
        <p:nvPicPr>
          <p:cNvPr id="1032" name="Picture 16" descr="slidepict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9" descr="RTN_BBN_Transparent.gif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1813"/>
            <a:ext cx="1089025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6" r:id="rId1"/>
    <p:sldLayoutId id="2147484037" r:id="rId2"/>
    <p:sldLayoutId id="2147484038" r:id="rId3"/>
    <p:sldLayoutId id="2147484039" r:id="rId4"/>
    <p:sldLayoutId id="2147484040" r:id="rId5"/>
    <p:sldLayoutId id="2147484041" r:id="rId6"/>
    <p:sldLayoutId id="2147484042" r:id="rId7"/>
    <p:sldLayoutId id="2147484043" r:id="rId8"/>
    <p:sldLayoutId id="2147484044" r:id="rId9"/>
    <p:sldLayoutId id="2147484045" r:id="rId10"/>
    <p:sldLayoutId id="2147484046" r:id="rId11"/>
    <p:sldLayoutId id="2147484047" r:id="rId12"/>
    <p:sldLayoutId id="2147484049" r:id="rId13"/>
    <p:sldLayoutId id="2147484050" r:id="rId14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Thoughts on STS regarding</a:t>
            </a:r>
            <a:br>
              <a:rPr lang="en-US" dirty="0" smtClean="0"/>
            </a:br>
            <a:r>
              <a:rPr lang="en-US" dirty="0" smtClean="0"/>
              <a:t>Machine Reading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Ralph Weischedel</a:t>
            </a:r>
          </a:p>
          <a:p>
            <a:endParaRPr lang="en-US" dirty="0"/>
          </a:p>
          <a:p>
            <a:r>
              <a:rPr lang="en-US" dirty="0" smtClean="0"/>
              <a:t>12 March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118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DARPA Machine 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Objective: </a:t>
            </a:r>
          </a:p>
          <a:p>
            <a:pPr lvl="1"/>
            <a:r>
              <a:rPr lang="en-US" dirty="0" smtClean="0"/>
              <a:t>Populate a knowledge based by reading text, given a customer-specified ontology</a:t>
            </a:r>
          </a:p>
          <a:p>
            <a:r>
              <a:rPr lang="en-US" dirty="0" smtClean="0"/>
              <a:t>Evaluation</a:t>
            </a:r>
          </a:p>
          <a:p>
            <a:pPr lvl="1"/>
            <a:r>
              <a:rPr lang="en-US" dirty="0" smtClean="0"/>
              <a:t>Queries: formal language </a:t>
            </a:r>
          </a:p>
          <a:p>
            <a:pPr lvl="1"/>
            <a:r>
              <a:rPr lang="en-US" dirty="0" smtClean="0"/>
              <a:t>Answers: formal language</a:t>
            </a:r>
          </a:p>
          <a:p>
            <a:r>
              <a:rPr lang="en-US" dirty="0"/>
              <a:t>F</a:t>
            </a:r>
            <a:r>
              <a:rPr lang="en-US" dirty="0" smtClean="0"/>
              <a:t>ormal semantics &amp; reasoning, rather than text similarity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69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33400"/>
            <a:ext cx="7848600" cy="914400"/>
          </a:xfrm>
        </p:spPr>
        <p:txBody>
          <a:bodyPr/>
          <a:lstStyle/>
          <a:p>
            <a:r>
              <a:rPr lang="en-US" dirty="0" smtClean="0"/>
              <a:t>Possible Application: Reading Comprehension</a:t>
            </a:r>
            <a:br>
              <a:rPr lang="en-US" dirty="0" smtClean="0"/>
            </a:br>
            <a:r>
              <a:rPr lang="en-US" dirty="0" smtClean="0"/>
              <a:t>(Question Answering)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4495800"/>
          </a:xfrm>
        </p:spPr>
        <p:txBody>
          <a:bodyPr/>
          <a:lstStyle/>
          <a:p>
            <a:r>
              <a:rPr lang="en-US" dirty="0" smtClean="0"/>
              <a:t>Task:</a:t>
            </a:r>
          </a:p>
          <a:p>
            <a:pPr lvl="1"/>
            <a:r>
              <a:rPr lang="en-US" dirty="0" smtClean="0"/>
              <a:t>Read text and answer NL questions with NL answers</a:t>
            </a:r>
          </a:p>
          <a:p>
            <a:r>
              <a:rPr lang="en-US" dirty="0" smtClean="0"/>
              <a:t>Roles:</a:t>
            </a:r>
          </a:p>
          <a:p>
            <a:pPr lvl="1"/>
            <a:r>
              <a:rPr lang="en-US" dirty="0" smtClean="0"/>
              <a:t>Semantic retrieval of sentences that may have an answer</a:t>
            </a:r>
          </a:p>
          <a:p>
            <a:pPr lvl="1"/>
            <a:r>
              <a:rPr lang="en-US" dirty="0" smtClean="0"/>
              <a:t>Detecting redundancy</a:t>
            </a:r>
          </a:p>
          <a:p>
            <a:pPr lvl="1"/>
            <a:r>
              <a:rPr lang="en-US" dirty="0" smtClean="0"/>
              <a:t>Automatic scoring?</a:t>
            </a:r>
          </a:p>
          <a:p>
            <a:r>
              <a:rPr lang="en-US" dirty="0" smtClean="0"/>
              <a:t>Caveat</a:t>
            </a:r>
          </a:p>
          <a:p>
            <a:pPr lvl="1"/>
            <a:r>
              <a:rPr lang="en-US" dirty="0" smtClean="0"/>
              <a:t>Assumes question has an answer in a single sentence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391371"/>
      </p:ext>
    </p:extLst>
  </p:cSld>
  <p:clrMapOvr>
    <a:masterClrMapping/>
  </p:clrMapOvr>
</p:sld>
</file>

<file path=ppt/theme/theme1.xml><?xml version="1.0" encoding="utf-8"?>
<a:theme xmlns:a="http://schemas.openxmlformats.org/drawingml/2006/main" name="BBN 2005">
  <a:themeElements>
    <a:clrScheme name="BBN 2005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BN 200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>
    <a:extraClrScheme>
      <a:clrScheme name="BBN 200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BN 2005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BN 2005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BN 2005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BN 2005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BN 2005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BN 2005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BN 2005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BN 2005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BN 2005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BN 2005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BN 2005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49891</TotalTime>
  <Words>86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BBN 2005</vt:lpstr>
      <vt:lpstr>Thoughts on STS regarding Machine Reading</vt:lpstr>
      <vt:lpstr>DARPA Machine Reading</vt:lpstr>
      <vt:lpstr>Possible Application: Reading Comprehension (Question Answering)</vt:lpstr>
    </vt:vector>
  </TitlesOfParts>
  <Company>BBNT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SCIL</dc:title>
  <dc:creator>Marjorie Freedman</dc:creator>
  <cp:lastModifiedBy>Ralph Weischedel</cp:lastModifiedBy>
  <cp:revision>433</cp:revision>
  <cp:lastPrinted>2012-02-09T13:05:30Z</cp:lastPrinted>
  <dcterms:created xsi:type="dcterms:W3CDTF">2010-06-26T16:27:00Z</dcterms:created>
  <dcterms:modified xsi:type="dcterms:W3CDTF">2012-03-12T20:15:22Z</dcterms:modified>
</cp:coreProperties>
</file>