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1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6F2DB-05EC-6248-8C1E-880D24E18D34}" type="datetimeFigureOut">
              <a:rPr lang="en-US" smtClean="0"/>
              <a:t>3/13/12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1F3D5-5011-9A49-B6C9-C7E616C2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61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1F3D5-5011-9A49-B6C9-C7E616C2A3C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18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7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0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1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3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35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4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9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3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3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5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17D8E-9755-414A-AC52-577134B1A0B8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F9AB6-049D-E14B-87BC-44C298501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9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Interoperability and Platforms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Nancy Ide</a:t>
            </a:r>
          </a:p>
          <a:p>
            <a:r>
              <a:rPr lang="en-US" dirty="0" smtClean="0"/>
              <a:t>Department of Computer Science</a:t>
            </a:r>
          </a:p>
          <a:p>
            <a:r>
              <a:rPr lang="en-US" dirty="0" smtClean="0"/>
              <a:t>Vassar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218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STS is clearly a very big and complex area</a:t>
            </a:r>
          </a:p>
          <a:p>
            <a:pPr lvl="1"/>
            <a:r>
              <a:rPr lang="en-US" dirty="0" smtClean="0"/>
              <a:t>Can we break it down in some way to make the problem more manageable?</a:t>
            </a:r>
          </a:p>
          <a:p>
            <a:pPr lvl="1"/>
            <a:r>
              <a:rPr lang="en-US" dirty="0" smtClean="0"/>
              <a:t>What would some first steps involve? </a:t>
            </a:r>
          </a:p>
          <a:p>
            <a:pPr lvl="2"/>
            <a:r>
              <a:rPr lang="en-US" dirty="0" smtClean="0"/>
              <a:t>Look at individual elements/aspects, or combinations of same?</a:t>
            </a:r>
          </a:p>
          <a:p>
            <a:pPr lvl="3"/>
            <a:r>
              <a:rPr lang="en-US" dirty="0" smtClean="0"/>
              <a:t>What modules and combinations would be best to explore first?</a:t>
            </a:r>
          </a:p>
          <a:p>
            <a:pPr lvl="2"/>
            <a:r>
              <a:rPr lang="en-US" dirty="0" smtClean="0"/>
              <a:t>Develop a good inventory of similarities and relations and explore each systematically?</a:t>
            </a:r>
          </a:p>
          <a:p>
            <a:pPr lvl="1"/>
            <a:r>
              <a:rPr lang="en-US" dirty="0" smtClean="0"/>
              <a:t>Can we devise a map of the components of the task and their inter-relations?</a:t>
            </a:r>
          </a:p>
          <a:p>
            <a:pPr marL="914400" lvl="2" indent="0">
              <a:buNone/>
            </a:pPr>
            <a:r>
              <a:rPr lang="en-US" sz="1200" dirty="0" smtClean="0"/>
              <a:t>How well do we do on these components? Are we ready for STS when we are not yet good at, say, lexical similarity?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4748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Dimensions of Similarity?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Style/phrasing</a:t>
            </a:r>
          </a:p>
          <a:p>
            <a:pPr lvl="1"/>
            <a:r>
              <a:rPr lang="en-US" dirty="0" smtClean="0"/>
              <a:t>More/less specific</a:t>
            </a:r>
          </a:p>
          <a:p>
            <a:pPr lvl="1"/>
            <a:r>
              <a:rPr lang="en-US" dirty="0" smtClean="0"/>
              <a:t>Formality, register: lexical choice (collapsed </a:t>
            </a:r>
            <a:r>
              <a:rPr lang="en-US" dirty="0" err="1" smtClean="0"/>
              <a:t>vs</a:t>
            </a:r>
            <a:r>
              <a:rPr lang="en-US" dirty="0" smtClean="0"/>
              <a:t> fell down), phrase complexity, etc.</a:t>
            </a:r>
          </a:p>
          <a:p>
            <a:pPr lvl="1"/>
            <a:r>
              <a:rPr lang="en-US" dirty="0" smtClean="0"/>
              <a:t>Creative language</a:t>
            </a:r>
          </a:p>
          <a:p>
            <a:pPr lvl="2"/>
            <a:r>
              <a:rPr lang="en-US" dirty="0" smtClean="0"/>
              <a:t>Metaphor vs. literal</a:t>
            </a:r>
          </a:p>
          <a:p>
            <a:pPr lvl="2"/>
            <a:r>
              <a:rPr lang="en-US" dirty="0" smtClean="0"/>
              <a:t>Shakespeare sonnet vs. Hobbs’ “meaning” </a:t>
            </a:r>
          </a:p>
          <a:p>
            <a:pPr lvl="2"/>
            <a:endParaRPr lang="en-US" dirty="0"/>
          </a:p>
          <a:p>
            <a:pPr marL="0" indent="0" algn="ctr">
              <a:buNone/>
            </a:pPr>
            <a:r>
              <a:rPr lang="en-US" i="1" dirty="0" smtClean="0"/>
              <a:t>To what extent do such variables contribute to meaning?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19294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Multi-MASC??</a:t>
            </a:r>
          </a:p>
          <a:p>
            <a:r>
              <a:rPr lang="en-US" dirty="0" smtClean="0"/>
              <a:t>Desiderata</a:t>
            </a:r>
          </a:p>
          <a:p>
            <a:pPr lvl="1"/>
            <a:r>
              <a:rPr lang="en-US" dirty="0" smtClean="0"/>
              <a:t>Corpora in multiple languages comparable to MASC</a:t>
            </a:r>
          </a:p>
          <a:p>
            <a:pPr lvl="2"/>
            <a:r>
              <a:rPr lang="en-US" dirty="0" smtClean="0"/>
              <a:t>500K over 19 genres (25K per genre)</a:t>
            </a:r>
          </a:p>
          <a:p>
            <a:pPr lvl="2"/>
            <a:r>
              <a:rPr lang="en-US" dirty="0" smtClean="0"/>
              <a:t>Contemporary language (spoken and written)</a:t>
            </a:r>
          </a:p>
          <a:p>
            <a:pPr lvl="2"/>
            <a:r>
              <a:rPr lang="en-US" dirty="0" smtClean="0"/>
              <a:t>Open data </a:t>
            </a:r>
          </a:p>
          <a:p>
            <a:pPr lvl="1"/>
            <a:r>
              <a:rPr lang="en-US" dirty="0" smtClean="0"/>
              <a:t>Comparable, multi-layer annotations</a:t>
            </a:r>
          </a:p>
          <a:p>
            <a:pPr lvl="1"/>
            <a:r>
              <a:rPr lang="en-US" dirty="0" smtClean="0"/>
              <a:t>Link annotations across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7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Concerns for STS project:</a:t>
            </a:r>
          </a:p>
          <a:p>
            <a:pPr lvl="1"/>
            <a:r>
              <a:rPr lang="en-US" dirty="0" smtClean="0"/>
              <a:t>Communication between NLP tools</a:t>
            </a:r>
          </a:p>
          <a:p>
            <a:pPr lvl="1"/>
            <a:r>
              <a:rPr lang="en-US" dirty="0" smtClean="0"/>
              <a:t>Interoperability of results</a:t>
            </a:r>
          </a:p>
          <a:p>
            <a:pPr lvl="1"/>
            <a:endParaRPr lang="en-US" dirty="0"/>
          </a:p>
          <a:p>
            <a:r>
              <a:rPr lang="en-US" dirty="0" smtClean="0"/>
              <a:t>Two kinds of interoperability</a:t>
            </a:r>
          </a:p>
          <a:p>
            <a:pPr lvl="1"/>
            <a:r>
              <a:rPr lang="en-US" dirty="0" smtClean="0"/>
              <a:t>Syntactic : physical format</a:t>
            </a:r>
          </a:p>
          <a:p>
            <a:pPr lvl="1"/>
            <a:r>
              <a:rPr lang="en-US" dirty="0" smtClean="0"/>
              <a:t>Semantic : linguistic categories/labels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39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Syntactic interoperability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Relies on specified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data formats, communication protocols, </a:t>
            </a:r>
            <a:r>
              <a:rPr lang="en-US" sz="3200" dirty="0" smtClean="0"/>
              <a:t>and the like to ensure communication and data exchange</a:t>
            </a:r>
          </a:p>
          <a:p>
            <a:r>
              <a:rPr lang="en-US" sz="3200" dirty="0" smtClean="0"/>
              <a:t>Systems involved can process the exchanged information, but </a:t>
            </a:r>
            <a:r>
              <a:rPr lang="en-US" sz="3200" dirty="0" smtClean="0">
                <a:solidFill>
                  <a:srgbClr val="B95B22"/>
                </a:solidFill>
              </a:rPr>
              <a:t>no guarantee that the interpretation is the same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47651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Semantic interoperability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Two systems have the ability to automatically interpret exchanged information meaningfully and accurately in order to produce useful results via deference to a </a:t>
            </a:r>
            <a:r>
              <a:rPr lang="en-US" sz="3200" dirty="0" smtClean="0">
                <a:solidFill>
                  <a:srgbClr val="9E3611"/>
                </a:solidFill>
              </a:rPr>
              <a:t>common information exchange reference model</a:t>
            </a:r>
          </a:p>
          <a:p>
            <a:r>
              <a:rPr lang="en-US" sz="3200" dirty="0" smtClean="0"/>
              <a:t>The content of the information exchange requests are unambiguously defined: </a:t>
            </a:r>
            <a:r>
              <a:rPr lang="en-US" sz="3200" dirty="0" smtClean="0">
                <a:solidFill>
                  <a:srgbClr val="9E3611"/>
                </a:solidFill>
              </a:rPr>
              <a:t>what is sent is the same as what is understood</a:t>
            </a:r>
          </a:p>
          <a:p>
            <a:endParaRPr lang="en-US" sz="32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1054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Interoperability concerns for STS project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Syntactic interoperability is not as much an issue</a:t>
            </a:r>
          </a:p>
          <a:p>
            <a:pPr lvl="1"/>
            <a:r>
              <a:rPr lang="en-US" dirty="0" smtClean="0"/>
              <a:t>Several compatible and standard formats emerging (</a:t>
            </a:r>
            <a:r>
              <a:rPr lang="en-US" dirty="0" err="1" smtClean="0"/>
              <a:t>GrAF</a:t>
            </a:r>
            <a:r>
              <a:rPr lang="en-US" dirty="0" smtClean="0"/>
              <a:t>, NIF-RDF/OWL, etc.)</a:t>
            </a:r>
          </a:p>
          <a:p>
            <a:r>
              <a:rPr lang="en-US" dirty="0" smtClean="0"/>
              <a:t>Semantic interoperability is more problematic</a:t>
            </a:r>
          </a:p>
          <a:p>
            <a:pPr lvl="1"/>
            <a:r>
              <a:rPr lang="en-US" dirty="0" smtClean="0"/>
              <a:t>Issue of common labels, features</a:t>
            </a:r>
          </a:p>
          <a:p>
            <a:pPr lvl="1"/>
            <a:r>
              <a:rPr lang="en-US" dirty="0" smtClean="0"/>
              <a:t>Issue of what are objects, features for communication among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09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an architecture such as UIMA or GATE is used there are no interoperability concerns between modules</a:t>
            </a:r>
          </a:p>
          <a:p>
            <a:pPr lvl="1"/>
            <a:r>
              <a:rPr lang="en-US" dirty="0" smtClean="0"/>
              <a:t>Interoperability and usability of final result could be an issue</a:t>
            </a:r>
          </a:p>
          <a:p>
            <a:r>
              <a:rPr lang="en-US" dirty="0" smtClean="0"/>
              <a:t>Web services or other distributed model (plug and play)</a:t>
            </a:r>
          </a:p>
          <a:p>
            <a:pPr lvl="1"/>
            <a:r>
              <a:rPr lang="en-US" dirty="0" smtClean="0"/>
              <a:t>Allows use of any modules, etc.</a:t>
            </a:r>
          </a:p>
          <a:p>
            <a:pPr lvl="1"/>
            <a:r>
              <a:rPr lang="en-US" dirty="0" smtClean="0"/>
              <a:t>Must establish exchange protocols</a:t>
            </a:r>
          </a:p>
          <a:p>
            <a:pPr lvl="1"/>
            <a:r>
              <a:rPr lang="en-US" dirty="0" smtClean="0"/>
              <a:t>This is being done anyway…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90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Pending final NSF approval, $2.1million grant to develop a distributed web service infrastructure for NLP </a:t>
            </a:r>
          </a:p>
          <a:p>
            <a:pPr lvl="1"/>
            <a:r>
              <a:rPr lang="en-US" dirty="0" smtClean="0"/>
              <a:t>Leads: Brandeis (</a:t>
            </a:r>
            <a:r>
              <a:rPr lang="en-US" dirty="0" err="1" smtClean="0"/>
              <a:t>Pustejovsky</a:t>
            </a:r>
            <a:r>
              <a:rPr lang="en-US" dirty="0" smtClean="0"/>
              <a:t>), Vassar (Ide)</a:t>
            </a:r>
          </a:p>
          <a:p>
            <a:pPr lvl="1"/>
            <a:r>
              <a:rPr lang="en-US" dirty="0" smtClean="0"/>
              <a:t>Sub-contracts: </a:t>
            </a:r>
            <a:r>
              <a:rPr lang="en-US" dirty="0" err="1" smtClean="0"/>
              <a:t>UPenn</a:t>
            </a:r>
            <a:r>
              <a:rPr lang="en-US" dirty="0" smtClean="0"/>
              <a:t> (LDC-</a:t>
            </a:r>
            <a:r>
              <a:rPr lang="en-US" dirty="0" err="1" smtClean="0"/>
              <a:t>Cieri</a:t>
            </a:r>
            <a:r>
              <a:rPr lang="en-US" dirty="0" smtClean="0"/>
              <a:t>), Carnegie-Mellon (Nyberg)</a:t>
            </a:r>
          </a:p>
          <a:p>
            <a:r>
              <a:rPr lang="en-US" dirty="0" smtClean="0"/>
              <a:t>Modules to be developed include evaluation (CMU) based on “open advancement” </a:t>
            </a:r>
          </a:p>
          <a:p>
            <a:r>
              <a:rPr lang="en-US" dirty="0" smtClean="0"/>
              <a:t>Plan for annual “challenges” to engage community</a:t>
            </a:r>
          </a:p>
          <a:p>
            <a:pPr lvl="1"/>
            <a:r>
              <a:rPr lang="en-US" dirty="0" smtClean="0"/>
              <a:t>Could STS be one of those?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85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STS would be an ideal pilot project for the larger web service platform project</a:t>
            </a:r>
          </a:p>
          <a:p>
            <a:pPr lvl="1"/>
            <a:r>
              <a:rPr lang="en-US" sz="2400" dirty="0" smtClean="0"/>
              <a:t>Funding for this?</a:t>
            </a:r>
          </a:p>
          <a:p>
            <a:pPr lvl="1"/>
            <a:r>
              <a:rPr lang="en-US" sz="2400" dirty="0" smtClean="0"/>
              <a:t>Contribute to development of standard exchange protocols</a:t>
            </a:r>
          </a:p>
          <a:p>
            <a:r>
              <a:rPr lang="en-US" sz="2800" dirty="0" smtClean="0"/>
              <a:t>Syntactic interoperability: Use formats compatible with converging efforts</a:t>
            </a:r>
          </a:p>
          <a:p>
            <a:pPr lvl="1"/>
            <a:r>
              <a:rPr lang="en-US" sz="2400" dirty="0" smtClean="0"/>
              <a:t>Linked data, ISO LAF/</a:t>
            </a:r>
            <a:r>
              <a:rPr lang="en-US" sz="2400" dirty="0" err="1" smtClean="0"/>
              <a:t>GrAF</a:t>
            </a:r>
            <a:r>
              <a:rPr lang="en-US" sz="2400" dirty="0" smtClean="0"/>
              <a:t>, etc.</a:t>
            </a:r>
          </a:p>
          <a:p>
            <a:r>
              <a:rPr lang="en-US" sz="2800" dirty="0" smtClean="0"/>
              <a:t>Semantic interoperability: Use standard ontologies</a:t>
            </a:r>
            <a:r>
              <a:rPr lang="en-US" sz="2800" smtClean="0"/>
              <a:t>, data category </a:t>
            </a:r>
            <a:r>
              <a:rPr lang="en-US" sz="2800" dirty="0" smtClean="0"/>
              <a:t>registries, etc. for reference categories</a:t>
            </a:r>
          </a:p>
          <a:p>
            <a:pPr lvl="1"/>
            <a:r>
              <a:rPr lang="en-US" sz="2400" dirty="0" err="1" smtClean="0"/>
              <a:t>ISOCat</a:t>
            </a:r>
            <a:r>
              <a:rPr lang="en-US" sz="2400" dirty="0" smtClean="0"/>
              <a:t>, </a:t>
            </a:r>
            <a:r>
              <a:rPr lang="en-US" sz="2400" dirty="0" err="1" smtClean="0"/>
              <a:t>Olia</a:t>
            </a:r>
            <a:r>
              <a:rPr lang="en-US" sz="2400" dirty="0" smtClean="0"/>
              <a:t>, etc.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5469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Openness!!!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open data (really open, not GPL or share-alike, non-commercial, etc.)</a:t>
            </a:r>
          </a:p>
          <a:p>
            <a:r>
              <a:rPr lang="en-US" dirty="0" smtClean="0"/>
              <a:t>Use broad-genre data</a:t>
            </a:r>
            <a:endParaRPr lang="en-US" dirty="0" smtClean="0"/>
          </a:p>
          <a:p>
            <a:r>
              <a:rPr lang="en-US" dirty="0" smtClean="0"/>
              <a:t>Provide open and complete results</a:t>
            </a:r>
          </a:p>
          <a:p>
            <a:pPr lvl="1"/>
            <a:r>
              <a:rPr lang="en-US" dirty="0" smtClean="0"/>
              <a:t>Would be nice if results of intermediate and final stages were openly available</a:t>
            </a:r>
          </a:p>
          <a:p>
            <a:pPr lvl="1"/>
            <a:r>
              <a:rPr lang="en-US" dirty="0" smtClean="0"/>
              <a:t>Would be nice to have multiple annotations over same data</a:t>
            </a:r>
          </a:p>
          <a:p>
            <a:r>
              <a:rPr lang="en-US" dirty="0" smtClean="0"/>
              <a:t>Link with other available data/annotations where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28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661</Words>
  <Application>Microsoft Macintosh PowerPoint</Application>
  <PresentationFormat>On-screen Show (4:3)</PresentationFormat>
  <Paragraphs>81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Interoperability and Platforms</vt:lpstr>
      <vt:lpstr>Interoperability </vt:lpstr>
      <vt:lpstr>Syntactic interoperability </vt:lpstr>
      <vt:lpstr>Semantic interoperability</vt:lpstr>
      <vt:lpstr>Interoperability concerns for STS project </vt:lpstr>
      <vt:lpstr>Interoperability concerns</vt:lpstr>
      <vt:lpstr>Web service architecture</vt:lpstr>
      <vt:lpstr>Suggestions</vt:lpstr>
      <vt:lpstr>Openness!!!</vt:lpstr>
      <vt:lpstr>Other Suggestions</vt:lpstr>
      <vt:lpstr>Other Dimensions of Similarity?</vt:lpstr>
      <vt:lpstr>Data</vt:lpstr>
    </vt:vector>
  </TitlesOfParts>
  <Company>Vassar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Ide</dc:creator>
  <cp:lastModifiedBy>Nancy Ide</cp:lastModifiedBy>
  <cp:revision>19</cp:revision>
  <dcterms:created xsi:type="dcterms:W3CDTF">2012-03-13T12:55:02Z</dcterms:created>
  <dcterms:modified xsi:type="dcterms:W3CDTF">2012-03-13T15:58:50Z</dcterms:modified>
</cp:coreProperties>
</file>