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2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8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1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41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6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77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7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17E2C-DCDE-EB47-B1A7-961F77A06C97}" type="datetimeFigureOut">
              <a:rPr lang="en-US" smtClean="0"/>
              <a:t>3/13/12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84FA5-66A0-AC46-AD12-CBBC52F26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7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 of open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37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Should we attempt multilingual STS from the get go?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5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13" y="1260680"/>
            <a:ext cx="8229600" cy="531595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Balancing act of functionality/utility/ontological issues</a:t>
            </a:r>
          </a:p>
          <a:p>
            <a:r>
              <a:rPr lang="en-US" dirty="0" smtClean="0"/>
              <a:t>Create this community</a:t>
            </a:r>
          </a:p>
          <a:p>
            <a:pPr lvl="1"/>
            <a:r>
              <a:rPr lang="en-US" dirty="0" smtClean="0"/>
              <a:t>Committees to work on the different aspects </a:t>
            </a:r>
          </a:p>
          <a:p>
            <a:r>
              <a:rPr lang="en-US" dirty="0" smtClean="0"/>
              <a:t>Shared Task</a:t>
            </a:r>
          </a:p>
          <a:p>
            <a:pPr lvl="1"/>
            <a:r>
              <a:rPr lang="en-US" dirty="0" smtClean="0"/>
              <a:t>*SEM as a venue</a:t>
            </a:r>
          </a:p>
          <a:p>
            <a:pPr lvl="1"/>
            <a:r>
              <a:rPr lang="en-US" dirty="0" smtClean="0"/>
              <a:t>Use Nancy’s challenge idea</a:t>
            </a:r>
          </a:p>
          <a:p>
            <a:r>
              <a:rPr lang="en-US" dirty="0" smtClean="0"/>
              <a:t>Seek funding from different resources</a:t>
            </a:r>
          </a:p>
          <a:p>
            <a:pPr lvl="1"/>
            <a:r>
              <a:rPr lang="en-US" dirty="0" smtClean="0"/>
              <a:t>NSF</a:t>
            </a:r>
          </a:p>
          <a:p>
            <a:pPr lvl="1"/>
            <a:r>
              <a:rPr lang="en-US" dirty="0" smtClean="0"/>
              <a:t>DARPA</a:t>
            </a:r>
          </a:p>
          <a:p>
            <a:pPr lvl="1"/>
            <a:r>
              <a:rPr lang="en-US" dirty="0" err="1" smtClean="0"/>
              <a:t>AirForce</a:t>
            </a:r>
            <a:endParaRPr lang="en-US" dirty="0" smtClean="0"/>
          </a:p>
          <a:p>
            <a:pPr lvl="1"/>
            <a:r>
              <a:rPr lang="en-US" dirty="0" smtClean="0"/>
              <a:t>IARPA</a:t>
            </a:r>
          </a:p>
          <a:p>
            <a:r>
              <a:rPr lang="en-US" dirty="0" smtClean="0"/>
              <a:t>Potential for European/Asian collaboration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61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Cases of meaning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028" y="1320358"/>
            <a:ext cx="8813948" cy="539460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Creative Language use</a:t>
            </a:r>
          </a:p>
          <a:p>
            <a:pPr lvl="1"/>
            <a:r>
              <a:rPr lang="en-US" dirty="0" smtClean="0"/>
              <a:t>Metaphorical language</a:t>
            </a:r>
          </a:p>
          <a:p>
            <a:pPr lvl="2"/>
            <a:r>
              <a:rPr lang="en-US" dirty="0" smtClean="0"/>
              <a:t>Al7ayah ba2a </a:t>
            </a:r>
            <a:r>
              <a:rPr lang="en-US" dirty="0" err="1" smtClean="0"/>
              <a:t>lwnha</a:t>
            </a:r>
            <a:r>
              <a:rPr lang="en-US" dirty="0" smtClean="0"/>
              <a:t> </a:t>
            </a:r>
            <a:r>
              <a:rPr lang="en-US" dirty="0" err="1" smtClean="0"/>
              <a:t>bamby</a:t>
            </a:r>
            <a:r>
              <a:rPr lang="en-US" dirty="0" smtClean="0"/>
              <a:t> 5ales [Egyptian Arabic BOLT data]</a:t>
            </a:r>
          </a:p>
          <a:p>
            <a:pPr lvl="2"/>
            <a:r>
              <a:rPr lang="en-US" dirty="0" smtClean="0"/>
              <a:t>[gloss] the-life became colored pink extremely</a:t>
            </a:r>
          </a:p>
          <a:p>
            <a:pPr lvl="2"/>
            <a:r>
              <a:rPr lang="en-US" dirty="0" smtClean="0"/>
              <a:t>[Trans1] Life is so pink</a:t>
            </a:r>
          </a:p>
          <a:p>
            <a:pPr lvl="2"/>
            <a:r>
              <a:rPr lang="en-US" dirty="0" smtClean="0"/>
              <a:t>[Trans2] Everything is extremely hunky dory</a:t>
            </a:r>
          </a:p>
          <a:p>
            <a:pPr lvl="2"/>
            <a:r>
              <a:rPr lang="en-US" dirty="0" smtClean="0"/>
              <a:t>[Trans3] Life is quite rosy </a:t>
            </a:r>
          </a:p>
          <a:p>
            <a:pPr lvl="1"/>
            <a:r>
              <a:rPr lang="en-US" dirty="0" smtClean="0"/>
              <a:t>Sarcasm</a:t>
            </a:r>
          </a:p>
          <a:p>
            <a:pPr lvl="2"/>
            <a:r>
              <a:rPr lang="en-US" dirty="0" smtClean="0"/>
              <a:t>Great, now I have to be at work at 5am</a:t>
            </a:r>
          </a:p>
          <a:p>
            <a:pPr lvl="2"/>
            <a:r>
              <a:rPr lang="en-US" dirty="0" smtClean="0"/>
              <a:t>Great, now I have to be at work at 10am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Pronominal Usage</a:t>
            </a:r>
          </a:p>
          <a:p>
            <a:pPr lvl="2"/>
            <a:r>
              <a:rPr lang="en-US" dirty="0" smtClean="0"/>
              <a:t>He ate the apple</a:t>
            </a:r>
          </a:p>
          <a:p>
            <a:pPr lvl="2"/>
            <a:r>
              <a:rPr lang="en-US" dirty="0" smtClean="0"/>
              <a:t>She ate the apple</a:t>
            </a:r>
          </a:p>
          <a:p>
            <a:pPr lvl="1"/>
            <a:r>
              <a:rPr lang="en-US" dirty="0" smtClean="0"/>
              <a:t>The notion of salience and the role it plays with respect to context (the IBM example, Sameer’s presentation)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4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Tools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semantic technologies</a:t>
            </a:r>
          </a:p>
          <a:p>
            <a:pPr lvl="1"/>
            <a:r>
              <a:rPr lang="en-US" dirty="0" smtClean="0"/>
              <a:t>WSD, WSI, Lexical substitution, SRL, modality, distributional compositionality, MWE, scoping, conversion from surface form to logical structure</a:t>
            </a:r>
          </a:p>
          <a:p>
            <a:r>
              <a:rPr lang="en-US" dirty="0" smtClean="0"/>
              <a:t>Current resources</a:t>
            </a:r>
          </a:p>
          <a:p>
            <a:pPr lvl="1"/>
            <a:r>
              <a:rPr lang="en-US" dirty="0" smtClean="0"/>
              <a:t>WN, ontologies (SUMO), MRD, </a:t>
            </a:r>
            <a:r>
              <a:rPr lang="en-US" dirty="0" err="1" smtClean="0"/>
              <a:t>ontonotes</a:t>
            </a:r>
            <a:r>
              <a:rPr lang="en-US" dirty="0" smtClean="0"/>
              <a:t>, UVI, </a:t>
            </a:r>
            <a:r>
              <a:rPr lang="en-US" dirty="0" err="1" smtClean="0"/>
              <a:t>verbnet</a:t>
            </a:r>
            <a:r>
              <a:rPr lang="en-US" dirty="0" smtClean="0"/>
              <a:t>, </a:t>
            </a:r>
            <a:r>
              <a:rPr lang="en-US" dirty="0" err="1" smtClean="0"/>
              <a:t>propbank</a:t>
            </a:r>
            <a:r>
              <a:rPr lang="en-US" dirty="0" smtClean="0"/>
              <a:t>, </a:t>
            </a:r>
            <a:r>
              <a:rPr lang="en-US" dirty="0" err="1" smtClean="0"/>
              <a:t>framenet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5762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other things are needed?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Creative language use detectors (work by Veale, </a:t>
            </a:r>
            <a:r>
              <a:rPr lang="en-US" dirty="0" err="1" smtClean="0"/>
              <a:t>Muresan</a:t>
            </a:r>
            <a:r>
              <a:rPr lang="en-US" dirty="0" smtClean="0"/>
              <a:t>, also some by us here on sarcasm)</a:t>
            </a:r>
          </a:p>
          <a:p>
            <a:pPr lvl="2"/>
            <a:r>
              <a:rPr lang="en-US" dirty="0" smtClean="0"/>
              <a:t>Metaphor, irony, sarcasm</a:t>
            </a:r>
          </a:p>
          <a:p>
            <a:pPr lvl="1"/>
            <a:r>
              <a:rPr lang="en-US" dirty="0" smtClean="0"/>
              <a:t>Register/style/salience detectors</a:t>
            </a:r>
          </a:p>
          <a:p>
            <a:r>
              <a:rPr lang="en-US" dirty="0" smtClean="0"/>
              <a:t>Resources</a:t>
            </a:r>
          </a:p>
          <a:p>
            <a:pPr lvl="1"/>
            <a:r>
              <a:rPr lang="en-US" dirty="0" smtClean="0"/>
              <a:t>Generalizable predicate relations detectors (extend the UVI to be more comprehensive)</a:t>
            </a:r>
          </a:p>
          <a:p>
            <a:pPr lvl="1"/>
            <a:r>
              <a:rPr lang="en-US" dirty="0" smtClean="0"/>
              <a:t>Annotations for pragmatic stuff </a:t>
            </a:r>
          </a:p>
          <a:p>
            <a:pPr lvl="1"/>
            <a:r>
              <a:rPr lang="en-US" dirty="0" smtClean="0"/>
              <a:t>What data do we annotate? (Multi)MASC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1327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platform to adopt?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we go with something like UIMA, or with Nancy’s grant</a:t>
            </a:r>
          </a:p>
          <a:p>
            <a:pPr lvl="1"/>
            <a:r>
              <a:rPr lang="en-US" dirty="0" smtClean="0"/>
              <a:t>We can probably start with UIMA and then transfer over especially if we want </a:t>
            </a:r>
            <a:r>
              <a:rPr lang="en-US" dirty="0" err="1" smtClean="0"/>
              <a:t>webservices</a:t>
            </a:r>
            <a:r>
              <a:rPr lang="en-US" dirty="0" smtClean="0"/>
              <a:t> and cloud computing capabilities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492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semantic interoperability standards do we adopt?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</a:t>
            </a:r>
          </a:p>
          <a:p>
            <a:r>
              <a:rPr lang="en-US" dirty="0" smtClean="0"/>
              <a:t>OWL</a:t>
            </a:r>
          </a:p>
          <a:p>
            <a:r>
              <a:rPr lang="en-US" dirty="0" smtClean="0"/>
              <a:t>KAF</a:t>
            </a:r>
          </a:p>
          <a:p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985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Precursor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98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Refine STS definition </a:t>
            </a:r>
          </a:p>
          <a:p>
            <a:pPr lvl="1"/>
            <a:r>
              <a:rPr lang="en-US" dirty="0" smtClean="0"/>
              <a:t>Create an inventory of possible relations we observe between two textual snippets</a:t>
            </a:r>
          </a:p>
          <a:p>
            <a:pPr lvl="1"/>
            <a:r>
              <a:rPr lang="en-US" dirty="0" smtClean="0"/>
              <a:t>Devise set of diagnostics for each of these relations in the inventory </a:t>
            </a:r>
          </a:p>
          <a:p>
            <a:pPr lvl="2"/>
            <a:r>
              <a:rPr lang="en-US" dirty="0" smtClean="0"/>
              <a:t>Equivalence (substitutability)</a:t>
            </a:r>
          </a:p>
          <a:p>
            <a:pPr lvl="2"/>
            <a:r>
              <a:rPr lang="en-US" dirty="0" smtClean="0"/>
              <a:t>Entailment</a:t>
            </a:r>
          </a:p>
          <a:p>
            <a:pPr lvl="2"/>
            <a:r>
              <a:rPr lang="en-US" dirty="0" smtClean="0"/>
              <a:t>Contradiction</a:t>
            </a:r>
          </a:p>
          <a:p>
            <a:pPr lvl="2"/>
            <a:r>
              <a:rPr lang="en-US" dirty="0" smtClean="0"/>
              <a:t>Specificity</a:t>
            </a:r>
          </a:p>
          <a:p>
            <a:pPr lvl="2"/>
            <a:r>
              <a:rPr lang="en-US" dirty="0" smtClean="0"/>
              <a:t>Subset</a:t>
            </a:r>
          </a:p>
          <a:p>
            <a:pPr lvl="2"/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What role does the Topic/domain play</a:t>
            </a:r>
          </a:p>
          <a:p>
            <a:pPr lvl="1"/>
            <a:r>
              <a:rPr lang="en-US" dirty="0" smtClean="0"/>
              <a:t>What role does the context play</a:t>
            </a:r>
          </a:p>
          <a:p>
            <a:pPr lvl="1"/>
            <a:r>
              <a:rPr lang="en-US" dirty="0" smtClean="0"/>
              <a:t>What role does the native language/culture 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22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Refine the STS </a:t>
            </a:r>
            <a:r>
              <a:rPr lang="en-US" dirty="0"/>
              <a:t>A</a:t>
            </a:r>
            <a:r>
              <a:rPr lang="en-US" dirty="0" smtClean="0"/>
              <a:t>nnotation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961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Adopt and work on Diana, Alessandro </a:t>
            </a:r>
            <a:r>
              <a:rPr lang="en-US" dirty="0" err="1" smtClean="0"/>
              <a:t>Lenci</a:t>
            </a:r>
            <a:r>
              <a:rPr lang="en-US" dirty="0" smtClean="0"/>
              <a:t>, </a:t>
            </a:r>
            <a:r>
              <a:rPr lang="en-US" dirty="0" err="1" smtClean="0"/>
              <a:t>Ido</a:t>
            </a:r>
            <a:r>
              <a:rPr lang="en-US" dirty="0" smtClean="0"/>
              <a:t>, Bernardo, </a:t>
            </a:r>
            <a:r>
              <a:rPr lang="en-US" dirty="0" err="1" smtClean="0"/>
              <a:t>Alon’s</a:t>
            </a:r>
            <a:r>
              <a:rPr lang="en-US" dirty="0" smtClean="0"/>
              <a:t> insights on how to modularize and concretize the task of STS for humans</a:t>
            </a:r>
          </a:p>
          <a:p>
            <a:r>
              <a:rPr lang="en-US" dirty="0" smtClean="0"/>
              <a:t>Three types of annotations</a:t>
            </a:r>
          </a:p>
          <a:p>
            <a:pPr lvl="1"/>
            <a:r>
              <a:rPr lang="en-US" dirty="0" smtClean="0"/>
              <a:t>Cast as an alignment + scores</a:t>
            </a:r>
          </a:p>
          <a:p>
            <a:pPr lvl="1"/>
            <a:r>
              <a:rPr lang="en-US" dirty="0" smtClean="0"/>
              <a:t>Decouple alignment from overall scores</a:t>
            </a:r>
          </a:p>
          <a:p>
            <a:pPr lvl="1"/>
            <a:r>
              <a:rPr lang="en-US" dirty="0" smtClean="0"/>
              <a:t>Just scores</a:t>
            </a:r>
          </a:p>
          <a:p>
            <a:r>
              <a:rPr lang="en-US" dirty="0" smtClean="0"/>
              <a:t>How do we obtain the annotations</a:t>
            </a:r>
          </a:p>
          <a:p>
            <a:pPr lvl="1"/>
            <a:r>
              <a:rPr lang="en-US" dirty="0" err="1" smtClean="0"/>
              <a:t>Turkers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Trained people?</a:t>
            </a:r>
          </a:p>
        </p:txBody>
      </p:sp>
    </p:spTree>
    <p:extLst>
      <p:ext uri="{BB962C8B-B14F-4D97-AF65-F5344CB8AC3E}">
        <p14:creationId xmlns:p14="http://schemas.microsoft.com/office/powerpoint/2010/main" val="206802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Issues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Intrinisic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Extrinsic measures</a:t>
            </a:r>
          </a:p>
          <a:p>
            <a:pPr lvl="1"/>
            <a:r>
              <a:rPr lang="en-US" dirty="0" smtClean="0"/>
              <a:t>What is desirable</a:t>
            </a:r>
          </a:p>
          <a:p>
            <a:pPr lvl="1"/>
            <a:r>
              <a:rPr lang="en-US" dirty="0" smtClean="0"/>
              <a:t>How does it correlate </a:t>
            </a:r>
            <a:r>
              <a:rPr lang="en-US" smtClean="0"/>
              <a:t>with application needs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56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472</Words>
  <Application>Microsoft Macintosh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Discussion of open issues</vt:lpstr>
      <vt:lpstr>Cases of meaning equivalence</vt:lpstr>
      <vt:lpstr>Current Tools and Resources</vt:lpstr>
      <vt:lpstr>What other things are needed?</vt:lpstr>
      <vt:lpstr>What platform to adopt?</vt:lpstr>
      <vt:lpstr>What semantic interoperability standards do we adopt?</vt:lpstr>
      <vt:lpstr>Precursor issues</vt:lpstr>
      <vt:lpstr>Refine the STS Annotation Framework</vt:lpstr>
      <vt:lpstr>Evaluation Issues </vt:lpstr>
      <vt:lpstr>Should we attempt multilingual STS from the get go?</vt:lpstr>
      <vt:lpstr>Next steps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of open issues</dc:title>
  <dc:creator>Mona Diab</dc:creator>
  <cp:lastModifiedBy>Mona Diab</cp:lastModifiedBy>
  <cp:revision>8</cp:revision>
  <dcterms:created xsi:type="dcterms:W3CDTF">2012-03-13T17:43:51Z</dcterms:created>
  <dcterms:modified xsi:type="dcterms:W3CDTF">2012-03-13T19:25:02Z</dcterms:modified>
</cp:coreProperties>
</file>