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sldIdLst>
    <p:sldId id="256" r:id="rId2"/>
    <p:sldId id="257" r:id="rId3"/>
    <p:sldId id="258" r:id="rId4"/>
    <p:sldId id="259" r:id="rId5"/>
    <p:sldId id="262" r:id="rId6"/>
    <p:sldId id="260" r:id="rId7"/>
    <p:sldId id="261" r:id="rId8"/>
    <p:sldId id="263" r:id="rId9"/>
    <p:sldId id="264" r:id="rId10"/>
    <p:sldId id="265" r:id="rId11"/>
    <p:sldId id="266" r:id="rId12"/>
    <p:sldId id="267" r:id="rId13"/>
    <p:sldId id="268" r:id="rId14"/>
    <p:sldId id="272" r:id="rId15"/>
    <p:sldId id="273" r:id="rId16"/>
    <p:sldId id="274" r:id="rId17"/>
    <p:sldId id="275" r:id="rId18"/>
    <p:sldId id="276" r:id="rId19"/>
    <p:sldId id="277"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70" r:id="rId33"/>
    <p:sldId id="271" r:id="rId34"/>
    <p:sldId id="269"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9" d="100"/>
          <a:sy n="109" d="100"/>
        </p:scale>
        <p:origin x="-147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B7D683-3111-614C-9901-3BAEF53FD50F}" type="datetimeFigureOut">
              <a:rPr lang="en-US" smtClean="0"/>
              <a:t>3/12/12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29F5BA-7FF6-BB4F-AC13-9E28C6F69EFC}" type="slidenum">
              <a:rPr lang="en-US" smtClean="0"/>
              <a:t>‹#›</a:t>
            </a:fld>
            <a:endParaRPr lang="en-US"/>
          </a:p>
        </p:txBody>
      </p:sp>
    </p:spTree>
    <p:extLst>
      <p:ext uri="{BB962C8B-B14F-4D97-AF65-F5344CB8AC3E}">
        <p14:creationId xmlns:p14="http://schemas.microsoft.com/office/powerpoint/2010/main" val="144099588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7662F9-B172-8641-8DF0-EF423CB78241}" type="datetimeFigureOut">
              <a:rPr lang="en-US" smtClean="0"/>
              <a:t>3/12/12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0700A-0D0D-664A-8256-6B08151DD2A8}" type="slidenum">
              <a:rPr lang="en-US" smtClean="0"/>
              <a:t>‹#›</a:t>
            </a:fld>
            <a:endParaRPr lang="en-US"/>
          </a:p>
        </p:txBody>
      </p:sp>
    </p:spTree>
    <p:extLst>
      <p:ext uri="{BB962C8B-B14F-4D97-AF65-F5344CB8AC3E}">
        <p14:creationId xmlns:p14="http://schemas.microsoft.com/office/powerpoint/2010/main" val="414595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7662F9-B172-8641-8DF0-EF423CB78241}" type="datetimeFigureOut">
              <a:rPr lang="en-US" smtClean="0"/>
              <a:t>3/12/12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0700A-0D0D-664A-8256-6B08151DD2A8}" type="slidenum">
              <a:rPr lang="en-US" smtClean="0"/>
              <a:t>‹#›</a:t>
            </a:fld>
            <a:endParaRPr lang="en-US"/>
          </a:p>
        </p:txBody>
      </p:sp>
    </p:spTree>
    <p:extLst>
      <p:ext uri="{BB962C8B-B14F-4D97-AF65-F5344CB8AC3E}">
        <p14:creationId xmlns:p14="http://schemas.microsoft.com/office/powerpoint/2010/main" val="2019022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7662F9-B172-8641-8DF0-EF423CB78241}" type="datetimeFigureOut">
              <a:rPr lang="en-US" smtClean="0"/>
              <a:t>3/12/12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0700A-0D0D-664A-8256-6B08151DD2A8}" type="slidenum">
              <a:rPr lang="en-US" smtClean="0"/>
              <a:t>‹#›</a:t>
            </a:fld>
            <a:endParaRPr lang="en-US"/>
          </a:p>
        </p:txBody>
      </p:sp>
    </p:spTree>
    <p:extLst>
      <p:ext uri="{BB962C8B-B14F-4D97-AF65-F5344CB8AC3E}">
        <p14:creationId xmlns:p14="http://schemas.microsoft.com/office/powerpoint/2010/main" val="2285782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7662F9-B172-8641-8DF0-EF423CB78241}" type="datetimeFigureOut">
              <a:rPr lang="en-US" smtClean="0"/>
              <a:t>3/12/12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0700A-0D0D-664A-8256-6B08151DD2A8}" type="slidenum">
              <a:rPr lang="en-US" smtClean="0"/>
              <a:t>‹#›</a:t>
            </a:fld>
            <a:endParaRPr lang="en-US"/>
          </a:p>
        </p:txBody>
      </p:sp>
    </p:spTree>
    <p:extLst>
      <p:ext uri="{BB962C8B-B14F-4D97-AF65-F5344CB8AC3E}">
        <p14:creationId xmlns:p14="http://schemas.microsoft.com/office/powerpoint/2010/main" val="4061175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7662F9-B172-8641-8DF0-EF423CB78241}" type="datetimeFigureOut">
              <a:rPr lang="en-US" smtClean="0"/>
              <a:t>3/12/12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0700A-0D0D-664A-8256-6B08151DD2A8}" type="slidenum">
              <a:rPr lang="en-US" smtClean="0"/>
              <a:t>‹#›</a:t>
            </a:fld>
            <a:endParaRPr lang="en-US"/>
          </a:p>
        </p:txBody>
      </p:sp>
    </p:spTree>
    <p:extLst>
      <p:ext uri="{BB962C8B-B14F-4D97-AF65-F5344CB8AC3E}">
        <p14:creationId xmlns:p14="http://schemas.microsoft.com/office/powerpoint/2010/main" val="2480970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7662F9-B172-8641-8DF0-EF423CB78241}" type="datetimeFigureOut">
              <a:rPr lang="en-US" smtClean="0"/>
              <a:t>3/12/12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0700A-0D0D-664A-8256-6B08151DD2A8}" type="slidenum">
              <a:rPr lang="en-US" smtClean="0"/>
              <a:t>‹#›</a:t>
            </a:fld>
            <a:endParaRPr lang="en-US"/>
          </a:p>
        </p:txBody>
      </p:sp>
    </p:spTree>
    <p:extLst>
      <p:ext uri="{BB962C8B-B14F-4D97-AF65-F5344CB8AC3E}">
        <p14:creationId xmlns:p14="http://schemas.microsoft.com/office/powerpoint/2010/main" val="2856358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7662F9-B172-8641-8DF0-EF423CB78241}" type="datetimeFigureOut">
              <a:rPr lang="en-US" smtClean="0"/>
              <a:t>3/12/12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00700A-0D0D-664A-8256-6B08151DD2A8}" type="slidenum">
              <a:rPr lang="en-US" smtClean="0"/>
              <a:t>‹#›</a:t>
            </a:fld>
            <a:endParaRPr lang="en-US"/>
          </a:p>
        </p:txBody>
      </p:sp>
    </p:spTree>
    <p:extLst>
      <p:ext uri="{BB962C8B-B14F-4D97-AF65-F5344CB8AC3E}">
        <p14:creationId xmlns:p14="http://schemas.microsoft.com/office/powerpoint/2010/main" val="3717880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7662F9-B172-8641-8DF0-EF423CB78241}" type="datetimeFigureOut">
              <a:rPr lang="en-US" smtClean="0"/>
              <a:t>3/12/12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00700A-0D0D-664A-8256-6B08151DD2A8}" type="slidenum">
              <a:rPr lang="en-US" smtClean="0"/>
              <a:t>‹#›</a:t>
            </a:fld>
            <a:endParaRPr lang="en-US"/>
          </a:p>
        </p:txBody>
      </p:sp>
    </p:spTree>
    <p:extLst>
      <p:ext uri="{BB962C8B-B14F-4D97-AF65-F5344CB8AC3E}">
        <p14:creationId xmlns:p14="http://schemas.microsoft.com/office/powerpoint/2010/main" val="2535435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7662F9-B172-8641-8DF0-EF423CB78241}" type="datetimeFigureOut">
              <a:rPr lang="en-US" smtClean="0"/>
              <a:t>3/12/12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00700A-0D0D-664A-8256-6B08151DD2A8}" type="slidenum">
              <a:rPr lang="en-US" smtClean="0"/>
              <a:t>‹#›</a:t>
            </a:fld>
            <a:endParaRPr lang="en-US"/>
          </a:p>
        </p:txBody>
      </p:sp>
    </p:spTree>
    <p:extLst>
      <p:ext uri="{BB962C8B-B14F-4D97-AF65-F5344CB8AC3E}">
        <p14:creationId xmlns:p14="http://schemas.microsoft.com/office/powerpoint/2010/main" val="213268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7662F9-B172-8641-8DF0-EF423CB78241}" type="datetimeFigureOut">
              <a:rPr lang="en-US" smtClean="0"/>
              <a:t>3/12/12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0700A-0D0D-664A-8256-6B08151DD2A8}" type="slidenum">
              <a:rPr lang="en-US" smtClean="0"/>
              <a:t>‹#›</a:t>
            </a:fld>
            <a:endParaRPr lang="en-US"/>
          </a:p>
        </p:txBody>
      </p:sp>
    </p:spTree>
    <p:extLst>
      <p:ext uri="{BB962C8B-B14F-4D97-AF65-F5344CB8AC3E}">
        <p14:creationId xmlns:p14="http://schemas.microsoft.com/office/powerpoint/2010/main" val="2346870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7662F9-B172-8641-8DF0-EF423CB78241}" type="datetimeFigureOut">
              <a:rPr lang="en-US" smtClean="0"/>
              <a:t>3/12/12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0700A-0D0D-664A-8256-6B08151DD2A8}" type="slidenum">
              <a:rPr lang="en-US" smtClean="0"/>
              <a:t>‹#›</a:t>
            </a:fld>
            <a:endParaRPr lang="en-US"/>
          </a:p>
        </p:txBody>
      </p:sp>
    </p:spTree>
    <p:extLst>
      <p:ext uri="{BB962C8B-B14F-4D97-AF65-F5344CB8AC3E}">
        <p14:creationId xmlns:p14="http://schemas.microsoft.com/office/powerpoint/2010/main" val="41096854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7662F9-B172-8641-8DF0-EF423CB78241}" type="datetimeFigureOut">
              <a:rPr lang="en-US" smtClean="0"/>
              <a:t>3/12/12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00700A-0D0D-664A-8256-6B08151DD2A8}" type="slidenum">
              <a:rPr lang="en-US" smtClean="0"/>
              <a:t>‹#›</a:t>
            </a:fld>
            <a:endParaRPr lang="en-US"/>
          </a:p>
        </p:txBody>
      </p:sp>
    </p:spTree>
    <p:extLst>
      <p:ext uri="{BB962C8B-B14F-4D97-AF65-F5344CB8AC3E}">
        <p14:creationId xmlns:p14="http://schemas.microsoft.com/office/powerpoint/2010/main" val="3611047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weiwei@cs.columbia.edu"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ixa2.si.ehu.es/starsem/" TargetMode="External"/><Relationship Id="rId3" Type="http://schemas.openxmlformats.org/officeDocument/2006/relationships/hyperlink" Target="http://www.cs.york.ac.uk/semeval-2012/task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Semantic Textual Similarity (STS) Workshop</a:t>
            </a:r>
            <a:endParaRPr lang="en-US" dirty="0"/>
          </a:p>
        </p:txBody>
      </p:sp>
      <p:sp>
        <p:nvSpPr>
          <p:cNvPr id="3" name="Subtitle 2"/>
          <p:cNvSpPr>
            <a:spLocks noGrp="1"/>
          </p:cNvSpPr>
          <p:nvPr>
            <p:ph type="subTitle" idx="1"/>
          </p:nvPr>
        </p:nvSpPr>
        <p:spPr/>
        <p:txBody>
          <a:bodyPr/>
          <a:lstStyle/>
          <a:p>
            <a:r>
              <a:rPr lang="en-US" dirty="0" smtClean="0"/>
              <a:t>Mona Diab</a:t>
            </a:r>
          </a:p>
          <a:p>
            <a:r>
              <a:rPr lang="en-US" dirty="0" err="1" smtClean="0"/>
              <a:t>Eneko</a:t>
            </a:r>
            <a:r>
              <a:rPr lang="en-US" dirty="0" smtClean="0"/>
              <a:t> </a:t>
            </a:r>
            <a:r>
              <a:rPr lang="en-US" dirty="0" err="1" smtClean="0"/>
              <a:t>Agirre</a:t>
            </a:r>
            <a:endParaRPr lang="en-US" dirty="0" smtClean="0"/>
          </a:p>
        </p:txBody>
      </p:sp>
    </p:spTree>
    <p:extLst>
      <p:ext uri="{BB962C8B-B14F-4D97-AF65-F5344CB8AC3E}">
        <p14:creationId xmlns:p14="http://schemas.microsoft.com/office/powerpoint/2010/main" val="241849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STS Workshop Considerations</a:t>
            </a:r>
            <a:endParaRPr lang="en-US" dirty="0"/>
          </a:p>
        </p:txBody>
      </p:sp>
      <p:sp>
        <p:nvSpPr>
          <p:cNvPr id="3" name="Content Placeholder 2"/>
          <p:cNvSpPr>
            <a:spLocks noGrp="1"/>
          </p:cNvSpPr>
          <p:nvPr>
            <p:ph idx="1"/>
          </p:nvPr>
        </p:nvSpPr>
        <p:spPr>
          <a:xfrm>
            <a:off x="0" y="1600200"/>
            <a:ext cx="8686800" cy="5083023"/>
          </a:xfrm>
        </p:spPr>
        <p:txBody>
          <a:bodyPr>
            <a:normAutofit fontScale="92500" lnSpcReduction="20000"/>
          </a:bodyPr>
          <a:lstStyle/>
          <a:p>
            <a:r>
              <a:rPr lang="en-US" dirty="0" smtClean="0"/>
              <a:t>What is STS?</a:t>
            </a:r>
          </a:p>
          <a:p>
            <a:pPr lvl="1"/>
            <a:r>
              <a:rPr lang="en-US" dirty="0" smtClean="0"/>
              <a:t>How to characterize STS quantitatively and qualitatively?</a:t>
            </a:r>
          </a:p>
          <a:p>
            <a:pPr lvl="1"/>
            <a:r>
              <a:rPr lang="en-US" dirty="0" smtClean="0"/>
              <a:t>What semantic components contribute to STS</a:t>
            </a:r>
          </a:p>
          <a:p>
            <a:pPr lvl="1"/>
            <a:r>
              <a:rPr lang="en-US" dirty="0" smtClean="0"/>
              <a:t>How to create a principled empirical STS framework with utility and </a:t>
            </a:r>
            <a:r>
              <a:rPr lang="en-US" dirty="0" err="1" smtClean="0"/>
              <a:t>intrepretability</a:t>
            </a:r>
            <a:r>
              <a:rPr lang="en-US" dirty="0" smtClean="0"/>
              <a:t>?</a:t>
            </a:r>
          </a:p>
          <a:p>
            <a:pPr lvl="1"/>
            <a:r>
              <a:rPr lang="en-US" dirty="0" smtClean="0"/>
              <a:t>Could this lead to a better understanding of semantics of NL</a:t>
            </a:r>
          </a:p>
          <a:p>
            <a:r>
              <a:rPr lang="en-US" dirty="0" smtClean="0"/>
              <a:t>How to create an STS </a:t>
            </a:r>
            <a:r>
              <a:rPr lang="en-US" dirty="0" err="1" smtClean="0"/>
              <a:t>blackbox</a:t>
            </a:r>
            <a:r>
              <a:rPr lang="en-US" dirty="0" smtClean="0"/>
              <a:t>?</a:t>
            </a:r>
          </a:p>
          <a:p>
            <a:pPr lvl="1"/>
            <a:r>
              <a:rPr lang="en-US" dirty="0" smtClean="0"/>
              <a:t>How can different semantic components/features interact</a:t>
            </a:r>
          </a:p>
          <a:p>
            <a:pPr lvl="1"/>
            <a:r>
              <a:rPr lang="en-US" dirty="0" smtClean="0"/>
              <a:t>What kind of resources and tools are necessary for such an effort</a:t>
            </a:r>
          </a:p>
          <a:p>
            <a:pPr lvl="1"/>
            <a:r>
              <a:rPr lang="en-US" dirty="0" smtClean="0"/>
              <a:t>Infrastructure desiderata</a:t>
            </a:r>
          </a:p>
        </p:txBody>
      </p:sp>
    </p:spTree>
    <p:extLst>
      <p:ext uri="{BB962C8B-B14F-4D97-AF65-F5344CB8AC3E}">
        <p14:creationId xmlns:p14="http://schemas.microsoft.com/office/powerpoint/2010/main" val="2297182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STS Workshop Considerations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Evaluation of STS</a:t>
            </a:r>
          </a:p>
          <a:p>
            <a:pPr lvl="1"/>
            <a:r>
              <a:rPr lang="en-US" dirty="0" smtClean="0"/>
              <a:t>Intrinsic</a:t>
            </a:r>
          </a:p>
          <a:p>
            <a:pPr lvl="2"/>
            <a:r>
              <a:rPr lang="en-US" dirty="0" smtClean="0"/>
              <a:t>Graded vs. Binary Similarity </a:t>
            </a:r>
          </a:p>
          <a:p>
            <a:pPr lvl="2"/>
            <a:r>
              <a:rPr lang="en-US" dirty="0" smtClean="0"/>
              <a:t>Metric considerations</a:t>
            </a:r>
          </a:p>
          <a:p>
            <a:pPr lvl="1"/>
            <a:r>
              <a:rPr lang="en-US" dirty="0" smtClean="0"/>
              <a:t>Extrinsic </a:t>
            </a:r>
          </a:p>
          <a:p>
            <a:pPr lvl="2"/>
            <a:r>
              <a:rPr lang="en-US" dirty="0" smtClean="0"/>
              <a:t>How to illustrate the utility of STS to end NLP applications such as MT, Distillation, etc.</a:t>
            </a:r>
            <a:endParaRPr lang="en-US" dirty="0" smtClean="0"/>
          </a:p>
          <a:p>
            <a:r>
              <a:rPr lang="en-US" dirty="0" smtClean="0"/>
              <a:t>Future directions</a:t>
            </a:r>
          </a:p>
          <a:p>
            <a:pPr lvl="1"/>
            <a:r>
              <a:rPr lang="en-US" dirty="0" smtClean="0"/>
              <a:t>Monolingual vs. Multilingual</a:t>
            </a:r>
          </a:p>
          <a:p>
            <a:pPr lvl="1"/>
            <a:r>
              <a:rPr lang="en-US" dirty="0" smtClean="0"/>
              <a:t>Shared *SEM task?</a:t>
            </a:r>
          </a:p>
          <a:p>
            <a:pPr lvl="1"/>
            <a:r>
              <a:rPr lang="en-US" dirty="0" smtClean="0"/>
              <a:t>Potential proposal submissions/funding avenues</a:t>
            </a:r>
          </a:p>
          <a:p>
            <a:pPr lvl="1"/>
            <a:r>
              <a:rPr lang="en-US" dirty="0" smtClean="0"/>
              <a:t>Collaboration across the pond!</a:t>
            </a:r>
          </a:p>
          <a:p>
            <a:pPr lvl="1"/>
            <a:endParaRPr lang="en-US" dirty="0"/>
          </a:p>
        </p:txBody>
      </p:sp>
    </p:spTree>
    <p:extLst>
      <p:ext uri="{BB962C8B-B14F-4D97-AF65-F5344CB8AC3E}">
        <p14:creationId xmlns:p14="http://schemas.microsoft.com/office/powerpoint/2010/main" val="2980886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STS Framework Research Goals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To create an interoperable STS pipeline that integrates different semantic components ranging from simple word similarity to more nuanced semantic components that can handle more complex semantic and pragmatic phenomena such as modality and lambda logic.</a:t>
            </a:r>
          </a:p>
          <a:p>
            <a:r>
              <a:rPr lang="en-US" dirty="0" smtClean="0"/>
              <a:t>To perform intrinsic evaluation of STS</a:t>
            </a:r>
          </a:p>
          <a:p>
            <a:r>
              <a:rPr lang="en-US" dirty="0" smtClean="0"/>
              <a:t>To show the utility of STS to large NLP applications using extrinsic evaluations</a:t>
            </a:r>
          </a:p>
          <a:p>
            <a:r>
              <a:rPr lang="en-US" dirty="0" smtClean="0"/>
              <a:t>To advance our understanding of the underpinning semantics of natural languages and how we can empirically exploit this knowledge</a:t>
            </a:r>
          </a:p>
          <a:p>
            <a:r>
              <a:rPr lang="en-US" dirty="0" smtClean="0"/>
              <a:t>To foster stronger collaborations within the Semantic community and across to other sub-communities within CL</a:t>
            </a:r>
            <a:endParaRPr lang="en-US" dirty="0"/>
          </a:p>
        </p:txBody>
      </p:sp>
    </p:spTree>
    <p:extLst>
      <p:ext uri="{BB962C8B-B14F-4D97-AF65-F5344CB8AC3E}">
        <p14:creationId xmlns:p14="http://schemas.microsoft.com/office/powerpoint/2010/main" val="1101420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STS Vision</a:t>
            </a:r>
            <a:endParaRPr lang="en-US" dirty="0"/>
          </a:p>
        </p:txBody>
      </p:sp>
      <p:sp>
        <p:nvSpPr>
          <p:cNvPr id="4" name="Rectangle 3"/>
          <p:cNvSpPr/>
          <p:nvPr/>
        </p:nvSpPr>
        <p:spPr>
          <a:xfrm>
            <a:off x="1689557" y="1718505"/>
            <a:ext cx="3961721" cy="4590448"/>
          </a:xfrm>
          <a:prstGeom prst="rect">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2691639" y="2223570"/>
            <a:ext cx="2272163" cy="1701029"/>
          </a:xfrm>
          <a:prstGeom prst="rect">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17375E"/>
              </a:solidFill>
            </a:endParaRPr>
          </a:p>
        </p:txBody>
      </p:sp>
      <p:sp>
        <p:nvSpPr>
          <p:cNvPr id="6" name="TextBox 5"/>
          <p:cNvSpPr txBox="1"/>
          <p:nvPr/>
        </p:nvSpPr>
        <p:spPr>
          <a:xfrm>
            <a:off x="2978038" y="2643003"/>
            <a:ext cx="1666254" cy="523220"/>
          </a:xfrm>
          <a:prstGeom prst="rect">
            <a:avLst/>
          </a:prstGeom>
          <a:noFill/>
        </p:spPr>
        <p:txBody>
          <a:bodyPr wrap="square" rtlCol="0">
            <a:spAutoFit/>
          </a:bodyPr>
          <a:lstStyle/>
          <a:p>
            <a:pPr algn="ctr"/>
            <a:r>
              <a:rPr lang="en-US" sz="2800" b="1" dirty="0" smtClean="0">
                <a:solidFill>
                  <a:schemeClr val="bg1"/>
                </a:solidFill>
              </a:rPr>
              <a:t>STS Box</a:t>
            </a:r>
          </a:p>
        </p:txBody>
      </p:sp>
      <p:sp>
        <p:nvSpPr>
          <p:cNvPr id="7" name="TextBox 6"/>
          <p:cNvSpPr txBox="1"/>
          <p:nvPr/>
        </p:nvSpPr>
        <p:spPr>
          <a:xfrm>
            <a:off x="2342076" y="1765108"/>
            <a:ext cx="3309202" cy="646331"/>
          </a:xfrm>
          <a:prstGeom prst="rect">
            <a:avLst/>
          </a:prstGeom>
          <a:noFill/>
        </p:spPr>
        <p:txBody>
          <a:bodyPr wrap="square" rtlCol="0">
            <a:spAutoFit/>
          </a:bodyPr>
          <a:lstStyle/>
          <a:p>
            <a:r>
              <a:rPr lang="en-US" b="1" i="1" dirty="0" smtClean="0"/>
              <a:t>UIMA or some other platform?</a:t>
            </a:r>
          </a:p>
          <a:p>
            <a:endParaRPr lang="en-US" dirty="0"/>
          </a:p>
        </p:txBody>
      </p:sp>
      <p:sp>
        <p:nvSpPr>
          <p:cNvPr id="8" name="TextBox 7"/>
          <p:cNvSpPr txBox="1"/>
          <p:nvPr/>
        </p:nvSpPr>
        <p:spPr>
          <a:xfrm>
            <a:off x="457200" y="2370374"/>
            <a:ext cx="1418791" cy="369332"/>
          </a:xfrm>
          <a:prstGeom prst="rect">
            <a:avLst/>
          </a:prstGeom>
          <a:noFill/>
        </p:spPr>
        <p:txBody>
          <a:bodyPr wrap="square" rtlCol="0">
            <a:spAutoFit/>
          </a:bodyPr>
          <a:lstStyle/>
          <a:p>
            <a:r>
              <a:rPr lang="en-US" dirty="0" smtClean="0"/>
              <a:t>Text A</a:t>
            </a:r>
            <a:endParaRPr lang="en-US" dirty="0"/>
          </a:p>
        </p:txBody>
      </p:sp>
      <p:sp>
        <p:nvSpPr>
          <p:cNvPr id="9" name="TextBox 8"/>
          <p:cNvSpPr txBox="1"/>
          <p:nvPr/>
        </p:nvSpPr>
        <p:spPr>
          <a:xfrm>
            <a:off x="457200" y="3194663"/>
            <a:ext cx="1418791" cy="369332"/>
          </a:xfrm>
          <a:prstGeom prst="rect">
            <a:avLst/>
          </a:prstGeom>
          <a:noFill/>
        </p:spPr>
        <p:txBody>
          <a:bodyPr wrap="square" rtlCol="0">
            <a:spAutoFit/>
          </a:bodyPr>
          <a:lstStyle/>
          <a:p>
            <a:r>
              <a:rPr lang="en-US" dirty="0" smtClean="0"/>
              <a:t>Text B</a:t>
            </a:r>
          </a:p>
        </p:txBody>
      </p:sp>
      <p:sp>
        <p:nvSpPr>
          <p:cNvPr id="10" name="Right Arrow 9"/>
          <p:cNvSpPr/>
          <p:nvPr/>
        </p:nvSpPr>
        <p:spPr>
          <a:xfrm>
            <a:off x="1270081" y="2492994"/>
            <a:ext cx="1409906" cy="246711"/>
          </a:xfrm>
          <a:prstGeom prst="rightArrow">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1270081" y="3295836"/>
            <a:ext cx="1409906" cy="268159"/>
          </a:xfrm>
          <a:prstGeom prst="rightArrow">
            <a:avLst/>
          </a:prstGeom>
          <a:solidFill>
            <a:srgbClr val="0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ight Arrow 11"/>
          <p:cNvSpPr/>
          <p:nvPr/>
        </p:nvSpPr>
        <p:spPr>
          <a:xfrm>
            <a:off x="4963802" y="2469987"/>
            <a:ext cx="2015817" cy="1046831"/>
          </a:xfrm>
          <a:prstGeom prst="rightArrow">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7107791" y="1765108"/>
            <a:ext cx="1677905" cy="2534067"/>
          </a:xfrm>
          <a:prstGeom prst="rect">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7107791" y="2310077"/>
            <a:ext cx="1806078" cy="830997"/>
          </a:xfrm>
          <a:prstGeom prst="rect">
            <a:avLst/>
          </a:prstGeom>
          <a:noFill/>
        </p:spPr>
        <p:txBody>
          <a:bodyPr wrap="square" rtlCol="0">
            <a:spAutoFit/>
          </a:bodyPr>
          <a:lstStyle/>
          <a:p>
            <a:pPr algn="ctr"/>
            <a:r>
              <a:rPr lang="en-US" sz="2400" b="1" dirty="0" smtClean="0">
                <a:solidFill>
                  <a:srgbClr val="FFFF00"/>
                </a:solidFill>
              </a:rPr>
              <a:t>NLP Applications</a:t>
            </a:r>
            <a:endParaRPr lang="en-US" sz="2400" b="1" dirty="0">
              <a:solidFill>
                <a:srgbClr val="FFFF00"/>
              </a:solidFill>
            </a:endParaRPr>
          </a:p>
        </p:txBody>
      </p:sp>
      <p:sp>
        <p:nvSpPr>
          <p:cNvPr id="15" name="Oval 14"/>
          <p:cNvSpPr/>
          <p:nvPr/>
        </p:nvSpPr>
        <p:spPr>
          <a:xfrm>
            <a:off x="233042" y="4485590"/>
            <a:ext cx="3578123" cy="1572869"/>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4090816" y="4485590"/>
            <a:ext cx="3739408" cy="1599661"/>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smtClean="0">
                <a:solidFill>
                  <a:srgbClr val="FFFF00"/>
                </a:solidFill>
              </a:rPr>
              <a:t>Linguistic Resources:</a:t>
            </a:r>
          </a:p>
          <a:p>
            <a:pPr algn="ctr"/>
            <a:r>
              <a:rPr lang="en-US" b="1" i="1" dirty="0" smtClean="0">
                <a:solidFill>
                  <a:srgbClr val="FFFF00"/>
                </a:solidFill>
              </a:rPr>
              <a:t>Corpora (raw and annotated),</a:t>
            </a:r>
            <a:r>
              <a:rPr lang="en-US" b="1" i="1" dirty="0" smtClean="0">
                <a:solidFill>
                  <a:srgbClr val="FFFF00"/>
                </a:solidFill>
              </a:rPr>
              <a:t> </a:t>
            </a:r>
            <a:r>
              <a:rPr lang="en-US" b="1" i="1" dirty="0" err="1" smtClean="0">
                <a:solidFill>
                  <a:srgbClr val="FFFF00"/>
                </a:solidFill>
              </a:rPr>
              <a:t>Treebanks</a:t>
            </a:r>
            <a:r>
              <a:rPr lang="en-US" b="1" i="1" dirty="0" smtClean="0">
                <a:solidFill>
                  <a:srgbClr val="FFFF00"/>
                </a:solidFill>
              </a:rPr>
              <a:t>, Ontologies, </a:t>
            </a:r>
            <a:r>
              <a:rPr lang="en-US" b="1" i="1" dirty="0" err="1" smtClean="0">
                <a:solidFill>
                  <a:srgbClr val="FFFF00"/>
                </a:solidFill>
              </a:rPr>
              <a:t>Propbank</a:t>
            </a:r>
            <a:r>
              <a:rPr lang="en-US" b="1" i="1" dirty="0" err="1" smtClean="0">
                <a:solidFill>
                  <a:srgbClr val="FFFF00"/>
                </a:solidFill>
              </a:rPr>
              <a:t>s</a:t>
            </a:r>
            <a:r>
              <a:rPr lang="en-US" b="1" i="1" dirty="0" smtClean="0">
                <a:solidFill>
                  <a:srgbClr val="FFFF00"/>
                </a:solidFill>
              </a:rPr>
              <a:t>, Dictionaries, </a:t>
            </a:r>
            <a:r>
              <a:rPr lang="en-US" b="1" i="1" dirty="0" err="1" smtClean="0">
                <a:solidFill>
                  <a:srgbClr val="FFFF00"/>
                </a:solidFill>
              </a:rPr>
              <a:t>etc</a:t>
            </a:r>
            <a:r>
              <a:rPr lang="en-US" b="1" i="1" dirty="0" smtClean="0">
                <a:solidFill>
                  <a:srgbClr val="FFFF00"/>
                </a:solidFill>
              </a:rPr>
              <a:t>, </a:t>
            </a:r>
            <a:endParaRPr lang="en-US" b="1" i="1" dirty="0">
              <a:solidFill>
                <a:srgbClr val="FFFF00"/>
              </a:solidFill>
            </a:endParaRPr>
          </a:p>
        </p:txBody>
      </p:sp>
      <p:sp>
        <p:nvSpPr>
          <p:cNvPr id="17" name="TextBox 16"/>
          <p:cNvSpPr txBox="1"/>
          <p:nvPr/>
        </p:nvSpPr>
        <p:spPr>
          <a:xfrm>
            <a:off x="1013735" y="4464624"/>
            <a:ext cx="2097381" cy="1477328"/>
          </a:xfrm>
          <a:prstGeom prst="rect">
            <a:avLst/>
          </a:prstGeom>
          <a:noFill/>
        </p:spPr>
        <p:txBody>
          <a:bodyPr wrap="square" rtlCol="0">
            <a:spAutoFit/>
          </a:bodyPr>
          <a:lstStyle/>
          <a:p>
            <a:pPr algn="ctr"/>
            <a:r>
              <a:rPr lang="en-US" b="1" i="1" dirty="0" smtClean="0">
                <a:solidFill>
                  <a:srgbClr val="FFFF00"/>
                </a:solidFill>
              </a:rPr>
              <a:t>Fundamental NLP Tools: </a:t>
            </a:r>
            <a:r>
              <a:rPr lang="en-US" b="1" i="1" dirty="0" err="1" smtClean="0">
                <a:solidFill>
                  <a:srgbClr val="FFFF00"/>
                </a:solidFill>
              </a:rPr>
              <a:t>Tokenizers</a:t>
            </a:r>
            <a:r>
              <a:rPr lang="en-US" b="1" i="1" dirty="0" smtClean="0">
                <a:solidFill>
                  <a:srgbClr val="FFFF00"/>
                </a:solidFill>
              </a:rPr>
              <a:t>, POS Taggers, </a:t>
            </a:r>
            <a:r>
              <a:rPr lang="en-US" b="1" i="1" dirty="0" err="1" smtClean="0">
                <a:solidFill>
                  <a:srgbClr val="FFFF00"/>
                </a:solidFill>
              </a:rPr>
              <a:t>Lemmatizers</a:t>
            </a:r>
            <a:r>
              <a:rPr lang="en-US" b="1" i="1" dirty="0" smtClean="0">
                <a:solidFill>
                  <a:srgbClr val="FFFF00"/>
                </a:solidFill>
              </a:rPr>
              <a:t>, </a:t>
            </a:r>
            <a:r>
              <a:rPr lang="en-US" b="1" i="1" dirty="0" err="1" smtClean="0">
                <a:solidFill>
                  <a:srgbClr val="FFFF00"/>
                </a:solidFill>
              </a:rPr>
              <a:t>Chunkers</a:t>
            </a:r>
            <a:r>
              <a:rPr lang="en-US" b="1" i="1" dirty="0" smtClean="0">
                <a:solidFill>
                  <a:srgbClr val="FFFF00"/>
                </a:solidFill>
              </a:rPr>
              <a:t>, etc. </a:t>
            </a:r>
            <a:endParaRPr lang="en-US" b="1" i="1" dirty="0">
              <a:solidFill>
                <a:srgbClr val="FFFF00"/>
              </a:solidFill>
            </a:endParaRPr>
          </a:p>
        </p:txBody>
      </p:sp>
    </p:spTree>
    <p:extLst>
      <p:ext uri="{BB962C8B-B14F-4D97-AF65-F5344CB8AC3E}">
        <p14:creationId xmlns:p14="http://schemas.microsoft.com/office/powerpoint/2010/main" val="2983530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STS Box</a:t>
            </a:r>
            <a:endParaRPr lang="en-US" dirty="0"/>
          </a:p>
        </p:txBody>
      </p:sp>
      <p:sp>
        <p:nvSpPr>
          <p:cNvPr id="3" name="Content Placeholder 2"/>
          <p:cNvSpPr>
            <a:spLocks noGrp="1"/>
          </p:cNvSpPr>
          <p:nvPr>
            <p:ph idx="1"/>
          </p:nvPr>
        </p:nvSpPr>
        <p:spPr>
          <a:xfrm>
            <a:off x="174782" y="1600199"/>
            <a:ext cx="8512018" cy="5495187"/>
          </a:xfrm>
        </p:spPr>
        <p:txBody>
          <a:bodyPr>
            <a:normAutofit fontScale="77500" lnSpcReduction="20000"/>
          </a:bodyPr>
          <a:lstStyle/>
          <a:p>
            <a:r>
              <a:rPr lang="en-US" dirty="0"/>
              <a:t>A</a:t>
            </a:r>
            <a:r>
              <a:rPr lang="en-US" dirty="0" smtClean="0"/>
              <a:t> single system which takes features from different semantic layers of representation integrated (focus of current </a:t>
            </a:r>
            <a:r>
              <a:rPr lang="en-US" dirty="0" err="1" smtClean="0"/>
              <a:t>SemEval</a:t>
            </a:r>
            <a:r>
              <a:rPr lang="en-US" dirty="0" smtClean="0"/>
              <a:t> 2012 STS Task 6)</a:t>
            </a:r>
          </a:p>
          <a:p>
            <a:r>
              <a:rPr lang="en-US" dirty="0" smtClean="0"/>
              <a:t>Multiple semantic components</a:t>
            </a:r>
          </a:p>
          <a:p>
            <a:pPr lvl="1"/>
            <a:r>
              <a:rPr lang="en-US" dirty="0" smtClean="0"/>
              <a:t>Performance of components (confidence in results)</a:t>
            </a:r>
          </a:p>
          <a:p>
            <a:pPr lvl="1"/>
            <a:r>
              <a:rPr lang="en-US" dirty="0" smtClean="0"/>
              <a:t>Type of component </a:t>
            </a:r>
          </a:p>
          <a:p>
            <a:pPr lvl="1"/>
            <a:r>
              <a:rPr lang="en-US" dirty="0" smtClean="0"/>
              <a:t>Relevance to task</a:t>
            </a:r>
          </a:p>
          <a:p>
            <a:pPr lvl="1"/>
            <a:r>
              <a:rPr lang="en-US" dirty="0" smtClean="0"/>
              <a:t>How to order the components in a sequential pipeline</a:t>
            </a:r>
          </a:p>
          <a:p>
            <a:pPr lvl="1"/>
            <a:r>
              <a:rPr lang="en-US" dirty="0" smtClean="0"/>
              <a:t>If multiple components performing same task, how to control for redundancy and complementarity</a:t>
            </a:r>
          </a:p>
          <a:p>
            <a:pPr lvl="1"/>
            <a:r>
              <a:rPr lang="en-US" dirty="0" smtClean="0"/>
              <a:t>Layering annotations of different semantic knowledge on the same data </a:t>
            </a:r>
          </a:p>
          <a:p>
            <a:pPr lvl="2"/>
            <a:r>
              <a:rPr lang="en-US" dirty="0" smtClean="0"/>
              <a:t>Interaction/dependency between different semantic annotations</a:t>
            </a:r>
          </a:p>
          <a:p>
            <a:pPr lvl="2"/>
            <a:r>
              <a:rPr lang="en-US" dirty="0" smtClean="0"/>
              <a:t>Representation assumptions</a:t>
            </a:r>
          </a:p>
          <a:p>
            <a:pPr lvl="2"/>
            <a:r>
              <a:rPr lang="en-US" dirty="0" smtClean="0"/>
              <a:t>Formalism assumptions</a:t>
            </a:r>
          </a:p>
          <a:p>
            <a:pPr lvl="1"/>
            <a:r>
              <a:rPr lang="en-US" dirty="0" smtClean="0"/>
              <a:t>How to operationalize the interaction among components</a:t>
            </a:r>
          </a:p>
        </p:txBody>
      </p:sp>
    </p:spTree>
    <p:extLst>
      <p:ext uri="{BB962C8B-B14F-4D97-AF65-F5344CB8AC3E}">
        <p14:creationId xmlns:p14="http://schemas.microsoft.com/office/powerpoint/2010/main" val="3221646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STS? (Item A)</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3572196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Semantic </a:t>
            </a:r>
            <a:r>
              <a:rPr lang="en-US" dirty="0" smtClean="0"/>
              <a:t>Textual </a:t>
            </a:r>
            <a:r>
              <a:rPr lang="en-US" dirty="0" smtClean="0"/>
              <a:t>Similarity?</a:t>
            </a:r>
            <a:endParaRPr lang="en-US" dirty="0"/>
          </a:p>
        </p:txBody>
      </p:sp>
      <p:sp>
        <p:nvSpPr>
          <p:cNvPr id="4" name="Snip Diagonal Corner Rectangle 3"/>
          <p:cNvSpPr/>
          <p:nvPr/>
        </p:nvSpPr>
        <p:spPr>
          <a:xfrm>
            <a:off x="3401400" y="2875344"/>
            <a:ext cx="2890460" cy="1036547"/>
          </a:xfrm>
          <a:prstGeom prst="snip2DiagRect">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rgbClr val="FFFF00"/>
                </a:solidFill>
              </a:rPr>
              <a:t>Semantic Similarity</a:t>
            </a:r>
            <a:endParaRPr lang="en-US" sz="2800" b="1" dirty="0">
              <a:solidFill>
                <a:srgbClr val="FFFF00"/>
              </a:solidFill>
            </a:endParaRPr>
          </a:p>
        </p:txBody>
      </p:sp>
      <p:sp>
        <p:nvSpPr>
          <p:cNvPr id="5" name="Oval Callout 4"/>
          <p:cNvSpPr/>
          <p:nvPr/>
        </p:nvSpPr>
        <p:spPr>
          <a:xfrm>
            <a:off x="6963382" y="1600200"/>
            <a:ext cx="1868580" cy="1480243"/>
          </a:xfrm>
          <a:prstGeom prst="wedgeEllipseCallout">
            <a:avLst>
              <a:gd name="adj1" fmla="val -123573"/>
              <a:gd name="adj2" fmla="val 46720"/>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ar-sa" sz="800" dirty="0" smtClean="0">
                <a:solidFill>
                  <a:srgbClr val="FFFF00"/>
                </a:solidFill>
              </a:rPr>
              <a:t>جدالكجد يدجياجد يجدي يج جي وغو  يحيح يحسيفحس يحيحفي سف ي جي جيييدج كجساكجاس  حفجحسوجح ج. كححسح حيحي حوحوس دح حدي يجدي يو جي جيحجفححكسحجسكحك حفحسوحوشيحيدويويد وي يوسحفوفوفوطبس تعالى ومالكش دعوه، هتبنبسط اخر انبساط</a:t>
            </a:r>
            <a:r>
              <a:rPr lang="ar-sa" dirty="0" smtClean="0">
                <a:solidFill>
                  <a:srgbClr val="FFFF00"/>
                </a:solidFill>
                <a:sym typeface="Wingdings"/>
              </a:rPr>
              <a:t></a:t>
            </a:r>
            <a:endParaRPr lang="en-US" dirty="0">
              <a:solidFill>
                <a:srgbClr val="FFFF00"/>
              </a:solidFill>
            </a:endParaRPr>
          </a:p>
        </p:txBody>
      </p:sp>
      <p:sp>
        <p:nvSpPr>
          <p:cNvPr id="8" name="Oval Callout 7"/>
          <p:cNvSpPr/>
          <p:nvPr/>
        </p:nvSpPr>
        <p:spPr>
          <a:xfrm>
            <a:off x="1284649" y="1600200"/>
            <a:ext cx="2306529" cy="1378048"/>
          </a:xfrm>
          <a:prstGeom prst="wedgeEllipseCallout">
            <a:avLst>
              <a:gd name="adj1" fmla="val 53183"/>
              <a:gd name="adj2" fmla="val 51906"/>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ular Callout 8"/>
          <p:cNvSpPr/>
          <p:nvPr/>
        </p:nvSpPr>
        <p:spPr>
          <a:xfrm>
            <a:off x="4145912" y="1451509"/>
            <a:ext cx="2145948" cy="923330"/>
          </a:xfrm>
          <a:prstGeom prst="wedgeRoundRectCallout">
            <a:avLst>
              <a:gd name="adj1" fmla="val -61876"/>
              <a:gd name="adj2" fmla="val 118812"/>
              <a:gd name="adj3" fmla="val 16667"/>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1503623" y="1698520"/>
            <a:ext cx="1897777" cy="1169551"/>
          </a:xfrm>
          <a:prstGeom prst="rect">
            <a:avLst/>
          </a:prstGeom>
          <a:noFill/>
        </p:spPr>
        <p:txBody>
          <a:bodyPr wrap="square" rtlCol="0">
            <a:spAutoFit/>
          </a:bodyPr>
          <a:lstStyle/>
          <a:p>
            <a:pPr algn="ctr"/>
            <a:r>
              <a:rPr lang="en-US" sz="700" dirty="0" err="1" smtClean="0">
                <a:solidFill>
                  <a:srgbClr val="FFFF00"/>
                </a:solidFill>
              </a:rPr>
              <a:t>Hnh</a:t>
            </a:r>
            <a:r>
              <a:rPr lang="en-US" sz="700" dirty="0" smtClean="0">
                <a:solidFill>
                  <a:srgbClr val="FFFF00"/>
                </a:solidFill>
              </a:rPr>
              <a:t> </a:t>
            </a:r>
            <a:r>
              <a:rPr lang="en-US" sz="700" dirty="0" err="1" smtClean="0">
                <a:solidFill>
                  <a:srgbClr val="FFFF00"/>
                </a:solidFill>
              </a:rPr>
              <a:t>whdun</a:t>
            </a:r>
            <a:r>
              <a:rPr lang="en-US" sz="700" dirty="0" smtClean="0">
                <a:solidFill>
                  <a:srgbClr val="FFFF00"/>
                </a:solidFill>
              </a:rPr>
              <a:t> </a:t>
            </a:r>
            <a:r>
              <a:rPr lang="en-US" sz="700" dirty="0" err="1" smtClean="0">
                <a:solidFill>
                  <a:srgbClr val="FFFF00"/>
                </a:solidFill>
              </a:rPr>
              <a:t>duuhj</a:t>
            </a:r>
            <a:r>
              <a:rPr lang="en-US" sz="700" dirty="0" smtClean="0">
                <a:solidFill>
                  <a:srgbClr val="FFFF00"/>
                </a:solidFill>
              </a:rPr>
              <a:t> </a:t>
            </a:r>
            <a:r>
              <a:rPr lang="en-US" sz="700" dirty="0" err="1" smtClean="0">
                <a:solidFill>
                  <a:srgbClr val="FFFF00"/>
                </a:solidFill>
              </a:rPr>
              <a:t>js</a:t>
            </a:r>
            <a:r>
              <a:rPr lang="en-US" sz="700" dirty="0" smtClean="0">
                <a:solidFill>
                  <a:srgbClr val="FFFF00"/>
                </a:solidFill>
              </a:rPr>
              <a:t>   </a:t>
            </a:r>
            <a:r>
              <a:rPr lang="en-US" sz="700" dirty="0" err="1" smtClean="0">
                <a:solidFill>
                  <a:srgbClr val="FFFF00"/>
                </a:solidFill>
              </a:rPr>
              <a:t>ijd</a:t>
            </a:r>
            <a:r>
              <a:rPr lang="en-US" sz="700" dirty="0" smtClean="0">
                <a:solidFill>
                  <a:srgbClr val="FFFF00"/>
                </a:solidFill>
              </a:rPr>
              <a:t> </a:t>
            </a:r>
            <a:r>
              <a:rPr lang="en-US" sz="700" dirty="0" err="1" smtClean="0">
                <a:solidFill>
                  <a:srgbClr val="FFFF00"/>
                </a:solidFill>
              </a:rPr>
              <a:t>dj</a:t>
            </a:r>
            <a:r>
              <a:rPr lang="en-US" sz="700" dirty="0" smtClean="0">
                <a:solidFill>
                  <a:srgbClr val="FFFF00"/>
                </a:solidFill>
              </a:rPr>
              <a:t> </a:t>
            </a:r>
            <a:r>
              <a:rPr lang="en-US" sz="700" dirty="0" err="1" smtClean="0">
                <a:solidFill>
                  <a:srgbClr val="FFFF00"/>
                </a:solidFill>
              </a:rPr>
              <a:t>iow</a:t>
            </a:r>
            <a:r>
              <a:rPr lang="en-US" sz="700" dirty="0" smtClean="0">
                <a:solidFill>
                  <a:srgbClr val="FFFF00"/>
                </a:solidFill>
              </a:rPr>
              <a:t> </a:t>
            </a:r>
            <a:r>
              <a:rPr lang="en-US" sz="700" dirty="0" err="1" smtClean="0">
                <a:solidFill>
                  <a:srgbClr val="FFFF00"/>
                </a:solidFill>
              </a:rPr>
              <a:t>oijd</a:t>
            </a:r>
            <a:r>
              <a:rPr lang="en-US" sz="700" dirty="0" smtClean="0">
                <a:solidFill>
                  <a:srgbClr val="FFFF00"/>
                </a:solidFill>
              </a:rPr>
              <a:t> </a:t>
            </a:r>
            <a:r>
              <a:rPr lang="en-US" sz="700" dirty="0" err="1" smtClean="0">
                <a:solidFill>
                  <a:srgbClr val="FFFF00"/>
                </a:solidFill>
              </a:rPr>
              <a:t>oidj</a:t>
            </a:r>
            <a:r>
              <a:rPr lang="en-US" sz="700" dirty="0" smtClean="0">
                <a:solidFill>
                  <a:srgbClr val="FFFF00"/>
                </a:solidFill>
              </a:rPr>
              <a:t> </a:t>
            </a:r>
            <a:r>
              <a:rPr lang="en-US" sz="700" dirty="0" err="1" smtClean="0">
                <a:solidFill>
                  <a:srgbClr val="FFFF00"/>
                </a:solidFill>
              </a:rPr>
              <a:t>dk</a:t>
            </a:r>
            <a:r>
              <a:rPr lang="en-US" sz="700" dirty="0" smtClean="0">
                <a:solidFill>
                  <a:srgbClr val="FFFF00"/>
                </a:solidFill>
              </a:rPr>
              <a:t> uwhd8 </a:t>
            </a:r>
            <a:r>
              <a:rPr lang="en-US" sz="700" dirty="0" err="1" smtClean="0">
                <a:solidFill>
                  <a:srgbClr val="FFFF00"/>
                </a:solidFill>
              </a:rPr>
              <a:t>yh</a:t>
            </a:r>
            <a:r>
              <a:rPr lang="en-US" sz="700" dirty="0" smtClean="0">
                <a:solidFill>
                  <a:srgbClr val="FFFF00"/>
                </a:solidFill>
              </a:rPr>
              <a:t> </a:t>
            </a:r>
            <a:r>
              <a:rPr lang="en-US" sz="700" dirty="0" err="1" smtClean="0">
                <a:solidFill>
                  <a:srgbClr val="FFFF00"/>
                </a:solidFill>
              </a:rPr>
              <a:t>djhdhwuih</a:t>
            </a:r>
            <a:r>
              <a:rPr lang="en-US" sz="700" dirty="0" smtClean="0">
                <a:solidFill>
                  <a:srgbClr val="FFFF00"/>
                </a:solidFill>
              </a:rPr>
              <a:t> </a:t>
            </a:r>
            <a:r>
              <a:rPr lang="en-US" sz="700" dirty="0" err="1" smtClean="0">
                <a:solidFill>
                  <a:srgbClr val="FFFF00"/>
                </a:solidFill>
              </a:rPr>
              <a:t>jhu</a:t>
            </a:r>
            <a:r>
              <a:rPr lang="en-US" sz="700" dirty="0" smtClean="0">
                <a:solidFill>
                  <a:srgbClr val="FFFF00"/>
                </a:solidFill>
              </a:rPr>
              <a:t> h uh </a:t>
            </a:r>
            <a:r>
              <a:rPr lang="en-US" sz="700" dirty="0" err="1" smtClean="0">
                <a:solidFill>
                  <a:srgbClr val="FFFF00"/>
                </a:solidFill>
              </a:rPr>
              <a:t>jhihk</a:t>
            </a:r>
            <a:r>
              <a:rPr lang="en-US" sz="700" dirty="0" smtClean="0">
                <a:solidFill>
                  <a:srgbClr val="FFFF00"/>
                </a:solidFill>
              </a:rPr>
              <a:t>, </a:t>
            </a:r>
            <a:r>
              <a:rPr lang="en-US" sz="700" dirty="0" err="1" smtClean="0">
                <a:solidFill>
                  <a:srgbClr val="FFFF00"/>
                </a:solidFill>
              </a:rPr>
              <a:t>jdhhii</a:t>
            </a:r>
            <a:r>
              <a:rPr lang="en-US" sz="700" dirty="0" smtClean="0">
                <a:solidFill>
                  <a:srgbClr val="FFFF00"/>
                </a:solidFill>
              </a:rPr>
              <a:t>, </a:t>
            </a:r>
            <a:r>
              <a:rPr lang="en-US" sz="700" dirty="0" err="1" smtClean="0">
                <a:solidFill>
                  <a:srgbClr val="FFFF00"/>
                </a:solidFill>
              </a:rPr>
              <a:t>gdytysla</a:t>
            </a:r>
            <a:r>
              <a:rPr lang="en-US" sz="700" dirty="0" smtClean="0">
                <a:solidFill>
                  <a:srgbClr val="FFFF00"/>
                </a:solidFill>
              </a:rPr>
              <a:t>, </a:t>
            </a:r>
            <a:r>
              <a:rPr lang="en-US" sz="700" dirty="0" err="1" smtClean="0">
                <a:solidFill>
                  <a:srgbClr val="FFFF00"/>
                </a:solidFill>
              </a:rPr>
              <a:t>yuiyduinsjsh</a:t>
            </a:r>
            <a:r>
              <a:rPr lang="en-US" sz="700" dirty="0" smtClean="0">
                <a:solidFill>
                  <a:srgbClr val="FFFF00"/>
                </a:solidFill>
              </a:rPr>
              <a:t>, </a:t>
            </a:r>
            <a:r>
              <a:rPr lang="en-US" sz="700" dirty="0" err="1" smtClean="0">
                <a:solidFill>
                  <a:srgbClr val="FFFF00"/>
                </a:solidFill>
              </a:rPr>
              <a:t>iodpisomkncijsi</a:t>
            </a:r>
            <a:r>
              <a:rPr lang="en-US" sz="700" dirty="0" smtClean="0">
                <a:solidFill>
                  <a:srgbClr val="FFFF00"/>
                </a:solidFill>
              </a:rPr>
              <a:t>. </a:t>
            </a:r>
            <a:r>
              <a:rPr lang="en-US" sz="700" dirty="0" err="1" smtClean="0">
                <a:solidFill>
                  <a:srgbClr val="FFFF00"/>
                </a:solidFill>
              </a:rPr>
              <a:t>Kjhhuduh</a:t>
            </a:r>
            <a:r>
              <a:rPr lang="en-US" sz="700" dirty="0" smtClean="0">
                <a:solidFill>
                  <a:srgbClr val="FFFF00"/>
                </a:solidFill>
              </a:rPr>
              <a:t>, </a:t>
            </a:r>
            <a:r>
              <a:rPr lang="en-US" sz="700" dirty="0" err="1" smtClean="0">
                <a:solidFill>
                  <a:srgbClr val="FFFF00"/>
                </a:solidFill>
              </a:rPr>
              <a:t>dhdhhd</a:t>
            </a:r>
            <a:r>
              <a:rPr lang="en-US" sz="700" dirty="0" smtClean="0">
                <a:solidFill>
                  <a:srgbClr val="FFFF00"/>
                </a:solidFill>
              </a:rPr>
              <a:t> </a:t>
            </a:r>
            <a:r>
              <a:rPr lang="en-US" sz="700" dirty="0" err="1" smtClean="0">
                <a:solidFill>
                  <a:srgbClr val="FFFF00"/>
                </a:solidFill>
              </a:rPr>
              <a:t>hhduhd</a:t>
            </a:r>
            <a:r>
              <a:rPr lang="en-US" sz="700" dirty="0" smtClean="0">
                <a:solidFill>
                  <a:srgbClr val="FFFF00"/>
                </a:solidFill>
              </a:rPr>
              <a:t> </a:t>
            </a:r>
            <a:r>
              <a:rPr lang="en-US" sz="700" dirty="0" err="1" smtClean="0">
                <a:solidFill>
                  <a:srgbClr val="FFFF00"/>
                </a:solidFill>
              </a:rPr>
              <a:t>jjhuiq</a:t>
            </a:r>
            <a:r>
              <a:rPr lang="en-US" sz="700" dirty="0" smtClean="0">
                <a:solidFill>
                  <a:srgbClr val="FFFF00"/>
                </a:solidFill>
              </a:rPr>
              <a:t>…Welcome to my world, trust me you will never be disappointed</a:t>
            </a:r>
            <a:r>
              <a:rPr lang="en-US" sz="700" dirty="0" smtClean="0">
                <a:solidFill>
                  <a:srgbClr val="FFFF00"/>
                </a:solidFill>
                <a:sym typeface="Wingdings"/>
              </a:rPr>
              <a:t> </a:t>
            </a:r>
            <a:r>
              <a:rPr lang="en-US" sz="700" dirty="0" err="1" smtClean="0">
                <a:solidFill>
                  <a:srgbClr val="FFFF00"/>
                </a:solidFill>
                <a:sym typeface="Wingdings"/>
              </a:rPr>
              <a:t>djijdp</a:t>
            </a:r>
            <a:r>
              <a:rPr lang="en-US" sz="700" dirty="0" smtClean="0">
                <a:solidFill>
                  <a:srgbClr val="FFFF00"/>
                </a:solidFill>
                <a:sym typeface="Wingdings"/>
              </a:rPr>
              <a:t> </a:t>
            </a:r>
            <a:r>
              <a:rPr lang="en-US" sz="700" dirty="0" err="1" smtClean="0">
                <a:solidFill>
                  <a:srgbClr val="FFFF00"/>
                </a:solidFill>
                <a:sym typeface="Wingdings"/>
              </a:rPr>
              <a:t>idiowdiw</a:t>
            </a:r>
            <a:r>
              <a:rPr lang="en-US" sz="700" dirty="0" smtClean="0">
                <a:solidFill>
                  <a:srgbClr val="FFFF00"/>
                </a:solidFill>
                <a:sym typeface="Wingdings"/>
              </a:rPr>
              <a:t> I </a:t>
            </a:r>
            <a:r>
              <a:rPr lang="en-US" sz="700" dirty="0" err="1" smtClean="0">
                <a:solidFill>
                  <a:srgbClr val="FFFF00"/>
                </a:solidFill>
                <a:sym typeface="Wingdings"/>
              </a:rPr>
              <a:t>iwfiow</a:t>
            </a:r>
            <a:r>
              <a:rPr lang="en-US" sz="700" dirty="0" smtClean="0">
                <a:solidFill>
                  <a:srgbClr val="FFFF00"/>
                </a:solidFill>
                <a:sym typeface="Wingdings"/>
              </a:rPr>
              <a:t> </a:t>
            </a:r>
            <a:r>
              <a:rPr lang="en-US" sz="700" dirty="0" err="1" smtClean="0">
                <a:solidFill>
                  <a:srgbClr val="FFFF00"/>
                </a:solidFill>
                <a:sym typeface="Wingdings"/>
              </a:rPr>
              <a:t>ifiwoufowi</a:t>
            </a:r>
            <a:r>
              <a:rPr lang="en-US" sz="700" dirty="0" smtClean="0">
                <a:solidFill>
                  <a:srgbClr val="FFFF00"/>
                </a:solidFill>
                <a:sym typeface="Wingdings"/>
              </a:rPr>
              <a:t> </a:t>
            </a:r>
            <a:r>
              <a:rPr lang="en-US" sz="700" dirty="0" err="1" smtClean="0">
                <a:solidFill>
                  <a:srgbClr val="FFFF00"/>
                </a:solidFill>
                <a:sym typeface="Wingdings"/>
              </a:rPr>
              <a:t>ioiowruo</a:t>
            </a:r>
            <a:r>
              <a:rPr lang="en-US" sz="700" dirty="0" smtClean="0">
                <a:solidFill>
                  <a:srgbClr val="FFFF00"/>
                </a:solidFill>
                <a:sym typeface="Wingdings"/>
              </a:rPr>
              <a:t>  </a:t>
            </a:r>
            <a:r>
              <a:rPr lang="en-US" sz="700" dirty="0" err="1" smtClean="0">
                <a:solidFill>
                  <a:srgbClr val="FFFF00"/>
                </a:solidFill>
                <a:sym typeface="Wingdings"/>
              </a:rPr>
              <a:t>iyfi</a:t>
            </a:r>
            <a:r>
              <a:rPr lang="en-US" sz="700" dirty="0" smtClean="0">
                <a:solidFill>
                  <a:srgbClr val="FFFF00"/>
                </a:solidFill>
                <a:sym typeface="Wingdings"/>
              </a:rPr>
              <a:t> I </a:t>
            </a:r>
            <a:r>
              <a:rPr lang="en-US" sz="700" dirty="0" err="1" smtClean="0">
                <a:solidFill>
                  <a:srgbClr val="FFFF00"/>
                </a:solidFill>
                <a:sym typeface="Wingdings"/>
              </a:rPr>
              <a:t>wioiwf</a:t>
            </a:r>
            <a:r>
              <a:rPr lang="en-US" sz="700" dirty="0" smtClean="0">
                <a:solidFill>
                  <a:srgbClr val="FFFF00"/>
                </a:solidFill>
                <a:sym typeface="Wingdings"/>
              </a:rPr>
              <a:t> </a:t>
            </a:r>
            <a:r>
              <a:rPr lang="en-US" sz="700" dirty="0" err="1" smtClean="0">
                <a:solidFill>
                  <a:srgbClr val="FFFF00"/>
                </a:solidFill>
                <a:sym typeface="Wingdings"/>
              </a:rPr>
              <a:t>oid</a:t>
            </a:r>
            <a:r>
              <a:rPr lang="en-US" sz="700" dirty="0" smtClean="0">
                <a:solidFill>
                  <a:srgbClr val="FFFF00"/>
                </a:solidFill>
                <a:sym typeface="Wingdings"/>
              </a:rPr>
              <a:t> </a:t>
            </a:r>
            <a:r>
              <a:rPr lang="en-US" sz="700" dirty="0" err="1" smtClean="0">
                <a:solidFill>
                  <a:srgbClr val="FFFF00"/>
                </a:solidFill>
                <a:sym typeface="Wingdings"/>
              </a:rPr>
              <a:t>oi</a:t>
            </a:r>
            <a:r>
              <a:rPr lang="en-US" sz="700" dirty="0" smtClean="0">
                <a:solidFill>
                  <a:srgbClr val="FFFF00"/>
                </a:solidFill>
                <a:sym typeface="Wingdings"/>
              </a:rPr>
              <a:t> </a:t>
            </a:r>
            <a:r>
              <a:rPr lang="en-US" sz="700" dirty="0" err="1" smtClean="0">
                <a:solidFill>
                  <a:srgbClr val="FFFF00"/>
                </a:solidFill>
                <a:sym typeface="Wingdings"/>
              </a:rPr>
              <a:t>iwoiwy</a:t>
            </a:r>
            <a:r>
              <a:rPr lang="en-US" sz="700" dirty="0" smtClean="0">
                <a:solidFill>
                  <a:srgbClr val="FFFF00"/>
                </a:solidFill>
                <a:sym typeface="Wingdings"/>
              </a:rPr>
              <a:t> </a:t>
            </a:r>
            <a:r>
              <a:rPr lang="en-US" sz="700" dirty="0" err="1" smtClean="0">
                <a:solidFill>
                  <a:srgbClr val="FFFF00"/>
                </a:solidFill>
                <a:sym typeface="Wingdings"/>
              </a:rPr>
              <a:t>iowuouwr</a:t>
            </a:r>
            <a:r>
              <a:rPr lang="en-US" sz="700" dirty="0" smtClean="0">
                <a:solidFill>
                  <a:srgbClr val="FFFF00"/>
                </a:solidFill>
                <a:sym typeface="Wingdings"/>
              </a:rPr>
              <a:t> </a:t>
            </a:r>
            <a:r>
              <a:rPr lang="en-US" sz="700" dirty="0" err="1" smtClean="0">
                <a:solidFill>
                  <a:srgbClr val="FFFF00"/>
                </a:solidFill>
                <a:sym typeface="Wingdings"/>
              </a:rPr>
              <a:t>ujjd</a:t>
            </a:r>
            <a:r>
              <a:rPr lang="en-US" sz="700" dirty="0" smtClean="0">
                <a:solidFill>
                  <a:srgbClr val="FFFF00"/>
                </a:solidFill>
                <a:sym typeface="Wingdings"/>
              </a:rPr>
              <a:t>  </a:t>
            </a:r>
            <a:r>
              <a:rPr lang="en-US" sz="700" dirty="0" err="1" smtClean="0">
                <a:solidFill>
                  <a:srgbClr val="FFFF00"/>
                </a:solidFill>
                <a:sym typeface="Wingdings"/>
              </a:rPr>
              <a:t>hihi</a:t>
            </a:r>
            <a:r>
              <a:rPr lang="en-US" sz="700" dirty="0" smtClean="0">
                <a:solidFill>
                  <a:srgbClr val="FFFF00"/>
                </a:solidFill>
                <a:sym typeface="Wingdings"/>
              </a:rPr>
              <a:t> </a:t>
            </a:r>
            <a:r>
              <a:rPr lang="en-US" sz="700" dirty="0" err="1" smtClean="0">
                <a:solidFill>
                  <a:srgbClr val="FFFF00"/>
                </a:solidFill>
                <a:sym typeface="Wingdings"/>
              </a:rPr>
              <a:t>iohoihiof</a:t>
            </a:r>
            <a:r>
              <a:rPr lang="en-US" sz="700" dirty="0" smtClean="0">
                <a:solidFill>
                  <a:srgbClr val="FFFF00"/>
                </a:solidFill>
                <a:sym typeface="Wingdings"/>
              </a:rPr>
              <a:t> </a:t>
            </a:r>
            <a:r>
              <a:rPr lang="en-US" sz="700" dirty="0" err="1" smtClean="0">
                <a:solidFill>
                  <a:srgbClr val="FFFF00"/>
                </a:solidFill>
                <a:sym typeface="Wingdings"/>
              </a:rPr>
              <a:t>uouo</a:t>
            </a:r>
            <a:r>
              <a:rPr lang="en-US" sz="700" dirty="0" smtClean="0">
                <a:solidFill>
                  <a:srgbClr val="FFFF00"/>
                </a:solidFill>
                <a:sym typeface="Wingdings"/>
              </a:rPr>
              <a:t> </a:t>
            </a:r>
            <a:r>
              <a:rPr lang="en-US" sz="700" dirty="0" err="1" smtClean="0">
                <a:solidFill>
                  <a:srgbClr val="FFFF00"/>
                </a:solidFill>
                <a:sym typeface="Wingdings"/>
              </a:rPr>
              <a:t>ou</a:t>
            </a:r>
            <a:r>
              <a:rPr lang="en-US" sz="700" dirty="0" smtClean="0">
                <a:solidFill>
                  <a:srgbClr val="FFFF00"/>
                </a:solidFill>
                <a:sym typeface="Wingdings"/>
              </a:rPr>
              <a:t> o </a:t>
            </a:r>
            <a:r>
              <a:rPr lang="en-US" sz="700" dirty="0" err="1" smtClean="0">
                <a:solidFill>
                  <a:srgbClr val="FFFF00"/>
                </a:solidFill>
                <a:sym typeface="Wingdings"/>
              </a:rPr>
              <a:t>oufois</a:t>
            </a:r>
            <a:r>
              <a:rPr lang="en-US" sz="700" dirty="0" smtClean="0">
                <a:solidFill>
                  <a:srgbClr val="FFFF00"/>
                </a:solidFill>
                <a:sym typeface="Wingdings"/>
              </a:rPr>
              <a:t> f </a:t>
            </a:r>
            <a:r>
              <a:rPr lang="en-US" sz="700" dirty="0" err="1" smtClean="0">
                <a:solidFill>
                  <a:srgbClr val="FFFF00"/>
                </a:solidFill>
                <a:sym typeface="Wingdings"/>
              </a:rPr>
              <a:t>uhdiy</a:t>
            </a:r>
            <a:r>
              <a:rPr lang="en-US" sz="700" dirty="0" smtClean="0">
                <a:solidFill>
                  <a:srgbClr val="FFFF00"/>
                </a:solidFill>
                <a:sym typeface="Wingdings"/>
              </a:rPr>
              <a:t> </a:t>
            </a:r>
            <a:r>
              <a:rPr lang="en-US" sz="700" dirty="0" err="1" smtClean="0">
                <a:solidFill>
                  <a:srgbClr val="FFFF00"/>
                </a:solidFill>
                <a:sym typeface="Wingdings"/>
              </a:rPr>
              <a:t>oioi</a:t>
            </a:r>
            <a:r>
              <a:rPr lang="en-US" sz="700" dirty="0" smtClean="0">
                <a:solidFill>
                  <a:srgbClr val="FFFF00"/>
                </a:solidFill>
                <a:sym typeface="Wingdings"/>
              </a:rPr>
              <a:t> </a:t>
            </a:r>
            <a:r>
              <a:rPr lang="en-US" sz="700" dirty="0" err="1" smtClean="0">
                <a:solidFill>
                  <a:srgbClr val="FFFF00"/>
                </a:solidFill>
                <a:sym typeface="Wingdings"/>
              </a:rPr>
              <a:t>oo</a:t>
            </a:r>
            <a:r>
              <a:rPr lang="en-US" sz="700" dirty="0" smtClean="0">
                <a:solidFill>
                  <a:srgbClr val="FFFF00"/>
                </a:solidFill>
                <a:sym typeface="Wingdings"/>
              </a:rPr>
              <a:t> </a:t>
            </a:r>
            <a:r>
              <a:rPr lang="en-US" sz="700" dirty="0" err="1" smtClean="0">
                <a:solidFill>
                  <a:srgbClr val="FFFF00"/>
                </a:solidFill>
                <a:sym typeface="Wingdings"/>
              </a:rPr>
              <a:t>ouiosufoisuf</a:t>
            </a:r>
            <a:r>
              <a:rPr lang="en-US" sz="700" dirty="0" smtClean="0">
                <a:solidFill>
                  <a:srgbClr val="FFFF00"/>
                </a:solidFill>
                <a:sym typeface="Wingdings"/>
              </a:rPr>
              <a:t> </a:t>
            </a:r>
            <a:r>
              <a:rPr lang="en-US" sz="700" dirty="0" err="1" smtClean="0">
                <a:solidFill>
                  <a:srgbClr val="FFFF00"/>
                </a:solidFill>
                <a:sym typeface="Wingdings"/>
              </a:rPr>
              <a:t>iouiouf</a:t>
            </a:r>
            <a:r>
              <a:rPr lang="en-US" sz="700" dirty="0" smtClean="0">
                <a:solidFill>
                  <a:srgbClr val="FFFF00"/>
                </a:solidFill>
                <a:sym typeface="Wingdings"/>
              </a:rPr>
              <a:t> </a:t>
            </a:r>
            <a:r>
              <a:rPr lang="en-US" sz="700" dirty="0" err="1" smtClean="0">
                <a:solidFill>
                  <a:srgbClr val="FFFF00"/>
                </a:solidFill>
                <a:sym typeface="Wingdings"/>
              </a:rPr>
              <a:t>paidp</a:t>
            </a:r>
            <a:r>
              <a:rPr lang="en-US" sz="700" dirty="0" smtClean="0">
                <a:solidFill>
                  <a:srgbClr val="FFFF00"/>
                </a:solidFill>
                <a:sym typeface="Wingdings"/>
              </a:rPr>
              <a:t> </a:t>
            </a:r>
            <a:r>
              <a:rPr lang="en-US" sz="700" dirty="0" err="1" smtClean="0">
                <a:solidFill>
                  <a:srgbClr val="FFFF00"/>
                </a:solidFill>
                <a:sym typeface="Wingdings"/>
              </a:rPr>
              <a:t>paudoi</a:t>
            </a:r>
            <a:r>
              <a:rPr lang="en-US" sz="700" dirty="0" smtClean="0">
                <a:solidFill>
                  <a:srgbClr val="FFFF00"/>
                </a:solidFill>
                <a:sym typeface="Wingdings"/>
              </a:rPr>
              <a:t> </a:t>
            </a:r>
            <a:r>
              <a:rPr lang="en-US" sz="700" dirty="0" err="1" smtClean="0">
                <a:solidFill>
                  <a:srgbClr val="FFFF00"/>
                </a:solidFill>
                <a:sym typeface="Wingdings"/>
              </a:rPr>
              <a:t>uiu</a:t>
            </a:r>
            <a:r>
              <a:rPr lang="en-US" sz="700" dirty="0" smtClean="0">
                <a:solidFill>
                  <a:srgbClr val="FFFF00"/>
                </a:solidFill>
                <a:sym typeface="Wingdings"/>
              </a:rPr>
              <a:t> </a:t>
            </a:r>
            <a:r>
              <a:rPr lang="en-US" sz="700" dirty="0" err="1" smtClean="0">
                <a:solidFill>
                  <a:srgbClr val="FFFF00"/>
                </a:solidFill>
                <a:sym typeface="Wingdings"/>
              </a:rPr>
              <a:t>fh</a:t>
            </a:r>
            <a:r>
              <a:rPr lang="en-US" sz="700" dirty="0" smtClean="0">
                <a:solidFill>
                  <a:srgbClr val="FFFF00"/>
                </a:solidFill>
                <a:sym typeface="Wingdings"/>
              </a:rPr>
              <a:t> </a:t>
            </a:r>
            <a:r>
              <a:rPr lang="en-US" sz="700" dirty="0" err="1" smtClean="0">
                <a:solidFill>
                  <a:srgbClr val="FFFF00"/>
                </a:solidFill>
                <a:sym typeface="Wingdings"/>
              </a:rPr>
              <a:t>uhhioiof</a:t>
            </a:r>
            <a:endParaRPr lang="en-US" sz="700" dirty="0">
              <a:solidFill>
                <a:srgbClr val="FFFF00"/>
              </a:solidFill>
            </a:endParaRPr>
          </a:p>
        </p:txBody>
      </p:sp>
      <p:sp>
        <p:nvSpPr>
          <p:cNvPr id="11" name="TextBox 10"/>
          <p:cNvSpPr txBox="1"/>
          <p:nvPr/>
        </p:nvSpPr>
        <p:spPr>
          <a:xfrm>
            <a:off x="4145912" y="1436910"/>
            <a:ext cx="2145948" cy="846386"/>
          </a:xfrm>
          <a:prstGeom prst="rect">
            <a:avLst/>
          </a:prstGeom>
          <a:solidFill>
            <a:srgbClr val="0000FF"/>
          </a:solidFill>
        </p:spPr>
        <p:txBody>
          <a:bodyPr wrap="square" rtlCol="0">
            <a:spAutoFit/>
          </a:bodyPr>
          <a:lstStyle/>
          <a:p>
            <a:pPr algn="ctr"/>
            <a:r>
              <a:rPr lang="en-US" sz="700" dirty="0" err="1" smtClean="0">
                <a:solidFill>
                  <a:srgbClr val="FFFF00"/>
                </a:solidFill>
              </a:rPr>
              <a:t>Shjkahsiunu</a:t>
            </a:r>
            <a:r>
              <a:rPr lang="en-US" sz="700" dirty="0" smtClean="0">
                <a:solidFill>
                  <a:srgbClr val="FFFF00"/>
                </a:solidFill>
              </a:rPr>
              <a:t> </a:t>
            </a:r>
            <a:r>
              <a:rPr lang="en-US" sz="700" dirty="0" err="1" smtClean="0">
                <a:solidFill>
                  <a:srgbClr val="FFFF00"/>
                </a:solidFill>
              </a:rPr>
              <a:t>iuhndhau</a:t>
            </a:r>
            <a:r>
              <a:rPr lang="en-US" sz="700" dirty="0" smtClean="0">
                <a:solidFill>
                  <a:srgbClr val="FFFF00"/>
                </a:solidFill>
              </a:rPr>
              <a:t> </a:t>
            </a:r>
            <a:r>
              <a:rPr lang="en-US" sz="700" dirty="0" err="1" smtClean="0">
                <a:solidFill>
                  <a:srgbClr val="FFFF00"/>
                </a:solidFill>
              </a:rPr>
              <a:t>dhdkhn</a:t>
            </a:r>
            <a:r>
              <a:rPr lang="en-US" sz="700" dirty="0" smtClean="0">
                <a:solidFill>
                  <a:srgbClr val="FFFF00"/>
                </a:solidFill>
              </a:rPr>
              <a:t>  hdhaud8 </a:t>
            </a:r>
            <a:r>
              <a:rPr lang="en-US" sz="700" dirty="0" err="1" smtClean="0">
                <a:solidFill>
                  <a:srgbClr val="FFFF00"/>
                </a:solidFill>
              </a:rPr>
              <a:t>kdhikahdi</a:t>
            </a:r>
            <a:r>
              <a:rPr lang="en-US" sz="700" dirty="0" smtClean="0">
                <a:solidFill>
                  <a:srgbClr val="FFFF00"/>
                </a:solidFill>
              </a:rPr>
              <a:t> </a:t>
            </a:r>
            <a:r>
              <a:rPr lang="en-US" sz="700" dirty="0" err="1" smtClean="0">
                <a:solidFill>
                  <a:srgbClr val="FFFF00"/>
                </a:solidFill>
              </a:rPr>
              <a:t>dhjhd</a:t>
            </a:r>
            <a:r>
              <a:rPr lang="en-US" sz="700" dirty="0" smtClean="0">
                <a:solidFill>
                  <a:srgbClr val="FFFF00"/>
                </a:solidFill>
              </a:rPr>
              <a:t> </a:t>
            </a:r>
            <a:r>
              <a:rPr lang="en-US" sz="700" dirty="0" err="1" smtClean="0">
                <a:solidFill>
                  <a:srgbClr val="FFFF00"/>
                </a:solidFill>
              </a:rPr>
              <a:t>dhjh</a:t>
            </a:r>
            <a:r>
              <a:rPr lang="en-US" sz="700" dirty="0" smtClean="0">
                <a:solidFill>
                  <a:srgbClr val="FFFF00"/>
                </a:solidFill>
              </a:rPr>
              <a:t> </a:t>
            </a:r>
            <a:r>
              <a:rPr lang="en-US" sz="700" dirty="0" err="1" smtClean="0">
                <a:solidFill>
                  <a:srgbClr val="FFFF00"/>
                </a:solidFill>
              </a:rPr>
              <a:t>jiidh</a:t>
            </a:r>
            <a:r>
              <a:rPr lang="en-US" sz="700" dirty="0" smtClean="0">
                <a:solidFill>
                  <a:srgbClr val="FFFF00"/>
                </a:solidFill>
              </a:rPr>
              <a:t> </a:t>
            </a:r>
            <a:r>
              <a:rPr lang="en-US" sz="700" dirty="0" err="1" smtClean="0">
                <a:solidFill>
                  <a:srgbClr val="FFFF00"/>
                </a:solidFill>
              </a:rPr>
              <a:t>iihiiohio</a:t>
            </a:r>
            <a:r>
              <a:rPr lang="en-US" sz="700" dirty="0" smtClean="0">
                <a:solidFill>
                  <a:srgbClr val="FFFF00"/>
                </a:solidFill>
              </a:rPr>
              <a:t> </a:t>
            </a:r>
            <a:r>
              <a:rPr lang="en-US" sz="700" dirty="0" err="1" smtClean="0">
                <a:solidFill>
                  <a:srgbClr val="FFFF00"/>
                </a:solidFill>
              </a:rPr>
              <a:t>hihiahdiod</a:t>
            </a:r>
            <a:r>
              <a:rPr lang="en-US" sz="700" dirty="0" smtClean="0">
                <a:solidFill>
                  <a:srgbClr val="FFFF00"/>
                </a:solidFill>
              </a:rPr>
              <a:t>  </a:t>
            </a:r>
            <a:r>
              <a:rPr lang="en-US" sz="700" dirty="0" err="1" smtClean="0">
                <a:solidFill>
                  <a:srgbClr val="FFFF00"/>
                </a:solidFill>
              </a:rPr>
              <a:t>Yo</a:t>
            </a:r>
            <a:r>
              <a:rPr lang="en-US" sz="700" dirty="0" smtClean="0">
                <a:solidFill>
                  <a:srgbClr val="FFFF00"/>
                </a:solidFill>
              </a:rPr>
              <a:t>! Come over here, you will be pleasantly surprised</a:t>
            </a:r>
            <a:r>
              <a:rPr lang="en-US" sz="700" dirty="0" smtClean="0">
                <a:solidFill>
                  <a:srgbClr val="FFFF00"/>
                </a:solidFill>
                <a:sym typeface="Wingdings"/>
              </a:rPr>
              <a:t> </a:t>
            </a:r>
            <a:r>
              <a:rPr lang="en-US" sz="700" dirty="0" err="1" smtClean="0">
                <a:solidFill>
                  <a:srgbClr val="FFFF00"/>
                </a:solidFill>
                <a:sym typeface="Wingdings"/>
              </a:rPr>
              <a:t>idoasd</a:t>
            </a:r>
            <a:r>
              <a:rPr lang="en-US" sz="700" dirty="0" smtClean="0">
                <a:solidFill>
                  <a:srgbClr val="FFFF00"/>
                </a:solidFill>
                <a:sym typeface="Wingdings"/>
              </a:rPr>
              <a:t> </a:t>
            </a:r>
            <a:r>
              <a:rPr lang="en-US" sz="700" dirty="0" err="1" smtClean="0">
                <a:solidFill>
                  <a:srgbClr val="FFFF00"/>
                </a:solidFill>
                <a:sym typeface="Wingdings"/>
              </a:rPr>
              <a:t>io</a:t>
            </a:r>
            <a:r>
              <a:rPr lang="en-US" sz="700" dirty="0" smtClean="0">
                <a:solidFill>
                  <a:srgbClr val="FFFF00"/>
                </a:solidFill>
                <a:sym typeface="Wingdings"/>
              </a:rPr>
              <a:t> </a:t>
            </a:r>
            <a:r>
              <a:rPr lang="en-US" sz="700" dirty="0" err="1" smtClean="0">
                <a:solidFill>
                  <a:srgbClr val="FFFF00"/>
                </a:solidFill>
                <a:sym typeface="Wingdings"/>
              </a:rPr>
              <a:t>idjioio</a:t>
            </a:r>
            <a:r>
              <a:rPr lang="en-US" sz="700" dirty="0" smtClean="0">
                <a:solidFill>
                  <a:srgbClr val="FFFF00"/>
                </a:solidFill>
                <a:sym typeface="Wingdings"/>
              </a:rPr>
              <a:t> </a:t>
            </a:r>
            <a:r>
              <a:rPr lang="en-US" sz="700" dirty="0" err="1" smtClean="0">
                <a:solidFill>
                  <a:srgbClr val="FFFF00"/>
                </a:solidFill>
                <a:sym typeface="Wingdings"/>
              </a:rPr>
              <a:t>jidjduio</a:t>
            </a:r>
            <a:r>
              <a:rPr lang="en-US" sz="700" dirty="0" smtClean="0">
                <a:solidFill>
                  <a:srgbClr val="FFFF00"/>
                </a:solidFill>
                <a:sym typeface="Wingdings"/>
              </a:rPr>
              <a:t> </a:t>
            </a:r>
            <a:r>
              <a:rPr lang="en-US" sz="700" dirty="0" err="1" smtClean="0">
                <a:solidFill>
                  <a:srgbClr val="FFFF00"/>
                </a:solidFill>
                <a:sym typeface="Wingdings"/>
              </a:rPr>
              <a:t>iodio</a:t>
            </a:r>
            <a:r>
              <a:rPr lang="en-US" sz="700" dirty="0" smtClean="0">
                <a:solidFill>
                  <a:srgbClr val="FFFF00"/>
                </a:solidFill>
                <a:sym typeface="Wingdings"/>
              </a:rPr>
              <a:t> </a:t>
            </a:r>
            <a:r>
              <a:rPr lang="en-US" sz="700" dirty="0" err="1" smtClean="0">
                <a:solidFill>
                  <a:srgbClr val="FFFF00"/>
                </a:solidFill>
                <a:sym typeface="Wingdings"/>
              </a:rPr>
              <a:t>oi</a:t>
            </a:r>
            <a:r>
              <a:rPr lang="en-US" sz="700" dirty="0" smtClean="0">
                <a:solidFill>
                  <a:srgbClr val="FFFF00"/>
                </a:solidFill>
                <a:sym typeface="Wingdings"/>
              </a:rPr>
              <a:t> </a:t>
            </a:r>
            <a:r>
              <a:rPr lang="en-US" sz="700" dirty="0" err="1" smtClean="0">
                <a:solidFill>
                  <a:srgbClr val="FFFF00"/>
                </a:solidFill>
                <a:sym typeface="Wingdings"/>
              </a:rPr>
              <a:t>iiouio</a:t>
            </a:r>
            <a:r>
              <a:rPr lang="en-US" sz="700" dirty="0" smtClean="0">
                <a:solidFill>
                  <a:srgbClr val="FFFF00"/>
                </a:solidFill>
                <a:sym typeface="Wingdings"/>
              </a:rPr>
              <a:t> </a:t>
            </a:r>
            <a:r>
              <a:rPr lang="en-US" sz="700" dirty="0" err="1" smtClean="0">
                <a:solidFill>
                  <a:srgbClr val="FFFF00"/>
                </a:solidFill>
                <a:sym typeface="Wingdings"/>
              </a:rPr>
              <a:t>oiudoi</a:t>
            </a:r>
            <a:r>
              <a:rPr lang="en-US" sz="700" dirty="0" smtClean="0">
                <a:solidFill>
                  <a:srgbClr val="FFFF00"/>
                </a:solidFill>
                <a:sym typeface="Wingdings"/>
              </a:rPr>
              <a:t> </a:t>
            </a:r>
            <a:r>
              <a:rPr lang="en-US" sz="700" dirty="0" err="1" smtClean="0">
                <a:solidFill>
                  <a:srgbClr val="FFFF00"/>
                </a:solidFill>
                <a:sym typeface="Wingdings"/>
              </a:rPr>
              <a:t>ifuiosu</a:t>
            </a:r>
            <a:r>
              <a:rPr lang="en-US" sz="700" dirty="0" smtClean="0">
                <a:solidFill>
                  <a:srgbClr val="FFFF00"/>
                </a:solidFill>
                <a:sym typeface="Wingdings"/>
              </a:rPr>
              <a:t> </a:t>
            </a:r>
            <a:r>
              <a:rPr lang="en-US" sz="700" dirty="0" err="1" smtClean="0">
                <a:solidFill>
                  <a:srgbClr val="FFFF00"/>
                </a:solidFill>
                <a:sym typeface="Wingdings"/>
              </a:rPr>
              <a:t>fiuoi</a:t>
            </a:r>
            <a:r>
              <a:rPr lang="en-US" sz="700" dirty="0" smtClean="0">
                <a:solidFill>
                  <a:srgbClr val="FFFF00"/>
                </a:solidFill>
                <a:sym typeface="Wingdings"/>
              </a:rPr>
              <a:t> </a:t>
            </a:r>
            <a:r>
              <a:rPr lang="en-US" sz="700" dirty="0" err="1" smtClean="0">
                <a:solidFill>
                  <a:srgbClr val="FFFF00"/>
                </a:solidFill>
                <a:sym typeface="Wingdings"/>
              </a:rPr>
              <a:t>oiuiou</a:t>
            </a:r>
            <a:r>
              <a:rPr lang="en-US" sz="700" dirty="0" smtClean="0">
                <a:solidFill>
                  <a:srgbClr val="FFFF00"/>
                </a:solidFill>
                <a:sym typeface="Wingdings"/>
              </a:rPr>
              <a:t> </a:t>
            </a:r>
            <a:r>
              <a:rPr lang="en-US" sz="700" dirty="0" err="1" smtClean="0">
                <a:solidFill>
                  <a:srgbClr val="FFFF00"/>
                </a:solidFill>
                <a:sym typeface="Wingdings"/>
              </a:rPr>
              <a:t>oi</a:t>
            </a:r>
            <a:r>
              <a:rPr lang="en-US" sz="700" dirty="0" smtClean="0">
                <a:solidFill>
                  <a:srgbClr val="FFFF00"/>
                </a:solidFill>
                <a:sym typeface="Wingdings"/>
              </a:rPr>
              <a:t> </a:t>
            </a:r>
            <a:r>
              <a:rPr lang="en-US" sz="700" dirty="0" err="1" smtClean="0">
                <a:solidFill>
                  <a:srgbClr val="FFFF00"/>
                </a:solidFill>
                <a:sym typeface="Wingdings"/>
              </a:rPr>
              <a:t>io</a:t>
            </a:r>
            <a:r>
              <a:rPr lang="en-US" sz="700" dirty="0" smtClean="0">
                <a:solidFill>
                  <a:srgbClr val="FFFF00"/>
                </a:solidFill>
                <a:sym typeface="Wingdings"/>
              </a:rPr>
              <a:t> </a:t>
            </a:r>
            <a:r>
              <a:rPr lang="en-US" sz="700" dirty="0" err="1" smtClean="0">
                <a:solidFill>
                  <a:srgbClr val="FFFF00"/>
                </a:solidFill>
                <a:sym typeface="Wingdings"/>
              </a:rPr>
              <a:t>hiyuify</a:t>
            </a:r>
            <a:r>
              <a:rPr lang="en-US" sz="700" dirty="0" smtClean="0">
                <a:solidFill>
                  <a:srgbClr val="FFFF00"/>
                </a:solidFill>
                <a:sym typeface="Wingdings"/>
              </a:rPr>
              <a:t> 8iy </a:t>
            </a:r>
            <a:r>
              <a:rPr lang="en-US" sz="700" dirty="0" err="1" smtClean="0">
                <a:solidFill>
                  <a:srgbClr val="FFFF00"/>
                </a:solidFill>
                <a:sym typeface="Wingdings"/>
              </a:rPr>
              <a:t>ih</a:t>
            </a:r>
            <a:r>
              <a:rPr lang="en-US" sz="700" dirty="0" smtClean="0">
                <a:solidFill>
                  <a:srgbClr val="FFFF00"/>
                </a:solidFill>
                <a:sym typeface="Wingdings"/>
              </a:rPr>
              <a:t>  </a:t>
            </a:r>
            <a:r>
              <a:rPr lang="en-US" sz="700" dirty="0" err="1" smtClean="0">
                <a:solidFill>
                  <a:srgbClr val="FFFF00"/>
                </a:solidFill>
                <a:sym typeface="Wingdings"/>
              </a:rPr>
              <a:t>iouoiu</a:t>
            </a:r>
            <a:r>
              <a:rPr lang="en-US" sz="700" dirty="0" smtClean="0">
                <a:solidFill>
                  <a:srgbClr val="FFFF00"/>
                </a:solidFill>
                <a:sym typeface="Wingdings"/>
              </a:rPr>
              <a:t> </a:t>
            </a:r>
            <a:r>
              <a:rPr lang="en-US" sz="700" dirty="0" err="1" smtClean="0">
                <a:solidFill>
                  <a:srgbClr val="FFFF00"/>
                </a:solidFill>
                <a:sym typeface="Wingdings"/>
              </a:rPr>
              <a:t>ou</a:t>
            </a:r>
            <a:r>
              <a:rPr lang="en-US" sz="700" dirty="0" smtClean="0">
                <a:solidFill>
                  <a:srgbClr val="FFFF00"/>
                </a:solidFill>
                <a:sym typeface="Wingdings"/>
              </a:rPr>
              <a:t> o </a:t>
            </a:r>
            <a:r>
              <a:rPr lang="en-US" sz="700" dirty="0" err="1" smtClean="0">
                <a:solidFill>
                  <a:srgbClr val="FFFF00"/>
                </a:solidFill>
                <a:sym typeface="Wingdings"/>
              </a:rPr>
              <a:t>ooihyiush</a:t>
            </a:r>
            <a:r>
              <a:rPr lang="en-US" sz="700" dirty="0" smtClean="0">
                <a:solidFill>
                  <a:srgbClr val="FFFF00"/>
                </a:solidFill>
                <a:sym typeface="Wingdings"/>
              </a:rPr>
              <a:t> </a:t>
            </a:r>
            <a:r>
              <a:rPr lang="en-US" sz="700" dirty="0" err="1" smtClean="0">
                <a:solidFill>
                  <a:srgbClr val="FFFF00"/>
                </a:solidFill>
                <a:sym typeface="Wingdings"/>
              </a:rPr>
              <a:t>iuh</a:t>
            </a:r>
            <a:r>
              <a:rPr lang="en-US" sz="700" dirty="0" smtClean="0">
                <a:solidFill>
                  <a:srgbClr val="FFFF00"/>
                </a:solidFill>
                <a:sym typeface="Wingdings"/>
              </a:rPr>
              <a:t> </a:t>
            </a:r>
            <a:r>
              <a:rPr lang="en-US" sz="700" dirty="0" err="1" smtClean="0">
                <a:solidFill>
                  <a:srgbClr val="FFFF00"/>
                </a:solidFill>
                <a:sym typeface="Wingdings"/>
              </a:rPr>
              <a:t>fhdfosiip</a:t>
            </a:r>
            <a:r>
              <a:rPr lang="en-US" sz="700" dirty="0" smtClean="0">
                <a:solidFill>
                  <a:srgbClr val="FFFF00"/>
                </a:solidFill>
                <a:sym typeface="Wingdings"/>
              </a:rPr>
              <a:t> </a:t>
            </a:r>
            <a:r>
              <a:rPr lang="en-US" sz="700" dirty="0" err="1" smtClean="0">
                <a:solidFill>
                  <a:srgbClr val="FFFF00"/>
                </a:solidFill>
                <a:sym typeface="Wingdings"/>
              </a:rPr>
              <a:t>upouosu</a:t>
            </a:r>
            <a:r>
              <a:rPr lang="en-US" sz="700" dirty="0" smtClean="0">
                <a:solidFill>
                  <a:srgbClr val="FFFF00"/>
                </a:solidFill>
                <a:sym typeface="Wingdings"/>
              </a:rPr>
              <a:t> </a:t>
            </a:r>
            <a:r>
              <a:rPr lang="en-US" sz="700" dirty="0" err="1" smtClean="0">
                <a:solidFill>
                  <a:srgbClr val="FFFF00"/>
                </a:solidFill>
                <a:sym typeface="Wingdings"/>
              </a:rPr>
              <a:t>oiu</a:t>
            </a:r>
            <a:r>
              <a:rPr lang="en-US" sz="700" dirty="0" smtClean="0">
                <a:solidFill>
                  <a:srgbClr val="FFFF00"/>
                </a:solidFill>
                <a:sym typeface="Wingdings"/>
              </a:rPr>
              <a:t> </a:t>
            </a:r>
            <a:r>
              <a:rPr lang="en-US" sz="700" dirty="0" err="1" smtClean="0">
                <a:solidFill>
                  <a:srgbClr val="FFFF00"/>
                </a:solidFill>
                <a:sym typeface="Wingdings"/>
              </a:rPr>
              <a:t>oi</a:t>
            </a:r>
            <a:r>
              <a:rPr lang="en-US" sz="700" dirty="0" smtClean="0">
                <a:solidFill>
                  <a:srgbClr val="FFFF00"/>
                </a:solidFill>
                <a:sym typeface="Wingdings"/>
              </a:rPr>
              <a:t> o </a:t>
            </a:r>
            <a:r>
              <a:rPr lang="en-US" sz="700" dirty="0" err="1" smtClean="0">
                <a:solidFill>
                  <a:srgbClr val="FFFF00"/>
                </a:solidFill>
                <a:sym typeface="Wingdings"/>
              </a:rPr>
              <a:t>oisyoisy</a:t>
            </a:r>
            <a:r>
              <a:rPr lang="en-US" sz="700" dirty="0" smtClean="0">
                <a:solidFill>
                  <a:srgbClr val="FFFF00"/>
                </a:solidFill>
                <a:sym typeface="Wingdings"/>
              </a:rPr>
              <a:t> </a:t>
            </a:r>
            <a:r>
              <a:rPr lang="en-US" sz="700" dirty="0" err="1" smtClean="0">
                <a:solidFill>
                  <a:srgbClr val="FFFF00"/>
                </a:solidFill>
                <a:sym typeface="Wingdings"/>
              </a:rPr>
              <a:t>oi</a:t>
            </a:r>
            <a:r>
              <a:rPr lang="en-US" sz="700" dirty="0" smtClean="0">
                <a:solidFill>
                  <a:srgbClr val="FFFF00"/>
                </a:solidFill>
                <a:sym typeface="Wingdings"/>
              </a:rPr>
              <a:t> </a:t>
            </a:r>
            <a:r>
              <a:rPr lang="en-US" sz="700" dirty="0" err="1" smtClean="0">
                <a:solidFill>
                  <a:srgbClr val="FFFF00"/>
                </a:solidFill>
                <a:sym typeface="Wingdings"/>
              </a:rPr>
              <a:t>sih</a:t>
            </a:r>
            <a:r>
              <a:rPr lang="en-US" sz="700" dirty="0" smtClean="0">
                <a:solidFill>
                  <a:srgbClr val="FFFF00"/>
                </a:solidFill>
                <a:sym typeface="Wingdings"/>
              </a:rPr>
              <a:t> </a:t>
            </a:r>
            <a:r>
              <a:rPr lang="en-US" sz="700" dirty="0" err="1" smtClean="0">
                <a:solidFill>
                  <a:srgbClr val="FFFF00"/>
                </a:solidFill>
                <a:sym typeface="Wingdings"/>
              </a:rPr>
              <a:t>oiiou</a:t>
            </a:r>
            <a:r>
              <a:rPr lang="en-US" sz="700" dirty="0" smtClean="0">
                <a:solidFill>
                  <a:srgbClr val="FFFF00"/>
                </a:solidFill>
                <a:sym typeface="Wingdings"/>
              </a:rPr>
              <a:t> </a:t>
            </a:r>
            <a:r>
              <a:rPr lang="en-US" sz="700" dirty="0" err="1" smtClean="0">
                <a:solidFill>
                  <a:srgbClr val="FFFF00"/>
                </a:solidFill>
                <a:sym typeface="Wingdings"/>
              </a:rPr>
              <a:t>ios</a:t>
            </a:r>
            <a:r>
              <a:rPr lang="en-US" sz="700" dirty="0" smtClean="0">
                <a:solidFill>
                  <a:srgbClr val="FFFF00"/>
                </a:solidFill>
                <a:sym typeface="Wingdings"/>
              </a:rPr>
              <a:t> </a:t>
            </a:r>
            <a:r>
              <a:rPr lang="en-US" sz="700" dirty="0" err="1" smtClean="0">
                <a:solidFill>
                  <a:srgbClr val="FFFF00"/>
                </a:solidFill>
                <a:sym typeface="Wingdings"/>
              </a:rPr>
              <a:t>oisuois</a:t>
            </a:r>
            <a:r>
              <a:rPr lang="en-US" sz="700" dirty="0" smtClean="0">
                <a:solidFill>
                  <a:srgbClr val="FFFF00"/>
                </a:solidFill>
                <a:sym typeface="Wingdings"/>
              </a:rPr>
              <a:t> </a:t>
            </a:r>
            <a:r>
              <a:rPr lang="en-US" sz="700" dirty="0" err="1" smtClean="0">
                <a:solidFill>
                  <a:srgbClr val="FFFF00"/>
                </a:solidFill>
                <a:sym typeface="Wingdings"/>
              </a:rPr>
              <a:t>uois</a:t>
            </a:r>
            <a:r>
              <a:rPr lang="en-US" sz="700" dirty="0" smtClean="0">
                <a:solidFill>
                  <a:srgbClr val="FFFF00"/>
                </a:solidFill>
                <a:sym typeface="Wingdings"/>
              </a:rPr>
              <a:t>  </a:t>
            </a:r>
            <a:r>
              <a:rPr lang="en-US" sz="700" dirty="0" err="1" smtClean="0">
                <a:solidFill>
                  <a:srgbClr val="FFFF00"/>
                </a:solidFill>
                <a:sym typeface="Wingdings"/>
              </a:rPr>
              <a:t>oudiosu</a:t>
            </a:r>
            <a:r>
              <a:rPr lang="en-US" sz="700" dirty="0" smtClean="0">
                <a:solidFill>
                  <a:srgbClr val="FFFF00"/>
                </a:solidFill>
                <a:sym typeface="Wingdings"/>
              </a:rPr>
              <a:t> </a:t>
            </a:r>
            <a:r>
              <a:rPr lang="en-US" sz="700" dirty="0" err="1" smtClean="0">
                <a:solidFill>
                  <a:srgbClr val="FFFF00"/>
                </a:solidFill>
                <a:sym typeface="Wingdings"/>
              </a:rPr>
              <a:t>doi</a:t>
            </a:r>
            <a:r>
              <a:rPr lang="en-US" sz="700" dirty="0" smtClean="0">
                <a:solidFill>
                  <a:srgbClr val="FFFF00"/>
                </a:solidFill>
                <a:sym typeface="Wingdings"/>
              </a:rPr>
              <a:t> </a:t>
            </a:r>
            <a:r>
              <a:rPr lang="en-US" sz="700" dirty="0" err="1" smtClean="0">
                <a:solidFill>
                  <a:srgbClr val="FFFF00"/>
                </a:solidFill>
                <a:sym typeface="Wingdings"/>
              </a:rPr>
              <a:t>soiddu</a:t>
            </a:r>
            <a:r>
              <a:rPr lang="en-US" sz="700" dirty="0" smtClean="0">
                <a:solidFill>
                  <a:srgbClr val="FFFF00"/>
                </a:solidFill>
                <a:sym typeface="Wingdings"/>
              </a:rPr>
              <a:t> </a:t>
            </a:r>
            <a:r>
              <a:rPr lang="en-US" sz="700" dirty="0" err="1" smtClean="0">
                <a:solidFill>
                  <a:srgbClr val="FFFF00"/>
                </a:solidFill>
                <a:sym typeface="Wingdings"/>
              </a:rPr>
              <a:t>os</a:t>
            </a:r>
            <a:r>
              <a:rPr lang="en-US" sz="700" dirty="0" smtClean="0">
                <a:solidFill>
                  <a:srgbClr val="FFFF00"/>
                </a:solidFill>
                <a:sym typeface="Wingdings"/>
              </a:rPr>
              <a:t> </a:t>
            </a:r>
            <a:r>
              <a:rPr lang="en-US" sz="700" dirty="0" err="1" smtClean="0">
                <a:solidFill>
                  <a:srgbClr val="FFFF00"/>
                </a:solidFill>
                <a:sym typeface="Wingdings"/>
              </a:rPr>
              <a:t>oso</a:t>
            </a:r>
            <a:r>
              <a:rPr lang="en-US" sz="700" dirty="0" smtClean="0">
                <a:solidFill>
                  <a:srgbClr val="FFFF00"/>
                </a:solidFill>
                <a:sym typeface="Wingdings"/>
              </a:rPr>
              <a:t> </a:t>
            </a:r>
            <a:r>
              <a:rPr lang="en-US" sz="700" dirty="0" err="1" smtClean="0">
                <a:solidFill>
                  <a:srgbClr val="FFFF00"/>
                </a:solidFill>
                <a:sym typeface="Wingdings"/>
              </a:rPr>
              <a:t>iio</a:t>
            </a:r>
            <a:r>
              <a:rPr lang="en-US" sz="700" dirty="0" smtClean="0">
                <a:solidFill>
                  <a:srgbClr val="FFFF00"/>
                </a:solidFill>
                <a:sym typeface="Wingdings"/>
              </a:rPr>
              <a:t> </a:t>
            </a:r>
            <a:r>
              <a:rPr lang="en-US" sz="700" dirty="0" err="1" smtClean="0">
                <a:sym typeface="Wingdings"/>
              </a:rPr>
              <a:t>oioisosuo</a:t>
            </a:r>
            <a:r>
              <a:rPr lang="en-US" sz="700" dirty="0" smtClean="0">
                <a:sym typeface="Wingdings"/>
              </a:rPr>
              <a:t>.</a:t>
            </a:r>
            <a:endParaRPr lang="en-US" sz="700" dirty="0"/>
          </a:p>
        </p:txBody>
      </p:sp>
      <p:sp>
        <p:nvSpPr>
          <p:cNvPr id="12" name="Oval Callout 11"/>
          <p:cNvSpPr/>
          <p:nvPr/>
        </p:nvSpPr>
        <p:spPr>
          <a:xfrm>
            <a:off x="6719774" y="3182638"/>
            <a:ext cx="2215197" cy="1065745"/>
          </a:xfrm>
          <a:prstGeom prst="wedgeEllipseCallout">
            <a:avLst>
              <a:gd name="adj1" fmla="val -74212"/>
              <a:gd name="adj2" fmla="val 9075"/>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FFFF00"/>
                </a:solidFill>
              </a:rPr>
              <a:t> </a:t>
            </a:r>
            <a:r>
              <a:rPr lang="ru-RU" sz="1050" dirty="0" smtClean="0">
                <a:solidFill>
                  <a:srgbClr val="FFFF00"/>
                </a:solidFill>
              </a:rPr>
              <a:t>Добро пожаловать в мой мир, поверьте мне вы никогда не будете разочарованы </a:t>
            </a:r>
            <a:endParaRPr lang="en-US" sz="1050" dirty="0">
              <a:solidFill>
                <a:srgbClr val="FFFF00"/>
              </a:solidFill>
            </a:endParaRPr>
          </a:p>
        </p:txBody>
      </p:sp>
      <p:sp>
        <p:nvSpPr>
          <p:cNvPr id="13" name="Rounded Rectangular Callout 12"/>
          <p:cNvSpPr/>
          <p:nvPr/>
        </p:nvSpPr>
        <p:spPr>
          <a:xfrm>
            <a:off x="656923" y="3182638"/>
            <a:ext cx="2306529" cy="992750"/>
          </a:xfrm>
          <a:prstGeom prst="wedgeRoundRectCallout">
            <a:avLst>
              <a:gd name="adj1" fmla="val 74737"/>
              <a:gd name="adj2" fmla="val -3676"/>
              <a:gd name="adj3" fmla="val 16667"/>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ko-KR" altLang="en-US" sz="1200" dirty="0" smtClean="0">
                <a:solidFill>
                  <a:srgbClr val="FFFF00"/>
                </a:solidFill>
              </a:rPr>
              <a:t>안녕하세요 제가 당신에게 전화했지만 아무 소용이있을려고 </a:t>
            </a:r>
            <a:r>
              <a:rPr lang="en-US" altLang="ko-KR" sz="1200" dirty="0" smtClean="0">
                <a:solidFill>
                  <a:srgbClr val="FFFF00"/>
                </a:solidFill>
              </a:rPr>
              <a:t>... </a:t>
            </a:r>
            <a:r>
              <a:rPr lang="ko-KR" altLang="en-US" sz="1200" dirty="0" smtClean="0">
                <a:solidFill>
                  <a:srgbClr val="FFFF00"/>
                </a:solidFill>
              </a:rPr>
              <a:t>당신이 시간을 즐기고 있었다 희망</a:t>
            </a:r>
            <a:endParaRPr lang="en-US" sz="1200" dirty="0">
              <a:solidFill>
                <a:srgbClr val="FFFF00"/>
              </a:solidFill>
            </a:endParaRPr>
          </a:p>
        </p:txBody>
      </p:sp>
      <p:sp>
        <p:nvSpPr>
          <p:cNvPr id="14" name="Down Arrow 13"/>
          <p:cNvSpPr/>
          <p:nvPr/>
        </p:nvSpPr>
        <p:spPr>
          <a:xfrm>
            <a:off x="4404500" y="3911891"/>
            <a:ext cx="763291" cy="1182540"/>
          </a:xfrm>
          <a:prstGeom prst="downArrow">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1503623" y="5130710"/>
            <a:ext cx="6890390" cy="1938992"/>
          </a:xfrm>
          <a:prstGeom prst="rect">
            <a:avLst/>
          </a:prstGeom>
          <a:noFill/>
        </p:spPr>
        <p:txBody>
          <a:bodyPr wrap="square" rtlCol="0">
            <a:spAutoFit/>
          </a:bodyPr>
          <a:lstStyle/>
          <a:p>
            <a:pPr algn="ctr"/>
            <a:r>
              <a:rPr lang="en-US" sz="2000" b="1" dirty="0" smtClean="0">
                <a:solidFill>
                  <a:srgbClr val="000000"/>
                </a:solidFill>
              </a:rPr>
              <a:t>Quantitative Graded Similarity Score</a:t>
            </a:r>
          </a:p>
          <a:p>
            <a:pPr algn="ctr"/>
            <a:r>
              <a:rPr lang="en-US" sz="2000" b="1" dirty="0" smtClean="0">
                <a:solidFill>
                  <a:srgbClr val="000000"/>
                </a:solidFill>
              </a:rPr>
              <a:t>Confidence Score</a:t>
            </a:r>
          </a:p>
          <a:p>
            <a:pPr algn="ctr"/>
            <a:r>
              <a:rPr lang="en-US" sz="2000" b="1" dirty="0" smtClean="0">
                <a:solidFill>
                  <a:srgbClr val="000000"/>
                </a:solidFill>
              </a:rPr>
              <a:t>Principled Interpretability, which semantic </a:t>
            </a:r>
            <a:r>
              <a:rPr lang="en-US" sz="2000" b="1" dirty="0" smtClean="0">
                <a:solidFill>
                  <a:srgbClr val="000000"/>
                </a:solidFill>
              </a:rPr>
              <a:t>components/features </a:t>
            </a:r>
            <a:r>
              <a:rPr lang="en-US" sz="2000" b="1" dirty="0" smtClean="0">
                <a:solidFill>
                  <a:srgbClr val="000000"/>
                </a:solidFill>
              </a:rPr>
              <a:t>led to </a:t>
            </a:r>
            <a:r>
              <a:rPr lang="en-US" sz="2000" b="1" dirty="0" smtClean="0">
                <a:solidFill>
                  <a:srgbClr val="000000"/>
                </a:solidFill>
              </a:rPr>
              <a:t>results (hopefully will lead to us gaining a better understanding of semantics)</a:t>
            </a:r>
          </a:p>
          <a:p>
            <a:endParaRPr lang="en-US" sz="2000" b="1" dirty="0">
              <a:solidFill>
                <a:srgbClr val="0000FF"/>
              </a:solidFill>
            </a:endParaRPr>
          </a:p>
        </p:txBody>
      </p:sp>
    </p:spTree>
    <p:extLst>
      <p:ext uri="{BB962C8B-B14F-4D97-AF65-F5344CB8AC3E}">
        <p14:creationId xmlns:p14="http://schemas.microsoft.com/office/powerpoint/2010/main" val="8969786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Monolingual Semantic Similarity</a:t>
            </a:r>
            <a:endParaRPr lang="en-US" dirty="0"/>
          </a:p>
        </p:txBody>
      </p:sp>
      <p:sp>
        <p:nvSpPr>
          <p:cNvPr id="3" name="Content Placeholder 2"/>
          <p:cNvSpPr>
            <a:spLocks noGrp="1"/>
          </p:cNvSpPr>
          <p:nvPr>
            <p:ph idx="1"/>
          </p:nvPr>
        </p:nvSpPr>
        <p:spPr/>
        <p:txBody>
          <a:bodyPr/>
          <a:lstStyle/>
          <a:p>
            <a:endParaRPr lang="en-US" dirty="0"/>
          </a:p>
        </p:txBody>
      </p:sp>
      <p:sp>
        <p:nvSpPr>
          <p:cNvPr id="4" name="Snip Diagonal Corner Rectangle 3"/>
          <p:cNvSpPr/>
          <p:nvPr/>
        </p:nvSpPr>
        <p:spPr>
          <a:xfrm>
            <a:off x="3401400" y="2978248"/>
            <a:ext cx="2890460" cy="1036547"/>
          </a:xfrm>
          <a:prstGeom prst="snip2Diag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rgbClr val="FF0000"/>
                </a:solidFill>
              </a:rPr>
              <a:t>Semantic Similarity</a:t>
            </a:r>
            <a:endParaRPr lang="en-US" sz="2800" b="1" dirty="0">
              <a:solidFill>
                <a:srgbClr val="FF0000"/>
              </a:solidFill>
            </a:endParaRPr>
          </a:p>
        </p:txBody>
      </p:sp>
      <p:sp>
        <p:nvSpPr>
          <p:cNvPr id="5" name="Oval Callout 4"/>
          <p:cNvSpPr/>
          <p:nvPr/>
        </p:nvSpPr>
        <p:spPr>
          <a:xfrm>
            <a:off x="6963381" y="1600200"/>
            <a:ext cx="1723419" cy="1480243"/>
          </a:xfrm>
          <a:prstGeom prst="wedgeEllipseCallout">
            <a:avLst>
              <a:gd name="adj1" fmla="val -123573"/>
              <a:gd name="adj2" fmla="val 4672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ar-sa" dirty="0" smtClean="0"/>
              <a:t>بس تعالى ومالكش دعوه، هتبنبسط اخر انبساط</a:t>
            </a:r>
            <a:r>
              <a:rPr lang="ar-sa" dirty="0" smtClean="0">
                <a:sym typeface="Wingdings"/>
              </a:rPr>
              <a:t></a:t>
            </a:r>
            <a:endParaRPr lang="en-US" dirty="0"/>
          </a:p>
        </p:txBody>
      </p:sp>
      <p:sp>
        <p:nvSpPr>
          <p:cNvPr id="8" name="Oval Callout 7"/>
          <p:cNvSpPr/>
          <p:nvPr/>
        </p:nvSpPr>
        <p:spPr>
          <a:xfrm>
            <a:off x="1284649" y="1284734"/>
            <a:ext cx="2306529" cy="1693514"/>
          </a:xfrm>
          <a:prstGeom prst="wedgeEllipseCallout">
            <a:avLst>
              <a:gd name="adj1" fmla="val 53183"/>
              <a:gd name="adj2" fmla="val 51906"/>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ular Callout 8"/>
          <p:cNvSpPr/>
          <p:nvPr/>
        </p:nvSpPr>
        <p:spPr>
          <a:xfrm>
            <a:off x="4145912" y="1451509"/>
            <a:ext cx="2145948" cy="923330"/>
          </a:xfrm>
          <a:prstGeom prst="wedgeRoundRectCallout">
            <a:avLst>
              <a:gd name="adj1" fmla="val -61876"/>
              <a:gd name="adj2" fmla="val 118812"/>
              <a:gd name="adj3" fmla="val 1666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1693401" y="1441118"/>
            <a:ext cx="1897777" cy="1200329"/>
          </a:xfrm>
          <a:prstGeom prst="rect">
            <a:avLst/>
          </a:prstGeom>
          <a:noFill/>
        </p:spPr>
        <p:txBody>
          <a:bodyPr wrap="square" rtlCol="0">
            <a:spAutoFit/>
          </a:bodyPr>
          <a:lstStyle/>
          <a:p>
            <a:r>
              <a:rPr lang="en-US" dirty="0" smtClean="0"/>
              <a:t>Welcome to my world, trust me you will never be disappointed</a:t>
            </a:r>
            <a:r>
              <a:rPr lang="en-US" dirty="0" smtClean="0">
                <a:sym typeface="Wingdings"/>
              </a:rPr>
              <a:t></a:t>
            </a:r>
            <a:endParaRPr lang="en-US" dirty="0"/>
          </a:p>
        </p:txBody>
      </p:sp>
      <p:sp>
        <p:nvSpPr>
          <p:cNvPr id="11" name="TextBox 10"/>
          <p:cNvSpPr txBox="1"/>
          <p:nvPr/>
        </p:nvSpPr>
        <p:spPr>
          <a:xfrm>
            <a:off x="4145912" y="1436910"/>
            <a:ext cx="2262734" cy="923330"/>
          </a:xfrm>
          <a:prstGeom prst="rect">
            <a:avLst/>
          </a:prstGeom>
          <a:noFill/>
        </p:spPr>
        <p:txBody>
          <a:bodyPr wrap="square" rtlCol="0">
            <a:spAutoFit/>
          </a:bodyPr>
          <a:lstStyle/>
          <a:p>
            <a:pPr algn="ctr"/>
            <a:r>
              <a:rPr lang="en-US" dirty="0" err="1" smtClean="0"/>
              <a:t>Yo</a:t>
            </a:r>
            <a:r>
              <a:rPr lang="en-US" dirty="0" smtClean="0"/>
              <a:t>! Come over here, you will be pleasantly surprised</a:t>
            </a:r>
            <a:r>
              <a:rPr lang="en-US" dirty="0" smtClean="0">
                <a:sym typeface="Wingdings"/>
              </a:rPr>
              <a:t></a:t>
            </a:r>
            <a:endParaRPr lang="en-US" dirty="0"/>
          </a:p>
        </p:txBody>
      </p:sp>
    </p:spTree>
    <p:extLst>
      <p:ext uri="{BB962C8B-B14F-4D97-AF65-F5344CB8AC3E}">
        <p14:creationId xmlns:p14="http://schemas.microsoft.com/office/powerpoint/2010/main" val="117764629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Monolingual Semantic Similarity</a:t>
            </a:r>
            <a:endParaRPr lang="en-US" dirty="0"/>
          </a:p>
        </p:txBody>
      </p:sp>
      <p:sp>
        <p:nvSpPr>
          <p:cNvPr id="3" name="Content Placeholder 2"/>
          <p:cNvSpPr>
            <a:spLocks noGrp="1"/>
          </p:cNvSpPr>
          <p:nvPr>
            <p:ph idx="1"/>
          </p:nvPr>
        </p:nvSpPr>
        <p:spPr/>
        <p:txBody>
          <a:bodyPr/>
          <a:lstStyle/>
          <a:p>
            <a:endParaRPr lang="en-US" dirty="0"/>
          </a:p>
        </p:txBody>
      </p:sp>
      <p:sp>
        <p:nvSpPr>
          <p:cNvPr id="4" name="Snip Diagonal Corner Rectangle 3"/>
          <p:cNvSpPr/>
          <p:nvPr/>
        </p:nvSpPr>
        <p:spPr>
          <a:xfrm>
            <a:off x="3401400" y="2978248"/>
            <a:ext cx="2890460" cy="1036547"/>
          </a:xfrm>
          <a:prstGeom prst="snip2Diag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rgbClr val="FF0000"/>
                </a:solidFill>
              </a:rPr>
              <a:t>Semantic Similarity</a:t>
            </a:r>
            <a:endParaRPr lang="en-US" sz="2800" b="1" dirty="0">
              <a:solidFill>
                <a:srgbClr val="FF0000"/>
              </a:solidFill>
            </a:endParaRPr>
          </a:p>
        </p:txBody>
      </p:sp>
      <p:sp>
        <p:nvSpPr>
          <p:cNvPr id="5" name="Oval Callout 4"/>
          <p:cNvSpPr/>
          <p:nvPr/>
        </p:nvSpPr>
        <p:spPr>
          <a:xfrm>
            <a:off x="6963381" y="1600200"/>
            <a:ext cx="1723419" cy="1480243"/>
          </a:xfrm>
          <a:prstGeom prst="wedgeEllipseCallout">
            <a:avLst>
              <a:gd name="adj1" fmla="val -123573"/>
              <a:gd name="adj2" fmla="val 4672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ar-sa" dirty="0" smtClean="0"/>
              <a:t>بس تعالى ومالكش دعوه، هتبنبسط اخر انبساط</a:t>
            </a:r>
            <a:r>
              <a:rPr lang="ar-sa" dirty="0" smtClean="0">
                <a:sym typeface="Wingdings"/>
              </a:rPr>
              <a:t></a:t>
            </a:r>
            <a:endParaRPr lang="en-US" dirty="0"/>
          </a:p>
        </p:txBody>
      </p:sp>
      <p:sp>
        <p:nvSpPr>
          <p:cNvPr id="8" name="Oval Callout 7"/>
          <p:cNvSpPr/>
          <p:nvPr/>
        </p:nvSpPr>
        <p:spPr>
          <a:xfrm>
            <a:off x="1284649" y="1284734"/>
            <a:ext cx="2306529" cy="1693514"/>
          </a:xfrm>
          <a:prstGeom prst="wedgeEllipseCallout">
            <a:avLst>
              <a:gd name="adj1" fmla="val 53183"/>
              <a:gd name="adj2" fmla="val 51906"/>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Rounded Rectangular Callout 8"/>
          <p:cNvSpPr/>
          <p:nvPr/>
        </p:nvSpPr>
        <p:spPr>
          <a:xfrm>
            <a:off x="4145912" y="1451509"/>
            <a:ext cx="2145948" cy="923330"/>
          </a:xfrm>
          <a:prstGeom prst="wedgeRoundRectCallout">
            <a:avLst>
              <a:gd name="adj1" fmla="val -61876"/>
              <a:gd name="adj2" fmla="val 118812"/>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0" name="TextBox 9"/>
          <p:cNvSpPr txBox="1"/>
          <p:nvPr/>
        </p:nvSpPr>
        <p:spPr>
          <a:xfrm>
            <a:off x="1693401" y="1441118"/>
            <a:ext cx="1897777" cy="1200329"/>
          </a:xfrm>
          <a:prstGeom prst="rect">
            <a:avLst/>
          </a:prstGeom>
          <a:noFill/>
        </p:spPr>
        <p:txBody>
          <a:bodyPr wrap="square" rtlCol="0">
            <a:spAutoFit/>
          </a:bodyPr>
          <a:lstStyle/>
          <a:p>
            <a:r>
              <a:rPr lang="en-US" dirty="0" smtClean="0"/>
              <a:t>Welcome to my world, trust me you will never be disappointed</a:t>
            </a:r>
            <a:r>
              <a:rPr lang="en-US" dirty="0" smtClean="0">
                <a:sym typeface="Wingdings"/>
              </a:rPr>
              <a:t></a:t>
            </a:r>
            <a:endParaRPr lang="en-US" dirty="0"/>
          </a:p>
        </p:txBody>
      </p:sp>
      <p:sp>
        <p:nvSpPr>
          <p:cNvPr id="11" name="TextBox 10"/>
          <p:cNvSpPr txBox="1"/>
          <p:nvPr/>
        </p:nvSpPr>
        <p:spPr>
          <a:xfrm>
            <a:off x="4145912" y="1436910"/>
            <a:ext cx="2262734" cy="92333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dirty="0" err="1" smtClean="0"/>
              <a:t>Yo</a:t>
            </a:r>
            <a:r>
              <a:rPr lang="en-US" dirty="0" smtClean="0"/>
              <a:t>! Come over here, you will be pleasantly surprised</a:t>
            </a:r>
            <a:r>
              <a:rPr lang="en-US" dirty="0" smtClean="0">
                <a:sym typeface="Wingdings"/>
              </a:rPr>
              <a:t></a:t>
            </a:r>
            <a:endParaRPr lang="en-US" dirty="0"/>
          </a:p>
        </p:txBody>
      </p:sp>
      <p:sp>
        <p:nvSpPr>
          <p:cNvPr id="6" name="TextBox 5"/>
          <p:cNvSpPr txBox="1"/>
          <p:nvPr/>
        </p:nvSpPr>
        <p:spPr>
          <a:xfrm>
            <a:off x="2379520" y="4394376"/>
            <a:ext cx="5094801" cy="1200329"/>
          </a:xfrm>
          <a:prstGeom prst="rect">
            <a:avLst/>
          </a:prstGeom>
          <a:noFill/>
        </p:spPr>
        <p:txBody>
          <a:bodyPr wrap="square" rtlCol="0">
            <a:spAutoFit/>
          </a:bodyPr>
          <a:lstStyle/>
          <a:p>
            <a:r>
              <a:rPr lang="en-US" dirty="0" smtClean="0"/>
              <a:t>Semantic Similarity score: 4.5, Grade: 4</a:t>
            </a:r>
          </a:p>
          <a:p>
            <a:r>
              <a:rPr lang="en-US" dirty="0" smtClean="0"/>
              <a:t>Interpretation: Lexical X Y, Syntactic AB, CD, Scoping xyz, </a:t>
            </a:r>
            <a:r>
              <a:rPr lang="en-US" dirty="0" err="1" smtClean="0"/>
              <a:t>etc</a:t>
            </a:r>
            <a:endParaRPr lang="en-US" dirty="0" smtClean="0"/>
          </a:p>
          <a:p>
            <a:r>
              <a:rPr lang="en-US" dirty="0" smtClean="0"/>
              <a:t>Confidence: 0.8</a:t>
            </a:r>
            <a:endParaRPr lang="en-US" dirty="0"/>
          </a:p>
        </p:txBody>
      </p:sp>
    </p:spTree>
    <p:extLst>
      <p:ext uri="{BB962C8B-B14F-4D97-AF65-F5344CB8AC3E}">
        <p14:creationId xmlns:p14="http://schemas.microsoft.com/office/powerpoint/2010/main" val="136147107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Multilingual Semantic Similarity</a:t>
            </a:r>
            <a:endParaRPr lang="en-US" dirty="0"/>
          </a:p>
        </p:txBody>
      </p:sp>
      <p:sp>
        <p:nvSpPr>
          <p:cNvPr id="3" name="Content Placeholder 2"/>
          <p:cNvSpPr>
            <a:spLocks noGrp="1"/>
          </p:cNvSpPr>
          <p:nvPr>
            <p:ph idx="1"/>
          </p:nvPr>
        </p:nvSpPr>
        <p:spPr>
          <a:xfrm>
            <a:off x="457200" y="1600200"/>
            <a:ext cx="8229600" cy="5102500"/>
          </a:xfrm>
        </p:spPr>
        <p:txBody>
          <a:bodyPr/>
          <a:lstStyle/>
          <a:p>
            <a:endParaRPr lang="en-US" dirty="0"/>
          </a:p>
        </p:txBody>
      </p:sp>
      <p:sp>
        <p:nvSpPr>
          <p:cNvPr id="4" name="Snip Diagonal Corner Rectangle 3"/>
          <p:cNvSpPr/>
          <p:nvPr/>
        </p:nvSpPr>
        <p:spPr>
          <a:xfrm>
            <a:off x="3401400" y="2978248"/>
            <a:ext cx="2890460" cy="1036547"/>
          </a:xfrm>
          <a:prstGeom prst="snip2Diag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solidFill>
                  <a:srgbClr val="FF0000"/>
                </a:solidFill>
              </a:rPr>
              <a:t>Semantic Similarity</a:t>
            </a:r>
            <a:endParaRPr lang="en-US" sz="2800" b="1" dirty="0">
              <a:solidFill>
                <a:srgbClr val="FF0000"/>
              </a:solidFill>
            </a:endParaRPr>
          </a:p>
        </p:txBody>
      </p:sp>
      <p:sp>
        <p:nvSpPr>
          <p:cNvPr id="5" name="Oval Callout 4"/>
          <p:cNvSpPr/>
          <p:nvPr/>
        </p:nvSpPr>
        <p:spPr>
          <a:xfrm>
            <a:off x="6963381" y="1600200"/>
            <a:ext cx="1723419" cy="1480243"/>
          </a:xfrm>
          <a:prstGeom prst="wedgeEllipseCallout">
            <a:avLst>
              <a:gd name="adj1" fmla="val -123573"/>
              <a:gd name="adj2" fmla="val 4672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sa" dirty="0" smtClean="0"/>
              <a:t>بس تعالى ومالكش دعوه، هتبنبسط اخر انبساط</a:t>
            </a:r>
            <a:r>
              <a:rPr lang="ar-sa" dirty="0" smtClean="0">
                <a:sym typeface="Wingdings"/>
              </a:rPr>
              <a:t></a:t>
            </a:r>
            <a:endParaRPr lang="en-US" dirty="0"/>
          </a:p>
        </p:txBody>
      </p:sp>
      <p:sp>
        <p:nvSpPr>
          <p:cNvPr id="8" name="Oval Callout 7"/>
          <p:cNvSpPr/>
          <p:nvPr/>
        </p:nvSpPr>
        <p:spPr>
          <a:xfrm>
            <a:off x="1284649" y="1284734"/>
            <a:ext cx="2306529" cy="1693514"/>
          </a:xfrm>
          <a:prstGeom prst="wedgeEllipseCallout">
            <a:avLst>
              <a:gd name="adj1" fmla="val 53183"/>
              <a:gd name="adj2" fmla="val 51906"/>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Rounded Rectangular Callout 8"/>
          <p:cNvSpPr/>
          <p:nvPr/>
        </p:nvSpPr>
        <p:spPr>
          <a:xfrm>
            <a:off x="4145912" y="1451509"/>
            <a:ext cx="2145948" cy="923330"/>
          </a:xfrm>
          <a:prstGeom prst="wedgeRoundRectCallout">
            <a:avLst>
              <a:gd name="adj1" fmla="val -61876"/>
              <a:gd name="adj2" fmla="val 118812"/>
              <a:gd name="adj3" fmla="val 1666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1693401" y="1441118"/>
            <a:ext cx="1897777" cy="1200329"/>
          </a:xfrm>
          <a:prstGeom prst="rect">
            <a:avLst/>
          </a:prstGeom>
          <a:noFill/>
        </p:spPr>
        <p:txBody>
          <a:bodyPr wrap="square" rtlCol="0">
            <a:spAutoFit/>
          </a:bodyPr>
          <a:lstStyle/>
          <a:p>
            <a:r>
              <a:rPr lang="en-US" dirty="0" smtClean="0"/>
              <a:t>Welcome to my world, trust me you will never be disappointed</a:t>
            </a:r>
            <a:r>
              <a:rPr lang="en-US" dirty="0" smtClean="0">
                <a:sym typeface="Wingdings"/>
              </a:rPr>
              <a:t></a:t>
            </a:r>
            <a:endParaRPr lang="en-US" dirty="0"/>
          </a:p>
        </p:txBody>
      </p:sp>
      <p:sp>
        <p:nvSpPr>
          <p:cNvPr id="11" name="TextBox 10"/>
          <p:cNvSpPr txBox="1"/>
          <p:nvPr/>
        </p:nvSpPr>
        <p:spPr>
          <a:xfrm>
            <a:off x="4145912" y="1436910"/>
            <a:ext cx="2262734" cy="92333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n-US" dirty="0" err="1" smtClean="0"/>
              <a:t>Yo</a:t>
            </a:r>
            <a:r>
              <a:rPr lang="en-US" dirty="0" smtClean="0"/>
              <a:t>! Come over here, you will be pleasantly surprised</a:t>
            </a:r>
            <a:r>
              <a:rPr lang="en-US" dirty="0" smtClean="0">
                <a:sym typeface="Wingdings"/>
              </a:rPr>
              <a:t></a:t>
            </a:r>
            <a:endParaRPr lang="en-US" dirty="0"/>
          </a:p>
        </p:txBody>
      </p:sp>
      <p:sp>
        <p:nvSpPr>
          <p:cNvPr id="6" name="TextBox 5"/>
          <p:cNvSpPr txBox="1"/>
          <p:nvPr/>
        </p:nvSpPr>
        <p:spPr>
          <a:xfrm>
            <a:off x="2379520" y="4394376"/>
            <a:ext cx="5094801" cy="923330"/>
          </a:xfrm>
          <a:prstGeom prst="rect">
            <a:avLst/>
          </a:prstGeom>
          <a:noFill/>
        </p:spPr>
        <p:txBody>
          <a:bodyPr wrap="square" rtlCol="0">
            <a:spAutoFit/>
          </a:bodyPr>
          <a:lstStyle/>
          <a:p>
            <a:r>
              <a:rPr lang="en-US" dirty="0" smtClean="0"/>
              <a:t>Semantic Similarity score: 3, Grade: 5</a:t>
            </a:r>
          </a:p>
          <a:p>
            <a:r>
              <a:rPr lang="en-US" dirty="0" smtClean="0"/>
              <a:t>Interpretation: lexical B C D, syntactic, pragmatic</a:t>
            </a:r>
          </a:p>
          <a:p>
            <a:r>
              <a:rPr lang="en-US" dirty="0" smtClean="0"/>
              <a:t>Confidence: 0.9</a:t>
            </a:r>
            <a:endParaRPr lang="en-US" dirty="0"/>
          </a:p>
        </p:txBody>
      </p:sp>
    </p:spTree>
    <p:extLst>
      <p:ext uri="{BB962C8B-B14F-4D97-AF65-F5344CB8AC3E}">
        <p14:creationId xmlns:p14="http://schemas.microsoft.com/office/powerpoint/2010/main" val="261866216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Logistics</a:t>
            </a:r>
            <a:endParaRPr lang="en-US" dirty="0"/>
          </a:p>
        </p:txBody>
      </p:sp>
      <p:sp>
        <p:nvSpPr>
          <p:cNvPr id="3" name="Content Placeholder 2"/>
          <p:cNvSpPr>
            <a:spLocks noGrp="1"/>
          </p:cNvSpPr>
          <p:nvPr>
            <p:ph idx="1"/>
          </p:nvPr>
        </p:nvSpPr>
        <p:spPr>
          <a:xfrm>
            <a:off x="457200" y="1600200"/>
            <a:ext cx="8229600" cy="4980401"/>
          </a:xfrm>
        </p:spPr>
        <p:txBody>
          <a:bodyPr>
            <a:normAutofit fontScale="92500" lnSpcReduction="20000"/>
          </a:bodyPr>
          <a:lstStyle/>
          <a:p>
            <a:r>
              <a:rPr lang="en-US" dirty="0" smtClean="0"/>
              <a:t>Location</a:t>
            </a:r>
          </a:p>
          <a:p>
            <a:pPr lvl="1"/>
            <a:r>
              <a:rPr lang="en-US" dirty="0" smtClean="0"/>
              <a:t>March 12: The Interchurch Center (TIC), Room C&amp;D</a:t>
            </a:r>
          </a:p>
          <a:p>
            <a:pPr lvl="1"/>
            <a:r>
              <a:rPr lang="en-US" dirty="0" smtClean="0"/>
              <a:t>March 13: The Interschool Laboratory (IL), CEPSR 750</a:t>
            </a:r>
          </a:p>
          <a:p>
            <a:r>
              <a:rPr lang="en-US" dirty="0" smtClean="0"/>
              <a:t>Lunch &amp; Breaks</a:t>
            </a:r>
          </a:p>
          <a:p>
            <a:pPr lvl="1"/>
            <a:r>
              <a:rPr lang="en-US" dirty="0" smtClean="0"/>
              <a:t>Same room on both days</a:t>
            </a:r>
          </a:p>
          <a:p>
            <a:r>
              <a:rPr lang="en-US" dirty="0" smtClean="0"/>
              <a:t>Dinner Monday March 12 (Today)</a:t>
            </a:r>
          </a:p>
          <a:p>
            <a:pPr lvl="1"/>
            <a:r>
              <a:rPr lang="en-US" dirty="0" smtClean="0"/>
              <a:t>If you have not signed up, please do by 10:30am Monday March 12</a:t>
            </a:r>
          </a:p>
          <a:p>
            <a:r>
              <a:rPr lang="en-US" dirty="0" smtClean="0"/>
              <a:t>Restrooms</a:t>
            </a:r>
          </a:p>
          <a:p>
            <a:pPr lvl="1"/>
            <a:r>
              <a:rPr lang="en-US" dirty="0" smtClean="0"/>
              <a:t>Monday TIC: Lower level, take escalators down one floor and then to the left of the cafeteria</a:t>
            </a:r>
          </a:p>
          <a:p>
            <a:pPr lvl="1"/>
            <a:r>
              <a:rPr lang="en-US" dirty="0" smtClean="0"/>
              <a:t>Tuesday IL: Same floor (signs are posted) </a:t>
            </a:r>
            <a:endParaRPr lang="en-US" dirty="0"/>
          </a:p>
        </p:txBody>
      </p:sp>
    </p:spTree>
    <p:extLst>
      <p:ext uri="{BB962C8B-B14F-4D97-AF65-F5344CB8AC3E}">
        <p14:creationId xmlns:p14="http://schemas.microsoft.com/office/powerpoint/2010/main" val="3433669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STS?</a:t>
            </a:r>
            <a:endParaRPr lang="en-US" dirty="0"/>
          </a:p>
        </p:txBody>
      </p:sp>
      <p:sp>
        <p:nvSpPr>
          <p:cNvPr id="3" name="Content Placeholder 2"/>
          <p:cNvSpPr>
            <a:spLocks noGrp="1"/>
          </p:cNvSpPr>
          <p:nvPr>
            <p:ph idx="1"/>
          </p:nvPr>
        </p:nvSpPr>
        <p:spPr>
          <a:xfrm>
            <a:off x="0" y="1242565"/>
            <a:ext cx="9144000" cy="5615435"/>
          </a:xfrm>
        </p:spPr>
        <p:txBody>
          <a:bodyPr>
            <a:normAutofit fontScale="92500"/>
          </a:bodyPr>
          <a:lstStyle/>
          <a:p>
            <a:r>
              <a:rPr lang="en-US" dirty="0"/>
              <a:t>Most </a:t>
            </a:r>
            <a:r>
              <a:rPr lang="en-US" dirty="0" smtClean="0"/>
              <a:t>NLP applications </a:t>
            </a:r>
            <a:r>
              <a:rPr lang="en-US" dirty="0"/>
              <a:t>need some notion of </a:t>
            </a:r>
            <a:r>
              <a:rPr lang="en-US" dirty="0" smtClean="0"/>
              <a:t>semantic similarity </a:t>
            </a:r>
            <a:r>
              <a:rPr lang="en-US" dirty="0"/>
              <a:t>to overcome brittleness and </a:t>
            </a:r>
            <a:r>
              <a:rPr lang="en-US" dirty="0" smtClean="0"/>
              <a:t>sparseness </a:t>
            </a:r>
          </a:p>
          <a:p>
            <a:pPr lvl="1"/>
            <a:r>
              <a:rPr lang="en-US" dirty="0" smtClean="0"/>
              <a:t>IR</a:t>
            </a:r>
            <a:r>
              <a:rPr lang="en-US" dirty="0"/>
              <a:t>, IE, QA, MT, Dialogue, Pedagogical Systems, </a:t>
            </a:r>
            <a:r>
              <a:rPr lang="en-US" dirty="0" smtClean="0"/>
              <a:t>…</a:t>
            </a:r>
          </a:p>
          <a:p>
            <a:pPr lvl="1"/>
            <a:r>
              <a:rPr lang="en-US" dirty="0" smtClean="0"/>
              <a:t>Also </a:t>
            </a:r>
            <a:r>
              <a:rPr lang="en-US" dirty="0"/>
              <a:t>enabling tasks like parsing, SRL, </a:t>
            </a:r>
            <a:r>
              <a:rPr lang="en-US" dirty="0" smtClean="0"/>
              <a:t>Textual Entailment</a:t>
            </a:r>
            <a:r>
              <a:rPr lang="en-US" dirty="0"/>
              <a:t>, ...</a:t>
            </a:r>
          </a:p>
          <a:p>
            <a:r>
              <a:rPr lang="en-US" dirty="0" smtClean="0"/>
              <a:t>Provides </a:t>
            </a:r>
            <a:r>
              <a:rPr lang="en-US" dirty="0"/>
              <a:t>evaluation beyond surface text </a:t>
            </a:r>
            <a:r>
              <a:rPr lang="en-US" dirty="0" smtClean="0"/>
              <a:t>processing</a:t>
            </a:r>
          </a:p>
          <a:p>
            <a:pPr lvl="1"/>
            <a:r>
              <a:rPr lang="en-US" dirty="0" smtClean="0"/>
              <a:t>“</a:t>
            </a:r>
            <a:r>
              <a:rPr lang="en-US" dirty="0"/>
              <a:t>Understanding</a:t>
            </a:r>
            <a:r>
              <a:rPr lang="en-US" dirty="0" smtClean="0"/>
              <a:t>” or interpretability of results</a:t>
            </a:r>
          </a:p>
          <a:p>
            <a:pPr lvl="1"/>
            <a:r>
              <a:rPr lang="en-US" dirty="0" smtClean="0"/>
              <a:t>Nuanced semantics with utility</a:t>
            </a:r>
            <a:endParaRPr lang="en-US" dirty="0"/>
          </a:p>
          <a:p>
            <a:r>
              <a:rPr lang="en-US" dirty="0" smtClean="0"/>
              <a:t>A </a:t>
            </a:r>
            <a:r>
              <a:rPr lang="en-US" dirty="0"/>
              <a:t>hub for semantic </a:t>
            </a:r>
            <a:r>
              <a:rPr lang="en-US" dirty="0" smtClean="0"/>
              <a:t>processing as a black box in applications beyond NLP (open source release)</a:t>
            </a:r>
            <a:endParaRPr lang="en-US" dirty="0"/>
          </a:p>
          <a:p>
            <a:r>
              <a:rPr lang="en-US" dirty="0" smtClean="0"/>
              <a:t>Lends itself to an extrinsic </a:t>
            </a:r>
            <a:r>
              <a:rPr lang="en-US" dirty="0"/>
              <a:t>evaluation of scattered semantic </a:t>
            </a:r>
            <a:r>
              <a:rPr lang="en-US" dirty="0" smtClean="0"/>
              <a:t>components</a:t>
            </a:r>
          </a:p>
        </p:txBody>
      </p:sp>
    </p:spTree>
    <p:extLst>
      <p:ext uri="{BB962C8B-B14F-4D97-AF65-F5344CB8AC3E}">
        <p14:creationId xmlns:p14="http://schemas.microsoft.com/office/powerpoint/2010/main" val="314732459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STS?</a:t>
            </a:r>
            <a:endParaRPr lang="en-US" dirty="0"/>
          </a:p>
        </p:txBody>
      </p:sp>
      <p:sp>
        <p:nvSpPr>
          <p:cNvPr id="3" name="Content Placeholder 2"/>
          <p:cNvSpPr>
            <a:spLocks noGrp="1"/>
          </p:cNvSpPr>
          <p:nvPr>
            <p:ph idx="1"/>
          </p:nvPr>
        </p:nvSpPr>
        <p:spPr>
          <a:xfrm>
            <a:off x="248171" y="1600200"/>
            <a:ext cx="8895829" cy="4954865"/>
          </a:xfrm>
        </p:spPr>
        <p:txBody>
          <a:bodyPr>
            <a:normAutofit fontScale="92500" lnSpcReduction="20000"/>
          </a:bodyPr>
          <a:lstStyle/>
          <a:p>
            <a:r>
              <a:rPr lang="en-US" dirty="0" smtClean="0"/>
              <a:t>Monolingual Space</a:t>
            </a:r>
          </a:p>
          <a:p>
            <a:pPr lvl="1"/>
            <a:r>
              <a:rPr lang="en-US" dirty="0" smtClean="0"/>
              <a:t>MT evaluation</a:t>
            </a:r>
          </a:p>
          <a:p>
            <a:pPr lvl="1"/>
            <a:r>
              <a:rPr lang="en-US" dirty="0" smtClean="0"/>
              <a:t>Summarization</a:t>
            </a:r>
          </a:p>
          <a:p>
            <a:pPr lvl="1"/>
            <a:r>
              <a:rPr lang="en-US" dirty="0" smtClean="0"/>
              <a:t>Paraphrase Generation</a:t>
            </a:r>
          </a:p>
          <a:p>
            <a:r>
              <a:rPr lang="en-US" dirty="0" smtClean="0"/>
              <a:t>Multi Lingual Space</a:t>
            </a:r>
          </a:p>
          <a:p>
            <a:pPr lvl="1"/>
            <a:r>
              <a:rPr lang="en-US" dirty="0" smtClean="0"/>
              <a:t>Direct MT evaluation</a:t>
            </a:r>
          </a:p>
          <a:p>
            <a:pPr lvl="1"/>
            <a:r>
              <a:rPr lang="en-US" dirty="0" smtClean="0"/>
              <a:t>X-lingual Summarization</a:t>
            </a:r>
          </a:p>
          <a:p>
            <a:pPr lvl="1"/>
            <a:r>
              <a:rPr lang="en-US" dirty="0" smtClean="0"/>
              <a:t>X-lingual Generation</a:t>
            </a:r>
          </a:p>
          <a:p>
            <a:r>
              <a:rPr lang="en-US" dirty="0" smtClean="0"/>
              <a:t>But overall better understanding of semantic spaces</a:t>
            </a:r>
          </a:p>
          <a:p>
            <a:pPr lvl="1"/>
            <a:r>
              <a:rPr lang="en-US" dirty="0" smtClean="0"/>
              <a:t>How do different languages carve up the space </a:t>
            </a:r>
          </a:p>
          <a:p>
            <a:pPr lvl="1"/>
            <a:r>
              <a:rPr lang="en-US" dirty="0" smtClean="0"/>
              <a:t>What impact does it have on our thinking</a:t>
            </a:r>
          </a:p>
          <a:p>
            <a:pPr lvl="2"/>
            <a:r>
              <a:rPr lang="en-US" dirty="0" smtClean="0"/>
              <a:t>Relates to code switching and speaker state as well?</a:t>
            </a:r>
            <a:endParaRPr lang="en-US" dirty="0"/>
          </a:p>
        </p:txBody>
      </p:sp>
    </p:spTree>
    <p:extLst>
      <p:ext uri="{BB962C8B-B14F-4D97-AF65-F5344CB8AC3E}">
        <p14:creationId xmlns:p14="http://schemas.microsoft.com/office/powerpoint/2010/main" val="71583228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STS?</a:t>
            </a:r>
            <a:endParaRPr lang="en-US" dirty="0"/>
          </a:p>
        </p:txBody>
      </p:sp>
      <p:sp>
        <p:nvSpPr>
          <p:cNvPr id="3" name="Content Placeholder 2"/>
          <p:cNvSpPr>
            <a:spLocks noGrp="1"/>
          </p:cNvSpPr>
          <p:nvPr>
            <p:ph idx="1"/>
          </p:nvPr>
        </p:nvSpPr>
        <p:spPr>
          <a:xfrm>
            <a:off x="457200" y="1600200"/>
            <a:ext cx="8446124" cy="5257800"/>
          </a:xfrm>
        </p:spPr>
        <p:txBody>
          <a:bodyPr>
            <a:normAutofit/>
          </a:bodyPr>
          <a:lstStyle/>
          <a:p>
            <a:r>
              <a:rPr lang="en-US" dirty="0"/>
              <a:t>The graded process by which two snippets </a:t>
            </a:r>
            <a:r>
              <a:rPr lang="en-US" dirty="0" smtClean="0"/>
              <a:t>of text (t1 and t2) are </a:t>
            </a:r>
            <a:r>
              <a:rPr lang="en-US" dirty="0"/>
              <a:t>deemed equivalent semantically</a:t>
            </a:r>
            <a:r>
              <a:rPr lang="en-US" dirty="0" smtClean="0"/>
              <a:t>, i.e. bear the </a:t>
            </a:r>
            <a:r>
              <a:rPr lang="en-US" dirty="0"/>
              <a:t>same </a:t>
            </a:r>
            <a:r>
              <a:rPr lang="en-US" dirty="0" smtClean="0"/>
              <a:t>meaning</a:t>
            </a:r>
            <a:endParaRPr lang="en-US" dirty="0"/>
          </a:p>
          <a:p>
            <a:r>
              <a:rPr lang="en-US" dirty="0" smtClean="0"/>
              <a:t>An </a:t>
            </a:r>
            <a:r>
              <a:rPr lang="en-US" dirty="0"/>
              <a:t>STS system will quantifiably inform us on </a:t>
            </a:r>
            <a:r>
              <a:rPr lang="en-US" b="1" i="1" dirty="0" smtClean="0">
                <a:solidFill>
                  <a:srgbClr val="FF0000"/>
                </a:solidFill>
              </a:rPr>
              <a:t>how</a:t>
            </a:r>
            <a:r>
              <a:rPr lang="en-US" dirty="0" smtClean="0">
                <a:solidFill>
                  <a:srgbClr val="FF0000"/>
                </a:solidFill>
              </a:rPr>
              <a:t> </a:t>
            </a:r>
            <a:r>
              <a:rPr lang="en-US" dirty="0" smtClean="0"/>
              <a:t>similar </a:t>
            </a:r>
            <a:r>
              <a:rPr lang="en-US" dirty="0"/>
              <a:t>t1 and t2 are, resulting in a </a:t>
            </a:r>
            <a:r>
              <a:rPr lang="en-US" dirty="0" smtClean="0"/>
              <a:t>similarity score</a:t>
            </a:r>
          </a:p>
          <a:p>
            <a:r>
              <a:rPr lang="en-US" dirty="0" smtClean="0"/>
              <a:t>An STS system will tell us </a:t>
            </a:r>
            <a:r>
              <a:rPr lang="en-US" b="1" i="1" dirty="0" smtClean="0">
                <a:solidFill>
                  <a:srgbClr val="FF0000"/>
                </a:solidFill>
              </a:rPr>
              <a:t>why</a:t>
            </a:r>
            <a:r>
              <a:rPr lang="en-US" dirty="0" smtClean="0"/>
              <a:t> t1 and t2 are similar giving a nuanced interpretation of similarity based on semantic components’ contributions</a:t>
            </a:r>
            <a:endParaRPr lang="en-US" dirty="0"/>
          </a:p>
        </p:txBody>
      </p:sp>
    </p:spTree>
    <p:extLst>
      <p:ext uri="{BB962C8B-B14F-4D97-AF65-F5344CB8AC3E}">
        <p14:creationId xmlns:p14="http://schemas.microsoft.com/office/powerpoint/2010/main" val="262567878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STS?</a:t>
            </a:r>
            <a:endParaRPr lang="en-US" dirty="0"/>
          </a:p>
        </p:txBody>
      </p:sp>
      <p:sp>
        <p:nvSpPr>
          <p:cNvPr id="3" name="Content Placeholder 2"/>
          <p:cNvSpPr>
            <a:spLocks noGrp="1"/>
          </p:cNvSpPr>
          <p:nvPr>
            <p:ph idx="1"/>
          </p:nvPr>
        </p:nvSpPr>
        <p:spPr/>
        <p:txBody>
          <a:bodyPr>
            <a:normAutofit fontScale="62500" lnSpcReduction="20000"/>
          </a:bodyPr>
          <a:lstStyle/>
          <a:p>
            <a:r>
              <a:rPr lang="en-US" sz="4500" dirty="0" smtClean="0"/>
              <a:t>Word </a:t>
            </a:r>
            <a:r>
              <a:rPr lang="en-US" sz="4500" dirty="0"/>
              <a:t>similarity has been relatively well </a:t>
            </a:r>
            <a:r>
              <a:rPr lang="en-US" sz="4500" dirty="0" smtClean="0"/>
              <a:t>studied </a:t>
            </a:r>
          </a:p>
          <a:p>
            <a:pPr lvl="1"/>
            <a:r>
              <a:rPr lang="en-US" sz="3800" dirty="0" smtClean="0"/>
              <a:t>For example according to </a:t>
            </a:r>
            <a:r>
              <a:rPr lang="en-US" sz="4500" dirty="0" smtClean="0"/>
              <a:t>WN</a:t>
            </a:r>
            <a:endParaRPr lang="en-US" dirty="0"/>
          </a:p>
          <a:p>
            <a:pPr marL="0" indent="0">
              <a:buNone/>
            </a:pPr>
            <a:endParaRPr lang="hr-HR" dirty="0" smtClean="0"/>
          </a:p>
          <a:p>
            <a:pPr marL="0" indent="0" algn="ctr">
              <a:buNone/>
            </a:pPr>
            <a:r>
              <a:rPr lang="hr-HR" dirty="0" smtClean="0"/>
              <a:t>cord </a:t>
            </a:r>
            <a:r>
              <a:rPr lang="hr-HR" dirty="0"/>
              <a:t>smile </a:t>
            </a:r>
            <a:r>
              <a:rPr lang="hr-HR" dirty="0">
                <a:solidFill>
                  <a:srgbClr val="FF0000"/>
                </a:solidFill>
              </a:rPr>
              <a:t>0.02</a:t>
            </a:r>
          </a:p>
          <a:p>
            <a:pPr marL="0" indent="0" algn="ctr">
              <a:buNone/>
            </a:pPr>
            <a:r>
              <a:rPr lang="en-US" dirty="0" smtClean="0"/>
              <a:t>rooster </a:t>
            </a:r>
            <a:r>
              <a:rPr lang="en-US" dirty="0"/>
              <a:t>voyage </a:t>
            </a:r>
            <a:r>
              <a:rPr lang="en-US" dirty="0">
                <a:solidFill>
                  <a:srgbClr val="FF0000"/>
                </a:solidFill>
              </a:rPr>
              <a:t>0.04</a:t>
            </a:r>
          </a:p>
          <a:p>
            <a:pPr marL="0" indent="0" algn="ctr">
              <a:buNone/>
            </a:pPr>
            <a:r>
              <a:rPr lang="en-US" dirty="0" smtClean="0"/>
              <a:t>noon </a:t>
            </a:r>
            <a:r>
              <a:rPr lang="en-US" dirty="0"/>
              <a:t>string </a:t>
            </a:r>
            <a:r>
              <a:rPr lang="en-US" dirty="0">
                <a:solidFill>
                  <a:srgbClr val="FF0000"/>
                </a:solidFill>
              </a:rPr>
              <a:t>0.04</a:t>
            </a:r>
          </a:p>
          <a:p>
            <a:pPr marL="0" indent="0" algn="ctr">
              <a:buNone/>
            </a:pPr>
            <a:r>
              <a:rPr lang="en-US" dirty="0" smtClean="0"/>
              <a:t>fruit </a:t>
            </a:r>
            <a:r>
              <a:rPr lang="en-US" dirty="0"/>
              <a:t>furnace </a:t>
            </a:r>
            <a:r>
              <a:rPr lang="en-US" dirty="0">
                <a:solidFill>
                  <a:srgbClr val="FF0000"/>
                </a:solidFill>
              </a:rPr>
              <a:t>0.05</a:t>
            </a:r>
          </a:p>
          <a:p>
            <a:pPr marL="0" indent="0" algn="ctr">
              <a:buNone/>
            </a:pPr>
            <a:r>
              <a:rPr lang="en-US" dirty="0" smtClean="0"/>
              <a:t>.</a:t>
            </a:r>
            <a:r>
              <a:rPr lang="en-US" dirty="0"/>
              <a:t>..</a:t>
            </a:r>
          </a:p>
          <a:p>
            <a:pPr marL="0" indent="0" algn="ctr">
              <a:buNone/>
            </a:pPr>
            <a:r>
              <a:rPr lang="en-US" dirty="0" smtClean="0"/>
              <a:t>hill </a:t>
            </a:r>
            <a:r>
              <a:rPr lang="en-US" dirty="0"/>
              <a:t>woodland </a:t>
            </a:r>
            <a:r>
              <a:rPr lang="en-US" dirty="0">
                <a:solidFill>
                  <a:srgbClr val="FF0000"/>
                </a:solidFill>
              </a:rPr>
              <a:t>1.48</a:t>
            </a:r>
          </a:p>
          <a:p>
            <a:pPr marL="0" indent="0" algn="ctr">
              <a:buNone/>
            </a:pPr>
            <a:r>
              <a:rPr lang="en-US" dirty="0" smtClean="0"/>
              <a:t>car </a:t>
            </a:r>
            <a:r>
              <a:rPr lang="en-US" dirty="0"/>
              <a:t>journey </a:t>
            </a:r>
            <a:r>
              <a:rPr lang="en-US" dirty="0">
                <a:solidFill>
                  <a:srgbClr val="FF0000"/>
                </a:solidFill>
              </a:rPr>
              <a:t>1.55</a:t>
            </a:r>
          </a:p>
          <a:p>
            <a:pPr marL="0" indent="0" algn="ctr">
              <a:buNone/>
            </a:pPr>
            <a:r>
              <a:rPr lang="en-US" dirty="0" smtClean="0"/>
              <a:t>cemetery </a:t>
            </a:r>
            <a:r>
              <a:rPr lang="en-US" dirty="0"/>
              <a:t>mound </a:t>
            </a:r>
            <a:r>
              <a:rPr lang="en-US" dirty="0">
                <a:solidFill>
                  <a:srgbClr val="FF0000"/>
                </a:solidFill>
              </a:rPr>
              <a:t>1.69</a:t>
            </a:r>
          </a:p>
          <a:p>
            <a:pPr marL="0" indent="0" algn="ctr">
              <a:buNone/>
            </a:pPr>
            <a:r>
              <a:rPr lang="en-US" dirty="0" smtClean="0"/>
              <a:t>.</a:t>
            </a:r>
            <a:r>
              <a:rPr lang="en-US" dirty="0"/>
              <a:t>..</a:t>
            </a:r>
          </a:p>
          <a:p>
            <a:pPr marL="0" indent="0" algn="ctr">
              <a:buNone/>
            </a:pPr>
            <a:r>
              <a:rPr lang="en-US" dirty="0" smtClean="0"/>
              <a:t>cemetery </a:t>
            </a:r>
            <a:r>
              <a:rPr lang="en-US" dirty="0"/>
              <a:t>graveyard </a:t>
            </a:r>
            <a:r>
              <a:rPr lang="en-US" dirty="0">
                <a:solidFill>
                  <a:srgbClr val="FF0000"/>
                </a:solidFill>
              </a:rPr>
              <a:t>3.88</a:t>
            </a:r>
          </a:p>
          <a:p>
            <a:pPr marL="0" indent="0" algn="ctr">
              <a:buNone/>
            </a:pPr>
            <a:r>
              <a:rPr lang="en-US" dirty="0" smtClean="0"/>
              <a:t>automobile </a:t>
            </a:r>
            <a:r>
              <a:rPr lang="en-US" dirty="0"/>
              <a:t>car </a:t>
            </a:r>
            <a:r>
              <a:rPr lang="en-US" dirty="0">
                <a:solidFill>
                  <a:srgbClr val="FF0000"/>
                </a:solidFill>
              </a:rPr>
              <a:t>3.92</a:t>
            </a:r>
          </a:p>
        </p:txBody>
      </p:sp>
      <p:grpSp>
        <p:nvGrpSpPr>
          <p:cNvPr id="6" name="Group 5"/>
          <p:cNvGrpSpPr/>
          <p:nvPr/>
        </p:nvGrpSpPr>
        <p:grpSpPr>
          <a:xfrm>
            <a:off x="5981067" y="2949383"/>
            <a:ext cx="1802513" cy="2635329"/>
            <a:chOff x="5981067" y="2949383"/>
            <a:chExt cx="1802513" cy="2635329"/>
          </a:xfrm>
        </p:grpSpPr>
        <p:sp>
          <p:nvSpPr>
            <p:cNvPr id="4" name="Down Arrow 3"/>
            <p:cNvSpPr/>
            <p:nvPr/>
          </p:nvSpPr>
          <p:spPr>
            <a:xfrm>
              <a:off x="5981067" y="2949383"/>
              <a:ext cx="1802513" cy="2635329"/>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6267830" y="4369457"/>
              <a:ext cx="1188020" cy="830997"/>
            </a:xfrm>
            <a:prstGeom prst="rect">
              <a:avLst/>
            </a:prstGeom>
            <a:noFill/>
          </p:spPr>
          <p:txBody>
            <a:bodyPr wrap="square" rtlCol="0">
              <a:spAutoFit/>
            </a:bodyPr>
            <a:lstStyle/>
            <a:p>
              <a:pPr algn="ctr"/>
              <a:r>
                <a:rPr lang="en-US" sz="2400" b="1" i="1" dirty="0" smtClean="0">
                  <a:solidFill>
                    <a:srgbClr val="0000FF"/>
                  </a:solidFill>
                </a:rPr>
                <a:t>More similar</a:t>
              </a:r>
              <a:endParaRPr lang="en-US" sz="2400" b="1" i="1" dirty="0">
                <a:solidFill>
                  <a:srgbClr val="0000FF"/>
                </a:solidFill>
              </a:endParaRPr>
            </a:p>
          </p:txBody>
        </p:sp>
      </p:grpSp>
    </p:spTree>
    <p:extLst>
      <p:ext uri="{BB962C8B-B14F-4D97-AF65-F5344CB8AC3E}">
        <p14:creationId xmlns:p14="http://schemas.microsoft.com/office/powerpoint/2010/main" val="28792997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STS?</a:t>
            </a:r>
            <a:endParaRPr lang="en-US" dirty="0"/>
          </a:p>
        </p:txBody>
      </p:sp>
      <p:sp>
        <p:nvSpPr>
          <p:cNvPr id="3" name="Content Placeholder 2"/>
          <p:cNvSpPr>
            <a:spLocks noGrp="1"/>
          </p:cNvSpPr>
          <p:nvPr>
            <p:ph idx="1"/>
          </p:nvPr>
        </p:nvSpPr>
        <p:spPr>
          <a:xfrm>
            <a:off x="204831" y="1283528"/>
            <a:ext cx="8780425" cy="4842635"/>
          </a:xfrm>
        </p:spPr>
        <p:txBody>
          <a:bodyPr>
            <a:normAutofit/>
          </a:bodyPr>
          <a:lstStyle/>
          <a:p>
            <a:r>
              <a:rPr lang="en-US" dirty="0" smtClean="0"/>
              <a:t>Fewer </a:t>
            </a:r>
            <a:r>
              <a:rPr lang="en-US" dirty="0"/>
              <a:t>datasets for similarity between sentences</a:t>
            </a:r>
          </a:p>
          <a:p>
            <a:pPr marL="0" indent="0" algn="ctr">
              <a:buNone/>
            </a:pPr>
            <a:endParaRPr lang="en-US" dirty="0" smtClean="0"/>
          </a:p>
          <a:p>
            <a:pPr marL="0" indent="0" algn="ctr">
              <a:buNone/>
            </a:pPr>
            <a:r>
              <a:rPr lang="en-US" sz="2800" b="1" i="1" dirty="0" smtClean="0"/>
              <a:t>A forest is a large area where trees grow close together.</a:t>
            </a:r>
          </a:p>
          <a:p>
            <a:pPr marL="0" indent="0" algn="ctr">
              <a:buNone/>
            </a:pPr>
            <a:r>
              <a:rPr lang="en-US" sz="2800" b="1" dirty="0" smtClean="0">
                <a:solidFill>
                  <a:srgbClr val="0000FF"/>
                </a:solidFill>
              </a:rPr>
              <a:t>VS.</a:t>
            </a:r>
            <a:endParaRPr lang="en-US" sz="2800" b="1" dirty="0" smtClean="0">
              <a:solidFill>
                <a:srgbClr val="0000FF"/>
              </a:solidFill>
            </a:endParaRPr>
          </a:p>
          <a:p>
            <a:pPr marL="0" indent="0" algn="ctr">
              <a:buNone/>
            </a:pPr>
            <a:r>
              <a:rPr lang="en-US" sz="2800" b="1" i="1" dirty="0" smtClean="0"/>
              <a:t>The </a:t>
            </a:r>
            <a:r>
              <a:rPr lang="en-US" sz="2800" b="1" i="1" dirty="0"/>
              <a:t>coast is an area of land that is next to the </a:t>
            </a:r>
            <a:r>
              <a:rPr lang="en-US" sz="2800" b="1" i="1" dirty="0" smtClean="0"/>
              <a:t>sea.  </a:t>
            </a:r>
          </a:p>
          <a:p>
            <a:pPr marL="0" indent="0" algn="ctr">
              <a:buNone/>
            </a:pPr>
            <a:r>
              <a:rPr lang="en-US" b="1" dirty="0" smtClean="0">
                <a:solidFill>
                  <a:srgbClr val="FF0000"/>
                </a:solidFill>
              </a:rPr>
              <a:t>[0.25]</a:t>
            </a:r>
            <a:endParaRPr lang="en-US" b="1" dirty="0">
              <a:solidFill>
                <a:srgbClr val="FF0000"/>
              </a:solidFill>
            </a:endParaRPr>
          </a:p>
        </p:txBody>
      </p:sp>
    </p:spTree>
    <p:extLst>
      <p:ext uri="{BB962C8B-B14F-4D97-AF65-F5344CB8AC3E}">
        <p14:creationId xmlns:p14="http://schemas.microsoft.com/office/powerpoint/2010/main" val="400550064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STS?</a:t>
            </a:r>
            <a:endParaRPr lang="en-US" dirty="0"/>
          </a:p>
        </p:txBody>
      </p:sp>
      <p:sp>
        <p:nvSpPr>
          <p:cNvPr id="3" name="Content Placeholder 2"/>
          <p:cNvSpPr>
            <a:spLocks noGrp="1"/>
          </p:cNvSpPr>
          <p:nvPr>
            <p:ph idx="1"/>
          </p:nvPr>
        </p:nvSpPr>
        <p:spPr>
          <a:xfrm>
            <a:off x="204831" y="1283528"/>
            <a:ext cx="8780425" cy="4842635"/>
          </a:xfrm>
        </p:spPr>
        <p:txBody>
          <a:bodyPr>
            <a:normAutofit/>
          </a:bodyPr>
          <a:lstStyle/>
          <a:p>
            <a:r>
              <a:rPr lang="en-US" dirty="0" smtClean="0"/>
              <a:t>Fewer </a:t>
            </a:r>
            <a:r>
              <a:rPr lang="en-US" dirty="0"/>
              <a:t>datasets for similarity between sentences</a:t>
            </a:r>
          </a:p>
          <a:p>
            <a:pPr marL="0" indent="0" algn="ctr">
              <a:buNone/>
            </a:pPr>
            <a:endParaRPr lang="en-US" dirty="0" smtClean="0"/>
          </a:p>
          <a:p>
            <a:pPr marL="0" indent="0" algn="ctr">
              <a:buNone/>
            </a:pPr>
            <a:r>
              <a:rPr lang="en-US" sz="2800" b="1" i="1" dirty="0" smtClean="0"/>
              <a:t>A forest is a large area where trees grow close together.</a:t>
            </a:r>
          </a:p>
          <a:p>
            <a:pPr marL="0" indent="0" algn="ctr">
              <a:buNone/>
            </a:pPr>
            <a:r>
              <a:rPr lang="en-US" sz="2800" b="1" dirty="0" smtClean="0">
                <a:solidFill>
                  <a:srgbClr val="0000FF"/>
                </a:solidFill>
              </a:rPr>
              <a:t>VS.</a:t>
            </a:r>
            <a:endParaRPr lang="en-US" sz="2800" b="1" dirty="0" smtClean="0">
              <a:solidFill>
                <a:srgbClr val="0000FF"/>
              </a:solidFill>
            </a:endParaRPr>
          </a:p>
          <a:p>
            <a:pPr marL="0" indent="0" algn="ctr">
              <a:buNone/>
            </a:pPr>
            <a:r>
              <a:rPr lang="en-US" sz="2800" b="1" i="1" dirty="0" smtClean="0"/>
              <a:t>Woodland is land with a lot of trees.  </a:t>
            </a:r>
          </a:p>
          <a:p>
            <a:pPr marL="0" indent="0" algn="ctr">
              <a:buNone/>
            </a:pPr>
            <a:r>
              <a:rPr lang="en-US" b="1" dirty="0" smtClean="0">
                <a:solidFill>
                  <a:srgbClr val="FF0000"/>
                </a:solidFill>
              </a:rPr>
              <a:t>[2.51]</a:t>
            </a:r>
            <a:endParaRPr lang="en-US" b="1" dirty="0">
              <a:solidFill>
                <a:srgbClr val="FF0000"/>
              </a:solidFill>
            </a:endParaRPr>
          </a:p>
        </p:txBody>
      </p:sp>
    </p:spTree>
    <p:extLst>
      <p:ext uri="{BB962C8B-B14F-4D97-AF65-F5344CB8AC3E}">
        <p14:creationId xmlns:p14="http://schemas.microsoft.com/office/powerpoint/2010/main" val="66773073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STS?</a:t>
            </a:r>
            <a:endParaRPr lang="en-US" dirty="0"/>
          </a:p>
        </p:txBody>
      </p:sp>
      <p:sp>
        <p:nvSpPr>
          <p:cNvPr id="3" name="Content Placeholder 2"/>
          <p:cNvSpPr>
            <a:spLocks noGrp="1"/>
          </p:cNvSpPr>
          <p:nvPr>
            <p:ph idx="1"/>
          </p:nvPr>
        </p:nvSpPr>
        <p:spPr>
          <a:xfrm>
            <a:off x="204831" y="1283528"/>
            <a:ext cx="8807735" cy="4842635"/>
          </a:xfrm>
        </p:spPr>
        <p:txBody>
          <a:bodyPr>
            <a:normAutofit/>
          </a:bodyPr>
          <a:lstStyle/>
          <a:p>
            <a:r>
              <a:rPr lang="en-US" dirty="0" smtClean="0"/>
              <a:t>Fewer </a:t>
            </a:r>
            <a:r>
              <a:rPr lang="en-US" dirty="0"/>
              <a:t>datasets for similarity between sentences</a:t>
            </a:r>
          </a:p>
          <a:p>
            <a:pPr marL="0" indent="0" algn="ctr">
              <a:buNone/>
            </a:pPr>
            <a:endParaRPr lang="en-US" dirty="0" smtClean="0"/>
          </a:p>
          <a:p>
            <a:pPr marL="0" indent="0" algn="ctr">
              <a:buNone/>
            </a:pPr>
            <a:r>
              <a:rPr lang="en-US" sz="2800" b="1" i="1" dirty="0" smtClean="0"/>
              <a:t>Once there was a Czar who had three lovely daughters.</a:t>
            </a:r>
          </a:p>
          <a:p>
            <a:pPr marL="0" indent="0" algn="ctr">
              <a:buNone/>
            </a:pPr>
            <a:r>
              <a:rPr lang="en-US" b="1" dirty="0" smtClean="0">
                <a:solidFill>
                  <a:srgbClr val="0000FF"/>
                </a:solidFill>
              </a:rPr>
              <a:t>VS.</a:t>
            </a:r>
            <a:endParaRPr lang="en-US" b="1" dirty="0" smtClean="0">
              <a:solidFill>
                <a:srgbClr val="0000FF"/>
              </a:solidFill>
            </a:endParaRPr>
          </a:p>
          <a:p>
            <a:pPr marL="0" indent="0" algn="ctr">
              <a:buNone/>
            </a:pPr>
            <a:r>
              <a:rPr lang="en-US" sz="2800" b="1" i="1" dirty="0" smtClean="0"/>
              <a:t>There were three beautiful girls, whose father was a Czar. </a:t>
            </a:r>
          </a:p>
          <a:p>
            <a:pPr marL="0" indent="0" algn="ctr">
              <a:buNone/>
            </a:pPr>
            <a:r>
              <a:rPr lang="en-US" b="1" dirty="0" smtClean="0">
                <a:solidFill>
                  <a:srgbClr val="FF0000"/>
                </a:solidFill>
              </a:rPr>
              <a:t>[4.3]</a:t>
            </a:r>
            <a:endParaRPr lang="en-US" b="1" dirty="0">
              <a:solidFill>
                <a:srgbClr val="FF0000"/>
              </a:solidFill>
            </a:endParaRPr>
          </a:p>
        </p:txBody>
      </p:sp>
    </p:spTree>
    <p:extLst>
      <p:ext uri="{BB962C8B-B14F-4D97-AF65-F5344CB8AC3E}">
        <p14:creationId xmlns:p14="http://schemas.microsoft.com/office/powerpoint/2010/main" val="80088197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Multilingual STS</a:t>
            </a:r>
            <a:endParaRPr lang="en-US" dirty="0"/>
          </a:p>
        </p:txBody>
      </p:sp>
      <p:sp>
        <p:nvSpPr>
          <p:cNvPr id="3" name="Content Placeholder 2"/>
          <p:cNvSpPr>
            <a:spLocks noGrp="1"/>
          </p:cNvSpPr>
          <p:nvPr>
            <p:ph idx="1"/>
          </p:nvPr>
        </p:nvSpPr>
        <p:spPr/>
        <p:txBody>
          <a:bodyPr/>
          <a:lstStyle/>
          <a:p>
            <a:r>
              <a:rPr lang="en-US" dirty="0" smtClean="0"/>
              <a:t>No one to our knowledge has directly quantified the cross linguistic similarity between two texts</a:t>
            </a:r>
            <a:endParaRPr lang="en-US" dirty="0"/>
          </a:p>
        </p:txBody>
      </p:sp>
    </p:spTree>
    <p:extLst>
      <p:ext uri="{BB962C8B-B14F-4D97-AF65-F5344CB8AC3E}">
        <p14:creationId xmlns:p14="http://schemas.microsoft.com/office/powerpoint/2010/main" val="2466321960"/>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STS different from …</a:t>
            </a:r>
            <a:endParaRPr lang="en-US" dirty="0"/>
          </a:p>
        </p:txBody>
      </p:sp>
      <p:sp>
        <p:nvSpPr>
          <p:cNvPr id="3" name="Content Placeholder 2"/>
          <p:cNvSpPr>
            <a:spLocks noGrp="1"/>
          </p:cNvSpPr>
          <p:nvPr>
            <p:ph idx="1"/>
          </p:nvPr>
        </p:nvSpPr>
        <p:spPr>
          <a:xfrm>
            <a:off x="457200" y="1417638"/>
            <a:ext cx="8432468" cy="5122894"/>
          </a:xfrm>
        </p:spPr>
        <p:txBody>
          <a:bodyPr>
            <a:normAutofit/>
          </a:bodyPr>
          <a:lstStyle/>
          <a:p>
            <a:r>
              <a:rPr lang="en-US" dirty="0" smtClean="0"/>
              <a:t>Rich Textual Entailment (RTE</a:t>
            </a:r>
            <a:r>
              <a:rPr lang="en-US" dirty="0" smtClean="0"/>
              <a:t>) to date</a:t>
            </a:r>
            <a:endParaRPr lang="en-US" dirty="0" smtClean="0"/>
          </a:p>
          <a:p>
            <a:pPr lvl="1"/>
            <a:r>
              <a:rPr lang="en-US" dirty="0" smtClean="0"/>
              <a:t>RTE binary </a:t>
            </a:r>
            <a:r>
              <a:rPr lang="en-US" dirty="0"/>
              <a:t> </a:t>
            </a:r>
            <a:r>
              <a:rPr lang="en-US" dirty="0" smtClean="0"/>
              <a:t>vs. STS graded</a:t>
            </a:r>
          </a:p>
          <a:p>
            <a:pPr lvl="1"/>
            <a:r>
              <a:rPr lang="en-US" dirty="0" smtClean="0"/>
              <a:t>directionality </a:t>
            </a:r>
            <a:r>
              <a:rPr lang="en-US" dirty="0"/>
              <a:t>(text to hypothesis</a:t>
            </a:r>
            <a:r>
              <a:rPr lang="en-US" dirty="0" smtClean="0"/>
              <a:t>)</a:t>
            </a:r>
          </a:p>
          <a:p>
            <a:pPr lvl="1"/>
            <a:r>
              <a:rPr lang="en-US" dirty="0" smtClean="0"/>
              <a:t>typically </a:t>
            </a:r>
            <a:r>
              <a:rPr lang="en-US" dirty="0"/>
              <a:t>text is (much) longer than </a:t>
            </a:r>
            <a:r>
              <a:rPr lang="en-US" dirty="0" smtClean="0"/>
              <a:t>hypothesis</a:t>
            </a:r>
            <a:endParaRPr lang="en-US" dirty="0"/>
          </a:p>
          <a:p>
            <a:r>
              <a:rPr lang="en-US" smtClean="0"/>
              <a:t>Paraphrase </a:t>
            </a:r>
            <a:r>
              <a:rPr lang="en-US" dirty="0" smtClean="0"/>
              <a:t>(</a:t>
            </a:r>
            <a:r>
              <a:rPr lang="en-US" dirty="0" err="1" smtClean="0"/>
              <a:t>Pph</a:t>
            </a:r>
            <a:r>
              <a:rPr lang="en-US" dirty="0" smtClean="0"/>
              <a:t>) to date</a:t>
            </a:r>
            <a:endParaRPr lang="en-US" dirty="0" smtClean="0"/>
          </a:p>
          <a:p>
            <a:pPr lvl="1"/>
            <a:r>
              <a:rPr lang="en-US" dirty="0" err="1" smtClean="0"/>
              <a:t>Pph</a:t>
            </a:r>
            <a:r>
              <a:rPr lang="en-US" dirty="0" smtClean="0"/>
              <a:t> binary </a:t>
            </a:r>
            <a:r>
              <a:rPr lang="en-US" dirty="0"/>
              <a:t>vs. </a:t>
            </a:r>
            <a:r>
              <a:rPr lang="en-US" dirty="0" smtClean="0"/>
              <a:t>STS graded</a:t>
            </a:r>
          </a:p>
          <a:p>
            <a:pPr lvl="1"/>
            <a:r>
              <a:rPr lang="en-US" dirty="0" smtClean="0"/>
              <a:t>Notion of (principled) interpretability</a:t>
            </a:r>
            <a:endParaRPr lang="en-US" dirty="0"/>
          </a:p>
        </p:txBody>
      </p:sp>
    </p:spTree>
    <p:extLst>
      <p:ext uri="{BB962C8B-B14F-4D97-AF65-F5344CB8AC3E}">
        <p14:creationId xmlns:p14="http://schemas.microsoft.com/office/powerpoint/2010/main" val="31241953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Pipelined STS</a:t>
            </a:r>
            <a:endParaRPr lang="en-US" dirty="0"/>
          </a:p>
        </p:txBody>
      </p:sp>
      <p:sp>
        <p:nvSpPr>
          <p:cNvPr id="3" name="Content Placeholder 2"/>
          <p:cNvSpPr>
            <a:spLocks noGrp="1"/>
          </p:cNvSpPr>
          <p:nvPr>
            <p:ph idx="1"/>
          </p:nvPr>
        </p:nvSpPr>
        <p:spPr>
          <a:xfrm>
            <a:off x="-1" y="1256220"/>
            <a:ext cx="8846561" cy="5601780"/>
          </a:xfrm>
        </p:spPr>
        <p:txBody>
          <a:bodyPr>
            <a:normAutofit fontScale="92500" lnSpcReduction="10000"/>
          </a:bodyPr>
          <a:lstStyle/>
          <a:p>
            <a:r>
              <a:rPr lang="en-US" dirty="0" smtClean="0"/>
              <a:t>An interoperable pipeline of semantic components  </a:t>
            </a:r>
          </a:p>
          <a:p>
            <a:pPr lvl="1"/>
            <a:r>
              <a:rPr lang="en-US" dirty="0" smtClean="0"/>
              <a:t>Input</a:t>
            </a:r>
          </a:p>
          <a:p>
            <a:pPr lvl="2"/>
            <a:r>
              <a:rPr lang="en-US" dirty="0"/>
              <a:t>T</a:t>
            </a:r>
            <a:r>
              <a:rPr lang="en-US" dirty="0" smtClean="0"/>
              <a:t>wo text snippets</a:t>
            </a:r>
          </a:p>
          <a:p>
            <a:pPr lvl="1"/>
            <a:r>
              <a:rPr lang="en-US" dirty="0" smtClean="0"/>
              <a:t>Output</a:t>
            </a:r>
          </a:p>
          <a:p>
            <a:pPr lvl="2"/>
            <a:r>
              <a:rPr lang="en-US" dirty="0" smtClean="0"/>
              <a:t>Numerical score of similarity with graded similarity on a scale of 0-5</a:t>
            </a:r>
          </a:p>
          <a:p>
            <a:pPr lvl="2"/>
            <a:r>
              <a:rPr lang="en-US" dirty="0" smtClean="0"/>
              <a:t>What semantic components/features led to score (principled interpretability)</a:t>
            </a:r>
          </a:p>
          <a:p>
            <a:pPr lvl="2"/>
            <a:r>
              <a:rPr lang="en-US" dirty="0" smtClean="0"/>
              <a:t>Confidence level in response</a:t>
            </a:r>
          </a:p>
          <a:p>
            <a:r>
              <a:rPr lang="en-US" dirty="0" smtClean="0"/>
              <a:t>Evaluation</a:t>
            </a:r>
          </a:p>
          <a:p>
            <a:pPr lvl="1"/>
            <a:r>
              <a:rPr lang="en-US" dirty="0" smtClean="0"/>
              <a:t>Intrinsic evaluation in the context of sentence similarity</a:t>
            </a:r>
          </a:p>
          <a:p>
            <a:pPr lvl="1"/>
            <a:r>
              <a:rPr lang="en-US" dirty="0" smtClean="0"/>
              <a:t>Extrinsic evaluation in the context of MT evaluation</a:t>
            </a:r>
          </a:p>
          <a:p>
            <a:pPr lvl="1"/>
            <a:r>
              <a:rPr lang="en-US" dirty="0" smtClean="0"/>
              <a:t>Intrinsic component evaluations </a:t>
            </a:r>
            <a:endParaRPr lang="en-US" dirty="0"/>
          </a:p>
        </p:txBody>
      </p:sp>
    </p:spTree>
    <p:extLst>
      <p:ext uri="{BB962C8B-B14F-4D97-AF65-F5344CB8AC3E}">
        <p14:creationId xmlns:p14="http://schemas.microsoft.com/office/powerpoint/2010/main" val="82656372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Logistics </a:t>
            </a:r>
            <a:endParaRPr lang="en-US" dirty="0"/>
          </a:p>
        </p:txBody>
      </p:sp>
      <p:sp>
        <p:nvSpPr>
          <p:cNvPr id="3" name="Content Placeholder 2"/>
          <p:cNvSpPr>
            <a:spLocks noGrp="1"/>
          </p:cNvSpPr>
          <p:nvPr>
            <p:ph idx="1"/>
          </p:nvPr>
        </p:nvSpPr>
        <p:spPr/>
        <p:txBody>
          <a:bodyPr>
            <a:normAutofit lnSpcReduction="10000"/>
          </a:bodyPr>
          <a:lstStyle/>
          <a:p>
            <a:r>
              <a:rPr lang="en-US" dirty="0" err="1" smtClean="0"/>
              <a:t>Wifi</a:t>
            </a:r>
            <a:r>
              <a:rPr lang="en-US" dirty="0" smtClean="0"/>
              <a:t>: General </a:t>
            </a:r>
            <a:r>
              <a:rPr lang="en-US" dirty="0" err="1" smtClean="0"/>
              <a:t>Wifi</a:t>
            </a:r>
            <a:r>
              <a:rPr lang="en-US" dirty="0" smtClean="0"/>
              <a:t> access</a:t>
            </a:r>
          </a:p>
          <a:p>
            <a:pPr lvl="1"/>
            <a:r>
              <a:rPr lang="en-US" dirty="0" smtClean="0"/>
              <a:t>SSID</a:t>
            </a:r>
            <a:r>
              <a:rPr lang="en-US" dirty="0"/>
              <a:t>: </a:t>
            </a:r>
            <a:r>
              <a:rPr lang="en-US" dirty="0" err="1"/>
              <a:t>guest@</a:t>
            </a:r>
            <a:r>
              <a:rPr lang="en-US" dirty="0" err="1" smtClean="0"/>
              <a:t>interchurch</a:t>
            </a:r>
            <a:endParaRPr lang="en-US" dirty="0" smtClean="0"/>
          </a:p>
          <a:p>
            <a:pPr lvl="1"/>
            <a:r>
              <a:rPr lang="en-US" dirty="0" smtClean="0"/>
              <a:t>User </a:t>
            </a:r>
            <a:r>
              <a:rPr lang="en-US" dirty="0"/>
              <a:t>Name: </a:t>
            </a:r>
            <a:r>
              <a:rPr lang="en-US" dirty="0" smtClean="0"/>
              <a:t>guest</a:t>
            </a:r>
          </a:p>
          <a:p>
            <a:pPr lvl="1"/>
            <a:r>
              <a:rPr lang="en-US" dirty="0" smtClean="0"/>
              <a:t>Password</a:t>
            </a:r>
            <a:r>
              <a:rPr lang="en-US" dirty="0"/>
              <a:t>: </a:t>
            </a:r>
            <a:r>
              <a:rPr lang="en-US" dirty="0" smtClean="0"/>
              <a:t>guest12345</a:t>
            </a:r>
          </a:p>
          <a:p>
            <a:pPr lvl="1"/>
            <a:endParaRPr lang="en-US" dirty="0"/>
          </a:p>
          <a:p>
            <a:r>
              <a:rPr lang="en-US" dirty="0" smtClean="0"/>
              <a:t>Presentations</a:t>
            </a:r>
          </a:p>
          <a:p>
            <a:pPr lvl="1"/>
            <a:r>
              <a:rPr lang="en-US" dirty="0" smtClean="0"/>
              <a:t>Please send them to </a:t>
            </a:r>
            <a:r>
              <a:rPr lang="en-US" dirty="0" smtClean="0">
                <a:hlinkClick r:id="rId2"/>
              </a:rPr>
              <a:t>weiwei@cs.columbia.edu</a:t>
            </a:r>
            <a:r>
              <a:rPr lang="en-US" dirty="0" smtClean="0"/>
              <a:t> or give them to him on a flash drive during a break ahead of the session</a:t>
            </a:r>
          </a:p>
          <a:p>
            <a:pPr lvl="1"/>
            <a:endParaRPr lang="en-US" dirty="0"/>
          </a:p>
          <a:p>
            <a:pPr marL="0" indent="0">
              <a:buNone/>
            </a:pPr>
            <a:endParaRPr lang="en-US" dirty="0"/>
          </a:p>
        </p:txBody>
      </p:sp>
    </p:spTree>
    <p:extLst>
      <p:ext uri="{BB962C8B-B14F-4D97-AF65-F5344CB8AC3E}">
        <p14:creationId xmlns:p14="http://schemas.microsoft.com/office/powerpoint/2010/main" val="10335838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47"/>
            <a:ext cx="8229600" cy="1143000"/>
          </a:xfrm>
        </p:spPr>
        <p:txBody>
          <a:bodyPr/>
          <a:lstStyle/>
          <a:p>
            <a:r>
              <a:rPr lang="en-US" dirty="0" smtClean="0"/>
              <a:t>Main Objectives</a:t>
            </a:r>
            <a:endParaRPr lang="en-US" dirty="0"/>
          </a:p>
        </p:txBody>
      </p:sp>
      <p:sp>
        <p:nvSpPr>
          <p:cNvPr id="3" name="Content Placeholder 2"/>
          <p:cNvSpPr>
            <a:spLocks noGrp="1"/>
          </p:cNvSpPr>
          <p:nvPr>
            <p:ph idx="1"/>
          </p:nvPr>
        </p:nvSpPr>
        <p:spPr>
          <a:xfrm>
            <a:off x="150209" y="983128"/>
            <a:ext cx="8876013" cy="5994349"/>
          </a:xfrm>
        </p:spPr>
        <p:txBody>
          <a:bodyPr>
            <a:normAutofit fontScale="92500" lnSpcReduction="20000"/>
          </a:bodyPr>
          <a:lstStyle/>
          <a:p>
            <a:r>
              <a:rPr lang="en-US" dirty="0" smtClean="0"/>
              <a:t>Plug &amp; play </a:t>
            </a:r>
            <a:r>
              <a:rPr lang="en-US" dirty="0"/>
              <a:t>environment for semantic </a:t>
            </a:r>
            <a:r>
              <a:rPr lang="en-US" dirty="0" smtClean="0"/>
              <a:t>components</a:t>
            </a:r>
          </a:p>
          <a:p>
            <a:pPr lvl="1"/>
            <a:r>
              <a:rPr lang="en-US" dirty="0" smtClean="0"/>
              <a:t>WSD/WSI, </a:t>
            </a:r>
            <a:r>
              <a:rPr lang="en-US" dirty="0"/>
              <a:t>lexical substitution, </a:t>
            </a:r>
            <a:r>
              <a:rPr lang="en-US" dirty="0" smtClean="0"/>
              <a:t>SRL, </a:t>
            </a:r>
            <a:r>
              <a:rPr lang="en-US" dirty="0"/>
              <a:t>MWE, paraphrase, anaphora and </a:t>
            </a:r>
            <a:r>
              <a:rPr lang="en-US" dirty="0" err="1" smtClean="0"/>
              <a:t>coreference</a:t>
            </a:r>
            <a:r>
              <a:rPr lang="en-US" dirty="0" smtClean="0"/>
              <a:t> </a:t>
            </a:r>
            <a:r>
              <a:rPr lang="en-US" dirty="0"/>
              <a:t>resolution</a:t>
            </a:r>
            <a:r>
              <a:rPr lang="en-US" dirty="0" smtClean="0"/>
              <a:t>, time </a:t>
            </a:r>
            <a:r>
              <a:rPr lang="en-US" dirty="0"/>
              <a:t>and date resolution, named-entity handling</a:t>
            </a:r>
            <a:r>
              <a:rPr lang="en-US" dirty="0" smtClean="0"/>
              <a:t>, Under specification, hedging</a:t>
            </a:r>
            <a:r>
              <a:rPr lang="en-US" dirty="0"/>
              <a:t>, semantic scoping, discourse analysis, </a:t>
            </a:r>
            <a:r>
              <a:rPr lang="en-US" dirty="0" smtClean="0"/>
              <a:t>etc.</a:t>
            </a:r>
          </a:p>
          <a:p>
            <a:r>
              <a:rPr lang="en-US" dirty="0" smtClean="0"/>
              <a:t>Pipeline Creation</a:t>
            </a:r>
          </a:p>
          <a:p>
            <a:pPr lvl="1"/>
            <a:r>
              <a:rPr lang="en-US" dirty="0" smtClean="0"/>
              <a:t>Components </a:t>
            </a:r>
            <a:r>
              <a:rPr lang="en-US" dirty="0"/>
              <a:t>produce scores, then </a:t>
            </a:r>
            <a:r>
              <a:rPr lang="en-US" dirty="0" smtClean="0"/>
              <a:t>combine</a:t>
            </a:r>
          </a:p>
          <a:p>
            <a:pPr lvl="1"/>
            <a:r>
              <a:rPr lang="en-US" dirty="0" smtClean="0"/>
              <a:t>Combine Features directly in </a:t>
            </a:r>
            <a:r>
              <a:rPr lang="en-US" dirty="0" err="1" smtClean="0"/>
              <a:t>MuSeS</a:t>
            </a:r>
            <a:r>
              <a:rPr lang="en-US" dirty="0" smtClean="0"/>
              <a:t> environment</a:t>
            </a:r>
          </a:p>
          <a:p>
            <a:r>
              <a:rPr lang="en-US" dirty="0" smtClean="0"/>
              <a:t>Interpretability </a:t>
            </a:r>
            <a:r>
              <a:rPr lang="en-US" dirty="0"/>
              <a:t>of contributing </a:t>
            </a:r>
            <a:r>
              <a:rPr lang="en-US" dirty="0" smtClean="0"/>
              <a:t>factors</a:t>
            </a:r>
          </a:p>
          <a:p>
            <a:pPr lvl="1"/>
            <a:r>
              <a:rPr lang="en-US" dirty="0" smtClean="0"/>
              <a:t>Explicitly </a:t>
            </a:r>
            <a:r>
              <a:rPr lang="en-US" dirty="0"/>
              <a:t>characterize why they are considered similar, </a:t>
            </a:r>
            <a:r>
              <a:rPr lang="en-US" dirty="0" smtClean="0"/>
              <a:t>i.e. which </a:t>
            </a:r>
            <a:r>
              <a:rPr lang="en-US" dirty="0"/>
              <a:t>semantic component(s) contributed to the </a:t>
            </a:r>
            <a:r>
              <a:rPr lang="en-US" dirty="0" smtClean="0"/>
              <a:t>similarity score</a:t>
            </a:r>
          </a:p>
          <a:p>
            <a:r>
              <a:rPr lang="en-US" dirty="0" smtClean="0"/>
              <a:t>Quantifying STS, formalizing it as a probabilistic story</a:t>
            </a:r>
          </a:p>
          <a:p>
            <a:r>
              <a:rPr lang="en-US" dirty="0" smtClean="0"/>
              <a:t>Associating confidence levels with scores </a:t>
            </a:r>
            <a:endParaRPr lang="en-US" dirty="0"/>
          </a:p>
        </p:txBody>
      </p:sp>
    </p:spTree>
    <p:extLst>
      <p:ext uri="{BB962C8B-B14F-4D97-AF65-F5344CB8AC3E}">
        <p14:creationId xmlns:p14="http://schemas.microsoft.com/office/powerpoint/2010/main" val="2536230494"/>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on people for contribution</a:t>
            </a:r>
            <a:endParaRPr lang="en-US" dirty="0"/>
          </a:p>
        </p:txBody>
      </p:sp>
      <p:sp>
        <p:nvSpPr>
          <p:cNvPr id="3" name="Content Placeholder 2"/>
          <p:cNvSpPr>
            <a:spLocks noGrp="1"/>
          </p:cNvSpPr>
          <p:nvPr>
            <p:ph idx="1"/>
          </p:nvPr>
        </p:nvSpPr>
        <p:spPr/>
        <p:txBody>
          <a:bodyPr/>
          <a:lstStyle/>
          <a:p>
            <a:pPr marL="0" indent="0">
              <a:buNone/>
            </a:pPr>
            <a:r>
              <a:rPr lang="en-US" dirty="0" err="1" smtClean="0"/>
              <a:t>Katrin</a:t>
            </a:r>
            <a:r>
              <a:rPr lang="en-US" dirty="0" smtClean="0"/>
              <a:t> </a:t>
            </a:r>
            <a:r>
              <a:rPr lang="en-US" dirty="0" err="1" smtClean="0"/>
              <a:t>Erk</a:t>
            </a:r>
            <a:endParaRPr lang="en-US" dirty="0" smtClean="0"/>
          </a:p>
          <a:p>
            <a:pPr marL="0" indent="0">
              <a:buNone/>
            </a:pPr>
            <a:r>
              <a:rPr lang="en-US" dirty="0" smtClean="0"/>
              <a:t>Christian </a:t>
            </a:r>
            <a:r>
              <a:rPr lang="en-US" dirty="0" err="1" smtClean="0"/>
              <a:t>Chiarcos</a:t>
            </a:r>
            <a:endParaRPr lang="en-US" dirty="0" smtClean="0"/>
          </a:p>
          <a:p>
            <a:pPr marL="0" indent="0">
              <a:buNone/>
            </a:pPr>
            <a:r>
              <a:rPr lang="en-US" dirty="0" smtClean="0"/>
              <a:t>Enrique </a:t>
            </a:r>
            <a:r>
              <a:rPr lang="en-US" dirty="0" err="1" smtClean="0"/>
              <a:t>Alfonesca</a:t>
            </a:r>
            <a:endParaRPr lang="en-US" dirty="0" smtClean="0"/>
          </a:p>
          <a:p>
            <a:pPr marL="0" indent="0">
              <a:buNone/>
            </a:pPr>
            <a:endParaRPr lang="en-US" dirty="0" smtClean="0"/>
          </a:p>
        </p:txBody>
      </p:sp>
    </p:spTree>
    <p:extLst>
      <p:ext uri="{BB962C8B-B14F-4D97-AF65-F5344CB8AC3E}">
        <p14:creationId xmlns:p14="http://schemas.microsoft.com/office/powerpoint/2010/main" val="3639163610"/>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Intrinsic Evaluation Issues (Item B)</a:t>
            </a:r>
            <a:endParaRPr lang="en-US" dirty="0"/>
          </a:p>
        </p:txBody>
      </p:sp>
      <p:sp>
        <p:nvSpPr>
          <p:cNvPr id="3" name="Content Placeholder 2"/>
          <p:cNvSpPr>
            <a:spLocks noGrp="1"/>
          </p:cNvSpPr>
          <p:nvPr>
            <p:ph idx="1"/>
          </p:nvPr>
        </p:nvSpPr>
        <p:spPr>
          <a:xfrm>
            <a:off x="457200" y="1600200"/>
            <a:ext cx="8229600" cy="4980401"/>
          </a:xfrm>
        </p:spPr>
        <p:txBody>
          <a:bodyPr>
            <a:normAutofit fontScale="92500" lnSpcReduction="10000"/>
          </a:bodyPr>
          <a:lstStyle/>
          <a:p>
            <a:r>
              <a:rPr lang="en-US" dirty="0" smtClean="0"/>
              <a:t>Binary similarity </a:t>
            </a:r>
          </a:p>
          <a:p>
            <a:pPr lvl="1"/>
            <a:r>
              <a:rPr lang="en-US" dirty="0" smtClean="0"/>
              <a:t>What is the cut off threshold </a:t>
            </a:r>
          </a:p>
          <a:p>
            <a:r>
              <a:rPr lang="en-US" dirty="0" smtClean="0"/>
              <a:t>Graded similarity</a:t>
            </a:r>
          </a:p>
          <a:p>
            <a:pPr lvl="1"/>
            <a:r>
              <a:rPr lang="en-US" dirty="0" smtClean="0"/>
              <a:t>How to bin the results (2-4)</a:t>
            </a:r>
          </a:p>
          <a:p>
            <a:r>
              <a:rPr lang="en-US" dirty="0" smtClean="0"/>
              <a:t>How to assess and integrate confidence values from components? Should we weight different components differently? </a:t>
            </a:r>
            <a:endParaRPr lang="en-US" dirty="0"/>
          </a:p>
          <a:p>
            <a:pPr lvl="2"/>
            <a:r>
              <a:rPr lang="en-US" dirty="0" smtClean="0"/>
              <a:t>Depend on their stand alone performance</a:t>
            </a:r>
          </a:p>
          <a:p>
            <a:pPr lvl="2"/>
            <a:r>
              <a:rPr lang="en-US" dirty="0" smtClean="0"/>
              <a:t>Weight their contribution by their salience and relevance to STS? </a:t>
            </a:r>
            <a:r>
              <a:rPr lang="en-US" dirty="0" smtClean="0"/>
              <a:t>Theoretical considerations?</a:t>
            </a:r>
            <a:endParaRPr lang="en-US" dirty="0" smtClean="0"/>
          </a:p>
          <a:p>
            <a:r>
              <a:rPr lang="en-US" dirty="0" smtClean="0"/>
              <a:t>Degree/Level of transparency/interpretability?</a:t>
            </a:r>
          </a:p>
        </p:txBody>
      </p:sp>
    </p:spTree>
    <p:extLst>
      <p:ext uri="{BB962C8B-B14F-4D97-AF65-F5344CB8AC3E}">
        <p14:creationId xmlns:p14="http://schemas.microsoft.com/office/powerpoint/2010/main" val="3605423022"/>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Extrinsic Evaluation Issues (Item B)</a:t>
            </a:r>
            <a:endParaRPr lang="en-US" dirty="0"/>
          </a:p>
        </p:txBody>
      </p:sp>
      <p:sp>
        <p:nvSpPr>
          <p:cNvPr id="3" name="Content Placeholder 2"/>
          <p:cNvSpPr>
            <a:spLocks noGrp="1"/>
          </p:cNvSpPr>
          <p:nvPr>
            <p:ph idx="1"/>
          </p:nvPr>
        </p:nvSpPr>
        <p:spPr>
          <a:xfrm>
            <a:off x="457200" y="1600200"/>
            <a:ext cx="8229600" cy="5006057"/>
          </a:xfrm>
        </p:spPr>
        <p:txBody>
          <a:bodyPr>
            <a:normAutofit fontScale="77500" lnSpcReduction="20000"/>
          </a:bodyPr>
          <a:lstStyle/>
          <a:p>
            <a:r>
              <a:rPr lang="en-US" dirty="0" smtClean="0"/>
              <a:t>How to integrate the STS </a:t>
            </a:r>
            <a:r>
              <a:rPr lang="en-US" dirty="0" err="1" smtClean="0"/>
              <a:t>blackbox</a:t>
            </a:r>
            <a:r>
              <a:rPr lang="en-US" dirty="0" smtClean="0"/>
              <a:t> in an NLP application</a:t>
            </a:r>
          </a:p>
          <a:p>
            <a:pPr lvl="1"/>
            <a:r>
              <a:rPr lang="en-US" dirty="0" smtClean="0"/>
              <a:t>Is it simply ablation or is there something more interesting</a:t>
            </a:r>
          </a:p>
          <a:p>
            <a:r>
              <a:rPr lang="en-US" dirty="0" smtClean="0"/>
              <a:t>Where to integrate STS in different applications</a:t>
            </a:r>
          </a:p>
          <a:p>
            <a:r>
              <a:rPr lang="en-US" dirty="0" smtClean="0"/>
              <a:t>Do different applications require different types of STS (biased/weighted STS)? What implications would that have on design of STS?</a:t>
            </a:r>
          </a:p>
          <a:p>
            <a:r>
              <a:rPr lang="en-US" dirty="0" smtClean="0"/>
              <a:t>Can we come up with different STS formalisms (i.e. maybe with a known set of components?) similar to different syntactic formalisms/perspectives </a:t>
            </a:r>
            <a:endParaRPr lang="en-US" dirty="0"/>
          </a:p>
          <a:p>
            <a:r>
              <a:rPr lang="en-US" dirty="0" smtClean="0"/>
              <a:t>Role of intrinsic STS confidence level in integration and evaluation</a:t>
            </a:r>
          </a:p>
          <a:p>
            <a:r>
              <a:rPr lang="en-US" dirty="0" smtClean="0"/>
              <a:t>Again, Degree/Level of transparency/</a:t>
            </a:r>
            <a:r>
              <a:rPr lang="en-US" dirty="0" err="1" smtClean="0"/>
              <a:t>interpretabilityof</a:t>
            </a:r>
            <a:r>
              <a:rPr lang="en-US" dirty="0" smtClean="0"/>
              <a:t> underlying semantic components?</a:t>
            </a:r>
          </a:p>
        </p:txBody>
      </p:sp>
    </p:spTree>
    <p:extLst>
      <p:ext uri="{BB962C8B-B14F-4D97-AF65-F5344CB8AC3E}">
        <p14:creationId xmlns:p14="http://schemas.microsoft.com/office/powerpoint/2010/main" val="37417323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STS in NLP Applications (Item C)</a:t>
            </a:r>
            <a:endParaRPr lang="en-US" dirty="0"/>
          </a:p>
        </p:txBody>
      </p:sp>
      <p:sp>
        <p:nvSpPr>
          <p:cNvPr id="3" name="Content Placeholder 2"/>
          <p:cNvSpPr>
            <a:spLocks noGrp="1"/>
          </p:cNvSpPr>
          <p:nvPr>
            <p:ph idx="1"/>
          </p:nvPr>
        </p:nvSpPr>
        <p:spPr>
          <a:xfrm>
            <a:off x="457200" y="1600200"/>
            <a:ext cx="8686800" cy="4525963"/>
          </a:xfrm>
        </p:spPr>
        <p:txBody>
          <a:bodyPr>
            <a:normAutofit fontScale="77500" lnSpcReduction="20000"/>
          </a:bodyPr>
          <a:lstStyle/>
          <a:p>
            <a:r>
              <a:rPr lang="en-US" dirty="0"/>
              <a:t>Distillation and MT (</a:t>
            </a:r>
            <a:r>
              <a:rPr lang="en-US" b="1" dirty="0"/>
              <a:t>Marjorie Freedman</a:t>
            </a:r>
            <a:r>
              <a:rPr lang="en-US" dirty="0"/>
              <a:t>) </a:t>
            </a:r>
          </a:p>
          <a:p>
            <a:r>
              <a:rPr lang="en-US" dirty="0" smtClean="0"/>
              <a:t>MT </a:t>
            </a:r>
            <a:r>
              <a:rPr lang="en-US" dirty="0"/>
              <a:t>and MT evaluation (</a:t>
            </a:r>
            <a:r>
              <a:rPr lang="en-US" b="1" dirty="0" err="1"/>
              <a:t>Alon</a:t>
            </a:r>
            <a:r>
              <a:rPr lang="en-US" b="1" dirty="0"/>
              <a:t> </a:t>
            </a:r>
            <a:r>
              <a:rPr lang="en-US" b="1" dirty="0" err="1"/>
              <a:t>Lavie</a:t>
            </a:r>
            <a:r>
              <a:rPr lang="en-US" b="1" dirty="0"/>
              <a:t>, </a:t>
            </a:r>
            <a:r>
              <a:rPr lang="en-US" b="1" dirty="0" err="1"/>
              <a:t>Dekai</a:t>
            </a:r>
            <a:r>
              <a:rPr lang="en-US" b="1" dirty="0"/>
              <a:t> Wu, Lucia </a:t>
            </a:r>
            <a:r>
              <a:rPr lang="en-US" b="1" dirty="0" err="1"/>
              <a:t>Specia</a:t>
            </a:r>
            <a:r>
              <a:rPr lang="en-US" b="1" dirty="0"/>
              <a:t>, Kevin Knight, Scott Miller</a:t>
            </a:r>
            <a:r>
              <a:rPr lang="en-US" dirty="0"/>
              <a:t>) </a:t>
            </a:r>
          </a:p>
          <a:p>
            <a:r>
              <a:rPr lang="en-US" dirty="0" smtClean="0"/>
              <a:t>Machine </a:t>
            </a:r>
            <a:r>
              <a:rPr lang="en-US" dirty="0"/>
              <a:t>Reading (</a:t>
            </a:r>
            <a:r>
              <a:rPr lang="en-US" b="1" dirty="0"/>
              <a:t>Ralph </a:t>
            </a:r>
            <a:r>
              <a:rPr lang="en-US" b="1" dirty="0" err="1"/>
              <a:t>Weishdel</a:t>
            </a:r>
            <a:r>
              <a:rPr lang="en-US" dirty="0"/>
              <a:t>) </a:t>
            </a:r>
          </a:p>
          <a:p>
            <a:r>
              <a:rPr lang="en-US" dirty="0" smtClean="0"/>
              <a:t>Watson </a:t>
            </a:r>
            <a:r>
              <a:rPr lang="en-US" dirty="0"/>
              <a:t>Jeopardy (</a:t>
            </a:r>
            <a:r>
              <a:rPr lang="en-US" b="1" dirty="0" err="1"/>
              <a:t>Alfio</a:t>
            </a:r>
            <a:r>
              <a:rPr lang="en-US" b="1" dirty="0"/>
              <a:t> </a:t>
            </a:r>
            <a:r>
              <a:rPr lang="en-US" b="1" dirty="0" err="1"/>
              <a:t>Gliozzo</a:t>
            </a:r>
            <a:r>
              <a:rPr lang="en-US" dirty="0"/>
              <a:t>) </a:t>
            </a:r>
          </a:p>
          <a:p>
            <a:r>
              <a:rPr lang="en-US" dirty="0" smtClean="0"/>
              <a:t>Generation </a:t>
            </a:r>
            <a:r>
              <a:rPr lang="en-US" dirty="0"/>
              <a:t>(</a:t>
            </a:r>
            <a:r>
              <a:rPr lang="en-US" b="1" dirty="0"/>
              <a:t>Christian </a:t>
            </a:r>
            <a:r>
              <a:rPr lang="en-US" b="1" dirty="0" err="1"/>
              <a:t>Chiarcos</a:t>
            </a:r>
            <a:r>
              <a:rPr lang="en-US" dirty="0"/>
              <a:t>) </a:t>
            </a:r>
          </a:p>
          <a:p>
            <a:r>
              <a:rPr lang="en-US" dirty="0" smtClean="0"/>
              <a:t>Summarization </a:t>
            </a:r>
            <a:r>
              <a:rPr lang="en-US" dirty="0"/>
              <a:t>(</a:t>
            </a:r>
            <a:r>
              <a:rPr lang="en-US" b="1" dirty="0"/>
              <a:t>Enrique </a:t>
            </a:r>
            <a:r>
              <a:rPr lang="en-US" b="1" dirty="0" err="1"/>
              <a:t>Alfonseca</a:t>
            </a:r>
            <a:r>
              <a:rPr lang="en-US" dirty="0"/>
              <a:t>) </a:t>
            </a:r>
          </a:p>
          <a:p>
            <a:r>
              <a:rPr lang="en-US" dirty="0" smtClean="0"/>
              <a:t>Opinion </a:t>
            </a:r>
            <a:r>
              <a:rPr lang="en-US" dirty="0"/>
              <a:t>Mining and Social Media Mining (</a:t>
            </a:r>
            <a:r>
              <a:rPr lang="en-US" b="1" dirty="0" err="1"/>
              <a:t>Sanda</a:t>
            </a:r>
            <a:r>
              <a:rPr lang="en-US" b="1" dirty="0"/>
              <a:t> </a:t>
            </a:r>
            <a:r>
              <a:rPr lang="en-US" b="1" dirty="0" err="1"/>
              <a:t>Harabagiu</a:t>
            </a:r>
            <a:r>
              <a:rPr lang="en-US" dirty="0"/>
              <a:t>) </a:t>
            </a:r>
          </a:p>
          <a:p>
            <a:r>
              <a:rPr lang="en-US" dirty="0" smtClean="0"/>
              <a:t>Inference </a:t>
            </a:r>
            <a:r>
              <a:rPr lang="en-US" dirty="0"/>
              <a:t>(</a:t>
            </a:r>
            <a:r>
              <a:rPr lang="en-US" b="1" dirty="0"/>
              <a:t>Johan </a:t>
            </a:r>
            <a:r>
              <a:rPr lang="en-US" b="1" dirty="0" err="1"/>
              <a:t>Bos</a:t>
            </a:r>
            <a:r>
              <a:rPr lang="en-US" b="1" dirty="0"/>
              <a:t>, </a:t>
            </a:r>
            <a:r>
              <a:rPr lang="en-US" b="1" dirty="0" err="1"/>
              <a:t>Ido</a:t>
            </a:r>
            <a:r>
              <a:rPr lang="en-US" b="1" dirty="0"/>
              <a:t> Dagan</a:t>
            </a:r>
            <a:r>
              <a:rPr lang="en-US" dirty="0"/>
              <a:t>) </a:t>
            </a:r>
          </a:p>
          <a:p>
            <a:r>
              <a:rPr lang="en-US" dirty="0" smtClean="0"/>
              <a:t>(</a:t>
            </a:r>
            <a:r>
              <a:rPr lang="en-US" dirty="0"/>
              <a:t>Tentative) Semantic Web and Ontologies (</a:t>
            </a:r>
            <a:r>
              <a:rPr lang="en-US" b="1" dirty="0"/>
              <a:t>Michael </a:t>
            </a:r>
            <a:r>
              <a:rPr lang="en-US" b="1" dirty="0" err="1"/>
              <a:t>Uschold</a:t>
            </a:r>
            <a:r>
              <a:rPr lang="en-US" dirty="0"/>
              <a:t>) </a:t>
            </a:r>
          </a:p>
        </p:txBody>
      </p:sp>
    </p:spTree>
    <p:extLst>
      <p:ext uri="{BB962C8B-B14F-4D97-AF65-F5344CB8AC3E}">
        <p14:creationId xmlns:p14="http://schemas.microsoft.com/office/powerpoint/2010/main" val="136368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Agenda Highlights</a:t>
            </a:r>
            <a:endParaRPr lang="en-US" dirty="0"/>
          </a:p>
        </p:txBody>
      </p:sp>
      <p:sp>
        <p:nvSpPr>
          <p:cNvPr id="3" name="Content Placeholder 2"/>
          <p:cNvSpPr>
            <a:spLocks noGrp="1"/>
          </p:cNvSpPr>
          <p:nvPr>
            <p:ph idx="1"/>
          </p:nvPr>
        </p:nvSpPr>
        <p:spPr>
          <a:xfrm>
            <a:off x="162128" y="1600200"/>
            <a:ext cx="8856788" cy="5057367"/>
          </a:xfrm>
        </p:spPr>
        <p:txBody>
          <a:bodyPr>
            <a:normAutofit fontScale="77500" lnSpcReduction="20000"/>
          </a:bodyPr>
          <a:lstStyle/>
          <a:p>
            <a:r>
              <a:rPr lang="en-US" dirty="0" smtClean="0"/>
              <a:t>9</a:t>
            </a:r>
            <a:r>
              <a:rPr lang="en-US" dirty="0"/>
              <a:t>:00 - 9:30am Introductions and Overarching goals of workshop </a:t>
            </a:r>
            <a:endParaRPr lang="en-US" dirty="0" smtClean="0"/>
          </a:p>
          <a:p>
            <a:r>
              <a:rPr lang="en-US" dirty="0" smtClean="0"/>
              <a:t>9</a:t>
            </a:r>
            <a:r>
              <a:rPr lang="en-US" dirty="0"/>
              <a:t>:</a:t>
            </a:r>
            <a:r>
              <a:rPr lang="en-US" dirty="0" smtClean="0"/>
              <a:t>30 -10</a:t>
            </a:r>
            <a:r>
              <a:rPr lang="en-US" dirty="0"/>
              <a:t>:30am Discussion of What is STS? </a:t>
            </a:r>
            <a:r>
              <a:rPr lang="en-US" dirty="0" smtClean="0"/>
              <a:t>[</a:t>
            </a:r>
            <a:r>
              <a:rPr lang="en-US" dirty="0"/>
              <a:t>Item A]  </a:t>
            </a:r>
          </a:p>
          <a:p>
            <a:r>
              <a:rPr lang="nl-NL" b="1" dirty="0">
                <a:solidFill>
                  <a:srgbClr val="FF0000"/>
                </a:solidFill>
              </a:rPr>
              <a:t>10:30 - 11:00 Coffee Break </a:t>
            </a:r>
            <a:endParaRPr lang="nl-NL" b="1" dirty="0" smtClean="0">
              <a:solidFill>
                <a:srgbClr val="FF0000"/>
              </a:solidFill>
            </a:endParaRPr>
          </a:p>
          <a:p>
            <a:r>
              <a:rPr lang="hr-HR" dirty="0" smtClean="0"/>
              <a:t>11</a:t>
            </a:r>
            <a:r>
              <a:rPr lang="hr-HR" dirty="0"/>
              <a:t>:00 - 11:30am </a:t>
            </a:r>
            <a:r>
              <a:rPr lang="hr-HR" dirty="0" smtClean="0"/>
              <a:t>SemEval 2012 STS </a:t>
            </a:r>
            <a:r>
              <a:rPr lang="hr-HR" dirty="0"/>
              <a:t>T</a:t>
            </a:r>
            <a:r>
              <a:rPr lang="hr-HR" dirty="0" smtClean="0"/>
              <a:t>ask</a:t>
            </a:r>
          </a:p>
          <a:p>
            <a:r>
              <a:rPr lang="en-US" sz="2600" b="1" i="1" dirty="0">
                <a:solidFill>
                  <a:srgbClr val="3366FF"/>
                </a:solidFill>
                <a:latin typeface="Chalkduster"/>
                <a:cs typeface="Chalkduster"/>
              </a:rPr>
              <a:t>11:30 - 12:00pm Sample Manual Annotation by participants </a:t>
            </a:r>
            <a:endParaRPr lang="en-US" sz="2600" b="1" i="1" dirty="0" smtClean="0">
              <a:solidFill>
                <a:srgbClr val="3366FF"/>
              </a:solidFill>
              <a:latin typeface="Chalkduster"/>
              <a:cs typeface="Chalkduster"/>
            </a:endParaRPr>
          </a:p>
          <a:p>
            <a:r>
              <a:rPr lang="en-US" dirty="0" smtClean="0"/>
              <a:t>12</a:t>
            </a:r>
            <a:r>
              <a:rPr lang="en-US" dirty="0"/>
              <a:t>:00 - 1:00pm Discussion of </a:t>
            </a:r>
            <a:r>
              <a:rPr lang="en-US" dirty="0" smtClean="0"/>
              <a:t>participant annotations</a:t>
            </a:r>
            <a:endParaRPr lang="en-US" dirty="0"/>
          </a:p>
          <a:p>
            <a:r>
              <a:rPr lang="en-US" b="1" dirty="0">
                <a:solidFill>
                  <a:srgbClr val="FF0000"/>
                </a:solidFill>
              </a:rPr>
              <a:t>1:00 - 2:00pm Lunch </a:t>
            </a:r>
          </a:p>
          <a:p>
            <a:r>
              <a:rPr lang="en-US" dirty="0"/>
              <a:t>2:00 - 2:30pm Evaluation of STS </a:t>
            </a:r>
            <a:r>
              <a:rPr lang="en-US" dirty="0" smtClean="0"/>
              <a:t>[</a:t>
            </a:r>
            <a:r>
              <a:rPr lang="en-US" dirty="0"/>
              <a:t>Item B] </a:t>
            </a:r>
            <a:endParaRPr lang="en-US" dirty="0" smtClean="0"/>
          </a:p>
          <a:p>
            <a:r>
              <a:rPr lang="en-US" dirty="0"/>
              <a:t>2:30 - 4:00pm NLP applications that would benefit from STS </a:t>
            </a:r>
            <a:r>
              <a:rPr lang="en-US" dirty="0" smtClean="0"/>
              <a:t>[</a:t>
            </a:r>
            <a:r>
              <a:rPr lang="en-US" dirty="0"/>
              <a:t>Item C] </a:t>
            </a:r>
            <a:endParaRPr lang="en-US" dirty="0" smtClean="0"/>
          </a:p>
          <a:p>
            <a:r>
              <a:rPr lang="pt-BR" b="1" dirty="0">
                <a:solidFill>
                  <a:srgbClr val="FF0000"/>
                </a:solidFill>
              </a:rPr>
              <a:t>4:00 - 4:30pm </a:t>
            </a:r>
            <a:r>
              <a:rPr lang="pt-BR" b="1" dirty="0" err="1">
                <a:solidFill>
                  <a:srgbClr val="FF0000"/>
                </a:solidFill>
              </a:rPr>
              <a:t>coffee</a:t>
            </a:r>
            <a:r>
              <a:rPr lang="pt-BR" b="1" dirty="0">
                <a:solidFill>
                  <a:srgbClr val="FF0000"/>
                </a:solidFill>
              </a:rPr>
              <a:t> break </a:t>
            </a:r>
          </a:p>
          <a:p>
            <a:r>
              <a:rPr lang="pt-BR" dirty="0"/>
              <a:t>4:30 - 5:30 </a:t>
            </a:r>
            <a:r>
              <a:rPr lang="pt-BR" dirty="0" err="1"/>
              <a:t>How</a:t>
            </a:r>
            <a:r>
              <a:rPr lang="pt-BR" dirty="0"/>
              <a:t> </a:t>
            </a:r>
            <a:r>
              <a:rPr lang="pt-BR" dirty="0" err="1"/>
              <a:t>to</a:t>
            </a:r>
            <a:r>
              <a:rPr lang="pt-BR" dirty="0"/>
              <a:t> </a:t>
            </a:r>
            <a:r>
              <a:rPr lang="pt-BR" dirty="0" err="1"/>
              <a:t>create</a:t>
            </a:r>
            <a:r>
              <a:rPr lang="pt-BR" dirty="0"/>
              <a:t> </a:t>
            </a:r>
            <a:r>
              <a:rPr lang="pt-BR" dirty="0" err="1"/>
              <a:t>an</a:t>
            </a:r>
            <a:r>
              <a:rPr lang="pt-BR" dirty="0"/>
              <a:t> STS </a:t>
            </a:r>
            <a:r>
              <a:rPr lang="pt-BR" dirty="0" err="1"/>
              <a:t>blackbox</a:t>
            </a:r>
            <a:r>
              <a:rPr lang="pt-BR" dirty="0"/>
              <a:t>? </a:t>
            </a:r>
            <a:r>
              <a:rPr lang="pt-BR" dirty="0" smtClean="0"/>
              <a:t>[</a:t>
            </a:r>
            <a:r>
              <a:rPr lang="pt-BR" dirty="0"/>
              <a:t>Item </a:t>
            </a:r>
            <a:r>
              <a:rPr lang="pt-BR" dirty="0" err="1"/>
              <a:t>D</a:t>
            </a:r>
            <a:r>
              <a:rPr lang="pt-BR" dirty="0"/>
              <a:t>] </a:t>
            </a:r>
            <a:endParaRPr lang="en-US" dirty="0"/>
          </a:p>
        </p:txBody>
      </p:sp>
    </p:spTree>
    <p:extLst>
      <p:ext uri="{BB962C8B-B14F-4D97-AF65-F5344CB8AC3E}">
        <p14:creationId xmlns:p14="http://schemas.microsoft.com/office/powerpoint/2010/main" val="2188945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Game plan for both days</a:t>
            </a:r>
            <a:endParaRPr lang="en-US" dirty="0"/>
          </a:p>
        </p:txBody>
      </p:sp>
      <p:sp>
        <p:nvSpPr>
          <p:cNvPr id="3" name="Content Placeholder 2"/>
          <p:cNvSpPr>
            <a:spLocks noGrp="1"/>
          </p:cNvSpPr>
          <p:nvPr>
            <p:ph idx="1"/>
          </p:nvPr>
        </p:nvSpPr>
        <p:spPr/>
        <p:txBody>
          <a:bodyPr>
            <a:normAutofit lnSpcReduction="10000"/>
          </a:bodyPr>
          <a:lstStyle/>
          <a:p>
            <a:r>
              <a:rPr lang="en-US" dirty="0" smtClean="0"/>
              <a:t>This is a </a:t>
            </a:r>
            <a:r>
              <a:rPr lang="en-US" b="1" i="1" dirty="0" smtClean="0">
                <a:solidFill>
                  <a:srgbClr val="FF0000"/>
                </a:solidFill>
              </a:rPr>
              <a:t>working</a:t>
            </a:r>
            <a:r>
              <a:rPr lang="en-US" dirty="0" smtClean="0">
                <a:solidFill>
                  <a:srgbClr val="FF0000"/>
                </a:solidFill>
              </a:rPr>
              <a:t> </a:t>
            </a:r>
            <a:r>
              <a:rPr lang="en-US" dirty="0" smtClean="0"/>
              <a:t>workshop, participants are encouraged (urged) to participate and contribute, both physically present people and remotely participating people</a:t>
            </a:r>
          </a:p>
          <a:p>
            <a:r>
              <a:rPr lang="en-US" dirty="0" smtClean="0"/>
              <a:t>Each session is led by either Mona or </a:t>
            </a:r>
            <a:r>
              <a:rPr lang="en-US" dirty="0" err="1" smtClean="0"/>
              <a:t>Eneko</a:t>
            </a:r>
            <a:r>
              <a:rPr lang="en-US" dirty="0" smtClean="0"/>
              <a:t>, but discussion is expected throughout</a:t>
            </a:r>
          </a:p>
          <a:p>
            <a:r>
              <a:rPr lang="en-US" dirty="0" smtClean="0"/>
              <a:t>End of each session we will go over a summary/action points from the session where relevant</a:t>
            </a:r>
          </a:p>
          <a:p>
            <a:pPr marL="0" indent="0">
              <a:buNone/>
            </a:pPr>
            <a:endParaRPr lang="en-US" dirty="0"/>
          </a:p>
        </p:txBody>
      </p:sp>
    </p:spTree>
    <p:extLst>
      <p:ext uri="{BB962C8B-B14F-4D97-AF65-F5344CB8AC3E}">
        <p14:creationId xmlns:p14="http://schemas.microsoft.com/office/powerpoint/2010/main" val="1329917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Acknowledgments: </a:t>
            </a:r>
            <a:r>
              <a:rPr lang="en-US" dirty="0" smtClean="0"/>
              <a:t>Credit where due</a:t>
            </a:r>
            <a:endParaRPr lang="en-US" dirty="0"/>
          </a:p>
        </p:txBody>
      </p:sp>
      <p:sp>
        <p:nvSpPr>
          <p:cNvPr id="3" name="Content Placeholder 2"/>
          <p:cNvSpPr>
            <a:spLocks noGrp="1"/>
          </p:cNvSpPr>
          <p:nvPr>
            <p:ph idx="1"/>
          </p:nvPr>
        </p:nvSpPr>
        <p:spPr>
          <a:xfrm>
            <a:off x="243754" y="1600200"/>
            <a:ext cx="8443046" cy="4954746"/>
          </a:xfrm>
        </p:spPr>
        <p:txBody>
          <a:bodyPr>
            <a:normAutofit fontScale="77500" lnSpcReduction="20000"/>
          </a:bodyPr>
          <a:lstStyle/>
          <a:p>
            <a:r>
              <a:rPr lang="en-US" dirty="0" err="1" smtClean="0"/>
              <a:t>Ido</a:t>
            </a:r>
            <a:r>
              <a:rPr lang="en-US" dirty="0" smtClean="0"/>
              <a:t> Dagan</a:t>
            </a:r>
          </a:p>
          <a:p>
            <a:r>
              <a:rPr lang="en-US" dirty="0" smtClean="0"/>
              <a:t>Martha Palmer</a:t>
            </a:r>
          </a:p>
          <a:p>
            <a:r>
              <a:rPr lang="en-US" dirty="0" smtClean="0"/>
              <a:t>Dan </a:t>
            </a:r>
            <a:r>
              <a:rPr lang="en-US" dirty="0" err="1" smtClean="0"/>
              <a:t>Cer</a:t>
            </a:r>
            <a:endParaRPr lang="en-US" dirty="0" smtClean="0"/>
          </a:p>
          <a:p>
            <a:r>
              <a:rPr lang="en-US" dirty="0" smtClean="0"/>
              <a:t>Alessandro </a:t>
            </a:r>
            <a:r>
              <a:rPr lang="en-US" dirty="0" err="1" smtClean="0"/>
              <a:t>Moschitti</a:t>
            </a:r>
            <a:endParaRPr lang="en-US" dirty="0" smtClean="0"/>
          </a:p>
          <a:p>
            <a:r>
              <a:rPr lang="en-US" dirty="0" smtClean="0"/>
              <a:t>SIGLEX Board members: Diana McCarthy, </a:t>
            </a:r>
            <a:r>
              <a:rPr lang="en-US" dirty="0" err="1" smtClean="0"/>
              <a:t>Katrin</a:t>
            </a:r>
            <a:r>
              <a:rPr lang="en-US" dirty="0" smtClean="0"/>
              <a:t> </a:t>
            </a:r>
            <a:r>
              <a:rPr lang="en-US" dirty="0" err="1" smtClean="0"/>
              <a:t>Erk</a:t>
            </a:r>
            <a:r>
              <a:rPr lang="en-US" dirty="0" smtClean="0"/>
              <a:t>, Sebastian </a:t>
            </a:r>
            <a:r>
              <a:rPr lang="en-US" dirty="0" err="1" smtClean="0"/>
              <a:t>Pado</a:t>
            </a:r>
            <a:r>
              <a:rPr lang="en-US" dirty="0" smtClean="0"/>
              <a:t>, </a:t>
            </a:r>
            <a:r>
              <a:rPr lang="en-US" dirty="0" err="1" smtClean="0"/>
              <a:t>Rada</a:t>
            </a:r>
            <a:r>
              <a:rPr lang="en-US" dirty="0" smtClean="0"/>
              <a:t> </a:t>
            </a:r>
            <a:r>
              <a:rPr lang="en-US" dirty="0" err="1" smtClean="0"/>
              <a:t>Mihalcea</a:t>
            </a:r>
            <a:endParaRPr lang="en-US" dirty="0" smtClean="0"/>
          </a:p>
          <a:p>
            <a:r>
              <a:rPr lang="en-US" dirty="0" smtClean="0"/>
              <a:t>Nancy Ide, James </a:t>
            </a:r>
            <a:r>
              <a:rPr lang="en-US" dirty="0" err="1" smtClean="0"/>
              <a:t>Pustejovsky</a:t>
            </a:r>
            <a:r>
              <a:rPr lang="en-US" dirty="0" smtClean="0"/>
              <a:t>, </a:t>
            </a:r>
            <a:r>
              <a:rPr lang="en-US" dirty="0" err="1" smtClean="0"/>
              <a:t>Sanda</a:t>
            </a:r>
            <a:r>
              <a:rPr lang="en-US" dirty="0" smtClean="0"/>
              <a:t> </a:t>
            </a:r>
            <a:r>
              <a:rPr lang="en-US" dirty="0" err="1" smtClean="0"/>
              <a:t>Harabagiu</a:t>
            </a:r>
            <a:endParaRPr lang="en-US" dirty="0" smtClean="0"/>
          </a:p>
          <a:p>
            <a:r>
              <a:rPr lang="en-US" dirty="0" smtClean="0"/>
              <a:t>NSF Program Directors (Tanya </a:t>
            </a:r>
            <a:r>
              <a:rPr lang="en-US" dirty="0" err="1" smtClean="0"/>
              <a:t>Korelsky</a:t>
            </a:r>
            <a:r>
              <a:rPr lang="en-US" dirty="0" smtClean="0"/>
              <a:t>, Terry </a:t>
            </a:r>
            <a:r>
              <a:rPr lang="en-US" dirty="0" err="1" smtClean="0"/>
              <a:t>Langendeon</a:t>
            </a:r>
            <a:r>
              <a:rPr lang="en-US" dirty="0" smtClean="0"/>
              <a:t>)</a:t>
            </a:r>
          </a:p>
          <a:p>
            <a:r>
              <a:rPr lang="en-US" dirty="0" smtClean="0">
                <a:solidFill>
                  <a:srgbClr val="FF0000"/>
                </a:solidFill>
              </a:rPr>
              <a:t>DARPA for funding this! </a:t>
            </a:r>
            <a:r>
              <a:rPr lang="en-US" i="1" dirty="0" smtClean="0">
                <a:solidFill>
                  <a:srgbClr val="FF0000"/>
                </a:solidFill>
              </a:rPr>
              <a:t>$$ is important </a:t>
            </a:r>
          </a:p>
          <a:p>
            <a:r>
              <a:rPr lang="en-US" dirty="0" smtClean="0"/>
              <a:t>CCLS for their logistical support</a:t>
            </a:r>
          </a:p>
          <a:p>
            <a:r>
              <a:rPr lang="en-US" i="1" dirty="0" smtClean="0"/>
              <a:t>Special thanks to </a:t>
            </a:r>
            <a:r>
              <a:rPr lang="en-US" i="1" dirty="0" err="1" smtClean="0"/>
              <a:t>Weiwei</a:t>
            </a:r>
            <a:r>
              <a:rPr lang="en-US" i="1" dirty="0" smtClean="0"/>
              <a:t> </a:t>
            </a:r>
            <a:r>
              <a:rPr lang="en-US" i="1" dirty="0" err="1" smtClean="0"/>
              <a:t>Guo</a:t>
            </a:r>
            <a:r>
              <a:rPr lang="en-US" i="1" dirty="0" smtClean="0"/>
              <a:t> (just got his STS paper accepted to ACL, YAY)!</a:t>
            </a:r>
          </a:p>
          <a:p>
            <a:r>
              <a:rPr lang="en-US" dirty="0" smtClean="0">
                <a:latin typeface="Chalkduster"/>
                <a:cs typeface="Chalkduster"/>
              </a:rPr>
              <a:t>Thanks </a:t>
            </a:r>
            <a:r>
              <a:rPr lang="en-US" b="1" dirty="0" smtClean="0">
                <a:solidFill>
                  <a:srgbClr val="FF0000"/>
                </a:solidFill>
                <a:latin typeface="Chalkduster"/>
                <a:cs typeface="Chalkduster"/>
              </a:rPr>
              <a:t>All</a:t>
            </a:r>
            <a:r>
              <a:rPr lang="en-US" dirty="0" smtClean="0">
                <a:latin typeface="Chalkduster"/>
                <a:cs typeface="Chalkduster"/>
              </a:rPr>
              <a:t> for accepting our invitation!</a:t>
            </a:r>
          </a:p>
          <a:p>
            <a:pPr lvl="1"/>
            <a:endParaRPr lang="en-US" i="1" dirty="0"/>
          </a:p>
        </p:txBody>
      </p:sp>
    </p:spTree>
    <p:extLst>
      <p:ext uri="{BB962C8B-B14F-4D97-AF65-F5344CB8AC3E}">
        <p14:creationId xmlns:p14="http://schemas.microsoft.com/office/powerpoint/2010/main" val="2080620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Discussions Resulted in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*SEM</a:t>
            </a:r>
          </a:p>
          <a:p>
            <a:pPr lvl="1"/>
            <a:r>
              <a:rPr lang="en-US" dirty="0" smtClean="0">
                <a:hlinkClick r:id="rId2"/>
              </a:rPr>
              <a:t>http://ixa2.si.ehu.es/starsem/</a:t>
            </a:r>
            <a:endParaRPr lang="en-US" dirty="0" smtClean="0"/>
          </a:p>
          <a:p>
            <a:pPr lvl="1"/>
            <a:r>
              <a:rPr lang="en-US" dirty="0" smtClean="0"/>
              <a:t>Be sure to submit papers there (please </a:t>
            </a:r>
            <a:r>
              <a:rPr lang="en-US" dirty="0" smtClean="0">
                <a:sym typeface="Wingdings"/>
              </a:rPr>
              <a:t>)</a:t>
            </a:r>
          </a:p>
          <a:p>
            <a:pPr lvl="1"/>
            <a:endParaRPr lang="en-US" dirty="0" smtClean="0">
              <a:sym typeface="Wingdings"/>
            </a:endParaRPr>
          </a:p>
          <a:p>
            <a:r>
              <a:rPr lang="en-US" dirty="0" smtClean="0">
                <a:sym typeface="Wingdings"/>
              </a:rPr>
              <a:t>SEMEVAL 2012 STS Task 6</a:t>
            </a:r>
          </a:p>
          <a:p>
            <a:pPr lvl="1"/>
            <a:r>
              <a:rPr lang="en-US" dirty="0" smtClean="0">
                <a:hlinkClick r:id="rId3"/>
              </a:rPr>
              <a:t>http://www.cs.york.ac.uk/semeval-2012/task6/</a:t>
            </a:r>
            <a:endParaRPr lang="en-US" dirty="0" smtClean="0"/>
          </a:p>
          <a:p>
            <a:pPr lvl="1"/>
            <a:endParaRPr lang="en-US" dirty="0"/>
          </a:p>
          <a:p>
            <a:r>
              <a:rPr lang="en-US" dirty="0" smtClean="0"/>
              <a:t>This STS Workshop</a:t>
            </a:r>
          </a:p>
          <a:p>
            <a:pPr lvl="1"/>
            <a:r>
              <a:rPr lang="en-US" dirty="0" smtClean="0"/>
              <a:t>http://</a:t>
            </a:r>
            <a:r>
              <a:rPr lang="en-US" dirty="0" err="1" smtClean="0"/>
              <a:t>www.cs.columbia.edu</a:t>
            </a:r>
            <a:r>
              <a:rPr lang="en-US" dirty="0" smtClean="0"/>
              <a:t>/~</a:t>
            </a:r>
            <a:r>
              <a:rPr lang="en-US" dirty="0" err="1" smtClean="0"/>
              <a:t>weiwei</a:t>
            </a:r>
            <a:r>
              <a:rPr lang="en-US" dirty="0" smtClean="0"/>
              <a:t>/workshop/</a:t>
            </a:r>
            <a:r>
              <a:rPr lang="en-US" dirty="0" err="1" smtClean="0"/>
              <a:t>index.html</a:t>
            </a:r>
            <a:endParaRPr lang="en-US" dirty="0" smtClean="0"/>
          </a:p>
          <a:p>
            <a:pPr lvl="1"/>
            <a:endParaRPr lang="en-US" dirty="0" smtClean="0"/>
          </a:p>
          <a:p>
            <a:pPr lvl="1"/>
            <a:endParaRPr lang="en-US" dirty="0"/>
          </a:p>
          <a:p>
            <a:pPr lvl="1"/>
            <a:endParaRPr lang="en-US" dirty="0"/>
          </a:p>
        </p:txBody>
      </p:sp>
    </p:spTree>
    <p:extLst>
      <p:ext uri="{BB962C8B-B14F-4D97-AF65-F5344CB8AC3E}">
        <p14:creationId xmlns:p14="http://schemas.microsoft.com/office/powerpoint/2010/main" val="2544205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a:t>
            </a:r>
            <a:endParaRPr lang="en-US" dirty="0"/>
          </a:p>
        </p:txBody>
      </p:sp>
      <p:sp>
        <p:nvSpPr>
          <p:cNvPr id="3" name="Content Placeholder 2"/>
          <p:cNvSpPr>
            <a:spLocks noGrp="1"/>
          </p:cNvSpPr>
          <p:nvPr>
            <p:ph idx="1"/>
          </p:nvPr>
        </p:nvSpPr>
        <p:spPr/>
        <p:txBody>
          <a:bodyPr>
            <a:normAutofit/>
          </a:bodyPr>
          <a:lstStyle/>
          <a:p>
            <a:r>
              <a:rPr lang="en-US" dirty="0" smtClean="0"/>
              <a:t>Please introduce yourself</a:t>
            </a:r>
          </a:p>
          <a:p>
            <a:pPr lvl="1"/>
            <a:r>
              <a:rPr lang="en-US" dirty="0" smtClean="0"/>
              <a:t>Name and Affiliation</a:t>
            </a:r>
          </a:p>
          <a:p>
            <a:pPr lvl="1"/>
            <a:r>
              <a:rPr lang="en-US" dirty="0" smtClean="0"/>
              <a:t>Briefly: Relevance of STS to you/your work, name  </a:t>
            </a:r>
          </a:p>
          <a:p>
            <a:pPr lvl="2"/>
            <a:r>
              <a:rPr lang="en-US" dirty="0"/>
              <a:t>S</a:t>
            </a:r>
            <a:r>
              <a:rPr lang="en-US" dirty="0" smtClean="0"/>
              <a:t>emantic component (enabling technology)</a:t>
            </a:r>
          </a:p>
          <a:p>
            <a:pPr lvl="2"/>
            <a:r>
              <a:rPr lang="en-US" dirty="0"/>
              <a:t>R</a:t>
            </a:r>
            <a:r>
              <a:rPr lang="en-US" dirty="0" smtClean="0"/>
              <a:t>esource for STS</a:t>
            </a:r>
          </a:p>
          <a:p>
            <a:pPr lvl="2"/>
            <a:r>
              <a:rPr lang="en-US" dirty="0" smtClean="0"/>
              <a:t>End NLP application</a:t>
            </a:r>
          </a:p>
          <a:p>
            <a:pPr lvl="2"/>
            <a:r>
              <a:rPr lang="en-US" dirty="0" smtClean="0"/>
              <a:t>Infrastructure/large systems</a:t>
            </a:r>
          </a:p>
          <a:p>
            <a:pPr lvl="2"/>
            <a:r>
              <a:rPr lang="en-US" dirty="0" smtClean="0"/>
              <a:t>Theoretical considerations</a:t>
            </a:r>
          </a:p>
          <a:p>
            <a:pPr lvl="2"/>
            <a:r>
              <a:rPr lang="en-US" dirty="0" smtClean="0">
                <a:latin typeface="Chalkduster"/>
                <a:cs typeface="Chalkduster"/>
              </a:rPr>
              <a:t>All of the above </a:t>
            </a:r>
            <a:r>
              <a:rPr lang="en-US" dirty="0" smtClean="0">
                <a:sym typeface="Wingdings"/>
              </a:rPr>
              <a:t></a:t>
            </a:r>
            <a:r>
              <a:rPr lang="en-US" dirty="0" smtClean="0"/>
              <a:t> </a:t>
            </a:r>
            <a:endParaRPr lang="en-US" dirty="0"/>
          </a:p>
        </p:txBody>
      </p:sp>
    </p:spTree>
    <p:extLst>
      <p:ext uri="{BB962C8B-B14F-4D97-AF65-F5344CB8AC3E}">
        <p14:creationId xmlns:p14="http://schemas.microsoft.com/office/powerpoint/2010/main" val="3315811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of STS Workshop</a:t>
            </a:r>
            <a:endParaRPr lang="en-US" dirty="0"/>
          </a:p>
        </p:txBody>
      </p:sp>
      <p:sp>
        <p:nvSpPr>
          <p:cNvPr id="3" name="Content Placeholder 2"/>
          <p:cNvSpPr>
            <a:spLocks noGrp="1"/>
          </p:cNvSpPr>
          <p:nvPr>
            <p:ph idx="1"/>
          </p:nvPr>
        </p:nvSpPr>
        <p:spPr/>
        <p:txBody>
          <a:bodyPr/>
          <a:lstStyle/>
          <a:p>
            <a:r>
              <a:rPr lang="en-US" dirty="0" smtClean="0"/>
              <a:t>Pool community with respect to relevance of </a:t>
            </a:r>
            <a:r>
              <a:rPr lang="en-US" dirty="0" err="1" smtClean="0"/>
              <a:t>STSto</a:t>
            </a:r>
            <a:r>
              <a:rPr lang="en-US" dirty="0" smtClean="0"/>
              <a:t> NLP (thanks for overwhelming positive response to our invitation)</a:t>
            </a:r>
          </a:p>
          <a:p>
            <a:r>
              <a:rPr lang="en-US" dirty="0" smtClean="0"/>
              <a:t>Foster collaboration with a concrete by-in from different participants towards building a real STS framework</a:t>
            </a:r>
          </a:p>
          <a:p>
            <a:r>
              <a:rPr lang="en-US" dirty="0" smtClean="0"/>
              <a:t>Pursue/seek funding to realize STS </a:t>
            </a:r>
          </a:p>
          <a:p>
            <a:pPr lvl="1"/>
            <a:endParaRPr lang="en-US" dirty="0" smtClean="0"/>
          </a:p>
        </p:txBody>
      </p:sp>
    </p:spTree>
    <p:extLst>
      <p:ext uri="{BB962C8B-B14F-4D97-AF65-F5344CB8AC3E}">
        <p14:creationId xmlns:p14="http://schemas.microsoft.com/office/powerpoint/2010/main" val="10038529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455</TotalTime>
  <Words>2157</Words>
  <Application>Microsoft Macintosh PowerPoint</Application>
  <PresentationFormat>On-screen Show (4:3)</PresentationFormat>
  <Paragraphs>283</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Semantic Textual Similarity (STS) Workshop</vt:lpstr>
      <vt:lpstr>Logistics</vt:lpstr>
      <vt:lpstr>Logistics </vt:lpstr>
      <vt:lpstr>Today’s Agenda Highlights</vt:lpstr>
      <vt:lpstr>Game plan for both days</vt:lpstr>
      <vt:lpstr>Acknowledgments: Credit where due</vt:lpstr>
      <vt:lpstr>Discussions Resulted in ….</vt:lpstr>
      <vt:lpstr>Introductions</vt:lpstr>
      <vt:lpstr>Goals of STS Workshop</vt:lpstr>
      <vt:lpstr>STS Workshop Considerations</vt:lpstr>
      <vt:lpstr>STS Workshop Considerations</vt:lpstr>
      <vt:lpstr>STS Framework Research Goals</vt:lpstr>
      <vt:lpstr>STS Vision</vt:lpstr>
      <vt:lpstr>STS Box</vt:lpstr>
      <vt:lpstr>What is STS? (Item A)</vt:lpstr>
      <vt:lpstr>What is Semantic Textual Similarity?</vt:lpstr>
      <vt:lpstr>Monolingual Semantic Similarity</vt:lpstr>
      <vt:lpstr>Monolingual Semantic Similarity</vt:lpstr>
      <vt:lpstr>Multilingual Semantic Similarity</vt:lpstr>
      <vt:lpstr>Why STS?</vt:lpstr>
      <vt:lpstr>Why STS?</vt:lpstr>
      <vt:lpstr>What is STS?</vt:lpstr>
      <vt:lpstr>What is STS?</vt:lpstr>
      <vt:lpstr>What is STS?</vt:lpstr>
      <vt:lpstr>What is STS?</vt:lpstr>
      <vt:lpstr>What is STS?</vt:lpstr>
      <vt:lpstr>Multilingual STS</vt:lpstr>
      <vt:lpstr>How is STS different from …</vt:lpstr>
      <vt:lpstr>Pipelined STS</vt:lpstr>
      <vt:lpstr>Main Objectives</vt:lpstr>
      <vt:lpstr>Call on people for contribution</vt:lpstr>
      <vt:lpstr>Intrinsic Evaluation Issues (Item B)</vt:lpstr>
      <vt:lpstr>Extrinsic Evaluation Issues (Item B)</vt:lpstr>
      <vt:lpstr>STS in NLP Applications (Item C)</vt:lpstr>
    </vt:vector>
  </TitlesOfParts>
  <Company>Columbia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Semantic Textual Similarity (STS) Workshop</dc:title>
  <dc:creator>Mona Diab</dc:creator>
  <cp:lastModifiedBy>Mona Diab</cp:lastModifiedBy>
  <cp:revision>22</cp:revision>
  <dcterms:created xsi:type="dcterms:W3CDTF">2012-03-12T05:18:39Z</dcterms:created>
  <dcterms:modified xsi:type="dcterms:W3CDTF">2012-03-12T12:54:31Z</dcterms:modified>
</cp:coreProperties>
</file>