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424" r:id="rId3"/>
    <p:sldId id="425" r:id="rId4"/>
    <p:sldId id="426" r:id="rId5"/>
    <p:sldId id="427" r:id="rId6"/>
    <p:sldId id="428" r:id="rId7"/>
    <p:sldId id="429" r:id="rId8"/>
    <p:sldId id="430" r:id="rId9"/>
    <p:sldId id="431" r:id="rId10"/>
    <p:sldId id="432" r:id="rId11"/>
    <p:sldId id="402" r:id="rId12"/>
    <p:sldId id="403" r:id="rId13"/>
    <p:sldId id="404" r:id="rId14"/>
    <p:sldId id="405" r:id="rId15"/>
    <p:sldId id="406" r:id="rId16"/>
    <p:sldId id="407" r:id="rId17"/>
    <p:sldId id="409" r:id="rId18"/>
    <p:sldId id="410" r:id="rId19"/>
    <p:sldId id="411" r:id="rId20"/>
    <p:sldId id="412" r:id="rId21"/>
    <p:sldId id="413" r:id="rId22"/>
    <p:sldId id="414" r:id="rId23"/>
    <p:sldId id="415" r:id="rId24"/>
    <p:sldId id="417" r:id="rId25"/>
    <p:sldId id="418" r:id="rId26"/>
    <p:sldId id="420" r:id="rId27"/>
    <p:sldId id="421" r:id="rId28"/>
    <p:sldId id="422" r:id="rId29"/>
    <p:sldId id="385" r:id="rId30"/>
    <p:sldId id="386" r:id="rId31"/>
    <p:sldId id="392" r:id="rId32"/>
    <p:sldId id="391" r:id="rId33"/>
    <p:sldId id="419" r:id="rId34"/>
    <p:sldId id="423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6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9806" autoAdjust="0"/>
  </p:normalViewPr>
  <p:slideViewPr>
    <p:cSldViewPr snapToGrid="0" snapToObjects="1">
      <p:cViewPr>
        <p:scale>
          <a:sx n="100" d="100"/>
          <a:sy n="100" d="100"/>
        </p:scale>
        <p:origin x="-1632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15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412AC-47EF-2C43-83D7-DD72002E3AE2}" type="datetimeFigureOut">
              <a:rPr lang="en-US" smtClean="0"/>
              <a:t>3/12/12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036B0-0FA8-5F47-B2C0-D37CA19D5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184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3E49F-2496-B443-A047-A5EC7E970CEC}" type="datetimeFigureOut">
              <a:rPr lang="en-US" smtClean="0"/>
              <a:pPr/>
              <a:t>3/12/12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B6832-3E71-8E47-9B03-C8AA740585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46B558-8EF4-D448-8060-F7129446AA7E}" type="slidenum">
              <a:rPr lang="en-US"/>
              <a:pPr/>
              <a:t>2</a:t>
            </a:fld>
            <a:endParaRPr lang="en-US"/>
          </a:p>
        </p:txBody>
      </p:sp>
      <p:sp>
        <p:nvSpPr>
          <p:cNvPr id="14551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5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46B558-8EF4-D448-8060-F7129446AA7E}" type="slidenum">
              <a:rPr lang="en-US"/>
              <a:pPr/>
              <a:t>3</a:t>
            </a:fld>
            <a:endParaRPr lang="en-US"/>
          </a:p>
        </p:txBody>
      </p:sp>
      <p:sp>
        <p:nvSpPr>
          <p:cNvPr id="14551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5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46B558-8EF4-D448-8060-F7129446AA7E}" type="slidenum">
              <a:rPr lang="en-US"/>
              <a:pPr/>
              <a:t>4</a:t>
            </a:fld>
            <a:endParaRPr lang="en-US"/>
          </a:p>
        </p:txBody>
      </p:sp>
      <p:sp>
        <p:nvSpPr>
          <p:cNvPr id="14551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5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AEF0C-AC42-6842-9676-BC77D6C9EA80}" type="datetime1">
              <a:rPr lang="en-US" smtClean="0"/>
              <a:t>3/12/12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Brandeis CS114-2012 Pustejovsky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EB23-B7F7-2047-A044-132E92E2C53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randeis-logo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90079" cy="10416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7EA5-64B2-B24C-BC9E-486982B3B553}" type="datetime1">
              <a:rPr lang="en-US" smtClean="0"/>
              <a:t>3/12/12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Brandeis CS114-2012 Pustejovsky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EB23-B7F7-2047-A044-132E92E2C5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5C19-38CD-5C4D-8B01-A9E9B677668D}" type="datetime1">
              <a:rPr lang="en-US" smtClean="0"/>
              <a:t>3/12/12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Brandeis CS114-2012 Pustejovsky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EB23-B7F7-2047-A044-132E92E2C5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ACA98-3456-D04E-9768-64B3E11BF515}" type="datetime1">
              <a:rPr lang="en-US" smtClean="0"/>
              <a:t>3/12/12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Brandeis CS114-2012 Pustejovsky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EB23-B7F7-2047-A044-132E92E2C5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721E-4F46-3B45-9F32-D7283498AF12}" type="datetime1">
              <a:rPr lang="en-US" smtClean="0"/>
              <a:t>3/12/12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Brandeis CS114-2012 Pustejovsky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EB23-B7F7-2047-A044-132E92E2C5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ED7A-BA88-464D-AB35-B2793DF8738E}" type="datetime1">
              <a:rPr lang="en-US" smtClean="0"/>
              <a:t>3/12/12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Brandeis CS114-2012 Pustejovsky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EB23-B7F7-2047-A044-132E92E2C5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13DB-1475-BB44-9A23-CE88C16F9A7A}" type="datetime1">
              <a:rPr lang="en-US" smtClean="0"/>
              <a:t>3/12/12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Brandeis CS114-2012 Pustejovsky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EB23-B7F7-2047-A044-132E92E2C5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11E7-947A-1C46-BE2A-B19F79B68567}" type="datetime1">
              <a:rPr lang="en-US" smtClean="0"/>
              <a:t>3/12/12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Brandeis CS114-2012 Pustejovsky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EB23-B7F7-2047-A044-132E92E2C5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41F-9577-484C-8AAD-369BB2D257CE}" type="datetime1">
              <a:rPr lang="en-US" smtClean="0"/>
              <a:t>3/12/12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Brandeis CS114-2012 Pustejovsky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EB23-B7F7-2047-A044-132E92E2C5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35EA6-4A72-2841-B893-29A51168DEEE}" type="datetime1">
              <a:rPr lang="en-US" smtClean="0"/>
              <a:t>3/12/12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Brandeis CS114-2012 Pustejovsky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EB23-B7F7-2047-A044-132E92E2C5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0873-3FCB-6F4A-81C0-E2634E374141}" type="datetime1">
              <a:rPr lang="en-US" smtClean="0"/>
              <a:t>3/12/12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Brandeis CS114-2012 Pustejovsky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EB23-B7F7-2047-A044-132E92E2C5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1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157147F-ACAF-F24B-9254-BB9D5562474C}" type="datetime1">
              <a:rPr lang="en-US" smtClean="0"/>
              <a:t>3/12/12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Brandeis CS114-2012 Pustejovsky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0D98EB23-B7F7-2047-A044-132E92E2C5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9143999" cy="1055711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0" y="1905000"/>
            <a:ext cx="381000" cy="4953000"/>
          </a:xfrm>
          <a:prstGeom prst="rtTriangle">
            <a:avLst/>
          </a:prstGeom>
          <a:gradFill rotWithShape="0">
            <a:gsLst>
              <a:gs pos="0">
                <a:schemeClr val="bg1"/>
              </a:gs>
              <a:gs pos="5000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latin typeface="Times" pitchFamily="-111" charset="0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0" y="1905000"/>
            <a:ext cx="457200" cy="4953000"/>
          </a:xfrm>
          <a:prstGeom prst="rtTriangle">
            <a:avLst/>
          </a:prstGeom>
          <a:gradFill rotWithShape="0">
            <a:gsLst>
              <a:gs pos="0">
                <a:schemeClr val="bg1"/>
              </a:gs>
              <a:gs pos="5000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latin typeface="Times" pitchFamily="-111" charset="0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 rot="16200000" flipV="1">
            <a:off x="2616362" y="3190054"/>
            <a:ext cx="1068079" cy="6300803"/>
          </a:xfrm>
          <a:prstGeom prst="rtTriangle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 dirty="0">
              <a:solidFill>
                <a:srgbClr val="FFFFFF"/>
              </a:solidFill>
              <a:latin typeface="Times" pitchFamily="-111" charset="0"/>
            </a:endParaRP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 rot="5400000" flipH="1" flipV="1">
            <a:off x="5485761" y="3190054"/>
            <a:ext cx="1068080" cy="6300803"/>
          </a:xfrm>
          <a:prstGeom prst="rtTriangle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solidFill>
                <a:srgbClr val="FFFFFF"/>
              </a:solidFill>
              <a:latin typeface="Times" pitchFamily="-111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808218" y="34970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8" name="Picture 7" descr="Brandeis-logo copy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104814" cy="10557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1762125"/>
            <a:ext cx="8597900" cy="15525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STS: </a:t>
            </a:r>
            <a:r>
              <a:rPr lang="en-US" dirty="0" smtClean="0">
                <a:solidFill>
                  <a:srgbClr val="996633"/>
                </a:solidFill>
              </a:rPr>
              <a:t>Tempora</a:t>
            </a:r>
            <a:r>
              <a:rPr lang="en-US" dirty="0" smtClean="0">
                <a:solidFill>
                  <a:srgbClr val="996633"/>
                </a:solidFill>
              </a:rPr>
              <a:t>l</a:t>
            </a:r>
            <a:r>
              <a:rPr lang="en-US" dirty="0">
                <a:solidFill>
                  <a:srgbClr val="996633"/>
                </a:solidFill>
              </a:rPr>
              <a:t> </a:t>
            </a:r>
            <a:r>
              <a:rPr lang="en-US" dirty="0" smtClean="0">
                <a:solidFill>
                  <a:srgbClr val="996633"/>
                </a:solidFill>
              </a:rPr>
              <a:t>and Spatial Constraints on Text Similarity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259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James Pustejovsky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Brandeis </a:t>
            </a:r>
            <a:r>
              <a:rPr lang="en-US" sz="2400" dirty="0" smtClean="0">
                <a:solidFill>
                  <a:srgbClr val="FF0000"/>
                </a:solidFill>
              </a:rPr>
              <a:t>University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8085" y="3314700"/>
            <a:ext cx="1655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March </a:t>
            </a:r>
            <a:r>
              <a:rPr lang="en-US" dirty="0" smtClean="0"/>
              <a:t>13, </a:t>
            </a:r>
            <a:r>
              <a:rPr lang="en-US" dirty="0" smtClean="0"/>
              <a:t>2012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Subsumption</a:t>
            </a:r>
            <a:r>
              <a:rPr lang="en-US" dirty="0" smtClean="0"/>
              <a:t> in anchoring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The bombing occurred Monday morning.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The bombing occurred Monday.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The bombing occurred last week.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Brandeis CS114-2012 Pustejovsky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74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100" y="160338"/>
            <a:ext cx="7848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Motivation for time and event markup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>
                <a:ea typeface="SimSun" pitchFamily="2" charset="-122"/>
                <a:cs typeface="SimSun" pitchFamily="2" charset="-122"/>
              </a:rPr>
              <a:t>Natural language is filled with references to past and future events, as well as planned activities and goals; </a:t>
            </a:r>
          </a:p>
          <a:p>
            <a:r>
              <a:rPr lang="en-US" altLang="zh-CN" sz="2800" dirty="0">
                <a:ea typeface="SimSun" pitchFamily="2" charset="-122"/>
                <a:cs typeface="SimSun" pitchFamily="2" charset="-122"/>
              </a:rPr>
              <a:t>Without a robust ability to identify and temporally situate events of interest from language, the real importance of the information can be missed; </a:t>
            </a:r>
          </a:p>
          <a:p>
            <a:r>
              <a:rPr lang="en-US" altLang="zh-CN" sz="2800" dirty="0">
                <a:ea typeface="SimSun" pitchFamily="2" charset="-122"/>
                <a:cs typeface="SimSun" pitchFamily="2" charset="-122"/>
              </a:rPr>
              <a:t>A Robust Annotation standard can help leverage this information from natural language text.</a:t>
            </a:r>
          </a:p>
        </p:txBody>
      </p:sp>
    </p:spTree>
    <p:extLst>
      <p:ext uri="{BB962C8B-B14F-4D97-AF65-F5344CB8AC3E}">
        <p14:creationId xmlns:p14="http://schemas.microsoft.com/office/powerpoint/2010/main" val="301716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274638"/>
            <a:ext cx="8229600" cy="781073"/>
          </a:xfrm>
        </p:spPr>
        <p:txBody>
          <a:bodyPr>
            <a:normAutofit/>
          </a:bodyPr>
          <a:lstStyle/>
          <a:p>
            <a:r>
              <a:rPr lang="en-US" sz="4000" dirty="0"/>
              <a:t>Temporal Awareness in Real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bridge </a:t>
            </a:r>
            <a:r>
              <a:rPr lang="en-US" sz="2800" dirty="0">
                <a:solidFill>
                  <a:srgbClr val="FF0000"/>
                </a:solidFill>
              </a:rPr>
              <a:t>collapsed </a:t>
            </a:r>
            <a:r>
              <a:rPr lang="en-US" sz="2800" dirty="0">
                <a:solidFill>
                  <a:srgbClr val="0000FF"/>
                </a:solidFill>
              </a:rPr>
              <a:t>during the storm</a:t>
            </a:r>
            <a:r>
              <a:rPr lang="en-US" sz="2800" dirty="0"/>
              <a:t> but </a:t>
            </a:r>
            <a:r>
              <a:rPr lang="en-US" sz="2800" dirty="0">
                <a:solidFill>
                  <a:srgbClr val="800000"/>
                </a:solidFill>
              </a:rPr>
              <a:t>after </a:t>
            </a:r>
            <a:r>
              <a:rPr lang="en-US" sz="2800" dirty="0"/>
              <a:t>traffic was </a:t>
            </a:r>
            <a:r>
              <a:rPr lang="en-US" sz="2800" dirty="0">
                <a:solidFill>
                  <a:srgbClr val="FF0000"/>
                </a:solidFill>
              </a:rPr>
              <a:t>rerouted </a:t>
            </a:r>
            <a:r>
              <a:rPr lang="en-US" sz="2800" dirty="0"/>
              <a:t>to the Bay Bridge. </a:t>
            </a:r>
          </a:p>
          <a:p>
            <a:r>
              <a:rPr lang="en-US" sz="2800" dirty="0"/>
              <a:t>President Roosevelt </a:t>
            </a:r>
            <a:r>
              <a:rPr lang="en-US" sz="2800" dirty="0">
                <a:solidFill>
                  <a:srgbClr val="FF0000"/>
                </a:solidFill>
              </a:rPr>
              <a:t>died </a:t>
            </a:r>
            <a:r>
              <a:rPr lang="en-US" sz="2800" dirty="0"/>
              <a:t>in April 1945 </a:t>
            </a:r>
            <a:r>
              <a:rPr lang="en-US" sz="2800" dirty="0">
                <a:solidFill>
                  <a:srgbClr val="800000"/>
                </a:solidFill>
              </a:rPr>
              <a:t>before</a:t>
            </a:r>
          </a:p>
          <a:p>
            <a:pPr lvl="1"/>
            <a:r>
              <a:rPr lang="en-US" sz="2000" dirty="0"/>
              <a:t>the war </a:t>
            </a:r>
            <a:r>
              <a:rPr lang="en-US" sz="2000" dirty="0">
                <a:solidFill>
                  <a:srgbClr val="FF0000"/>
                </a:solidFill>
              </a:rPr>
              <a:t>ended</a:t>
            </a:r>
            <a:r>
              <a:rPr lang="en-US" sz="2000" dirty="0"/>
              <a:t>. </a:t>
            </a:r>
            <a:r>
              <a:rPr lang="en-US" sz="2000" i="1" dirty="0">
                <a:solidFill>
                  <a:srgbClr val="800000"/>
                </a:solidFill>
              </a:rPr>
              <a:t>(event happened)</a:t>
            </a:r>
          </a:p>
          <a:p>
            <a:pPr lvl="1"/>
            <a:r>
              <a:rPr lang="en-US" sz="2000" dirty="0"/>
              <a:t>he </a:t>
            </a:r>
            <a:r>
              <a:rPr lang="en-US" sz="2000" dirty="0">
                <a:solidFill>
                  <a:srgbClr val="FF0000"/>
                </a:solidFill>
              </a:rPr>
              <a:t>dropped </a:t>
            </a:r>
            <a:r>
              <a:rPr lang="en-US" sz="2000" dirty="0"/>
              <a:t>the bomb.</a:t>
            </a:r>
            <a:r>
              <a:rPr lang="en-US" sz="2400" dirty="0"/>
              <a:t> </a:t>
            </a:r>
            <a:r>
              <a:rPr lang="en-US" sz="2000" i="1" dirty="0">
                <a:solidFill>
                  <a:srgbClr val="800000"/>
                </a:solidFill>
              </a:rPr>
              <a:t>(event didn’t happen)</a:t>
            </a:r>
          </a:p>
          <a:p>
            <a:r>
              <a:rPr lang="en-US" sz="2800" dirty="0" smtClean="0"/>
              <a:t> The CEO </a:t>
            </a:r>
            <a:r>
              <a:rPr lang="en-US" sz="2800" dirty="0" smtClean="0">
                <a:solidFill>
                  <a:srgbClr val="FF0000"/>
                </a:solidFill>
              </a:rPr>
              <a:t>plans </a:t>
            </a:r>
            <a:r>
              <a:rPr lang="en-US" sz="2800" dirty="0" smtClean="0"/>
              <a:t>to </a:t>
            </a:r>
            <a:r>
              <a:rPr lang="en-US" sz="2800" dirty="0" smtClean="0">
                <a:solidFill>
                  <a:srgbClr val="FF0000"/>
                </a:solidFill>
              </a:rPr>
              <a:t>retire </a:t>
            </a:r>
            <a:r>
              <a:rPr lang="en-US" sz="2800" dirty="0" smtClean="0">
                <a:solidFill>
                  <a:srgbClr val="0000FF"/>
                </a:solidFill>
              </a:rPr>
              <a:t>next month</a:t>
            </a:r>
            <a:r>
              <a:rPr lang="en-US" sz="2800" dirty="0" smtClean="0"/>
              <a:t>. 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 Last week</a:t>
            </a:r>
            <a:r>
              <a:rPr lang="en-US" sz="2800" dirty="0" smtClean="0"/>
              <a:t> Bill was </a:t>
            </a:r>
            <a:r>
              <a:rPr lang="en-US" sz="2800" dirty="0" smtClean="0">
                <a:solidFill>
                  <a:srgbClr val="FF0000"/>
                </a:solidFill>
              </a:rPr>
              <a:t>running </a:t>
            </a:r>
            <a:r>
              <a:rPr lang="en-US" sz="2800" dirty="0" smtClean="0"/>
              <a:t>the marathon when he </a:t>
            </a:r>
            <a:r>
              <a:rPr lang="en-US" sz="2800" dirty="0" smtClean="0">
                <a:solidFill>
                  <a:srgbClr val="FF0000"/>
                </a:solidFill>
              </a:rPr>
              <a:t>twisted </a:t>
            </a:r>
            <a:r>
              <a:rPr lang="en-US" sz="2800" dirty="0" smtClean="0"/>
              <a:t>his ankle. Someone had </a:t>
            </a:r>
            <a:r>
              <a:rPr lang="en-US" sz="2800" dirty="0" smtClean="0">
                <a:solidFill>
                  <a:srgbClr val="FF0000"/>
                </a:solidFill>
              </a:rPr>
              <a:t>tripped </a:t>
            </a:r>
            <a:r>
              <a:rPr lang="en-US" sz="2800" dirty="0" smtClean="0"/>
              <a:t>him.  He </a:t>
            </a:r>
            <a:r>
              <a:rPr lang="en-US" sz="2800" dirty="0" smtClean="0">
                <a:solidFill>
                  <a:srgbClr val="FF0000"/>
                </a:solidFill>
              </a:rPr>
              <a:t>fell </a:t>
            </a:r>
            <a:r>
              <a:rPr lang="en-US" sz="2800" dirty="0" smtClean="0"/>
              <a:t>and didn't </a:t>
            </a:r>
            <a:r>
              <a:rPr lang="en-US" sz="2800" dirty="0" smtClean="0">
                <a:solidFill>
                  <a:srgbClr val="FF0000"/>
                </a:solidFill>
              </a:rPr>
              <a:t>finish </a:t>
            </a:r>
            <a:r>
              <a:rPr lang="en-US" sz="2800" dirty="0" smtClean="0"/>
              <a:t>the race.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4750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274638"/>
            <a:ext cx="8229600" cy="781073"/>
          </a:xfrm>
        </p:spPr>
        <p:txBody>
          <a:bodyPr>
            <a:normAutofit/>
          </a:bodyPr>
          <a:lstStyle/>
          <a:p>
            <a:r>
              <a:rPr lang="en-US" sz="4000" dirty="0"/>
              <a:t>Current Time Analysis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>
                <a:solidFill>
                  <a:srgbClr val="800000"/>
                </a:solidFill>
              </a:rPr>
              <a:t>Document Time Linking</a:t>
            </a:r>
          </a:p>
          <a:p>
            <a:pPr lvl="1"/>
            <a:r>
              <a:rPr lang="en-US"/>
              <a:t>Find the document creation time and link that to all events in the text;</a:t>
            </a:r>
          </a:p>
          <a:p>
            <a:pPr>
              <a:buNone/>
            </a:pPr>
            <a:endParaRPr lang="en-US">
              <a:solidFill>
                <a:srgbClr val="800000"/>
              </a:solidFill>
            </a:endParaRPr>
          </a:p>
          <a:p>
            <a:r>
              <a:rPr lang="en-US">
                <a:solidFill>
                  <a:srgbClr val="800000"/>
                </a:solidFill>
              </a:rPr>
              <a:t>Local Time Stamping</a:t>
            </a:r>
          </a:p>
          <a:p>
            <a:pPr lvl="1"/>
            <a:r>
              <a:rPr lang="en-US"/>
              <a:t>find an event and a “local temporal expression”, and link it to that time;</a:t>
            </a:r>
          </a:p>
        </p:txBody>
      </p:sp>
    </p:spTree>
    <p:extLst>
      <p:ext uri="{BB962C8B-B14F-4D97-AF65-F5344CB8AC3E}">
        <p14:creationId xmlns:p14="http://schemas.microsoft.com/office/powerpoint/2010/main" val="944526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Document Time Stamping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mtClean="0"/>
              <a:t>	</a:t>
            </a:r>
            <a:r>
              <a:rPr lang="en-US" smtClean="0">
                <a:solidFill>
                  <a:srgbClr val="0000FF"/>
                </a:solidFill>
              </a:rPr>
              <a:t>April 25, 2010</a:t>
            </a:r>
          </a:p>
          <a:p>
            <a:r>
              <a:rPr lang="en-US" smtClean="0"/>
              <a:t>President Obama </a:t>
            </a:r>
            <a:r>
              <a:rPr lang="en-US" smtClean="0">
                <a:solidFill>
                  <a:srgbClr val="FF0000"/>
                </a:solidFill>
              </a:rPr>
              <a:t>paid tribute</a:t>
            </a:r>
            <a:r>
              <a:rPr lang="en-US" smtClean="0"/>
              <a:t> Sunday to 29 workers </a:t>
            </a:r>
            <a:r>
              <a:rPr lang="en-US" smtClean="0">
                <a:solidFill>
                  <a:srgbClr val="FF0000"/>
                </a:solidFill>
              </a:rPr>
              <a:t>killed </a:t>
            </a:r>
            <a:r>
              <a:rPr lang="en-US" smtClean="0"/>
              <a:t>in an explosion at a West Virginia coal mine earlier this month, </a:t>
            </a:r>
            <a:r>
              <a:rPr lang="en-US" smtClean="0">
                <a:solidFill>
                  <a:srgbClr val="FF0000"/>
                </a:solidFill>
              </a:rPr>
              <a:t>saying </a:t>
            </a:r>
            <a:r>
              <a:rPr lang="en-US" smtClean="0"/>
              <a:t>they </a:t>
            </a:r>
            <a:r>
              <a:rPr lang="en-US" smtClean="0">
                <a:solidFill>
                  <a:srgbClr val="FF0000"/>
                </a:solidFill>
              </a:rPr>
              <a:t>died </a:t>
            </a:r>
            <a:r>
              <a:rPr lang="en-US" smtClean="0"/>
              <a:t>"in pursuit of the American dream." The </a:t>
            </a:r>
            <a:r>
              <a:rPr lang="en-US" smtClean="0">
                <a:solidFill>
                  <a:srgbClr val="FF0000"/>
                </a:solidFill>
              </a:rPr>
              <a:t>blast </a:t>
            </a:r>
            <a:r>
              <a:rPr lang="en-US" smtClean="0"/>
              <a:t>at the Upper Big Branch Mine was the worst U.S. mine disaster in nearly 40 years.Obama </a:t>
            </a:r>
            <a:r>
              <a:rPr lang="en-US" smtClean="0">
                <a:solidFill>
                  <a:srgbClr val="FF0000"/>
                </a:solidFill>
              </a:rPr>
              <a:t>ordered </a:t>
            </a:r>
            <a:r>
              <a:rPr lang="en-US" smtClean="0"/>
              <a:t>a </a:t>
            </a:r>
            <a:r>
              <a:rPr lang="en-US" smtClean="0">
                <a:solidFill>
                  <a:srgbClr val="FF0000"/>
                </a:solidFill>
              </a:rPr>
              <a:t>review </a:t>
            </a:r>
            <a:r>
              <a:rPr lang="en-US" smtClean="0"/>
              <a:t>earlier this month and </a:t>
            </a:r>
            <a:r>
              <a:rPr lang="en-US" smtClean="0">
                <a:solidFill>
                  <a:srgbClr val="FF0000"/>
                </a:solidFill>
              </a:rPr>
              <a:t>blamed </a:t>
            </a:r>
            <a:r>
              <a:rPr lang="en-US" smtClean="0"/>
              <a:t>mine officials for lax </a:t>
            </a:r>
            <a:r>
              <a:rPr lang="en-US" smtClean="0">
                <a:solidFill>
                  <a:srgbClr val="FF0000"/>
                </a:solidFill>
              </a:rPr>
              <a:t>regulation</a:t>
            </a:r>
            <a:r>
              <a:rPr lang="en-US" smtClean="0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81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Document Time Stamping: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00FF"/>
                </a:solidFill>
              </a:rPr>
              <a:t>April 25, 2010</a:t>
            </a:r>
          </a:p>
          <a:p>
            <a:r>
              <a:rPr lang="en-US" dirty="0" smtClean="0"/>
              <a:t>President Obama </a:t>
            </a:r>
            <a:r>
              <a:rPr lang="en-US" dirty="0" smtClean="0">
                <a:solidFill>
                  <a:srgbClr val="FF0000"/>
                </a:solidFill>
              </a:rPr>
              <a:t>paid tribute</a:t>
            </a:r>
            <a:r>
              <a:rPr lang="en-US" dirty="0" smtClean="0"/>
              <a:t> Sunday to 29 workers </a:t>
            </a:r>
            <a:r>
              <a:rPr lang="en-US" dirty="0" smtClean="0">
                <a:solidFill>
                  <a:srgbClr val="FF0000"/>
                </a:solidFill>
              </a:rPr>
              <a:t>killed </a:t>
            </a:r>
            <a:r>
              <a:rPr lang="en-US" dirty="0" smtClean="0"/>
              <a:t>in an explosion at a West Virginia coal mine earlier this month, </a:t>
            </a:r>
            <a:r>
              <a:rPr lang="en-US" dirty="0" smtClean="0">
                <a:solidFill>
                  <a:srgbClr val="FF0000"/>
                </a:solidFill>
              </a:rPr>
              <a:t>saying </a:t>
            </a:r>
            <a:r>
              <a:rPr lang="en-US" dirty="0" smtClean="0"/>
              <a:t>they </a:t>
            </a:r>
            <a:r>
              <a:rPr lang="en-US" dirty="0" smtClean="0">
                <a:solidFill>
                  <a:srgbClr val="FF0000"/>
                </a:solidFill>
              </a:rPr>
              <a:t>died </a:t>
            </a:r>
            <a:r>
              <a:rPr lang="en-US" dirty="0" smtClean="0"/>
              <a:t>"in pursuit of the American dream." The </a:t>
            </a:r>
            <a:r>
              <a:rPr lang="en-US" dirty="0" smtClean="0">
                <a:solidFill>
                  <a:srgbClr val="FF0000"/>
                </a:solidFill>
              </a:rPr>
              <a:t>blast </a:t>
            </a:r>
            <a:r>
              <a:rPr lang="en-US" dirty="0" smtClean="0"/>
              <a:t>at the Upper Big Branch Mine was the worst U.S. mine disaster in nearly 40 </a:t>
            </a:r>
            <a:r>
              <a:rPr lang="en-US" dirty="0" err="1" smtClean="0"/>
              <a:t>years.Obama</a:t>
            </a:r>
            <a:r>
              <a:rPr lang="en-US" dirty="0" smtClean="0"/>
              <a:t> </a:t>
            </a:r>
            <a:r>
              <a:rPr lang="en-US" dirty="0" smtClean="0">
                <a:solidFill>
                  <a:srgbClr val="FF0000"/>
                </a:solidFill>
              </a:rPr>
              <a:t>ordered </a:t>
            </a:r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review </a:t>
            </a:r>
            <a:r>
              <a:rPr lang="en-US" dirty="0" smtClean="0"/>
              <a:t>earlier this month and </a:t>
            </a:r>
            <a:r>
              <a:rPr lang="en-US" dirty="0" smtClean="0">
                <a:solidFill>
                  <a:srgbClr val="FF0000"/>
                </a:solidFill>
              </a:rPr>
              <a:t>blamed </a:t>
            </a:r>
            <a:r>
              <a:rPr lang="en-US" dirty="0" smtClean="0"/>
              <a:t>mine officials for lax </a:t>
            </a:r>
            <a:r>
              <a:rPr lang="en-US" dirty="0" smtClean="0">
                <a:solidFill>
                  <a:srgbClr val="FF0000"/>
                </a:solidFill>
              </a:rPr>
              <a:t>regulation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832100" y="1930400"/>
            <a:ext cx="1143000" cy="203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1898650" y="2152650"/>
            <a:ext cx="558800" cy="215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286000" y="1981199"/>
            <a:ext cx="2895600" cy="9525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641600" y="1981199"/>
            <a:ext cx="4292600" cy="9525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070100" y="1981199"/>
            <a:ext cx="4572000" cy="13462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476500" y="1981199"/>
            <a:ext cx="3670300" cy="20447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286000" y="1981199"/>
            <a:ext cx="3060700" cy="24003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H="1">
            <a:off x="1593850" y="2673349"/>
            <a:ext cx="2743201" cy="1358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419100" y="2730499"/>
            <a:ext cx="2400301" cy="901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217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73038"/>
            <a:ext cx="78486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Identify which Events Should be Ordered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>
                <a:ea typeface="SimSun" pitchFamily="2" charset="-122"/>
                <a:cs typeface="SimSun" pitchFamily="2" charset="-122"/>
              </a:rPr>
              <a:t>The annotation specification should specify a </a:t>
            </a:r>
            <a:r>
              <a:rPr lang="en-US" altLang="zh-CN">
                <a:solidFill>
                  <a:srgbClr val="FF0000"/>
                </a:solidFill>
                <a:ea typeface="SimSun" pitchFamily="2" charset="-122"/>
                <a:cs typeface="SimSun" pitchFamily="2" charset="-122"/>
              </a:rPr>
              <a:t>kernel </a:t>
            </a:r>
            <a:r>
              <a:rPr lang="en-US" altLang="zh-CN">
                <a:ea typeface="SimSun" pitchFamily="2" charset="-122"/>
                <a:cs typeface="SimSun" pitchFamily="2" charset="-122"/>
              </a:rPr>
              <a:t>of events and time expressions to be annotated. </a:t>
            </a:r>
          </a:p>
          <a:p>
            <a:r>
              <a:rPr lang="en-US" altLang="zh-CN">
                <a:ea typeface="SimSun" pitchFamily="2" charset="-122"/>
                <a:cs typeface="SimSun" pitchFamily="2" charset="-122"/>
              </a:rPr>
              <a:t>Anchoring relations between events and times depend on </a:t>
            </a:r>
            <a:r>
              <a:rPr lang="en-US" altLang="zh-CN">
                <a:solidFill>
                  <a:srgbClr val="FF0000"/>
                </a:solidFill>
                <a:ea typeface="SimSun" pitchFamily="2" charset="-122"/>
                <a:cs typeface="SimSun" pitchFamily="2" charset="-122"/>
              </a:rPr>
              <a:t>genre</a:t>
            </a:r>
            <a:r>
              <a:rPr lang="en-US" altLang="zh-CN">
                <a:ea typeface="SimSun" pitchFamily="2" charset="-122"/>
                <a:cs typeface="SimSun" pitchFamily="2" charset="-122"/>
              </a:rPr>
              <a:t>, </a:t>
            </a:r>
            <a:r>
              <a:rPr lang="en-US" altLang="zh-CN">
                <a:solidFill>
                  <a:srgbClr val="FF0000"/>
                </a:solidFill>
                <a:ea typeface="SimSun" pitchFamily="2" charset="-122"/>
                <a:cs typeface="SimSun" pitchFamily="2" charset="-122"/>
              </a:rPr>
              <a:t>style</a:t>
            </a:r>
            <a:r>
              <a:rPr lang="en-US" altLang="zh-CN">
                <a:ea typeface="SimSun" pitchFamily="2" charset="-122"/>
                <a:cs typeface="SimSun" pitchFamily="2" charset="-122"/>
              </a:rPr>
              <a:t>, and </a:t>
            </a:r>
            <a:r>
              <a:rPr lang="en-US" altLang="zh-CN">
                <a:solidFill>
                  <a:srgbClr val="FF0000"/>
                </a:solidFill>
                <a:ea typeface="SimSun" pitchFamily="2" charset="-122"/>
                <a:cs typeface="SimSun" pitchFamily="2" charset="-122"/>
              </a:rPr>
              <a:t>register</a:t>
            </a:r>
            <a:r>
              <a:rPr lang="en-US" altLang="zh-CN">
                <a:ea typeface="SimSun" pitchFamily="2" charset="-122"/>
                <a:cs typeface="SimSun" pitchFamily="2" charset="-122"/>
              </a:rPr>
              <a:t>. </a:t>
            </a:r>
          </a:p>
          <a:p>
            <a:r>
              <a:rPr lang="en-US" altLang="zh-CN">
                <a:ea typeface="SimSun" pitchFamily="2" charset="-122"/>
                <a:cs typeface="SimSun" pitchFamily="2" charset="-122"/>
              </a:rPr>
              <a:t>Ordering relations between events depend largely on </a:t>
            </a:r>
            <a:r>
              <a:rPr lang="en-US" altLang="zh-CN">
                <a:solidFill>
                  <a:srgbClr val="FF0000"/>
                </a:solidFill>
                <a:ea typeface="SimSun" pitchFamily="2" charset="-122"/>
                <a:cs typeface="SimSun" pitchFamily="2" charset="-122"/>
              </a:rPr>
              <a:t>discourse relations</a:t>
            </a:r>
            <a:r>
              <a:rPr lang="en-US" altLang="zh-CN">
                <a:ea typeface="SimSun" pitchFamily="2" charset="-122"/>
                <a:cs typeface="SimSun" pitchFamily="2" charset="-122"/>
              </a:rPr>
              <a:t> in the text. </a:t>
            </a:r>
          </a:p>
        </p:txBody>
      </p:sp>
    </p:spTree>
    <p:extLst>
      <p:ext uri="{BB962C8B-B14F-4D97-AF65-F5344CB8AC3E}">
        <p14:creationId xmlns:p14="http://schemas.microsoft.com/office/powerpoint/2010/main" val="1886884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Creation vs. Narrative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Document Creation Time</a:t>
            </a:r>
          </a:p>
          <a:p>
            <a:pPr lvl="1"/>
            <a:r>
              <a:rPr lang="en-US"/>
              <a:t>when the utterance is made (speech time)</a:t>
            </a:r>
          </a:p>
          <a:p>
            <a:r>
              <a:rPr lang="en-US"/>
              <a:t>Narrative Time</a:t>
            </a:r>
          </a:p>
          <a:p>
            <a:pPr lvl="1"/>
            <a:r>
              <a:rPr lang="en-US"/>
              <a:t>when the event occurs</a:t>
            </a:r>
          </a:p>
        </p:txBody>
      </p:sp>
    </p:spTree>
    <p:extLst>
      <p:ext uri="{BB962C8B-B14F-4D97-AF65-F5344CB8AC3E}">
        <p14:creationId xmlns:p14="http://schemas.microsoft.com/office/powerpoint/2010/main" val="3787753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0" y="134938"/>
            <a:ext cx="7848600" cy="1143000"/>
          </a:xfrm>
        </p:spPr>
        <p:txBody>
          <a:bodyPr/>
          <a:lstStyle/>
          <a:p>
            <a:r>
              <a:rPr lang="en-US" dirty="0" smtClean="0"/>
              <a:t>Genre</a:t>
            </a:r>
            <a:r>
              <a:rPr lang="en-US" dirty="0"/>
              <a:t>, Style, and Register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>
                <a:ea typeface="SimSun" pitchFamily="2" charset="-122"/>
                <a:cs typeface="SimSun" pitchFamily="2" charset="-122"/>
              </a:rPr>
              <a:t>Participants</a:t>
            </a:r>
          </a:p>
          <a:p>
            <a:r>
              <a:rPr lang="en-US" altLang="zh-CN">
                <a:ea typeface="SimSun" pitchFamily="2" charset="-122"/>
                <a:cs typeface="SimSun" pitchFamily="2" charset="-122"/>
              </a:rPr>
              <a:t>Relations among participants</a:t>
            </a:r>
          </a:p>
          <a:p>
            <a:r>
              <a:rPr lang="en-US" altLang="zh-CN">
                <a:ea typeface="SimSun" pitchFamily="2" charset="-122"/>
                <a:cs typeface="SimSun" pitchFamily="2" charset="-122"/>
              </a:rPr>
              <a:t>Channel</a:t>
            </a:r>
          </a:p>
          <a:p>
            <a:r>
              <a:rPr lang="en-US" altLang="zh-CN">
                <a:ea typeface="SimSun" pitchFamily="2" charset="-122"/>
                <a:cs typeface="SimSun" pitchFamily="2" charset="-122"/>
              </a:rPr>
              <a:t>Production Circumstances</a:t>
            </a:r>
          </a:p>
          <a:p>
            <a:r>
              <a:rPr lang="en-US" altLang="zh-CN">
                <a:ea typeface="SimSun" pitchFamily="2" charset="-122"/>
                <a:cs typeface="SimSun" pitchFamily="2" charset="-122"/>
              </a:rPr>
              <a:t>Setting</a:t>
            </a:r>
          </a:p>
          <a:p>
            <a:r>
              <a:rPr lang="en-US" altLang="zh-CN">
                <a:ea typeface="SimSun" pitchFamily="2" charset="-122"/>
                <a:cs typeface="SimSun" pitchFamily="2" charset="-122"/>
              </a:rPr>
              <a:t>Communicative Purpose</a:t>
            </a:r>
          </a:p>
          <a:p>
            <a:r>
              <a:rPr lang="en-US" altLang="zh-CN">
                <a:ea typeface="SimSun" pitchFamily="2" charset="-122"/>
                <a:cs typeface="SimSun" pitchFamily="2" charset="-122"/>
              </a:rPr>
              <a:t>Topic</a:t>
            </a:r>
          </a:p>
        </p:txBody>
      </p:sp>
    </p:spTree>
    <p:extLst>
      <p:ext uri="{BB962C8B-B14F-4D97-AF65-F5344CB8AC3E}">
        <p14:creationId xmlns:p14="http://schemas.microsoft.com/office/powerpoint/2010/main" val="1158708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Genre, Register, and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Help distinguish text types in order to better characterize the information structure of the text</a:t>
            </a:r>
          </a:p>
          <a:p>
            <a:r>
              <a:rPr lang="en-US"/>
              <a:t> Example, news wire vs. news article</a:t>
            </a:r>
          </a:p>
          <a:p>
            <a:pPr lvl="1"/>
            <a:r>
              <a:rPr lang="en-US"/>
              <a:t>narrative time (NT) is a function of publication/creation frequency. 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0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01700" y="274638"/>
            <a:ext cx="8229600" cy="781073"/>
          </a:xfrm>
        </p:spPr>
        <p:txBody>
          <a:bodyPr/>
          <a:lstStyle/>
          <a:p>
            <a:r>
              <a:rPr lang="en-US" dirty="0" smtClean="0"/>
              <a:t>Measuring Similarity</a:t>
            </a:r>
            <a:endParaRPr lang="en-US" dirty="0"/>
          </a:p>
        </p:txBody>
      </p:sp>
      <p:sp>
        <p:nvSpPr>
          <p:cNvPr id="145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153400" cy="4800600"/>
          </a:xfrm>
        </p:spPr>
        <p:txBody>
          <a:bodyPr>
            <a:normAutofit/>
          </a:bodyPr>
          <a:lstStyle/>
          <a:p>
            <a:pPr>
              <a:buClr>
                <a:srgbClr val="A50021"/>
              </a:buClr>
            </a:pPr>
            <a:r>
              <a:rPr lang="en-US" dirty="0" smtClean="0">
                <a:solidFill>
                  <a:srgbClr val="FF0000"/>
                </a:solidFill>
              </a:rPr>
              <a:t>Objects</a:t>
            </a:r>
          </a:p>
          <a:p>
            <a:pPr>
              <a:buClr>
                <a:srgbClr val="A50021"/>
              </a:buClr>
            </a:pPr>
            <a:r>
              <a:rPr lang="en-US" dirty="0" smtClean="0">
                <a:solidFill>
                  <a:srgbClr val="FF0000"/>
                </a:solidFill>
              </a:rPr>
              <a:t>Events</a:t>
            </a:r>
          </a:p>
          <a:p>
            <a:pPr>
              <a:buClr>
                <a:srgbClr val="A50021"/>
              </a:buClr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483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Narrative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Identifies the temporal interval of the events being described in the text. </a:t>
            </a:r>
          </a:p>
          <a:p>
            <a:pPr lvl="1"/>
            <a:r>
              <a:rPr lang="en-US"/>
              <a:t>Document Narrative Time: set by text-genre</a:t>
            </a:r>
          </a:p>
          <a:p>
            <a:pPr lvl="1"/>
            <a:r>
              <a:rPr lang="en-US"/>
              <a:t>Current Narrative Time: shifts through the text</a:t>
            </a:r>
          </a:p>
        </p:txBody>
      </p:sp>
    </p:spTree>
    <p:extLst>
      <p:ext uri="{BB962C8B-B14F-4D97-AF65-F5344CB8AC3E}">
        <p14:creationId xmlns:p14="http://schemas.microsoft.com/office/powerpoint/2010/main" val="2864935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Document Time Stamping: for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00FF"/>
                </a:solidFill>
              </a:rPr>
              <a:t>April 25, 2010</a:t>
            </a:r>
          </a:p>
          <a:p>
            <a:r>
              <a:rPr lang="en-US" dirty="0" smtClean="0"/>
              <a:t>President Obama </a:t>
            </a:r>
            <a:r>
              <a:rPr lang="en-US" dirty="0" smtClean="0">
                <a:solidFill>
                  <a:srgbClr val="FF0000"/>
                </a:solidFill>
              </a:rPr>
              <a:t>paid tribute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Sunday </a:t>
            </a:r>
            <a:r>
              <a:rPr lang="en-US" dirty="0" smtClean="0"/>
              <a:t>to 29 workers </a:t>
            </a:r>
            <a:r>
              <a:rPr lang="en-US" dirty="0" smtClean="0">
                <a:solidFill>
                  <a:srgbClr val="FF0000"/>
                </a:solidFill>
              </a:rPr>
              <a:t>killed </a:t>
            </a:r>
            <a:r>
              <a:rPr lang="en-US" dirty="0" smtClean="0"/>
              <a:t>in an </a:t>
            </a:r>
            <a:r>
              <a:rPr lang="en-US" dirty="0" smtClean="0">
                <a:solidFill>
                  <a:srgbClr val="FF0000"/>
                </a:solidFill>
              </a:rPr>
              <a:t>explosion </a:t>
            </a:r>
            <a:r>
              <a:rPr lang="en-US" dirty="0" smtClean="0"/>
              <a:t>at a West Virginia coal mine </a:t>
            </a:r>
            <a:r>
              <a:rPr lang="en-US" dirty="0" smtClean="0">
                <a:solidFill>
                  <a:srgbClr val="0000FF"/>
                </a:solidFill>
              </a:rPr>
              <a:t>earlier this month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saying </a:t>
            </a:r>
            <a:r>
              <a:rPr lang="en-US" dirty="0" smtClean="0"/>
              <a:t>they </a:t>
            </a:r>
            <a:r>
              <a:rPr lang="en-US" dirty="0" smtClean="0">
                <a:solidFill>
                  <a:srgbClr val="FF0000"/>
                </a:solidFill>
              </a:rPr>
              <a:t>died </a:t>
            </a:r>
            <a:r>
              <a:rPr lang="en-US" dirty="0" smtClean="0"/>
              <a:t>"in pursuit of the American dream." The </a:t>
            </a:r>
            <a:r>
              <a:rPr lang="en-US" dirty="0" smtClean="0">
                <a:solidFill>
                  <a:srgbClr val="FF0000"/>
                </a:solidFill>
              </a:rPr>
              <a:t>blast </a:t>
            </a:r>
            <a:r>
              <a:rPr lang="en-US" dirty="0" smtClean="0"/>
              <a:t>at the Upper Big Branch Mine was the worst U.S. mine disaster in nearly 40 </a:t>
            </a:r>
            <a:r>
              <a:rPr lang="en-US" dirty="0" err="1" smtClean="0"/>
              <a:t>years.Obama</a:t>
            </a:r>
            <a:r>
              <a:rPr lang="en-US" dirty="0" smtClean="0"/>
              <a:t> </a:t>
            </a:r>
            <a:r>
              <a:rPr lang="en-US" dirty="0" smtClean="0">
                <a:solidFill>
                  <a:srgbClr val="FF0000"/>
                </a:solidFill>
              </a:rPr>
              <a:t>ordered </a:t>
            </a:r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review </a:t>
            </a:r>
            <a:r>
              <a:rPr lang="en-US" dirty="0" smtClean="0">
                <a:solidFill>
                  <a:srgbClr val="0000FF"/>
                </a:solidFill>
              </a:rPr>
              <a:t>earlier this month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blamed </a:t>
            </a:r>
            <a:r>
              <a:rPr lang="en-US" dirty="0" smtClean="0"/>
              <a:t>mine officials for lax </a:t>
            </a:r>
            <a:r>
              <a:rPr lang="en-US" dirty="0" smtClean="0">
                <a:solidFill>
                  <a:srgbClr val="FF0000"/>
                </a:solidFill>
              </a:rPr>
              <a:t>regulation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060700" y="1930400"/>
            <a:ext cx="1143000" cy="368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654300" y="2133600"/>
            <a:ext cx="29718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060700" y="1854200"/>
            <a:ext cx="2781300" cy="368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446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Narrative </a:t>
            </a:r>
            <a:r>
              <a:rPr lang="en-US" dirty="0" smtClean="0"/>
              <a:t>Container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00FF"/>
                </a:solidFill>
              </a:rPr>
              <a:t>April 25, 2010</a:t>
            </a:r>
          </a:p>
          <a:p>
            <a:r>
              <a:rPr lang="en-US" dirty="0" smtClean="0"/>
              <a:t>President Obama </a:t>
            </a:r>
            <a:r>
              <a:rPr lang="en-US" dirty="0" smtClean="0">
                <a:solidFill>
                  <a:srgbClr val="FF0000"/>
                </a:solidFill>
              </a:rPr>
              <a:t>paid tribute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Sunday </a:t>
            </a:r>
            <a:r>
              <a:rPr lang="en-US" dirty="0" smtClean="0"/>
              <a:t>to 29 workers </a:t>
            </a:r>
            <a:r>
              <a:rPr lang="en-US" dirty="0" smtClean="0">
                <a:solidFill>
                  <a:srgbClr val="FF0000"/>
                </a:solidFill>
              </a:rPr>
              <a:t>killed </a:t>
            </a:r>
            <a:r>
              <a:rPr lang="en-US" dirty="0" smtClean="0"/>
              <a:t>in an </a:t>
            </a:r>
            <a:r>
              <a:rPr lang="en-US" dirty="0" smtClean="0">
                <a:solidFill>
                  <a:srgbClr val="FF0000"/>
                </a:solidFill>
              </a:rPr>
              <a:t>explosion </a:t>
            </a:r>
            <a:r>
              <a:rPr lang="en-US" dirty="0" smtClean="0"/>
              <a:t>at a West Virginia coal mine </a:t>
            </a:r>
            <a:r>
              <a:rPr lang="en-US" dirty="0" smtClean="0">
                <a:solidFill>
                  <a:srgbClr val="0000FF"/>
                </a:solidFill>
              </a:rPr>
              <a:t>earlier this month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saying </a:t>
            </a:r>
            <a:r>
              <a:rPr lang="en-US" dirty="0" smtClean="0"/>
              <a:t>they </a:t>
            </a:r>
            <a:r>
              <a:rPr lang="en-US" dirty="0" smtClean="0">
                <a:solidFill>
                  <a:srgbClr val="FF0000"/>
                </a:solidFill>
              </a:rPr>
              <a:t>died </a:t>
            </a:r>
            <a:r>
              <a:rPr lang="en-US" dirty="0" smtClean="0"/>
              <a:t>"in pursuit of the American dream." The </a:t>
            </a:r>
            <a:r>
              <a:rPr lang="en-US" dirty="0" smtClean="0">
                <a:solidFill>
                  <a:srgbClr val="FF0000"/>
                </a:solidFill>
              </a:rPr>
              <a:t>blast </a:t>
            </a:r>
            <a:r>
              <a:rPr lang="en-US" dirty="0" smtClean="0"/>
              <a:t>at the Upper Big Branch Mine was the worst U.S. mine </a:t>
            </a:r>
            <a:r>
              <a:rPr lang="en-US" dirty="0" smtClean="0">
                <a:solidFill>
                  <a:srgbClr val="FF0000"/>
                </a:solidFill>
              </a:rPr>
              <a:t>disaster </a:t>
            </a:r>
            <a:r>
              <a:rPr lang="en-US" dirty="0" smtClean="0"/>
              <a:t>in nearly 40 years</a:t>
            </a:r>
            <a:r>
              <a:rPr lang="en-US" dirty="0" smtClean="0"/>
              <a:t>. Obama</a:t>
            </a:r>
            <a:r>
              <a:rPr lang="en-US" dirty="0" smtClean="0"/>
              <a:t> </a:t>
            </a:r>
            <a:r>
              <a:rPr lang="en-US" dirty="0" smtClean="0">
                <a:solidFill>
                  <a:srgbClr val="FF0000"/>
                </a:solidFill>
              </a:rPr>
              <a:t>ordered </a:t>
            </a:r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review </a:t>
            </a:r>
            <a:r>
              <a:rPr lang="en-US" dirty="0" smtClean="0">
                <a:solidFill>
                  <a:srgbClr val="0000FF"/>
                </a:solidFill>
              </a:rPr>
              <a:t>earlier this month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blamed </a:t>
            </a:r>
            <a:r>
              <a:rPr lang="en-US" dirty="0" smtClean="0"/>
              <a:t>mine officials for lax </a:t>
            </a:r>
            <a:r>
              <a:rPr lang="en-US" dirty="0" smtClean="0">
                <a:solidFill>
                  <a:srgbClr val="FF0000"/>
                </a:solidFill>
              </a:rPr>
              <a:t>regulation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810000" y="3099196"/>
            <a:ext cx="1143000" cy="10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2737247" y="3111896"/>
            <a:ext cx="824706" cy="1008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953000" y="3581399"/>
            <a:ext cx="1828006" cy="1016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4953000" y="3226198"/>
            <a:ext cx="2551906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270000" y="3479800"/>
            <a:ext cx="2540000" cy="11295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827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601" y="147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Time Stamping: the good, bad,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1527205"/>
            <a:ext cx="7524701" cy="445849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			   ✓</a:t>
            </a:r>
          </a:p>
          <a:p>
            <a:r>
              <a:rPr lang="en-US" altLang="zh-CN" dirty="0"/>
              <a:t> ☺</a:t>
            </a:r>
            <a:r>
              <a:rPr lang="en-US" dirty="0"/>
              <a:t>Set up a </a:t>
            </a:r>
            <a:r>
              <a:rPr lang="en-US" dirty="0">
                <a:solidFill>
                  <a:srgbClr val="FF0000"/>
                </a:solidFill>
              </a:rPr>
              <a:t>meeting </a:t>
            </a:r>
            <a:r>
              <a:rPr lang="en-US" dirty="0">
                <a:solidFill>
                  <a:srgbClr val="0000FF"/>
                </a:solidFill>
              </a:rPr>
              <a:t>on Tuesday</a:t>
            </a:r>
            <a:r>
              <a:rPr lang="en-US" dirty="0"/>
              <a:t> with EMC.</a:t>
            </a:r>
          </a:p>
          <a:p>
            <a:pPr>
              <a:buNone/>
            </a:pPr>
            <a:r>
              <a:rPr lang="en-US" dirty="0"/>
              <a:t>			     ✓</a:t>
            </a:r>
          </a:p>
          <a:p>
            <a:r>
              <a:rPr lang="en-US" altLang="zh-CN" dirty="0"/>
              <a:t> ☺</a:t>
            </a:r>
            <a:r>
              <a:rPr lang="en-US" dirty="0"/>
              <a:t>Franklin </a:t>
            </a:r>
            <a:r>
              <a:rPr lang="en-US" dirty="0">
                <a:solidFill>
                  <a:srgbClr val="FF0000"/>
                </a:solidFill>
              </a:rPr>
              <a:t>arrives </a:t>
            </a:r>
            <a:r>
              <a:rPr lang="en-US" dirty="0">
                <a:solidFill>
                  <a:srgbClr val="0000FF"/>
                </a:solidFill>
              </a:rPr>
              <a:t>tomorrow </a:t>
            </a:r>
            <a:r>
              <a:rPr lang="en-US" dirty="0"/>
              <a:t>from London.</a:t>
            </a:r>
          </a:p>
          <a:p>
            <a:pPr>
              <a:buNone/>
            </a:pPr>
            <a:r>
              <a:rPr lang="en-US" dirty="0"/>
              <a:t>				✗</a:t>
            </a:r>
          </a:p>
          <a:p>
            <a:r>
              <a:rPr lang="en-US" altLang="zh-CN" dirty="0"/>
              <a:t> ☹ </a:t>
            </a:r>
            <a:r>
              <a:rPr lang="en-US" dirty="0"/>
              <a:t>Franklin </a:t>
            </a:r>
            <a:r>
              <a:rPr lang="en-US" dirty="0">
                <a:solidFill>
                  <a:srgbClr val="FF0000"/>
                </a:solidFill>
              </a:rPr>
              <a:t>arrives </a:t>
            </a:r>
            <a:r>
              <a:rPr lang="en-US" dirty="0"/>
              <a:t>on </a:t>
            </a:r>
            <a:r>
              <a:rPr lang="en-US" dirty="0">
                <a:solidFill>
                  <a:srgbClr val="0000FF"/>
                </a:solidFill>
              </a:rPr>
              <a:t>the afternoon</a:t>
            </a:r>
            <a:r>
              <a:rPr lang="en-US" dirty="0"/>
              <a:t> flight from London </a:t>
            </a:r>
            <a:r>
              <a:rPr lang="en-US" dirty="0">
                <a:solidFill>
                  <a:srgbClr val="0000FF"/>
                </a:solidFill>
              </a:rPr>
              <a:t>tomorrow</a:t>
            </a:r>
            <a:r>
              <a:rPr lang="en-US" dirty="0"/>
              <a:t>. </a:t>
            </a:r>
          </a:p>
          <a:p>
            <a:pPr>
              <a:buNone/>
            </a:pPr>
            <a:r>
              <a:rPr lang="en-US" dirty="0"/>
              <a:t>				   ✗</a:t>
            </a:r>
          </a:p>
          <a:p>
            <a:r>
              <a:rPr lang="en-US" altLang="zh-CN" dirty="0"/>
              <a:t>☹ ☹ </a:t>
            </a:r>
            <a:r>
              <a:rPr lang="en-US" dirty="0"/>
              <a:t>Most people </a:t>
            </a:r>
            <a:r>
              <a:rPr lang="en-US" dirty="0">
                <a:solidFill>
                  <a:srgbClr val="FF0000"/>
                </a:solidFill>
              </a:rPr>
              <a:t>drive </a:t>
            </a:r>
            <a:r>
              <a:rPr lang="en-US" dirty="0">
                <a:solidFill>
                  <a:srgbClr val="0000FF"/>
                </a:solidFill>
              </a:rPr>
              <a:t>today </a:t>
            </a:r>
            <a:r>
              <a:rPr lang="en-US" dirty="0"/>
              <a:t>while talking on the phone. </a:t>
            </a:r>
          </a:p>
          <a:p>
            <a:pPr>
              <a:buNone/>
            </a:pPr>
            <a:endParaRPr lang="en-US" altLang="zh-CN" dirty="0"/>
          </a:p>
        </p:txBody>
      </p:sp>
      <p:sp>
        <p:nvSpPr>
          <p:cNvPr id="4" name="Curved Down Arrow 3"/>
          <p:cNvSpPr/>
          <p:nvPr/>
        </p:nvSpPr>
        <p:spPr>
          <a:xfrm>
            <a:off x="2967960" y="1746190"/>
            <a:ext cx="1868583" cy="283104"/>
          </a:xfrm>
          <a:prstGeom prst="curvedDownArrow">
            <a:avLst/>
          </a:prstGeom>
          <a:solidFill>
            <a:schemeClr val="accent1">
              <a:alpha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Down Arrow 4"/>
          <p:cNvSpPr/>
          <p:nvPr/>
        </p:nvSpPr>
        <p:spPr>
          <a:xfrm>
            <a:off x="2809285" y="2686952"/>
            <a:ext cx="1868583" cy="283104"/>
          </a:xfrm>
          <a:prstGeom prst="curvedDownArrow">
            <a:avLst/>
          </a:prstGeom>
          <a:solidFill>
            <a:schemeClr val="accent1">
              <a:alpha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>
            <a:off x="3317285" y="3533020"/>
            <a:ext cx="1868583" cy="283104"/>
          </a:xfrm>
          <a:prstGeom prst="curvedDownArrow">
            <a:avLst/>
          </a:prstGeom>
          <a:solidFill>
            <a:schemeClr val="accent1">
              <a:alpha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>
            <a:off x="3920326" y="4751147"/>
            <a:ext cx="1038249" cy="283104"/>
          </a:xfrm>
          <a:prstGeom prst="curvedDownArrow">
            <a:avLst/>
          </a:prstGeom>
          <a:solidFill>
            <a:schemeClr val="accent1">
              <a:alpha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129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173038"/>
            <a:ext cx="7721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ISO-</a:t>
            </a:r>
            <a:r>
              <a:rPr lang="en-US" sz="3600" dirty="0" err="1" smtClean="0"/>
              <a:t>TimeML</a:t>
            </a:r>
            <a:r>
              <a:rPr lang="en-US" sz="3600" dirty="0" smtClean="0"/>
              <a:t> </a:t>
            </a:r>
            <a:r>
              <a:rPr lang="en-US" sz="3600" dirty="0"/>
              <a:t>Enables Temporal Parsing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>
                <a:ea typeface="SimSun" pitchFamily="2" charset="-122"/>
                <a:cs typeface="SimSun" pitchFamily="2" charset="-122"/>
              </a:rPr>
              <a:t>A new generation of language analysis tools that are able to temporally organize events in terms of their ordering and time of occurrence</a:t>
            </a:r>
          </a:p>
          <a:p>
            <a:r>
              <a:rPr lang="en-US" altLang="zh-CN">
                <a:ea typeface="SimSun" pitchFamily="2" charset="-122"/>
                <a:cs typeface="SimSun" pitchFamily="2" charset="-122"/>
              </a:rPr>
              <a:t>These tools can be integrated with visualization, summarization, question answering, and link analysis systems to help analyze large event-rich information spaces.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93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274638"/>
            <a:ext cx="8229600" cy="781073"/>
          </a:xfrm>
        </p:spPr>
        <p:txBody>
          <a:bodyPr>
            <a:normAutofit/>
          </a:bodyPr>
          <a:lstStyle/>
          <a:p>
            <a:r>
              <a:rPr lang="en-US" sz="4000" dirty="0"/>
              <a:t>ISO-</a:t>
            </a:r>
            <a:r>
              <a:rPr lang="en-US" sz="4000" dirty="0" err="1"/>
              <a:t>TimeML</a:t>
            </a:r>
            <a:r>
              <a:rPr lang="en-US" sz="4000" dirty="0"/>
              <a:t> Provides elements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Find all events and times in newswire text</a:t>
            </a:r>
          </a:p>
          <a:p>
            <a:r>
              <a:rPr lang="en-US" dirty="0" smtClean="0"/>
              <a:t>Link events to the document time and to local times</a:t>
            </a:r>
          </a:p>
          <a:p>
            <a:r>
              <a:rPr lang="en-US" dirty="0" smtClean="0"/>
              <a:t>Order event relative to other events</a:t>
            </a:r>
          </a:p>
          <a:p>
            <a:r>
              <a:rPr lang="en-US" dirty="0" smtClean="0"/>
              <a:t>Ensure consistency of the the </a:t>
            </a:r>
            <a:r>
              <a:rPr lang="en-US" smtClean="0"/>
              <a:t>temporal relations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1716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ISO</a:t>
            </a:r>
            <a:r>
              <a:rPr lang="en-US" sz="3600" dirty="0"/>
              <a:t>-Space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Capture the complex constructions of spatial language in text</a:t>
            </a:r>
          </a:p>
          <a:p>
            <a:r>
              <a:rPr lang="en-US" dirty="0" smtClean="0"/>
              <a:t>Provide an inventory of how spatial information is presented in natural language</a:t>
            </a:r>
          </a:p>
          <a:p>
            <a:endParaRPr lang="en-US" dirty="0" smtClean="0"/>
          </a:p>
          <a:p>
            <a:r>
              <a:rPr lang="en-US" dirty="0" smtClean="0"/>
              <a:t>ISO-Space is not designed to provide a formalism that fully represents the complexity of spatial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930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Applications </a:t>
            </a:r>
            <a:r>
              <a:rPr lang="en-US" dirty="0" smtClean="0"/>
              <a:t>of</a:t>
            </a:r>
            <a:r>
              <a:rPr lang="en-US" dirty="0" smtClean="0"/>
              <a:t> </a:t>
            </a:r>
            <a:r>
              <a:rPr lang="en-US" dirty="0"/>
              <a:t>ISO-Space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Building a spatial map of objects relative to one another.</a:t>
            </a:r>
          </a:p>
          <a:p>
            <a:r>
              <a:rPr lang="en-US" dirty="0" smtClean="0"/>
              <a:t>Reconstructing spatial information associated with a sequence of events.</a:t>
            </a:r>
          </a:p>
          <a:p>
            <a:r>
              <a:rPr lang="en-US" dirty="0" smtClean="0"/>
              <a:t>Determining object location given a verbal description.</a:t>
            </a:r>
          </a:p>
          <a:p>
            <a:r>
              <a:rPr lang="en-US" dirty="0" smtClean="0"/>
              <a:t>Translating viewer-centric verbal descriptions into other relative descriptions or absolute coordinate descriptions.</a:t>
            </a:r>
          </a:p>
          <a:p>
            <a:r>
              <a:rPr lang="en-US" dirty="0" smtClean="0"/>
              <a:t>Constructing a route given a route description.</a:t>
            </a:r>
          </a:p>
          <a:p>
            <a:r>
              <a:rPr lang="en-US" dirty="0" smtClean="0"/>
              <a:t>Constructing a spatial model of an interior or exterior space given a verbal description.</a:t>
            </a:r>
          </a:p>
          <a:p>
            <a:r>
              <a:rPr lang="en-US" dirty="0" smtClean="0"/>
              <a:t>Integrating spatial descriptions with information from other media.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651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8229600" cy="781073"/>
          </a:xfrm>
        </p:spPr>
        <p:txBody>
          <a:bodyPr>
            <a:normAutofit/>
          </a:bodyPr>
          <a:lstStyle/>
          <a:p>
            <a:r>
              <a:rPr lang="en-US" sz="3600" dirty="0"/>
              <a:t>Semantic Requirements for Annotation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Fundamental distinction between the concepts of </a:t>
            </a:r>
            <a:r>
              <a:rPr lang="en-US" i="1" dirty="0"/>
              <a:t>annotation </a:t>
            </a:r>
            <a:r>
              <a:rPr lang="en-US" dirty="0"/>
              <a:t>and </a:t>
            </a:r>
            <a:r>
              <a:rPr lang="en-US" i="1" dirty="0"/>
              <a:t>representation</a:t>
            </a:r>
            <a:endParaRPr lang="en-US" dirty="0"/>
          </a:p>
          <a:p>
            <a:pPr lvl="1"/>
            <a:r>
              <a:rPr lang="en-US" dirty="0"/>
              <a:t>Based on </a:t>
            </a:r>
            <a:r>
              <a:rPr lang="en-US" dirty="0" smtClean="0"/>
              <a:t>ISO CD 24612 </a:t>
            </a:r>
            <a:r>
              <a:rPr lang="en-US" i="1" dirty="0" smtClean="0"/>
              <a:t>Language resource management - Linguistic Annotation Framework</a:t>
            </a:r>
            <a:r>
              <a:rPr lang="en-US" dirty="0" smtClean="0"/>
              <a:t> (Ide and Romary, 2004)</a:t>
            </a:r>
          </a:p>
          <a:p>
            <a:endParaRPr lang="en-US" dirty="0" smtClean="0"/>
          </a:p>
          <a:p>
            <a:r>
              <a:rPr lang="en-US" dirty="0" smtClean="0"/>
              <a:t>Distinguish between </a:t>
            </a:r>
            <a:r>
              <a:rPr lang="en-US" i="1" dirty="0" smtClean="0"/>
              <a:t>abstract syntax </a:t>
            </a:r>
            <a:r>
              <a:rPr lang="en-US" dirty="0" smtClean="0"/>
              <a:t>and </a:t>
            </a:r>
            <a:r>
              <a:rPr lang="en-US" i="1" dirty="0" smtClean="0"/>
              <a:t>concrete syntax</a:t>
            </a:r>
          </a:p>
          <a:p>
            <a:pPr lvl="1"/>
            <a:r>
              <a:rPr lang="en-US" dirty="0" smtClean="0"/>
              <a:t>Concrete Syntax </a:t>
            </a:r>
            <a:r>
              <a:rPr lang="en-US" dirty="0" smtClean="0">
                <a:sym typeface="Wingdings"/>
              </a:rPr>
              <a:t> XML encoding</a:t>
            </a:r>
          </a:p>
          <a:p>
            <a:pPr lvl="1"/>
            <a:r>
              <a:rPr lang="en-US" dirty="0" smtClean="0">
                <a:sym typeface="Wingdings"/>
              </a:rPr>
              <a:t>Abstract Syntax  Conceptual inventory and a set of syntactic rules defining the combination of these 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166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Constructions that make explicit reference to the spatial attributes of an object or spatial relations between objects</a:t>
            </a:r>
          </a:p>
          <a:p>
            <a:r>
              <a:rPr lang="en-US" dirty="0"/>
              <a:t>Four grammatically defined classes:</a:t>
            </a:r>
          </a:p>
          <a:p>
            <a:pPr lvl="1"/>
            <a:r>
              <a:rPr lang="en-US" dirty="0"/>
              <a:t>Spatial Prepositions and Particles: </a:t>
            </a:r>
            <a:r>
              <a:rPr lang="en-US" i="1" dirty="0"/>
              <a:t>on, in, under, over, up, down, left of</a:t>
            </a:r>
            <a:endParaRPr lang="en-US" dirty="0"/>
          </a:p>
          <a:p>
            <a:pPr lvl="1"/>
            <a:r>
              <a:rPr lang="en-US" dirty="0"/>
              <a:t>Verbs of Position and Movement: </a:t>
            </a:r>
            <a:r>
              <a:rPr lang="en-US" i="1" dirty="0"/>
              <a:t>lean over, sit, run, swim, arrive</a:t>
            </a:r>
          </a:p>
          <a:p>
            <a:pPr lvl="1"/>
            <a:r>
              <a:rPr lang="en-US" dirty="0"/>
              <a:t>Spatial Attributes: </a:t>
            </a:r>
            <a:r>
              <a:rPr lang="en-US" i="1" dirty="0"/>
              <a:t>tall, long, wide, deep</a:t>
            </a:r>
            <a:endParaRPr lang="en-US" dirty="0"/>
          </a:p>
          <a:p>
            <a:pPr lvl="1"/>
            <a:r>
              <a:rPr lang="en-US" dirty="0"/>
              <a:t>Spatial Nominals: </a:t>
            </a:r>
            <a:r>
              <a:rPr lang="en-US" i="1" dirty="0"/>
              <a:t>area, room, center, corner, front, hallway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883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01700" y="274638"/>
            <a:ext cx="8229600" cy="781073"/>
          </a:xfrm>
        </p:spPr>
        <p:txBody>
          <a:bodyPr/>
          <a:lstStyle/>
          <a:p>
            <a:r>
              <a:rPr lang="en-US" dirty="0" smtClean="0"/>
              <a:t>Object similarity is a function of:</a:t>
            </a:r>
            <a:endParaRPr lang="en-US" dirty="0"/>
          </a:p>
        </p:txBody>
      </p:sp>
      <p:sp>
        <p:nvSpPr>
          <p:cNvPr id="145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153400" cy="4800600"/>
          </a:xfrm>
        </p:spPr>
        <p:txBody>
          <a:bodyPr>
            <a:normAutofit/>
          </a:bodyPr>
          <a:lstStyle/>
          <a:p>
            <a:pPr marL="533400" indent="-533400">
              <a:buClr>
                <a:srgbClr val="A50021"/>
              </a:buClr>
              <a:buFont typeface="Arial" pitchFamily="-108" charset="0"/>
              <a:buAutoNum type="arabicPeriod"/>
            </a:pPr>
            <a:r>
              <a:rPr lang="en-US" dirty="0" err="1" smtClean="0"/>
              <a:t>Sortal</a:t>
            </a:r>
            <a:r>
              <a:rPr lang="en-US" dirty="0" smtClean="0"/>
              <a:t> </a:t>
            </a:r>
            <a:r>
              <a:rPr lang="en-US" dirty="0" smtClean="0"/>
              <a:t>correlation</a:t>
            </a:r>
          </a:p>
          <a:p>
            <a:pPr marL="533400" indent="-533400">
              <a:buClr>
                <a:srgbClr val="A50021"/>
              </a:buClr>
              <a:buFont typeface="Arial" pitchFamily="-108" charset="0"/>
              <a:buAutoNum type="arabicPeriod"/>
            </a:pPr>
            <a:r>
              <a:rPr lang="en-US" dirty="0" smtClean="0"/>
              <a:t>Temporal proximity</a:t>
            </a:r>
          </a:p>
          <a:p>
            <a:pPr marL="533400" indent="-533400">
              <a:buClr>
                <a:srgbClr val="A50021"/>
              </a:buClr>
              <a:buFont typeface="Arial" pitchFamily="-108" charset="0"/>
              <a:buAutoNum type="arabicPeriod"/>
            </a:pPr>
            <a:r>
              <a:rPr lang="en-US" dirty="0" smtClean="0"/>
              <a:t>Spatial proximity</a:t>
            </a:r>
          </a:p>
          <a:p>
            <a:pPr marL="0" indent="0">
              <a:buClr>
                <a:srgbClr val="A50021"/>
              </a:buClr>
              <a:buNone/>
            </a:pPr>
            <a:endParaRPr lang="en-US" dirty="0" smtClean="0"/>
          </a:p>
          <a:p>
            <a:pPr>
              <a:buClr>
                <a:srgbClr val="A50021"/>
              </a:buClr>
            </a:pPr>
            <a:r>
              <a:rPr lang="en-US" dirty="0" smtClean="0">
                <a:solidFill>
                  <a:srgbClr val="FF0000"/>
                </a:solidFill>
              </a:rPr>
              <a:t>the Latin Quarter of the 1920s</a:t>
            </a:r>
          </a:p>
          <a:p>
            <a:pPr lvl="1">
              <a:buClr>
                <a:srgbClr val="A50021"/>
              </a:buClr>
            </a:pP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he 5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Arrondissement in 1929</a:t>
            </a:r>
          </a:p>
          <a:p>
            <a:pPr lvl="1">
              <a:buClr>
                <a:srgbClr val="A50021"/>
              </a:buClr>
            </a:pPr>
            <a:r>
              <a:rPr lang="en-US" dirty="0" smtClean="0">
                <a:solidFill>
                  <a:srgbClr val="FF0000"/>
                </a:solidFill>
              </a:rPr>
              <a:t>Paris i</a:t>
            </a:r>
            <a:r>
              <a:rPr lang="en-US" dirty="0" smtClean="0">
                <a:solidFill>
                  <a:srgbClr val="FF0000"/>
                </a:solidFill>
              </a:rPr>
              <a:t>n 1925</a:t>
            </a:r>
          </a:p>
          <a:p>
            <a:pPr lvl="1">
              <a:buClr>
                <a:srgbClr val="A50021"/>
              </a:buClr>
            </a:pPr>
            <a:r>
              <a:rPr lang="en-US" dirty="0" smtClean="0">
                <a:solidFill>
                  <a:srgbClr val="FF0000"/>
                </a:solidFill>
              </a:rPr>
              <a:t>The Left Bank in the early 20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Century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Clr>
                <a:srgbClr val="A50021"/>
              </a:buClr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613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Topological:</a:t>
            </a:r>
          </a:p>
          <a:p>
            <a:pPr lvl="1"/>
            <a:r>
              <a:rPr lang="en-US" i="1" dirty="0"/>
              <a:t>In, inside, touching, outside</a:t>
            </a:r>
            <a:endParaRPr lang="en-US" dirty="0"/>
          </a:p>
          <a:p>
            <a:r>
              <a:rPr lang="en-US" dirty="0"/>
              <a:t>Orientational (with frame of reference):</a:t>
            </a:r>
          </a:p>
          <a:p>
            <a:pPr lvl="1"/>
            <a:r>
              <a:rPr lang="en-US" i="1" dirty="0"/>
              <a:t>Behind, left of, in front of</a:t>
            </a:r>
          </a:p>
          <a:p>
            <a:r>
              <a:rPr lang="en-US" dirty="0"/>
              <a:t>Topo-metric:</a:t>
            </a:r>
          </a:p>
          <a:p>
            <a:pPr lvl="1"/>
            <a:r>
              <a:rPr lang="en-US" i="1" dirty="0"/>
              <a:t>Near, close by</a:t>
            </a:r>
          </a:p>
          <a:p>
            <a:r>
              <a:rPr lang="en-US" dirty="0"/>
              <a:t>Topological-orientational:</a:t>
            </a:r>
          </a:p>
          <a:p>
            <a:pPr lvl="1"/>
            <a:r>
              <a:rPr lang="en-US" i="1" dirty="0"/>
              <a:t>On, over, below</a:t>
            </a:r>
          </a:p>
          <a:p>
            <a:r>
              <a:rPr lang="en-US" dirty="0"/>
              <a:t>Metric:</a:t>
            </a:r>
          </a:p>
          <a:p>
            <a:pPr lvl="1"/>
            <a:r>
              <a:rPr lang="en-US" i="1" dirty="0"/>
              <a:t>20 miles away</a:t>
            </a:r>
          </a:p>
        </p:txBody>
      </p:sp>
    </p:spTree>
    <p:extLst>
      <p:ext uri="{BB962C8B-B14F-4D97-AF65-F5344CB8AC3E}">
        <p14:creationId xmlns:p14="http://schemas.microsoft.com/office/powerpoint/2010/main" val="4293372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Frames of Reference </a:t>
            </a: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(</a:t>
            </a: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L</a:t>
            </a: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evinson</a:t>
            </a: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, 2003)</a:t>
            </a:r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>
                <a:solidFill>
                  <a:srgbClr val="0000FF"/>
                </a:solidFill>
                <a:ea typeface="+mn-ea"/>
                <a:cs typeface="+mn-cs"/>
              </a:rPr>
              <a:t>Absolute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 Th</a:t>
            </a:r>
            <a:r>
              <a:rPr lang="en-US" dirty="0" smtClean="0"/>
              <a:t>e lake is north of the city.</a:t>
            </a: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>
                <a:solidFill>
                  <a:srgbClr val="0000FF"/>
                </a:solidFill>
                <a:ea typeface="+mn-ea"/>
                <a:cs typeface="+mn-cs"/>
              </a:rPr>
              <a:t>Relative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The book is to your left.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The tree is between the </a:t>
            </a:r>
            <a:r>
              <a:rPr lang="en-US" dirty="0" err="1" smtClean="0">
                <a:ea typeface="+mn-ea"/>
              </a:rPr>
              <a:t>Pru</a:t>
            </a:r>
            <a:r>
              <a:rPr lang="en-US" dirty="0" smtClean="0">
                <a:ea typeface="+mn-ea"/>
              </a:rPr>
              <a:t> and the Monitor.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>
                <a:solidFill>
                  <a:srgbClr val="0000FF"/>
                </a:solidFill>
                <a:ea typeface="+mn-ea"/>
                <a:cs typeface="+mn-cs"/>
              </a:rPr>
              <a:t>Intrinsic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There’s a ball in front of the car.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The tree is behind the bench.</a:t>
            </a:r>
          </a:p>
        </p:txBody>
      </p:sp>
    </p:spTree>
    <p:extLst>
      <p:ext uri="{BB962C8B-B14F-4D97-AF65-F5344CB8AC3E}">
        <p14:creationId xmlns:p14="http://schemas.microsoft.com/office/powerpoint/2010/main" val="3799278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Frames of reference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5346" b="5346"/>
          <a:stretch>
            <a:fillRect/>
          </a:stretch>
        </p:blipFill>
        <p:spPr>
          <a:xfrm>
            <a:off x="1197058" y="1299032"/>
            <a:ext cx="6087475" cy="3973009"/>
          </a:xfrm>
        </p:spPr>
      </p:pic>
      <p:sp>
        <p:nvSpPr>
          <p:cNvPr id="5" name="TextBox 4"/>
          <p:cNvSpPr txBox="1"/>
          <p:nvPr/>
        </p:nvSpPr>
        <p:spPr>
          <a:xfrm>
            <a:off x="1329762" y="5437817"/>
            <a:ext cx="6043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The tree </a:t>
            </a:r>
            <a:r>
              <a:rPr lang="en-US" b="1" dirty="0" smtClean="0">
                <a:solidFill>
                  <a:srgbClr val="FF0000"/>
                </a:solidFill>
              </a:rPr>
              <a:t>to the left of</a:t>
            </a:r>
            <a:r>
              <a:rPr lang="en-US" dirty="0" smtClean="0"/>
              <a:t> the entrance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steps </a:t>
            </a:r>
            <a:r>
              <a:rPr lang="en-US" b="1" dirty="0" smtClean="0">
                <a:solidFill>
                  <a:srgbClr val="FF0000"/>
                </a:solidFill>
              </a:rPr>
              <a:t>in front of</a:t>
            </a:r>
            <a:r>
              <a:rPr lang="en-US" dirty="0" smtClean="0"/>
              <a:t> me/the entrance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11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ISO-</a:t>
            </a:r>
            <a:r>
              <a:rPr lang="en-US" dirty="0" smtClean="0"/>
              <a:t>Space</a:t>
            </a:r>
            <a:r>
              <a:rPr lang="en-US" dirty="0"/>
              <a:t> </a:t>
            </a:r>
            <a:r>
              <a:rPr lang="en-US" dirty="0" smtClean="0"/>
              <a:t>1.4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Spatial Relations are split into 4 types:</a:t>
            </a:r>
          </a:p>
          <a:p>
            <a:pPr lvl="1"/>
            <a:r>
              <a:rPr lang="en-US" dirty="0" smtClean="0"/>
              <a:t>Topological (</a:t>
            </a:r>
            <a:r>
              <a:rPr lang="en-US" dirty="0" err="1" smtClean="0"/>
              <a:t>QSLink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Relational (</a:t>
            </a:r>
            <a:r>
              <a:rPr lang="en-US" dirty="0" err="1" smtClean="0"/>
              <a:t>OrientLink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Movement (</a:t>
            </a:r>
            <a:r>
              <a:rPr lang="en-US" dirty="0" err="1" smtClean="0"/>
              <a:t>MoveLink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Measurement (MLINK, from </a:t>
            </a:r>
            <a:r>
              <a:rPr lang="en-US" dirty="0" err="1" smtClean="0"/>
              <a:t>TimeML</a:t>
            </a:r>
            <a:r>
              <a:rPr lang="en-US" dirty="0" smtClean="0"/>
              <a:t>)</a:t>
            </a:r>
          </a:p>
          <a:p>
            <a:r>
              <a:rPr lang="en-US" dirty="0" smtClean="0"/>
              <a:t>Spatial Relations are </a:t>
            </a:r>
            <a:r>
              <a:rPr lang="en-US" dirty="0" smtClean="0"/>
              <a:t>identified </a:t>
            </a:r>
            <a:r>
              <a:rPr lang="en-US" dirty="0" smtClean="0"/>
              <a:t>with role labels, include Figure and Ground</a:t>
            </a:r>
          </a:p>
          <a:p>
            <a:r>
              <a:rPr lang="en-US" dirty="0" smtClean="0"/>
              <a:t>SPATIAL_NAMED-ENTITY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066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8229600" cy="781073"/>
          </a:xfrm>
        </p:spPr>
        <p:txBody>
          <a:bodyPr>
            <a:normAutofit/>
          </a:bodyPr>
          <a:lstStyle/>
          <a:p>
            <a:r>
              <a:rPr lang="en-US" sz="3600" dirty="0"/>
              <a:t>Conclusion</a:t>
            </a:r>
            <a:r>
              <a:rPr lang="en-US" sz="3600" dirty="0" smtClean="0"/>
              <a:t>: Measuring </a:t>
            </a:r>
            <a:r>
              <a:rPr lang="en-US" sz="3600" dirty="0"/>
              <a:t>Semantic Similarity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Normalizing temporal and spatial expressions</a:t>
            </a:r>
          </a:p>
          <a:p>
            <a:r>
              <a:rPr lang="en-US" i="1" dirty="0" smtClean="0"/>
              <a:t>Developing standardized specifications contribute towards corpora for training and evaluation for such normalization</a:t>
            </a:r>
          </a:p>
          <a:p>
            <a:r>
              <a:rPr lang="en-US" i="1" dirty="0" smtClean="0"/>
              <a:t>Cases in point:</a:t>
            </a:r>
          </a:p>
          <a:p>
            <a:pPr lvl="1"/>
            <a:r>
              <a:rPr lang="en-US" i="1" dirty="0" smtClean="0"/>
              <a:t>ISO-</a:t>
            </a:r>
            <a:r>
              <a:rPr lang="en-US" i="1" dirty="0" err="1" smtClean="0"/>
              <a:t>TimeML</a:t>
            </a:r>
            <a:r>
              <a:rPr lang="en-US" i="1" dirty="0" smtClean="0"/>
              <a:t> (ISO adopted)</a:t>
            </a:r>
          </a:p>
          <a:p>
            <a:pPr lvl="1"/>
            <a:r>
              <a:rPr lang="en-US" i="1" dirty="0" smtClean="0"/>
              <a:t>ISO-Space (in development)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99426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01700" y="274638"/>
            <a:ext cx="8229600" cy="781073"/>
          </a:xfrm>
        </p:spPr>
        <p:txBody>
          <a:bodyPr/>
          <a:lstStyle/>
          <a:p>
            <a:r>
              <a:rPr lang="en-US" dirty="0" smtClean="0"/>
              <a:t>Event similarity is a function of:</a:t>
            </a:r>
            <a:endParaRPr lang="en-US" dirty="0"/>
          </a:p>
        </p:txBody>
      </p:sp>
      <p:sp>
        <p:nvSpPr>
          <p:cNvPr id="145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153400" cy="4800600"/>
          </a:xfrm>
        </p:spPr>
        <p:txBody>
          <a:bodyPr>
            <a:normAutofit/>
          </a:bodyPr>
          <a:lstStyle/>
          <a:p>
            <a:pPr marL="533400" indent="-533400">
              <a:buClr>
                <a:srgbClr val="A50021"/>
              </a:buClr>
              <a:buFont typeface="Arial" pitchFamily="-108" charset="0"/>
              <a:buAutoNum type="arabicPeriod"/>
            </a:pPr>
            <a:r>
              <a:rPr lang="en-US" dirty="0" smtClean="0"/>
              <a:t>Predicative similarity</a:t>
            </a:r>
          </a:p>
          <a:p>
            <a:pPr marL="533400" indent="-533400">
              <a:buClr>
                <a:srgbClr val="A50021"/>
              </a:buClr>
              <a:buFont typeface="Arial" pitchFamily="-108" charset="0"/>
              <a:buAutoNum type="arabicPeriod"/>
            </a:pPr>
            <a:r>
              <a:rPr lang="en-US" dirty="0" smtClean="0"/>
              <a:t>Participant correlation</a:t>
            </a:r>
          </a:p>
          <a:p>
            <a:pPr marL="533400" indent="-533400">
              <a:buClr>
                <a:srgbClr val="A50021"/>
              </a:buClr>
              <a:buFont typeface="Arial" pitchFamily="-108" charset="0"/>
              <a:buAutoNum type="arabicPeriod"/>
            </a:pPr>
            <a:r>
              <a:rPr lang="en-US" dirty="0" smtClean="0"/>
              <a:t>Temporal proximity</a:t>
            </a:r>
          </a:p>
          <a:p>
            <a:pPr marL="533400" indent="-533400">
              <a:buClr>
                <a:srgbClr val="A50021"/>
              </a:buClr>
              <a:buFont typeface="Arial" pitchFamily="-108" charset="0"/>
              <a:buAutoNum type="arabicPeriod"/>
            </a:pPr>
            <a:r>
              <a:rPr lang="en-US" dirty="0" smtClean="0"/>
              <a:t>Spatial proximity</a:t>
            </a:r>
          </a:p>
          <a:p>
            <a:pPr marL="0" indent="0">
              <a:buClr>
                <a:srgbClr val="A50021"/>
              </a:buClr>
              <a:buNone/>
            </a:pPr>
            <a:endParaRPr lang="en-US" dirty="0" smtClean="0"/>
          </a:p>
          <a:p>
            <a:pPr marL="0" indent="0">
              <a:buClr>
                <a:srgbClr val="A50021"/>
              </a:buClr>
              <a:buNone/>
            </a:pPr>
            <a:r>
              <a:rPr lang="en-US" dirty="0" smtClean="0">
                <a:solidFill>
                  <a:srgbClr val="FF0000"/>
                </a:solidFill>
              </a:rPr>
              <a:t>cf. Kim (1993), Davidson (1980), Lewis	 (1986)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63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a. Mary </a:t>
            </a:r>
            <a:r>
              <a:rPr lang="en-US" sz="2400" dirty="0" smtClean="0">
                <a:solidFill>
                  <a:srgbClr val="0000FF"/>
                </a:solidFill>
              </a:rPr>
              <a:t>visited</a:t>
            </a:r>
            <a:r>
              <a:rPr lang="en-US" sz="2400" dirty="0" smtClean="0">
                <a:solidFill>
                  <a:srgbClr val="FF0000"/>
                </a:solidFill>
              </a:rPr>
              <a:t> John in Boston on Tuesday.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b. The woman/she </a:t>
            </a:r>
            <a:r>
              <a:rPr lang="en-US" sz="2400" dirty="0" smtClean="0">
                <a:solidFill>
                  <a:srgbClr val="0000FF"/>
                </a:solidFill>
              </a:rPr>
              <a:t>saw</a:t>
            </a:r>
            <a:r>
              <a:rPr lang="en-US" sz="2400" dirty="0" smtClean="0">
                <a:solidFill>
                  <a:srgbClr val="FF0000"/>
                </a:solidFill>
              </a:rPr>
              <a:t> her husband in Copley Square yesterday.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Sim</a:t>
            </a:r>
            <a:r>
              <a:rPr lang="en-US" dirty="0" smtClean="0"/>
              <a:t>(P</a:t>
            </a:r>
            <a:r>
              <a:rPr lang="en-US" baseline="-25000" dirty="0" smtClean="0"/>
              <a:t>1</a:t>
            </a:r>
            <a:r>
              <a:rPr lang="en-US" dirty="0" smtClean="0"/>
              <a:t>,P</a:t>
            </a:r>
            <a:r>
              <a:rPr lang="en-US" baseline="-25000" dirty="0" smtClean="0"/>
              <a:t>2</a:t>
            </a:r>
            <a:r>
              <a:rPr lang="en-US" dirty="0" smtClean="0"/>
              <a:t>): </a:t>
            </a:r>
            <a:r>
              <a:rPr lang="en-US" sz="2400" dirty="0" smtClean="0">
                <a:solidFill>
                  <a:srgbClr val="0000FF"/>
                </a:solidFill>
              </a:rPr>
              <a:t>visit</a:t>
            </a:r>
            <a:r>
              <a:rPr lang="en-US" sz="2400" dirty="0" smtClean="0"/>
              <a:t> vs. </a:t>
            </a:r>
            <a:r>
              <a:rPr lang="en-US" sz="2400" dirty="0" smtClean="0">
                <a:solidFill>
                  <a:srgbClr val="0000FF"/>
                </a:solidFill>
              </a:rPr>
              <a:t>see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err="1" smtClean="0"/>
              <a:t>Sim</a:t>
            </a:r>
            <a:r>
              <a:rPr lang="en-US" dirty="0" smtClean="0"/>
              <a:t>(Subj</a:t>
            </a:r>
            <a:r>
              <a:rPr lang="en-US" baseline="-25000" dirty="0" smtClean="0"/>
              <a:t>1</a:t>
            </a:r>
            <a:r>
              <a:rPr lang="en-US" dirty="0" smtClean="0"/>
              <a:t>,Subj</a:t>
            </a:r>
            <a:r>
              <a:rPr lang="en-US" baseline="-25000" dirty="0" smtClean="0"/>
              <a:t>2</a:t>
            </a:r>
            <a:r>
              <a:rPr lang="en-US" dirty="0"/>
              <a:t>): </a:t>
            </a:r>
            <a:r>
              <a:rPr lang="en-US" sz="2400" dirty="0" smtClean="0">
                <a:solidFill>
                  <a:srgbClr val="0000FF"/>
                </a:solidFill>
              </a:rPr>
              <a:t>Mary </a:t>
            </a:r>
            <a:r>
              <a:rPr lang="en-US" sz="2400" dirty="0" smtClean="0"/>
              <a:t>vs</a:t>
            </a:r>
            <a:r>
              <a:rPr lang="en-US" sz="2400" dirty="0"/>
              <a:t>. </a:t>
            </a:r>
            <a:r>
              <a:rPr lang="en-US" sz="2400" dirty="0" smtClean="0">
                <a:solidFill>
                  <a:srgbClr val="0000FF"/>
                </a:solidFill>
              </a:rPr>
              <a:t>the woman</a:t>
            </a:r>
            <a:endParaRPr lang="en-US" dirty="0" smtClean="0"/>
          </a:p>
          <a:p>
            <a:r>
              <a:rPr lang="en-US" dirty="0" err="1"/>
              <a:t>Sim</a:t>
            </a:r>
            <a:r>
              <a:rPr lang="en-US" dirty="0" smtClean="0"/>
              <a:t>(Obj</a:t>
            </a:r>
            <a:r>
              <a:rPr lang="en-US" baseline="-25000" dirty="0" smtClean="0"/>
              <a:t>1</a:t>
            </a:r>
            <a:r>
              <a:rPr lang="en-US" dirty="0" smtClean="0"/>
              <a:t>,Obj</a:t>
            </a:r>
            <a:r>
              <a:rPr lang="en-US" baseline="-25000" dirty="0" smtClean="0"/>
              <a:t>2</a:t>
            </a:r>
            <a:r>
              <a:rPr lang="en-US" dirty="0"/>
              <a:t>): </a:t>
            </a:r>
            <a:r>
              <a:rPr lang="en-US" sz="2400" dirty="0" smtClean="0">
                <a:solidFill>
                  <a:srgbClr val="0000FF"/>
                </a:solidFill>
              </a:rPr>
              <a:t>John </a:t>
            </a:r>
            <a:r>
              <a:rPr lang="en-US" sz="2400" dirty="0" smtClean="0"/>
              <a:t>vs</a:t>
            </a:r>
            <a:r>
              <a:rPr lang="en-US" sz="2400" dirty="0"/>
              <a:t>. </a:t>
            </a:r>
            <a:r>
              <a:rPr lang="en-US" sz="2400" dirty="0" smtClean="0">
                <a:solidFill>
                  <a:srgbClr val="0000FF"/>
                </a:solidFill>
              </a:rPr>
              <a:t>her husband</a:t>
            </a:r>
            <a:endParaRPr lang="en-US" dirty="0"/>
          </a:p>
          <a:p>
            <a:r>
              <a:rPr lang="en-US" dirty="0" err="1"/>
              <a:t>Sim</a:t>
            </a:r>
            <a:r>
              <a:rPr lang="en-US" dirty="0" smtClean="0"/>
              <a:t>(Loc</a:t>
            </a:r>
            <a:r>
              <a:rPr lang="en-US" baseline="-25000" dirty="0" smtClean="0"/>
              <a:t>1</a:t>
            </a:r>
            <a:r>
              <a:rPr lang="en-US" dirty="0" smtClean="0"/>
              <a:t>,Loc</a:t>
            </a:r>
            <a:r>
              <a:rPr lang="en-US" baseline="-25000" dirty="0" smtClean="0"/>
              <a:t>2</a:t>
            </a:r>
            <a:r>
              <a:rPr lang="en-US" dirty="0"/>
              <a:t>): </a:t>
            </a:r>
            <a:r>
              <a:rPr lang="en-US" sz="2400" dirty="0" smtClean="0">
                <a:solidFill>
                  <a:srgbClr val="0000FF"/>
                </a:solidFill>
              </a:rPr>
              <a:t>Boston </a:t>
            </a:r>
            <a:r>
              <a:rPr lang="en-US" sz="2400" dirty="0" smtClean="0"/>
              <a:t>vs</a:t>
            </a:r>
            <a:r>
              <a:rPr lang="en-US" sz="2400" dirty="0"/>
              <a:t>. </a:t>
            </a:r>
            <a:r>
              <a:rPr lang="en-US" sz="2400" dirty="0" smtClean="0">
                <a:solidFill>
                  <a:srgbClr val="0000FF"/>
                </a:solidFill>
              </a:rPr>
              <a:t>Copley Square</a:t>
            </a:r>
            <a:endParaRPr lang="en-US" dirty="0"/>
          </a:p>
          <a:p>
            <a:r>
              <a:rPr lang="en-US" dirty="0" err="1"/>
              <a:t>Sim</a:t>
            </a:r>
            <a:r>
              <a:rPr lang="en-US" dirty="0" smtClean="0"/>
              <a:t>(Time</a:t>
            </a:r>
            <a:r>
              <a:rPr lang="en-US" baseline="-25000" dirty="0" smtClean="0"/>
              <a:t>1</a:t>
            </a:r>
            <a:r>
              <a:rPr lang="en-US" dirty="0" smtClean="0"/>
              <a:t>,Time</a:t>
            </a:r>
            <a:r>
              <a:rPr lang="en-US" baseline="-25000" dirty="0" smtClean="0"/>
              <a:t>2</a:t>
            </a:r>
            <a:r>
              <a:rPr lang="en-US" dirty="0"/>
              <a:t>): </a:t>
            </a:r>
            <a:r>
              <a:rPr lang="en-US" sz="2400" dirty="0" smtClean="0">
                <a:solidFill>
                  <a:srgbClr val="0000FF"/>
                </a:solidFill>
              </a:rPr>
              <a:t>Tuesday </a:t>
            </a:r>
            <a:r>
              <a:rPr lang="en-US" sz="2400" dirty="0" smtClean="0"/>
              <a:t>vs</a:t>
            </a:r>
            <a:r>
              <a:rPr lang="en-US" sz="2400" dirty="0"/>
              <a:t>. </a:t>
            </a:r>
            <a:r>
              <a:rPr lang="en-US" sz="2400" dirty="0" smtClean="0">
                <a:solidFill>
                  <a:srgbClr val="0000FF"/>
                </a:solidFill>
              </a:rPr>
              <a:t>yesterday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Brandeis CS114-2012 Pustejovsky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48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Predicative 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Lexical resources</a:t>
            </a:r>
          </a:p>
          <a:p>
            <a:r>
              <a:rPr lang="en-US" dirty="0" smtClean="0"/>
              <a:t>LSA</a:t>
            </a:r>
          </a:p>
          <a:p>
            <a:r>
              <a:rPr lang="en-US" dirty="0"/>
              <a:t>V</a:t>
            </a:r>
            <a:r>
              <a:rPr lang="en-US" dirty="0" smtClean="0"/>
              <a:t>ector-based models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Brandeis CS114-2012 Pustejovsky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08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Argument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Semantic Role Labeling </a:t>
            </a:r>
          </a:p>
          <a:p>
            <a:pPr marL="0" indent="0">
              <a:buNone/>
            </a:pPr>
            <a:r>
              <a:rPr lang="en-US" dirty="0" smtClean="0"/>
              <a:t>			+</a:t>
            </a:r>
          </a:p>
          <a:p>
            <a:r>
              <a:rPr lang="en-US" dirty="0" err="1" smtClean="0"/>
              <a:t>Sortal</a:t>
            </a:r>
            <a:r>
              <a:rPr lang="en-US" dirty="0" smtClean="0"/>
              <a:t> Similarity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Brandeis CS114-2012 Pustejovsky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35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Normalization</a:t>
            </a:r>
          </a:p>
          <a:p>
            <a:pPr lvl="1"/>
            <a:r>
              <a:rPr lang="en-US" dirty="0" smtClean="0"/>
              <a:t>Map to standardized ISO-</a:t>
            </a:r>
            <a:r>
              <a:rPr lang="en-US" dirty="0" err="1" smtClean="0"/>
              <a:t>TimeML</a:t>
            </a:r>
            <a:r>
              <a:rPr lang="en-US" dirty="0" smtClean="0"/>
              <a:t> format</a:t>
            </a:r>
          </a:p>
          <a:p>
            <a:r>
              <a:rPr lang="en-US" dirty="0" smtClean="0"/>
              <a:t>Referencing</a:t>
            </a:r>
          </a:p>
          <a:p>
            <a:pPr lvl="1"/>
            <a:r>
              <a:rPr lang="en-US" dirty="0" smtClean="0"/>
              <a:t>Reference relative to local temporal values </a:t>
            </a:r>
          </a:p>
          <a:p>
            <a:pPr lvl="1"/>
            <a:endParaRPr lang="en-US" dirty="0"/>
          </a:p>
          <a:p>
            <a:pPr marL="457200" lvl="1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Val(Tuesday) = Val(yesterday)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Brandeis CS114-2012 Pustejovsky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04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Normalization</a:t>
            </a:r>
          </a:p>
          <a:p>
            <a:pPr lvl="1"/>
            <a:r>
              <a:rPr lang="en-US" dirty="0" smtClean="0"/>
              <a:t>Map to standardized ISO-Space format</a:t>
            </a:r>
          </a:p>
          <a:p>
            <a:r>
              <a:rPr lang="en-US" dirty="0" smtClean="0"/>
              <a:t>Referencing</a:t>
            </a:r>
          </a:p>
          <a:p>
            <a:pPr lvl="1"/>
            <a:r>
              <a:rPr lang="en-US" dirty="0" smtClean="0"/>
              <a:t>Reference relative to accessible spatial values </a:t>
            </a:r>
          </a:p>
          <a:p>
            <a:pPr lvl="1"/>
            <a:endParaRPr lang="en-US" dirty="0"/>
          </a:p>
          <a:p>
            <a:pPr marL="457200" lvl="1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Val(</a:t>
            </a:r>
            <a:r>
              <a:rPr lang="en-US" dirty="0" err="1" smtClean="0">
                <a:solidFill>
                  <a:srgbClr val="FF0000"/>
                </a:solidFill>
              </a:rPr>
              <a:t>Copley_Sq</a:t>
            </a:r>
            <a:r>
              <a:rPr lang="en-US" dirty="0" smtClean="0">
                <a:solidFill>
                  <a:srgbClr val="FF0000"/>
                </a:solidFill>
              </a:rPr>
              <a:t>) Spatial-IN Val(Boston)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Brandeis CS114-2012 Pustejovsky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62936"/>
      </p:ext>
    </p:extLst>
  </p:cSld>
  <p:clrMapOvr>
    <a:masterClrMapping/>
  </p:clrMapOvr>
</p:sld>
</file>

<file path=ppt/theme/theme1.xml><?xml version="1.0" encoding="utf-8"?>
<a:theme xmlns:a="http://schemas.openxmlformats.org/drawingml/2006/main" name="Brandeis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36FA4"/>
      </a:accent1>
      <a:accent2>
        <a:srgbClr val="A47BC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Brandeis.potx</Template>
  <TotalTime>10172</TotalTime>
  <Words>1241</Words>
  <Application>Microsoft Macintosh PowerPoint</Application>
  <PresentationFormat>On-screen Show (4:3)</PresentationFormat>
  <Paragraphs>202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Brandeis</vt:lpstr>
      <vt:lpstr>STS: Temporal and Spatial Constraints on Text Similarity</vt:lpstr>
      <vt:lpstr>Measuring Similarity</vt:lpstr>
      <vt:lpstr>Object similarity is a function of:</vt:lpstr>
      <vt:lpstr>Event similarity is a function of:</vt:lpstr>
      <vt:lpstr>Event Similarity</vt:lpstr>
      <vt:lpstr>Predicative Similarity</vt:lpstr>
      <vt:lpstr>Argument Alignment</vt:lpstr>
      <vt:lpstr>Temporal Similarity</vt:lpstr>
      <vt:lpstr>Spatial Similarity</vt:lpstr>
      <vt:lpstr>Temporal Issues</vt:lpstr>
      <vt:lpstr>Motivation for time and event markup</vt:lpstr>
      <vt:lpstr>Temporal Awareness in Real Text</vt:lpstr>
      <vt:lpstr>Current Time Analysis Technology</vt:lpstr>
      <vt:lpstr>Document Time Stamping</vt:lpstr>
      <vt:lpstr>Document Time Stamping: </vt:lpstr>
      <vt:lpstr>Identify which Events Should be Ordered</vt:lpstr>
      <vt:lpstr>Creation vs. Narrative Time</vt:lpstr>
      <vt:lpstr>Genre, Style, and Register</vt:lpstr>
      <vt:lpstr>Genre, Register, and Style</vt:lpstr>
      <vt:lpstr>Narrative Time</vt:lpstr>
      <vt:lpstr>Document Time Stamping: for real</vt:lpstr>
      <vt:lpstr>Narrative Container</vt:lpstr>
      <vt:lpstr>Time Stamping: the good, bad, …</vt:lpstr>
      <vt:lpstr>ISO-TimeML Enables Temporal Parsing</vt:lpstr>
      <vt:lpstr>ISO-TimeML Provides elements to:</vt:lpstr>
      <vt:lpstr>ISO-Space</vt:lpstr>
      <vt:lpstr>Applications of ISO-Space</vt:lpstr>
      <vt:lpstr>Semantic Requirements for Annotation</vt:lpstr>
      <vt:lpstr>Spatial Expressions</vt:lpstr>
      <vt:lpstr>Spatial Relations</vt:lpstr>
      <vt:lpstr>Frames of Reference (Levinson, 2003)</vt:lpstr>
      <vt:lpstr>Frames of reference</vt:lpstr>
      <vt:lpstr>ISO-Space 1.4</vt:lpstr>
      <vt:lpstr>Conclusion: Measuring Semantic Similarity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CS114 Introduction to Computational Linguistics</dc:title>
  <dc:subject/>
  <dc:creator>James Pustejovsky</dc:creator>
  <cp:keywords/>
  <dc:description/>
  <cp:lastModifiedBy>James Pustejovsky</cp:lastModifiedBy>
  <cp:revision>157</cp:revision>
  <cp:lastPrinted>2012-01-26T23:49:50Z</cp:lastPrinted>
  <dcterms:created xsi:type="dcterms:W3CDTF">2011-01-18T16:59:46Z</dcterms:created>
  <dcterms:modified xsi:type="dcterms:W3CDTF">2012-03-13T15:25:54Z</dcterms:modified>
  <cp:category/>
</cp:coreProperties>
</file>