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6" r:id="rId3"/>
    <p:sldId id="337" r:id="rId4"/>
    <p:sldId id="339" r:id="rId5"/>
    <p:sldId id="271" r:id="rId6"/>
    <p:sldId id="257" r:id="rId7"/>
    <p:sldId id="314" r:id="rId8"/>
    <p:sldId id="295" r:id="rId9"/>
    <p:sldId id="258" r:id="rId10"/>
    <p:sldId id="280" r:id="rId11"/>
    <p:sldId id="33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4735" autoAdjust="0"/>
    <p:restoredTop sz="94660"/>
  </p:normalViewPr>
  <p:slideViewPr>
    <p:cSldViewPr snapToGrid="0" snapToObjects="1">
      <p:cViewPr varScale="1">
        <p:scale>
          <a:sx n="160" d="100"/>
          <a:sy n="160" d="100"/>
        </p:scale>
        <p:origin x="-1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1BB74-3F31-114B-BA12-B6231E891CA2}" type="datetimeFigureOut">
              <a:rPr lang="en-US" smtClean="0"/>
              <a:pPr/>
              <a:t>3/29/12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43A8B-6F71-F540-9355-4A1BBD6C7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0715-2100-0E42-8F65-2C097912F7D3}" type="datetimeFigureOut">
              <a:rPr lang="en-US" smtClean="0"/>
              <a:pPr/>
              <a:t>3/29/12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F0C87-D3D6-FE43-982D-65D8FB8ED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210B5-31C6-D049-9783-B2312BE0FCB9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9F99E-C361-7A40-AEF2-345A300446CE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BAF3-2757-5149-9BE0-2335745F108E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37EA-A628-1946-B175-9E6F427A2C97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B235-52C9-2144-9F26-3DB82F8D3B3A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9062-F348-2D4E-9A61-B51C197DF9D4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4473-13EA-CB4D-88CC-C662ADC034BF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9969-DDD5-6444-9B7A-D355C006348A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4C5C-C671-E54F-A5D6-729FB8A76CA5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99E4-D461-6C4B-BD51-E4A91C2FA1FB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25D8-CB4B-B942-9749-7A339E8414AA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F1BF3-4F15-FB4D-8FE3-3C14B636A08B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21EA8-22A3-8E45-8CC1-5BC5A4B1C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Toward an Open Source Textual Entailment Platform </a:t>
            </a:r>
            <a:br>
              <a:rPr lang="en-US" dirty="0" smtClean="0"/>
            </a:br>
            <a:r>
              <a:rPr lang="en-US" dirty="0" smtClean="0"/>
              <a:t>(Excitement Project)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778" y="3984977"/>
            <a:ext cx="7826022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Bernardo Magnini</a:t>
            </a:r>
          </a:p>
          <a:p>
            <a:r>
              <a:rPr lang="en-US" dirty="0" smtClean="0"/>
              <a:t>(on behalf of the Excitement consortium)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48671" y="6353175"/>
            <a:ext cx="6331024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b="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STS workshop, NYC March 12-13 2012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Req. 1a: Data model / file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3919" cy="47561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“Low overhead”: </a:t>
            </a:r>
            <a:r>
              <a:rPr lang="en-US" dirty="0" err="1" smtClean="0"/>
              <a:t>CoNLL</a:t>
            </a:r>
            <a:r>
              <a:rPr lang="en-US" dirty="0" smtClean="0"/>
              <a:t> shared task format</a:t>
            </a:r>
          </a:p>
          <a:p>
            <a:pPr lvl="1"/>
            <a:r>
              <a:rPr lang="en-US" dirty="0" smtClean="0"/>
              <a:t>column-based plain text format</a:t>
            </a:r>
          </a:p>
          <a:p>
            <a:pPr lvl="1"/>
            <a:r>
              <a:rPr lang="en-US" dirty="0" smtClean="0"/>
              <a:t>extensible with new columns, but messy (?)</a:t>
            </a:r>
          </a:p>
          <a:p>
            <a:pPr lvl="1"/>
            <a:r>
              <a:rPr lang="en-US" dirty="0" smtClean="0"/>
              <a:t>No data model</a:t>
            </a:r>
          </a:p>
          <a:p>
            <a:r>
              <a:rPr lang="en-US" dirty="0" smtClean="0"/>
              <a:t>“High overhead”: UIMA CAS (Common Analysis Structure)</a:t>
            </a:r>
          </a:p>
          <a:p>
            <a:pPr lvl="1"/>
            <a:r>
              <a:rPr lang="en-US" dirty="0" smtClean="0"/>
              <a:t>one graph; stand-off; support for meta-data information (Req. 1d)</a:t>
            </a:r>
          </a:p>
          <a:p>
            <a:pPr lvl="1"/>
            <a:r>
              <a:rPr lang="en-US" dirty="0" smtClean="0"/>
              <a:t>data model + XML serialization (XMI)</a:t>
            </a:r>
          </a:p>
          <a:p>
            <a:pPr lvl="1"/>
            <a:r>
              <a:rPr lang="en-US" dirty="0" smtClean="0"/>
              <a:t>backed by IBM and the Apache foundation</a:t>
            </a:r>
          </a:p>
          <a:p>
            <a:pPr lvl="1"/>
            <a:r>
              <a:rPr lang="en-US" dirty="0" smtClean="0"/>
              <a:t>Java API; existing wrappers for a number of NLP software packages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294866" y="1339890"/>
            <a:ext cx="7390488" cy="54403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17919" y="1471918"/>
            <a:ext cx="2252417" cy="30657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Linguistic</a:t>
            </a:r>
          </a:p>
          <a:p>
            <a:pPr algn="ctr"/>
            <a:r>
              <a:rPr lang="en-US" sz="2400" dirty="0" smtClean="0"/>
              <a:t>Analysis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74275" y="1471918"/>
            <a:ext cx="4504834" cy="37017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Core</a:t>
            </a:r>
          </a:p>
          <a:p>
            <a:pPr algn="ctr"/>
            <a:r>
              <a:rPr lang="en-US" sz="2400" dirty="0" smtClean="0"/>
              <a:t>Engine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39"/>
            <a:ext cx="8229600" cy="896583"/>
          </a:xfrm>
        </p:spPr>
        <p:txBody>
          <a:bodyPr>
            <a:normAutofit/>
          </a:bodyPr>
          <a:lstStyle/>
          <a:p>
            <a:r>
              <a:rPr lang="en-US" dirty="0" smtClean="0"/>
              <a:t>From TE to Textual Inferences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58812" y="1710768"/>
            <a:ext cx="2322974" cy="12049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Textual Inference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Decision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80522" y="3794228"/>
            <a:ext cx="2279555" cy="11724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</a:t>
            </a:r>
          </a:p>
          <a:p>
            <a:pPr algn="ctr"/>
            <a:r>
              <a:rPr lang="en-US" dirty="0" smtClean="0"/>
              <a:t>Components</a:t>
            </a:r>
          </a:p>
          <a:p>
            <a:pPr algn="ctr"/>
            <a:r>
              <a:rPr lang="en-US" dirty="0" smtClean="0"/>
              <a:t>(Algorithms)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29147" y="3795819"/>
            <a:ext cx="1443717" cy="11724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</a:t>
            </a:r>
          </a:p>
          <a:p>
            <a:pPr algn="ctr"/>
            <a:r>
              <a:rPr lang="en-US" dirty="0" smtClean="0"/>
              <a:t>Components</a:t>
            </a:r>
          </a:p>
          <a:p>
            <a:pPr algn="ctr"/>
            <a:r>
              <a:rPr lang="en-US" dirty="0" smtClean="0"/>
              <a:t>(Resources)</a:t>
            </a:r>
          </a:p>
        </p:txBody>
      </p:sp>
      <p:cxnSp>
        <p:nvCxnSpPr>
          <p:cNvPr id="11" name="Straight Arrow Connector 10"/>
          <p:cNvCxnSpPr>
            <a:stCxn id="5" idx="0"/>
            <a:endCxn id="4" idx="2"/>
          </p:cNvCxnSpPr>
          <p:nvPr/>
        </p:nvCxnSpPr>
        <p:spPr>
          <a:xfrm rot="16200000" flipV="1">
            <a:off x="3881053" y="3354980"/>
            <a:ext cx="87849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5" name="Straight Arrow Connector 14"/>
          <p:cNvCxnSpPr>
            <a:stCxn id="6" idx="0"/>
            <a:endCxn id="4" idx="3"/>
          </p:cNvCxnSpPr>
          <p:nvPr/>
        </p:nvCxnSpPr>
        <p:spPr>
          <a:xfrm rot="16200000" flipV="1">
            <a:off x="5275112" y="2519925"/>
            <a:ext cx="1482568" cy="1069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7" name="Rectangle 16"/>
          <p:cNvSpPr/>
          <p:nvPr/>
        </p:nvSpPr>
        <p:spPr>
          <a:xfrm>
            <a:off x="619531" y="3511986"/>
            <a:ext cx="1845354" cy="8684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6110" y="2084267"/>
            <a:ext cx="1932194" cy="4667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Data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7" idx="0"/>
            <a:endCxn id="18" idx="2"/>
          </p:cNvCxnSpPr>
          <p:nvPr/>
        </p:nvCxnSpPr>
        <p:spPr>
          <a:xfrm rot="16200000" flipV="1">
            <a:off x="1061743" y="3031520"/>
            <a:ext cx="96093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8" idx="3"/>
            <a:endCxn id="4" idx="1"/>
          </p:cNvCxnSpPr>
          <p:nvPr/>
        </p:nvCxnSpPr>
        <p:spPr>
          <a:xfrm flipV="1">
            <a:off x="2508304" y="2313251"/>
            <a:ext cx="650508" cy="44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3"/>
          </p:cNvCxnSpPr>
          <p:nvPr/>
        </p:nvCxnSpPr>
        <p:spPr>
          <a:xfrm>
            <a:off x="5481786" y="2313251"/>
            <a:ext cx="1071414" cy="44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76943" y="1784240"/>
            <a:ext cx="2354130" cy="17543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Textual inference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Equivalence (similarity)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Entailment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Contradiction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Causality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Temporal relation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74275" y="5547199"/>
            <a:ext cx="2084166" cy="10964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Common Library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Machine Learning, Search, Evaluation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4133136" y="5360036"/>
            <a:ext cx="372739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9" name="Rectangle 18"/>
          <p:cNvSpPr/>
          <p:nvPr/>
        </p:nvSpPr>
        <p:spPr>
          <a:xfrm>
            <a:off x="5460077" y="5547199"/>
            <a:ext cx="1812787" cy="10964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RTE  and task-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specific datasets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7919" y="5547199"/>
            <a:ext cx="2084165" cy="10964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Pretrained</a:t>
            </a:r>
            <a:r>
              <a:rPr lang="en-US" dirty="0" smtClean="0">
                <a:solidFill>
                  <a:schemeClr val="tx1"/>
                </a:solidFill>
              </a:rPr>
              <a:t> inference models </a:t>
            </a:r>
          </a:p>
        </p:txBody>
      </p:sp>
      <p:cxnSp>
        <p:nvCxnSpPr>
          <p:cNvPr id="26" name="Straight Arrow Connector 25"/>
          <p:cNvCxnSpPr>
            <a:stCxn id="23" idx="0"/>
          </p:cNvCxnSpPr>
          <p:nvPr/>
        </p:nvCxnSpPr>
        <p:spPr>
          <a:xfrm rot="5400000" flipH="1" flipV="1">
            <a:off x="2064128" y="4570335"/>
            <a:ext cx="372738" cy="1580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684067" y="5326066"/>
            <a:ext cx="372739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34" name="Straight Arrow Connector 33"/>
          <p:cNvCxnSpPr>
            <a:stCxn id="6" idx="1"/>
          </p:cNvCxnSpPr>
          <p:nvPr/>
        </p:nvCxnSpPr>
        <p:spPr>
          <a:xfrm rot="10800000">
            <a:off x="5481787" y="4380430"/>
            <a:ext cx="347361" cy="1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861"/>
            <a:ext cx="8229600" cy="769584"/>
          </a:xfrm>
        </p:spPr>
        <p:txBody>
          <a:bodyPr>
            <a:normAutofit/>
          </a:bodyPr>
          <a:lstStyle/>
          <a:p>
            <a:r>
              <a:rPr lang="en-US" dirty="0" smtClean="0"/>
              <a:t>Excitement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85334"/>
            <a:ext cx="8229600" cy="4884385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EXploring</a:t>
            </a:r>
            <a:r>
              <a:rPr lang="en-US" sz="2400" b="1" dirty="0" smtClean="0"/>
              <a:t> Customer Interactions through Textual </a:t>
            </a:r>
            <a:r>
              <a:rPr lang="en-US" sz="2400" b="1" dirty="0" err="1" smtClean="0"/>
              <a:t>EntailMENT</a:t>
            </a:r>
            <a:endParaRPr lang="en-US" sz="2400" b="1" dirty="0" smtClean="0"/>
          </a:p>
          <a:p>
            <a:r>
              <a:rPr lang="en-US" sz="2400" dirty="0" smtClean="0"/>
              <a:t>Started 1/1/2012; Duration 3 years, 3,5M € funding</a:t>
            </a:r>
          </a:p>
          <a:p>
            <a:r>
              <a:rPr lang="en-US" sz="2400" b="1" dirty="0" smtClean="0"/>
              <a:t>Academic partners</a:t>
            </a:r>
          </a:p>
          <a:p>
            <a:pPr lvl="1"/>
            <a:r>
              <a:rPr lang="en-US" sz="2000" dirty="0" smtClean="0"/>
              <a:t>Bar-</a:t>
            </a:r>
            <a:r>
              <a:rPr lang="en-US" sz="2000" dirty="0" err="1" smtClean="0"/>
              <a:t>Ilan</a:t>
            </a:r>
            <a:r>
              <a:rPr lang="en-US" sz="2000" dirty="0" smtClean="0"/>
              <a:t> University, Ramat </a:t>
            </a:r>
            <a:r>
              <a:rPr lang="en-US" sz="2000" dirty="0" err="1" smtClean="0"/>
              <a:t>Gan</a:t>
            </a:r>
            <a:r>
              <a:rPr lang="en-US" sz="2000" dirty="0" smtClean="0"/>
              <a:t>, Israel (I. Dagan)</a:t>
            </a:r>
          </a:p>
          <a:p>
            <a:pPr lvl="1"/>
            <a:r>
              <a:rPr lang="en-US" sz="2000" dirty="0" smtClean="0"/>
              <a:t>DFKI, </a:t>
            </a:r>
            <a:r>
              <a:rPr lang="en-US" sz="2000" dirty="0" err="1" smtClean="0"/>
              <a:t>Saarbrücken</a:t>
            </a:r>
            <a:r>
              <a:rPr lang="en-US" sz="2000" dirty="0" smtClean="0"/>
              <a:t>, Germany (G. Neumann)</a:t>
            </a:r>
          </a:p>
          <a:p>
            <a:pPr lvl="1"/>
            <a:r>
              <a:rPr lang="en-US" sz="2000" dirty="0" err="1" smtClean="0"/>
              <a:t>Fondazione</a:t>
            </a:r>
            <a:r>
              <a:rPr lang="en-US" sz="2000" dirty="0" smtClean="0"/>
              <a:t> Bruno Kessler, </a:t>
            </a:r>
            <a:r>
              <a:rPr lang="en-US" sz="2000" dirty="0" err="1" smtClean="0"/>
              <a:t>Povo</a:t>
            </a:r>
            <a:r>
              <a:rPr lang="en-US" sz="2000" dirty="0" smtClean="0"/>
              <a:t>, Italy (B. </a:t>
            </a:r>
            <a:r>
              <a:rPr lang="en-US" sz="2000" dirty="0" err="1" smtClean="0"/>
              <a:t>Magnini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University of Heidelberg, Germany (S. </a:t>
            </a:r>
            <a:r>
              <a:rPr lang="en-US" sz="2000" dirty="0" err="1" smtClean="0"/>
              <a:t>Pado</a:t>
            </a:r>
            <a:r>
              <a:rPr lang="en-US" sz="2000" dirty="0" smtClean="0"/>
              <a:t>)</a:t>
            </a:r>
          </a:p>
          <a:p>
            <a:r>
              <a:rPr lang="en-US" sz="2400" b="1" dirty="0" smtClean="0"/>
              <a:t>Industrial partners</a:t>
            </a:r>
          </a:p>
          <a:p>
            <a:pPr lvl="1"/>
            <a:r>
              <a:rPr lang="en-US" sz="2000" dirty="0" smtClean="0"/>
              <a:t>NICE, </a:t>
            </a:r>
            <a:r>
              <a:rPr lang="en-US" sz="2000" dirty="0" err="1" smtClean="0"/>
              <a:t>Ra'anana</a:t>
            </a:r>
            <a:r>
              <a:rPr lang="en-US" sz="2000" dirty="0" smtClean="0"/>
              <a:t>, Israel (English analytics provider, </a:t>
            </a:r>
            <a:r>
              <a:rPr lang="en-US" sz="2000" b="1" dirty="0" smtClean="0"/>
              <a:t>coordinator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German company (</a:t>
            </a:r>
            <a:r>
              <a:rPr lang="en-US" sz="2000" dirty="0" err="1" smtClean="0"/>
              <a:t>OMQ</a:t>
            </a:r>
            <a:r>
              <a:rPr lang="en-US" sz="2000" dirty="0" smtClean="0"/>
              <a:t>, German IT support company)</a:t>
            </a:r>
          </a:p>
          <a:p>
            <a:pPr lvl="1"/>
            <a:r>
              <a:rPr lang="en-US" sz="2000" dirty="0" err="1" smtClean="0"/>
              <a:t>AlmaViva</a:t>
            </a:r>
            <a:r>
              <a:rPr lang="en-US" sz="2000" dirty="0" smtClean="0"/>
              <a:t>, Roma, Italy (Italian analytics provider)</a:t>
            </a:r>
            <a:endParaRPr lang="en-US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77621" y="64916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48671" y="6381397"/>
            <a:ext cx="6331024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b="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STS workshop, NYC March 12-13 2012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416"/>
            <a:ext cx="8229600" cy="938918"/>
          </a:xfrm>
        </p:spPr>
        <p:txBody>
          <a:bodyPr/>
          <a:lstStyle/>
          <a:p>
            <a:r>
              <a:rPr lang="en-US" dirty="0" smtClean="0"/>
              <a:t>Scientific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32091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Scientific goal</a:t>
            </a:r>
            <a:r>
              <a:rPr lang="en-US" sz="2800" dirty="0" smtClean="0"/>
              <a:t>: Develop and advance a “MOSES-style” platform for multi-lingual textual inference</a:t>
            </a:r>
          </a:p>
          <a:p>
            <a:pPr>
              <a:buNone/>
            </a:pPr>
            <a:endParaRPr lang="en-US" sz="2800" dirty="0" smtClean="0"/>
          </a:p>
          <a:p>
            <a:pPr lvl="1"/>
            <a:r>
              <a:rPr lang="en-US" sz="2400" dirty="0" smtClean="0"/>
              <a:t>A Generic Multilingual </a:t>
            </a:r>
            <a:r>
              <a:rPr lang="en-US" sz="2400" b="1" dirty="0" smtClean="0"/>
              <a:t>Architecture for Component-Based Textual Entailment</a:t>
            </a:r>
          </a:p>
          <a:p>
            <a:pPr lvl="1"/>
            <a:r>
              <a:rPr lang="en-US" sz="2400" b="1" dirty="0" smtClean="0"/>
              <a:t>Algorithmic Progress </a:t>
            </a:r>
            <a:r>
              <a:rPr lang="en-US" sz="2400" dirty="0" smtClean="0"/>
              <a:t>in Textual Inference</a:t>
            </a:r>
          </a:p>
          <a:p>
            <a:pPr lvl="1"/>
            <a:r>
              <a:rPr lang="en-US" sz="2400" dirty="0" smtClean="0"/>
              <a:t>An </a:t>
            </a:r>
            <a:r>
              <a:rPr lang="en-US" sz="2400" b="1" dirty="0" smtClean="0"/>
              <a:t>open-source</a:t>
            </a:r>
            <a:r>
              <a:rPr lang="en-US" sz="2400" dirty="0" smtClean="0"/>
              <a:t> multi-lingual textual entailment </a:t>
            </a:r>
            <a:r>
              <a:rPr lang="en-US" sz="2400" b="1" dirty="0" smtClean="0"/>
              <a:t>platform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48671" y="6353175"/>
            <a:ext cx="6331024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b="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STS workshop, NYC March 12-13 2012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Application to Customer interaction analytics 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88" y="2371553"/>
            <a:ext cx="8230523" cy="35720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1676400"/>
            <a:ext cx="22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Exploration graphs</a:t>
            </a:r>
            <a:endParaRPr lang="en-US" b="1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48671" y="6353175"/>
            <a:ext cx="6331024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b="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STS workshop, NYC March 12-13 2012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8918"/>
          </a:xfrm>
        </p:spPr>
        <p:txBody>
          <a:bodyPr>
            <a:normAutofit/>
          </a:bodyPr>
          <a:lstStyle/>
          <a:p>
            <a:r>
              <a:rPr lang="en-US" dirty="0" smtClean="0"/>
              <a:t>Excitement Platform: Desiderata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6757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Dual goal: OS Platform + Industrial Application</a:t>
            </a:r>
          </a:p>
          <a:p>
            <a:pPr marL="342900" lvl="1" indent="-342900">
              <a:buFont typeface="Arial"/>
              <a:buChar char="•"/>
            </a:pPr>
            <a:r>
              <a:rPr lang="en-US" sz="2400" dirty="0" smtClean="0"/>
              <a:t>Open Source Platform: Generality</a:t>
            </a:r>
          </a:p>
          <a:p>
            <a:pPr lvl="1"/>
            <a:r>
              <a:rPr lang="en-US" sz="2400" dirty="0" smtClean="0"/>
              <a:t>Easy integration of external language analysis tools</a:t>
            </a:r>
          </a:p>
          <a:p>
            <a:pPr lvl="1"/>
            <a:r>
              <a:rPr lang="en-US" sz="2400" dirty="0" smtClean="0"/>
              <a:t>Accommodate as many entailment mechanisms as possible</a:t>
            </a:r>
          </a:p>
          <a:p>
            <a:pPr lvl="1"/>
            <a:r>
              <a:rPr lang="en-US" sz="2400" dirty="0" smtClean="0"/>
              <a:t>Reusability of components</a:t>
            </a:r>
          </a:p>
          <a:p>
            <a:pPr lvl="1"/>
            <a:r>
              <a:rPr lang="en-US" sz="2400" b="1" dirty="0" smtClean="0"/>
              <a:t>Convince end users to use the platform</a:t>
            </a:r>
          </a:p>
          <a:p>
            <a:r>
              <a:rPr lang="en-US" sz="2800" dirty="0" smtClean="0"/>
              <a:t>Industrial Application: Efficiency</a:t>
            </a:r>
          </a:p>
          <a:p>
            <a:pPr lvl="1"/>
            <a:r>
              <a:rPr lang="en-US" sz="2400" dirty="0" smtClean="0"/>
              <a:t>Flexible mapping of application tasks onto “core” entailment</a:t>
            </a:r>
          </a:p>
          <a:p>
            <a:pPr lvl="1"/>
            <a:r>
              <a:rPr lang="en-US" sz="2400" b="1" dirty="0" smtClean="0"/>
              <a:t>Practical integration into industrial architectures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48671" y="6353175"/>
            <a:ext cx="6331024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b="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STS workshop, NYC March 12-13 2012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294866" y="1339890"/>
            <a:ext cx="7390488" cy="54403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17919" y="1471918"/>
            <a:ext cx="2252417" cy="30657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Linguistic</a:t>
            </a:r>
          </a:p>
          <a:p>
            <a:pPr algn="ctr"/>
            <a:r>
              <a:rPr lang="en-US" sz="2400" dirty="0" smtClean="0"/>
              <a:t>Analysis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74275" y="1471918"/>
            <a:ext cx="4504834" cy="37017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Core</a:t>
            </a:r>
          </a:p>
          <a:p>
            <a:pPr algn="ctr"/>
            <a:r>
              <a:rPr lang="en-US" sz="2400" dirty="0" smtClean="0"/>
              <a:t>Engine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34" y="189972"/>
            <a:ext cx="8849134" cy="8683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Excitement Open Source TE Platform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58812" y="1710768"/>
            <a:ext cx="2322974" cy="12049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Entailment</a:t>
            </a:r>
          </a:p>
          <a:p>
            <a:pPr algn="ctr"/>
            <a:r>
              <a:rPr lang="en-US" dirty="0" smtClean="0"/>
              <a:t>Decision </a:t>
            </a:r>
          </a:p>
          <a:p>
            <a:pPr algn="ctr"/>
            <a:r>
              <a:rPr lang="en-US" dirty="0" smtClean="0"/>
              <a:t>Algorithm (EDA)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80522" y="3794228"/>
            <a:ext cx="2279555" cy="11724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</a:t>
            </a:r>
          </a:p>
          <a:p>
            <a:pPr algn="ctr"/>
            <a:r>
              <a:rPr lang="en-US" dirty="0" smtClean="0"/>
              <a:t>Components</a:t>
            </a:r>
          </a:p>
          <a:p>
            <a:pPr algn="ctr"/>
            <a:r>
              <a:rPr lang="en-US" dirty="0" smtClean="0"/>
              <a:t>(Algorithms)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29147" y="3795819"/>
            <a:ext cx="1443717" cy="11724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</a:t>
            </a:r>
          </a:p>
          <a:p>
            <a:pPr algn="ctr"/>
            <a:r>
              <a:rPr lang="en-US" dirty="0" smtClean="0"/>
              <a:t>Components</a:t>
            </a:r>
          </a:p>
          <a:p>
            <a:pPr algn="ctr"/>
            <a:r>
              <a:rPr lang="en-US" dirty="0" smtClean="0"/>
              <a:t>(Resources)</a:t>
            </a:r>
          </a:p>
        </p:txBody>
      </p:sp>
      <p:cxnSp>
        <p:nvCxnSpPr>
          <p:cNvPr id="11" name="Straight Arrow Connector 10"/>
          <p:cNvCxnSpPr>
            <a:stCxn id="5" idx="0"/>
            <a:endCxn id="4" idx="2"/>
          </p:cNvCxnSpPr>
          <p:nvPr/>
        </p:nvCxnSpPr>
        <p:spPr>
          <a:xfrm rot="16200000" flipV="1">
            <a:off x="3881053" y="3354980"/>
            <a:ext cx="87849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5" name="Straight Arrow Connector 14"/>
          <p:cNvCxnSpPr>
            <a:stCxn id="6" idx="0"/>
            <a:endCxn id="4" idx="3"/>
          </p:cNvCxnSpPr>
          <p:nvPr/>
        </p:nvCxnSpPr>
        <p:spPr>
          <a:xfrm rot="16200000" flipV="1">
            <a:off x="5275112" y="2519925"/>
            <a:ext cx="1482568" cy="1069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7" name="Rectangle 16"/>
          <p:cNvSpPr/>
          <p:nvPr/>
        </p:nvSpPr>
        <p:spPr>
          <a:xfrm>
            <a:off x="619531" y="3511986"/>
            <a:ext cx="1845354" cy="8684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6110" y="2084267"/>
            <a:ext cx="1932194" cy="4667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Data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7" idx="0"/>
            <a:endCxn id="18" idx="2"/>
          </p:cNvCxnSpPr>
          <p:nvPr/>
        </p:nvCxnSpPr>
        <p:spPr>
          <a:xfrm rot="16200000" flipV="1">
            <a:off x="1061743" y="3031520"/>
            <a:ext cx="96093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8" idx="3"/>
            <a:endCxn id="4" idx="1"/>
          </p:cNvCxnSpPr>
          <p:nvPr/>
        </p:nvCxnSpPr>
        <p:spPr>
          <a:xfrm flipV="1">
            <a:off x="2508304" y="2313251"/>
            <a:ext cx="650508" cy="44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3"/>
          </p:cNvCxnSpPr>
          <p:nvPr/>
        </p:nvCxnSpPr>
        <p:spPr>
          <a:xfrm flipV="1">
            <a:off x="5481786" y="2311041"/>
            <a:ext cx="2203568" cy="2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36491" y="1784240"/>
            <a:ext cx="1518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entailment/</a:t>
            </a:r>
          </a:p>
          <a:p>
            <a:r>
              <a:rPr lang="en-US" dirty="0" smtClean="0"/>
              <a:t>contradiction/</a:t>
            </a:r>
          </a:p>
          <a:p>
            <a:r>
              <a:rPr lang="en-US" dirty="0" smtClean="0"/>
              <a:t>unknown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974275" y="5547199"/>
            <a:ext cx="2084166" cy="10964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Common Library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Machine Learning, Search, Evaluation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4133136" y="5360036"/>
            <a:ext cx="372739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9" name="Rectangle 18"/>
          <p:cNvSpPr/>
          <p:nvPr/>
        </p:nvSpPr>
        <p:spPr>
          <a:xfrm>
            <a:off x="5460077" y="5547199"/>
            <a:ext cx="1812787" cy="10964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RTE  and task-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specific datasets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7919" y="5547199"/>
            <a:ext cx="2084165" cy="10964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Pretrained</a:t>
            </a:r>
            <a:r>
              <a:rPr lang="en-US" dirty="0" smtClean="0">
                <a:solidFill>
                  <a:schemeClr val="tx1"/>
                </a:solidFill>
              </a:rPr>
              <a:t> entailment models </a:t>
            </a:r>
          </a:p>
        </p:txBody>
      </p:sp>
      <p:cxnSp>
        <p:nvCxnSpPr>
          <p:cNvPr id="26" name="Straight Arrow Connector 25"/>
          <p:cNvCxnSpPr>
            <a:stCxn id="23" idx="0"/>
          </p:cNvCxnSpPr>
          <p:nvPr/>
        </p:nvCxnSpPr>
        <p:spPr>
          <a:xfrm rot="5400000" flipH="1" flipV="1">
            <a:off x="2064128" y="4570335"/>
            <a:ext cx="372738" cy="1580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684067" y="5326066"/>
            <a:ext cx="372739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34" name="Straight Arrow Connector 33"/>
          <p:cNvCxnSpPr>
            <a:stCxn id="6" idx="1"/>
          </p:cNvCxnSpPr>
          <p:nvPr/>
        </p:nvCxnSpPr>
        <p:spPr>
          <a:xfrm rot="10800000">
            <a:off x="5481787" y="4380430"/>
            <a:ext cx="347361" cy="1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Platform: </a:t>
            </a:r>
            <a:r>
              <a:rPr lang="en-US" dirty="0" smtClean="0"/>
              <a:t>everything together</a:t>
            </a:r>
            <a:endParaRPr lang="en-US" b="1" dirty="0" smtClean="0"/>
          </a:p>
          <a:p>
            <a:r>
              <a:rPr lang="en-US" b="1" dirty="0" smtClean="0"/>
              <a:t>Entailment engine: </a:t>
            </a:r>
            <a:r>
              <a:rPr lang="en-US" dirty="0" smtClean="0"/>
              <a:t>configured instantiation of platform</a:t>
            </a:r>
            <a:endParaRPr lang="en-US" b="1" dirty="0" smtClean="0"/>
          </a:p>
          <a:p>
            <a:r>
              <a:rPr lang="en-US" b="1" dirty="0" smtClean="0"/>
              <a:t>Linguistic analysis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Linguistic analysis tool chain (tagger, NER, parser, …)</a:t>
            </a:r>
            <a:endParaRPr lang="en-US" b="1" dirty="0" smtClean="0"/>
          </a:p>
          <a:p>
            <a:r>
              <a:rPr lang="en-US" b="1" dirty="0" smtClean="0"/>
              <a:t>Core engine: </a:t>
            </a:r>
            <a:r>
              <a:rPr lang="en-US" dirty="0" smtClean="0"/>
              <a:t>Entailment Decision Algorithm + Components</a:t>
            </a:r>
            <a:endParaRPr lang="en-US" b="1" dirty="0" smtClean="0"/>
          </a:p>
          <a:p>
            <a:r>
              <a:rPr lang="en-US" b="1" dirty="0" smtClean="0"/>
              <a:t>Entailment Decision Algorithm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{H,T} -&gt; Decision</a:t>
            </a:r>
          </a:p>
          <a:p>
            <a:r>
              <a:rPr lang="en-US" b="1" dirty="0" smtClean="0"/>
              <a:t>Component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Everything (re-)usable by an EDA or another component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Instantiation example:</a:t>
            </a:r>
            <a:br>
              <a:rPr lang="en-US" dirty="0" smtClean="0"/>
            </a:br>
            <a:r>
              <a:rPr lang="en-US" dirty="0" smtClean="0"/>
              <a:t>Stanford-style Entailment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13756" y="2791790"/>
            <a:ext cx="3397622" cy="1235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EDA</a:t>
            </a:r>
          </a:p>
          <a:p>
            <a:pPr>
              <a:buFont typeface="Arial"/>
              <a:buChar char="•"/>
            </a:pPr>
            <a:r>
              <a:rPr lang="en-US" dirty="0" smtClean="0"/>
              <a:t> First, compute word alignment</a:t>
            </a:r>
          </a:p>
          <a:p>
            <a:pPr>
              <a:buFont typeface="Arial"/>
              <a:buChar char="•"/>
            </a:pPr>
            <a:r>
              <a:rPr lang="en-US" dirty="0" smtClean="0"/>
              <a:t> Second, compute match features</a:t>
            </a:r>
          </a:p>
          <a:p>
            <a:pPr>
              <a:buFont typeface="Arial"/>
              <a:buChar char="•"/>
            </a:pPr>
            <a:r>
              <a:rPr lang="en-US" dirty="0" smtClean="0"/>
              <a:t> Third, weighted sum of features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32863" y="4704075"/>
            <a:ext cx="1823644" cy="8575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Component 1</a:t>
            </a:r>
          </a:p>
          <a:p>
            <a:pPr algn="ctr"/>
            <a:r>
              <a:rPr lang="en-US" dirty="0" smtClean="0"/>
              <a:t>Word Alignment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0"/>
            <a:endCxn id="4" idx="2"/>
          </p:cNvCxnSpPr>
          <p:nvPr/>
        </p:nvCxnSpPr>
        <p:spPr>
          <a:xfrm rot="5400000" flipH="1" flipV="1">
            <a:off x="3040297" y="3331805"/>
            <a:ext cx="676659" cy="2067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7" name="Rectangle 6"/>
          <p:cNvSpPr/>
          <p:nvPr/>
        </p:nvSpPr>
        <p:spPr>
          <a:xfrm>
            <a:off x="412491" y="2924582"/>
            <a:ext cx="1932194" cy="9617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Dependency trees</a:t>
            </a:r>
          </a:p>
        </p:txBody>
      </p:sp>
      <p:cxnSp>
        <p:nvCxnSpPr>
          <p:cNvPr id="8" name="Straight Arrow Connector 7"/>
          <p:cNvCxnSpPr>
            <a:stCxn id="7" idx="3"/>
            <a:endCxn id="4" idx="1"/>
          </p:cNvCxnSpPr>
          <p:nvPr/>
        </p:nvCxnSpPr>
        <p:spPr>
          <a:xfrm>
            <a:off x="2344685" y="3405439"/>
            <a:ext cx="369071" cy="4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  <a:endCxn id="18" idx="1"/>
          </p:cNvCxnSpPr>
          <p:nvPr/>
        </p:nvCxnSpPr>
        <p:spPr>
          <a:xfrm flipV="1">
            <a:off x="6111378" y="3383084"/>
            <a:ext cx="695583" cy="265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80283" y="4704076"/>
            <a:ext cx="1606113" cy="1114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Component 2</a:t>
            </a:r>
          </a:p>
          <a:p>
            <a:pPr algn="ctr"/>
            <a:r>
              <a:rPr lang="en-US" dirty="0" smtClean="0"/>
              <a:t>Syntactic </a:t>
            </a:r>
            <a:br>
              <a:rPr lang="en-US" dirty="0" smtClean="0"/>
            </a:br>
            <a:r>
              <a:rPr lang="en-US" dirty="0" smtClean="0"/>
              <a:t>match features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0"/>
            <a:endCxn id="4" idx="2"/>
          </p:cNvCxnSpPr>
          <p:nvPr/>
        </p:nvCxnSpPr>
        <p:spPr>
          <a:xfrm rot="16200000" flipV="1">
            <a:off x="4109624" y="4330359"/>
            <a:ext cx="676660" cy="70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2" name="Straight Arrow Connector 11"/>
          <p:cNvCxnSpPr>
            <a:stCxn id="13" idx="0"/>
            <a:endCxn id="4" idx="2"/>
          </p:cNvCxnSpPr>
          <p:nvPr/>
        </p:nvCxnSpPr>
        <p:spPr>
          <a:xfrm rot="16200000" flipV="1">
            <a:off x="5070617" y="3369366"/>
            <a:ext cx="676658" cy="1992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3" name="Rectangle 12"/>
          <p:cNvSpPr/>
          <p:nvPr/>
        </p:nvSpPr>
        <p:spPr>
          <a:xfrm>
            <a:off x="5493503" y="4704074"/>
            <a:ext cx="1823644" cy="11145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Component 3</a:t>
            </a:r>
          </a:p>
          <a:p>
            <a:pPr algn="ctr"/>
            <a:r>
              <a:rPr lang="en-US" dirty="0" smtClean="0"/>
              <a:t>Semantic</a:t>
            </a:r>
            <a:br>
              <a:rPr lang="en-US" dirty="0" smtClean="0"/>
            </a:br>
            <a:r>
              <a:rPr lang="en-US" dirty="0" smtClean="0"/>
              <a:t>match features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7200" y="1591352"/>
            <a:ext cx="1845354" cy="8684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Parsing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2"/>
            <a:endCxn id="7" idx="0"/>
          </p:cNvCxnSpPr>
          <p:nvPr/>
        </p:nvCxnSpPr>
        <p:spPr>
          <a:xfrm rot="5400000">
            <a:off x="1146840" y="2691545"/>
            <a:ext cx="464786" cy="12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12491" y="5976029"/>
            <a:ext cx="1302603" cy="4667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WordNet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0"/>
            <a:endCxn id="5" idx="2"/>
          </p:cNvCxnSpPr>
          <p:nvPr/>
        </p:nvCxnSpPr>
        <p:spPr>
          <a:xfrm rot="5400000" flipH="1" flipV="1">
            <a:off x="1497050" y="5128394"/>
            <a:ext cx="414378" cy="12808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06961" y="3059918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entailment/</a:t>
            </a:r>
          </a:p>
          <a:p>
            <a:r>
              <a:rPr lang="en-US" dirty="0" smtClean="0"/>
              <a:t>unknown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171434" y="5976029"/>
            <a:ext cx="1823644" cy="4667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Distr. similarity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19" idx="0"/>
          </p:cNvCxnSpPr>
          <p:nvPr/>
        </p:nvCxnSpPr>
        <p:spPr>
          <a:xfrm rot="16200000" flipV="1">
            <a:off x="2485719" y="5378492"/>
            <a:ext cx="414374" cy="780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537887" y="4704076"/>
            <a:ext cx="1148913" cy="5500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55" name="Straight Arrow Connector 54"/>
          <p:cNvCxnSpPr>
            <a:endCxn id="4" idx="2"/>
          </p:cNvCxnSpPr>
          <p:nvPr/>
        </p:nvCxnSpPr>
        <p:spPr>
          <a:xfrm rot="10800000">
            <a:off x="4412567" y="4027417"/>
            <a:ext cx="3694752" cy="676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405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Instantiation Example:</a:t>
            </a:r>
            <a:br>
              <a:rPr lang="en-US" dirty="0" smtClean="0"/>
            </a:br>
            <a:r>
              <a:rPr lang="en-US" dirty="0" smtClean="0"/>
              <a:t>“EDITS-style” EDA</a:t>
            </a:r>
            <a:br>
              <a:rPr lang="en-US" dirty="0" smtClean="0"/>
            </a:br>
            <a:r>
              <a:rPr lang="en-US" sz="2667" dirty="0" smtClean="0"/>
              <a:t>(without rules)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13757" y="2522910"/>
            <a:ext cx="2322974" cy="12049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EDA</a:t>
            </a:r>
          </a:p>
          <a:p>
            <a:pPr algn="ctr"/>
            <a:r>
              <a:rPr lang="en-US" dirty="0" smtClean="0"/>
              <a:t>Linear combination of scores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32863" y="4671507"/>
            <a:ext cx="1823644" cy="8575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Component 1</a:t>
            </a:r>
          </a:p>
          <a:p>
            <a:pPr algn="ctr"/>
            <a:r>
              <a:rPr lang="en-US" dirty="0" smtClean="0"/>
              <a:t>compute all-word overlap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  <a:endCxn id="4" idx="2"/>
          </p:cNvCxnSpPr>
          <p:nvPr/>
        </p:nvCxnSpPr>
        <p:spPr>
          <a:xfrm rot="5400000" flipH="1" flipV="1">
            <a:off x="2638149" y="3434413"/>
            <a:ext cx="943631" cy="15305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0" name="Rectangle 9"/>
          <p:cNvSpPr/>
          <p:nvPr/>
        </p:nvSpPr>
        <p:spPr>
          <a:xfrm>
            <a:off x="412491" y="2642326"/>
            <a:ext cx="1932194" cy="9617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Raw text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3"/>
            <a:endCxn id="4" idx="1"/>
          </p:cNvCxnSpPr>
          <p:nvPr/>
        </p:nvCxnSpPr>
        <p:spPr>
          <a:xfrm>
            <a:off x="2344685" y="3123183"/>
            <a:ext cx="369072" cy="2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</p:cNvCxnSpPr>
          <p:nvPr/>
        </p:nvCxnSpPr>
        <p:spPr>
          <a:xfrm>
            <a:off x="5036731" y="3125393"/>
            <a:ext cx="153055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408477" y="4671508"/>
            <a:ext cx="2248676" cy="8575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Component 2</a:t>
            </a:r>
          </a:p>
          <a:p>
            <a:pPr algn="ctr"/>
            <a:r>
              <a:rPr lang="en-US" dirty="0" smtClean="0"/>
              <a:t>compute content-word overlap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0"/>
            <a:endCxn id="4" idx="2"/>
          </p:cNvCxnSpPr>
          <p:nvPr/>
        </p:nvCxnSpPr>
        <p:spPr>
          <a:xfrm rot="16200000" flipV="1">
            <a:off x="3732214" y="3870906"/>
            <a:ext cx="943632" cy="657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>
            <a:stCxn id="23" idx="0"/>
            <a:endCxn id="4" idx="2"/>
          </p:cNvCxnSpPr>
          <p:nvPr/>
        </p:nvCxnSpPr>
        <p:spPr>
          <a:xfrm rot="16200000" flipV="1">
            <a:off x="4896424" y="2706696"/>
            <a:ext cx="943632" cy="2985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23" name="Rectangle 22"/>
          <p:cNvSpPr/>
          <p:nvPr/>
        </p:nvSpPr>
        <p:spPr>
          <a:xfrm>
            <a:off x="5949413" y="4671508"/>
            <a:ext cx="1823644" cy="8575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Component 3</a:t>
            </a:r>
            <a:br>
              <a:rPr lang="en-US" dirty="0" smtClean="0"/>
            </a:br>
            <a:r>
              <a:rPr lang="en-US" dirty="0" smtClean="0"/>
              <a:t>compute edit distance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71229" y="2691039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entailment/</a:t>
            </a:r>
          </a:p>
          <a:p>
            <a:r>
              <a:rPr lang="en-US" dirty="0" smtClean="0"/>
              <a:t>unknown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79581" y="3994725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15180" y="4147125"/>
            <a:ext cx="593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0.99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55493" y="3930193"/>
            <a:ext cx="47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1EA8-22A3-8E45-8CC1-5BC5A4B1CB8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5850609</TotalTime>
  <Words>664</Words>
  <Application>Microsoft Macintosh PowerPoint</Application>
  <PresentationFormat>On-screen Show (4:3)</PresentationFormat>
  <Paragraphs>147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Toward an Open Source Textual Entailment Platform  (Excitement Project)</vt:lpstr>
      <vt:lpstr>Excitement Project</vt:lpstr>
      <vt:lpstr>Scientific objectives</vt:lpstr>
      <vt:lpstr>Application to Customer interaction analytics </vt:lpstr>
      <vt:lpstr>Excitement Platform: Desiderata</vt:lpstr>
      <vt:lpstr>The Excitement Open Source TE Platform</vt:lpstr>
      <vt:lpstr>Terminology</vt:lpstr>
      <vt:lpstr>Instantiation example: Stanford-style Entailment</vt:lpstr>
      <vt:lpstr>Instantiation Example: “EDITS-style” EDA (without rules)</vt:lpstr>
      <vt:lpstr>Req. 1a: Data model / file formats</vt:lpstr>
      <vt:lpstr>From TE to Textual Inferences</vt:lpstr>
    </vt:vector>
  </TitlesOfParts>
  <Company>Stanford University / Universitaet Stuttgart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Sebastian Pado</dc:creator>
  <cp:lastModifiedBy>Magnini Bernardo</cp:lastModifiedBy>
  <cp:revision>226</cp:revision>
  <cp:lastPrinted>2012-02-20T16:41:38Z</cp:lastPrinted>
  <dcterms:created xsi:type="dcterms:W3CDTF">2012-03-29T08:49:42Z</dcterms:created>
  <dcterms:modified xsi:type="dcterms:W3CDTF">2012-03-29T08:51:57Z</dcterms:modified>
</cp:coreProperties>
</file>