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5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6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7.xml" ContentType="application/vnd.openxmlformats-officedocument.presentationml.tags+xml"/>
  <Override PartName="/ppt/notesSlides/notesSlide22.xml" ContentType="application/vnd.openxmlformats-officedocument.presentationml.notesSlide+xml"/>
  <Override PartName="/ppt/tags/tag8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9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0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11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12.xml" ContentType="application/vnd.openxmlformats-officedocument.presentationml.tags+xml"/>
  <Override PartName="/ppt/notesSlides/notesSlide37.xml" ContentType="application/vnd.openxmlformats-officedocument.presentationml.notesSlide+xml"/>
  <Override PartName="/ppt/tags/tag13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14.xml" ContentType="application/vnd.openxmlformats-officedocument.presentationml.tags+xml"/>
  <Override PartName="/ppt/notesSlides/notesSlide41.xml" ContentType="application/vnd.openxmlformats-officedocument.presentationml.notesSlide+xml"/>
  <Override PartName="/ppt/tags/tag15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ags/tag16.xml" ContentType="application/vnd.openxmlformats-officedocument.presentationml.tags+xml"/>
  <Override PartName="/ppt/notesSlides/notesSlide46.xml" ContentType="application/vnd.openxmlformats-officedocument.presentationml.notesSlide+xml"/>
  <Override PartName="/ppt/tags/tag17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ags/tag18.xml" ContentType="application/vnd.openxmlformats-officedocument.presentationml.tags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91" r:id="rId2"/>
    <p:sldId id="372" r:id="rId3"/>
    <p:sldId id="301" r:id="rId4"/>
    <p:sldId id="334" r:id="rId5"/>
    <p:sldId id="355" r:id="rId6"/>
    <p:sldId id="357" r:id="rId7"/>
    <p:sldId id="335" r:id="rId8"/>
    <p:sldId id="356" r:id="rId9"/>
    <p:sldId id="358" r:id="rId10"/>
    <p:sldId id="339" r:id="rId11"/>
    <p:sldId id="340" r:id="rId12"/>
    <p:sldId id="374" r:id="rId13"/>
    <p:sldId id="373" r:id="rId14"/>
    <p:sldId id="343" r:id="rId15"/>
    <p:sldId id="342" r:id="rId16"/>
    <p:sldId id="350" r:id="rId17"/>
    <p:sldId id="351" r:id="rId18"/>
    <p:sldId id="382" r:id="rId19"/>
    <p:sldId id="338" r:id="rId20"/>
    <p:sldId id="359" r:id="rId21"/>
    <p:sldId id="318" r:id="rId22"/>
    <p:sldId id="375" r:id="rId23"/>
    <p:sldId id="380" r:id="rId24"/>
    <p:sldId id="346" r:id="rId25"/>
    <p:sldId id="347" r:id="rId26"/>
    <p:sldId id="348" r:id="rId27"/>
    <p:sldId id="349" r:id="rId28"/>
    <p:sldId id="377" r:id="rId29"/>
    <p:sldId id="360" r:id="rId30"/>
    <p:sldId id="315" r:id="rId31"/>
    <p:sldId id="313" r:id="rId32"/>
    <p:sldId id="312" r:id="rId33"/>
    <p:sldId id="314" r:id="rId34"/>
    <p:sldId id="319" r:id="rId35"/>
    <p:sldId id="361" r:id="rId36"/>
    <p:sldId id="362" r:id="rId37"/>
    <p:sldId id="378" r:id="rId38"/>
    <p:sldId id="381" r:id="rId39"/>
    <p:sldId id="326" r:id="rId40"/>
    <p:sldId id="316" r:id="rId41"/>
    <p:sldId id="365" r:id="rId42"/>
    <p:sldId id="366" r:id="rId43"/>
    <p:sldId id="367" r:id="rId44"/>
    <p:sldId id="368" r:id="rId45"/>
    <p:sldId id="369" r:id="rId46"/>
    <p:sldId id="370" r:id="rId47"/>
    <p:sldId id="363" r:id="rId48"/>
    <p:sldId id="364" r:id="rId49"/>
    <p:sldId id="354" r:id="rId50"/>
    <p:sldId id="371" r:id="rId51"/>
    <p:sldId id="324" r:id="rId52"/>
  </p:sldIdLst>
  <p:sldSz cx="9144000" cy="6858000" type="screen4x3"/>
  <p:notesSz cx="9601200" cy="7315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E7640"/>
    <a:srgbClr val="FF883F"/>
    <a:srgbClr val="00FF00"/>
    <a:srgbClr val="FF00FF"/>
    <a:srgbClr val="DD00DD"/>
    <a:srgbClr val="B29900"/>
    <a:srgbClr val="9900CC"/>
    <a:srgbClr val="00B200"/>
    <a:srgbClr val="3987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74792" autoAdjust="0"/>
  </p:normalViewPr>
  <p:slideViewPr>
    <p:cSldViewPr snapToGrid="0" snapToObjects="1">
      <p:cViewPr varScale="1">
        <p:scale>
          <a:sx n="58" d="100"/>
          <a:sy n="58" d="100"/>
        </p:scale>
        <p:origin x="-168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2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9" d="100"/>
        <a:sy n="2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937" cy="3652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438180" y="0"/>
            <a:ext cx="4160937" cy="3652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8AD52-7595-40D9-84D1-CE52325F9B34}" type="datetimeFigureOut">
              <a:rPr lang="en-US" smtClean="0"/>
              <a:t>12/11/2013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948715"/>
            <a:ext cx="4160937" cy="3652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438180" y="6948715"/>
            <a:ext cx="4160937" cy="3652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F24B5C-A0E2-4620-8B4B-E6CD01797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250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8B31B83-66C0-45B5-B3D3-F9098D65AB90}" type="datetimeFigureOut">
              <a:rPr lang="en-US" smtClean="0"/>
              <a:t>12/11/2013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71800" y="549275"/>
            <a:ext cx="3657600" cy="2743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3474720"/>
            <a:ext cx="7680960" cy="32918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A1D2E45-46E2-4147-99C5-F63D6704D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20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490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41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186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860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893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72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066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833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562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0441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39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112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914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3287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948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3659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3659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3659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3659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3659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3659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34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7946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240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938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2144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186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997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8822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2000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112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68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64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718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478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2161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186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810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2161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21615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2161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64149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582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61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447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82954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11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4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267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4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D2E45-46E2-4147-99C5-F63D6704D24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600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429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57200" y="1143000"/>
            <a:ext cx="82296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1632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04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 lIns="0" rIns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BCDB711-0A6D-4CAB-808B-F3351C7C1E3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57200" y="1143000"/>
            <a:ext cx="82296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79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76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57200" y="1143000"/>
            <a:ext cx="82296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842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1143000"/>
            <a:ext cx="82296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586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457200" y="1143000"/>
            <a:ext cx="82296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341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833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29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75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458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DB711-0A6D-4CAB-808B-F3351C7C1E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9351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4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5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13" Type="http://schemas.openxmlformats.org/officeDocument/2006/relationships/image" Target="../media/image77.jpg"/><Relationship Id="rId18" Type="http://schemas.openxmlformats.org/officeDocument/2006/relationships/image" Target="../media/image82.jpg"/><Relationship Id="rId26" Type="http://schemas.openxmlformats.org/officeDocument/2006/relationships/image" Target="../media/image90.jpg"/><Relationship Id="rId3" Type="http://schemas.openxmlformats.org/officeDocument/2006/relationships/notesSlide" Target="../notesSlides/notesSlide23.xml"/><Relationship Id="rId21" Type="http://schemas.openxmlformats.org/officeDocument/2006/relationships/image" Target="../media/image85.jpg"/><Relationship Id="rId34" Type="http://schemas.openxmlformats.org/officeDocument/2006/relationships/image" Target="../media/image98.jpg"/><Relationship Id="rId7" Type="http://schemas.openxmlformats.org/officeDocument/2006/relationships/image" Target="../media/image71.jpg"/><Relationship Id="rId12" Type="http://schemas.openxmlformats.org/officeDocument/2006/relationships/image" Target="../media/image76.jpg"/><Relationship Id="rId17" Type="http://schemas.openxmlformats.org/officeDocument/2006/relationships/image" Target="../media/image81.jpg"/><Relationship Id="rId25" Type="http://schemas.openxmlformats.org/officeDocument/2006/relationships/image" Target="../media/image89.jpg"/><Relationship Id="rId33" Type="http://schemas.openxmlformats.org/officeDocument/2006/relationships/image" Target="../media/image97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0.jpg"/><Relationship Id="rId20" Type="http://schemas.openxmlformats.org/officeDocument/2006/relationships/image" Target="../media/image84.jpg"/><Relationship Id="rId29" Type="http://schemas.openxmlformats.org/officeDocument/2006/relationships/image" Target="../media/image93.jpg"/><Relationship Id="rId1" Type="http://schemas.openxmlformats.org/officeDocument/2006/relationships/tags" Target="../tags/tag8.xml"/><Relationship Id="rId6" Type="http://schemas.openxmlformats.org/officeDocument/2006/relationships/image" Target="../media/image70.jpg"/><Relationship Id="rId11" Type="http://schemas.openxmlformats.org/officeDocument/2006/relationships/image" Target="../media/image75.jpg"/><Relationship Id="rId24" Type="http://schemas.openxmlformats.org/officeDocument/2006/relationships/image" Target="../media/image88.jpg"/><Relationship Id="rId32" Type="http://schemas.openxmlformats.org/officeDocument/2006/relationships/image" Target="../media/image96.jpg"/><Relationship Id="rId5" Type="http://schemas.openxmlformats.org/officeDocument/2006/relationships/image" Target="../media/image69.jpg"/><Relationship Id="rId15" Type="http://schemas.openxmlformats.org/officeDocument/2006/relationships/image" Target="../media/image79.jpg"/><Relationship Id="rId23" Type="http://schemas.openxmlformats.org/officeDocument/2006/relationships/image" Target="../media/image87.jpg"/><Relationship Id="rId28" Type="http://schemas.openxmlformats.org/officeDocument/2006/relationships/image" Target="../media/image92.jpg"/><Relationship Id="rId36" Type="http://schemas.openxmlformats.org/officeDocument/2006/relationships/image" Target="../media/image100.jpg"/><Relationship Id="rId10" Type="http://schemas.openxmlformats.org/officeDocument/2006/relationships/image" Target="../media/image74.jpg"/><Relationship Id="rId19" Type="http://schemas.openxmlformats.org/officeDocument/2006/relationships/image" Target="../media/image83.jpg"/><Relationship Id="rId31" Type="http://schemas.openxmlformats.org/officeDocument/2006/relationships/image" Target="../media/image95.jpg"/><Relationship Id="rId4" Type="http://schemas.openxmlformats.org/officeDocument/2006/relationships/image" Target="../media/image68.png"/><Relationship Id="rId9" Type="http://schemas.openxmlformats.org/officeDocument/2006/relationships/image" Target="../media/image73.jpg"/><Relationship Id="rId14" Type="http://schemas.openxmlformats.org/officeDocument/2006/relationships/image" Target="../media/image78.jpg"/><Relationship Id="rId22" Type="http://schemas.openxmlformats.org/officeDocument/2006/relationships/image" Target="../media/image86.jpg"/><Relationship Id="rId27" Type="http://schemas.openxmlformats.org/officeDocument/2006/relationships/image" Target="../media/image91.jpg"/><Relationship Id="rId30" Type="http://schemas.openxmlformats.org/officeDocument/2006/relationships/image" Target="../media/image94.jpg"/><Relationship Id="rId35" Type="http://schemas.openxmlformats.org/officeDocument/2006/relationships/image" Target="../media/image99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13" Type="http://schemas.openxmlformats.org/officeDocument/2006/relationships/image" Target="../media/image79.jpg"/><Relationship Id="rId18" Type="http://schemas.openxmlformats.org/officeDocument/2006/relationships/image" Target="../media/image84.jpg"/><Relationship Id="rId26" Type="http://schemas.openxmlformats.org/officeDocument/2006/relationships/image" Target="../media/image92.jpg"/><Relationship Id="rId3" Type="http://schemas.openxmlformats.org/officeDocument/2006/relationships/image" Target="../media/image69.jpg"/><Relationship Id="rId21" Type="http://schemas.openxmlformats.org/officeDocument/2006/relationships/image" Target="../media/image87.jpg"/><Relationship Id="rId34" Type="http://schemas.openxmlformats.org/officeDocument/2006/relationships/image" Target="../media/image100.jpg"/><Relationship Id="rId7" Type="http://schemas.openxmlformats.org/officeDocument/2006/relationships/image" Target="../media/image73.jpg"/><Relationship Id="rId12" Type="http://schemas.openxmlformats.org/officeDocument/2006/relationships/image" Target="../media/image78.jpg"/><Relationship Id="rId17" Type="http://schemas.openxmlformats.org/officeDocument/2006/relationships/image" Target="../media/image83.jpg"/><Relationship Id="rId25" Type="http://schemas.openxmlformats.org/officeDocument/2006/relationships/image" Target="../media/image91.jpg"/><Relationship Id="rId33" Type="http://schemas.openxmlformats.org/officeDocument/2006/relationships/image" Target="../media/image99.jp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82.jpg"/><Relationship Id="rId20" Type="http://schemas.openxmlformats.org/officeDocument/2006/relationships/image" Target="../media/image86.jpg"/><Relationship Id="rId29" Type="http://schemas.openxmlformats.org/officeDocument/2006/relationships/image" Target="../media/image9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11" Type="http://schemas.openxmlformats.org/officeDocument/2006/relationships/image" Target="../media/image77.jpg"/><Relationship Id="rId24" Type="http://schemas.openxmlformats.org/officeDocument/2006/relationships/image" Target="../media/image90.jpg"/><Relationship Id="rId32" Type="http://schemas.openxmlformats.org/officeDocument/2006/relationships/image" Target="../media/image98.jpg"/><Relationship Id="rId5" Type="http://schemas.openxmlformats.org/officeDocument/2006/relationships/image" Target="../media/image71.jpg"/><Relationship Id="rId15" Type="http://schemas.openxmlformats.org/officeDocument/2006/relationships/image" Target="../media/image81.jpg"/><Relationship Id="rId23" Type="http://schemas.openxmlformats.org/officeDocument/2006/relationships/image" Target="../media/image89.jpg"/><Relationship Id="rId28" Type="http://schemas.openxmlformats.org/officeDocument/2006/relationships/image" Target="../media/image94.jpg"/><Relationship Id="rId36" Type="http://schemas.openxmlformats.org/officeDocument/2006/relationships/image" Target="../media/image102.jpg"/><Relationship Id="rId10" Type="http://schemas.openxmlformats.org/officeDocument/2006/relationships/image" Target="../media/image76.jpg"/><Relationship Id="rId19" Type="http://schemas.openxmlformats.org/officeDocument/2006/relationships/image" Target="../media/image85.jpg"/><Relationship Id="rId31" Type="http://schemas.openxmlformats.org/officeDocument/2006/relationships/image" Target="../media/image97.jpg"/><Relationship Id="rId4" Type="http://schemas.openxmlformats.org/officeDocument/2006/relationships/image" Target="../media/image70.jpg"/><Relationship Id="rId9" Type="http://schemas.openxmlformats.org/officeDocument/2006/relationships/image" Target="../media/image75.jpg"/><Relationship Id="rId14" Type="http://schemas.openxmlformats.org/officeDocument/2006/relationships/image" Target="../media/image80.jpg"/><Relationship Id="rId22" Type="http://schemas.openxmlformats.org/officeDocument/2006/relationships/image" Target="../media/image88.jpg"/><Relationship Id="rId27" Type="http://schemas.openxmlformats.org/officeDocument/2006/relationships/image" Target="../media/image93.jpg"/><Relationship Id="rId30" Type="http://schemas.openxmlformats.org/officeDocument/2006/relationships/image" Target="../media/image96.jpg"/><Relationship Id="rId35" Type="http://schemas.openxmlformats.org/officeDocument/2006/relationships/image" Target="../media/image10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g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2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27.png"/><Relationship Id="rId117" Type="http://schemas.openxmlformats.org/officeDocument/2006/relationships/image" Target="../media/image218.png"/><Relationship Id="rId21" Type="http://schemas.openxmlformats.org/officeDocument/2006/relationships/image" Target="../media/image122.png"/><Relationship Id="rId42" Type="http://schemas.openxmlformats.org/officeDocument/2006/relationships/image" Target="../media/image143.png"/><Relationship Id="rId47" Type="http://schemas.openxmlformats.org/officeDocument/2006/relationships/image" Target="../media/image148.png"/><Relationship Id="rId63" Type="http://schemas.openxmlformats.org/officeDocument/2006/relationships/image" Target="../media/image164.png"/><Relationship Id="rId68" Type="http://schemas.openxmlformats.org/officeDocument/2006/relationships/image" Target="../media/image169.png"/><Relationship Id="rId84" Type="http://schemas.openxmlformats.org/officeDocument/2006/relationships/image" Target="../media/image185.png"/><Relationship Id="rId89" Type="http://schemas.openxmlformats.org/officeDocument/2006/relationships/image" Target="../media/image190.png"/><Relationship Id="rId112" Type="http://schemas.openxmlformats.org/officeDocument/2006/relationships/image" Target="../media/image213.png"/><Relationship Id="rId16" Type="http://schemas.openxmlformats.org/officeDocument/2006/relationships/image" Target="../media/image117.png"/><Relationship Id="rId107" Type="http://schemas.openxmlformats.org/officeDocument/2006/relationships/image" Target="../media/image208.png"/><Relationship Id="rId11" Type="http://schemas.openxmlformats.org/officeDocument/2006/relationships/image" Target="../media/image112.png"/><Relationship Id="rId32" Type="http://schemas.openxmlformats.org/officeDocument/2006/relationships/image" Target="../media/image133.png"/><Relationship Id="rId37" Type="http://schemas.openxmlformats.org/officeDocument/2006/relationships/image" Target="../media/image138.png"/><Relationship Id="rId53" Type="http://schemas.openxmlformats.org/officeDocument/2006/relationships/image" Target="../media/image154.png"/><Relationship Id="rId58" Type="http://schemas.openxmlformats.org/officeDocument/2006/relationships/image" Target="../media/image159.png"/><Relationship Id="rId74" Type="http://schemas.openxmlformats.org/officeDocument/2006/relationships/image" Target="../media/image175.png"/><Relationship Id="rId79" Type="http://schemas.openxmlformats.org/officeDocument/2006/relationships/image" Target="../media/image180.png"/><Relationship Id="rId102" Type="http://schemas.openxmlformats.org/officeDocument/2006/relationships/image" Target="../media/image203.png"/><Relationship Id="rId123" Type="http://schemas.openxmlformats.org/officeDocument/2006/relationships/image" Target="../media/image224.png"/><Relationship Id="rId128" Type="http://schemas.openxmlformats.org/officeDocument/2006/relationships/image" Target="../media/image229.png"/><Relationship Id="rId5" Type="http://schemas.openxmlformats.org/officeDocument/2006/relationships/image" Target="../media/image106.png"/><Relationship Id="rId90" Type="http://schemas.openxmlformats.org/officeDocument/2006/relationships/image" Target="../media/image191.png"/><Relationship Id="rId95" Type="http://schemas.openxmlformats.org/officeDocument/2006/relationships/image" Target="../media/image196.png"/><Relationship Id="rId19" Type="http://schemas.openxmlformats.org/officeDocument/2006/relationships/image" Target="../media/image120.png"/><Relationship Id="rId14" Type="http://schemas.openxmlformats.org/officeDocument/2006/relationships/image" Target="../media/image115.png"/><Relationship Id="rId22" Type="http://schemas.openxmlformats.org/officeDocument/2006/relationships/image" Target="../media/image123.png"/><Relationship Id="rId27" Type="http://schemas.openxmlformats.org/officeDocument/2006/relationships/image" Target="../media/image128.png"/><Relationship Id="rId30" Type="http://schemas.openxmlformats.org/officeDocument/2006/relationships/image" Target="../media/image131.png"/><Relationship Id="rId35" Type="http://schemas.openxmlformats.org/officeDocument/2006/relationships/image" Target="../media/image136.png"/><Relationship Id="rId43" Type="http://schemas.openxmlformats.org/officeDocument/2006/relationships/image" Target="../media/image144.png"/><Relationship Id="rId48" Type="http://schemas.openxmlformats.org/officeDocument/2006/relationships/image" Target="../media/image149.png"/><Relationship Id="rId56" Type="http://schemas.openxmlformats.org/officeDocument/2006/relationships/image" Target="../media/image157.png"/><Relationship Id="rId64" Type="http://schemas.openxmlformats.org/officeDocument/2006/relationships/image" Target="../media/image165.png"/><Relationship Id="rId69" Type="http://schemas.openxmlformats.org/officeDocument/2006/relationships/image" Target="../media/image170.png"/><Relationship Id="rId77" Type="http://schemas.openxmlformats.org/officeDocument/2006/relationships/image" Target="../media/image178.png"/><Relationship Id="rId100" Type="http://schemas.openxmlformats.org/officeDocument/2006/relationships/image" Target="../media/image201.png"/><Relationship Id="rId105" Type="http://schemas.openxmlformats.org/officeDocument/2006/relationships/image" Target="../media/image206.png"/><Relationship Id="rId113" Type="http://schemas.openxmlformats.org/officeDocument/2006/relationships/image" Target="../media/image214.png"/><Relationship Id="rId118" Type="http://schemas.openxmlformats.org/officeDocument/2006/relationships/image" Target="../media/image219.png"/><Relationship Id="rId126" Type="http://schemas.openxmlformats.org/officeDocument/2006/relationships/image" Target="../media/image227.png"/><Relationship Id="rId8" Type="http://schemas.openxmlformats.org/officeDocument/2006/relationships/image" Target="../media/image109.png"/><Relationship Id="rId51" Type="http://schemas.openxmlformats.org/officeDocument/2006/relationships/image" Target="../media/image152.png"/><Relationship Id="rId72" Type="http://schemas.openxmlformats.org/officeDocument/2006/relationships/image" Target="../media/image173.png"/><Relationship Id="rId80" Type="http://schemas.openxmlformats.org/officeDocument/2006/relationships/image" Target="../media/image181.png"/><Relationship Id="rId85" Type="http://schemas.openxmlformats.org/officeDocument/2006/relationships/image" Target="../media/image186.png"/><Relationship Id="rId93" Type="http://schemas.openxmlformats.org/officeDocument/2006/relationships/image" Target="../media/image194.png"/><Relationship Id="rId98" Type="http://schemas.openxmlformats.org/officeDocument/2006/relationships/image" Target="../media/image199.png"/><Relationship Id="rId121" Type="http://schemas.openxmlformats.org/officeDocument/2006/relationships/image" Target="../media/image222.png"/><Relationship Id="rId3" Type="http://schemas.openxmlformats.org/officeDocument/2006/relationships/notesSlide" Target="../notesSlides/notesSlide26.xml"/><Relationship Id="rId12" Type="http://schemas.openxmlformats.org/officeDocument/2006/relationships/image" Target="../media/image113.png"/><Relationship Id="rId17" Type="http://schemas.openxmlformats.org/officeDocument/2006/relationships/image" Target="../media/image118.png"/><Relationship Id="rId25" Type="http://schemas.openxmlformats.org/officeDocument/2006/relationships/image" Target="../media/image126.png"/><Relationship Id="rId33" Type="http://schemas.openxmlformats.org/officeDocument/2006/relationships/image" Target="../media/image134.png"/><Relationship Id="rId38" Type="http://schemas.openxmlformats.org/officeDocument/2006/relationships/image" Target="../media/image139.png"/><Relationship Id="rId46" Type="http://schemas.openxmlformats.org/officeDocument/2006/relationships/image" Target="../media/image147.png"/><Relationship Id="rId59" Type="http://schemas.openxmlformats.org/officeDocument/2006/relationships/image" Target="../media/image160.png"/><Relationship Id="rId67" Type="http://schemas.openxmlformats.org/officeDocument/2006/relationships/image" Target="../media/image168.png"/><Relationship Id="rId103" Type="http://schemas.openxmlformats.org/officeDocument/2006/relationships/image" Target="../media/image204.png"/><Relationship Id="rId108" Type="http://schemas.openxmlformats.org/officeDocument/2006/relationships/image" Target="../media/image209.png"/><Relationship Id="rId116" Type="http://schemas.openxmlformats.org/officeDocument/2006/relationships/image" Target="../media/image217.png"/><Relationship Id="rId124" Type="http://schemas.openxmlformats.org/officeDocument/2006/relationships/image" Target="../media/image225.png"/><Relationship Id="rId129" Type="http://schemas.openxmlformats.org/officeDocument/2006/relationships/image" Target="../media/image230.png"/><Relationship Id="rId20" Type="http://schemas.openxmlformats.org/officeDocument/2006/relationships/image" Target="../media/image121.png"/><Relationship Id="rId41" Type="http://schemas.openxmlformats.org/officeDocument/2006/relationships/image" Target="../media/image142.png"/><Relationship Id="rId54" Type="http://schemas.openxmlformats.org/officeDocument/2006/relationships/image" Target="../media/image155.png"/><Relationship Id="rId62" Type="http://schemas.openxmlformats.org/officeDocument/2006/relationships/image" Target="../media/image163.png"/><Relationship Id="rId70" Type="http://schemas.openxmlformats.org/officeDocument/2006/relationships/image" Target="../media/image171.png"/><Relationship Id="rId75" Type="http://schemas.openxmlformats.org/officeDocument/2006/relationships/image" Target="../media/image176.png"/><Relationship Id="rId83" Type="http://schemas.openxmlformats.org/officeDocument/2006/relationships/image" Target="../media/image184.png"/><Relationship Id="rId88" Type="http://schemas.openxmlformats.org/officeDocument/2006/relationships/image" Target="../media/image189.png"/><Relationship Id="rId91" Type="http://schemas.openxmlformats.org/officeDocument/2006/relationships/image" Target="../media/image192.png"/><Relationship Id="rId96" Type="http://schemas.openxmlformats.org/officeDocument/2006/relationships/image" Target="../media/image197.png"/><Relationship Id="rId111" Type="http://schemas.openxmlformats.org/officeDocument/2006/relationships/image" Target="../media/image212.png"/><Relationship Id="rId1" Type="http://schemas.openxmlformats.org/officeDocument/2006/relationships/tags" Target="../tags/tag9.xml"/><Relationship Id="rId6" Type="http://schemas.openxmlformats.org/officeDocument/2006/relationships/image" Target="../media/image107.png"/><Relationship Id="rId15" Type="http://schemas.openxmlformats.org/officeDocument/2006/relationships/image" Target="../media/image116.png"/><Relationship Id="rId23" Type="http://schemas.openxmlformats.org/officeDocument/2006/relationships/image" Target="../media/image124.png"/><Relationship Id="rId28" Type="http://schemas.openxmlformats.org/officeDocument/2006/relationships/image" Target="../media/image129.png"/><Relationship Id="rId36" Type="http://schemas.openxmlformats.org/officeDocument/2006/relationships/image" Target="../media/image137.png"/><Relationship Id="rId49" Type="http://schemas.openxmlformats.org/officeDocument/2006/relationships/image" Target="../media/image150.png"/><Relationship Id="rId57" Type="http://schemas.openxmlformats.org/officeDocument/2006/relationships/image" Target="../media/image158.png"/><Relationship Id="rId106" Type="http://schemas.openxmlformats.org/officeDocument/2006/relationships/image" Target="../media/image207.png"/><Relationship Id="rId114" Type="http://schemas.openxmlformats.org/officeDocument/2006/relationships/image" Target="../media/image215.png"/><Relationship Id="rId119" Type="http://schemas.openxmlformats.org/officeDocument/2006/relationships/image" Target="../media/image220.png"/><Relationship Id="rId127" Type="http://schemas.openxmlformats.org/officeDocument/2006/relationships/image" Target="../media/image228.png"/><Relationship Id="rId10" Type="http://schemas.openxmlformats.org/officeDocument/2006/relationships/image" Target="../media/image111.png"/><Relationship Id="rId31" Type="http://schemas.openxmlformats.org/officeDocument/2006/relationships/image" Target="../media/image132.png"/><Relationship Id="rId44" Type="http://schemas.openxmlformats.org/officeDocument/2006/relationships/image" Target="../media/image145.png"/><Relationship Id="rId52" Type="http://schemas.openxmlformats.org/officeDocument/2006/relationships/image" Target="../media/image153.png"/><Relationship Id="rId60" Type="http://schemas.openxmlformats.org/officeDocument/2006/relationships/image" Target="../media/image161.png"/><Relationship Id="rId65" Type="http://schemas.openxmlformats.org/officeDocument/2006/relationships/image" Target="../media/image166.png"/><Relationship Id="rId73" Type="http://schemas.openxmlformats.org/officeDocument/2006/relationships/image" Target="../media/image174.png"/><Relationship Id="rId78" Type="http://schemas.openxmlformats.org/officeDocument/2006/relationships/image" Target="../media/image179.png"/><Relationship Id="rId81" Type="http://schemas.openxmlformats.org/officeDocument/2006/relationships/image" Target="../media/image182.png"/><Relationship Id="rId86" Type="http://schemas.openxmlformats.org/officeDocument/2006/relationships/image" Target="../media/image187.png"/><Relationship Id="rId94" Type="http://schemas.openxmlformats.org/officeDocument/2006/relationships/image" Target="../media/image195.png"/><Relationship Id="rId99" Type="http://schemas.openxmlformats.org/officeDocument/2006/relationships/image" Target="../media/image200.png"/><Relationship Id="rId101" Type="http://schemas.openxmlformats.org/officeDocument/2006/relationships/image" Target="../media/image202.png"/><Relationship Id="rId122" Type="http://schemas.openxmlformats.org/officeDocument/2006/relationships/image" Target="../media/image223.png"/><Relationship Id="rId130" Type="http://schemas.openxmlformats.org/officeDocument/2006/relationships/image" Target="../media/image23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3" Type="http://schemas.openxmlformats.org/officeDocument/2006/relationships/image" Target="../media/image114.png"/><Relationship Id="rId18" Type="http://schemas.openxmlformats.org/officeDocument/2006/relationships/image" Target="../media/image119.png"/><Relationship Id="rId39" Type="http://schemas.openxmlformats.org/officeDocument/2006/relationships/image" Target="../media/image140.png"/><Relationship Id="rId109" Type="http://schemas.openxmlformats.org/officeDocument/2006/relationships/image" Target="../media/image210.png"/><Relationship Id="rId34" Type="http://schemas.openxmlformats.org/officeDocument/2006/relationships/image" Target="../media/image135.png"/><Relationship Id="rId50" Type="http://schemas.openxmlformats.org/officeDocument/2006/relationships/image" Target="../media/image151.png"/><Relationship Id="rId55" Type="http://schemas.openxmlformats.org/officeDocument/2006/relationships/image" Target="../media/image156.png"/><Relationship Id="rId76" Type="http://schemas.openxmlformats.org/officeDocument/2006/relationships/image" Target="../media/image177.png"/><Relationship Id="rId97" Type="http://schemas.openxmlformats.org/officeDocument/2006/relationships/image" Target="../media/image198.png"/><Relationship Id="rId104" Type="http://schemas.openxmlformats.org/officeDocument/2006/relationships/image" Target="../media/image205.png"/><Relationship Id="rId120" Type="http://schemas.openxmlformats.org/officeDocument/2006/relationships/image" Target="../media/image221.png"/><Relationship Id="rId125" Type="http://schemas.openxmlformats.org/officeDocument/2006/relationships/image" Target="../media/image226.png"/><Relationship Id="rId7" Type="http://schemas.openxmlformats.org/officeDocument/2006/relationships/image" Target="../media/image108.png"/><Relationship Id="rId71" Type="http://schemas.openxmlformats.org/officeDocument/2006/relationships/image" Target="../media/image172.png"/><Relationship Id="rId92" Type="http://schemas.openxmlformats.org/officeDocument/2006/relationships/image" Target="../media/image193.png"/><Relationship Id="rId2" Type="http://schemas.openxmlformats.org/officeDocument/2006/relationships/slideLayout" Target="../slideLayouts/slideLayout2.xml"/><Relationship Id="rId29" Type="http://schemas.openxmlformats.org/officeDocument/2006/relationships/image" Target="../media/image130.png"/><Relationship Id="rId24" Type="http://schemas.openxmlformats.org/officeDocument/2006/relationships/image" Target="../media/image125.png"/><Relationship Id="rId40" Type="http://schemas.openxmlformats.org/officeDocument/2006/relationships/image" Target="../media/image141.png"/><Relationship Id="rId45" Type="http://schemas.openxmlformats.org/officeDocument/2006/relationships/image" Target="../media/image146.png"/><Relationship Id="rId66" Type="http://schemas.openxmlformats.org/officeDocument/2006/relationships/image" Target="../media/image167.png"/><Relationship Id="rId87" Type="http://schemas.openxmlformats.org/officeDocument/2006/relationships/image" Target="../media/image188.png"/><Relationship Id="rId110" Type="http://schemas.openxmlformats.org/officeDocument/2006/relationships/image" Target="../media/image211.png"/><Relationship Id="rId115" Type="http://schemas.openxmlformats.org/officeDocument/2006/relationships/image" Target="../media/image216.png"/><Relationship Id="rId131" Type="http://schemas.openxmlformats.org/officeDocument/2006/relationships/image" Target="../media/image232.png"/><Relationship Id="rId61" Type="http://schemas.openxmlformats.org/officeDocument/2006/relationships/image" Target="../media/image162.png"/><Relationship Id="rId82" Type="http://schemas.openxmlformats.org/officeDocument/2006/relationships/image" Target="../media/image18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13" Type="http://schemas.openxmlformats.org/officeDocument/2006/relationships/image" Target="../media/image202.png"/><Relationship Id="rId18" Type="http://schemas.openxmlformats.org/officeDocument/2006/relationships/image" Target="../media/image207.png"/><Relationship Id="rId26" Type="http://schemas.openxmlformats.org/officeDocument/2006/relationships/image" Target="../media/image215.png"/><Relationship Id="rId39" Type="http://schemas.openxmlformats.org/officeDocument/2006/relationships/image" Target="../media/image228.png"/><Relationship Id="rId3" Type="http://schemas.openxmlformats.org/officeDocument/2006/relationships/image" Target="../media/image191.png"/><Relationship Id="rId21" Type="http://schemas.openxmlformats.org/officeDocument/2006/relationships/image" Target="../media/image210.png"/><Relationship Id="rId34" Type="http://schemas.openxmlformats.org/officeDocument/2006/relationships/image" Target="../media/image223.png"/><Relationship Id="rId42" Type="http://schemas.openxmlformats.org/officeDocument/2006/relationships/image" Target="../media/image231.png"/><Relationship Id="rId7" Type="http://schemas.openxmlformats.org/officeDocument/2006/relationships/image" Target="../media/image195.png"/><Relationship Id="rId12" Type="http://schemas.openxmlformats.org/officeDocument/2006/relationships/image" Target="../media/image201.png"/><Relationship Id="rId17" Type="http://schemas.openxmlformats.org/officeDocument/2006/relationships/image" Target="../media/image206.png"/><Relationship Id="rId25" Type="http://schemas.openxmlformats.org/officeDocument/2006/relationships/image" Target="../media/image214.png"/><Relationship Id="rId33" Type="http://schemas.openxmlformats.org/officeDocument/2006/relationships/image" Target="../media/image222.png"/><Relationship Id="rId38" Type="http://schemas.openxmlformats.org/officeDocument/2006/relationships/image" Target="../media/image227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205.png"/><Relationship Id="rId20" Type="http://schemas.openxmlformats.org/officeDocument/2006/relationships/image" Target="../media/image209.png"/><Relationship Id="rId29" Type="http://schemas.openxmlformats.org/officeDocument/2006/relationships/image" Target="../media/image218.png"/><Relationship Id="rId41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11" Type="http://schemas.openxmlformats.org/officeDocument/2006/relationships/image" Target="../media/image200.png"/><Relationship Id="rId24" Type="http://schemas.openxmlformats.org/officeDocument/2006/relationships/image" Target="../media/image213.png"/><Relationship Id="rId32" Type="http://schemas.openxmlformats.org/officeDocument/2006/relationships/image" Target="../media/image221.png"/><Relationship Id="rId37" Type="http://schemas.openxmlformats.org/officeDocument/2006/relationships/image" Target="../media/image226.png"/><Relationship Id="rId40" Type="http://schemas.openxmlformats.org/officeDocument/2006/relationships/image" Target="../media/image229.png"/><Relationship Id="rId5" Type="http://schemas.openxmlformats.org/officeDocument/2006/relationships/image" Target="../media/image193.png"/><Relationship Id="rId15" Type="http://schemas.openxmlformats.org/officeDocument/2006/relationships/image" Target="../media/image204.png"/><Relationship Id="rId23" Type="http://schemas.openxmlformats.org/officeDocument/2006/relationships/image" Target="../media/image212.png"/><Relationship Id="rId28" Type="http://schemas.openxmlformats.org/officeDocument/2006/relationships/image" Target="../media/image217.png"/><Relationship Id="rId36" Type="http://schemas.openxmlformats.org/officeDocument/2006/relationships/image" Target="../media/image225.png"/><Relationship Id="rId10" Type="http://schemas.openxmlformats.org/officeDocument/2006/relationships/image" Target="../media/image199.png"/><Relationship Id="rId19" Type="http://schemas.openxmlformats.org/officeDocument/2006/relationships/image" Target="../media/image208.png"/><Relationship Id="rId31" Type="http://schemas.openxmlformats.org/officeDocument/2006/relationships/image" Target="../media/image220.png"/><Relationship Id="rId4" Type="http://schemas.openxmlformats.org/officeDocument/2006/relationships/image" Target="../media/image192.png"/><Relationship Id="rId9" Type="http://schemas.openxmlformats.org/officeDocument/2006/relationships/image" Target="../media/image197.png"/><Relationship Id="rId14" Type="http://schemas.openxmlformats.org/officeDocument/2006/relationships/image" Target="../media/image203.png"/><Relationship Id="rId22" Type="http://schemas.openxmlformats.org/officeDocument/2006/relationships/image" Target="../media/image211.png"/><Relationship Id="rId27" Type="http://schemas.openxmlformats.org/officeDocument/2006/relationships/image" Target="../media/image216.png"/><Relationship Id="rId30" Type="http://schemas.openxmlformats.org/officeDocument/2006/relationships/image" Target="../media/image219.png"/><Relationship Id="rId35" Type="http://schemas.openxmlformats.org/officeDocument/2006/relationships/image" Target="../media/image224.png"/><Relationship Id="rId43" Type="http://schemas.openxmlformats.org/officeDocument/2006/relationships/image" Target="../media/image2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13" Type="http://schemas.openxmlformats.org/officeDocument/2006/relationships/image" Target="../media/image201.png"/><Relationship Id="rId18" Type="http://schemas.openxmlformats.org/officeDocument/2006/relationships/image" Target="../media/image206.png"/><Relationship Id="rId26" Type="http://schemas.openxmlformats.org/officeDocument/2006/relationships/image" Target="../media/image214.png"/><Relationship Id="rId39" Type="http://schemas.openxmlformats.org/officeDocument/2006/relationships/image" Target="../media/image227.png"/><Relationship Id="rId3" Type="http://schemas.openxmlformats.org/officeDocument/2006/relationships/notesSlide" Target="../notesSlides/notesSlide28.xml"/><Relationship Id="rId21" Type="http://schemas.openxmlformats.org/officeDocument/2006/relationships/image" Target="../media/image209.png"/><Relationship Id="rId34" Type="http://schemas.openxmlformats.org/officeDocument/2006/relationships/image" Target="../media/image222.png"/><Relationship Id="rId42" Type="http://schemas.openxmlformats.org/officeDocument/2006/relationships/image" Target="../media/image230.png"/><Relationship Id="rId7" Type="http://schemas.openxmlformats.org/officeDocument/2006/relationships/image" Target="../media/image194.png"/><Relationship Id="rId12" Type="http://schemas.openxmlformats.org/officeDocument/2006/relationships/image" Target="../media/image200.png"/><Relationship Id="rId17" Type="http://schemas.openxmlformats.org/officeDocument/2006/relationships/image" Target="../media/image205.png"/><Relationship Id="rId25" Type="http://schemas.openxmlformats.org/officeDocument/2006/relationships/image" Target="../media/image213.png"/><Relationship Id="rId33" Type="http://schemas.openxmlformats.org/officeDocument/2006/relationships/image" Target="../media/image221.png"/><Relationship Id="rId38" Type="http://schemas.openxmlformats.org/officeDocument/2006/relationships/image" Target="../media/image226.png"/><Relationship Id="rId46" Type="http://schemas.openxmlformats.org/officeDocument/2006/relationships/image" Target="../media/image23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04.png"/><Relationship Id="rId20" Type="http://schemas.openxmlformats.org/officeDocument/2006/relationships/image" Target="../media/image208.png"/><Relationship Id="rId29" Type="http://schemas.openxmlformats.org/officeDocument/2006/relationships/image" Target="../media/image217.png"/><Relationship Id="rId41" Type="http://schemas.openxmlformats.org/officeDocument/2006/relationships/image" Target="../media/image229.png"/><Relationship Id="rId1" Type="http://schemas.openxmlformats.org/officeDocument/2006/relationships/tags" Target="../tags/tag10.xml"/><Relationship Id="rId6" Type="http://schemas.openxmlformats.org/officeDocument/2006/relationships/image" Target="../media/image193.png"/><Relationship Id="rId11" Type="http://schemas.openxmlformats.org/officeDocument/2006/relationships/image" Target="../media/image199.png"/><Relationship Id="rId24" Type="http://schemas.openxmlformats.org/officeDocument/2006/relationships/image" Target="../media/image212.png"/><Relationship Id="rId32" Type="http://schemas.openxmlformats.org/officeDocument/2006/relationships/image" Target="../media/image220.png"/><Relationship Id="rId37" Type="http://schemas.openxmlformats.org/officeDocument/2006/relationships/image" Target="../media/image225.png"/><Relationship Id="rId40" Type="http://schemas.openxmlformats.org/officeDocument/2006/relationships/image" Target="../media/image228.png"/><Relationship Id="rId45" Type="http://schemas.openxmlformats.org/officeDocument/2006/relationships/image" Target="../media/image233.jpeg"/><Relationship Id="rId5" Type="http://schemas.openxmlformats.org/officeDocument/2006/relationships/image" Target="../media/image192.png"/><Relationship Id="rId15" Type="http://schemas.openxmlformats.org/officeDocument/2006/relationships/image" Target="../media/image203.png"/><Relationship Id="rId23" Type="http://schemas.openxmlformats.org/officeDocument/2006/relationships/image" Target="../media/image211.png"/><Relationship Id="rId28" Type="http://schemas.openxmlformats.org/officeDocument/2006/relationships/image" Target="../media/image216.png"/><Relationship Id="rId36" Type="http://schemas.openxmlformats.org/officeDocument/2006/relationships/image" Target="../media/image224.png"/><Relationship Id="rId10" Type="http://schemas.openxmlformats.org/officeDocument/2006/relationships/image" Target="../media/image197.png"/><Relationship Id="rId19" Type="http://schemas.openxmlformats.org/officeDocument/2006/relationships/image" Target="../media/image207.png"/><Relationship Id="rId31" Type="http://schemas.openxmlformats.org/officeDocument/2006/relationships/image" Target="../media/image219.png"/><Relationship Id="rId44" Type="http://schemas.openxmlformats.org/officeDocument/2006/relationships/image" Target="../media/image232.png"/><Relationship Id="rId4" Type="http://schemas.openxmlformats.org/officeDocument/2006/relationships/image" Target="../media/image191.png"/><Relationship Id="rId9" Type="http://schemas.openxmlformats.org/officeDocument/2006/relationships/image" Target="../media/image196.png"/><Relationship Id="rId14" Type="http://schemas.openxmlformats.org/officeDocument/2006/relationships/image" Target="../media/image202.png"/><Relationship Id="rId22" Type="http://schemas.openxmlformats.org/officeDocument/2006/relationships/image" Target="../media/image210.png"/><Relationship Id="rId27" Type="http://schemas.openxmlformats.org/officeDocument/2006/relationships/image" Target="../media/image215.png"/><Relationship Id="rId30" Type="http://schemas.openxmlformats.org/officeDocument/2006/relationships/image" Target="../media/image218.png"/><Relationship Id="rId35" Type="http://schemas.openxmlformats.org/officeDocument/2006/relationships/image" Target="../media/image223.png"/><Relationship Id="rId43" Type="http://schemas.openxmlformats.org/officeDocument/2006/relationships/image" Target="../media/image2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jpeg"/><Relationship Id="rId12" Type="http://schemas.openxmlformats.org/officeDocument/2006/relationships/image" Target="../media/image1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e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jpeg"/><Relationship Id="rId13" Type="http://schemas.openxmlformats.org/officeDocument/2006/relationships/image" Target="../media/image247.jpeg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241.jpeg"/><Relationship Id="rId12" Type="http://schemas.openxmlformats.org/officeDocument/2006/relationships/image" Target="../media/image246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50.jpeg"/><Relationship Id="rId1" Type="http://schemas.openxmlformats.org/officeDocument/2006/relationships/tags" Target="../tags/tag11.xml"/><Relationship Id="rId6" Type="http://schemas.openxmlformats.org/officeDocument/2006/relationships/image" Target="../media/image240.jpeg"/><Relationship Id="rId11" Type="http://schemas.openxmlformats.org/officeDocument/2006/relationships/image" Target="../media/image245.jpeg"/><Relationship Id="rId5" Type="http://schemas.openxmlformats.org/officeDocument/2006/relationships/image" Target="../media/image236.png"/><Relationship Id="rId15" Type="http://schemas.openxmlformats.org/officeDocument/2006/relationships/image" Target="../media/image249.jpeg"/><Relationship Id="rId10" Type="http://schemas.openxmlformats.org/officeDocument/2006/relationships/image" Target="../media/image244.jpeg"/><Relationship Id="rId4" Type="http://schemas.openxmlformats.org/officeDocument/2006/relationships/image" Target="../media/image239.png"/><Relationship Id="rId9" Type="http://schemas.openxmlformats.org/officeDocument/2006/relationships/image" Target="../media/image243.jpeg"/><Relationship Id="rId14" Type="http://schemas.openxmlformats.org/officeDocument/2006/relationships/image" Target="../media/image2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53.png"/><Relationship Id="rId5" Type="http://schemas.openxmlformats.org/officeDocument/2006/relationships/image" Target="../media/image252.png"/><Relationship Id="rId4" Type="http://schemas.openxmlformats.org/officeDocument/2006/relationships/image" Target="../media/image2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2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54.png"/><Relationship Id="rId5" Type="http://schemas.openxmlformats.org/officeDocument/2006/relationships/image" Target="../media/image61.png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2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59.png"/><Relationship Id="rId5" Type="http://schemas.openxmlformats.org/officeDocument/2006/relationships/image" Target="../media/image258.png"/><Relationship Id="rId4" Type="http://schemas.openxmlformats.org/officeDocument/2006/relationships/image" Target="../media/image2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261.png"/><Relationship Id="rId4" Type="http://schemas.openxmlformats.org/officeDocument/2006/relationships/image" Target="../media/image2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jpg"/><Relationship Id="rId3" Type="http://schemas.openxmlformats.org/officeDocument/2006/relationships/notesSlide" Target="../notesSlides/notesSlide46.xml"/><Relationship Id="rId7" Type="http://schemas.openxmlformats.org/officeDocument/2006/relationships/image" Target="../media/image26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267.jpg"/><Relationship Id="rId5" Type="http://schemas.openxmlformats.org/officeDocument/2006/relationships/image" Target="../media/image266.jpg"/><Relationship Id="rId10" Type="http://schemas.openxmlformats.org/officeDocument/2006/relationships/image" Target="../media/image271.jpeg"/><Relationship Id="rId4" Type="http://schemas.openxmlformats.org/officeDocument/2006/relationships/image" Target="../media/image265.jpg"/><Relationship Id="rId9" Type="http://schemas.openxmlformats.org/officeDocument/2006/relationships/image" Target="../media/image2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271.jpeg"/><Relationship Id="rId4" Type="http://schemas.openxmlformats.org/officeDocument/2006/relationships/image" Target="../media/image27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1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png"/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27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275.png"/><Relationship Id="rId5" Type="http://schemas.openxmlformats.org/officeDocument/2006/relationships/image" Target="../media/image274.png"/><Relationship Id="rId4" Type="http://schemas.openxmlformats.org/officeDocument/2006/relationships/image" Target="../media/image27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png"/><Relationship Id="rId3" Type="http://schemas.openxmlformats.org/officeDocument/2006/relationships/image" Target="../media/image52.png"/><Relationship Id="rId7" Type="http://schemas.openxmlformats.org/officeDocument/2006/relationships/image" Target="../media/image273.png"/><Relationship Id="rId12" Type="http://schemas.openxmlformats.org/officeDocument/2006/relationships/image" Target="../media/image26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277.png"/><Relationship Id="rId5" Type="http://schemas.openxmlformats.org/officeDocument/2006/relationships/image" Target="../media/image54.jpg"/><Relationship Id="rId10" Type="http://schemas.openxmlformats.org/officeDocument/2006/relationships/image" Target="../media/image276.png"/><Relationship Id="rId4" Type="http://schemas.openxmlformats.org/officeDocument/2006/relationships/image" Target="../media/image53.jpg"/><Relationship Id="rId9" Type="http://schemas.openxmlformats.org/officeDocument/2006/relationships/image" Target="../media/image27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12" Type="http://schemas.openxmlformats.org/officeDocument/2006/relationships/image" Target="../media/image3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11" Type="http://schemas.openxmlformats.org/officeDocument/2006/relationships/image" Target="../media/image34.jpg"/><Relationship Id="rId5" Type="http://schemas.openxmlformats.org/officeDocument/2006/relationships/image" Target="../media/image28.jpg"/><Relationship Id="rId10" Type="http://schemas.openxmlformats.org/officeDocument/2006/relationships/image" Target="../media/image33.jpg"/><Relationship Id="rId4" Type="http://schemas.openxmlformats.org/officeDocument/2006/relationships/image" Target="../media/image27.jpg"/><Relationship Id="rId9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10" Type="http://schemas.openxmlformats.org/officeDocument/2006/relationships/image" Target="../media/image43.jpg"/><Relationship Id="rId4" Type="http://schemas.openxmlformats.org/officeDocument/2006/relationships/image" Target="../media/image37.jpg"/><Relationship Id="rId9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How do you tell a blackbird from a crow?</a:t>
            </a:r>
            <a:endParaRPr lang="en-US" sz="4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Thomas Berg</a:t>
            </a:r>
          </a:p>
          <a:p>
            <a:r>
              <a:rPr lang="en-US" dirty="0" smtClean="0"/>
              <a:t>Peter N. </a:t>
            </a:r>
            <a:r>
              <a:rPr lang="en-US" dirty="0" err="1" smtClean="0"/>
              <a:t>Belhumeur</a:t>
            </a:r>
            <a:endParaRPr lang="en-US" dirty="0" smtClean="0"/>
          </a:p>
          <a:p>
            <a:r>
              <a:rPr lang="en-US" dirty="0" smtClean="0"/>
              <a:t>Columbia University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3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53"/>
    </mc:Choice>
    <mc:Fallback xmlns="">
      <p:transition xmlns:p14="http://schemas.microsoft.com/office/powerpoint/2010/main" spd="slow" advTm="8153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Fine-grained visual categorization.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62762" y="1417638"/>
            <a:ext cx="8224038" cy="2467091"/>
            <a:chOff x="462762" y="1417638"/>
            <a:chExt cx="8224038" cy="2467091"/>
          </a:xfrm>
        </p:grpSpPr>
        <p:sp>
          <p:nvSpPr>
            <p:cNvPr id="7" name="TextBox 6"/>
            <p:cNvSpPr txBox="1"/>
            <p:nvPr/>
          </p:nvSpPr>
          <p:spPr>
            <a:xfrm>
              <a:off x="462762" y="1417638"/>
              <a:ext cx="82240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/>
                <a:t>Caltech-UCSD Birds (200 species)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62762" y="2002413"/>
              <a:ext cx="8058751" cy="1882316"/>
              <a:chOff x="462762" y="2002413"/>
              <a:chExt cx="8058751" cy="1882316"/>
            </a:xfrm>
          </p:grpSpPr>
          <p:pic>
            <p:nvPicPr>
              <p:cNvPr id="1026" name="Picture 2" descr="\\psf\Home\data\tbpapers\tellthedifference\slides\dsets\cub\Palm_Warbler_0046_169837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6206" y="2002413"/>
                <a:ext cx="1977216" cy="18823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7" name="Picture 3" descr="\\psf\Home\data\tbpapers\tellthedifference\slides\dsets\cub\Canada_Warbler_0005_162389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2769" y="2002413"/>
                <a:ext cx="1473941" cy="18823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\\psf\Home\data\tbpapers\tellthedifference\slides\dsets\cub\Yellow_Warbler_0016_176452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762" y="2002413"/>
                <a:ext cx="1560511" cy="18823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9" name="Picture 5" descr="\\psf\Home\data\tbpapers\tellthedifference\slides\dsets\cub\Elegant_Tern_0035_150744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2918" y="2002413"/>
                <a:ext cx="1353207" cy="18823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\\psf\Home\data\tbpapers\tellthedifference\slides\dsets\cub\Common_Tern_0028_150117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45621" y="2002413"/>
                <a:ext cx="1575892" cy="18823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05210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3"/>
    </mc:Choice>
    <mc:Fallback xmlns="">
      <p:transition xmlns:p14="http://schemas.microsoft.com/office/powerpoint/2010/main" spd="slow" advTm="8113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bird is this?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95027" y="1721365"/>
            <a:ext cx="4028646" cy="402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95027" y="5226791"/>
            <a:ext cx="4028646" cy="523220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Rusty Blackbird</a:t>
            </a:r>
            <a:endParaRPr lang="en-US" sz="28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454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0"/>
    </mc:Choice>
    <mc:Fallback xmlns="">
      <p:transition xmlns:p14="http://schemas.microsoft.com/office/powerpoint/2010/main" spd="slow" advTm="5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bird is this?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95027" y="1721365"/>
            <a:ext cx="4028646" cy="402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95027" y="5226791"/>
            <a:ext cx="4028646" cy="523220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Blue Grosbeak</a:t>
            </a:r>
            <a:endParaRPr lang="en-US" sz="28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00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8"/>
    </mc:Choice>
    <mc:Fallback xmlns="">
      <p:transition xmlns:p14="http://schemas.microsoft.com/office/powerpoint/2010/main" spd="slow" advTm="6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bird is this?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050" name="Picture 2" descr="Z:\images\cubirds\Canada_Warbler_3437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671" y="1721365"/>
            <a:ext cx="4521358" cy="402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9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51"/>
    </mc:Choice>
    <mc:Fallback xmlns="">
      <p:transition xmlns:p14="http://schemas.microsoft.com/office/powerpoint/2010/main" spd="slow" advTm="1555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Fine-grained recognition is difficult for humans.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050" name="Picture 2" descr="Z:\images\cubirds\Canada_Warbler_3437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671" y="1721365"/>
            <a:ext cx="4521358" cy="402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1110" y="5977429"/>
            <a:ext cx="8165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Can computers teach us to be better?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01056778"/>
      </p:ext>
    </p:extLst>
  </p:cSld>
  <p:clrMapOvr>
    <a:masterClrMapping/>
  </p:clrMapOvr>
  <p:transition advTm="1967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Goal: Build an understanding of a visual domain.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881"/>
            <a:ext cx="8229600" cy="193548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C000"/>
                </a:solidFill>
              </a:rPr>
              <a:t>Which classes are most similar to each other?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92" y="2192663"/>
            <a:ext cx="6491235" cy="41636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3557154"/>
      </p:ext>
    </p:extLst>
  </p:cSld>
  <p:clrMapOvr>
    <a:masterClrMapping/>
  </p:clrMapOvr>
  <p:transition advTm="1459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Goal: Build an understanding of a visual domain.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881"/>
            <a:ext cx="8229600" cy="193548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Which classes are most similar to each other?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C000"/>
                </a:solidFill>
              </a:rPr>
              <a:t>What distinguishes classes from each other?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621602" y="2812930"/>
            <a:ext cx="7698432" cy="3836836"/>
            <a:chOff x="621602" y="2812930"/>
            <a:chExt cx="7698432" cy="3836836"/>
          </a:xfrm>
        </p:grpSpPr>
        <p:sp>
          <p:nvSpPr>
            <p:cNvPr id="7" name="Rectangle 6"/>
            <p:cNvSpPr/>
            <p:nvPr/>
          </p:nvSpPr>
          <p:spPr>
            <a:xfrm>
              <a:off x="621602" y="6249656"/>
              <a:ext cx="368914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smtClean="0"/>
                <a:t>Red-winged Blackbird</a:t>
              </a:r>
              <a:endParaRPr lang="en-US" sz="2000" i="1" dirty="0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621602" y="2812930"/>
              <a:ext cx="7698432" cy="3436726"/>
              <a:chOff x="621602" y="2812930"/>
              <a:chExt cx="7698432" cy="34367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1602" y="2812930"/>
                <a:ext cx="3689141" cy="3436726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0893" y="2812930"/>
                <a:ext cx="3689141" cy="3436726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4630893" y="6249656"/>
              <a:ext cx="368914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smtClean="0"/>
                <a:t>American Crow</a:t>
              </a:r>
              <a:endParaRPr lang="en-US" sz="2000" i="1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821870" y="3840668"/>
            <a:ext cx="5002773" cy="531801"/>
            <a:chOff x="1821870" y="3840668"/>
            <a:chExt cx="5002773" cy="531801"/>
          </a:xfrm>
        </p:grpSpPr>
        <p:sp>
          <p:nvSpPr>
            <p:cNvPr id="14" name="Oval 13"/>
            <p:cNvSpPr/>
            <p:nvPr/>
          </p:nvSpPr>
          <p:spPr>
            <a:xfrm rot="2507639">
              <a:off x="1821870" y="3840668"/>
              <a:ext cx="901370" cy="531800"/>
            </a:xfrm>
            <a:prstGeom prst="ellipse">
              <a:avLst/>
            </a:prstGeom>
            <a:noFill/>
            <a:ln w="101600">
              <a:solidFill>
                <a:srgbClr val="FE76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 rot="2507639">
              <a:off x="5923273" y="3840669"/>
              <a:ext cx="901370" cy="531800"/>
            </a:xfrm>
            <a:prstGeom prst="ellipse">
              <a:avLst/>
            </a:prstGeom>
            <a:noFill/>
            <a:ln w="101600">
              <a:solidFill>
                <a:srgbClr val="FE76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223714" y="3538876"/>
            <a:ext cx="3916874" cy="794859"/>
            <a:chOff x="1223714" y="3538876"/>
            <a:chExt cx="3916874" cy="794859"/>
          </a:xfrm>
        </p:grpSpPr>
        <p:sp>
          <p:nvSpPr>
            <p:cNvPr id="16" name="Oval 15"/>
            <p:cNvSpPr/>
            <p:nvPr/>
          </p:nvSpPr>
          <p:spPr>
            <a:xfrm rot="19835460">
              <a:off x="1223714" y="3538876"/>
              <a:ext cx="607484" cy="354284"/>
            </a:xfrm>
            <a:prstGeom prst="ellipse">
              <a:avLst/>
            </a:prstGeom>
            <a:noFill/>
            <a:ln w="1016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 rot="16994546">
              <a:off x="4537852" y="3730999"/>
              <a:ext cx="779378" cy="426094"/>
            </a:xfrm>
            <a:prstGeom prst="ellipse">
              <a:avLst/>
            </a:prstGeom>
            <a:noFill/>
            <a:ln w="1016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55508607"/>
      </p:ext>
    </p:extLst>
  </p:cSld>
  <p:clrMapOvr>
    <a:masterClrMapping/>
  </p:clrMapOvr>
  <p:transition advTm="633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Goal: Build an understanding of a visual domain.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881"/>
            <a:ext cx="8229600" cy="193548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Which classes are most similar to each other?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What distinguishes classes from each other?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C000"/>
                </a:solidFill>
              </a:rPr>
              <a:t>Is there a structure (hierarchy) of classes?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61361"/>
            <a:ext cx="8280824" cy="284013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70924" y="3923504"/>
            <a:ext cx="8591660" cy="400110"/>
            <a:chOff x="170924" y="3923504"/>
            <a:chExt cx="8591660" cy="400110"/>
          </a:xfrm>
        </p:grpSpPr>
        <p:sp>
          <p:nvSpPr>
            <p:cNvPr id="7" name="Rectangle 6"/>
            <p:cNvSpPr/>
            <p:nvPr/>
          </p:nvSpPr>
          <p:spPr>
            <a:xfrm rot="19783520">
              <a:off x="170924" y="3923504"/>
              <a:ext cx="368914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/>
                <a:t>Crows, Ravens, and Grackles</a:t>
              </a:r>
              <a:endParaRPr lang="en-US" sz="2000" i="1" dirty="0"/>
            </a:p>
          </p:txBody>
        </p:sp>
        <p:sp>
          <p:nvSpPr>
            <p:cNvPr id="8" name="Rectangle 7"/>
            <p:cNvSpPr/>
            <p:nvPr/>
          </p:nvSpPr>
          <p:spPr>
            <a:xfrm rot="19783520">
              <a:off x="5073443" y="3923504"/>
              <a:ext cx="368914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/>
                <a:t>Cowbirds and Blackbirds</a:t>
              </a:r>
              <a:endParaRPr lang="en-US" sz="20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252359427"/>
      </p:ext>
    </p:extLst>
  </p:cSld>
  <p:clrMapOvr>
    <a:masterClrMapping/>
  </p:clrMapOvr>
  <p:transition advTm="2629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49993" y="1288184"/>
            <a:ext cx="8244015" cy="46544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Field guides describe similarities and differences.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42784" y="1292392"/>
            <a:ext cx="824401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Brewer’s Blackbird</a:t>
            </a:r>
          </a:p>
          <a:p>
            <a:r>
              <a:rPr lang="en-US" sz="2400" i="1" dirty="0" smtClean="0">
                <a:solidFill>
                  <a:schemeClr val="bg1"/>
                </a:solidFill>
              </a:rPr>
              <a:t>Slender and long-tailed.  Distinguished from cowbirds by thinner bill, long tail, long legs, and dark-edged primaries.</a:t>
            </a:r>
            <a:endParaRPr lang="en-US" sz="2400" i="1" dirty="0">
              <a:solidFill>
                <a:schemeClr val="bg1"/>
              </a:solidFill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4878116" y="4000310"/>
            <a:ext cx="2063835" cy="1597199"/>
            <a:chOff x="2042726" y="4259733"/>
            <a:chExt cx="2063835" cy="1597199"/>
          </a:xfrm>
        </p:grpSpPr>
        <p:pic>
          <p:nvPicPr>
            <p:cNvPr id="1038" name="Picture 14" descr="\\psf\Home\data\tbpapers\tellthedifference\slides\images\sibley-brewers-blackbird\763-d-blank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2726" y="4259733"/>
              <a:ext cx="1428750" cy="1337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2667234" y="5333712"/>
              <a:ext cx="14393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o</a:t>
              </a:r>
              <a:r>
                <a:rPr lang="en-US" sz="1400" dirty="0" smtClean="0">
                  <a:solidFill>
                    <a:schemeClr val="bg1"/>
                  </a:solidFill>
                </a:rPr>
                <a:t>ccasional </a:t>
              </a:r>
              <a:r>
                <a:rPr lang="en-US" sz="140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♀</a:t>
              </a:r>
              <a:r>
                <a:rPr lang="en-US" sz="1400" dirty="0" smtClean="0">
                  <a:solidFill>
                    <a:schemeClr val="bg1"/>
                  </a:solidFill>
                </a:rPr>
                <a:t> has pale eye</a:t>
              </a:r>
              <a:endParaRPr lang="en-US" sz="1400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2061451" y="2791300"/>
            <a:ext cx="3142990" cy="1845358"/>
            <a:chOff x="442785" y="2753794"/>
            <a:chExt cx="3142990" cy="1845358"/>
          </a:xfrm>
        </p:grpSpPr>
        <p:pic>
          <p:nvPicPr>
            <p:cNvPr id="1037" name="Picture 13" descr="\\psf\Home\data\tbpapers\tellthedifference\slides\images\sibley-brewers-blackbird\763-c-blank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85" y="3117062"/>
              <a:ext cx="2129790" cy="1482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1628882" y="2753794"/>
              <a:ext cx="1261975" cy="508387"/>
              <a:chOff x="1628882" y="2753794"/>
              <a:chExt cx="1261975" cy="508387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1628882" y="2753794"/>
                <a:ext cx="126197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d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ark eye</a:t>
                </a:r>
                <a:endParaRPr lang="en-US" sz="1400" i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2259870" y="3018206"/>
                <a:ext cx="0" cy="24397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/>
            <p:cNvGrpSpPr/>
            <p:nvPr/>
          </p:nvGrpSpPr>
          <p:grpSpPr>
            <a:xfrm>
              <a:off x="2323800" y="3348786"/>
              <a:ext cx="1261975" cy="650960"/>
              <a:chOff x="2323800" y="3348786"/>
              <a:chExt cx="1261975" cy="650960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2323800" y="3476526"/>
                <a:ext cx="1261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s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hort, straight bill</a:t>
                </a:r>
                <a:endParaRPr lang="en-US" sz="1400" i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>
                <a:off x="2451370" y="3348786"/>
                <a:ext cx="12369" cy="19932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2061451" y="2813336"/>
            <a:ext cx="1261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Adult </a:t>
            </a:r>
            <a:r>
              <a:rPr lang="en-US"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♀</a:t>
            </a:r>
            <a:endParaRPr lang="en-US" sz="1600" i="1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846973" y="3212254"/>
            <a:ext cx="2232262" cy="1107230"/>
            <a:chOff x="3846973" y="3212254"/>
            <a:chExt cx="2232262" cy="1107230"/>
          </a:xfrm>
        </p:grpSpPr>
        <p:sp>
          <p:nvSpPr>
            <p:cNvPr id="43" name="Oval 42"/>
            <p:cNvSpPr/>
            <p:nvPr/>
          </p:nvSpPr>
          <p:spPr>
            <a:xfrm>
              <a:off x="5702024" y="4017093"/>
              <a:ext cx="377211" cy="302391"/>
            </a:xfrm>
            <a:prstGeom prst="ellipse">
              <a:avLst/>
            </a:prstGeom>
            <a:noFill/>
            <a:ln w="101600">
              <a:solidFill>
                <a:srgbClr val="FE76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3846973" y="3212254"/>
              <a:ext cx="408774" cy="302391"/>
            </a:xfrm>
            <a:prstGeom prst="ellipse">
              <a:avLst/>
            </a:prstGeom>
            <a:noFill/>
            <a:ln w="101600">
              <a:solidFill>
                <a:srgbClr val="FE76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" name="Straight Connector 5"/>
          <p:cNvCxnSpPr/>
          <p:nvPr/>
        </p:nvCxnSpPr>
        <p:spPr>
          <a:xfrm>
            <a:off x="3624088" y="2118712"/>
            <a:ext cx="3476427" cy="0"/>
          </a:xfrm>
          <a:prstGeom prst="line">
            <a:avLst/>
          </a:prstGeom>
          <a:ln w="76200" cap="rnd">
            <a:solidFill>
              <a:srgbClr val="FE76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2587835" y="6258770"/>
            <a:ext cx="3968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From </a:t>
            </a:r>
            <a:r>
              <a:rPr lang="en-US" sz="2400" i="1" dirty="0" smtClean="0"/>
              <a:t>The Sibley Guide to Birds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17263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02"/>
    </mc:Choice>
    <mc:Fallback xmlns="">
      <p:transition xmlns:p14="http://schemas.microsoft.com/office/powerpoint/2010/main" spd="slow" advTm="24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Let’s build a field guide, automatically.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2734"/>
            <a:ext cx="8229600" cy="58782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(Given a dataset of images with species and part labels)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57200" y="1850563"/>
            <a:ext cx="8229600" cy="4525455"/>
            <a:chOff x="457200" y="1850563"/>
            <a:chExt cx="8229600" cy="4525455"/>
          </a:xfrm>
        </p:grpSpPr>
        <p:sp>
          <p:nvSpPr>
            <p:cNvPr id="5" name="Content Placeholder 2"/>
            <p:cNvSpPr txBox="1">
              <a:spLocks/>
            </p:cNvSpPr>
            <p:nvPr/>
          </p:nvSpPr>
          <p:spPr>
            <a:xfrm>
              <a:off x="457200" y="1850563"/>
              <a:ext cx="8229600" cy="436518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US" dirty="0" smtClean="0"/>
                <a:t>The CUB-200-2011 dataset.</a:t>
              </a:r>
            </a:p>
          </p:txBody>
        </p:sp>
        <p:pic>
          <p:nvPicPr>
            <p:cNvPr id="2050" name="Picture 2" descr="\\psf\Home\data\tbpapers\tellthedifference\slides\images\cub-grid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661" y="2419772"/>
              <a:ext cx="7910968" cy="3956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1" name="Picture 3" descr="\\psf\Home\data\tbpapers\tellthedifference\slides\images\cub-part-ke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517" y="2532965"/>
            <a:ext cx="41148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43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26"/>
    </mc:Choice>
    <mc:Fallback xmlns="">
      <p:transition xmlns:p14="http://schemas.microsoft.com/office/powerpoint/2010/main" spd="slow" advTm="21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How do you tell a blackbird from a crow?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26" name="Picture 2" descr="\\psf\Home\data\tbpapers\tellthedifference\slides\cubs\010.Red_winged_Blackbird\Red_Winged_Blackbird_0088_4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40" y="1287511"/>
            <a:ext cx="4091649" cy="288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\\psf\Home\data\tbpapers\tellthedifference\slides\cubs\029.American_Crow\American_Crow_0016_251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628" y="1287511"/>
            <a:ext cx="4080091" cy="288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887757"/>
      </p:ext>
    </p:extLst>
  </p:cSld>
  <p:clrMapOvr>
    <a:masterClrMapping/>
  </p:clrMapOvr>
  <p:transition advTm="6811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Our field guide entry for the Red-winged Blackbird.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01912" y="1214831"/>
            <a:ext cx="8184888" cy="5218625"/>
            <a:chOff x="501912" y="1214831"/>
            <a:chExt cx="8184888" cy="521862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0911" y="1214831"/>
              <a:ext cx="5205889" cy="521862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01912" y="1331567"/>
              <a:ext cx="44815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400" dirty="0"/>
                <a:t>Species similar to the </a:t>
              </a:r>
              <a:r>
                <a:rPr lang="en-US" sz="2400" b="1" dirty="0"/>
                <a:t>Red-winged Blackbird </a:t>
              </a:r>
              <a:r>
                <a:rPr lang="en-US" sz="2400" dirty="0"/>
                <a:t>(</a:t>
              </a:r>
              <a:r>
                <a:rPr lang="en-US" sz="2400" i="1" dirty="0" err="1"/>
                <a:t>Agelaius</a:t>
              </a:r>
              <a:r>
                <a:rPr lang="en-US" sz="2400" i="1" dirty="0"/>
                <a:t> </a:t>
              </a:r>
              <a:r>
                <a:rPr lang="en-US" sz="2400" i="1" dirty="0" err="1"/>
                <a:t>phoeniceus</a:t>
              </a:r>
              <a:r>
                <a:rPr lang="en-US" sz="2400" dirty="0" smtClean="0"/>
                <a:t>)</a:t>
              </a:r>
              <a:endParaRPr lang="en-US" sz="24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0379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022"/>
    </mc:Choice>
    <mc:Fallback xmlns="">
      <p:transition xmlns:p14="http://schemas.microsoft.com/office/powerpoint/2010/main" advTm="15022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Our field guide </a:t>
            </a:r>
            <a:r>
              <a:rPr lang="en-US" sz="3200" dirty="0" smtClean="0"/>
              <a:t>entry for the </a:t>
            </a:r>
            <a:r>
              <a:rPr lang="en-US" sz="3200" dirty="0"/>
              <a:t>Red-winged </a:t>
            </a:r>
            <a:r>
              <a:rPr lang="en-US" sz="3200" dirty="0" smtClean="0"/>
              <a:t>Blackbird.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199" y="2363009"/>
            <a:ext cx="1886800" cy="18304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212" y="2363009"/>
            <a:ext cx="1886800" cy="18304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199" y="4330106"/>
            <a:ext cx="1886800" cy="1830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212" y="4330106"/>
            <a:ext cx="1886800" cy="18304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01914" y="1331567"/>
            <a:ext cx="40628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Distinguishing the Red-winged Blackbird</a:t>
            </a:r>
            <a:r>
              <a:rPr lang="en-US" sz="2400" b="1" dirty="0" smtClean="0"/>
              <a:t> </a:t>
            </a:r>
            <a:r>
              <a:rPr lang="en-US" sz="2400" dirty="0" smtClean="0"/>
              <a:t>from the </a:t>
            </a:r>
            <a:r>
              <a:rPr lang="en-US" sz="2400" b="1" dirty="0" smtClean="0"/>
              <a:t>American Crow</a:t>
            </a:r>
            <a:r>
              <a:rPr lang="en-US" sz="2400" dirty="0" smtClean="0"/>
              <a:t>:</a:t>
            </a:r>
            <a:endParaRPr lang="en-US" sz="2400" i="1" dirty="0"/>
          </a:p>
        </p:txBody>
      </p:sp>
      <p:sp>
        <p:nvSpPr>
          <p:cNvPr id="13" name="Rectangle 12"/>
          <p:cNvSpPr/>
          <p:nvPr/>
        </p:nvSpPr>
        <p:spPr>
          <a:xfrm>
            <a:off x="3955644" y="1988228"/>
            <a:ext cx="2875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Red-winged Blackbird</a:t>
            </a:r>
            <a:endParaRPr lang="en-US" i="1" dirty="0"/>
          </a:p>
        </p:txBody>
      </p:sp>
      <p:sp>
        <p:nvSpPr>
          <p:cNvPr id="14" name="Rectangle 13"/>
          <p:cNvSpPr/>
          <p:nvPr/>
        </p:nvSpPr>
        <p:spPr>
          <a:xfrm>
            <a:off x="6226631" y="1988228"/>
            <a:ext cx="2875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American Crow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330346550"/>
      </p:ext>
    </p:extLst>
  </p:cSld>
  <p:clrMapOvr>
    <a:masterClrMapping/>
  </p:clrMapOvr>
  <p:transition advTm="17216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32590" y="3396550"/>
            <a:ext cx="7822255" cy="3173353"/>
            <a:chOff x="732590" y="3644662"/>
            <a:chExt cx="7822255" cy="3173353"/>
          </a:xfrm>
        </p:grpSpPr>
        <p:grpSp>
          <p:nvGrpSpPr>
            <p:cNvPr id="5" name="Group 4"/>
            <p:cNvGrpSpPr/>
            <p:nvPr/>
          </p:nvGrpSpPr>
          <p:grpSpPr>
            <a:xfrm>
              <a:off x="742015" y="4403392"/>
              <a:ext cx="7812830" cy="1813104"/>
              <a:chOff x="742015" y="1531037"/>
              <a:chExt cx="7812830" cy="1813104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5445216" y="1531037"/>
                <a:ext cx="3109629" cy="1813104"/>
                <a:chOff x="5445216" y="1531037"/>
                <a:chExt cx="3109629" cy="1813104"/>
              </a:xfrm>
            </p:grpSpPr>
            <p:pic>
              <p:nvPicPr>
                <p:cNvPr id="1026" name="Picture 2" descr="Z:\images\poof\scale2-weights.png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23648" y="1531037"/>
                  <a:ext cx="1955800" cy="9779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" name="Right Arrow 5"/>
                <p:cNvSpPr/>
                <p:nvPr/>
              </p:nvSpPr>
              <p:spPr>
                <a:xfrm>
                  <a:off x="5445216" y="1885929"/>
                  <a:ext cx="766119" cy="364890"/>
                </a:xfrm>
                <a:prstGeom prst="rightArrow">
                  <a:avLst/>
                </a:prstGeom>
                <a:solidFill>
                  <a:schemeClr val="tx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248250" y="2513144"/>
                  <a:ext cx="2306595" cy="83099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400" dirty="0" smtClean="0"/>
                    <a:t>Discrimination Map</a:t>
                  </a:r>
                  <a:endParaRPr lang="en-US" sz="2400" i="1" dirty="0"/>
                </a:p>
              </p:txBody>
            </p:sp>
          </p:grpSp>
          <p:grpSp>
            <p:nvGrpSpPr>
              <p:cNvPr id="8" name="Group 7"/>
              <p:cNvGrpSpPr/>
              <p:nvPr/>
            </p:nvGrpSpPr>
            <p:grpSpPr>
              <a:xfrm>
                <a:off x="742015" y="1568063"/>
                <a:ext cx="4479309" cy="1774229"/>
                <a:chOff x="742015" y="1568063"/>
                <a:chExt cx="4479309" cy="1774229"/>
              </a:xfrm>
            </p:grpSpPr>
            <p:pic>
              <p:nvPicPr>
                <p:cNvPr id="1028" name="Picture 4" descr="Z:\images\poof\2-26-al-marked.png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55475" y="1568063"/>
                  <a:ext cx="1857881" cy="94323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29" name="Picture 5" descr="Z:\images\poof\1-18-al-marked.png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2307" y="1568063"/>
                  <a:ext cx="1853235" cy="94087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" name="Rectangle 10"/>
                <p:cNvSpPr/>
                <p:nvPr/>
              </p:nvSpPr>
              <p:spPr>
                <a:xfrm>
                  <a:off x="2605542" y="1789154"/>
                  <a:ext cx="749933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400" dirty="0" err="1" smtClean="0"/>
                    <a:t>vs</a:t>
                  </a:r>
                  <a:endParaRPr lang="en-US" sz="2400" i="1" dirty="0"/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742015" y="2508936"/>
                  <a:ext cx="1873818" cy="83099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400" dirty="0" smtClean="0"/>
                    <a:t>Common Tern</a:t>
                  </a:r>
                  <a:endParaRPr lang="en-US" sz="2400" i="1" dirty="0"/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3347506" y="2511295"/>
                  <a:ext cx="1873818" cy="83099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400" dirty="0" smtClean="0"/>
                    <a:t>Louisiana </a:t>
                  </a:r>
                  <a:r>
                    <a:rPr lang="en-US" sz="2400" dirty="0" err="1" smtClean="0"/>
                    <a:t>Waterthrush</a:t>
                  </a:r>
                  <a:endParaRPr lang="en-US" sz="2400" i="1" dirty="0"/>
                </a:p>
              </p:txBody>
            </p:sp>
          </p:grpSp>
        </p:grpSp>
        <p:sp>
          <p:nvSpPr>
            <p:cNvPr id="17" name="Rectangle 16"/>
            <p:cNvSpPr/>
            <p:nvPr/>
          </p:nvSpPr>
          <p:spPr>
            <a:xfrm>
              <a:off x="742016" y="3644662"/>
              <a:ext cx="763743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 smtClean="0"/>
                <a:t>Part-based One-</a:t>
              </a:r>
              <a:r>
                <a:rPr lang="en-US" sz="2800" dirty="0" err="1" smtClean="0"/>
                <a:t>vs</a:t>
              </a:r>
              <a:r>
                <a:rPr lang="en-US" sz="2800" dirty="0" smtClean="0"/>
                <a:t>-One Features (POOFs)</a:t>
              </a:r>
              <a:endParaRPr lang="en-US" sz="2800" i="1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2590" y="6356350"/>
              <a:ext cx="763743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2400" dirty="0" smtClean="0"/>
                <a:t>(CVPR 2013)</a:t>
              </a:r>
              <a:endParaRPr lang="en-US" sz="2400" i="1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We need a feature space.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2132"/>
            <a:ext cx="8229600" cy="1804418"/>
          </a:xfrm>
        </p:spPr>
        <p:txBody>
          <a:bodyPr>
            <a:normAutofit/>
          </a:bodyPr>
          <a:lstStyle/>
          <a:p>
            <a:r>
              <a:rPr lang="en-US" dirty="0" smtClean="0"/>
              <a:t>Discriminative</a:t>
            </a:r>
          </a:p>
          <a:p>
            <a:r>
              <a:rPr lang="en-US" dirty="0" smtClean="0"/>
              <a:t>Part-based</a:t>
            </a:r>
          </a:p>
          <a:p>
            <a:r>
              <a:rPr lang="en-US" dirty="0" smtClean="0"/>
              <a:t>High-level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0" name="Oval 9"/>
          <p:cNvSpPr/>
          <p:nvPr/>
        </p:nvSpPr>
        <p:spPr>
          <a:xfrm rot="20911296">
            <a:off x="6439422" y="4261004"/>
            <a:ext cx="1096195" cy="531800"/>
          </a:xfrm>
          <a:prstGeom prst="ellipse">
            <a:avLst/>
          </a:prstGeom>
          <a:noFill/>
          <a:ln w="101600">
            <a:solidFill>
              <a:srgbClr val="FE76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95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44"/>
    </mc:Choice>
    <mc:Fallback xmlns="">
      <p:transition xmlns:p14="http://schemas.microsoft.com/office/powerpoint/2010/main" spd="slow" advTm="47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3135" y="1382991"/>
            <a:ext cx="8229342" cy="411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Rectangle 140"/>
          <p:cNvSpPr/>
          <p:nvPr/>
        </p:nvSpPr>
        <p:spPr>
          <a:xfrm>
            <a:off x="7034226" y="3854734"/>
            <a:ext cx="411055" cy="407971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87460" y="4262705"/>
            <a:ext cx="411055" cy="407971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Choose two species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500063" y="1713664"/>
            <a:ext cx="4022528" cy="4354973"/>
            <a:chOff x="667441" y="1866059"/>
            <a:chExt cx="4022528" cy="4354973"/>
          </a:xfrm>
        </p:grpSpPr>
        <p:grpSp>
          <p:nvGrpSpPr>
            <p:cNvPr id="178" name="Group 177"/>
            <p:cNvGrpSpPr/>
            <p:nvPr/>
          </p:nvGrpSpPr>
          <p:grpSpPr>
            <a:xfrm>
              <a:off x="667442" y="1866059"/>
              <a:ext cx="4022526" cy="4354973"/>
              <a:chOff x="288436" y="1685099"/>
              <a:chExt cx="4130511" cy="4471883"/>
            </a:xfrm>
          </p:grpSpPr>
          <p:pic>
            <p:nvPicPr>
              <p:cNvPr id="179" name="Picture 4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88436" y="1685099"/>
                <a:ext cx="1032627" cy="11179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" name="Picture 4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386320" y="5027283"/>
                <a:ext cx="1032627" cy="11179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1" name="Picture 44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353693" y="5027284"/>
                <a:ext cx="1032627" cy="11179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" name="Picture 4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321064" y="5039013"/>
                <a:ext cx="1032627" cy="11179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" name="Picture 46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88436" y="5039013"/>
                <a:ext cx="1032627" cy="11179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" name="Picture 47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386320" y="3915179"/>
                <a:ext cx="1032627" cy="11179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" name="Picture 48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353691" y="3909314"/>
                <a:ext cx="1032627" cy="11179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" name="Picture 49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321064" y="3915180"/>
                <a:ext cx="1032627" cy="11179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" name="Picture 50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88436" y="3932777"/>
                <a:ext cx="1032627" cy="11179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" name="Picture 51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386320" y="2803067"/>
                <a:ext cx="1032627" cy="11179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" name="Picture 52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353693" y="2806014"/>
                <a:ext cx="1032627" cy="11179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" name="Picture 53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321064" y="2803068"/>
                <a:ext cx="1032627" cy="11179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" name="Picture 54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88436" y="2814808"/>
                <a:ext cx="1032627" cy="11179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" name="Picture 55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386320" y="1696839"/>
                <a:ext cx="1032627" cy="11179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3" name="Picture 56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353693" y="1690969"/>
                <a:ext cx="1032627" cy="11179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" name="Picture 57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321064" y="1690969"/>
                <a:ext cx="1032627" cy="11179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5" name="Rectangle 194"/>
            <p:cNvSpPr/>
            <p:nvPr/>
          </p:nvSpPr>
          <p:spPr>
            <a:xfrm>
              <a:off x="667441" y="1866064"/>
              <a:ext cx="4022528" cy="4331805"/>
            </a:xfrm>
            <a:prstGeom prst="rect">
              <a:avLst/>
            </a:prstGeom>
            <a:noFill/>
            <a:ln w="762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644536" y="1713653"/>
            <a:ext cx="4001129" cy="4331815"/>
            <a:chOff x="4796938" y="1866059"/>
            <a:chExt cx="4001129" cy="4331815"/>
          </a:xfrm>
        </p:grpSpPr>
        <p:grpSp>
          <p:nvGrpSpPr>
            <p:cNvPr id="196" name="Group 195"/>
            <p:cNvGrpSpPr/>
            <p:nvPr/>
          </p:nvGrpSpPr>
          <p:grpSpPr>
            <a:xfrm>
              <a:off x="4796938" y="1866059"/>
              <a:ext cx="4001129" cy="4331815"/>
              <a:chOff x="4577964" y="1696834"/>
              <a:chExt cx="4108836" cy="4448424"/>
            </a:xfrm>
          </p:grpSpPr>
          <p:pic>
            <p:nvPicPr>
              <p:cNvPr id="197" name="Picture 7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605175" y="3926909"/>
                <a:ext cx="1027210" cy="1112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" name="Picture 10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577966" y="1696839"/>
                <a:ext cx="1027210" cy="1112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" name="Picture 14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659590" y="1696834"/>
                <a:ext cx="1027210" cy="1112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" name="Picture 19"/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632380" y="2814803"/>
                <a:ext cx="1027210" cy="1112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" name="Picture 20"/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632383" y="1696837"/>
                <a:ext cx="1027210" cy="1112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" name="Picture 22"/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605176" y="1696837"/>
                <a:ext cx="1027210" cy="1112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" name="Picture 26"/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659589" y="5033149"/>
                <a:ext cx="1027210" cy="1112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4" name="Picture 27"/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632383" y="5033149"/>
                <a:ext cx="1027210" cy="1112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" name="Picture 28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605173" y="5033151"/>
                <a:ext cx="1027210" cy="1112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" name="Picture 29"/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577965" y="5033155"/>
                <a:ext cx="1027210" cy="1112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" name="Picture 30"/>
              <p:cNvPicPr>
                <a:picLocks noChangeAspect="1" noChangeArrowheads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659589" y="3921045"/>
                <a:ext cx="1027210" cy="1112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" name="Picture 32"/>
              <p:cNvPicPr>
                <a:picLocks noChangeAspect="1" noChangeArrowheads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632383" y="3923976"/>
                <a:ext cx="1027210" cy="1112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" name="Picture 34"/>
              <p:cNvPicPr>
                <a:picLocks noChangeAspect="1" noChangeArrowheads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577964" y="3921051"/>
                <a:ext cx="1027210" cy="1112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" name="Picture 35"/>
              <p:cNvPicPr>
                <a:picLocks noChangeAspect="1" noChangeArrowheads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659589" y="2808941"/>
                <a:ext cx="1027210" cy="1112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" name="Picture 37"/>
              <p:cNvPicPr>
                <a:picLocks noChangeAspect="1" noChangeArrowheads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605174" y="2808943"/>
                <a:ext cx="1027210" cy="1112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" name="Picture 38"/>
              <p:cNvPicPr>
                <a:picLocks noChangeAspect="1" noChangeArrowheads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577965" y="2808947"/>
                <a:ext cx="1027210" cy="1112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3" name="Rectangle 212"/>
            <p:cNvSpPr/>
            <p:nvPr/>
          </p:nvSpPr>
          <p:spPr>
            <a:xfrm>
              <a:off x="4796940" y="1866064"/>
              <a:ext cx="4001126" cy="4331805"/>
            </a:xfrm>
            <a:prstGeom prst="rect">
              <a:avLst/>
            </a:prstGeom>
            <a:noFill/>
            <a:ln w="762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515042" y="1719376"/>
            <a:ext cx="4022526" cy="4349257"/>
            <a:chOff x="288436" y="1690969"/>
            <a:chExt cx="4130511" cy="4466013"/>
          </a:xfrm>
        </p:grpSpPr>
        <p:pic>
          <p:nvPicPr>
            <p:cNvPr id="125" name="Picture 4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8436" y="1696795"/>
              <a:ext cx="1032627" cy="1117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6" name="Picture 4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86320" y="5027283"/>
              <a:ext cx="1032627" cy="1117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7" name="Picture 4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353693" y="5027284"/>
              <a:ext cx="1032627" cy="1117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8" name="Picture 4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21064" y="5039013"/>
              <a:ext cx="1032627" cy="1117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9" name="Picture 4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8436" y="5039013"/>
              <a:ext cx="1032627" cy="1117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0" name="Picture 4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86320" y="3915179"/>
              <a:ext cx="1032627" cy="1117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1" name="Picture 4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353691" y="3909314"/>
              <a:ext cx="1032627" cy="111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2" name="Picture 49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21064" y="3915180"/>
              <a:ext cx="1032627" cy="1117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" name="Picture 50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8436" y="3932777"/>
              <a:ext cx="1032627" cy="1117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4" name="Picture 51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86320" y="2803067"/>
              <a:ext cx="1032627" cy="1117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5" name="Picture 5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353693" y="2806014"/>
              <a:ext cx="1032627" cy="111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" name="Picture 53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21064" y="2803068"/>
              <a:ext cx="1032627" cy="1117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7" name="Picture 54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8436" y="2814808"/>
              <a:ext cx="1032627" cy="1117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8" name="Picture 55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86320" y="1696839"/>
              <a:ext cx="1032627" cy="1117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" name="Picture 56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353693" y="1690969"/>
              <a:ext cx="1032627" cy="111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0" name="Picture 57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21064" y="1690969"/>
              <a:ext cx="1032627" cy="111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4" name="TextBox 83"/>
          <p:cNvSpPr txBox="1"/>
          <p:nvPr/>
        </p:nvSpPr>
        <p:spPr>
          <a:xfrm>
            <a:off x="500063" y="5583804"/>
            <a:ext cx="4037505" cy="461665"/>
          </a:xfrm>
          <a:prstGeom prst="rect">
            <a:avLst/>
          </a:prstGeom>
          <a:solidFill>
            <a:schemeClr val="bg1">
              <a:lumMod val="95000"/>
              <a:lumOff val="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FF00"/>
                </a:solidFill>
              </a:rPr>
              <a:t>c</a:t>
            </a:r>
            <a:r>
              <a:rPr lang="en-US" sz="2400" dirty="0" smtClean="0">
                <a:solidFill>
                  <a:srgbClr val="00FF00"/>
                </a:solidFill>
              </a:rPr>
              <a:t>ommon </a:t>
            </a:r>
            <a:r>
              <a:rPr lang="en-US" sz="2400" dirty="0">
                <a:solidFill>
                  <a:srgbClr val="00FF00"/>
                </a:solidFill>
              </a:rPr>
              <a:t>t</a:t>
            </a:r>
            <a:r>
              <a:rPr lang="en-US" sz="2400" dirty="0" smtClean="0">
                <a:solidFill>
                  <a:srgbClr val="00FF00"/>
                </a:solidFill>
              </a:rPr>
              <a:t>ern</a:t>
            </a:r>
            <a:endParaRPr lang="en-US" sz="2400" i="1" baseline="-25000" dirty="0">
              <a:solidFill>
                <a:srgbClr val="00FF00"/>
              </a:solidFill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515041" y="1713664"/>
            <a:ext cx="4022528" cy="4331805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2" name="Group 141"/>
          <p:cNvGrpSpPr/>
          <p:nvPr/>
        </p:nvGrpSpPr>
        <p:grpSpPr>
          <a:xfrm>
            <a:off x="4644538" y="1713659"/>
            <a:ext cx="4001129" cy="4331815"/>
            <a:chOff x="4577964" y="1696834"/>
            <a:chExt cx="4108836" cy="4448424"/>
          </a:xfrm>
        </p:grpSpPr>
        <p:pic>
          <p:nvPicPr>
            <p:cNvPr id="144" name="Picture 7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605175" y="3926909"/>
              <a:ext cx="1027210" cy="1112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" name="Picture 10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77966" y="1696839"/>
              <a:ext cx="1027210" cy="1112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6" name="Picture 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659590" y="1696834"/>
              <a:ext cx="1027210" cy="1112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7" name="Picture 19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32380" y="2814803"/>
              <a:ext cx="1027210" cy="1112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8" name="Picture 20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32383" y="1696837"/>
              <a:ext cx="1027210" cy="1112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9" name="Picture 22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605176" y="1696837"/>
              <a:ext cx="1027210" cy="1112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0" name="Picture 26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659589" y="5033149"/>
              <a:ext cx="1027210" cy="1112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1" name="Picture 27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32383" y="5033149"/>
              <a:ext cx="1027210" cy="1112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2" name="Picture 28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605173" y="5033151"/>
              <a:ext cx="1027210" cy="1112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" name="Picture 29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77965" y="5033155"/>
              <a:ext cx="1027210" cy="1112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4" name="Picture 30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659589" y="3921045"/>
              <a:ext cx="1027210" cy="1112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5" name="Picture 32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32383" y="3923976"/>
              <a:ext cx="1027210" cy="1112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6" name="Picture 34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77964" y="3921051"/>
              <a:ext cx="1027210" cy="1112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7" name="Picture 35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659589" y="2808941"/>
              <a:ext cx="1027210" cy="1112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8" name="Picture 37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605174" y="2808943"/>
              <a:ext cx="1027210" cy="1112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9" name="Picture 38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77965" y="2808947"/>
              <a:ext cx="1027210" cy="1112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0" name="TextBox 159"/>
          <p:cNvSpPr txBox="1"/>
          <p:nvPr/>
        </p:nvSpPr>
        <p:spPr>
          <a:xfrm>
            <a:off x="4626353" y="5553150"/>
            <a:ext cx="4037505" cy="461665"/>
          </a:xfrm>
          <a:prstGeom prst="rect">
            <a:avLst/>
          </a:prstGeom>
          <a:solidFill>
            <a:schemeClr val="bg1">
              <a:lumMod val="95000"/>
              <a:lumOff val="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FF00"/>
                </a:solidFill>
              </a:rPr>
              <a:t>Louisiana </a:t>
            </a:r>
            <a:r>
              <a:rPr lang="en-US" sz="2400" dirty="0" err="1" smtClean="0">
                <a:solidFill>
                  <a:srgbClr val="00FF00"/>
                </a:solidFill>
              </a:rPr>
              <a:t>waterthrush</a:t>
            </a:r>
            <a:endParaRPr lang="en-US" sz="2400" i="1" baseline="-25000" dirty="0">
              <a:solidFill>
                <a:srgbClr val="00FF00"/>
              </a:solidFill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4644540" y="1713664"/>
            <a:ext cx="4001126" cy="4331805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8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8"/>
    </mc:Choice>
    <mc:Fallback xmlns="">
      <p:transition xmlns:p14="http://schemas.microsoft.com/office/powerpoint/2010/main" spd="slow" advTm="7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4.44444E-6 3.33333E-6 L -0.08281 0.10416 " pathEditMode="relative" rAng="0" ptsTypes="AA">
                                      <p:cBhvr>
                                        <p:cTn id="17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9" y="520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0104 0.00093 L 0.09635 0.0544 " pathEditMode="relative" rAng="0" ptsTypes="AA">
                                      <p:cBhvr>
                                        <p:cTn id="24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1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animBg="1"/>
      <p:bldP spid="8" grpId="0" animBg="1"/>
      <p:bldP spid="84" grpId="0" animBg="1"/>
      <p:bldP spid="124" grpId="0" animBg="1"/>
      <p:bldP spid="160" grpId="0" animBg="1"/>
      <p:bldP spid="1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15041" y="1713664"/>
            <a:ext cx="4022528" cy="4354969"/>
            <a:chOff x="515041" y="1713664"/>
            <a:chExt cx="4022528" cy="4354969"/>
          </a:xfrm>
        </p:grpSpPr>
        <p:grpSp>
          <p:nvGrpSpPr>
            <p:cNvPr id="107" name="Group 106"/>
            <p:cNvGrpSpPr/>
            <p:nvPr/>
          </p:nvGrpSpPr>
          <p:grpSpPr>
            <a:xfrm>
              <a:off x="515042" y="1719376"/>
              <a:ext cx="4022526" cy="4349257"/>
              <a:chOff x="288436" y="1690969"/>
              <a:chExt cx="4130511" cy="4466013"/>
            </a:xfrm>
          </p:grpSpPr>
          <p:pic>
            <p:nvPicPr>
              <p:cNvPr id="108" name="Picture 4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88436" y="1696795"/>
                <a:ext cx="1032627" cy="11179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4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386320" y="5027283"/>
                <a:ext cx="1032627" cy="11179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" name="Picture 4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353693" y="5027284"/>
                <a:ext cx="1032627" cy="11179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4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321064" y="5039013"/>
                <a:ext cx="1032627" cy="11179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4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88436" y="5039013"/>
                <a:ext cx="1032627" cy="11179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47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386320" y="3915179"/>
                <a:ext cx="1032627" cy="11179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48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353691" y="3909314"/>
                <a:ext cx="1032627" cy="11179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49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321064" y="3915180"/>
                <a:ext cx="1032627" cy="11179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50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88436" y="3932777"/>
                <a:ext cx="1032627" cy="11179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51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386320" y="2803067"/>
                <a:ext cx="1032627" cy="11179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Picture 5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353693" y="2806014"/>
                <a:ext cx="1032627" cy="11179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" name="Picture 53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321064" y="2803068"/>
                <a:ext cx="1032627" cy="11179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" name="Picture 54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88436" y="2814808"/>
                <a:ext cx="1032627" cy="11179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" name="Picture 55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386320" y="1696839"/>
                <a:ext cx="1032627" cy="11179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" name="Picture 56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353693" y="1690969"/>
                <a:ext cx="1032627" cy="11179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" name="Picture 57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321064" y="1690969"/>
                <a:ext cx="1032627" cy="11179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4" name="Rectangle 123"/>
            <p:cNvSpPr/>
            <p:nvPr/>
          </p:nvSpPr>
          <p:spPr>
            <a:xfrm>
              <a:off x="515041" y="1713664"/>
              <a:ext cx="4022528" cy="4331805"/>
            </a:xfrm>
            <a:prstGeom prst="rect">
              <a:avLst/>
            </a:prstGeom>
            <a:noFill/>
            <a:ln w="762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644538" y="1713659"/>
            <a:ext cx="4001129" cy="4331815"/>
            <a:chOff x="4644538" y="1713659"/>
            <a:chExt cx="4001129" cy="4331815"/>
          </a:xfrm>
        </p:grpSpPr>
        <p:grpSp>
          <p:nvGrpSpPr>
            <p:cNvPr id="125" name="Group 124"/>
            <p:cNvGrpSpPr/>
            <p:nvPr/>
          </p:nvGrpSpPr>
          <p:grpSpPr>
            <a:xfrm>
              <a:off x="4644538" y="1713659"/>
              <a:ext cx="4001129" cy="4331815"/>
              <a:chOff x="4577964" y="1696834"/>
              <a:chExt cx="4108836" cy="4448424"/>
            </a:xfrm>
          </p:grpSpPr>
          <p:pic>
            <p:nvPicPr>
              <p:cNvPr id="126" name="Picture 7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605175" y="3926909"/>
                <a:ext cx="1027210" cy="1112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" name="Picture 10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577966" y="1696839"/>
                <a:ext cx="1027210" cy="1112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" name="Picture 14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659590" y="1696834"/>
                <a:ext cx="1027210" cy="1112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" name="Picture 19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632380" y="2814803"/>
                <a:ext cx="1027210" cy="1112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" name="Picture 20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632383" y="1696837"/>
                <a:ext cx="1027210" cy="1112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" name="Picture 22"/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605176" y="1696837"/>
                <a:ext cx="1027210" cy="1112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26"/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659589" y="5033149"/>
                <a:ext cx="1027210" cy="1112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27"/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632383" y="5033149"/>
                <a:ext cx="1027210" cy="1112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28"/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605173" y="5033151"/>
                <a:ext cx="1027210" cy="1112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29"/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577965" y="5033155"/>
                <a:ext cx="1027210" cy="1112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30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659589" y="3921045"/>
                <a:ext cx="1027210" cy="1112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32"/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632383" y="3923976"/>
                <a:ext cx="1027210" cy="1112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" name="Picture 34"/>
              <p:cNvPicPr>
                <a:picLocks noChangeAspect="1" noChangeArrowheads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577964" y="3921051"/>
                <a:ext cx="1027210" cy="1112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" name="Picture 35"/>
              <p:cNvPicPr>
                <a:picLocks noChangeAspect="1" noChangeArrowheads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659589" y="2808941"/>
                <a:ext cx="1027210" cy="1112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Picture 37"/>
              <p:cNvPicPr>
                <a:picLocks noChangeAspect="1" noChangeArrowheads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605174" y="2808943"/>
                <a:ext cx="1027210" cy="1112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" name="Picture 38"/>
              <p:cNvPicPr>
                <a:picLocks noChangeAspect="1" noChangeArrowheads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577965" y="2808947"/>
                <a:ext cx="1027210" cy="1112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42" name="Rectangle 141"/>
            <p:cNvSpPr/>
            <p:nvPr/>
          </p:nvSpPr>
          <p:spPr>
            <a:xfrm>
              <a:off x="4644540" y="1713664"/>
              <a:ext cx="4001126" cy="4331805"/>
            </a:xfrm>
            <a:prstGeom prst="rect">
              <a:avLst/>
            </a:prstGeom>
            <a:noFill/>
            <a:ln w="762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458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Choose two parts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24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811080" y="1987225"/>
            <a:ext cx="7606106" cy="3706551"/>
            <a:chOff x="811080" y="1987225"/>
            <a:chExt cx="7606106" cy="3706551"/>
          </a:xfrm>
        </p:grpSpPr>
        <p:sp>
          <p:nvSpPr>
            <p:cNvPr id="190" name="Oval 189"/>
            <p:cNvSpPr/>
            <p:nvPr/>
          </p:nvSpPr>
          <p:spPr>
            <a:xfrm>
              <a:off x="1134930" y="2480005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1065080" y="2451430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2233480" y="2099005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2147755" y="2162505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2881180" y="2137105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2951030" y="2156155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3713030" y="2353005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3814630" y="2324430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1014280" y="3489655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950780" y="3451555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1871530" y="2959430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1747705" y="3038805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2842616" y="3152904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2684622" y="3108202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4195630" y="3413455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4135305" y="3442030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811080" y="4667580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868230" y="4645355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1630230" y="4213555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1696905" y="4235780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3205030" y="4591380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3138355" y="4565980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3789230" y="4308805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3925755" y="4343730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1036505" y="5534355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1014280" y="5499430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2030280" y="5166055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1887405" y="5226380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3344730" y="5178755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3211380" y="5216855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3665405" y="5585155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3770180" y="5547055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4828765" y="2107875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4930365" y="2072950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5847940" y="2196775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5936840" y="2101525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7276690" y="2009450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7238590" y="1987225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8308565" y="1999925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8238715" y="2009450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4809715" y="3136575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4908140" y="3088950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5866990" y="3073075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5981290" y="3082600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6743290" y="3085775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6882990" y="3092125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8270465" y="3212775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8213315" y="3152450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5505040" y="4266875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5301840" y="4238300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6460715" y="4200200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6336890" y="4149400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6933790" y="4228775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7067140" y="4187500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8165690" y="4152575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8299040" y="4127175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4812890" y="5136825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4939890" y="5095550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6419440" y="5124125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6206715" y="5066975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6813140" y="5228900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6949665" y="5232075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8016465" y="5203500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8172040" y="5222550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6" name="Picture 4"/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7" r="4089"/>
          <a:stretch/>
        </p:blipFill>
        <p:spPr bwMode="auto">
          <a:xfrm>
            <a:off x="4648867" y="1708563"/>
            <a:ext cx="4005072" cy="431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" name="Oval 146"/>
          <p:cNvSpPr/>
          <p:nvPr/>
        </p:nvSpPr>
        <p:spPr>
          <a:xfrm>
            <a:off x="5342041" y="2968573"/>
            <a:ext cx="108621" cy="108621"/>
          </a:xfrm>
          <a:prstGeom prst="ellipse">
            <a:avLst/>
          </a:prstGeom>
          <a:solidFill>
            <a:srgbClr val="00FF00"/>
          </a:solidFill>
          <a:ln w="127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6142434" y="3165994"/>
            <a:ext cx="108621" cy="108621"/>
          </a:xfrm>
          <a:prstGeom prst="ellipse">
            <a:avLst/>
          </a:prstGeom>
          <a:solidFill>
            <a:srgbClr val="00FF00"/>
          </a:solidFill>
          <a:ln w="127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9" name="Picture 5"/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0" r="20950"/>
          <a:stretch/>
        </p:blipFill>
        <p:spPr bwMode="auto">
          <a:xfrm>
            <a:off x="519370" y="1708563"/>
            <a:ext cx="3995928" cy="4315968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Oval 149"/>
          <p:cNvSpPr/>
          <p:nvPr/>
        </p:nvSpPr>
        <p:spPr>
          <a:xfrm>
            <a:off x="1627744" y="3040667"/>
            <a:ext cx="108621" cy="108621"/>
          </a:xfrm>
          <a:prstGeom prst="ellipse">
            <a:avLst/>
          </a:prstGeom>
          <a:solidFill>
            <a:srgbClr val="00FF00"/>
          </a:solidFill>
          <a:ln w="127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2352753" y="3371247"/>
            <a:ext cx="108621" cy="108621"/>
          </a:xfrm>
          <a:prstGeom prst="ellipse">
            <a:avLst/>
          </a:prstGeom>
          <a:solidFill>
            <a:srgbClr val="00FF00"/>
          </a:solidFill>
          <a:ln w="127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Rectangle 190"/>
          <p:cNvSpPr/>
          <p:nvPr/>
        </p:nvSpPr>
        <p:spPr>
          <a:xfrm>
            <a:off x="519371" y="1712299"/>
            <a:ext cx="4022528" cy="4331805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Rectangle 191"/>
          <p:cNvSpPr/>
          <p:nvPr/>
        </p:nvSpPr>
        <p:spPr>
          <a:xfrm>
            <a:off x="4648870" y="1712299"/>
            <a:ext cx="4001126" cy="4331805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8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6"/>
    </mc:Choice>
    <mc:Fallback xmlns="">
      <p:transition xmlns:p14="http://schemas.microsoft.com/office/powerpoint/2010/main" spd="slow" advTm="4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1574E-6 5.51053E-7 L 0.07065 -0.09562 " pathEditMode="relative" rAng="0" ptsTypes="AA">
                                      <p:cBhvr>
                                        <p:cTn id="15" dur="500" spd="-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4" y="-479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452E-6 5.51053E-7 L 0.06701 -0.09215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0" y="-460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0887E-6 -3.40125E-6 L 0.11456 0.01019 " pathEditMode="relative" rAng="0" ptsTypes="AA">
                                      <p:cBhvr>
                                        <p:cTn id="26" dur="500" spd="-100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28" y="50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411E-6 -2.69738E-6 L 0.05416 -0.02848 " pathEditMode="relative" rAng="0" ptsTypes="AA">
                                      <p:cBhvr>
                                        <p:cTn id="30" dur="500" spd="-100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-143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92883E-7 -4.32276E-6 L 0.15362 0.0132 " pathEditMode="relative" rAng="0" ptsTypes="AA">
                                      <p:cBhvr>
                                        <p:cTn id="34" dur="500" spd="-100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72" y="64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5253E-6 -3.1373E-6 L 0.08488 -0.01088 " pathEditMode="relative" rAng="0" ptsTypes="AA">
                                      <p:cBhvr>
                                        <p:cTn id="38" dur="500" spd="-100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5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 animBg="1"/>
      <p:bldP spid="147" grpId="1" animBg="1"/>
      <p:bldP spid="148" grpId="0" animBg="1"/>
      <p:bldP spid="148" grpId="1" animBg="1"/>
      <p:bldP spid="150" grpId="0" animBg="1"/>
      <p:bldP spid="150" grpId="1" animBg="1"/>
      <p:bldP spid="151" grpId="0" animBg="1"/>
      <p:bldP spid="15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458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Align and crop</a:t>
            </a:r>
            <a:endParaRPr lang="en-US" dirty="0"/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7" r="4089"/>
          <a:stretch/>
        </p:blipFill>
        <p:spPr bwMode="auto">
          <a:xfrm>
            <a:off x="4648867" y="1708563"/>
            <a:ext cx="4005072" cy="431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val 29"/>
          <p:cNvSpPr/>
          <p:nvPr/>
        </p:nvSpPr>
        <p:spPr>
          <a:xfrm>
            <a:off x="5342041" y="2968573"/>
            <a:ext cx="108621" cy="108621"/>
          </a:xfrm>
          <a:prstGeom prst="ellipse">
            <a:avLst/>
          </a:prstGeom>
          <a:solidFill>
            <a:srgbClr val="00FF00"/>
          </a:solidFill>
          <a:ln w="127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142434" y="3165994"/>
            <a:ext cx="108621" cy="108621"/>
          </a:xfrm>
          <a:prstGeom prst="ellipse">
            <a:avLst/>
          </a:prstGeom>
          <a:solidFill>
            <a:srgbClr val="00FF00"/>
          </a:solidFill>
          <a:ln w="127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519370" y="1708563"/>
            <a:ext cx="3995928" cy="4315968"/>
            <a:chOff x="519370" y="1708563"/>
            <a:chExt cx="3995928" cy="4315968"/>
          </a:xfrm>
        </p:grpSpPr>
        <p:pic>
          <p:nvPicPr>
            <p:cNvPr id="29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0" r="20950"/>
            <a:stretch/>
          </p:blipFill>
          <p:spPr bwMode="auto">
            <a:xfrm>
              <a:off x="519370" y="1708563"/>
              <a:ext cx="3995928" cy="4315968"/>
            </a:xfrm>
            <a:prstGeom prst="rect">
              <a:avLst/>
            </a:prstGeom>
            <a:noFill/>
            <a:scene3d>
              <a:camera prst="orthographicFront">
                <a:rot lat="0" lon="1080000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Oval 31"/>
            <p:cNvSpPr/>
            <p:nvPr/>
          </p:nvSpPr>
          <p:spPr>
            <a:xfrm>
              <a:off x="1627744" y="3040667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352753" y="3371247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19370" y="1708562"/>
            <a:ext cx="3995928" cy="4315968"/>
            <a:chOff x="519370" y="1708562"/>
            <a:chExt cx="3995928" cy="4315968"/>
          </a:xfrm>
        </p:grpSpPr>
        <p:pic>
          <p:nvPicPr>
            <p:cNvPr id="41" name="Picture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99" r="23948"/>
            <a:stretch/>
          </p:blipFill>
          <p:spPr bwMode="auto">
            <a:xfrm>
              <a:off x="519370" y="1708562"/>
              <a:ext cx="3995928" cy="4315968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Oval 41"/>
            <p:cNvSpPr/>
            <p:nvPr/>
          </p:nvSpPr>
          <p:spPr>
            <a:xfrm>
              <a:off x="1485176" y="3151614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2770876" y="3151614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48868" y="1708563"/>
            <a:ext cx="3995928" cy="4315968"/>
            <a:chOff x="4648868" y="1708563"/>
            <a:chExt cx="3995928" cy="4315968"/>
          </a:xfrm>
        </p:grpSpPr>
        <p:pic>
          <p:nvPicPr>
            <p:cNvPr id="6" name="Picture 5" descr="louisiana_waterthrush_rot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10" r="11592"/>
            <a:stretch/>
          </p:blipFill>
          <p:spPr>
            <a:xfrm>
              <a:off x="4648868" y="1708563"/>
              <a:ext cx="3995928" cy="4315968"/>
            </a:xfrm>
            <a:prstGeom prst="rect">
              <a:avLst/>
            </a:prstGeom>
          </p:spPr>
        </p:pic>
        <p:sp>
          <p:nvSpPr>
            <p:cNvPr id="47" name="Oval 46"/>
            <p:cNvSpPr/>
            <p:nvPr/>
          </p:nvSpPr>
          <p:spPr>
            <a:xfrm>
              <a:off x="5285940" y="2709423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6571640" y="2709423"/>
              <a:ext cx="108621" cy="108621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4578763" y="1640111"/>
            <a:ext cx="4140249" cy="4453358"/>
          </a:xfrm>
          <a:custGeom>
            <a:avLst/>
            <a:gdLst/>
            <a:ahLst/>
            <a:cxnLst/>
            <a:rect l="l" t="t" r="r" b="b"/>
            <a:pathLst>
              <a:path w="4140249" h="4453358">
                <a:moveTo>
                  <a:pt x="182240" y="548317"/>
                </a:moveTo>
                <a:lnTo>
                  <a:pt x="182240" y="1697060"/>
                </a:lnTo>
                <a:lnTo>
                  <a:pt x="2572388" y="1697060"/>
                </a:lnTo>
                <a:lnTo>
                  <a:pt x="2572388" y="548317"/>
                </a:lnTo>
                <a:close/>
                <a:moveTo>
                  <a:pt x="0" y="0"/>
                </a:moveTo>
                <a:lnTo>
                  <a:pt x="4140249" y="0"/>
                </a:lnTo>
                <a:lnTo>
                  <a:pt x="4140249" y="4453358"/>
                </a:lnTo>
                <a:lnTo>
                  <a:pt x="0" y="4453358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 w="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448539" y="1638751"/>
            <a:ext cx="4140249" cy="4453358"/>
          </a:xfrm>
          <a:custGeom>
            <a:avLst/>
            <a:gdLst/>
            <a:ahLst/>
            <a:cxnLst/>
            <a:rect l="l" t="t" r="r" b="b"/>
            <a:pathLst>
              <a:path w="4140249" h="4453358">
                <a:moveTo>
                  <a:pt x="441242" y="966761"/>
                </a:moveTo>
                <a:lnTo>
                  <a:pt x="441242" y="2154006"/>
                </a:lnTo>
                <a:lnTo>
                  <a:pt x="2911500" y="2154006"/>
                </a:lnTo>
                <a:lnTo>
                  <a:pt x="2911500" y="966761"/>
                </a:lnTo>
                <a:close/>
                <a:moveTo>
                  <a:pt x="0" y="0"/>
                </a:moveTo>
                <a:lnTo>
                  <a:pt x="4140249" y="0"/>
                </a:lnTo>
                <a:lnTo>
                  <a:pt x="4140249" y="4453358"/>
                </a:lnTo>
                <a:lnTo>
                  <a:pt x="0" y="4453358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 w="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55"/>
          <p:cNvSpPr/>
          <p:nvPr/>
        </p:nvSpPr>
        <p:spPr>
          <a:xfrm>
            <a:off x="448539" y="1638751"/>
            <a:ext cx="4140249" cy="4453358"/>
          </a:xfrm>
          <a:custGeom>
            <a:avLst/>
            <a:gdLst/>
            <a:ahLst/>
            <a:cxnLst/>
            <a:rect l="l" t="t" r="r" b="b"/>
            <a:pathLst>
              <a:path w="4140249" h="4453358">
                <a:moveTo>
                  <a:pt x="441242" y="966761"/>
                </a:moveTo>
                <a:lnTo>
                  <a:pt x="441242" y="2154006"/>
                </a:lnTo>
                <a:lnTo>
                  <a:pt x="2911500" y="2154006"/>
                </a:lnTo>
                <a:lnTo>
                  <a:pt x="2911500" y="966761"/>
                </a:lnTo>
                <a:close/>
                <a:moveTo>
                  <a:pt x="0" y="0"/>
                </a:moveTo>
                <a:lnTo>
                  <a:pt x="4140249" y="0"/>
                </a:lnTo>
                <a:lnTo>
                  <a:pt x="4140249" y="4453358"/>
                </a:lnTo>
                <a:lnTo>
                  <a:pt x="0" y="4453358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50"/>
          <p:cNvSpPr/>
          <p:nvPr/>
        </p:nvSpPr>
        <p:spPr>
          <a:xfrm>
            <a:off x="4578763" y="1640111"/>
            <a:ext cx="4140249" cy="4453358"/>
          </a:xfrm>
          <a:custGeom>
            <a:avLst/>
            <a:gdLst/>
            <a:ahLst/>
            <a:cxnLst/>
            <a:rect l="l" t="t" r="r" b="b"/>
            <a:pathLst>
              <a:path w="4140249" h="4453358">
                <a:moveTo>
                  <a:pt x="182240" y="548317"/>
                </a:moveTo>
                <a:lnTo>
                  <a:pt x="182240" y="1697060"/>
                </a:lnTo>
                <a:lnTo>
                  <a:pt x="2572388" y="1697060"/>
                </a:lnTo>
                <a:lnTo>
                  <a:pt x="2572388" y="548317"/>
                </a:lnTo>
                <a:close/>
                <a:moveTo>
                  <a:pt x="0" y="0"/>
                </a:moveTo>
                <a:lnTo>
                  <a:pt x="4140249" y="0"/>
                </a:lnTo>
                <a:lnTo>
                  <a:pt x="4140249" y="4453358"/>
                </a:lnTo>
                <a:lnTo>
                  <a:pt x="0" y="4453358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519371" y="1712299"/>
            <a:ext cx="4022528" cy="4331805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4648870" y="1712299"/>
            <a:ext cx="4001126" cy="4331805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94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345"/>
    </mc:Choice>
    <mc:Fallback xmlns="">
      <p:transition xmlns:p14="http://schemas.microsoft.com/office/powerpoint/2010/main" spd="slow" advClick="0" advTm="4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6" grpId="0" animBg="1"/>
      <p:bldP spid="61" grpId="0" animBg="1"/>
      <p:bldP spid="62" grpId="0" animBg="1"/>
      <p:bldP spid="59" grpId="0" animBg="1"/>
      <p:bldP spid="6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 descr="ternzoo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22" y="2604763"/>
            <a:ext cx="2478794" cy="1187993"/>
          </a:xfrm>
          <a:prstGeom prst="rect">
            <a:avLst/>
          </a:prstGeom>
        </p:spPr>
      </p:pic>
      <p:pic>
        <p:nvPicPr>
          <p:cNvPr id="64" name="Picture 63" descr="thrushzoo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001" y="2192517"/>
            <a:ext cx="2380423" cy="114465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458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Align and crop</a:t>
            </a:r>
            <a:endParaRPr lang="en-US" dirty="0"/>
          </a:p>
        </p:txBody>
      </p:sp>
      <p:grpSp>
        <p:nvGrpSpPr>
          <p:cNvPr id="54" name="Group 53"/>
          <p:cNvGrpSpPr/>
          <p:nvPr/>
        </p:nvGrpSpPr>
        <p:grpSpPr>
          <a:xfrm>
            <a:off x="763404" y="1706360"/>
            <a:ext cx="3648456" cy="4206240"/>
            <a:chOff x="647814" y="1707360"/>
            <a:chExt cx="3648456" cy="4206240"/>
          </a:xfrm>
        </p:grpSpPr>
        <p:grpSp>
          <p:nvGrpSpPr>
            <p:cNvPr id="55" name="Group 54"/>
            <p:cNvGrpSpPr/>
            <p:nvPr/>
          </p:nvGrpSpPr>
          <p:grpSpPr>
            <a:xfrm>
              <a:off x="647814" y="1707360"/>
              <a:ext cx="3645478" cy="4205920"/>
              <a:chOff x="647814" y="1707360"/>
              <a:chExt cx="3645478" cy="4205920"/>
            </a:xfrm>
          </p:grpSpPr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3700" y="2906294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814" y="1707361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814" y="2306295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814" y="2905229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814" y="3504163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814" y="4103097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814" y="4702031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814" y="5300967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3700" y="1707360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3700" y="2306827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3700" y="3505761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85" name="Picture 84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3700" y="4105228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19" name="Picture 118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3700" y="4704695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20" name="Picture 119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4092" y="1707360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21" name="Picture 120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3700" y="5303680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22" name="Picture 121"/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4092" y="2306747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23" name="Picture 122"/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4092" y="2906134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24" name="Picture 123"/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4092" y="3505520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25" name="Picture 124"/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4092" y="4104907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26" name="Picture 125"/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4092" y="4704294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27" name="Picture 126"/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4092" y="5303680"/>
                <a:ext cx="1219200" cy="609600"/>
              </a:xfrm>
              <a:prstGeom prst="rect">
                <a:avLst/>
              </a:prstGeom>
            </p:spPr>
          </p:pic>
        </p:grpSp>
        <p:sp>
          <p:nvSpPr>
            <p:cNvPr id="56" name="Rectangle 55"/>
            <p:cNvSpPr/>
            <p:nvPr/>
          </p:nvSpPr>
          <p:spPr>
            <a:xfrm>
              <a:off x="647814" y="1707360"/>
              <a:ext cx="3648456" cy="4206240"/>
            </a:xfrm>
            <a:prstGeom prst="rect">
              <a:avLst/>
            </a:prstGeom>
            <a:noFill/>
            <a:ln w="762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4732506" y="1706360"/>
            <a:ext cx="3648456" cy="4206240"/>
            <a:chOff x="4616916" y="1707360"/>
            <a:chExt cx="3648456" cy="4206240"/>
          </a:xfrm>
        </p:grpSpPr>
        <p:grpSp>
          <p:nvGrpSpPr>
            <p:cNvPr id="129" name="Group 128"/>
            <p:cNvGrpSpPr/>
            <p:nvPr/>
          </p:nvGrpSpPr>
          <p:grpSpPr>
            <a:xfrm>
              <a:off x="4616916" y="1707360"/>
              <a:ext cx="3639983" cy="4205920"/>
              <a:chOff x="4616916" y="1707360"/>
              <a:chExt cx="3639983" cy="4205920"/>
            </a:xfrm>
          </p:grpSpPr>
          <p:pic>
            <p:nvPicPr>
              <p:cNvPr id="131" name="Picture 130"/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6916" y="1707360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32" name="Picture 131"/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6916" y="2306747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33" name="Picture 132"/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6916" y="2906134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34" name="Picture 133"/>
              <p:cNvPicPr>
                <a:picLocks noChangeAspect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6916" y="3505521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35" name="Picture 134"/>
              <p:cNvPicPr>
                <a:picLocks noChangeAspect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6916" y="4104908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36" name="Picture 135"/>
              <p:cNvPicPr>
                <a:picLocks noChangeAspect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6916" y="4704295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37" name="Picture 136"/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6916" y="5303680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38" name="Picture 137"/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7309" y="1707360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39" name="Picture 138"/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7309" y="2306747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40" name="Picture 139"/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7309" y="2906134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41" name="Picture 140"/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7309" y="3505521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42" name="Picture 141"/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7309" y="4104908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43" name="Picture 142"/>
              <p:cNvPicPr>
                <a:picLocks noChangeAspect="1"/>
              </p:cNvPicPr>
              <p:nvPr/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7309" y="4704295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44" name="Picture 143"/>
              <p:cNvPicPr>
                <a:picLocks noChangeAspect="1"/>
              </p:cNvPicPr>
              <p:nvPr/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7309" y="5303680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45" name="Picture 144"/>
              <p:cNvPicPr>
                <a:picLocks noChangeAspect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37699" y="1707360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46" name="Picture 145"/>
              <p:cNvPicPr>
                <a:picLocks noChangeAspect="1"/>
              </p:cNvPicPr>
              <p:nvPr/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37699" y="2306747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47" name="Picture 146"/>
              <p:cNvPicPr>
                <a:picLocks noChangeAspect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37699" y="2906134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48" name="Picture 147"/>
              <p:cNvPicPr>
                <a:picLocks noChangeAspect="1"/>
              </p:cNvPicPr>
              <p:nvPr/>
            </p:nvPicPr>
            <p:blipFill>
              <a:blip r:embed="rId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37699" y="3505521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49" name="Picture 148"/>
              <p:cNvPicPr>
                <a:picLocks noChangeAspect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37699" y="4104908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50" name="Picture 149"/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37699" y="4704295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51" name="Picture 150"/>
              <p:cNvPicPr>
                <a:picLocks noChangeAspect="1"/>
              </p:cNvPicPr>
              <p:nvPr/>
            </p:nvPicPr>
            <p:blipFill>
              <a:blip r:embed="rId4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37699" y="5303680"/>
                <a:ext cx="1219200" cy="609600"/>
              </a:xfrm>
              <a:prstGeom prst="rect">
                <a:avLst/>
              </a:prstGeom>
            </p:spPr>
          </p:pic>
        </p:grpSp>
        <p:sp>
          <p:nvSpPr>
            <p:cNvPr id="130" name="Rectangle 129"/>
            <p:cNvSpPr/>
            <p:nvPr/>
          </p:nvSpPr>
          <p:spPr>
            <a:xfrm>
              <a:off x="4616916" y="1707360"/>
              <a:ext cx="3648456" cy="4206240"/>
            </a:xfrm>
            <a:prstGeom prst="rect">
              <a:avLst/>
            </a:prstGeom>
            <a:noFill/>
            <a:ln w="762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763404" y="1706360"/>
            <a:ext cx="3648456" cy="4206240"/>
            <a:chOff x="647814" y="1707360"/>
            <a:chExt cx="3648456" cy="4206240"/>
          </a:xfrm>
        </p:grpSpPr>
        <p:grpSp>
          <p:nvGrpSpPr>
            <p:cNvPr id="153" name="Group 152"/>
            <p:cNvGrpSpPr/>
            <p:nvPr/>
          </p:nvGrpSpPr>
          <p:grpSpPr>
            <a:xfrm>
              <a:off x="647814" y="1707360"/>
              <a:ext cx="3645478" cy="4205920"/>
              <a:chOff x="647814" y="1707360"/>
              <a:chExt cx="3645478" cy="4205920"/>
            </a:xfrm>
          </p:grpSpPr>
          <p:pic>
            <p:nvPicPr>
              <p:cNvPr id="155" name="Picture 154"/>
              <p:cNvPicPr>
                <a:picLocks noChangeAspect="1"/>
              </p:cNvPicPr>
              <p:nvPr/>
            </p:nvPicPr>
            <p:blipFill>
              <a:blip r:embed="rId4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3700" y="2906294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56" name="Picture 155"/>
              <p:cNvPicPr>
                <a:picLocks noChangeAspect="1"/>
              </p:cNvPicPr>
              <p:nvPr/>
            </p:nvPicPr>
            <p:blipFill>
              <a:blip r:embed="rId4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814" y="1707361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57" name="Picture 156"/>
              <p:cNvPicPr>
                <a:picLocks noChangeAspect="1"/>
              </p:cNvPicPr>
              <p:nvPr/>
            </p:nvPicPr>
            <p:blipFill>
              <a:blip r:embed="rId5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814" y="2306295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58" name="Picture 157"/>
              <p:cNvPicPr>
                <a:picLocks noChangeAspect="1"/>
              </p:cNvPicPr>
              <p:nvPr/>
            </p:nvPicPr>
            <p:blipFill>
              <a:blip r:embed="rId5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814" y="2905229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59" name="Picture 158"/>
              <p:cNvPicPr>
                <a:picLocks noChangeAspect="1"/>
              </p:cNvPicPr>
              <p:nvPr/>
            </p:nvPicPr>
            <p:blipFill>
              <a:blip r:embed="rId5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814" y="3504163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60" name="Picture 159"/>
              <p:cNvPicPr>
                <a:picLocks noChangeAspect="1"/>
              </p:cNvPicPr>
              <p:nvPr/>
            </p:nvPicPr>
            <p:blipFill>
              <a:blip r:embed="rId5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814" y="4103097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61" name="Picture 160"/>
              <p:cNvPicPr>
                <a:picLocks noChangeAspect="1"/>
              </p:cNvPicPr>
              <p:nvPr/>
            </p:nvPicPr>
            <p:blipFill>
              <a:blip r:embed="rId5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814" y="4702031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62" name="Picture 161"/>
              <p:cNvPicPr>
                <a:picLocks noChangeAspect="1"/>
              </p:cNvPicPr>
              <p:nvPr/>
            </p:nvPicPr>
            <p:blipFill>
              <a:blip r:embed="rId5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814" y="5300967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63" name="Picture 162"/>
              <p:cNvPicPr>
                <a:picLocks noChangeAspect="1"/>
              </p:cNvPicPr>
              <p:nvPr/>
            </p:nvPicPr>
            <p:blipFill>
              <a:blip r:embed="rId5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3700" y="1707360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64" name="Picture 163"/>
              <p:cNvPicPr>
                <a:picLocks noChangeAspect="1"/>
              </p:cNvPicPr>
              <p:nvPr/>
            </p:nvPicPr>
            <p:blipFill>
              <a:blip r:embed="rId5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3700" y="2306827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65" name="Picture 164"/>
              <p:cNvPicPr>
                <a:picLocks noChangeAspect="1"/>
              </p:cNvPicPr>
              <p:nvPr/>
            </p:nvPicPr>
            <p:blipFill>
              <a:blip r:embed="rId5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3700" y="3505761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66" name="Picture 165"/>
              <p:cNvPicPr>
                <a:picLocks noChangeAspect="1"/>
              </p:cNvPicPr>
              <p:nvPr/>
            </p:nvPicPr>
            <p:blipFill>
              <a:blip r:embed="rId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3700" y="4105228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67" name="Picture 166"/>
              <p:cNvPicPr>
                <a:picLocks noChangeAspect="1"/>
              </p:cNvPicPr>
              <p:nvPr/>
            </p:nvPicPr>
            <p:blipFill>
              <a:blip r:embed="rId6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3700" y="4704695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68" name="Picture 167"/>
              <p:cNvPicPr>
                <a:picLocks noChangeAspect="1"/>
              </p:cNvPicPr>
              <p:nvPr/>
            </p:nvPicPr>
            <p:blipFill>
              <a:blip r:embed="rId6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4092" y="1707360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69" name="Picture 168"/>
              <p:cNvPicPr>
                <a:picLocks noChangeAspect="1"/>
              </p:cNvPicPr>
              <p:nvPr/>
            </p:nvPicPr>
            <p:blipFill>
              <a:blip r:embed="rId6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3700" y="5303680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70" name="Picture 169"/>
              <p:cNvPicPr>
                <a:picLocks noChangeAspect="1"/>
              </p:cNvPicPr>
              <p:nvPr/>
            </p:nvPicPr>
            <p:blipFill>
              <a:blip r:embed="rId6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4092" y="2306747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71" name="Picture 170"/>
              <p:cNvPicPr>
                <a:picLocks noChangeAspect="1"/>
              </p:cNvPicPr>
              <p:nvPr/>
            </p:nvPicPr>
            <p:blipFill>
              <a:blip r:embed="rId6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4092" y="2906134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72" name="Picture 171"/>
              <p:cNvPicPr>
                <a:picLocks noChangeAspect="1"/>
              </p:cNvPicPr>
              <p:nvPr/>
            </p:nvPicPr>
            <p:blipFill>
              <a:blip r:embed="rId6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4092" y="3505520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73" name="Picture 172"/>
              <p:cNvPicPr>
                <a:picLocks noChangeAspect="1"/>
              </p:cNvPicPr>
              <p:nvPr/>
            </p:nvPicPr>
            <p:blipFill>
              <a:blip r:embed="rId6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4092" y="4104907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74" name="Picture 173"/>
              <p:cNvPicPr>
                <a:picLocks noChangeAspect="1"/>
              </p:cNvPicPr>
              <p:nvPr/>
            </p:nvPicPr>
            <p:blipFill>
              <a:blip r:embed="rId6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4092" y="4704294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75" name="Picture 174"/>
              <p:cNvPicPr>
                <a:picLocks noChangeAspect="1"/>
              </p:cNvPicPr>
              <p:nvPr/>
            </p:nvPicPr>
            <p:blipFill>
              <a:blip r:embed="rId6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4092" y="5303680"/>
                <a:ext cx="1219200" cy="609600"/>
              </a:xfrm>
              <a:prstGeom prst="rect">
                <a:avLst/>
              </a:prstGeom>
            </p:spPr>
          </p:pic>
        </p:grpSp>
        <p:sp>
          <p:nvSpPr>
            <p:cNvPr id="154" name="Rectangle 153"/>
            <p:cNvSpPr/>
            <p:nvPr/>
          </p:nvSpPr>
          <p:spPr>
            <a:xfrm>
              <a:off x="647814" y="1707360"/>
              <a:ext cx="3648456" cy="4206240"/>
            </a:xfrm>
            <a:prstGeom prst="rect">
              <a:avLst/>
            </a:prstGeom>
            <a:noFill/>
            <a:ln w="762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6" name="Group 175"/>
          <p:cNvGrpSpPr/>
          <p:nvPr/>
        </p:nvGrpSpPr>
        <p:grpSpPr>
          <a:xfrm>
            <a:off x="4732506" y="1706360"/>
            <a:ext cx="3648456" cy="4206240"/>
            <a:chOff x="4616916" y="1707360"/>
            <a:chExt cx="3648456" cy="4206240"/>
          </a:xfrm>
        </p:grpSpPr>
        <p:grpSp>
          <p:nvGrpSpPr>
            <p:cNvPr id="177" name="Group 176"/>
            <p:cNvGrpSpPr/>
            <p:nvPr/>
          </p:nvGrpSpPr>
          <p:grpSpPr>
            <a:xfrm>
              <a:off x="4616916" y="1707360"/>
              <a:ext cx="3639983" cy="4205920"/>
              <a:chOff x="4616916" y="1707360"/>
              <a:chExt cx="3639983" cy="4205920"/>
            </a:xfrm>
          </p:grpSpPr>
          <p:pic>
            <p:nvPicPr>
              <p:cNvPr id="179" name="Picture 178"/>
              <p:cNvPicPr>
                <a:picLocks noChangeAspect="1"/>
              </p:cNvPicPr>
              <p:nvPr/>
            </p:nvPicPr>
            <p:blipFill>
              <a:blip r:embed="rId6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6916" y="1707360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80" name="Picture 179"/>
              <p:cNvPicPr>
                <a:picLocks noChangeAspect="1"/>
              </p:cNvPicPr>
              <p:nvPr/>
            </p:nvPicPr>
            <p:blipFill>
              <a:blip r:embed="rId7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6916" y="2306747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81" name="Picture 180"/>
              <p:cNvPicPr>
                <a:picLocks noChangeAspect="1"/>
              </p:cNvPicPr>
              <p:nvPr/>
            </p:nvPicPr>
            <p:blipFill>
              <a:blip r:embed="rId7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6916" y="2906134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82" name="Picture 181"/>
              <p:cNvPicPr>
                <a:picLocks noChangeAspect="1"/>
              </p:cNvPicPr>
              <p:nvPr/>
            </p:nvPicPr>
            <p:blipFill>
              <a:blip r:embed="rId7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6916" y="3505521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83" name="Picture 182"/>
              <p:cNvPicPr>
                <a:picLocks noChangeAspect="1"/>
              </p:cNvPicPr>
              <p:nvPr/>
            </p:nvPicPr>
            <p:blipFill>
              <a:blip r:embed="rId7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6916" y="4104908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84" name="Picture 183"/>
              <p:cNvPicPr>
                <a:picLocks noChangeAspect="1"/>
              </p:cNvPicPr>
              <p:nvPr/>
            </p:nvPicPr>
            <p:blipFill>
              <a:blip r:embed="rId7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6916" y="4704295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85" name="Picture 184"/>
              <p:cNvPicPr>
                <a:picLocks noChangeAspect="1"/>
              </p:cNvPicPr>
              <p:nvPr/>
            </p:nvPicPr>
            <p:blipFill>
              <a:blip r:embed="rId7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6916" y="5303680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86" name="Picture 185"/>
              <p:cNvPicPr>
                <a:picLocks noChangeAspect="1"/>
              </p:cNvPicPr>
              <p:nvPr/>
            </p:nvPicPr>
            <p:blipFill>
              <a:blip r:embed="rId7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7309" y="1707360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87" name="Picture 186"/>
              <p:cNvPicPr>
                <a:picLocks noChangeAspect="1"/>
              </p:cNvPicPr>
              <p:nvPr/>
            </p:nvPicPr>
            <p:blipFill>
              <a:blip r:embed="rId7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7309" y="2306747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88" name="Picture 187"/>
              <p:cNvPicPr>
                <a:picLocks noChangeAspect="1"/>
              </p:cNvPicPr>
              <p:nvPr/>
            </p:nvPicPr>
            <p:blipFill>
              <a:blip r:embed="rId7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7309" y="2906134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89" name="Picture 188"/>
              <p:cNvPicPr>
                <a:picLocks noChangeAspect="1"/>
              </p:cNvPicPr>
              <p:nvPr/>
            </p:nvPicPr>
            <p:blipFill>
              <a:blip r:embed="rId7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7309" y="3505521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90" name="Picture 189"/>
              <p:cNvPicPr>
                <a:picLocks noChangeAspect="1"/>
              </p:cNvPicPr>
              <p:nvPr/>
            </p:nvPicPr>
            <p:blipFill>
              <a:blip r:embed="rId8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7309" y="4104908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91" name="Picture 190"/>
              <p:cNvPicPr>
                <a:picLocks noChangeAspect="1"/>
              </p:cNvPicPr>
              <p:nvPr/>
            </p:nvPicPr>
            <p:blipFill>
              <a:blip r:embed="rId8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7309" y="4704295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92" name="Picture 191"/>
              <p:cNvPicPr>
                <a:picLocks noChangeAspect="1"/>
              </p:cNvPicPr>
              <p:nvPr/>
            </p:nvPicPr>
            <p:blipFill>
              <a:blip r:embed="rId8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7309" y="5303680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93" name="Picture 192"/>
              <p:cNvPicPr>
                <a:picLocks noChangeAspect="1"/>
              </p:cNvPicPr>
              <p:nvPr/>
            </p:nvPicPr>
            <p:blipFill>
              <a:blip r:embed="rId8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37699" y="1707360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94" name="Picture 193"/>
              <p:cNvPicPr>
                <a:picLocks noChangeAspect="1"/>
              </p:cNvPicPr>
              <p:nvPr/>
            </p:nvPicPr>
            <p:blipFill>
              <a:blip r:embed="rId8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37699" y="2306747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95" name="Picture 194"/>
              <p:cNvPicPr>
                <a:picLocks noChangeAspect="1"/>
              </p:cNvPicPr>
              <p:nvPr/>
            </p:nvPicPr>
            <p:blipFill>
              <a:blip r:embed="rId8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37699" y="2906134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96" name="Picture 195"/>
              <p:cNvPicPr>
                <a:picLocks noChangeAspect="1"/>
              </p:cNvPicPr>
              <p:nvPr/>
            </p:nvPicPr>
            <p:blipFill>
              <a:blip r:embed="rId8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37699" y="3505521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97" name="Picture 196"/>
              <p:cNvPicPr>
                <a:picLocks noChangeAspect="1"/>
              </p:cNvPicPr>
              <p:nvPr/>
            </p:nvPicPr>
            <p:blipFill>
              <a:blip r:embed="rId8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37699" y="4104908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98" name="Picture 197"/>
              <p:cNvPicPr>
                <a:picLocks noChangeAspect="1"/>
              </p:cNvPicPr>
              <p:nvPr/>
            </p:nvPicPr>
            <p:blipFill>
              <a:blip r:embed="rId8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37699" y="4704295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99" name="Picture 198"/>
              <p:cNvPicPr>
                <a:picLocks noChangeAspect="1"/>
              </p:cNvPicPr>
              <p:nvPr/>
            </p:nvPicPr>
            <p:blipFill>
              <a:blip r:embed="rId8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37699" y="5303680"/>
                <a:ext cx="1219200" cy="609600"/>
              </a:xfrm>
              <a:prstGeom prst="rect">
                <a:avLst/>
              </a:prstGeom>
            </p:spPr>
          </p:pic>
        </p:grpSp>
        <p:sp>
          <p:nvSpPr>
            <p:cNvPr id="178" name="Rectangle 177"/>
            <p:cNvSpPr/>
            <p:nvPr/>
          </p:nvSpPr>
          <p:spPr>
            <a:xfrm>
              <a:off x="4616916" y="1707360"/>
              <a:ext cx="3648456" cy="4206240"/>
            </a:xfrm>
            <a:prstGeom prst="rect">
              <a:avLst/>
            </a:prstGeom>
            <a:noFill/>
            <a:ln w="762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764379" y="1707360"/>
            <a:ext cx="3648456" cy="4206240"/>
            <a:chOff x="647814" y="1707360"/>
            <a:chExt cx="3648456" cy="4206240"/>
          </a:xfrm>
        </p:grpSpPr>
        <p:grpSp>
          <p:nvGrpSpPr>
            <p:cNvPr id="66" name="Group 65"/>
            <p:cNvGrpSpPr/>
            <p:nvPr/>
          </p:nvGrpSpPr>
          <p:grpSpPr>
            <a:xfrm>
              <a:off x="647814" y="1707360"/>
              <a:ext cx="3645478" cy="4205920"/>
              <a:chOff x="647814" y="1707360"/>
              <a:chExt cx="3645478" cy="4205920"/>
            </a:xfrm>
          </p:grpSpPr>
          <p:pic>
            <p:nvPicPr>
              <p:cNvPr id="68" name="Picture 67" descr="Common_Tern_0001_149721-points.png"/>
              <p:cNvPicPr>
                <a:picLocks noChangeAspect="1"/>
              </p:cNvPicPr>
              <p:nvPr/>
            </p:nvPicPr>
            <p:blipFill>
              <a:blip r:embed="rId9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3700" y="2906294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69" name="Picture 68" descr="Common_Tern_0004_148977-points.png"/>
              <p:cNvPicPr>
                <a:picLocks noChangeAspect="1"/>
              </p:cNvPicPr>
              <p:nvPr/>
            </p:nvPicPr>
            <p:blipFill>
              <a:blip r:embed="rId9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814" y="1707361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70" name="Picture 69" descr="Common_Tern_0009_149609-points.png"/>
              <p:cNvPicPr>
                <a:picLocks noChangeAspect="1"/>
              </p:cNvPicPr>
              <p:nvPr/>
            </p:nvPicPr>
            <p:blipFill>
              <a:blip r:embed="rId9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814" y="2306295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71" name="Picture 70" descr="Common_Tern_0012_148477-points.png"/>
              <p:cNvPicPr>
                <a:picLocks noChangeAspect="1"/>
              </p:cNvPicPr>
              <p:nvPr/>
            </p:nvPicPr>
            <p:blipFill>
              <a:blip r:embed="rId9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814" y="2905229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72" name="Picture 71" descr="Common_Tern_0014_149194-points.png"/>
              <p:cNvPicPr>
                <a:picLocks noChangeAspect="1"/>
              </p:cNvPicPr>
              <p:nvPr/>
            </p:nvPicPr>
            <p:blipFill>
              <a:blip r:embed="rId9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814" y="3504163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73" name="Picture 72" descr="Common_Tern_0019_149769-points.png"/>
              <p:cNvPicPr>
                <a:picLocks noChangeAspect="1"/>
              </p:cNvPicPr>
              <p:nvPr/>
            </p:nvPicPr>
            <p:blipFill>
              <a:blip r:embed="rId9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814" y="4103097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74" name="Picture 73" descr="Common_Tern_0025_147728-points.png"/>
              <p:cNvPicPr>
                <a:picLocks noChangeAspect="1"/>
              </p:cNvPicPr>
              <p:nvPr/>
            </p:nvPicPr>
            <p:blipFill>
              <a:blip r:embed="rId9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814" y="4702031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75" name="Picture 74"/>
              <p:cNvPicPr>
                <a:picLocks noChangeAspect="1"/>
              </p:cNvPicPr>
              <p:nvPr/>
            </p:nvPicPr>
            <p:blipFill>
              <a:blip r:embed="rId9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814" y="5300967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76" name="Picture 75" descr="Common_Tern_0030_147825-points.png"/>
              <p:cNvPicPr>
                <a:picLocks noChangeAspect="1"/>
              </p:cNvPicPr>
              <p:nvPr/>
            </p:nvPicPr>
            <p:blipFill>
              <a:blip r:embed="rId9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3700" y="1707360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77" name="Picture 76" descr="Common_Tern_0033_148675-points.png"/>
              <p:cNvPicPr>
                <a:picLocks noChangeAspect="1"/>
              </p:cNvPicPr>
              <p:nvPr/>
            </p:nvPicPr>
            <p:blipFill>
              <a:blip r:embed="rId9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3700" y="2306827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78" name="Picture 77" descr="Common_Tern_0040_147973-points.png"/>
              <p:cNvPicPr>
                <a:picLocks noChangeAspect="1"/>
              </p:cNvPicPr>
              <p:nvPr/>
            </p:nvPicPr>
            <p:blipFill>
              <a:blip r:embed="rId10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3700" y="3505761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79" name="Picture 78" descr="Common_Tern_0042_147897-points.png"/>
              <p:cNvPicPr>
                <a:picLocks noChangeAspect="1"/>
              </p:cNvPicPr>
              <p:nvPr/>
            </p:nvPicPr>
            <p:blipFill>
              <a:blip r:embed="rId10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3700" y="4105228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86" name="Picture 85" descr="Common_Tern_0047_149195-points.png"/>
              <p:cNvPicPr>
                <a:picLocks noChangeAspect="1"/>
              </p:cNvPicPr>
              <p:nvPr/>
            </p:nvPicPr>
            <p:blipFill>
              <a:blip r:embed="rId10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3700" y="4704695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87" name="Picture 86" descr="Common_Tern_0049_149159-points.png"/>
              <p:cNvPicPr>
                <a:picLocks noChangeAspect="1"/>
              </p:cNvPicPr>
              <p:nvPr/>
            </p:nvPicPr>
            <p:blipFill>
              <a:blip r:embed="rId10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4092" y="1707360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88" name="Picture 87" descr="Common_Tern_0050_148928-points.png"/>
              <p:cNvPicPr>
                <a:picLocks noChangeAspect="1"/>
              </p:cNvPicPr>
              <p:nvPr/>
            </p:nvPicPr>
            <p:blipFill>
              <a:blip r:embed="rId10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3700" y="5303680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89" name="Picture 88" descr="Common_Tern_0053_148472-points.png"/>
              <p:cNvPicPr>
                <a:picLocks noChangeAspect="1"/>
              </p:cNvPicPr>
              <p:nvPr/>
            </p:nvPicPr>
            <p:blipFill>
              <a:blip r:embed="rId10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4092" y="2306747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90" name="Picture 89" descr="Common_Tern_0054_148028-points.png"/>
              <p:cNvPicPr>
                <a:picLocks noChangeAspect="1"/>
              </p:cNvPicPr>
              <p:nvPr/>
            </p:nvPicPr>
            <p:blipFill>
              <a:blip r:embed="rId10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4092" y="2906134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91" name="Picture 90" descr="Common_Tern_0057_149749-points.png"/>
              <p:cNvPicPr>
                <a:picLocks noChangeAspect="1"/>
              </p:cNvPicPr>
              <p:nvPr/>
            </p:nvPicPr>
            <p:blipFill>
              <a:blip r:embed="rId10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4092" y="3505520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92" name="Picture 91" descr="Common_Tern_0064_148761-points.png"/>
              <p:cNvPicPr>
                <a:picLocks noChangeAspect="1"/>
              </p:cNvPicPr>
              <p:nvPr/>
            </p:nvPicPr>
            <p:blipFill>
              <a:blip r:embed="rId10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4092" y="4104907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93" name="Picture 92" descr="Common_Tern_0071_148796-points.png"/>
              <p:cNvPicPr>
                <a:picLocks noChangeAspect="1"/>
              </p:cNvPicPr>
              <p:nvPr/>
            </p:nvPicPr>
            <p:blipFill>
              <a:blip r:embed="rId10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4092" y="4704294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94" name="Picture 93" descr="Common_Tern_0075_148528-points.png"/>
              <p:cNvPicPr>
                <a:picLocks noChangeAspect="1"/>
              </p:cNvPicPr>
              <p:nvPr/>
            </p:nvPicPr>
            <p:blipFill>
              <a:blip r:embed="rId1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4092" y="5303680"/>
                <a:ext cx="1219200" cy="609600"/>
              </a:xfrm>
              <a:prstGeom prst="rect">
                <a:avLst/>
              </a:prstGeom>
            </p:spPr>
          </p:pic>
        </p:grpSp>
        <p:sp>
          <p:nvSpPr>
            <p:cNvPr id="67" name="Rectangle 66"/>
            <p:cNvSpPr/>
            <p:nvPr/>
          </p:nvSpPr>
          <p:spPr>
            <a:xfrm>
              <a:off x="647814" y="1707360"/>
              <a:ext cx="3648456" cy="4206240"/>
            </a:xfrm>
            <a:prstGeom prst="rect">
              <a:avLst/>
            </a:prstGeom>
            <a:noFill/>
            <a:ln w="762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4733481" y="1707360"/>
            <a:ext cx="3648456" cy="4206240"/>
            <a:chOff x="4616916" y="1707360"/>
            <a:chExt cx="3648456" cy="4206240"/>
          </a:xfrm>
        </p:grpSpPr>
        <p:grpSp>
          <p:nvGrpSpPr>
            <p:cNvPr id="96" name="Group 95"/>
            <p:cNvGrpSpPr/>
            <p:nvPr/>
          </p:nvGrpSpPr>
          <p:grpSpPr>
            <a:xfrm>
              <a:off x="4616916" y="1707360"/>
              <a:ext cx="3639983" cy="4205920"/>
              <a:chOff x="4616916" y="1707360"/>
              <a:chExt cx="3639983" cy="4205920"/>
            </a:xfrm>
          </p:grpSpPr>
          <p:pic>
            <p:nvPicPr>
              <p:cNvPr id="98" name="Picture 97" descr="Louisiana_Waterthrush_0002_795285-points.png"/>
              <p:cNvPicPr>
                <a:picLocks noChangeAspect="1"/>
              </p:cNvPicPr>
              <p:nvPr/>
            </p:nvPicPr>
            <p:blipFill>
              <a:blip r:embed="rId1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6916" y="1707360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99" name="Picture 98" descr="Louisiana_Waterthrush_0003_177479-points.png"/>
              <p:cNvPicPr>
                <a:picLocks noChangeAspect="1"/>
              </p:cNvPicPr>
              <p:nvPr/>
            </p:nvPicPr>
            <p:blipFill>
              <a:blip r:embed="rId1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6916" y="2306747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00" name="Picture 99" descr="Louisiana_Waterthrush_0004_177455-points.png"/>
              <p:cNvPicPr>
                <a:picLocks noChangeAspect="1"/>
              </p:cNvPicPr>
              <p:nvPr/>
            </p:nvPicPr>
            <p:blipFill>
              <a:blip r:embed="rId1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6916" y="2906134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01" name="Picture 100" descr="Louisiana_Waterthrush_0010_795255-points.png"/>
              <p:cNvPicPr>
                <a:picLocks noChangeAspect="1"/>
              </p:cNvPicPr>
              <p:nvPr/>
            </p:nvPicPr>
            <p:blipFill>
              <a:blip r:embed="rId1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6916" y="3505521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02" name="Picture 101" descr="Louisiana_Waterthrush_0014_795238-points.png"/>
              <p:cNvPicPr>
                <a:picLocks noChangeAspect="1"/>
              </p:cNvPicPr>
              <p:nvPr/>
            </p:nvPicPr>
            <p:blipFill>
              <a:blip r:embed="rId1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6916" y="4104908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03" name="Picture 102" descr="Louisiana_Waterthrush_0016_795240-points.png"/>
              <p:cNvPicPr>
                <a:picLocks noChangeAspect="1"/>
              </p:cNvPicPr>
              <p:nvPr/>
            </p:nvPicPr>
            <p:blipFill>
              <a:blip r:embed="rId1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6916" y="4704295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04" name="Picture 103" descr="Louisiana_Waterthrush_0018_177557-points.png"/>
              <p:cNvPicPr>
                <a:picLocks noChangeAspect="1"/>
              </p:cNvPicPr>
              <p:nvPr/>
            </p:nvPicPr>
            <p:blipFill>
              <a:blip r:embed="rId1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6916" y="5303680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05" name="Picture 104" descr="Louisiana_Waterthrush_0019_177062-points.png"/>
              <p:cNvPicPr>
                <a:picLocks noChangeAspect="1"/>
              </p:cNvPicPr>
              <p:nvPr/>
            </p:nvPicPr>
            <p:blipFill>
              <a:blip r:embed="rId1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7309" y="1707360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06" name="Picture 105" descr="Louisiana_Waterthrush_0020_795265-points.png"/>
              <p:cNvPicPr>
                <a:picLocks noChangeAspect="1"/>
              </p:cNvPicPr>
              <p:nvPr/>
            </p:nvPicPr>
            <p:blipFill>
              <a:blip r:embed="rId1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7309" y="2306747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07" name="Picture 106" descr="Louisiana_Waterthrush_0001_795271-points.png"/>
              <p:cNvPicPr>
                <a:picLocks noChangeAspect="1"/>
              </p:cNvPicPr>
              <p:nvPr/>
            </p:nvPicPr>
            <p:blipFill>
              <a:blip r:embed="rId1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7309" y="2906134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08" name="Picture 107" descr="Louisiana_Waterthrush_0021_795250-points.png"/>
              <p:cNvPicPr>
                <a:picLocks noChangeAspect="1"/>
              </p:cNvPicPr>
              <p:nvPr/>
            </p:nvPicPr>
            <p:blipFill>
              <a:blip r:embed="rId1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7309" y="3505521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09" name="Picture 108" descr="Louisiana_Waterthrush_0022_177397-points.png"/>
              <p:cNvPicPr>
                <a:picLocks noChangeAspect="1"/>
              </p:cNvPicPr>
              <p:nvPr/>
            </p:nvPicPr>
            <p:blipFill>
              <a:blip r:embed="rId1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7309" y="4104908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10" name="Picture 109" descr="Louisiana_Waterthrush_0023_795269-points.png"/>
              <p:cNvPicPr>
                <a:picLocks noChangeAspect="1"/>
              </p:cNvPicPr>
              <p:nvPr/>
            </p:nvPicPr>
            <p:blipFill>
              <a:blip r:embed="rId1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7309" y="4704295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11" name="Picture 110" descr="Louisiana_Waterthrush_0025_177403-points.png"/>
              <p:cNvPicPr>
                <a:picLocks noChangeAspect="1"/>
              </p:cNvPicPr>
              <p:nvPr/>
            </p:nvPicPr>
            <p:blipFill>
              <a:blip r:embed="rId1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7309" y="5303680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12" name="Picture 111" descr="Louisiana_Waterthrush_0026_177503-points.png"/>
              <p:cNvPicPr>
                <a:picLocks noChangeAspect="1"/>
              </p:cNvPicPr>
              <p:nvPr/>
            </p:nvPicPr>
            <p:blipFill>
              <a:blip r:embed="rId1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37699" y="1707360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13" name="Picture 112" descr="Louisiana_Waterthrush_0027_177539-points.png"/>
              <p:cNvPicPr>
                <a:picLocks noChangeAspect="1"/>
              </p:cNvPicPr>
              <p:nvPr/>
            </p:nvPicPr>
            <p:blipFill>
              <a:blip r:embed="rId1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37699" y="2306747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14" name="Picture 113" descr="Louisiana_Waterthrush_0029_795262-points.png"/>
              <p:cNvPicPr>
                <a:picLocks noChangeAspect="1"/>
              </p:cNvPicPr>
              <p:nvPr/>
            </p:nvPicPr>
            <p:blipFill>
              <a:blip r:embed="rId1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37699" y="2906134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15" name="Picture 114" descr="Louisiana_Waterthrush_0030_795248-points.png"/>
              <p:cNvPicPr>
                <a:picLocks noChangeAspect="1"/>
              </p:cNvPicPr>
              <p:nvPr/>
            </p:nvPicPr>
            <p:blipFill>
              <a:blip r:embed="rId1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37699" y="3505521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16" name="Picture 115" descr="Louisiana_Waterthrush_0031_177509-points.png"/>
              <p:cNvPicPr>
                <a:picLocks noChangeAspect="1"/>
              </p:cNvPicPr>
              <p:nvPr/>
            </p:nvPicPr>
            <p:blipFill>
              <a:blip r:embed="rId1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37699" y="4104908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17" name="Picture 116" descr="Louisiana_Waterthrush_0032_177385-points.png"/>
              <p:cNvPicPr>
                <a:picLocks noChangeAspect="1"/>
              </p:cNvPicPr>
              <p:nvPr/>
            </p:nvPicPr>
            <p:blipFill>
              <a:blip r:embed="rId1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37699" y="4704295"/>
                <a:ext cx="1219200" cy="609600"/>
              </a:xfrm>
              <a:prstGeom prst="rect">
                <a:avLst/>
              </a:prstGeom>
            </p:spPr>
          </p:pic>
          <p:pic>
            <p:nvPicPr>
              <p:cNvPr id="118" name="Picture 117" descr="Louisiana_Waterthrush_0033_795281-points.png"/>
              <p:cNvPicPr>
                <a:picLocks noChangeAspect="1"/>
              </p:cNvPicPr>
              <p:nvPr/>
            </p:nvPicPr>
            <p:blipFill>
              <a:blip r:embed="rId1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37699" y="5303680"/>
                <a:ext cx="1219200" cy="609600"/>
              </a:xfrm>
              <a:prstGeom prst="rect">
                <a:avLst/>
              </a:prstGeom>
            </p:spPr>
          </p:pic>
        </p:grpSp>
        <p:sp>
          <p:nvSpPr>
            <p:cNvPr id="97" name="Rectangle 96"/>
            <p:cNvSpPr/>
            <p:nvPr/>
          </p:nvSpPr>
          <p:spPr>
            <a:xfrm>
              <a:off x="4616916" y="1707360"/>
              <a:ext cx="3648456" cy="4206240"/>
            </a:xfrm>
            <a:prstGeom prst="rect">
              <a:avLst/>
            </a:prstGeom>
            <a:noFill/>
            <a:ln w="762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0" name="TextBox 199"/>
          <p:cNvSpPr txBox="1"/>
          <p:nvPr/>
        </p:nvSpPr>
        <p:spPr>
          <a:xfrm>
            <a:off x="489816" y="6007293"/>
            <a:ext cx="8229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Low-level features: HOG</a:t>
            </a:r>
          </a:p>
        </p:txBody>
      </p:sp>
      <p:sp>
        <p:nvSpPr>
          <p:cNvPr id="202" name="TextBox 201"/>
          <p:cNvSpPr txBox="1"/>
          <p:nvPr/>
        </p:nvSpPr>
        <p:spPr>
          <a:xfrm>
            <a:off x="489816" y="6007293"/>
            <a:ext cx="8229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Low-level features: HOG, color histogram grid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022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208"/>
    </mc:Choice>
    <mc:Fallback xmlns="">
      <p:transition xmlns:p14="http://schemas.microsoft.com/office/powerpoint/2010/main" advTm="18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0092 L 0.05453 0.0018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9" y="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731E-6 4.00833E-6 L 0.06807 0.06179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3" y="30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0"/>
      <p:bldP spid="20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458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Train SVM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37924" y="1397524"/>
            <a:ext cx="8178415" cy="4716774"/>
            <a:chOff x="320876" y="1414570"/>
            <a:chExt cx="8178415" cy="4716774"/>
          </a:xfrm>
        </p:grpSpPr>
        <p:pic>
          <p:nvPicPr>
            <p:cNvPr id="118" name="Picture 117" descr="Common_Tern_0001_149721-point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8649" y="3894988"/>
              <a:ext cx="617728" cy="308864"/>
            </a:xfrm>
            <a:prstGeom prst="rect">
              <a:avLst/>
            </a:prstGeom>
          </p:spPr>
        </p:pic>
        <p:pic>
          <p:nvPicPr>
            <p:cNvPr id="119" name="Picture 118" descr="Common_Tern_0004_148977-points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55" y="5704753"/>
              <a:ext cx="617728" cy="308864"/>
            </a:xfrm>
            <a:prstGeom prst="rect">
              <a:avLst/>
            </a:prstGeom>
          </p:spPr>
        </p:pic>
        <p:pic>
          <p:nvPicPr>
            <p:cNvPr id="120" name="Picture 119" descr="Common_Tern_0009_149609-points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158" y="1624436"/>
              <a:ext cx="617728" cy="308864"/>
            </a:xfrm>
            <a:prstGeom prst="rect">
              <a:avLst/>
            </a:prstGeom>
          </p:spPr>
        </p:pic>
        <p:pic>
          <p:nvPicPr>
            <p:cNvPr id="121" name="Picture 120" descr="Common_Tern_0012_148477-points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669" y="2743288"/>
              <a:ext cx="617728" cy="308864"/>
            </a:xfrm>
            <a:prstGeom prst="rect">
              <a:avLst/>
            </a:prstGeom>
          </p:spPr>
        </p:pic>
        <p:pic>
          <p:nvPicPr>
            <p:cNvPr id="122" name="Picture 121" descr="Common_Tern_0014_149194-points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9495" y="5822480"/>
              <a:ext cx="617728" cy="308864"/>
            </a:xfrm>
            <a:prstGeom prst="rect">
              <a:avLst/>
            </a:prstGeom>
          </p:spPr>
        </p:pic>
        <p:pic>
          <p:nvPicPr>
            <p:cNvPr id="123" name="Picture 122" descr="Common_Tern_0019_149769-points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288" y="4836094"/>
              <a:ext cx="617728" cy="308864"/>
            </a:xfrm>
            <a:prstGeom prst="rect">
              <a:avLst/>
            </a:prstGeom>
          </p:spPr>
        </p:pic>
        <p:pic>
          <p:nvPicPr>
            <p:cNvPr id="124" name="Picture 123" descr="Common_Tern_0025_147728-points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860" y="3415023"/>
              <a:ext cx="617728" cy="308864"/>
            </a:xfrm>
            <a:prstGeom prst="rect">
              <a:avLst/>
            </a:prstGeom>
          </p:spPr>
        </p:pic>
        <p:pic>
          <p:nvPicPr>
            <p:cNvPr id="126" name="Picture 125" descr="Common_Tern_0030_147825-points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038" y="3079601"/>
              <a:ext cx="617728" cy="308864"/>
            </a:xfrm>
            <a:prstGeom prst="rect">
              <a:avLst/>
            </a:prstGeom>
          </p:spPr>
        </p:pic>
        <p:pic>
          <p:nvPicPr>
            <p:cNvPr id="127" name="Picture 126" descr="Common_Tern_0033_148675-points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4553" y="2911976"/>
              <a:ext cx="617728" cy="308864"/>
            </a:xfrm>
            <a:prstGeom prst="rect">
              <a:avLst/>
            </a:prstGeom>
          </p:spPr>
        </p:pic>
        <p:pic>
          <p:nvPicPr>
            <p:cNvPr id="128" name="Picture 127" descr="Common_Tern_0040_147973-points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3051" y="5696230"/>
              <a:ext cx="617728" cy="308864"/>
            </a:xfrm>
            <a:prstGeom prst="rect">
              <a:avLst/>
            </a:prstGeom>
          </p:spPr>
        </p:pic>
        <p:pic>
          <p:nvPicPr>
            <p:cNvPr id="129" name="Picture 128" descr="Common_Tern_0042_147897-points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546" y="4037042"/>
              <a:ext cx="617728" cy="308864"/>
            </a:xfrm>
            <a:prstGeom prst="rect">
              <a:avLst/>
            </a:prstGeom>
          </p:spPr>
        </p:pic>
        <p:pic>
          <p:nvPicPr>
            <p:cNvPr id="130" name="Picture 129" descr="Common_Tern_0047_149195-points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038" y="4772880"/>
              <a:ext cx="617728" cy="308864"/>
            </a:xfrm>
            <a:prstGeom prst="rect">
              <a:avLst/>
            </a:prstGeom>
          </p:spPr>
        </p:pic>
        <p:pic>
          <p:nvPicPr>
            <p:cNvPr id="131" name="Picture 130" descr="Common_Tern_0049_149159-points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1327" y="3565423"/>
              <a:ext cx="617728" cy="308864"/>
            </a:xfrm>
            <a:prstGeom prst="rect">
              <a:avLst/>
            </a:prstGeom>
          </p:spPr>
        </p:pic>
        <p:pic>
          <p:nvPicPr>
            <p:cNvPr id="132" name="Picture 131" descr="Common_Tern_0050_148928-points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3700" y="5303680"/>
              <a:ext cx="617728" cy="308864"/>
            </a:xfrm>
            <a:prstGeom prst="rect">
              <a:avLst/>
            </a:prstGeom>
          </p:spPr>
        </p:pic>
        <p:pic>
          <p:nvPicPr>
            <p:cNvPr id="133" name="Picture 132" descr="Common_Tern_0053_148472-points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8563" y="2511304"/>
              <a:ext cx="617728" cy="308864"/>
            </a:xfrm>
            <a:prstGeom prst="rect">
              <a:avLst/>
            </a:prstGeom>
          </p:spPr>
        </p:pic>
        <p:pic>
          <p:nvPicPr>
            <p:cNvPr id="134" name="Picture 133" descr="Common_Tern_0054_148028-points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876" y="1414570"/>
              <a:ext cx="617728" cy="308864"/>
            </a:xfrm>
            <a:prstGeom prst="rect">
              <a:avLst/>
            </a:prstGeom>
          </p:spPr>
        </p:pic>
        <p:pic>
          <p:nvPicPr>
            <p:cNvPr id="135" name="Picture 134" descr="Common_Tern_0057_149749-points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270" y="2363408"/>
              <a:ext cx="617728" cy="308864"/>
            </a:xfrm>
            <a:prstGeom prst="rect">
              <a:avLst/>
            </a:prstGeom>
          </p:spPr>
        </p:pic>
        <p:pic>
          <p:nvPicPr>
            <p:cNvPr id="136" name="Picture 135" descr="Common_Tern_0064_148761-points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1617" y="4931661"/>
              <a:ext cx="617728" cy="308864"/>
            </a:xfrm>
            <a:prstGeom prst="rect">
              <a:avLst/>
            </a:prstGeom>
          </p:spPr>
        </p:pic>
        <p:pic>
          <p:nvPicPr>
            <p:cNvPr id="137" name="Picture 136" descr="Common_Tern_0071_148796-points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1617" y="4295180"/>
              <a:ext cx="617728" cy="308864"/>
            </a:xfrm>
            <a:prstGeom prst="rect">
              <a:avLst/>
            </a:prstGeom>
          </p:spPr>
        </p:pic>
        <p:pic>
          <p:nvPicPr>
            <p:cNvPr id="138" name="Picture 137" descr="Common_Tern_0075_148528-points.pn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642" y="2039285"/>
              <a:ext cx="617728" cy="308864"/>
            </a:xfrm>
            <a:prstGeom prst="rect">
              <a:avLst/>
            </a:prstGeom>
          </p:spPr>
        </p:pic>
        <p:pic>
          <p:nvPicPr>
            <p:cNvPr id="142" name="Picture 141" descr="Louisiana_Waterthrush_0002_795285-points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4688" y="3983061"/>
              <a:ext cx="617728" cy="308864"/>
            </a:xfrm>
            <a:prstGeom prst="rect">
              <a:avLst/>
            </a:prstGeom>
          </p:spPr>
        </p:pic>
        <p:pic>
          <p:nvPicPr>
            <p:cNvPr id="143" name="Picture 142" descr="Louisiana_Waterthrush_0003_177479-points.pn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4484" y="2528350"/>
              <a:ext cx="617728" cy="308864"/>
            </a:xfrm>
            <a:prstGeom prst="rect">
              <a:avLst/>
            </a:prstGeom>
          </p:spPr>
        </p:pic>
        <p:pic>
          <p:nvPicPr>
            <p:cNvPr id="144" name="Picture 143" descr="Louisiana_Waterthrush_0004_177455-points.pn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1028" y="2232801"/>
              <a:ext cx="617728" cy="308864"/>
            </a:xfrm>
            <a:prstGeom prst="rect">
              <a:avLst/>
            </a:prstGeom>
          </p:spPr>
        </p:pic>
        <p:pic>
          <p:nvPicPr>
            <p:cNvPr id="145" name="Picture 144" descr="Louisiana_Waterthrush_0010_795255-points.pn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4398" y="3445858"/>
              <a:ext cx="617728" cy="308864"/>
            </a:xfrm>
            <a:prstGeom prst="rect">
              <a:avLst/>
            </a:prstGeom>
          </p:spPr>
        </p:pic>
        <p:pic>
          <p:nvPicPr>
            <p:cNvPr id="146" name="Picture 145" descr="Louisiana_Waterthrush_0014_795238-points.pn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5107" y="3934445"/>
              <a:ext cx="617728" cy="308864"/>
            </a:xfrm>
            <a:prstGeom prst="rect">
              <a:avLst/>
            </a:prstGeom>
          </p:spPr>
        </p:pic>
        <p:pic>
          <p:nvPicPr>
            <p:cNvPr id="147" name="Picture 146" descr="Louisiana_Waterthrush_0016_795240-points.pn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2446" y="5011131"/>
              <a:ext cx="617728" cy="308864"/>
            </a:xfrm>
            <a:prstGeom prst="rect">
              <a:avLst/>
            </a:prstGeom>
          </p:spPr>
        </p:pic>
        <p:pic>
          <p:nvPicPr>
            <p:cNvPr id="148" name="Picture 147" descr="Louisiana_Waterthrush_0018_177557-points.png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8972" y="5789504"/>
              <a:ext cx="617728" cy="308864"/>
            </a:xfrm>
            <a:prstGeom prst="rect">
              <a:avLst/>
            </a:prstGeom>
          </p:spPr>
        </p:pic>
        <p:pic>
          <p:nvPicPr>
            <p:cNvPr id="149" name="Picture 148" descr="Louisiana_Waterthrush_0019_177062-points.png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8913" y="3113692"/>
              <a:ext cx="617728" cy="308864"/>
            </a:xfrm>
            <a:prstGeom prst="rect">
              <a:avLst/>
            </a:prstGeom>
          </p:spPr>
        </p:pic>
        <p:pic>
          <p:nvPicPr>
            <p:cNvPr id="150" name="Picture 149" descr="Louisiana_Waterthrush_0020_795265-points.png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3503" y="4931900"/>
              <a:ext cx="617728" cy="308864"/>
            </a:xfrm>
            <a:prstGeom prst="rect">
              <a:avLst/>
            </a:prstGeom>
          </p:spPr>
        </p:pic>
        <p:pic>
          <p:nvPicPr>
            <p:cNvPr id="151" name="Picture 150" descr="Louisiana_Waterthrush_0001_795271-points.png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7019" y="1857777"/>
              <a:ext cx="617728" cy="308864"/>
            </a:xfrm>
            <a:prstGeom prst="rect">
              <a:avLst/>
            </a:prstGeom>
          </p:spPr>
        </p:pic>
        <p:pic>
          <p:nvPicPr>
            <p:cNvPr id="152" name="Picture 151" descr="Louisiana_Waterthrush_0021_795250-points.png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3026" y="3266871"/>
              <a:ext cx="617728" cy="308864"/>
            </a:xfrm>
            <a:prstGeom prst="rect">
              <a:avLst/>
            </a:prstGeom>
          </p:spPr>
        </p:pic>
        <p:pic>
          <p:nvPicPr>
            <p:cNvPr id="153" name="Picture 152" descr="Louisiana_Waterthrush_0022_177397-points.png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1780" y="2536635"/>
              <a:ext cx="617728" cy="308864"/>
            </a:xfrm>
            <a:prstGeom prst="rect">
              <a:avLst/>
            </a:prstGeom>
          </p:spPr>
        </p:pic>
        <p:pic>
          <p:nvPicPr>
            <p:cNvPr id="154" name="Picture 153" descr="Louisiana_Waterthrush_0023_795269-points.png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3316" y="4218471"/>
              <a:ext cx="617728" cy="308864"/>
            </a:xfrm>
            <a:prstGeom prst="rect">
              <a:avLst/>
            </a:prstGeom>
          </p:spPr>
        </p:pic>
        <p:pic>
          <p:nvPicPr>
            <p:cNvPr id="155" name="Picture 154" descr="Louisiana_Waterthrush_0025_177403-points.png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5934" y="5695748"/>
              <a:ext cx="617728" cy="308864"/>
            </a:xfrm>
            <a:prstGeom prst="rect">
              <a:avLst/>
            </a:prstGeom>
          </p:spPr>
        </p:pic>
        <p:pic>
          <p:nvPicPr>
            <p:cNvPr id="156" name="Picture 155" descr="Louisiana_Waterthrush_0026_177503-points.png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5890" y="1758500"/>
              <a:ext cx="617728" cy="308864"/>
            </a:xfrm>
            <a:prstGeom prst="rect">
              <a:avLst/>
            </a:prstGeom>
          </p:spPr>
        </p:pic>
        <p:pic>
          <p:nvPicPr>
            <p:cNvPr id="157" name="Picture 156" descr="Louisiana_Waterthrush_0027_177539-points.png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6625" y="1923202"/>
              <a:ext cx="617728" cy="308864"/>
            </a:xfrm>
            <a:prstGeom prst="rect">
              <a:avLst/>
            </a:prstGeom>
          </p:spPr>
        </p:pic>
        <p:pic>
          <p:nvPicPr>
            <p:cNvPr id="158" name="Picture 157" descr="Louisiana_Waterthrush_0029_795262-points.png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800" y="2837947"/>
              <a:ext cx="617728" cy="308864"/>
            </a:xfrm>
            <a:prstGeom prst="rect">
              <a:avLst/>
            </a:prstGeom>
          </p:spPr>
        </p:pic>
        <p:pic>
          <p:nvPicPr>
            <p:cNvPr id="159" name="Picture 158" descr="Louisiana_Waterthrush_0030_795248-points.png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6078" y="3369150"/>
              <a:ext cx="617728" cy="308864"/>
            </a:xfrm>
            <a:prstGeom prst="rect">
              <a:avLst/>
            </a:prstGeom>
          </p:spPr>
        </p:pic>
        <p:pic>
          <p:nvPicPr>
            <p:cNvPr id="160" name="Picture 159" descr="Louisiana_Waterthrush_0031_177509-points.png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1563" y="3917397"/>
              <a:ext cx="617728" cy="308864"/>
            </a:xfrm>
            <a:prstGeom prst="rect">
              <a:avLst/>
            </a:prstGeom>
          </p:spPr>
        </p:pic>
        <p:pic>
          <p:nvPicPr>
            <p:cNvPr id="161" name="Picture 160" descr="Louisiana_Waterthrush_0032_177385-points.png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1418" y="4678725"/>
              <a:ext cx="617728" cy="308864"/>
            </a:xfrm>
            <a:prstGeom prst="rect">
              <a:avLst/>
            </a:prstGeom>
          </p:spPr>
        </p:pic>
        <p:pic>
          <p:nvPicPr>
            <p:cNvPr id="162" name="Picture 161" descr="Louisiana_Waterthrush_0033_795281-points.png"/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3706" y="5559377"/>
              <a:ext cx="617728" cy="308864"/>
            </a:xfrm>
            <a:prstGeom prst="rect">
              <a:avLst/>
            </a:prstGeom>
          </p:spPr>
        </p:pic>
      </p:grpSp>
      <p:grpSp>
        <p:nvGrpSpPr>
          <p:cNvPr id="163" name="Group 162"/>
          <p:cNvGrpSpPr/>
          <p:nvPr/>
        </p:nvGrpSpPr>
        <p:grpSpPr>
          <a:xfrm rot="168993">
            <a:off x="1609868" y="2858276"/>
            <a:ext cx="5225366" cy="1950873"/>
            <a:chOff x="2085732" y="2928086"/>
            <a:chExt cx="5225366" cy="1950873"/>
          </a:xfrm>
        </p:grpSpPr>
        <p:sp>
          <p:nvSpPr>
            <p:cNvPr id="164" name="Right Arrow 163"/>
            <p:cNvSpPr/>
            <p:nvPr/>
          </p:nvSpPr>
          <p:spPr>
            <a:xfrm rot="19983549">
              <a:off x="4402700" y="2928086"/>
              <a:ext cx="2908398" cy="693606"/>
            </a:xfrm>
            <a:prstGeom prst="rightArrow">
              <a:avLst/>
            </a:prstGeom>
            <a:solidFill>
              <a:srgbClr val="00B0F0">
                <a:alpha val="25098"/>
              </a:srgbClr>
            </a:solidFill>
            <a:ln>
              <a:solidFill>
                <a:srgbClr val="00B0F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Like Louisiana thrush</a:t>
              </a:r>
              <a:endParaRPr lang="en-US" dirty="0"/>
            </a:p>
          </p:txBody>
        </p:sp>
        <p:sp>
          <p:nvSpPr>
            <p:cNvPr id="165" name="Right Arrow 164"/>
            <p:cNvSpPr/>
            <p:nvPr/>
          </p:nvSpPr>
          <p:spPr>
            <a:xfrm rot="19983549" flipH="1">
              <a:off x="2085732" y="4185353"/>
              <a:ext cx="2613024" cy="693606"/>
            </a:xfrm>
            <a:prstGeom prst="rightArrow">
              <a:avLst/>
            </a:prstGeom>
            <a:solidFill>
              <a:srgbClr val="FF0000">
                <a:alpha val="25098"/>
              </a:srgbClr>
            </a:solidFill>
            <a:ln>
              <a:solidFill>
                <a:srgbClr val="FF0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Like common tern</a:t>
              </a:r>
              <a:endParaRPr lang="en-US" dirty="0"/>
            </a:p>
          </p:txBody>
        </p:sp>
      </p:grpSp>
      <p:cxnSp>
        <p:nvCxnSpPr>
          <p:cNvPr id="166" name="Straight Connector 165"/>
          <p:cNvCxnSpPr/>
          <p:nvPr/>
        </p:nvCxnSpPr>
        <p:spPr>
          <a:xfrm>
            <a:off x="3077124" y="1448948"/>
            <a:ext cx="2088353" cy="50287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01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46"/>
    </mc:Choice>
    <mc:Fallback xmlns="">
      <p:transition xmlns:p14="http://schemas.microsoft.com/office/powerpoint/2010/main" spd="slow" advTm="15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458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Evaluate POOF score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37924" y="1397524"/>
            <a:ext cx="8178415" cy="4716774"/>
            <a:chOff x="320876" y="1414570"/>
            <a:chExt cx="8178415" cy="4716774"/>
          </a:xfrm>
        </p:grpSpPr>
        <p:pic>
          <p:nvPicPr>
            <p:cNvPr id="118" name="Picture 117" descr="Common_Tern_0001_149721-points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8649" y="3894988"/>
              <a:ext cx="617728" cy="308864"/>
            </a:xfrm>
            <a:prstGeom prst="rect">
              <a:avLst/>
            </a:prstGeom>
          </p:spPr>
        </p:pic>
        <p:pic>
          <p:nvPicPr>
            <p:cNvPr id="119" name="Picture 118" descr="Common_Tern_0004_148977-points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55" y="5704753"/>
              <a:ext cx="617728" cy="308864"/>
            </a:xfrm>
            <a:prstGeom prst="rect">
              <a:avLst/>
            </a:prstGeom>
          </p:spPr>
        </p:pic>
        <p:pic>
          <p:nvPicPr>
            <p:cNvPr id="120" name="Picture 119" descr="Common_Tern_0009_149609-points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158" y="1624436"/>
              <a:ext cx="617728" cy="308864"/>
            </a:xfrm>
            <a:prstGeom prst="rect">
              <a:avLst/>
            </a:prstGeom>
          </p:spPr>
        </p:pic>
        <p:pic>
          <p:nvPicPr>
            <p:cNvPr id="121" name="Picture 120" descr="Common_Tern_0012_148477-points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669" y="2743288"/>
              <a:ext cx="617728" cy="308864"/>
            </a:xfrm>
            <a:prstGeom prst="rect">
              <a:avLst/>
            </a:prstGeom>
          </p:spPr>
        </p:pic>
        <p:pic>
          <p:nvPicPr>
            <p:cNvPr id="122" name="Picture 121" descr="Common_Tern_0014_149194-points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9495" y="5822480"/>
              <a:ext cx="617728" cy="308864"/>
            </a:xfrm>
            <a:prstGeom prst="rect">
              <a:avLst/>
            </a:prstGeom>
          </p:spPr>
        </p:pic>
        <p:pic>
          <p:nvPicPr>
            <p:cNvPr id="123" name="Picture 122" descr="Common_Tern_0019_149769-points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288" y="4836094"/>
              <a:ext cx="617728" cy="308864"/>
            </a:xfrm>
            <a:prstGeom prst="rect">
              <a:avLst/>
            </a:prstGeom>
          </p:spPr>
        </p:pic>
        <p:pic>
          <p:nvPicPr>
            <p:cNvPr id="124" name="Picture 123" descr="Common_Tern_0025_147728-points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860" y="3415023"/>
              <a:ext cx="617728" cy="308864"/>
            </a:xfrm>
            <a:prstGeom prst="rect">
              <a:avLst/>
            </a:prstGeom>
          </p:spPr>
        </p:pic>
        <p:pic>
          <p:nvPicPr>
            <p:cNvPr id="126" name="Picture 125" descr="Common_Tern_0030_147825-points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038" y="3079601"/>
              <a:ext cx="617728" cy="308864"/>
            </a:xfrm>
            <a:prstGeom prst="rect">
              <a:avLst/>
            </a:prstGeom>
          </p:spPr>
        </p:pic>
        <p:pic>
          <p:nvPicPr>
            <p:cNvPr id="127" name="Picture 126" descr="Common_Tern_0033_148675-points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4553" y="2911976"/>
              <a:ext cx="617728" cy="308864"/>
            </a:xfrm>
            <a:prstGeom prst="rect">
              <a:avLst/>
            </a:prstGeom>
          </p:spPr>
        </p:pic>
        <p:pic>
          <p:nvPicPr>
            <p:cNvPr id="128" name="Picture 127" descr="Common_Tern_0040_147973-points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3051" y="5696230"/>
              <a:ext cx="617728" cy="308864"/>
            </a:xfrm>
            <a:prstGeom prst="rect">
              <a:avLst/>
            </a:prstGeom>
          </p:spPr>
        </p:pic>
        <p:pic>
          <p:nvPicPr>
            <p:cNvPr id="129" name="Picture 128" descr="Common_Tern_0042_147897-points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546" y="4037042"/>
              <a:ext cx="617728" cy="308864"/>
            </a:xfrm>
            <a:prstGeom prst="rect">
              <a:avLst/>
            </a:prstGeom>
          </p:spPr>
        </p:pic>
        <p:pic>
          <p:nvPicPr>
            <p:cNvPr id="130" name="Picture 129" descr="Common_Tern_0047_149195-points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038" y="4772880"/>
              <a:ext cx="617728" cy="308864"/>
            </a:xfrm>
            <a:prstGeom prst="rect">
              <a:avLst/>
            </a:prstGeom>
          </p:spPr>
        </p:pic>
        <p:pic>
          <p:nvPicPr>
            <p:cNvPr id="131" name="Picture 130" descr="Common_Tern_0049_149159-points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1327" y="3565423"/>
              <a:ext cx="617728" cy="308864"/>
            </a:xfrm>
            <a:prstGeom prst="rect">
              <a:avLst/>
            </a:prstGeom>
          </p:spPr>
        </p:pic>
        <p:pic>
          <p:nvPicPr>
            <p:cNvPr id="132" name="Picture 131" descr="Common_Tern_0050_148928-points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3700" y="5303680"/>
              <a:ext cx="617728" cy="308864"/>
            </a:xfrm>
            <a:prstGeom prst="rect">
              <a:avLst/>
            </a:prstGeom>
          </p:spPr>
        </p:pic>
        <p:pic>
          <p:nvPicPr>
            <p:cNvPr id="133" name="Picture 132" descr="Common_Tern_0053_148472-points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8563" y="2511304"/>
              <a:ext cx="617728" cy="308864"/>
            </a:xfrm>
            <a:prstGeom prst="rect">
              <a:avLst/>
            </a:prstGeom>
          </p:spPr>
        </p:pic>
        <p:pic>
          <p:nvPicPr>
            <p:cNvPr id="134" name="Picture 133" descr="Common_Tern_0054_148028-points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876" y="1414570"/>
              <a:ext cx="617728" cy="308864"/>
            </a:xfrm>
            <a:prstGeom prst="rect">
              <a:avLst/>
            </a:prstGeom>
          </p:spPr>
        </p:pic>
        <p:pic>
          <p:nvPicPr>
            <p:cNvPr id="135" name="Picture 134" descr="Common_Tern_0057_149749-points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270" y="2363408"/>
              <a:ext cx="617728" cy="308864"/>
            </a:xfrm>
            <a:prstGeom prst="rect">
              <a:avLst/>
            </a:prstGeom>
          </p:spPr>
        </p:pic>
        <p:pic>
          <p:nvPicPr>
            <p:cNvPr id="136" name="Picture 135" descr="Common_Tern_0064_148761-points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1617" y="4931661"/>
              <a:ext cx="617728" cy="308864"/>
            </a:xfrm>
            <a:prstGeom prst="rect">
              <a:avLst/>
            </a:prstGeom>
          </p:spPr>
        </p:pic>
        <p:pic>
          <p:nvPicPr>
            <p:cNvPr id="137" name="Picture 136" descr="Common_Tern_0071_148796-points.pn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1617" y="4295180"/>
              <a:ext cx="617728" cy="308864"/>
            </a:xfrm>
            <a:prstGeom prst="rect">
              <a:avLst/>
            </a:prstGeom>
          </p:spPr>
        </p:pic>
        <p:pic>
          <p:nvPicPr>
            <p:cNvPr id="138" name="Picture 137" descr="Common_Tern_0075_148528-points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642" y="2039285"/>
              <a:ext cx="617728" cy="308864"/>
            </a:xfrm>
            <a:prstGeom prst="rect">
              <a:avLst/>
            </a:prstGeom>
          </p:spPr>
        </p:pic>
        <p:pic>
          <p:nvPicPr>
            <p:cNvPr id="142" name="Picture 141" descr="Louisiana_Waterthrush_0002_795285-points.pn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4688" y="3983061"/>
              <a:ext cx="617728" cy="308864"/>
            </a:xfrm>
            <a:prstGeom prst="rect">
              <a:avLst/>
            </a:prstGeom>
          </p:spPr>
        </p:pic>
        <p:pic>
          <p:nvPicPr>
            <p:cNvPr id="143" name="Picture 142" descr="Louisiana_Waterthrush_0003_177479-points.pn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4484" y="2528350"/>
              <a:ext cx="617728" cy="308864"/>
            </a:xfrm>
            <a:prstGeom prst="rect">
              <a:avLst/>
            </a:prstGeom>
          </p:spPr>
        </p:pic>
        <p:pic>
          <p:nvPicPr>
            <p:cNvPr id="144" name="Picture 143" descr="Louisiana_Waterthrush_0004_177455-points.pn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1028" y="2232801"/>
              <a:ext cx="617728" cy="308864"/>
            </a:xfrm>
            <a:prstGeom prst="rect">
              <a:avLst/>
            </a:prstGeom>
          </p:spPr>
        </p:pic>
        <p:pic>
          <p:nvPicPr>
            <p:cNvPr id="145" name="Picture 144" descr="Louisiana_Waterthrush_0010_795255-points.pn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4398" y="3445858"/>
              <a:ext cx="617728" cy="308864"/>
            </a:xfrm>
            <a:prstGeom prst="rect">
              <a:avLst/>
            </a:prstGeom>
          </p:spPr>
        </p:pic>
        <p:pic>
          <p:nvPicPr>
            <p:cNvPr id="146" name="Picture 145" descr="Louisiana_Waterthrush_0014_795238-points.pn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5107" y="3934445"/>
              <a:ext cx="617728" cy="308864"/>
            </a:xfrm>
            <a:prstGeom prst="rect">
              <a:avLst/>
            </a:prstGeom>
          </p:spPr>
        </p:pic>
        <p:pic>
          <p:nvPicPr>
            <p:cNvPr id="147" name="Picture 146" descr="Louisiana_Waterthrush_0016_795240-points.png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2446" y="5011131"/>
              <a:ext cx="617728" cy="308864"/>
            </a:xfrm>
            <a:prstGeom prst="rect">
              <a:avLst/>
            </a:prstGeom>
          </p:spPr>
        </p:pic>
        <p:pic>
          <p:nvPicPr>
            <p:cNvPr id="148" name="Picture 147" descr="Louisiana_Waterthrush_0018_177557-points.png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8972" y="5789504"/>
              <a:ext cx="617728" cy="308864"/>
            </a:xfrm>
            <a:prstGeom prst="rect">
              <a:avLst/>
            </a:prstGeom>
          </p:spPr>
        </p:pic>
        <p:pic>
          <p:nvPicPr>
            <p:cNvPr id="149" name="Picture 148" descr="Louisiana_Waterthrush_0019_177062-points.png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8913" y="3113692"/>
              <a:ext cx="617728" cy="308864"/>
            </a:xfrm>
            <a:prstGeom prst="rect">
              <a:avLst/>
            </a:prstGeom>
          </p:spPr>
        </p:pic>
        <p:pic>
          <p:nvPicPr>
            <p:cNvPr id="150" name="Picture 149" descr="Louisiana_Waterthrush_0020_795265-points.png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3503" y="4931900"/>
              <a:ext cx="617728" cy="308864"/>
            </a:xfrm>
            <a:prstGeom prst="rect">
              <a:avLst/>
            </a:prstGeom>
          </p:spPr>
        </p:pic>
        <p:pic>
          <p:nvPicPr>
            <p:cNvPr id="151" name="Picture 150" descr="Louisiana_Waterthrush_0001_795271-points.png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7019" y="1857777"/>
              <a:ext cx="617728" cy="308864"/>
            </a:xfrm>
            <a:prstGeom prst="rect">
              <a:avLst/>
            </a:prstGeom>
          </p:spPr>
        </p:pic>
        <p:pic>
          <p:nvPicPr>
            <p:cNvPr id="152" name="Picture 151" descr="Louisiana_Waterthrush_0021_795250-points.png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3026" y="3266871"/>
              <a:ext cx="617728" cy="308864"/>
            </a:xfrm>
            <a:prstGeom prst="rect">
              <a:avLst/>
            </a:prstGeom>
          </p:spPr>
        </p:pic>
        <p:pic>
          <p:nvPicPr>
            <p:cNvPr id="153" name="Picture 152" descr="Louisiana_Waterthrush_0022_177397-points.png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1780" y="2536635"/>
              <a:ext cx="617728" cy="308864"/>
            </a:xfrm>
            <a:prstGeom prst="rect">
              <a:avLst/>
            </a:prstGeom>
          </p:spPr>
        </p:pic>
        <p:pic>
          <p:nvPicPr>
            <p:cNvPr id="154" name="Picture 153" descr="Louisiana_Waterthrush_0023_795269-points.png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3316" y="4218471"/>
              <a:ext cx="617728" cy="308864"/>
            </a:xfrm>
            <a:prstGeom prst="rect">
              <a:avLst/>
            </a:prstGeom>
          </p:spPr>
        </p:pic>
        <p:pic>
          <p:nvPicPr>
            <p:cNvPr id="155" name="Picture 154" descr="Louisiana_Waterthrush_0025_177403-points.png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5934" y="5695748"/>
              <a:ext cx="617728" cy="308864"/>
            </a:xfrm>
            <a:prstGeom prst="rect">
              <a:avLst/>
            </a:prstGeom>
          </p:spPr>
        </p:pic>
        <p:pic>
          <p:nvPicPr>
            <p:cNvPr id="156" name="Picture 155" descr="Louisiana_Waterthrush_0026_177503-points.png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5890" y="1758500"/>
              <a:ext cx="617728" cy="308864"/>
            </a:xfrm>
            <a:prstGeom prst="rect">
              <a:avLst/>
            </a:prstGeom>
          </p:spPr>
        </p:pic>
        <p:pic>
          <p:nvPicPr>
            <p:cNvPr id="157" name="Picture 156" descr="Louisiana_Waterthrush_0027_177539-points.png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6625" y="1923202"/>
              <a:ext cx="617728" cy="308864"/>
            </a:xfrm>
            <a:prstGeom prst="rect">
              <a:avLst/>
            </a:prstGeom>
          </p:spPr>
        </p:pic>
        <p:pic>
          <p:nvPicPr>
            <p:cNvPr id="158" name="Picture 157" descr="Louisiana_Waterthrush_0029_795262-points.png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800" y="2837947"/>
              <a:ext cx="617728" cy="308864"/>
            </a:xfrm>
            <a:prstGeom prst="rect">
              <a:avLst/>
            </a:prstGeom>
          </p:spPr>
        </p:pic>
        <p:pic>
          <p:nvPicPr>
            <p:cNvPr id="159" name="Picture 158" descr="Louisiana_Waterthrush_0030_795248-points.png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6078" y="3369150"/>
              <a:ext cx="617728" cy="308864"/>
            </a:xfrm>
            <a:prstGeom prst="rect">
              <a:avLst/>
            </a:prstGeom>
          </p:spPr>
        </p:pic>
        <p:pic>
          <p:nvPicPr>
            <p:cNvPr id="160" name="Picture 159" descr="Louisiana_Waterthrush_0031_177509-points.png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1563" y="3917397"/>
              <a:ext cx="617728" cy="308864"/>
            </a:xfrm>
            <a:prstGeom prst="rect">
              <a:avLst/>
            </a:prstGeom>
          </p:spPr>
        </p:pic>
        <p:pic>
          <p:nvPicPr>
            <p:cNvPr id="161" name="Picture 160" descr="Louisiana_Waterthrush_0032_177385-points.png"/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1418" y="4678725"/>
              <a:ext cx="617728" cy="308864"/>
            </a:xfrm>
            <a:prstGeom prst="rect">
              <a:avLst/>
            </a:prstGeom>
          </p:spPr>
        </p:pic>
        <p:pic>
          <p:nvPicPr>
            <p:cNvPr id="162" name="Picture 161" descr="Louisiana_Waterthrush_0033_795281-points.png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3706" y="5559377"/>
              <a:ext cx="617728" cy="308864"/>
            </a:xfrm>
            <a:prstGeom prst="rect">
              <a:avLst/>
            </a:prstGeom>
          </p:spPr>
        </p:pic>
      </p:grpSp>
      <p:grpSp>
        <p:nvGrpSpPr>
          <p:cNvPr id="163" name="Group 162"/>
          <p:cNvGrpSpPr/>
          <p:nvPr/>
        </p:nvGrpSpPr>
        <p:grpSpPr>
          <a:xfrm rot="168993">
            <a:off x="1609868" y="2858276"/>
            <a:ext cx="5225366" cy="1950873"/>
            <a:chOff x="2085732" y="2928086"/>
            <a:chExt cx="5225366" cy="1950873"/>
          </a:xfrm>
        </p:grpSpPr>
        <p:sp>
          <p:nvSpPr>
            <p:cNvPr id="164" name="Right Arrow 163"/>
            <p:cNvSpPr/>
            <p:nvPr/>
          </p:nvSpPr>
          <p:spPr>
            <a:xfrm rot="19983549">
              <a:off x="4402700" y="2928086"/>
              <a:ext cx="2908398" cy="693606"/>
            </a:xfrm>
            <a:prstGeom prst="rightArrow">
              <a:avLst/>
            </a:prstGeom>
            <a:solidFill>
              <a:srgbClr val="00B0F0">
                <a:alpha val="25098"/>
              </a:srgbClr>
            </a:solidFill>
            <a:ln>
              <a:solidFill>
                <a:srgbClr val="00B0F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Like Louisiana thrush</a:t>
              </a:r>
              <a:endParaRPr lang="en-US" dirty="0"/>
            </a:p>
          </p:txBody>
        </p:sp>
        <p:sp>
          <p:nvSpPr>
            <p:cNvPr id="165" name="Right Arrow 164"/>
            <p:cNvSpPr/>
            <p:nvPr/>
          </p:nvSpPr>
          <p:spPr>
            <a:xfrm rot="19983549" flipH="1">
              <a:off x="2085732" y="4185353"/>
              <a:ext cx="2613024" cy="693606"/>
            </a:xfrm>
            <a:prstGeom prst="rightArrow">
              <a:avLst/>
            </a:prstGeom>
            <a:solidFill>
              <a:srgbClr val="FF0000">
                <a:alpha val="25098"/>
              </a:srgbClr>
            </a:solidFill>
            <a:ln>
              <a:solidFill>
                <a:srgbClr val="FF0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Like common tern</a:t>
              </a:r>
              <a:endParaRPr lang="en-US" dirty="0"/>
            </a:p>
          </p:txBody>
        </p:sp>
      </p:grpSp>
      <p:cxnSp>
        <p:nvCxnSpPr>
          <p:cNvPr id="166" name="Straight Connector 165"/>
          <p:cNvCxnSpPr/>
          <p:nvPr/>
        </p:nvCxnSpPr>
        <p:spPr>
          <a:xfrm>
            <a:off x="3077124" y="1448948"/>
            <a:ext cx="2088353" cy="50287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X:\tellthedifference\slides\dsets\cub\Golden_Winged_Warbler_0022_794833.jpg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165" y="2302274"/>
            <a:ext cx="2981965" cy="343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839165" y="2302274"/>
            <a:ext cx="2981965" cy="3435444"/>
            <a:chOff x="2991565" y="2454674"/>
            <a:chExt cx="2981965" cy="3435444"/>
          </a:xfrm>
          <a:scene3d>
            <a:camera prst="orthographicFront">
              <a:rot lat="0" lon="0" rev="0"/>
            </a:camera>
            <a:lightRig rig="threePt" dir="t"/>
          </a:scene3d>
        </p:grpSpPr>
        <p:pic>
          <p:nvPicPr>
            <p:cNvPr id="56" name="Picture 3" descr="X:\tellthedifference\slides\dsets\cub\Golden_Winged_Warbler_0022_794833.jpg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1565" y="2454674"/>
              <a:ext cx="2981965" cy="3435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7" name="Group 56"/>
            <p:cNvGrpSpPr/>
            <p:nvPr/>
          </p:nvGrpSpPr>
          <p:grpSpPr>
            <a:xfrm>
              <a:off x="3723456" y="3403216"/>
              <a:ext cx="829253" cy="335031"/>
              <a:chOff x="3571056" y="3250816"/>
              <a:chExt cx="829253" cy="335031"/>
            </a:xfrm>
          </p:grpSpPr>
          <p:sp>
            <p:nvSpPr>
              <p:cNvPr id="58" name="Oval 57"/>
              <p:cNvSpPr/>
              <p:nvPr/>
            </p:nvSpPr>
            <p:spPr>
              <a:xfrm>
                <a:off x="4291688" y="3477226"/>
                <a:ext cx="108621" cy="108621"/>
              </a:xfrm>
              <a:prstGeom prst="ellipse">
                <a:avLst/>
              </a:prstGeom>
              <a:solidFill>
                <a:srgbClr val="00FF00"/>
              </a:solidFill>
              <a:ln w="12700" cmpd="sng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3571056" y="3250816"/>
                <a:ext cx="108621" cy="108621"/>
              </a:xfrm>
              <a:prstGeom prst="ellipse">
                <a:avLst/>
              </a:prstGeom>
              <a:solidFill>
                <a:srgbClr val="00FF00"/>
              </a:solidFill>
              <a:ln w="12700" cmpd="sng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028" name="Picture 4" descr="X:\tellthedifference\slides\images\warbler-eye-back.png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302" y="3106923"/>
            <a:ext cx="1531107" cy="78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/>
          <p:cNvGrpSpPr/>
          <p:nvPr/>
        </p:nvGrpSpPr>
        <p:grpSpPr>
          <a:xfrm>
            <a:off x="4584825" y="4661679"/>
            <a:ext cx="1478691" cy="561800"/>
            <a:chOff x="4584825" y="4661679"/>
            <a:chExt cx="1478691" cy="561800"/>
          </a:xfrm>
        </p:grpSpPr>
        <p:cxnSp>
          <p:nvCxnSpPr>
            <p:cNvPr id="61" name="Straight Connector 60"/>
            <p:cNvCxnSpPr/>
            <p:nvPr/>
          </p:nvCxnSpPr>
          <p:spPr>
            <a:xfrm flipH="1">
              <a:off x="4584825" y="4661679"/>
              <a:ext cx="825701" cy="403019"/>
            </a:xfrm>
            <a:prstGeom prst="line">
              <a:avLst/>
            </a:prstGeom>
            <a:ln w="50800"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4763369" y="4761814"/>
              <a:ext cx="1300147" cy="461665"/>
            </a:xfrm>
            <a:prstGeom prst="rect">
              <a:avLst/>
            </a:prstGeom>
            <a:noFill/>
            <a:ln cap="rnd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C000"/>
                  </a:solidFill>
                </a:rPr>
                <a:t>score</a:t>
              </a:r>
              <a:endParaRPr lang="en-US" sz="2400" dirty="0">
                <a:solidFill>
                  <a:srgbClr val="FFC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53576917"/>
      </p:ext>
    </p:extLst>
  </p:cSld>
  <p:clrMapOvr>
    <a:masterClrMapping/>
  </p:clrMapOvr>
  <p:transition advTm="3018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80000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41000" y="41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7747E-6 L 0.17691 0.17002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37" y="84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The field guide shows similar species.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29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01912" y="1214831"/>
            <a:ext cx="8184888" cy="5218625"/>
            <a:chOff x="501912" y="1214831"/>
            <a:chExt cx="8184888" cy="521862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0911" y="1214831"/>
              <a:ext cx="5205889" cy="521862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01912" y="1331567"/>
              <a:ext cx="44815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400" dirty="0"/>
                <a:t>Species similar to the </a:t>
              </a:r>
              <a:r>
                <a:rPr lang="en-US" sz="2400" b="1" dirty="0"/>
                <a:t>Red-winged Blackbird </a:t>
              </a:r>
              <a:r>
                <a:rPr lang="en-US" sz="2400" dirty="0"/>
                <a:t>(</a:t>
              </a:r>
              <a:r>
                <a:rPr lang="en-US" sz="2400" i="1" dirty="0" err="1"/>
                <a:t>Agelaius</a:t>
              </a:r>
              <a:r>
                <a:rPr lang="en-US" sz="2400" i="1" dirty="0"/>
                <a:t> </a:t>
              </a:r>
              <a:r>
                <a:rPr lang="en-US" sz="2400" i="1" dirty="0" err="1"/>
                <a:t>phoeniceus</a:t>
              </a:r>
              <a:r>
                <a:rPr lang="en-US" sz="2400" dirty="0" smtClean="0"/>
                <a:t>)</a:t>
              </a:r>
              <a:endParaRPr lang="en-US" sz="24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1339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44"/>
    </mc:Choice>
    <mc:Fallback xmlns="">
      <p:transition xmlns:p14="http://schemas.microsoft.com/office/powerpoint/2010/main" spd="slow" advTm="1984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There’s a lot of work on recognition.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462762" y="1417638"/>
            <a:ext cx="8376438" cy="1885633"/>
            <a:chOff x="462762" y="1417638"/>
            <a:chExt cx="8376438" cy="1885633"/>
          </a:xfrm>
        </p:grpSpPr>
        <p:sp>
          <p:nvSpPr>
            <p:cNvPr id="7" name="TextBox 6"/>
            <p:cNvSpPr txBox="1"/>
            <p:nvPr/>
          </p:nvSpPr>
          <p:spPr>
            <a:xfrm>
              <a:off x="462762" y="1417638"/>
              <a:ext cx="82240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/>
                <a:t>Caltech Categories (5 categories)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740" y="2212163"/>
              <a:ext cx="1636662" cy="109110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3351" y="2222442"/>
              <a:ext cx="1635849" cy="108082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8548" y="2212163"/>
              <a:ext cx="1636662" cy="109110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6356" y="2212163"/>
              <a:ext cx="1635849" cy="108082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762" y="2212163"/>
              <a:ext cx="1786832" cy="1091108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382376" y="3810318"/>
            <a:ext cx="8456823" cy="2052777"/>
            <a:chOff x="382376" y="3947478"/>
            <a:chExt cx="8456823" cy="2052777"/>
          </a:xfrm>
        </p:grpSpPr>
        <p:sp>
          <p:nvSpPr>
            <p:cNvPr id="20" name="TextBox 19"/>
            <p:cNvSpPr txBox="1"/>
            <p:nvPr/>
          </p:nvSpPr>
          <p:spPr>
            <a:xfrm>
              <a:off x="462762" y="3947478"/>
              <a:ext cx="82240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/>
                <a:t>Caltech-101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167" y="4571505"/>
              <a:ext cx="1779684" cy="1417815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3628" y="4571505"/>
              <a:ext cx="1428750" cy="142875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8280" y="4548475"/>
              <a:ext cx="1506110" cy="144084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376" y="4548475"/>
              <a:ext cx="1921127" cy="144084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7156" y="4571505"/>
              <a:ext cx="1722043" cy="141781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9425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00"/>
    </mc:Choice>
    <mc:Fallback xmlns="">
      <p:transition xmlns:p14="http://schemas.microsoft.com/office/powerpoint/2010/main" spd="slow" advTm="13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Visual similarity approximates phylogenetic similarity.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434" y="1417638"/>
            <a:ext cx="226685" cy="4533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15" y="1417638"/>
            <a:ext cx="4533711" cy="45337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83329" y="6258770"/>
            <a:ext cx="5617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Years since most recent common ancestor.</a:t>
            </a:r>
            <a:endParaRPr lang="en-US" sz="2400" i="1" dirty="0"/>
          </a:p>
        </p:txBody>
      </p:sp>
      <p:sp>
        <p:nvSpPr>
          <p:cNvPr id="10" name="Rectangle 9"/>
          <p:cNvSpPr/>
          <p:nvPr/>
        </p:nvSpPr>
        <p:spPr>
          <a:xfrm>
            <a:off x="7341735" y="1186805"/>
            <a:ext cx="12841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similar</a:t>
            </a:r>
            <a:endParaRPr lang="en-US" sz="2400" i="1" dirty="0"/>
          </a:p>
        </p:txBody>
      </p:sp>
      <p:sp>
        <p:nvSpPr>
          <p:cNvPr id="11" name="Rectangle 10"/>
          <p:cNvSpPr/>
          <p:nvPr/>
        </p:nvSpPr>
        <p:spPr>
          <a:xfrm>
            <a:off x="7341735" y="5720516"/>
            <a:ext cx="12841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different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56518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26"/>
    </mc:Choice>
    <mc:Fallback xmlns="">
      <p:transition xmlns:p14="http://schemas.microsoft.com/office/powerpoint/2010/main" spd="slow" advTm="50026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Estimate similarity by difficulty of discrimination.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434" y="1417638"/>
            <a:ext cx="226685" cy="4533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15" y="1417638"/>
            <a:ext cx="4533711" cy="45337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35179" y="6258770"/>
            <a:ext cx="23135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Confusion matrix</a:t>
            </a:r>
            <a:endParaRPr lang="en-US" sz="2400" i="1" dirty="0"/>
          </a:p>
        </p:txBody>
      </p:sp>
      <p:sp>
        <p:nvSpPr>
          <p:cNvPr id="10" name="Rectangle 9"/>
          <p:cNvSpPr/>
          <p:nvPr/>
        </p:nvSpPr>
        <p:spPr>
          <a:xfrm>
            <a:off x="7341735" y="1186805"/>
            <a:ext cx="12841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similar</a:t>
            </a:r>
            <a:endParaRPr lang="en-US" sz="2400" i="1" dirty="0"/>
          </a:p>
        </p:txBody>
      </p:sp>
      <p:sp>
        <p:nvSpPr>
          <p:cNvPr id="11" name="Rectangle 10"/>
          <p:cNvSpPr/>
          <p:nvPr/>
        </p:nvSpPr>
        <p:spPr>
          <a:xfrm>
            <a:off x="7341735" y="5720516"/>
            <a:ext cx="12841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different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65579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8"/>
    </mc:Choice>
    <mc:Fallback xmlns="">
      <p:transition xmlns:p14="http://schemas.microsoft.com/office/powerpoint/2010/main" spd="slow" advTm="20008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Estimate similarity by difficulty of discrimination.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434" y="1417638"/>
            <a:ext cx="226685" cy="4533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15" y="1417638"/>
            <a:ext cx="4533711" cy="45337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52698" y="6258770"/>
            <a:ext cx="52785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L1 distance between mean POOF vectors</a:t>
            </a:r>
            <a:endParaRPr lang="en-US" sz="2400" i="1" dirty="0"/>
          </a:p>
        </p:txBody>
      </p:sp>
      <p:sp>
        <p:nvSpPr>
          <p:cNvPr id="10" name="Rectangle 9"/>
          <p:cNvSpPr/>
          <p:nvPr/>
        </p:nvSpPr>
        <p:spPr>
          <a:xfrm>
            <a:off x="7341735" y="1186805"/>
            <a:ext cx="12841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similar</a:t>
            </a:r>
            <a:endParaRPr lang="en-US" sz="2400" i="1" dirty="0"/>
          </a:p>
        </p:txBody>
      </p:sp>
      <p:sp>
        <p:nvSpPr>
          <p:cNvPr id="11" name="Rectangle 10"/>
          <p:cNvSpPr/>
          <p:nvPr/>
        </p:nvSpPr>
        <p:spPr>
          <a:xfrm>
            <a:off x="7341735" y="5720516"/>
            <a:ext cx="12841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different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87808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54"/>
    </mc:Choice>
    <mc:Fallback xmlns="">
      <p:transition xmlns:p14="http://schemas.microsoft.com/office/powerpoint/2010/main" spd="slow" advTm="26254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Estimate similarity by difficulty of discrimination.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434" y="1417638"/>
            <a:ext cx="226685" cy="4533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15" y="1417638"/>
            <a:ext cx="4533711" cy="45337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26903" y="6258770"/>
            <a:ext cx="573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L1 distance after LDA on mean POOF vectors</a:t>
            </a:r>
            <a:endParaRPr lang="en-US" sz="2400" i="1" dirty="0"/>
          </a:p>
        </p:txBody>
      </p:sp>
      <p:sp>
        <p:nvSpPr>
          <p:cNvPr id="10" name="Rectangle 9"/>
          <p:cNvSpPr/>
          <p:nvPr/>
        </p:nvSpPr>
        <p:spPr>
          <a:xfrm>
            <a:off x="7341735" y="1186805"/>
            <a:ext cx="12841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similar</a:t>
            </a:r>
            <a:endParaRPr lang="en-US" sz="2400" i="1" dirty="0"/>
          </a:p>
        </p:txBody>
      </p:sp>
      <p:sp>
        <p:nvSpPr>
          <p:cNvPr id="11" name="Rectangle 10"/>
          <p:cNvSpPr/>
          <p:nvPr/>
        </p:nvSpPr>
        <p:spPr>
          <a:xfrm>
            <a:off x="7341735" y="5720516"/>
            <a:ext cx="12841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different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32390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40"/>
    </mc:Choice>
    <mc:Fallback xmlns="">
      <p:transition xmlns:p14="http://schemas.microsoft.com/office/powerpoint/2010/main" spd="slow" advTm="1094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Visual similarity approximates phylogenetic similarity.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65" y="1417637"/>
            <a:ext cx="3928677" cy="39286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81000" y="5480441"/>
            <a:ext cx="40440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Visual Similarity</a:t>
            </a:r>
            <a:endParaRPr lang="en-US" sz="2400" i="1" dirty="0"/>
          </a:p>
        </p:txBody>
      </p:sp>
      <p:sp>
        <p:nvSpPr>
          <p:cNvPr id="13" name="Rectangle 12"/>
          <p:cNvSpPr/>
          <p:nvPr/>
        </p:nvSpPr>
        <p:spPr>
          <a:xfrm>
            <a:off x="4776106" y="5480441"/>
            <a:ext cx="39319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Phylogenetic Similarity</a:t>
            </a:r>
            <a:endParaRPr lang="en-US" sz="24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107" y="1414394"/>
            <a:ext cx="3931920" cy="393192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560533" y="1470908"/>
            <a:ext cx="5081763" cy="3405892"/>
            <a:chOff x="560533" y="1470908"/>
            <a:chExt cx="5081763" cy="3405892"/>
          </a:xfrm>
        </p:grpSpPr>
        <p:sp>
          <p:nvSpPr>
            <p:cNvPr id="17" name="Rectangle 16"/>
            <p:cNvSpPr>
              <a:spLocks noChangeAspect="1"/>
            </p:cNvSpPr>
            <p:nvPr/>
          </p:nvSpPr>
          <p:spPr>
            <a:xfrm>
              <a:off x="4838442" y="1470908"/>
              <a:ext cx="803854" cy="823114"/>
            </a:xfrm>
            <a:prstGeom prst="rect">
              <a:avLst/>
            </a:prstGeom>
            <a:noFill/>
            <a:ln w="57150">
              <a:solidFill>
                <a:srgbClr val="DD00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384712" y="1533382"/>
              <a:ext cx="1485221" cy="3343418"/>
            </a:xfrm>
            <a:prstGeom prst="rect">
              <a:avLst/>
            </a:prstGeom>
            <a:solidFill>
              <a:srgbClr val="000000">
                <a:alpha val="43137"/>
              </a:srgbClr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en-US" dirty="0" err="1" smtClean="0"/>
                <a:t>Waterbirds</a:t>
              </a:r>
              <a:endParaRPr lang="en-US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1650356" y="1915760"/>
              <a:ext cx="953932" cy="2726730"/>
              <a:chOff x="2280850" y="2281990"/>
              <a:chExt cx="953932" cy="2726730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0850" y="2281990"/>
                <a:ext cx="953932" cy="641042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0850" y="2961880"/>
                <a:ext cx="940741" cy="626533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0850" y="4293271"/>
                <a:ext cx="953932" cy="715449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0850" y="3627261"/>
                <a:ext cx="940741" cy="627161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>
              <a:spLocks noChangeAspect="1"/>
            </p:cNvSpPr>
            <p:nvPr/>
          </p:nvSpPr>
          <p:spPr>
            <a:xfrm>
              <a:off x="560533" y="1470908"/>
              <a:ext cx="803854" cy="823114"/>
            </a:xfrm>
            <a:prstGeom prst="rect">
              <a:avLst/>
            </a:prstGeom>
            <a:noFill/>
            <a:ln w="57150">
              <a:solidFill>
                <a:srgbClr val="DD00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384712" y="1968253"/>
            <a:ext cx="6970380" cy="3343418"/>
            <a:chOff x="1384712" y="1968253"/>
            <a:chExt cx="6970380" cy="3343418"/>
          </a:xfrm>
        </p:grpSpPr>
        <p:sp>
          <p:nvSpPr>
            <p:cNvPr id="25" name="Rectangle 24"/>
            <p:cNvSpPr>
              <a:spLocks/>
            </p:cNvSpPr>
            <p:nvPr/>
          </p:nvSpPr>
          <p:spPr>
            <a:xfrm>
              <a:off x="5685044" y="2319366"/>
              <a:ext cx="2670048" cy="2670048"/>
            </a:xfrm>
            <a:prstGeom prst="rect">
              <a:avLst/>
            </a:prstGeom>
            <a:noFill/>
            <a:ln w="57150">
              <a:solidFill>
                <a:srgbClr val="DD00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>
              <a:spLocks/>
            </p:cNvSpPr>
            <p:nvPr/>
          </p:nvSpPr>
          <p:spPr>
            <a:xfrm>
              <a:off x="1384712" y="2302890"/>
              <a:ext cx="2670048" cy="2670048"/>
            </a:xfrm>
            <a:prstGeom prst="rect">
              <a:avLst/>
            </a:prstGeom>
            <a:noFill/>
            <a:ln w="57150">
              <a:solidFill>
                <a:srgbClr val="DD00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4104069" y="1968253"/>
              <a:ext cx="1485221" cy="3343418"/>
              <a:chOff x="5297685" y="1955552"/>
              <a:chExt cx="1485221" cy="3343418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5297685" y="1955552"/>
                <a:ext cx="1485221" cy="3343418"/>
              </a:xfrm>
              <a:prstGeom prst="rect">
                <a:avLst/>
              </a:prstGeom>
              <a:solidFill>
                <a:srgbClr val="000000">
                  <a:alpha val="43137"/>
                </a:srgbClr>
              </a:solidFill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dirty="0" smtClean="0"/>
                  <a:t>Passerines</a:t>
                </a:r>
                <a:endParaRPr lang="en-US" dirty="0"/>
              </a:p>
            </p:txBody>
          </p:sp>
          <p:grpSp>
            <p:nvGrpSpPr>
              <p:cNvPr id="37" name="Group 36"/>
              <p:cNvGrpSpPr/>
              <p:nvPr/>
            </p:nvGrpSpPr>
            <p:grpSpPr>
              <a:xfrm>
                <a:off x="5569924" y="2367648"/>
                <a:ext cx="940742" cy="2641072"/>
                <a:chOff x="3493075" y="2281990"/>
                <a:chExt cx="940742" cy="2641072"/>
              </a:xfrm>
            </p:grpSpPr>
            <p:pic>
              <p:nvPicPr>
                <p:cNvPr id="38" name="Picture 2" descr="Z:\images\cubs\Vermilion_Flycatcher_0007_42214.jpg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93075" y="4283759"/>
                  <a:ext cx="940741" cy="63930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9" name="Picture 3" descr="Z:\images\cubs\Blue_Jay_0006_63504.jpg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93293" y="3598478"/>
                  <a:ext cx="940523" cy="64604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0" name="Picture 4" descr="Z:\images\cubs\American_Crow_0025_25522.jpg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93295" y="2932581"/>
                  <a:ext cx="940522" cy="6266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1" name="Picture 5" descr="Z:\images\cubs\Kentucky_Warbler_0008_165369.jpg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93075" y="2281990"/>
                  <a:ext cx="940741" cy="61135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grpSp>
        <p:nvGrpSpPr>
          <p:cNvPr id="53" name="Group 52"/>
          <p:cNvGrpSpPr/>
          <p:nvPr/>
        </p:nvGrpSpPr>
        <p:grpSpPr>
          <a:xfrm>
            <a:off x="962460" y="1470731"/>
            <a:ext cx="4016134" cy="2872152"/>
            <a:chOff x="962460" y="1470731"/>
            <a:chExt cx="4016134" cy="2872152"/>
          </a:xfrm>
        </p:grpSpPr>
        <p:grpSp>
          <p:nvGrpSpPr>
            <p:cNvPr id="43" name="Group 42"/>
            <p:cNvGrpSpPr/>
            <p:nvPr/>
          </p:nvGrpSpPr>
          <p:grpSpPr>
            <a:xfrm>
              <a:off x="3493373" y="1470731"/>
              <a:ext cx="1485221" cy="2294629"/>
              <a:chOff x="2138474" y="2211468"/>
              <a:chExt cx="1485221" cy="2294629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2138474" y="2211468"/>
                <a:ext cx="1485221" cy="2294629"/>
              </a:xfrm>
              <a:prstGeom prst="rect">
                <a:avLst/>
              </a:prstGeom>
              <a:solidFill>
                <a:srgbClr val="000000">
                  <a:alpha val="43137"/>
                </a:srgbClr>
              </a:solidFill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dirty="0" smtClean="0"/>
                  <a:t>Crows &amp; Ravens</a:t>
                </a:r>
                <a:endParaRPr lang="en-US" dirty="0"/>
              </a:p>
            </p:txBody>
          </p:sp>
          <p:pic>
            <p:nvPicPr>
              <p:cNvPr id="45" name="Picture 4" descr="Z:\images\cubs\American_Crow_0025_25522.jp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0823" y="2855147"/>
                <a:ext cx="940522" cy="6266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8" descr="Z:\images\cubs\White_Necked_Raven_0021_797341.jpg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0823" y="3517644"/>
                <a:ext cx="940522" cy="6965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7" name="Group 46"/>
            <p:cNvGrpSpPr/>
            <p:nvPr/>
          </p:nvGrpSpPr>
          <p:grpSpPr>
            <a:xfrm>
              <a:off x="962460" y="3024829"/>
              <a:ext cx="2509375" cy="1318054"/>
              <a:chOff x="3776095" y="2471351"/>
              <a:chExt cx="2509375" cy="1318054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3776095" y="2471351"/>
                <a:ext cx="2509375" cy="1318054"/>
              </a:xfrm>
              <a:prstGeom prst="rect">
                <a:avLst/>
              </a:prstGeom>
              <a:solidFill>
                <a:srgbClr val="000000">
                  <a:alpha val="43137"/>
                </a:srgbClr>
              </a:solidFill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dirty="0" smtClean="0"/>
                  <a:t>Blackbirds &amp; Cowbirds</a:t>
                </a:r>
                <a:endParaRPr lang="en-US" dirty="0"/>
              </a:p>
            </p:txBody>
          </p:sp>
          <p:pic>
            <p:nvPicPr>
              <p:cNvPr id="49" name="Picture 6" descr="Z:\images\cubs\Red_Winged_Blackbird_0064_4936.jpg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32158" y="2854441"/>
                <a:ext cx="1039953" cy="693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7" descr="Z:\images\cubs\Shiny_Cowbird_0047_24210.jpg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5870" y="2855147"/>
                <a:ext cx="957166" cy="692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2" name="Group 51"/>
          <p:cNvGrpSpPr/>
          <p:nvPr/>
        </p:nvGrpSpPr>
        <p:grpSpPr>
          <a:xfrm>
            <a:off x="3213185" y="2770500"/>
            <a:ext cx="4458343" cy="156998"/>
            <a:chOff x="3213185" y="2770500"/>
            <a:chExt cx="4458343" cy="156998"/>
          </a:xfrm>
        </p:grpSpPr>
        <p:sp>
          <p:nvSpPr>
            <p:cNvPr id="14" name="Rectangle 13"/>
            <p:cNvSpPr/>
            <p:nvPr/>
          </p:nvSpPr>
          <p:spPr>
            <a:xfrm>
              <a:off x="7492927" y="2770500"/>
              <a:ext cx="178601" cy="153755"/>
            </a:xfrm>
            <a:prstGeom prst="rect">
              <a:avLst/>
            </a:prstGeom>
            <a:noFill/>
            <a:ln w="57150">
              <a:solidFill>
                <a:srgbClr val="DD00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3213185" y="2773743"/>
              <a:ext cx="178601" cy="153755"/>
            </a:xfrm>
            <a:prstGeom prst="rect">
              <a:avLst/>
            </a:prstGeom>
            <a:noFill/>
            <a:ln w="57150">
              <a:solidFill>
                <a:srgbClr val="DD00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7438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78"/>
    </mc:Choice>
    <mc:Fallback xmlns="">
      <p:transition xmlns:p14="http://schemas.microsoft.com/office/powerpoint/2010/main" spd="slow" advTm="68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Show the most similar species to each species.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35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01912" y="1214831"/>
            <a:ext cx="8184888" cy="5218625"/>
            <a:chOff x="501912" y="1214831"/>
            <a:chExt cx="8184888" cy="521862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0911" y="1214831"/>
              <a:ext cx="5205889" cy="521862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01912" y="1331567"/>
              <a:ext cx="44815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400" dirty="0"/>
                <a:t>Species similar to the </a:t>
              </a:r>
              <a:r>
                <a:rPr lang="en-US" sz="2400" b="1" dirty="0"/>
                <a:t>Red-winged Blackbird </a:t>
              </a:r>
              <a:r>
                <a:rPr lang="en-US" sz="2400" dirty="0"/>
                <a:t>(</a:t>
              </a:r>
              <a:r>
                <a:rPr lang="en-US" sz="2400" i="1" dirty="0" err="1"/>
                <a:t>Agelaius</a:t>
              </a:r>
              <a:r>
                <a:rPr lang="en-US" sz="2400" i="1" dirty="0"/>
                <a:t> </a:t>
              </a:r>
              <a:r>
                <a:rPr lang="en-US" sz="2400" i="1" dirty="0" err="1"/>
                <a:t>phoeniceus</a:t>
              </a:r>
              <a:r>
                <a:rPr lang="en-US" sz="2400" dirty="0" smtClean="0"/>
                <a:t>)</a:t>
              </a:r>
              <a:endParaRPr lang="en-US" sz="24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44523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46"/>
    </mc:Choice>
    <mc:Fallback xmlns="">
      <p:transition xmlns:p14="http://schemas.microsoft.com/office/powerpoint/2010/main" spd="slow" advTm="14546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Our field guide </a:t>
            </a:r>
            <a:r>
              <a:rPr lang="en-US" sz="3200" dirty="0" smtClean="0"/>
              <a:t>entry for the </a:t>
            </a:r>
            <a:r>
              <a:rPr lang="en-US" sz="3200" dirty="0"/>
              <a:t>Red-winged </a:t>
            </a:r>
            <a:r>
              <a:rPr lang="en-US" sz="3200" dirty="0" smtClean="0"/>
              <a:t>Blackbird.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199" y="2363009"/>
            <a:ext cx="1886800" cy="18304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212" y="2363009"/>
            <a:ext cx="1886800" cy="18304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199" y="4330106"/>
            <a:ext cx="1886800" cy="1830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212" y="4330106"/>
            <a:ext cx="1886800" cy="18304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01914" y="1331567"/>
            <a:ext cx="40628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Distinguishing the Red-winged Blackbird</a:t>
            </a:r>
            <a:r>
              <a:rPr lang="en-US" sz="2400" b="1" dirty="0" smtClean="0"/>
              <a:t> </a:t>
            </a:r>
            <a:r>
              <a:rPr lang="en-US" sz="2400" dirty="0" smtClean="0"/>
              <a:t>from the </a:t>
            </a:r>
            <a:r>
              <a:rPr lang="en-US" sz="2400" b="1" dirty="0" smtClean="0"/>
              <a:t>American Crow</a:t>
            </a:r>
            <a:r>
              <a:rPr lang="en-US" sz="2400" dirty="0" smtClean="0"/>
              <a:t>:</a:t>
            </a:r>
            <a:endParaRPr lang="en-US" sz="2400" i="1" dirty="0"/>
          </a:p>
        </p:txBody>
      </p:sp>
      <p:sp>
        <p:nvSpPr>
          <p:cNvPr id="13" name="Rectangle 12"/>
          <p:cNvSpPr/>
          <p:nvPr/>
        </p:nvSpPr>
        <p:spPr>
          <a:xfrm>
            <a:off x="3955644" y="1988228"/>
            <a:ext cx="2875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Red-winged Blackbird</a:t>
            </a:r>
            <a:endParaRPr lang="en-US" i="1" dirty="0"/>
          </a:p>
        </p:txBody>
      </p:sp>
      <p:sp>
        <p:nvSpPr>
          <p:cNvPr id="14" name="Rectangle 13"/>
          <p:cNvSpPr/>
          <p:nvPr/>
        </p:nvSpPr>
        <p:spPr>
          <a:xfrm>
            <a:off x="6226631" y="1988228"/>
            <a:ext cx="2875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American Crow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76790624"/>
      </p:ext>
    </p:extLst>
  </p:cSld>
  <p:clrMapOvr>
    <a:masterClrMapping/>
  </p:clrMapOvr>
  <p:transition advTm="7245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00" y="1282437"/>
            <a:ext cx="4005044" cy="28035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756" y="1282437"/>
            <a:ext cx="4005044" cy="2803531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99905" y="1300863"/>
            <a:ext cx="6389877" cy="991581"/>
            <a:chOff x="499905" y="1300863"/>
            <a:chExt cx="6389877" cy="991581"/>
          </a:xfrm>
        </p:grpSpPr>
        <p:grpSp>
          <p:nvGrpSpPr>
            <p:cNvPr id="15" name="Group 14"/>
            <p:cNvGrpSpPr>
              <a:grpSpLocks noChangeAspect="1"/>
            </p:cNvGrpSpPr>
            <p:nvPr/>
          </p:nvGrpSpPr>
          <p:grpSpPr>
            <a:xfrm rot="624759">
              <a:off x="499905" y="1350446"/>
              <a:ext cx="1883995" cy="941998"/>
              <a:chOff x="2976525" y="5673204"/>
              <a:chExt cx="1828800" cy="914400"/>
            </a:xfrm>
          </p:grpSpPr>
          <p:sp>
            <p:nvSpPr>
              <p:cNvPr id="16" name="Rectangle 15"/>
              <p:cNvSpPr>
                <a:spLocks noChangeAspect="1"/>
              </p:cNvSpPr>
              <p:nvPr/>
            </p:nvSpPr>
            <p:spPr>
              <a:xfrm>
                <a:off x="2976525" y="5673204"/>
                <a:ext cx="1828800" cy="914400"/>
              </a:xfrm>
              <a:prstGeom prst="rect">
                <a:avLst/>
              </a:prstGeom>
              <a:noFill/>
              <a:ln w="76200">
                <a:solidFill>
                  <a:srgbClr val="FE76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>
                <a:spLocks/>
              </p:cNvSpPr>
              <p:nvPr/>
            </p:nvSpPr>
            <p:spPr>
              <a:xfrm>
                <a:off x="3426939" y="6048025"/>
                <a:ext cx="159770" cy="159770"/>
              </a:xfrm>
              <a:prstGeom prst="ellipse">
                <a:avLst/>
              </a:prstGeom>
              <a:solidFill>
                <a:srgbClr val="FF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>
                <a:spLocks noChangeAspect="1"/>
              </p:cNvSpPr>
              <p:nvPr/>
            </p:nvSpPr>
            <p:spPr>
              <a:xfrm>
                <a:off x="4188941" y="6048024"/>
                <a:ext cx="159770" cy="15977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/>
            <p:cNvGrpSpPr>
              <a:grpSpLocks noChangeAspect="1"/>
            </p:cNvGrpSpPr>
            <p:nvPr/>
          </p:nvGrpSpPr>
          <p:grpSpPr>
            <a:xfrm rot="1609291">
              <a:off x="5191930" y="1300863"/>
              <a:ext cx="1697852" cy="848926"/>
              <a:chOff x="2976525" y="5673204"/>
              <a:chExt cx="1828800" cy="914400"/>
            </a:xfrm>
          </p:grpSpPr>
          <p:sp>
            <p:nvSpPr>
              <p:cNvPr id="20" name="Rectangle 19"/>
              <p:cNvSpPr>
                <a:spLocks noChangeAspect="1"/>
              </p:cNvSpPr>
              <p:nvPr/>
            </p:nvSpPr>
            <p:spPr>
              <a:xfrm>
                <a:off x="2976525" y="5673204"/>
                <a:ext cx="1828800" cy="914400"/>
              </a:xfrm>
              <a:prstGeom prst="rect">
                <a:avLst/>
              </a:prstGeom>
              <a:noFill/>
              <a:ln w="76200">
                <a:solidFill>
                  <a:srgbClr val="FE76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>
                <a:spLocks noChangeAspect="1"/>
              </p:cNvSpPr>
              <p:nvPr/>
            </p:nvSpPr>
            <p:spPr>
              <a:xfrm>
                <a:off x="3426940" y="6048025"/>
                <a:ext cx="177286" cy="177286"/>
              </a:xfrm>
              <a:prstGeom prst="ellipse">
                <a:avLst/>
              </a:prstGeom>
              <a:solidFill>
                <a:srgbClr val="FF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4188940" y="6048024"/>
                <a:ext cx="164757" cy="164757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Choose the most discriminative features.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37</a:t>
            </a:fld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289588" y="1667635"/>
            <a:ext cx="8346017" cy="2495142"/>
            <a:chOff x="289588" y="1667635"/>
            <a:chExt cx="8346017" cy="2495142"/>
          </a:xfrm>
        </p:grpSpPr>
        <p:grpSp>
          <p:nvGrpSpPr>
            <p:cNvPr id="33" name="Group 32"/>
            <p:cNvGrpSpPr>
              <a:grpSpLocks noChangeAspect="1"/>
            </p:cNvGrpSpPr>
            <p:nvPr/>
          </p:nvGrpSpPr>
          <p:grpSpPr>
            <a:xfrm rot="691847">
              <a:off x="289588" y="1667635"/>
              <a:ext cx="4990283" cy="2495142"/>
              <a:chOff x="2976525" y="5673204"/>
              <a:chExt cx="1828800" cy="914400"/>
            </a:xfrm>
          </p:grpSpPr>
          <p:sp>
            <p:nvSpPr>
              <p:cNvPr id="34" name="Rectangle 33"/>
              <p:cNvSpPr>
                <a:spLocks noChangeAspect="1"/>
              </p:cNvSpPr>
              <p:nvPr/>
            </p:nvSpPr>
            <p:spPr>
              <a:xfrm>
                <a:off x="2976525" y="5673204"/>
                <a:ext cx="1828800" cy="914400"/>
              </a:xfrm>
              <a:prstGeom prst="rect">
                <a:avLst/>
              </a:prstGeom>
              <a:noFill/>
              <a:ln w="76200">
                <a:solidFill>
                  <a:srgbClr val="FE76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>
                <a:spLocks noChangeAspect="1"/>
              </p:cNvSpPr>
              <p:nvPr/>
            </p:nvSpPr>
            <p:spPr>
              <a:xfrm>
                <a:off x="3468045" y="6112263"/>
                <a:ext cx="60318" cy="60318"/>
              </a:xfrm>
              <a:prstGeom prst="ellipse">
                <a:avLst/>
              </a:prstGeom>
              <a:solidFill>
                <a:srgbClr val="FF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>
                <a:spLocks noChangeAspect="1"/>
              </p:cNvSpPr>
              <p:nvPr/>
            </p:nvSpPr>
            <p:spPr>
              <a:xfrm>
                <a:off x="4236746" y="6104363"/>
                <a:ext cx="60318" cy="60318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/>
            <p:cNvGrpSpPr>
              <a:grpSpLocks noChangeAspect="1"/>
            </p:cNvGrpSpPr>
            <p:nvPr/>
          </p:nvGrpSpPr>
          <p:grpSpPr>
            <a:xfrm rot="856040">
              <a:off x="5161557" y="2083237"/>
              <a:ext cx="3474048" cy="1737024"/>
              <a:chOff x="2976525" y="5673204"/>
              <a:chExt cx="1828800" cy="914400"/>
            </a:xfrm>
          </p:grpSpPr>
          <p:sp>
            <p:nvSpPr>
              <p:cNvPr id="38" name="Rectangle 37"/>
              <p:cNvSpPr>
                <a:spLocks noChangeAspect="1"/>
              </p:cNvSpPr>
              <p:nvPr/>
            </p:nvSpPr>
            <p:spPr>
              <a:xfrm>
                <a:off x="2976525" y="5673204"/>
                <a:ext cx="1828800" cy="914400"/>
              </a:xfrm>
              <a:prstGeom prst="rect">
                <a:avLst/>
              </a:prstGeom>
              <a:noFill/>
              <a:ln w="76200">
                <a:solidFill>
                  <a:srgbClr val="FE76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>
                <a:spLocks noChangeAspect="1"/>
              </p:cNvSpPr>
              <p:nvPr/>
            </p:nvSpPr>
            <p:spPr>
              <a:xfrm>
                <a:off x="3468045" y="6112263"/>
                <a:ext cx="60318" cy="60318"/>
              </a:xfrm>
              <a:prstGeom prst="ellipse">
                <a:avLst/>
              </a:prstGeom>
              <a:solidFill>
                <a:srgbClr val="FF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>
                <a:spLocks noChangeAspect="1"/>
              </p:cNvSpPr>
              <p:nvPr/>
            </p:nvSpPr>
            <p:spPr>
              <a:xfrm>
                <a:off x="4259826" y="6089544"/>
                <a:ext cx="60318" cy="60318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902438" y="1428219"/>
            <a:ext cx="5362925" cy="420009"/>
            <a:chOff x="902438" y="1428219"/>
            <a:chExt cx="5362925" cy="420009"/>
          </a:xfrm>
        </p:grpSpPr>
        <p:grpSp>
          <p:nvGrpSpPr>
            <p:cNvPr id="42" name="Group 41"/>
            <p:cNvGrpSpPr>
              <a:grpSpLocks noChangeAspect="1"/>
            </p:cNvGrpSpPr>
            <p:nvPr/>
          </p:nvGrpSpPr>
          <p:grpSpPr>
            <a:xfrm rot="21138934">
              <a:off x="902438" y="1566203"/>
              <a:ext cx="564050" cy="282025"/>
              <a:chOff x="2976525" y="5673204"/>
              <a:chExt cx="1828800" cy="914400"/>
            </a:xfrm>
          </p:grpSpPr>
          <p:sp>
            <p:nvSpPr>
              <p:cNvPr id="43" name="Rectangle 42"/>
              <p:cNvSpPr>
                <a:spLocks noChangeAspect="1"/>
              </p:cNvSpPr>
              <p:nvPr/>
            </p:nvSpPr>
            <p:spPr>
              <a:xfrm>
                <a:off x="2976525" y="5673204"/>
                <a:ext cx="1828800" cy="914400"/>
              </a:xfrm>
              <a:prstGeom prst="rect">
                <a:avLst/>
              </a:prstGeom>
              <a:noFill/>
              <a:ln w="76200">
                <a:solidFill>
                  <a:srgbClr val="FE76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>
                <a:spLocks noChangeAspect="1"/>
              </p:cNvSpPr>
              <p:nvPr/>
            </p:nvSpPr>
            <p:spPr>
              <a:xfrm>
                <a:off x="3311035" y="5858829"/>
                <a:ext cx="533651" cy="533651"/>
              </a:xfrm>
              <a:prstGeom prst="ellipse">
                <a:avLst/>
              </a:prstGeom>
              <a:solidFill>
                <a:srgbClr val="FF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>
                <a:spLocks noChangeAspect="1"/>
              </p:cNvSpPr>
              <p:nvPr/>
            </p:nvSpPr>
            <p:spPr>
              <a:xfrm>
                <a:off x="3974630" y="5867168"/>
                <a:ext cx="533651" cy="533651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" name="Group 45"/>
            <p:cNvGrpSpPr>
              <a:grpSpLocks noChangeAspect="1"/>
            </p:cNvGrpSpPr>
            <p:nvPr/>
          </p:nvGrpSpPr>
          <p:grpSpPr>
            <a:xfrm rot="559761">
              <a:off x="5573061" y="1428219"/>
              <a:ext cx="692302" cy="346151"/>
              <a:chOff x="2976525" y="5673204"/>
              <a:chExt cx="1828800" cy="914400"/>
            </a:xfrm>
          </p:grpSpPr>
          <p:sp>
            <p:nvSpPr>
              <p:cNvPr id="47" name="Rectangle 46"/>
              <p:cNvSpPr>
                <a:spLocks noChangeAspect="1"/>
              </p:cNvSpPr>
              <p:nvPr/>
            </p:nvSpPr>
            <p:spPr>
              <a:xfrm>
                <a:off x="2976525" y="5673204"/>
                <a:ext cx="1828800" cy="914400"/>
              </a:xfrm>
              <a:prstGeom prst="rect">
                <a:avLst/>
              </a:prstGeom>
              <a:noFill/>
              <a:ln w="76200">
                <a:solidFill>
                  <a:srgbClr val="FE76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>
                <a:spLocks noChangeAspect="1"/>
              </p:cNvSpPr>
              <p:nvPr/>
            </p:nvSpPr>
            <p:spPr>
              <a:xfrm>
                <a:off x="3215660" y="5913244"/>
                <a:ext cx="434790" cy="434790"/>
              </a:xfrm>
              <a:prstGeom prst="ellipse">
                <a:avLst/>
              </a:prstGeom>
              <a:solidFill>
                <a:srgbClr val="FF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>
                <a:spLocks noChangeAspect="1"/>
              </p:cNvSpPr>
              <p:nvPr/>
            </p:nvSpPr>
            <p:spPr>
              <a:xfrm>
                <a:off x="3990614" y="5860916"/>
                <a:ext cx="434790" cy="43479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514" y="5037183"/>
            <a:ext cx="4364375" cy="88994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26805" y="1428753"/>
            <a:ext cx="6329096" cy="980634"/>
            <a:chOff x="826805" y="1428753"/>
            <a:chExt cx="6329096" cy="980634"/>
          </a:xfrm>
        </p:grpSpPr>
        <p:grpSp>
          <p:nvGrpSpPr>
            <p:cNvPr id="61" name="Group 60"/>
            <p:cNvGrpSpPr>
              <a:grpSpLocks noChangeAspect="1"/>
            </p:cNvGrpSpPr>
            <p:nvPr/>
          </p:nvGrpSpPr>
          <p:grpSpPr>
            <a:xfrm>
              <a:off x="826805" y="1506745"/>
              <a:ext cx="1805284" cy="902642"/>
              <a:chOff x="2976525" y="5673204"/>
              <a:chExt cx="1828800" cy="914400"/>
            </a:xfrm>
          </p:grpSpPr>
          <p:sp>
            <p:nvSpPr>
              <p:cNvPr id="62" name="Rectangle 61"/>
              <p:cNvSpPr>
                <a:spLocks noChangeAspect="1"/>
              </p:cNvSpPr>
              <p:nvPr/>
            </p:nvSpPr>
            <p:spPr>
              <a:xfrm>
                <a:off x="2976525" y="5673204"/>
                <a:ext cx="1828800" cy="914400"/>
              </a:xfrm>
              <a:prstGeom prst="rect">
                <a:avLst/>
              </a:prstGeom>
              <a:noFill/>
              <a:ln w="76200">
                <a:solidFill>
                  <a:srgbClr val="FE76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>
                <a:spLocks noChangeAspect="1"/>
              </p:cNvSpPr>
              <p:nvPr/>
            </p:nvSpPr>
            <p:spPr>
              <a:xfrm>
                <a:off x="3468045" y="6112263"/>
                <a:ext cx="166736" cy="166736"/>
              </a:xfrm>
              <a:prstGeom prst="ellipse">
                <a:avLst/>
              </a:prstGeom>
              <a:solidFill>
                <a:srgbClr val="FF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>
                <a:spLocks noChangeAspect="1"/>
              </p:cNvSpPr>
              <p:nvPr/>
            </p:nvSpPr>
            <p:spPr>
              <a:xfrm>
                <a:off x="4236746" y="6104363"/>
                <a:ext cx="166736" cy="166736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" name="Group 64"/>
            <p:cNvGrpSpPr>
              <a:grpSpLocks noChangeAspect="1"/>
            </p:cNvGrpSpPr>
            <p:nvPr/>
          </p:nvGrpSpPr>
          <p:grpSpPr>
            <a:xfrm rot="829160">
              <a:off x="5350617" y="1428753"/>
              <a:ext cx="1805284" cy="902642"/>
              <a:chOff x="2976525" y="5673204"/>
              <a:chExt cx="1828800" cy="914400"/>
            </a:xfrm>
          </p:grpSpPr>
          <p:sp>
            <p:nvSpPr>
              <p:cNvPr id="66" name="Rectangle 65"/>
              <p:cNvSpPr>
                <a:spLocks noChangeAspect="1"/>
              </p:cNvSpPr>
              <p:nvPr/>
            </p:nvSpPr>
            <p:spPr>
              <a:xfrm>
                <a:off x="2976525" y="5673204"/>
                <a:ext cx="1828800" cy="914400"/>
              </a:xfrm>
              <a:prstGeom prst="rect">
                <a:avLst/>
              </a:prstGeom>
              <a:noFill/>
              <a:ln w="76200">
                <a:solidFill>
                  <a:srgbClr val="FE76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/>
              <p:cNvSpPr>
                <a:spLocks noChangeAspect="1"/>
              </p:cNvSpPr>
              <p:nvPr/>
            </p:nvSpPr>
            <p:spPr>
              <a:xfrm>
                <a:off x="3468045" y="6112263"/>
                <a:ext cx="166736" cy="166736"/>
              </a:xfrm>
              <a:prstGeom prst="ellipse">
                <a:avLst/>
              </a:prstGeom>
              <a:solidFill>
                <a:srgbClr val="FF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>
                <a:spLocks noChangeAspect="1"/>
              </p:cNvSpPr>
              <p:nvPr/>
            </p:nvSpPr>
            <p:spPr>
              <a:xfrm>
                <a:off x="4236746" y="6104363"/>
                <a:ext cx="166736" cy="166736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1612268" y="1088417"/>
            <a:ext cx="5982942" cy="3026061"/>
            <a:chOff x="1612268" y="1088417"/>
            <a:chExt cx="5982942" cy="3026061"/>
          </a:xfrm>
        </p:grpSpPr>
        <p:grpSp>
          <p:nvGrpSpPr>
            <p:cNvPr id="69" name="Group 68"/>
            <p:cNvGrpSpPr>
              <a:grpSpLocks noChangeAspect="1"/>
            </p:cNvGrpSpPr>
            <p:nvPr/>
          </p:nvGrpSpPr>
          <p:grpSpPr>
            <a:xfrm rot="4674234">
              <a:off x="855753" y="1844932"/>
              <a:ext cx="3026061" cy="1513031"/>
              <a:chOff x="2976525" y="5673204"/>
              <a:chExt cx="1828800" cy="914400"/>
            </a:xfrm>
          </p:grpSpPr>
          <p:sp>
            <p:nvSpPr>
              <p:cNvPr id="70" name="Rectangle 69"/>
              <p:cNvSpPr>
                <a:spLocks noChangeAspect="1"/>
              </p:cNvSpPr>
              <p:nvPr/>
            </p:nvSpPr>
            <p:spPr>
              <a:xfrm>
                <a:off x="2976525" y="5673204"/>
                <a:ext cx="1828800" cy="914400"/>
              </a:xfrm>
              <a:prstGeom prst="rect">
                <a:avLst/>
              </a:prstGeom>
              <a:noFill/>
              <a:ln w="76200">
                <a:solidFill>
                  <a:srgbClr val="FE76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>
                <a:spLocks noChangeAspect="1"/>
              </p:cNvSpPr>
              <p:nvPr/>
            </p:nvSpPr>
            <p:spPr>
              <a:xfrm>
                <a:off x="3468045" y="6112263"/>
                <a:ext cx="111725" cy="111725"/>
              </a:xfrm>
              <a:prstGeom prst="ellipse">
                <a:avLst/>
              </a:prstGeom>
              <a:solidFill>
                <a:srgbClr val="FF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/>
              <p:cNvSpPr>
                <a:spLocks noChangeAspect="1"/>
              </p:cNvSpPr>
              <p:nvPr/>
            </p:nvSpPr>
            <p:spPr>
              <a:xfrm>
                <a:off x="4236746" y="6104363"/>
                <a:ext cx="111725" cy="111725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 72"/>
            <p:cNvGrpSpPr>
              <a:grpSpLocks noChangeAspect="1"/>
            </p:cNvGrpSpPr>
            <p:nvPr/>
          </p:nvGrpSpPr>
          <p:grpSpPr>
            <a:xfrm rot="4674234">
              <a:off x="5325664" y="1844932"/>
              <a:ext cx="3026061" cy="1513031"/>
              <a:chOff x="2976525" y="5673204"/>
              <a:chExt cx="1828800" cy="914400"/>
            </a:xfrm>
          </p:grpSpPr>
          <p:sp>
            <p:nvSpPr>
              <p:cNvPr id="74" name="Rectangle 73"/>
              <p:cNvSpPr>
                <a:spLocks noChangeAspect="1"/>
              </p:cNvSpPr>
              <p:nvPr/>
            </p:nvSpPr>
            <p:spPr>
              <a:xfrm>
                <a:off x="2976525" y="5673204"/>
                <a:ext cx="1828800" cy="914400"/>
              </a:xfrm>
              <a:prstGeom prst="rect">
                <a:avLst/>
              </a:prstGeom>
              <a:noFill/>
              <a:ln w="76200">
                <a:solidFill>
                  <a:srgbClr val="FE76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>
                <a:spLocks noChangeAspect="1"/>
              </p:cNvSpPr>
              <p:nvPr/>
            </p:nvSpPr>
            <p:spPr>
              <a:xfrm>
                <a:off x="3468045" y="6112263"/>
                <a:ext cx="111725" cy="111725"/>
              </a:xfrm>
              <a:prstGeom prst="ellipse">
                <a:avLst/>
              </a:prstGeom>
              <a:solidFill>
                <a:srgbClr val="FF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>
                <a:spLocks noChangeAspect="1"/>
              </p:cNvSpPr>
              <p:nvPr/>
            </p:nvSpPr>
            <p:spPr>
              <a:xfrm>
                <a:off x="4236746" y="6104363"/>
                <a:ext cx="111725" cy="111725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1040271" y="1834033"/>
            <a:ext cx="7572498" cy="2077483"/>
            <a:chOff x="1040271" y="1834033"/>
            <a:chExt cx="7572498" cy="2077483"/>
          </a:xfrm>
        </p:grpSpPr>
        <p:grpSp>
          <p:nvGrpSpPr>
            <p:cNvPr id="52" name="Group 51"/>
            <p:cNvGrpSpPr>
              <a:grpSpLocks noChangeAspect="1"/>
            </p:cNvGrpSpPr>
            <p:nvPr/>
          </p:nvGrpSpPr>
          <p:grpSpPr>
            <a:xfrm rot="1629425">
              <a:off x="5505280" y="2038680"/>
              <a:ext cx="3107489" cy="1553745"/>
              <a:chOff x="2976525" y="5673204"/>
              <a:chExt cx="1828800" cy="914400"/>
            </a:xfrm>
          </p:grpSpPr>
          <p:sp>
            <p:nvSpPr>
              <p:cNvPr id="58" name="Rectangle 57"/>
              <p:cNvSpPr>
                <a:spLocks noChangeAspect="1"/>
              </p:cNvSpPr>
              <p:nvPr/>
            </p:nvSpPr>
            <p:spPr>
              <a:xfrm>
                <a:off x="2976525" y="5673204"/>
                <a:ext cx="1828800" cy="914400"/>
              </a:xfrm>
              <a:prstGeom prst="rect">
                <a:avLst/>
              </a:prstGeom>
              <a:noFill/>
              <a:ln w="76200">
                <a:solidFill>
                  <a:srgbClr val="FE76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>
                <a:spLocks noChangeAspect="1"/>
              </p:cNvSpPr>
              <p:nvPr/>
            </p:nvSpPr>
            <p:spPr>
              <a:xfrm>
                <a:off x="3468045" y="6112263"/>
                <a:ext cx="96865" cy="96865"/>
              </a:xfrm>
              <a:prstGeom prst="ellipse">
                <a:avLst/>
              </a:prstGeom>
              <a:solidFill>
                <a:srgbClr val="FF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>
                <a:spLocks noChangeAspect="1"/>
              </p:cNvSpPr>
              <p:nvPr/>
            </p:nvSpPr>
            <p:spPr>
              <a:xfrm>
                <a:off x="4236746" y="6104363"/>
                <a:ext cx="96865" cy="96865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2" name="Group 81"/>
            <p:cNvGrpSpPr>
              <a:grpSpLocks noChangeAspect="1"/>
            </p:cNvGrpSpPr>
            <p:nvPr/>
          </p:nvGrpSpPr>
          <p:grpSpPr>
            <a:xfrm rot="1152645">
              <a:off x="1040271" y="1834033"/>
              <a:ext cx="4154966" cy="2077483"/>
              <a:chOff x="2976525" y="5673204"/>
              <a:chExt cx="1828800" cy="914400"/>
            </a:xfrm>
          </p:grpSpPr>
          <p:sp>
            <p:nvSpPr>
              <p:cNvPr id="83" name="Rectangle 82"/>
              <p:cNvSpPr>
                <a:spLocks noChangeAspect="1"/>
              </p:cNvSpPr>
              <p:nvPr/>
            </p:nvSpPr>
            <p:spPr>
              <a:xfrm>
                <a:off x="2976525" y="5673204"/>
                <a:ext cx="1828800" cy="914400"/>
              </a:xfrm>
              <a:prstGeom prst="rect">
                <a:avLst/>
              </a:prstGeom>
              <a:noFill/>
              <a:ln w="76200">
                <a:solidFill>
                  <a:srgbClr val="FE76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/>
              <p:cNvSpPr>
                <a:spLocks noChangeAspect="1"/>
              </p:cNvSpPr>
              <p:nvPr/>
            </p:nvSpPr>
            <p:spPr>
              <a:xfrm>
                <a:off x="3468045" y="6112263"/>
                <a:ext cx="72445" cy="72445"/>
              </a:xfrm>
              <a:prstGeom prst="ellipse">
                <a:avLst/>
              </a:prstGeom>
              <a:solidFill>
                <a:srgbClr val="FF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>
                <a:spLocks noChangeAspect="1"/>
              </p:cNvSpPr>
              <p:nvPr/>
            </p:nvSpPr>
            <p:spPr>
              <a:xfrm>
                <a:off x="4236746" y="6104363"/>
                <a:ext cx="72445" cy="72445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2123794" y="2970704"/>
            <a:ext cx="5085646" cy="515355"/>
            <a:chOff x="2123794" y="2970704"/>
            <a:chExt cx="5085646" cy="515355"/>
          </a:xfrm>
        </p:grpSpPr>
        <p:grpSp>
          <p:nvGrpSpPr>
            <p:cNvPr id="86" name="Group 85"/>
            <p:cNvGrpSpPr>
              <a:grpSpLocks noChangeAspect="1"/>
            </p:cNvGrpSpPr>
            <p:nvPr/>
          </p:nvGrpSpPr>
          <p:grpSpPr>
            <a:xfrm rot="19517341">
              <a:off x="2123794" y="3201054"/>
              <a:ext cx="452536" cy="226266"/>
              <a:chOff x="2976525" y="5673204"/>
              <a:chExt cx="1828800" cy="914400"/>
            </a:xfrm>
          </p:grpSpPr>
          <p:sp>
            <p:nvSpPr>
              <p:cNvPr id="87" name="Rectangle 86"/>
              <p:cNvSpPr>
                <a:spLocks noChangeAspect="1"/>
              </p:cNvSpPr>
              <p:nvPr/>
            </p:nvSpPr>
            <p:spPr>
              <a:xfrm>
                <a:off x="2976525" y="5673204"/>
                <a:ext cx="1828800" cy="914400"/>
              </a:xfrm>
              <a:prstGeom prst="rect">
                <a:avLst/>
              </a:prstGeom>
              <a:noFill/>
              <a:ln w="76200">
                <a:solidFill>
                  <a:srgbClr val="FE76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>
                <a:spLocks noChangeAspect="1"/>
              </p:cNvSpPr>
              <p:nvPr/>
            </p:nvSpPr>
            <p:spPr>
              <a:xfrm>
                <a:off x="3208093" y="5800182"/>
                <a:ext cx="665153" cy="665159"/>
              </a:xfrm>
              <a:prstGeom prst="ellipse">
                <a:avLst/>
              </a:prstGeom>
              <a:solidFill>
                <a:srgbClr val="FF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/>
              <p:cNvSpPr>
                <a:spLocks noChangeAspect="1"/>
              </p:cNvSpPr>
              <p:nvPr/>
            </p:nvSpPr>
            <p:spPr>
              <a:xfrm>
                <a:off x="4000500" y="5801210"/>
                <a:ext cx="665153" cy="665158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1" name="Group 90"/>
            <p:cNvGrpSpPr>
              <a:grpSpLocks noChangeAspect="1"/>
            </p:cNvGrpSpPr>
            <p:nvPr/>
          </p:nvGrpSpPr>
          <p:grpSpPr>
            <a:xfrm>
              <a:off x="6178720" y="2970704"/>
              <a:ext cx="1030720" cy="515355"/>
              <a:chOff x="2976525" y="5673204"/>
              <a:chExt cx="1828800" cy="914400"/>
            </a:xfrm>
          </p:grpSpPr>
          <p:sp>
            <p:nvSpPr>
              <p:cNvPr id="92" name="Rectangle 91"/>
              <p:cNvSpPr>
                <a:spLocks noChangeAspect="1"/>
              </p:cNvSpPr>
              <p:nvPr/>
            </p:nvSpPr>
            <p:spPr>
              <a:xfrm>
                <a:off x="2976525" y="5673204"/>
                <a:ext cx="1828800" cy="914400"/>
              </a:xfrm>
              <a:prstGeom prst="rect">
                <a:avLst/>
              </a:prstGeom>
              <a:noFill/>
              <a:ln w="76200">
                <a:solidFill>
                  <a:srgbClr val="FE76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>
                <a:spLocks noChangeAspect="1"/>
              </p:cNvSpPr>
              <p:nvPr/>
            </p:nvSpPr>
            <p:spPr>
              <a:xfrm>
                <a:off x="3425906" y="6009345"/>
                <a:ext cx="292035" cy="292037"/>
              </a:xfrm>
              <a:prstGeom prst="ellipse">
                <a:avLst/>
              </a:prstGeom>
              <a:solidFill>
                <a:srgbClr val="FF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>
                <a:spLocks noChangeAspect="1"/>
              </p:cNvSpPr>
              <p:nvPr/>
            </p:nvSpPr>
            <p:spPr>
              <a:xfrm>
                <a:off x="4193352" y="6010373"/>
                <a:ext cx="292035" cy="292037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1412986" y="1291666"/>
            <a:ext cx="5504453" cy="2187328"/>
            <a:chOff x="1412986" y="1291666"/>
            <a:chExt cx="5504453" cy="2187328"/>
          </a:xfrm>
        </p:grpSpPr>
        <p:grpSp>
          <p:nvGrpSpPr>
            <p:cNvPr id="95" name="Group 94"/>
            <p:cNvGrpSpPr>
              <a:grpSpLocks noChangeAspect="1"/>
            </p:cNvGrpSpPr>
            <p:nvPr/>
          </p:nvGrpSpPr>
          <p:grpSpPr>
            <a:xfrm rot="18124711">
              <a:off x="5276943" y="1838498"/>
              <a:ext cx="2187328" cy="1093664"/>
              <a:chOff x="2976525" y="5673204"/>
              <a:chExt cx="1828800" cy="914400"/>
            </a:xfrm>
          </p:grpSpPr>
          <p:sp>
            <p:nvSpPr>
              <p:cNvPr id="96" name="Rectangle 95"/>
              <p:cNvSpPr>
                <a:spLocks noChangeAspect="1"/>
              </p:cNvSpPr>
              <p:nvPr/>
            </p:nvSpPr>
            <p:spPr>
              <a:xfrm>
                <a:off x="2976525" y="5673204"/>
                <a:ext cx="1828800" cy="914400"/>
              </a:xfrm>
              <a:prstGeom prst="rect">
                <a:avLst/>
              </a:prstGeom>
              <a:noFill/>
              <a:ln w="76200">
                <a:solidFill>
                  <a:srgbClr val="FE76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>
                <a:spLocks noChangeAspect="1"/>
              </p:cNvSpPr>
              <p:nvPr/>
            </p:nvSpPr>
            <p:spPr>
              <a:xfrm>
                <a:off x="3443529" y="6097323"/>
                <a:ext cx="150216" cy="150216"/>
              </a:xfrm>
              <a:prstGeom prst="ellipse">
                <a:avLst/>
              </a:prstGeom>
              <a:solidFill>
                <a:srgbClr val="FF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>
                <a:spLocks noChangeAspect="1"/>
              </p:cNvSpPr>
              <p:nvPr/>
            </p:nvSpPr>
            <p:spPr>
              <a:xfrm>
                <a:off x="4159138" y="6077241"/>
                <a:ext cx="150216" cy="150216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/>
            <p:cNvGrpSpPr>
              <a:grpSpLocks noChangeAspect="1"/>
            </p:cNvGrpSpPr>
            <p:nvPr/>
          </p:nvGrpSpPr>
          <p:grpSpPr>
            <a:xfrm rot="18124711">
              <a:off x="912030" y="1840244"/>
              <a:ext cx="2003824" cy="1001912"/>
              <a:chOff x="2976525" y="5673204"/>
              <a:chExt cx="1828800" cy="914400"/>
            </a:xfrm>
          </p:grpSpPr>
          <p:sp>
            <p:nvSpPr>
              <p:cNvPr id="100" name="Rectangle 99"/>
              <p:cNvSpPr>
                <a:spLocks noChangeAspect="1"/>
              </p:cNvSpPr>
              <p:nvPr/>
            </p:nvSpPr>
            <p:spPr>
              <a:xfrm>
                <a:off x="2976525" y="5673204"/>
                <a:ext cx="1828800" cy="914400"/>
              </a:xfrm>
              <a:prstGeom prst="rect">
                <a:avLst/>
              </a:prstGeom>
              <a:noFill/>
              <a:ln w="76200">
                <a:solidFill>
                  <a:srgbClr val="FE76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/>
              <p:cNvSpPr>
                <a:spLocks noChangeAspect="1"/>
              </p:cNvSpPr>
              <p:nvPr/>
            </p:nvSpPr>
            <p:spPr>
              <a:xfrm>
                <a:off x="3443529" y="6097323"/>
                <a:ext cx="150216" cy="150216"/>
              </a:xfrm>
              <a:prstGeom prst="ellipse">
                <a:avLst/>
              </a:prstGeom>
              <a:solidFill>
                <a:srgbClr val="FF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/>
              <p:cNvSpPr>
                <a:spLocks noChangeAspect="1"/>
              </p:cNvSpPr>
              <p:nvPr/>
            </p:nvSpPr>
            <p:spPr>
              <a:xfrm>
                <a:off x="4159138" y="6077241"/>
                <a:ext cx="150216" cy="150216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9696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45"/>
    </mc:Choice>
    <mc:Fallback xmlns="">
      <p:transition xmlns:p14="http://schemas.microsoft.com/office/powerpoint/2010/main" spd="slow" advTm="35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roup 1027"/>
          <p:cNvGrpSpPr/>
          <p:nvPr/>
        </p:nvGrpSpPr>
        <p:grpSpPr>
          <a:xfrm>
            <a:off x="1795186" y="4463224"/>
            <a:ext cx="4751573" cy="1830477"/>
            <a:chOff x="1795186" y="4463224"/>
            <a:chExt cx="4751573" cy="183047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86" y="4463224"/>
              <a:ext cx="1886800" cy="183047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9959" y="4463224"/>
              <a:ext cx="1886800" cy="1830477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Chose image pairs that </a:t>
            </a:r>
            <a:r>
              <a:rPr lang="en-US" sz="3200" dirty="0" smtClean="0"/>
              <a:t>illustrate the </a:t>
            </a:r>
            <a:r>
              <a:rPr lang="en-US" sz="3200" dirty="0"/>
              <a:t>difference.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53393"/>
            <a:ext cx="8229600" cy="1665514"/>
          </a:xfrm>
        </p:spPr>
        <p:txBody>
          <a:bodyPr>
            <a:normAutofit/>
          </a:bodyPr>
          <a:lstStyle/>
          <a:p>
            <a:r>
              <a:rPr lang="en-US" dirty="0" smtClean="0"/>
              <a:t>Strong positive and negative POOF scores</a:t>
            </a:r>
          </a:p>
          <a:p>
            <a:r>
              <a:rPr lang="en-US" dirty="0" smtClean="0"/>
              <a:t>Similar scores for other POOFs</a:t>
            </a:r>
          </a:p>
          <a:p>
            <a:r>
              <a:rPr lang="en-US" dirty="0" smtClean="0"/>
              <a:t>Similar pose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38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459645" y="1257296"/>
            <a:ext cx="3859581" cy="1159333"/>
            <a:chOff x="459645" y="1257296"/>
            <a:chExt cx="3859581" cy="1159333"/>
          </a:xfrm>
        </p:grpSpPr>
        <p:sp>
          <p:nvSpPr>
            <p:cNvPr id="9" name="Rectangle 8"/>
            <p:cNvSpPr/>
            <p:nvPr/>
          </p:nvSpPr>
          <p:spPr>
            <a:xfrm>
              <a:off x="3806596" y="1257296"/>
              <a:ext cx="512630" cy="83099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4800" dirty="0" smtClean="0"/>
                <a:t>…</a:t>
              </a:r>
              <a:endParaRPr lang="en-US" sz="4800" i="1" dirty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45" y="1323656"/>
              <a:ext cx="3278918" cy="1092973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4747014" y="1257296"/>
            <a:ext cx="3859581" cy="1159332"/>
            <a:chOff x="459645" y="1257296"/>
            <a:chExt cx="3859581" cy="1159332"/>
          </a:xfrm>
        </p:grpSpPr>
        <p:sp>
          <p:nvSpPr>
            <p:cNvPr id="18" name="Rectangle 17"/>
            <p:cNvSpPr/>
            <p:nvPr/>
          </p:nvSpPr>
          <p:spPr>
            <a:xfrm>
              <a:off x="3806596" y="1257296"/>
              <a:ext cx="512630" cy="83099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4800" dirty="0" smtClean="0"/>
                <a:t>…</a:t>
              </a:r>
              <a:endParaRPr lang="en-US" sz="4800" i="1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45" y="1323656"/>
              <a:ext cx="3278918" cy="1092972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1226407" y="1335996"/>
            <a:ext cx="5972578" cy="745534"/>
            <a:chOff x="1226407" y="1335996"/>
            <a:chExt cx="5972578" cy="745534"/>
          </a:xfrm>
        </p:grpSpPr>
        <p:sp>
          <p:nvSpPr>
            <p:cNvPr id="20" name="Oval 19"/>
            <p:cNvSpPr/>
            <p:nvPr/>
          </p:nvSpPr>
          <p:spPr>
            <a:xfrm>
              <a:off x="1226407" y="1514725"/>
              <a:ext cx="277586" cy="163285"/>
            </a:xfrm>
            <a:prstGeom prst="ellipse">
              <a:avLst/>
            </a:prstGeom>
            <a:noFill/>
            <a:ln w="76200">
              <a:solidFill>
                <a:srgbClr val="FE76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656393" y="1341595"/>
              <a:ext cx="277586" cy="163285"/>
            </a:xfrm>
            <a:prstGeom prst="ellipse">
              <a:avLst/>
            </a:prstGeom>
            <a:noFill/>
            <a:ln w="76200">
              <a:solidFill>
                <a:srgbClr val="FE76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 rot="19807258">
              <a:off x="2792661" y="1466454"/>
              <a:ext cx="351617" cy="184281"/>
            </a:xfrm>
            <a:prstGeom prst="ellipse">
              <a:avLst/>
            </a:prstGeom>
            <a:noFill/>
            <a:ln w="76200">
              <a:solidFill>
                <a:srgbClr val="FE76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 rot="957251">
              <a:off x="5347417" y="1335996"/>
              <a:ext cx="277586" cy="163285"/>
            </a:xfrm>
            <a:prstGeom prst="ellipse">
              <a:avLst/>
            </a:prstGeom>
            <a:noFill/>
            <a:ln w="76200">
              <a:solidFill>
                <a:srgbClr val="FE76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6535841" y="1964064"/>
              <a:ext cx="199693" cy="117466"/>
            </a:xfrm>
            <a:prstGeom prst="ellipse">
              <a:avLst/>
            </a:prstGeom>
            <a:noFill/>
            <a:ln w="76200">
              <a:solidFill>
                <a:srgbClr val="FE76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6921399" y="1468972"/>
              <a:ext cx="277586" cy="163285"/>
            </a:xfrm>
            <a:prstGeom prst="ellipse">
              <a:avLst/>
            </a:prstGeom>
            <a:noFill/>
            <a:ln w="76200">
              <a:solidFill>
                <a:srgbClr val="FE76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2525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76"/>
    </mc:Choice>
    <mc:Fallback xmlns="">
      <p:transition xmlns:p14="http://schemas.microsoft.com/office/powerpoint/2010/main" spd="slow" advTm="59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saw a bird…  What is it?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2050" name="Picture 2" descr="Z:\images\cubirds\Canada_Warbler_3437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671" y="1721365"/>
            <a:ext cx="4521358" cy="402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7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4"/>
    </mc:Choice>
    <mc:Fallback xmlns="">
      <p:transition xmlns:p14="http://schemas.microsoft.com/office/powerpoint/2010/main" spd="slow" advTm="1012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There’s a lot of work on recognition.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25602" y="1417638"/>
            <a:ext cx="8375421" cy="1802793"/>
            <a:chOff x="325602" y="1417638"/>
            <a:chExt cx="8375421" cy="1802793"/>
          </a:xfrm>
        </p:grpSpPr>
        <p:sp>
          <p:nvSpPr>
            <p:cNvPr id="7" name="TextBox 6"/>
            <p:cNvSpPr txBox="1"/>
            <p:nvPr/>
          </p:nvSpPr>
          <p:spPr>
            <a:xfrm>
              <a:off x="462762" y="1417638"/>
              <a:ext cx="82240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/>
                <a:t>PASCAL VOC (20 classes, less controlled)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602" y="2002413"/>
              <a:ext cx="1624023" cy="121801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2243" y="2002413"/>
              <a:ext cx="1624023" cy="121801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8884" y="2002413"/>
              <a:ext cx="1828855" cy="121801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0358" y="2002413"/>
              <a:ext cx="1624023" cy="121801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7000" y="2002413"/>
              <a:ext cx="1624023" cy="1218018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327928" y="3859456"/>
            <a:ext cx="8344649" cy="2125836"/>
            <a:chOff x="327928" y="3859456"/>
            <a:chExt cx="8344649" cy="2125836"/>
          </a:xfrm>
        </p:grpSpPr>
        <p:sp>
          <p:nvSpPr>
            <p:cNvPr id="32" name="TextBox 31"/>
            <p:cNvSpPr txBox="1"/>
            <p:nvPr/>
          </p:nvSpPr>
          <p:spPr>
            <a:xfrm>
              <a:off x="448539" y="3859456"/>
              <a:ext cx="82240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/>
                <a:t>ImageNet</a:t>
              </a:r>
              <a:r>
                <a:rPr lang="en-US" sz="3200" dirty="0" smtClean="0"/>
                <a:t> (1000 classes in challenge set)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6948" y="4436771"/>
              <a:ext cx="2055412" cy="1541558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928" y="4436769"/>
              <a:ext cx="1940504" cy="154852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49" y="4436771"/>
              <a:ext cx="1161391" cy="154852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165" y="4432801"/>
              <a:ext cx="2055412" cy="1541558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2361" y="4436771"/>
              <a:ext cx="1156170" cy="15415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5382860"/>
      </p:ext>
    </p:extLst>
  </p:cSld>
  <p:clrMapOvr>
    <a:masterClrMapping/>
  </p:clrMapOvr>
  <p:transition advTm="114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Field guides are indexed by taxonomy.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936693" y="6258770"/>
            <a:ext cx="3059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From </a:t>
            </a:r>
            <a:r>
              <a:rPr lang="en-US" i="1" dirty="0" smtClean="0"/>
              <a:t>The Sibley Guide to Birds</a:t>
            </a:r>
            <a:endParaRPr lang="en-US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153" y="1559870"/>
            <a:ext cx="4000571" cy="456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8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25"/>
    </mc:Choice>
    <mc:Fallback xmlns="">
      <p:transition xmlns:p14="http://schemas.microsoft.com/office/powerpoint/2010/main" spd="slow" advTm="17325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738" y="1193737"/>
            <a:ext cx="5562600" cy="519609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40080" y="2148840"/>
            <a:ext cx="7446803" cy="3855308"/>
            <a:chOff x="731520" y="2166551"/>
            <a:chExt cx="7446803" cy="3855308"/>
          </a:xfrm>
        </p:grpSpPr>
        <p:grpSp>
          <p:nvGrpSpPr>
            <p:cNvPr id="22" name="Group 21"/>
            <p:cNvGrpSpPr/>
            <p:nvPr/>
          </p:nvGrpSpPr>
          <p:grpSpPr>
            <a:xfrm>
              <a:off x="4511040" y="2166551"/>
              <a:ext cx="3667283" cy="3855308"/>
              <a:chOff x="4511040" y="2166551"/>
              <a:chExt cx="3667283" cy="3855308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1168" y="2166551"/>
                <a:ext cx="3097155" cy="3534033"/>
              </a:xfrm>
              <a:prstGeom prst="rect">
                <a:avLst/>
              </a:prstGeom>
            </p:spPr>
          </p:pic>
          <p:sp>
            <p:nvSpPr>
              <p:cNvPr id="25" name="Right Brace 24"/>
              <p:cNvSpPr/>
              <p:nvPr/>
            </p:nvSpPr>
            <p:spPr>
              <a:xfrm>
                <a:off x="4511040" y="3286896"/>
                <a:ext cx="637609" cy="2734963"/>
              </a:xfrm>
              <a:prstGeom prst="rightBrace">
                <a:avLst>
                  <a:gd name="adj1" fmla="val 8333"/>
                  <a:gd name="adj2" fmla="val 19880"/>
                </a:avLst>
              </a:prstGeom>
              <a:noFill/>
              <a:ln w="28575">
                <a:solidFill>
                  <a:srgbClr val="FE76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20" y="3385752"/>
              <a:ext cx="3732304" cy="2625369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0262" y="-8059574"/>
            <a:ext cx="25374600" cy="2370271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251209" y="-301451"/>
            <a:ext cx="9525838" cy="1495187"/>
            <a:chOff x="-251209" y="-301451"/>
            <a:chExt cx="9525838" cy="1495187"/>
          </a:xfrm>
        </p:grpSpPr>
        <p:sp>
          <p:nvSpPr>
            <p:cNvPr id="3" name="Rectangle 2"/>
            <p:cNvSpPr/>
            <p:nvPr/>
          </p:nvSpPr>
          <p:spPr>
            <a:xfrm>
              <a:off x="-251209" y="-301451"/>
              <a:ext cx="9525838" cy="1495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457200" y="1143000"/>
              <a:ext cx="8229600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Field guides are indexed by the Tree of Life.</a:t>
            </a:r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060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63"/>
    </mc:Choice>
    <mc:Fallback xmlns="">
      <p:transition xmlns:p14="http://schemas.microsoft.com/office/powerpoint/2010/main" spd="slow" advTm="15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" fill="hold"/>
                                        <p:tgtEl>
                                          <p:spTgt spid="19"/>
                                        </p:tgtEl>
                                      </p:cBhvr>
                                      <p:by x="22000" y="2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275000" y="27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0.81042 1.85185E-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5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tree of life is based on similarity.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42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81326" y="1305344"/>
            <a:ext cx="7828485" cy="5552656"/>
            <a:chOff x="481326" y="1305344"/>
            <a:chExt cx="7828485" cy="555265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326" y="1305344"/>
              <a:ext cx="2721225" cy="2721225"/>
            </a:xfrm>
            <a:prstGeom prst="rect">
              <a:avLst/>
            </a:prstGeom>
          </p:spPr>
        </p:pic>
        <p:sp>
          <p:nvSpPr>
            <p:cNvPr id="7" name="Bent-Up Arrow 6"/>
            <p:cNvSpPr/>
            <p:nvPr/>
          </p:nvSpPr>
          <p:spPr>
            <a:xfrm rot="5400000">
              <a:off x="2121567" y="3693695"/>
              <a:ext cx="838197" cy="1720518"/>
            </a:xfrm>
            <a:prstGeom prst="bentUpArrow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81326" y="5071654"/>
              <a:ext cx="272122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Neighbor-joining method</a:t>
              </a:r>
              <a:endParaRPr lang="en-US" i="1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81326" y="6334780"/>
              <a:ext cx="782848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Saitou and </a:t>
              </a:r>
              <a:r>
                <a:rPr lang="en-US" sz="1400" dirty="0" err="1" smtClean="0"/>
                <a:t>Nei</a:t>
              </a:r>
              <a:r>
                <a:rPr lang="en-US" sz="1400" dirty="0" smtClean="0"/>
                <a:t>, “The Neighbor-Joining Method: A New Method for Reconstructing Phylogenetic Trees,” </a:t>
              </a:r>
              <a:r>
                <a:rPr lang="en-US" sz="1400" i="1" dirty="0" smtClean="0"/>
                <a:t>Molecular Biology and Evolution</a:t>
              </a:r>
              <a:r>
                <a:rPr lang="en-US" sz="1400" dirty="0" smtClean="0"/>
                <a:t>, 4(4), 1987</a:t>
              </a:r>
              <a:endParaRPr lang="en-US" sz="1400" i="1" dirty="0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295" y="1372813"/>
            <a:ext cx="5309905" cy="49600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561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37"/>
    </mc:Choice>
    <mc:Fallback xmlns="">
      <p:transition xmlns:p14="http://schemas.microsoft.com/office/powerpoint/2010/main" spd="slow" advTm="24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We build a tree of visual similarity.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26" y="1305344"/>
            <a:ext cx="2721225" cy="2721225"/>
          </a:xfrm>
          <a:prstGeom prst="rect">
            <a:avLst/>
          </a:prstGeom>
        </p:spPr>
      </p:pic>
      <p:sp>
        <p:nvSpPr>
          <p:cNvPr id="7" name="Bent-Up Arrow 6"/>
          <p:cNvSpPr/>
          <p:nvPr/>
        </p:nvSpPr>
        <p:spPr>
          <a:xfrm rot="5400000">
            <a:off x="2121567" y="3693695"/>
            <a:ext cx="838197" cy="1720518"/>
          </a:xfrm>
          <a:prstGeom prst="bentUpArrow">
            <a:avLst/>
          </a:prstGeom>
          <a:solidFill>
            <a:schemeClr val="tx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1326" y="5071654"/>
            <a:ext cx="2721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Neighbor-joining method</a:t>
            </a:r>
            <a:endParaRPr lang="en-US" i="1" dirty="0"/>
          </a:p>
        </p:txBody>
      </p:sp>
      <p:sp>
        <p:nvSpPr>
          <p:cNvPr id="9" name="Rectangle 8"/>
          <p:cNvSpPr/>
          <p:nvPr/>
        </p:nvSpPr>
        <p:spPr>
          <a:xfrm>
            <a:off x="481326" y="6334780"/>
            <a:ext cx="78284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Saitou and </a:t>
            </a:r>
            <a:r>
              <a:rPr lang="en-US" sz="1400" dirty="0" err="1" smtClean="0"/>
              <a:t>Nei</a:t>
            </a:r>
            <a:r>
              <a:rPr lang="en-US" sz="1400" dirty="0" smtClean="0"/>
              <a:t>, “The Neighbor-Joining Method: A New Method for Reconstructing Phylogenetic Trees,” </a:t>
            </a:r>
            <a:r>
              <a:rPr lang="en-US" sz="1400" i="1" dirty="0" smtClean="0"/>
              <a:t>Molecular Biology and Evolution</a:t>
            </a:r>
            <a:r>
              <a:rPr lang="en-US" sz="1400" dirty="0" smtClean="0"/>
              <a:t>, 4(4), 1987</a:t>
            </a:r>
            <a:endParaRPr lang="en-US" sz="1400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429" y="1372813"/>
            <a:ext cx="5101637" cy="496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362607"/>
      </p:ext>
    </p:extLst>
  </p:cSld>
  <p:clrMapOvr>
    <a:masterClrMapping/>
  </p:clrMapOvr>
  <p:transition advTm="12934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Some similar species are not closely related.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45" y="1231088"/>
            <a:ext cx="8137230" cy="51252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11248" y="6443029"/>
            <a:ext cx="24310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Phylogenetic Tree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28745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14"/>
    </mc:Choice>
    <mc:Fallback xmlns="">
      <p:transition xmlns:p14="http://schemas.microsoft.com/office/powerpoint/2010/main" spd="slow" advTm="19114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visual similarity tree enables quick search.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26" y="1231088"/>
            <a:ext cx="8094174" cy="521501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11248" y="6443029"/>
            <a:ext cx="24310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Similarity Tree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4917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08"/>
    </mc:Choice>
    <mc:Fallback xmlns="">
      <p:transition xmlns:p14="http://schemas.microsoft.com/office/powerpoint/2010/main" spd="slow" advTm="10708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5343732" y="2841252"/>
            <a:ext cx="2721225" cy="2157391"/>
            <a:chOff x="5192586" y="1496806"/>
            <a:chExt cx="2721225" cy="215739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8798" y="1496806"/>
              <a:ext cx="1828800" cy="18288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192586" y="3284865"/>
              <a:ext cx="272122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Scott Oriole</a:t>
              </a:r>
              <a:endParaRPr lang="en-US" i="1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343732" y="2841252"/>
            <a:ext cx="2721225" cy="2157391"/>
            <a:chOff x="5192586" y="1496806"/>
            <a:chExt cx="2721225" cy="215739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8798" y="1496806"/>
              <a:ext cx="1828800" cy="1828800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>
              <a:off x="5192586" y="3284865"/>
              <a:ext cx="272122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Baltimore Oriole</a:t>
              </a:r>
              <a:endParaRPr lang="en-US" i="1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343732" y="2841252"/>
            <a:ext cx="2721225" cy="2157391"/>
            <a:chOff x="5192586" y="1496806"/>
            <a:chExt cx="2721225" cy="215739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8798" y="1496806"/>
              <a:ext cx="1828800" cy="1828800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5192586" y="3284865"/>
              <a:ext cx="272122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Hooded Oriole</a:t>
              </a:r>
              <a:endParaRPr lang="en-US" i="1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343732" y="2841252"/>
            <a:ext cx="2721225" cy="2157391"/>
            <a:chOff x="5192586" y="1496806"/>
            <a:chExt cx="2721225" cy="2157391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8798" y="1496806"/>
              <a:ext cx="1828800" cy="1828800"/>
            </a:xfrm>
            <a:prstGeom prst="rect">
              <a:avLst/>
            </a:prstGeom>
          </p:spPr>
        </p:pic>
        <p:sp>
          <p:nvSpPr>
            <p:cNvPr id="50" name="Rectangle 49"/>
            <p:cNvSpPr/>
            <p:nvPr/>
          </p:nvSpPr>
          <p:spPr>
            <a:xfrm>
              <a:off x="5192586" y="3284865"/>
              <a:ext cx="272122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Orange-crowned Warbler</a:t>
              </a:r>
              <a:endParaRPr lang="en-US" i="1" dirty="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343732" y="2841252"/>
            <a:ext cx="2721225" cy="2157391"/>
            <a:chOff x="5192586" y="1496806"/>
            <a:chExt cx="2721225" cy="2157391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8798" y="1496806"/>
              <a:ext cx="1828800" cy="1828800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5192586" y="3284865"/>
              <a:ext cx="272122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Magnolia Warbler</a:t>
              </a:r>
              <a:endParaRPr lang="en-US" i="1" dirty="0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9934" y="-6399885"/>
            <a:ext cx="21161067" cy="20573754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251209" y="-301451"/>
            <a:ext cx="9525838" cy="1495187"/>
            <a:chOff x="-251209" y="-301451"/>
            <a:chExt cx="9525838" cy="1495187"/>
          </a:xfrm>
        </p:grpSpPr>
        <p:sp>
          <p:nvSpPr>
            <p:cNvPr id="26" name="Rectangle 25"/>
            <p:cNvSpPr/>
            <p:nvPr/>
          </p:nvSpPr>
          <p:spPr>
            <a:xfrm>
              <a:off x="-251209" y="-301451"/>
              <a:ext cx="9525838" cy="1495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457200" y="1143000"/>
              <a:ext cx="8229600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Scroll through the tree of similarity.</a:t>
            </a:r>
            <a:endParaRPr lang="en-US" sz="3600" dirty="0"/>
          </a:p>
        </p:txBody>
      </p:sp>
      <p:sp>
        <p:nvSpPr>
          <p:cNvPr id="14" name="Isosceles Triangle 13"/>
          <p:cNvSpPr/>
          <p:nvPr/>
        </p:nvSpPr>
        <p:spPr>
          <a:xfrm rot="1800000">
            <a:off x="5263979" y="3598590"/>
            <a:ext cx="304800" cy="262759"/>
          </a:xfrm>
          <a:prstGeom prst="triangle">
            <a:avLst/>
          </a:prstGeom>
          <a:solidFill>
            <a:srgbClr val="FF883F"/>
          </a:solidFill>
          <a:ln>
            <a:solidFill>
              <a:srgbClr val="FE76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7110527" y="1234476"/>
            <a:ext cx="1613279" cy="1437472"/>
            <a:chOff x="7110527" y="1234476"/>
            <a:chExt cx="1613279" cy="1437472"/>
          </a:xfrm>
        </p:grpSpPr>
        <p:pic>
          <p:nvPicPr>
            <p:cNvPr id="40" name="Picture 2" descr="Z:\images\cubirds\Canada_Warbler_343787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0527" y="1234476"/>
              <a:ext cx="1613278" cy="1437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Rectangle 71"/>
            <p:cNvSpPr/>
            <p:nvPr/>
          </p:nvSpPr>
          <p:spPr>
            <a:xfrm>
              <a:off x="7110528" y="2271838"/>
              <a:ext cx="1613278" cy="40011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smtClean="0"/>
                <a:t>?</a:t>
              </a:r>
              <a:endParaRPr lang="en-US" sz="2000" i="1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6125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61"/>
    </mc:Choice>
    <mc:Fallback xmlns="">
      <p:transition xmlns:p14="http://schemas.microsoft.com/office/powerpoint/2010/main" spd="slow" advTm="17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450000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885" y="1519039"/>
            <a:ext cx="5040517" cy="50559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Navigate the similarity graph to refine search.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261172" y="1519031"/>
            <a:ext cx="1616047" cy="1616047"/>
          </a:xfrm>
          <a:prstGeom prst="ellipse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110527" y="1234476"/>
            <a:ext cx="1613279" cy="1437472"/>
            <a:chOff x="7110527" y="1234476"/>
            <a:chExt cx="1613279" cy="1437472"/>
          </a:xfrm>
        </p:grpSpPr>
        <p:pic>
          <p:nvPicPr>
            <p:cNvPr id="12" name="Picture 2" descr="Z:\images\cubirds\Canada_Warbler_343787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0527" y="1234476"/>
              <a:ext cx="1613278" cy="1437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7110528" y="2271838"/>
              <a:ext cx="1613278" cy="40011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smtClean="0"/>
                <a:t>?</a:t>
              </a:r>
              <a:endParaRPr lang="en-US" sz="2000" i="1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585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67"/>
    </mc:Choice>
    <mc:Fallback xmlns="">
      <p:transition xmlns:p14="http://schemas.microsoft.com/office/powerpoint/2010/main" spd="slow" advTm="13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885" y="1519039"/>
            <a:ext cx="5040516" cy="50559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Navigate the similarity graph to refine search.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48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110527" y="1234476"/>
            <a:ext cx="1613279" cy="1437472"/>
            <a:chOff x="7110527" y="1234476"/>
            <a:chExt cx="1613279" cy="1437472"/>
          </a:xfrm>
        </p:grpSpPr>
        <p:pic>
          <p:nvPicPr>
            <p:cNvPr id="12" name="Picture 2" descr="Z:\images\cubirds\Canada_Warbler_343787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0527" y="1234476"/>
              <a:ext cx="1613278" cy="1437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7110528" y="2271838"/>
              <a:ext cx="1613278" cy="40011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smtClean="0"/>
                <a:t>?</a:t>
              </a:r>
              <a:endParaRPr lang="en-US" sz="2000" i="1" dirty="0"/>
            </a:p>
          </p:txBody>
        </p:sp>
      </p:grpSp>
      <p:sp>
        <p:nvSpPr>
          <p:cNvPr id="8" name="Oval 7"/>
          <p:cNvSpPr/>
          <p:nvPr/>
        </p:nvSpPr>
        <p:spPr>
          <a:xfrm>
            <a:off x="3273047" y="3411182"/>
            <a:ext cx="1616047" cy="1616047"/>
          </a:xfrm>
          <a:prstGeom prst="ellipse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059250"/>
      </p:ext>
    </p:extLst>
  </p:cSld>
  <p:clrMapOvr>
    <a:masterClrMapping/>
  </p:clrMapOvr>
  <p:transition advTm="1152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Look at differences to confirm class.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7" name="Picture 2" descr="Z:\images\cubirds\Canada_Warbler_3437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727" y="2494059"/>
            <a:ext cx="2882071" cy="256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\\psf\Home\data\tbpapers\tellthedifference\slides2\guide-sample-canada-magnolia\magnolia-2-cropp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103" y="4170356"/>
            <a:ext cx="2070903" cy="200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psf\Home\data\tbpapers\tellthedifference\slides2\guide-sample-canada-magnolia\canada-1-cropp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61" y="1929206"/>
            <a:ext cx="2070903" cy="200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psf\Home\data\tbpapers\tellthedifference\slides2\guide-sample-canada-magnolia\canada-2-croppe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61" y="4170356"/>
            <a:ext cx="2070903" cy="200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\\psf\Home\data\tbpapers\tellthedifference\slides2\guide-sample-canada-magnolia\magnolia-1-croppe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102" y="1929206"/>
            <a:ext cx="2070904" cy="200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38858" y="1400461"/>
            <a:ext cx="24511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Canada Warbler</a:t>
            </a:r>
            <a:endParaRPr lang="en-US" sz="2400" i="1" dirty="0"/>
          </a:p>
        </p:txBody>
      </p:sp>
      <p:sp>
        <p:nvSpPr>
          <p:cNvPr id="11" name="Rectangle 10"/>
          <p:cNvSpPr/>
          <p:nvPr/>
        </p:nvSpPr>
        <p:spPr>
          <a:xfrm>
            <a:off x="2928793" y="1400460"/>
            <a:ext cx="2875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Magnolia Warbler</a:t>
            </a:r>
            <a:endParaRPr lang="en-US" sz="2400" i="1" dirty="0"/>
          </a:p>
        </p:txBody>
      </p:sp>
      <p:sp>
        <p:nvSpPr>
          <p:cNvPr id="14" name="Rectangle 13"/>
          <p:cNvSpPr/>
          <p:nvPr/>
        </p:nvSpPr>
        <p:spPr>
          <a:xfrm>
            <a:off x="5810864" y="4600393"/>
            <a:ext cx="2875936" cy="461665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?</a:t>
            </a:r>
            <a:endParaRPr lang="en-US" sz="2400" i="1" dirty="0"/>
          </a:p>
        </p:txBody>
      </p:sp>
      <p:sp>
        <p:nvSpPr>
          <p:cNvPr id="13" name="Rectangle 12"/>
          <p:cNvSpPr/>
          <p:nvPr/>
        </p:nvSpPr>
        <p:spPr>
          <a:xfrm>
            <a:off x="5804727" y="4600393"/>
            <a:ext cx="2875936" cy="461665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Canada Warbler</a:t>
            </a:r>
            <a:endParaRPr lang="en-US" sz="24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1422944"/>
      </p:ext>
    </p:extLst>
  </p:cSld>
  <p:clrMapOvr>
    <a:masterClrMapping/>
  </p:clrMapOvr>
  <p:transition advTm="257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There’s a lot of progress on recognition.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77112" y="6262588"/>
            <a:ext cx="7190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PASCAL VOC Classification Challenge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050" y="1301260"/>
            <a:ext cx="1066084" cy="43817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897" y="1275277"/>
            <a:ext cx="5576088" cy="46965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51809" y="5862478"/>
            <a:ext cx="5043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Year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1131229" y="3279106"/>
            <a:ext cx="4407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Average Precision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5173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3"/>
    </mc:Choice>
    <mc:Fallback xmlns="">
      <p:transition xmlns:p14="http://schemas.microsoft.com/office/powerpoint/2010/main" spd="slow" advTm="4843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47" y="2030684"/>
            <a:ext cx="6491235" cy="416368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50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2211154" y="774494"/>
            <a:ext cx="6480523" cy="2893028"/>
            <a:chOff x="1175871" y="269733"/>
            <a:chExt cx="7698432" cy="3436726"/>
          </a:xfrm>
        </p:grpSpPr>
        <p:grpSp>
          <p:nvGrpSpPr>
            <p:cNvPr id="14" name="Group 13"/>
            <p:cNvGrpSpPr/>
            <p:nvPr/>
          </p:nvGrpSpPr>
          <p:grpSpPr>
            <a:xfrm>
              <a:off x="1175871" y="269733"/>
              <a:ext cx="7698432" cy="3436726"/>
              <a:chOff x="621602" y="2812930"/>
              <a:chExt cx="7698432" cy="3436726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1602" y="2812930"/>
                <a:ext cx="3689141" cy="343672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0893" y="2812930"/>
                <a:ext cx="3689141" cy="3436726"/>
              </a:xfrm>
              <a:prstGeom prst="rect">
                <a:avLst/>
              </a:prstGeom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2376139" y="1297471"/>
              <a:ext cx="5002773" cy="531801"/>
              <a:chOff x="1821870" y="3840668"/>
              <a:chExt cx="5002773" cy="531801"/>
            </a:xfrm>
          </p:grpSpPr>
          <p:sp>
            <p:nvSpPr>
              <p:cNvPr id="19" name="Oval 18"/>
              <p:cNvSpPr/>
              <p:nvPr/>
            </p:nvSpPr>
            <p:spPr>
              <a:xfrm rot="2507639">
                <a:off x="1821870" y="3840668"/>
                <a:ext cx="901370" cy="531800"/>
              </a:xfrm>
              <a:prstGeom prst="ellipse">
                <a:avLst/>
              </a:prstGeom>
              <a:noFill/>
              <a:ln w="101600">
                <a:solidFill>
                  <a:srgbClr val="FE76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 rot="2507639">
                <a:off x="5923273" y="3840669"/>
                <a:ext cx="901370" cy="531800"/>
              </a:xfrm>
              <a:prstGeom prst="ellipse">
                <a:avLst/>
              </a:prstGeom>
              <a:noFill/>
              <a:ln w="101600">
                <a:solidFill>
                  <a:srgbClr val="FE76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1777983" y="995679"/>
              <a:ext cx="3916874" cy="794859"/>
              <a:chOff x="1223714" y="3538876"/>
              <a:chExt cx="3916874" cy="794859"/>
            </a:xfrm>
          </p:grpSpPr>
          <p:sp>
            <p:nvSpPr>
              <p:cNvPr id="17" name="Oval 16"/>
              <p:cNvSpPr/>
              <p:nvPr/>
            </p:nvSpPr>
            <p:spPr>
              <a:xfrm rot="19835460">
                <a:off x="1223714" y="3538876"/>
                <a:ext cx="607484" cy="354284"/>
              </a:xfrm>
              <a:prstGeom prst="ellipse">
                <a:avLst/>
              </a:prstGeom>
              <a:noFill/>
              <a:ln w="1016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 rot="16994546">
                <a:off x="4537852" y="3730999"/>
                <a:ext cx="779378" cy="426094"/>
              </a:xfrm>
              <a:prstGeom prst="ellipse">
                <a:avLst/>
              </a:prstGeom>
              <a:noFill/>
              <a:ln w="1016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76" y="2551677"/>
            <a:ext cx="8280824" cy="28401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84" y="98473"/>
            <a:ext cx="5040516" cy="5055931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944961" y="1929206"/>
            <a:ext cx="4437045" cy="4249014"/>
            <a:chOff x="944961" y="1929206"/>
            <a:chExt cx="4437045" cy="4249014"/>
          </a:xfrm>
        </p:grpSpPr>
        <p:pic>
          <p:nvPicPr>
            <p:cNvPr id="26" name="Picture 2" descr="\\psf\Home\data\tbpapers\tellthedifference\slides2\guide-sample-canada-magnolia\magnolia-2-cropped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1103" y="4170356"/>
              <a:ext cx="2070903" cy="2007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3" descr="\\psf\Home\data\tbpapers\tellthedifference\slides2\guide-sample-canada-magnolia\canada-1-cropped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961" y="1929206"/>
              <a:ext cx="2070903" cy="2007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\\psf\Home\data\tbpapers\tellthedifference\slides2\guide-sample-canada-magnolia\canada-2-cropped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961" y="4170356"/>
              <a:ext cx="2070903" cy="2007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5" descr="\\psf\Home\data\tbpapers\tellthedifference\slides2\guide-sample-canada-magnolia\magnolia-1-cropped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1102" y="1929206"/>
              <a:ext cx="2070904" cy="2007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26" y="1231088"/>
            <a:ext cx="8094174" cy="52150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88574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Thank you.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94356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42"/>
    </mc:Choice>
    <mc:Fallback xmlns="">
      <p:transition xmlns:p14="http://schemas.microsoft.com/office/powerpoint/2010/main" spd="slow" advTm="35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Equations (Windows only)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51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05779" y="1417638"/>
                <a:ext cx="2811076" cy="893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𝑓</m:t>
                          </m:r>
                        </m:sub>
                      </m:sSub>
                      <m:r>
                        <a:rPr lang="en-US" sz="240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 smtClean="0">
                                          <a:latin typeface="Cambria Math"/>
                                          <a:ea typeface="Cambria Math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/>
                                          <a:ea typeface="Cambria Math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779" y="1417638"/>
                <a:ext cx="2811076" cy="89389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709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There’s a lot of progress on recognition.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1110" y="6262588"/>
            <a:ext cx="8165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ImageNet</a:t>
            </a:r>
            <a:r>
              <a:rPr lang="en-US" sz="2000" dirty="0" smtClean="0"/>
              <a:t> Large Scale Visual Recognition Challenge: Classification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897625" y="5862478"/>
            <a:ext cx="5388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Year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1131229" y="3279106"/>
            <a:ext cx="4407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Accuracy (5 predictions)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859" y="1337967"/>
            <a:ext cx="5978205" cy="452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35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7"/>
    </mc:Choice>
    <mc:Fallback xmlns="">
      <p:transition xmlns:p14="http://schemas.microsoft.com/office/powerpoint/2010/main" spd="slow" advTm="5187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There’s a lot of work on face recognition.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62762" y="1417638"/>
            <a:ext cx="8224038" cy="1775709"/>
            <a:chOff x="462762" y="1417638"/>
            <a:chExt cx="8224038" cy="1775709"/>
          </a:xfrm>
        </p:grpSpPr>
        <p:sp>
          <p:nvSpPr>
            <p:cNvPr id="7" name="TextBox 6"/>
            <p:cNvSpPr txBox="1"/>
            <p:nvPr/>
          </p:nvSpPr>
          <p:spPr>
            <a:xfrm>
              <a:off x="462762" y="1417638"/>
              <a:ext cx="82240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/>
                <a:t>Yale Faces (15 subjects)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292" y="1977390"/>
              <a:ext cx="1601260" cy="121595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9994" y="1977390"/>
              <a:ext cx="1601260" cy="121595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4696" y="1977390"/>
              <a:ext cx="1601260" cy="121595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9398" y="1977390"/>
              <a:ext cx="1601260" cy="121595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4100" y="1977390"/>
              <a:ext cx="1601260" cy="1215957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205740" y="3783648"/>
            <a:ext cx="8812530" cy="2137092"/>
            <a:chOff x="205740" y="1417638"/>
            <a:chExt cx="8812530" cy="2137092"/>
          </a:xfrm>
        </p:grpSpPr>
        <p:sp>
          <p:nvSpPr>
            <p:cNvPr id="41" name="TextBox 40"/>
            <p:cNvSpPr txBox="1"/>
            <p:nvPr/>
          </p:nvSpPr>
          <p:spPr>
            <a:xfrm>
              <a:off x="205740" y="1417638"/>
              <a:ext cx="8812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Labeled Faces in the Wild (5749 subjects, less controlled)</a:t>
              </a: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531495" y="1952288"/>
              <a:ext cx="8155305" cy="1602442"/>
              <a:chOff x="531495" y="1952288"/>
              <a:chExt cx="8155305" cy="1602442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69711" y="1952288"/>
                <a:ext cx="1602442" cy="1602442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4358" y="1952288"/>
                <a:ext cx="1602442" cy="1602442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1495" y="1952288"/>
                <a:ext cx="1602442" cy="1602442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46143" y="1952288"/>
                <a:ext cx="1602442" cy="1602442"/>
              </a:xfrm>
              <a:prstGeom prst="rect">
                <a:avLst/>
              </a:prstGeom>
            </p:spPr>
          </p:pic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7927" y="1952288"/>
                <a:ext cx="1602442" cy="160244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5208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88"/>
    </mc:Choice>
    <mc:Fallback xmlns="">
      <p:transition xmlns:p14="http://schemas.microsoft.com/office/powerpoint/2010/main" spd="slow" advTm="16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There’s a lot of progress on recognition.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1110" y="6301916"/>
            <a:ext cx="8165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Labeled Faces in the Wild: Image-Restricted Benchmark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986115" y="5941134"/>
            <a:ext cx="5368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Year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934589" y="3279106"/>
            <a:ext cx="4407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Accuracy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843" y="1375175"/>
            <a:ext cx="6023640" cy="455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19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4"/>
    </mc:Choice>
    <mc:Fallback xmlns="">
      <p:transition xmlns:p14="http://schemas.microsoft.com/office/powerpoint/2010/main" spd="slow" advTm="3004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Fine-grained visual categorization.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B711-0A6D-4CAB-808B-F3351C7C1E3D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62761" y="1417638"/>
            <a:ext cx="8286913" cy="2360542"/>
            <a:chOff x="462761" y="1417638"/>
            <a:chExt cx="8286913" cy="236054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761" y="2002413"/>
              <a:ext cx="8286913" cy="177576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62762" y="1417638"/>
              <a:ext cx="8286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/>
                <a:t>Leafsnap</a:t>
              </a:r>
              <a:r>
                <a:rPr lang="en-US" sz="3200" dirty="0" smtClean="0"/>
                <a:t> (184 species)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62761" y="4130358"/>
            <a:ext cx="8269677" cy="2082295"/>
            <a:chOff x="462761" y="4130358"/>
            <a:chExt cx="8269677" cy="2082295"/>
          </a:xfrm>
        </p:grpSpPr>
        <p:sp>
          <p:nvSpPr>
            <p:cNvPr id="18" name="TextBox 17"/>
            <p:cNvSpPr txBox="1"/>
            <p:nvPr/>
          </p:nvSpPr>
          <p:spPr>
            <a:xfrm>
              <a:off x="462761" y="4130358"/>
              <a:ext cx="82240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/>
                <a:t>Stanford Dogs (120 species)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7888" y="4759394"/>
              <a:ext cx="1043440" cy="145325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3500" y="4759394"/>
              <a:ext cx="1937569" cy="145317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762" y="4759394"/>
              <a:ext cx="1493920" cy="145317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2275" y="4759394"/>
              <a:ext cx="1459013" cy="14531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2493" y="4759394"/>
              <a:ext cx="1089945" cy="145325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2534" y="4759394"/>
              <a:ext cx="1089760" cy="145301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20293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00"/>
    </mc:Choice>
    <mc:Fallback xmlns="">
      <p:transition xmlns:p14="http://schemas.microsoft.com/office/powerpoint/2010/main" spd="slow" advTm="16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4.3|6.6|13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|1.3|1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9.4|23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4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16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17314</TotalTime>
  <Words>960</Words>
  <Application>Microsoft Office PowerPoint</Application>
  <PresentationFormat>On-screen Show (4:3)</PresentationFormat>
  <Paragraphs>266</Paragraphs>
  <Slides>51</Slides>
  <Notes>51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How do you tell a blackbird from a crow?</vt:lpstr>
      <vt:lpstr>How do you tell a blackbird from a crow?</vt:lpstr>
      <vt:lpstr>There’s a lot of work on recognition.</vt:lpstr>
      <vt:lpstr>There’s a lot of work on recognition.</vt:lpstr>
      <vt:lpstr>There’s a lot of progress on recognition.</vt:lpstr>
      <vt:lpstr>There’s a lot of progress on recognition.</vt:lpstr>
      <vt:lpstr>There’s a lot of work on face recognition.</vt:lpstr>
      <vt:lpstr>There’s a lot of progress on recognition.</vt:lpstr>
      <vt:lpstr>Fine-grained visual categorization.</vt:lpstr>
      <vt:lpstr>Fine-grained visual categorization.</vt:lpstr>
      <vt:lpstr>What bird is this?</vt:lpstr>
      <vt:lpstr>What bird is this?</vt:lpstr>
      <vt:lpstr>What bird is this?</vt:lpstr>
      <vt:lpstr>Fine-grained recognition is difficult for humans.</vt:lpstr>
      <vt:lpstr>Goal: Build an understanding of a visual domain.</vt:lpstr>
      <vt:lpstr>Goal: Build an understanding of a visual domain.</vt:lpstr>
      <vt:lpstr>Goal: Build an understanding of a visual domain.</vt:lpstr>
      <vt:lpstr>Field guides describe similarities and differences.</vt:lpstr>
      <vt:lpstr>Let’s build a field guide, automatically.</vt:lpstr>
      <vt:lpstr>Our field guide entry for the Red-winged Blackbird.</vt:lpstr>
      <vt:lpstr>Our field guide entry for the Red-winged Blackbird.</vt:lpstr>
      <vt:lpstr>We need a feature space.</vt:lpstr>
      <vt:lpstr>Choose two species</vt:lpstr>
      <vt:lpstr>Choose two parts</vt:lpstr>
      <vt:lpstr>Align and crop</vt:lpstr>
      <vt:lpstr>Align and crop</vt:lpstr>
      <vt:lpstr>Train SVM</vt:lpstr>
      <vt:lpstr>Evaluate POOF score</vt:lpstr>
      <vt:lpstr>The field guide shows similar species.</vt:lpstr>
      <vt:lpstr>Visual similarity approximates phylogenetic similarity.</vt:lpstr>
      <vt:lpstr>Estimate similarity by difficulty of discrimination.</vt:lpstr>
      <vt:lpstr>Estimate similarity by difficulty of discrimination.</vt:lpstr>
      <vt:lpstr>Estimate similarity by difficulty of discrimination.</vt:lpstr>
      <vt:lpstr>Visual similarity approximates phylogenetic similarity.</vt:lpstr>
      <vt:lpstr>Show the most similar species to each species.</vt:lpstr>
      <vt:lpstr>Our field guide entry for the Red-winged Blackbird.</vt:lpstr>
      <vt:lpstr>Choose the most discriminative features.</vt:lpstr>
      <vt:lpstr>Chose image pairs that illustrate the difference.</vt:lpstr>
      <vt:lpstr>I saw a bird…  What is it?</vt:lpstr>
      <vt:lpstr>Field guides are indexed by taxonomy.</vt:lpstr>
      <vt:lpstr>Field guides are indexed by the Tree of Life.</vt:lpstr>
      <vt:lpstr>The tree of life is based on similarity.</vt:lpstr>
      <vt:lpstr>We build a tree of visual similarity.</vt:lpstr>
      <vt:lpstr>Some similar species are not closely related.</vt:lpstr>
      <vt:lpstr>The visual similarity tree enables quick search.</vt:lpstr>
      <vt:lpstr>Scroll through the tree of similarity.</vt:lpstr>
      <vt:lpstr>Navigate the similarity graph to refine search.</vt:lpstr>
      <vt:lpstr>Navigate the similarity graph to refine search.</vt:lpstr>
      <vt:lpstr>Look at differences to confirm class.</vt:lpstr>
      <vt:lpstr>PowerPoint Presentation</vt:lpstr>
      <vt:lpstr>Equations (Windows only)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</dc:creator>
  <cp:lastModifiedBy>Columbia University</cp:lastModifiedBy>
  <cp:revision>761</cp:revision>
  <cp:lastPrinted>2012-09-01T23:40:43Z</cp:lastPrinted>
  <dcterms:created xsi:type="dcterms:W3CDTF">2012-05-11T13:53:51Z</dcterms:created>
  <dcterms:modified xsi:type="dcterms:W3CDTF">2013-12-10T21:19:09Z</dcterms:modified>
</cp:coreProperties>
</file>