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311" r:id="rId2"/>
    <p:sldId id="312" r:id="rId3"/>
    <p:sldId id="313" r:id="rId4"/>
    <p:sldId id="314" r:id="rId5"/>
    <p:sldId id="386" r:id="rId6"/>
    <p:sldId id="292" r:id="rId7"/>
    <p:sldId id="299" r:id="rId8"/>
    <p:sldId id="418" r:id="rId9"/>
    <p:sldId id="307" r:id="rId10"/>
    <p:sldId id="264" r:id="rId11"/>
    <p:sldId id="385" r:id="rId12"/>
    <p:sldId id="321" r:id="rId13"/>
    <p:sldId id="419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276" r:id="rId22"/>
    <p:sldId id="302" r:id="rId23"/>
    <p:sldId id="301" r:id="rId24"/>
    <p:sldId id="401" r:id="rId25"/>
    <p:sldId id="345" r:id="rId26"/>
    <p:sldId id="408" r:id="rId27"/>
    <p:sldId id="288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qi wang" initials="sw" lastIdx="2" clrIdx="0">
    <p:extLst/>
  </p:cmAuthor>
  <p:cmAuthor id="2" name="Suman Jan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00"/>
    <a:srgbClr val="66FF33"/>
    <a:srgbClr val="3FE184"/>
    <a:srgbClr val="D5AF3E"/>
    <a:srgbClr val="D04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82" autoAdjust="0"/>
  </p:normalViewPr>
  <p:slideViewPr>
    <p:cSldViewPr snapToGrid="0">
      <p:cViewPr varScale="1">
        <p:scale>
          <a:sx n="154" d="100"/>
          <a:sy n="154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25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81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3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95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48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2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5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50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0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3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2286"/>
            <a:ext cx="9144001" cy="5138927"/>
          </a:xfrm>
          <a:prstGeom prst="rect">
            <a:avLst/>
          </a:prstGeom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698" y="1924497"/>
            <a:ext cx="8765627" cy="1549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3200" dirty="0">
                <a:latin typeface="Avenir Next Regular"/>
                <a:cs typeface="Avenir Next Regular"/>
              </a:rPr>
              <a:t>Formal verification of Neural Networks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Avenir Next Regular"/>
              <a:ea typeface="Calibri"/>
              <a:cs typeface="Avenir Next Regular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698" y="3418782"/>
            <a:ext cx="8520600" cy="1218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Suman Jana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*</a:t>
            </a: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Assistant Professor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Avenir Next Regular"/>
              <a:ea typeface="PingFang TC" panose="020B0400000000000000" pitchFamily="34" charset="-120"/>
              <a:cs typeface="Avenir Next Regular"/>
              <a:sym typeface="Calibri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Department of Computer Science, </a:t>
            </a:r>
            <a:r>
              <a:rPr lang="en" sz="1400" dirty="0">
                <a:solidFill>
                  <a:schemeClr val="tx1"/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Columbia</a:t>
            </a:r>
            <a:r>
              <a:rPr lang="en" sz="1400" dirty="0">
                <a:solidFill>
                  <a:schemeClr val="bg1">
                    <a:lumMod val="50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 </a:t>
            </a:r>
            <a:r>
              <a:rPr lang="en" sz="1400" dirty="0">
                <a:solidFill>
                  <a:schemeClr val="tx1"/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University</a:t>
            </a:r>
            <a:endParaRPr lang="en-US" sz="1400" dirty="0">
              <a:solidFill>
                <a:schemeClr val="tx1"/>
              </a:solidFill>
              <a:latin typeface="Avenir Next Regular"/>
              <a:ea typeface="PingFang TC" panose="020B0400000000000000" pitchFamily="34" charset="-120"/>
              <a:cs typeface="Avenir Next Regular"/>
              <a:sym typeface="Calibri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*Joint work with </a:t>
            </a:r>
            <a:r>
              <a:rPr lang="e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Shiqi Wang, Kexin Pei,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Yizheng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 Chen, </a:t>
            </a:r>
            <a:r>
              <a:rPr lang="e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Justin Whitehouse,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Ahmed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Abdou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, and </a:t>
            </a:r>
            <a:r>
              <a:rPr lang="e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Regular"/>
                <a:ea typeface="PingFang TC" panose="020B0400000000000000" pitchFamily="34" charset="-120"/>
                <a:cs typeface="Avenir Next Regular"/>
                <a:sym typeface="Calibri"/>
              </a:rPr>
              <a:t>Junfeng Yang</a:t>
            </a:r>
            <a:endParaRPr sz="1100" dirty="0">
              <a:solidFill>
                <a:schemeClr val="tx1"/>
              </a:solidFill>
              <a:latin typeface="Avenir Next Regular"/>
              <a:ea typeface="PingFang TC" panose="020B0400000000000000" pitchFamily="34" charset="-120"/>
              <a:cs typeface="Avenir Next Regular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7"/>
    </mc:Choice>
    <mc:Fallback xmlns="">
      <p:transition spd="slow" advTm="58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3793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Existing Approaches: Relaxation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6707" y="990764"/>
            <a:ext cx="6320107" cy="3672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Over-approximate NN output ranges</a:t>
            </a:r>
            <a:endParaRPr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39700" indent="0"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Over-approximate</a:t>
            </a: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with abstract domain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Relax to convex optimization problems</a:t>
            </a:r>
            <a:endParaRPr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Several existing works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Kolter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et al. [ICML’18]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Gehr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et al. [Oakland’18]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Dvijotham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et al. [arXiv:1803:06567]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Drawbacks: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High false positive </a:t>
            </a: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rates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Inefficient at finding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concrete violations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BD9B38"/>
                </a:solidFill>
                <a:latin typeface="Avenir Next Demi Bold" panose="020B0503020202020204" pitchFamily="34" charset="0"/>
              </a:rPr>
              <a:t>We want the best of both worlds!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Avenir Next Demi Bold"/>
                <a:cs typeface="Avenir Next Demi Bold"/>
              </a:rPr>
              <a:t>Efficiently compute sound (i.e., over-approximated) bounds on NN outputs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Avenir Next Regular"/>
              <a:cs typeface="Avenir Next Regular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Avenir Next Demi Bold"/>
                <a:cs typeface="Avenir Next Demi Bold"/>
              </a:rPr>
              <a:t>Iteratively refine the bounds by spending increasingly more computation power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sz="1600" dirty="0">
                <a:solidFill>
                  <a:schemeClr val="tx1"/>
                </a:solidFill>
                <a:latin typeface="Avenir Next Regular"/>
                <a:cs typeface="Avenir Next Regular"/>
              </a:rPr>
              <a:t>- Ensure that bound soundness is maintained at each step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tx1"/>
                </a:solidFill>
                <a:latin typeface="Avenir Next Regular"/>
                <a:cs typeface="Avenir Next Regular"/>
              </a:rPr>
              <a:t>     - Perform cheap, targeted search for counterexamples in each iteration </a:t>
            </a:r>
          </a:p>
          <a:p>
            <a:pPr lvl="1">
              <a:lnSpc>
                <a:spcPct val="5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venir Next Demi Bold"/>
                <a:cs typeface="Avenir Next Demi Bold"/>
              </a:rPr>
              <a:t>Support fine-grained trade-off between over-approximation errors and computational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3EF6B9E-10C5-014A-BB85-191F1C2F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9" name="Shape 147">
            <a:extLst>
              <a:ext uri="{FF2B5EF4-FFF2-40B4-BE49-F238E27FC236}">
                <a16:creationId xmlns:a16="http://schemas.microsoft.com/office/drawing/2014/main" id="{04FE0A45-D482-5B4E-8594-192195FD5772}"/>
              </a:ext>
            </a:extLst>
          </p:cNvPr>
          <p:cNvSpPr txBox="1">
            <a:spLocks/>
          </p:cNvSpPr>
          <p:nvPr/>
        </p:nvSpPr>
        <p:spPr>
          <a:xfrm>
            <a:off x="311700" y="37568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Interval Analysis</a:t>
            </a:r>
          </a:p>
        </p:txBody>
      </p:sp>
      <p:sp>
        <p:nvSpPr>
          <p:cNvPr id="34" name="Shape 146">
            <a:extLst>
              <a:ext uri="{FF2B5EF4-FFF2-40B4-BE49-F238E27FC236}">
                <a16:creationId xmlns:a16="http://schemas.microsoft.com/office/drawing/2014/main" id="{DF38878A-8969-8640-8555-76A868D26FE6}"/>
              </a:ext>
            </a:extLst>
          </p:cNvPr>
          <p:cNvSpPr txBox="1">
            <a:spLocks/>
          </p:cNvSpPr>
          <p:nvPr/>
        </p:nvSpPr>
        <p:spPr>
          <a:xfrm>
            <a:off x="306707" y="988396"/>
            <a:ext cx="574900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Sound (always over-approximate output) </a:t>
            </a:r>
          </a:p>
          <a:p>
            <a:pPr marL="114300" indent="0">
              <a:buClr>
                <a:srgbClr val="000000"/>
              </a:buClr>
              <a:buNone/>
            </a:pPr>
            <a:endParaRPr lang="en-US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Fast bound propagation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Interval versions of common NN operations (addition and multiplication) are efficient</a:t>
            </a:r>
          </a:p>
          <a:p>
            <a:pPr marL="114300" indent="0"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/>
                <a:cs typeface="Avenir Next Demi Bold"/>
                <a:sym typeface="Calibri"/>
              </a:rPr>
              <a:t>Easy and efficient refinement through bisection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- Can approximate NN outputs up to any desired precision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- Amenable to highly parallelizable Branch and bound techniques</a:t>
            </a:r>
          </a:p>
          <a:p>
            <a:pPr marL="114300" indent="0"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Tx/>
              <a:buChar char="-"/>
            </a:pP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Tx/>
              <a:buChar char="-"/>
            </a:pP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Font typeface="Arial"/>
              <a:buNone/>
            </a:pP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3723" y="1726985"/>
            <a:ext cx="1498345" cy="1638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2259" y="2487092"/>
            <a:ext cx="92818" cy="209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75157" y="2670409"/>
            <a:ext cx="92818" cy="15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59573" y="2422406"/>
            <a:ext cx="92818" cy="263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9239" y="2274728"/>
            <a:ext cx="92818" cy="212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36615" y="2249192"/>
            <a:ext cx="92818" cy="76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27131" y="2227342"/>
            <a:ext cx="92818" cy="58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2101" y="2205463"/>
            <a:ext cx="92818" cy="469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01169" y="2671420"/>
            <a:ext cx="92818" cy="548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86637" y="2822120"/>
            <a:ext cx="92818" cy="296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75696" y="2567744"/>
            <a:ext cx="92818" cy="296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60353" y="2296297"/>
            <a:ext cx="92818" cy="296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43700" y="2052344"/>
            <a:ext cx="92818" cy="296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32631" y="1909378"/>
            <a:ext cx="92818" cy="296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19794" y="2185371"/>
            <a:ext cx="92818" cy="266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07708" y="2423351"/>
            <a:ext cx="99356" cy="118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07420" y="2359454"/>
            <a:ext cx="99356" cy="102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24374" y="1322629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02712" y="2285751"/>
            <a:ext cx="99356" cy="102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667696" y="2599387"/>
            <a:ext cx="1803822" cy="2659"/>
          </a:xfrm>
          <a:prstGeom prst="line">
            <a:avLst/>
          </a:prstGeom>
          <a:ln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899440" y="2290894"/>
            <a:ext cx="227798" cy="52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69607" y="1594668"/>
            <a:ext cx="7687" cy="1883343"/>
          </a:xfrm>
          <a:prstGeom prst="line">
            <a:avLst/>
          </a:prstGeom>
          <a:ln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34614" y="254635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7127238" y="2233143"/>
            <a:ext cx="228511" cy="5775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005102" y="2290894"/>
            <a:ext cx="296966" cy="22745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7355037" y="2233144"/>
            <a:ext cx="118305" cy="97215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469901" y="1924170"/>
            <a:ext cx="398911" cy="128112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7866266" y="1939294"/>
            <a:ext cx="146830" cy="57905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6803723" y="2504776"/>
            <a:ext cx="95718" cy="30832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8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73841" y="2129361"/>
            <a:ext cx="135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4.5*2+1.0*3=12</a:t>
            </a:r>
          </a:p>
        </p:txBody>
      </p:sp>
      <p:sp>
        <p:nvSpPr>
          <p:cNvPr id="37" name="Shape 147">
            <a:extLst>
              <a:ext uri="{FF2B5EF4-FFF2-40B4-BE49-F238E27FC236}">
                <a16:creationId xmlns:a16="http://schemas.microsoft.com/office/drawing/2014/main" id="{33782820-4D2E-3344-8996-112285BF113C}"/>
              </a:ext>
            </a:extLst>
          </p:cNvPr>
          <p:cNvSpPr txBox="1">
            <a:spLocks/>
          </p:cNvSpPr>
          <p:nvPr/>
        </p:nvSpPr>
        <p:spPr>
          <a:xfrm>
            <a:off x="311700" y="38577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Neural network basics (inference) </a:t>
            </a:r>
          </a:p>
        </p:txBody>
      </p:sp>
      <p:sp>
        <p:nvSpPr>
          <p:cNvPr id="74" name="Flowchart: Connector 73"/>
          <p:cNvSpPr>
            <a:spLocks noChangeAspect="1"/>
          </p:cNvSpPr>
          <p:nvPr/>
        </p:nvSpPr>
        <p:spPr>
          <a:xfrm>
            <a:off x="3656264" y="2592780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 flipH="1">
            <a:off x="4646255" y="3118887"/>
            <a:ext cx="646323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>
            <a:spLocks noChangeAspect="1"/>
          </p:cNvSpPr>
          <p:nvPr/>
        </p:nvSpPr>
        <p:spPr>
          <a:xfrm>
            <a:off x="3655048" y="1399878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Connector 10"/>
          <p:cNvSpPr>
            <a:spLocks noChangeAspect="1"/>
          </p:cNvSpPr>
          <p:nvPr/>
        </p:nvSpPr>
        <p:spPr>
          <a:xfrm>
            <a:off x="5028078" y="1399878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lowchart: Connector 11"/>
          <p:cNvSpPr>
            <a:spLocks noChangeAspect="1"/>
          </p:cNvSpPr>
          <p:nvPr/>
        </p:nvSpPr>
        <p:spPr>
          <a:xfrm>
            <a:off x="3655048" y="2598223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5028078" y="2598223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4381755" y="3616643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>
            <a:stCxn id="7" idx="4"/>
            <a:endCxn id="12" idx="0"/>
          </p:cNvCxnSpPr>
          <p:nvPr/>
        </p:nvCxnSpPr>
        <p:spPr>
          <a:xfrm>
            <a:off x="3919548" y="1920542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4"/>
            <a:endCxn id="13" idx="0"/>
          </p:cNvCxnSpPr>
          <p:nvPr/>
        </p:nvCxnSpPr>
        <p:spPr>
          <a:xfrm>
            <a:off x="5292578" y="1920542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13" idx="0"/>
          </p:cNvCxnSpPr>
          <p:nvPr/>
        </p:nvCxnSpPr>
        <p:spPr>
          <a:xfrm>
            <a:off x="3919548" y="1920542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4"/>
            <a:endCxn id="12" idx="0"/>
          </p:cNvCxnSpPr>
          <p:nvPr/>
        </p:nvCxnSpPr>
        <p:spPr>
          <a:xfrm flipH="1">
            <a:off x="3919548" y="1920542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4"/>
            <a:endCxn id="14" idx="0"/>
          </p:cNvCxnSpPr>
          <p:nvPr/>
        </p:nvCxnSpPr>
        <p:spPr>
          <a:xfrm>
            <a:off x="3919548" y="3118887"/>
            <a:ext cx="726707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5048" y="106603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35265" y="107148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85602" y="2097486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59474" y="2072892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19439" y="1952589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70562" y="1952589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35245" y="3496258"/>
            <a:ext cx="39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49347" y="414562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64323" y="3243374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69952" y="3194562"/>
            <a:ext cx="3306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0E08D-C25D-9D49-A5F5-8456F7562597}"/>
              </a:ext>
            </a:extLst>
          </p:cNvPr>
          <p:cNvSpPr txBox="1"/>
          <p:nvPr/>
        </p:nvSpPr>
        <p:spPr>
          <a:xfrm>
            <a:off x="2319685" y="2559151"/>
            <a:ext cx="10455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(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in&gt;0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return in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else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return 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12EBD5-6ECB-0745-95A7-D28A612E5E5C}"/>
              </a:ext>
            </a:extLst>
          </p:cNvPr>
          <p:cNvSpPr txBox="1"/>
          <p:nvPr/>
        </p:nvSpPr>
        <p:spPr>
          <a:xfrm>
            <a:off x="5557077" y="2679356"/>
            <a:ext cx="135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5.5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F6E003-F29F-E543-AA9B-77E10EF6AE2D}"/>
              </a:ext>
            </a:extLst>
          </p:cNvPr>
          <p:cNvCxnSpPr>
            <a:endCxn id="4" idx="0"/>
          </p:cNvCxnSpPr>
          <p:nvPr/>
        </p:nvCxnSpPr>
        <p:spPr>
          <a:xfrm>
            <a:off x="2842484" y="2405262"/>
            <a:ext cx="0" cy="153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4AF2ED7-42DB-F24F-BB07-FD6E4071E506}"/>
              </a:ext>
            </a:extLst>
          </p:cNvPr>
          <p:cNvCxnSpPr/>
          <p:nvPr/>
        </p:nvCxnSpPr>
        <p:spPr>
          <a:xfrm>
            <a:off x="2811535" y="3390870"/>
            <a:ext cx="0" cy="153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1B7B052-E2A6-5244-8980-9A3688CDFF4E}"/>
              </a:ext>
            </a:extLst>
          </p:cNvPr>
          <p:cNvSpPr txBox="1"/>
          <p:nvPr/>
        </p:nvSpPr>
        <p:spPr>
          <a:xfrm>
            <a:off x="4140293" y="2672888"/>
            <a:ext cx="39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DFC223-6CE3-A245-8384-F68F73F860BE}"/>
              </a:ext>
            </a:extLst>
          </p:cNvPr>
          <p:cNvSpPr txBox="1"/>
          <p:nvPr/>
        </p:nvSpPr>
        <p:spPr>
          <a:xfrm>
            <a:off x="5410945" y="2083751"/>
            <a:ext cx="1359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528DFD-EBD7-674A-A33F-7FC4E537BE6F}"/>
              </a:ext>
            </a:extLst>
          </p:cNvPr>
          <p:cNvSpPr txBox="1"/>
          <p:nvPr/>
        </p:nvSpPr>
        <p:spPr>
          <a:xfrm>
            <a:off x="1287628" y="2660502"/>
            <a:ext cx="135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  <a:p>
            <a:pPr algn="ctr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7" grpId="0"/>
      <p:bldP spid="4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037131" y="2287443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2*[4,6]+3*[1,5]</a:t>
            </a:r>
          </a:p>
        </p:txBody>
      </p:sp>
      <p:sp>
        <p:nvSpPr>
          <p:cNvPr id="37" name="Shape 147">
            <a:extLst>
              <a:ext uri="{FF2B5EF4-FFF2-40B4-BE49-F238E27FC236}">
                <a16:creationId xmlns:a16="http://schemas.microsoft.com/office/drawing/2014/main" id="{33782820-4D2E-3344-8996-112285BF113C}"/>
              </a:ext>
            </a:extLst>
          </p:cNvPr>
          <p:cNvSpPr txBox="1">
            <a:spLocks/>
          </p:cNvSpPr>
          <p:nvPr/>
        </p:nvSpPr>
        <p:spPr>
          <a:xfrm>
            <a:off x="311700" y="38577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Sample of Naive Interval Analysis</a:t>
            </a:r>
          </a:p>
        </p:txBody>
      </p:sp>
      <p:sp>
        <p:nvSpPr>
          <p:cNvPr id="74" name="Flowchart: Connector 73"/>
          <p:cNvSpPr>
            <a:spLocks noChangeAspect="1"/>
          </p:cNvSpPr>
          <p:nvPr/>
        </p:nvSpPr>
        <p:spPr>
          <a:xfrm>
            <a:off x="6219522" y="2499554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 flipH="1">
            <a:off x="7209513" y="3025661"/>
            <a:ext cx="646323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>
            <a:spLocks noChangeAspect="1"/>
          </p:cNvSpPr>
          <p:nvPr/>
        </p:nvSpPr>
        <p:spPr>
          <a:xfrm>
            <a:off x="6218306" y="13066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Connector 10"/>
          <p:cNvSpPr>
            <a:spLocks noChangeAspect="1"/>
          </p:cNvSpPr>
          <p:nvPr/>
        </p:nvSpPr>
        <p:spPr>
          <a:xfrm>
            <a:off x="7591336" y="13066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lowchart: Connector 11"/>
          <p:cNvSpPr>
            <a:spLocks noChangeAspect="1"/>
          </p:cNvSpPr>
          <p:nvPr/>
        </p:nvSpPr>
        <p:spPr>
          <a:xfrm>
            <a:off x="6218306" y="250499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7591336" y="250499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6945013" y="352341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>
            <a:stCxn id="7" idx="4"/>
            <a:endCxn id="12" idx="0"/>
          </p:cNvCxnSpPr>
          <p:nvPr/>
        </p:nvCxnSpPr>
        <p:spPr>
          <a:xfrm>
            <a:off x="6482806" y="1827316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4"/>
            <a:endCxn id="13" idx="0"/>
          </p:cNvCxnSpPr>
          <p:nvPr/>
        </p:nvCxnSpPr>
        <p:spPr>
          <a:xfrm>
            <a:off x="7855836" y="1827316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13" idx="0"/>
          </p:cNvCxnSpPr>
          <p:nvPr/>
        </p:nvCxnSpPr>
        <p:spPr>
          <a:xfrm>
            <a:off x="6482806" y="1827316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4"/>
            <a:endCxn id="12" idx="0"/>
          </p:cNvCxnSpPr>
          <p:nvPr/>
        </p:nvCxnSpPr>
        <p:spPr>
          <a:xfrm flipH="1">
            <a:off x="6482806" y="1827316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4"/>
            <a:endCxn id="14" idx="0"/>
          </p:cNvCxnSpPr>
          <p:nvPr/>
        </p:nvCxnSpPr>
        <p:spPr>
          <a:xfrm>
            <a:off x="6482806" y="3025661"/>
            <a:ext cx="726707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18306" y="99887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[4,6]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1336" y="101186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[1,5]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48860" y="2004260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22732" y="1979666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82697" y="1859363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33820" y="1859363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29196" y="228744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[11,27]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40591" y="287177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[11,27]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7540" y="227835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[5,11]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57540" y="286715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[5,11]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02816" y="401726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[0,22]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70656" y="4294404"/>
            <a:ext cx="2877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latin typeface="Avenir Next" panose="020B0503020202020204" pitchFamily="34" charset="0"/>
                <a:cs typeface="Calibri"/>
              </a:rPr>
              <a:t>True</a:t>
            </a:r>
            <a:r>
              <a:rPr lang="en-US" sz="2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6600"/>
                </a:solidFill>
                <a:latin typeface="Avenir Next" panose="020B0503020202020204" pitchFamily="34" charset="0"/>
                <a:cs typeface="Calibri"/>
              </a:rPr>
              <a:t>security</a:t>
            </a:r>
            <a:r>
              <a:rPr lang="en-US" sz="2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6600"/>
                </a:solidFill>
                <a:latin typeface="Avenir Next" panose="020B0503020202020204" pitchFamily="34" charset="0"/>
                <a:cs typeface="Calibri"/>
              </a:rPr>
              <a:t>violation</a:t>
            </a:r>
            <a:r>
              <a:rPr lang="en-US" sz="2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7297" y="3985176"/>
            <a:ext cx="3811604" cy="798580"/>
          </a:xfrm>
          <a:prstGeom prst="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 Demi Bold" panose="020B0703020202020204" pitchFamily="34" charset="0"/>
              </a:rPr>
              <a:t>Security property: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input ranges: x=[4,6], y=[1,5]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output: f&lt;20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3" y="1121056"/>
            <a:ext cx="4345852" cy="2622369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6266508" y="2814430"/>
            <a:ext cx="226800" cy="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484021" y="2630347"/>
            <a:ext cx="187030" cy="18950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27581" y="3150148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33210" y="3101336"/>
            <a:ext cx="3306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8965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74" grpId="0" animBg="1"/>
      <p:bldP spid="7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30" grpId="0"/>
      <p:bldP spid="35" grpId="0"/>
      <p:bldP spid="32" grpId="0" animBg="1"/>
      <p:bldP spid="38" grpId="0" animBg="1"/>
      <p:bldP spid="33" grpId="0" animBg="1"/>
      <p:bldP spid="41" grpId="0" animBg="1"/>
      <p:bldP spid="46" grpId="0"/>
      <p:bldP spid="47" grpId="0"/>
      <p:bldP spid="48" grpId="0"/>
      <p:bldP spid="49" grpId="0"/>
      <p:bldP spid="50" grpId="0"/>
      <p:bldP spid="34" grpId="0"/>
      <p:bldP spid="39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426819" y="2847174"/>
            <a:ext cx="19976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venir Next Demi Bold" panose="020B0703020202020204" pitchFamily="34" charset="0"/>
                <a:cs typeface="Calibri" panose="020F0502020204030204" pitchFamily="34" charset="0"/>
              </a:rPr>
              <a:t>True bound: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 = x – x =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[0,0]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03009" y="3708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Ignoring Dependencies Cause Overestimation!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6819" y="1506824"/>
            <a:ext cx="31101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venir Next Demi Bold" panose="020B0703020202020204" pitchFamily="34" charset="0"/>
                <a:cs typeface="Calibri" panose="020F0502020204030204" pitchFamily="34" charset="0"/>
              </a:rPr>
              <a:t>Naive interval: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 = [-1,1] - [-1,1] =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[-2,2]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7739" y="1868362"/>
            <a:ext cx="197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 = [-1,1]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 = x - x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8574" y="4054326"/>
            <a:ext cx="3009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6600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Dependency matters</a:t>
            </a:r>
          </a:p>
        </p:txBody>
      </p:sp>
      <p:pic>
        <p:nvPicPr>
          <p:cNvPr id="1030" name="Picture 6" descr="Image result for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53" y="1768118"/>
            <a:ext cx="1461600" cy="146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3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366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Symbolic Interval Analysis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06707" y="995130"/>
            <a:ext cx="4888787" cy="21573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Symbolic interval [Eq</a:t>
            </a:r>
            <a:r>
              <a:rPr lang="en" sz="1600" baseline="-250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low</a:t>
            </a: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, Eq</a:t>
            </a:r>
            <a:r>
              <a:rPr lang="en" sz="1600" baseline="-250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up</a:t>
            </a: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] 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Symbolic linear upper and lower bound equations for each ReLU in terms of inputs</a:t>
            </a:r>
          </a:p>
          <a:p>
            <a:pPr marL="139700" indent="0">
              <a:buClr>
                <a:srgbClr val="000000"/>
              </a:buClr>
              <a:buNone/>
            </a:pPr>
            <a:endParaRPr lang="en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397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Tighter output approximation 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Track input dependencies</a:t>
            </a:r>
          </a:p>
        </p:txBody>
      </p:sp>
      <p:cxnSp>
        <p:nvCxnSpPr>
          <p:cNvPr id="11" name="Straight Arrow Connector 10"/>
          <p:cNvCxnSpPr>
            <a:stCxn id="16" idx="4"/>
            <a:endCxn id="17" idx="0"/>
          </p:cNvCxnSpPr>
          <p:nvPr/>
        </p:nvCxnSpPr>
        <p:spPr>
          <a:xfrm flipH="1">
            <a:off x="6917800" y="3021916"/>
            <a:ext cx="646323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11128" y="3122979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5926593" y="130290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7299623" y="130290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5926593" y="25012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Flowchart: Connector 15"/>
          <p:cNvSpPr>
            <a:spLocks noChangeAspect="1"/>
          </p:cNvSpPr>
          <p:nvPr/>
        </p:nvSpPr>
        <p:spPr>
          <a:xfrm>
            <a:off x="7299623" y="25012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Flowchart: Connector 16"/>
          <p:cNvSpPr>
            <a:spLocks noChangeAspect="1"/>
          </p:cNvSpPr>
          <p:nvPr/>
        </p:nvSpPr>
        <p:spPr>
          <a:xfrm>
            <a:off x="6653300" y="351967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13" idx="4"/>
            <a:endCxn id="15" idx="0"/>
          </p:cNvCxnSpPr>
          <p:nvPr/>
        </p:nvCxnSpPr>
        <p:spPr>
          <a:xfrm>
            <a:off x="6191093" y="1823571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4"/>
            <a:endCxn id="16" idx="0"/>
          </p:cNvCxnSpPr>
          <p:nvPr/>
        </p:nvCxnSpPr>
        <p:spPr>
          <a:xfrm>
            <a:off x="7564123" y="1823571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4"/>
            <a:endCxn id="16" idx="0"/>
          </p:cNvCxnSpPr>
          <p:nvPr/>
        </p:nvCxnSpPr>
        <p:spPr>
          <a:xfrm>
            <a:off x="6191093" y="1823571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4"/>
            <a:endCxn id="15" idx="0"/>
          </p:cNvCxnSpPr>
          <p:nvPr/>
        </p:nvCxnSpPr>
        <p:spPr>
          <a:xfrm flipH="1">
            <a:off x="6191093" y="1823571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4"/>
            <a:endCxn id="17" idx="0"/>
          </p:cNvCxnSpPr>
          <p:nvPr/>
        </p:nvCxnSpPr>
        <p:spPr>
          <a:xfrm>
            <a:off x="6191093" y="3021916"/>
            <a:ext cx="726707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6593" y="9951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[4,6]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99623" y="10081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[1,5]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90984" y="1855618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42107" y="1855618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90984" y="3132831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01470" y="3132831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7329" y="230961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[11,27]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48878" y="2868027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[11,27]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65827" y="227460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[5,11]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65827" y="286341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[5,11]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11103" y="401351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[6,16]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792" y="2601072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[2x+3y,2x+3y]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90427" y="2594309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x+y,x+y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93263" y="3644895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[x+2y,x+2y]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02974" y="1379226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90427" y="13793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37892" y="4272799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000" b="1">
                <a:solidFill>
                  <a:srgbClr val="FF6600"/>
                </a:solidFill>
                <a:latin typeface="Avenir Next" panose="020B0503020202020204" pitchFamily="34" charset="0"/>
                <a:cs typeface="Calibri"/>
              </a:defRPr>
            </a:lvl1pPr>
          </a:lstStyle>
          <a:p>
            <a:r>
              <a:rPr lang="en-US" b="0" dirty="0">
                <a:solidFill>
                  <a:srgbClr val="00CC00"/>
                </a:solidFill>
              </a:rPr>
              <a:t>f is always less than 20</a:t>
            </a:r>
          </a:p>
          <a:p>
            <a:r>
              <a:rPr lang="en-US" b="0" dirty="0">
                <a:solidFill>
                  <a:srgbClr val="00CC00"/>
                </a:solidFill>
              </a:rPr>
              <a:t>Safe!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6707" y="3873509"/>
            <a:ext cx="3811604" cy="798580"/>
          </a:xfrm>
          <a:prstGeom prst="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 Demi Bold" panose="020B0703020202020204" pitchFamily="34" charset="0"/>
              </a:rPr>
              <a:t>Security property: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input ranges: x=[4,6], y=[1,5]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output: f&lt;20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58422" y="2003375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32294" y="1978781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37915" y="3150148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43544" y="3101336"/>
            <a:ext cx="3306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0345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/>
      <p:bldP spid="24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" grpId="0"/>
      <p:bldP spid="37" grpId="0"/>
      <p:bldP spid="38" grpId="0"/>
      <p:bldP spid="39" grpId="0"/>
      <p:bldP spid="40" grpId="0"/>
      <p:bldP spid="42" grpId="0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7787408" y="2597204"/>
            <a:ext cx="132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[-x+5y,-x+5y]?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89763" y="3737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Symbolic Interval Analysis is Not Perfect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32" name="Shape 169"/>
          <p:cNvSpPr txBox="1">
            <a:spLocks noGrp="1"/>
          </p:cNvSpPr>
          <p:nvPr>
            <p:ph type="body" idx="1"/>
          </p:nvPr>
        </p:nvSpPr>
        <p:spPr>
          <a:xfrm>
            <a:off x="289763" y="984295"/>
            <a:ext cx="4795937" cy="172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Concretization 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Only when nonlinearity occurs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Overestimation 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May have</a:t>
            </a: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many </a:t>
            </a: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false positive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s</a:t>
            </a: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 for large NNs</a:t>
            </a:r>
            <a:endParaRPr sz="1600" dirty="0">
              <a:solidFill>
                <a:srgbClr val="000000"/>
              </a:solidFill>
              <a:latin typeface="Avenir Next" panose="020B05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44" name="Straight Arrow Connector 43"/>
          <p:cNvCxnSpPr>
            <a:stCxn id="47" idx="4"/>
            <a:endCxn id="50" idx="0"/>
          </p:cNvCxnSpPr>
          <p:nvPr/>
        </p:nvCxnSpPr>
        <p:spPr>
          <a:xfrm>
            <a:off x="6190842" y="1827316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0" idx="4"/>
            <a:endCxn id="51" idx="0"/>
          </p:cNvCxnSpPr>
          <p:nvPr/>
        </p:nvCxnSpPr>
        <p:spPr>
          <a:xfrm flipH="1">
            <a:off x="6917549" y="3025661"/>
            <a:ext cx="646323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10877" y="3126724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47" name="Flowchart: Connector 46"/>
          <p:cNvSpPr>
            <a:spLocks noChangeAspect="1"/>
          </p:cNvSpPr>
          <p:nvPr/>
        </p:nvSpPr>
        <p:spPr>
          <a:xfrm>
            <a:off x="5926342" y="13066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7299372" y="13066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5926342" y="250499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7299372" y="250499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6653049" y="352341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/>
          <p:cNvCxnSpPr>
            <a:stCxn id="47" idx="4"/>
            <a:endCxn id="49" idx="0"/>
          </p:cNvCxnSpPr>
          <p:nvPr/>
        </p:nvCxnSpPr>
        <p:spPr>
          <a:xfrm>
            <a:off x="6190842" y="1827316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4"/>
            <a:endCxn id="50" idx="0"/>
          </p:cNvCxnSpPr>
          <p:nvPr/>
        </p:nvCxnSpPr>
        <p:spPr>
          <a:xfrm>
            <a:off x="7563872" y="1827316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4"/>
            <a:endCxn id="49" idx="0"/>
          </p:cNvCxnSpPr>
          <p:nvPr/>
        </p:nvCxnSpPr>
        <p:spPr>
          <a:xfrm flipH="1">
            <a:off x="6190842" y="1827316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51" idx="0"/>
          </p:cNvCxnSpPr>
          <p:nvPr/>
        </p:nvCxnSpPr>
        <p:spPr>
          <a:xfrm>
            <a:off x="6190842" y="3025661"/>
            <a:ext cx="726707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26342" y="99887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[4,6]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21338" y="99394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[1,5]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90733" y="1859363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141856" y="1859363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90733" y="3136576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01219" y="3136576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50484" y="231739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[11,27]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40401" y="288683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[11,27]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94749" y="2313866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[-1,16]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24404" y="2830567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[0,16]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10852" y="402117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[-5,27]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20607" y="1849906"/>
            <a:ext cx="89677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5099" y="2598954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[2x+3y,2x+3y]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68266" y="361706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[2x+3y-16,2x+3y]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94641" y="1375890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82094" y="137605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84941" y="2563434"/>
            <a:ext cx="684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000" b="1">
                <a:solidFill>
                  <a:srgbClr val="FF6600"/>
                </a:solidFill>
                <a:latin typeface="Avenir Next" panose="020B0503020202020204" pitchFamily="34" charset="0"/>
                <a:cs typeface="Calibri"/>
              </a:defRPr>
            </a:lvl1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[0,16]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55202" y="4383646"/>
            <a:ext cx="1989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000" b="1">
                <a:solidFill>
                  <a:srgbClr val="FF6600"/>
                </a:solidFill>
                <a:latin typeface="Avenir Next" panose="020B0503020202020204" pitchFamily="34" charset="0"/>
                <a:cs typeface="Calibri"/>
              </a:defRPr>
            </a:lvl1pPr>
          </a:lstStyle>
          <a:p>
            <a:r>
              <a:rPr lang="en-US" b="0" dirty="0"/>
              <a:t>Overestimation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707" y="3873509"/>
            <a:ext cx="3811604" cy="798580"/>
          </a:xfrm>
          <a:prstGeom prst="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 Demi Bold" panose="020B0703020202020204" pitchFamily="34" charset="0"/>
              </a:rPr>
              <a:t>Security property: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input ranges: x=[4,6], y=[1,5]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output: f&lt;20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58422" y="2003375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432294" y="1978781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4492" y="3150148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0121" y="3101336"/>
            <a:ext cx="3306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1909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68" grpId="0"/>
      <p:bldP spid="71" grpId="0"/>
      <p:bldP spid="74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84483" y="37698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Iterative Interval Refinement with One Bisection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6062" y="4383646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000" b="1">
                <a:solidFill>
                  <a:srgbClr val="FF6600"/>
                </a:solidFill>
                <a:latin typeface="Avenir Next" panose="020B0503020202020204" pitchFamily="34" charset="0"/>
                <a:cs typeface="Calibri"/>
              </a:defRPr>
            </a:lvl1pPr>
          </a:lstStyle>
          <a:p>
            <a:r>
              <a:rPr lang="en-US" b="0" dirty="0"/>
              <a:t>Tighter</a:t>
            </a:r>
          </a:p>
        </p:txBody>
      </p:sp>
      <p:cxnSp>
        <p:nvCxnSpPr>
          <p:cNvPr id="44" name="Straight Arrow Connector 43"/>
          <p:cNvCxnSpPr>
            <a:stCxn id="47" idx="4"/>
            <a:endCxn id="50" idx="0"/>
          </p:cNvCxnSpPr>
          <p:nvPr/>
        </p:nvCxnSpPr>
        <p:spPr>
          <a:xfrm>
            <a:off x="6190842" y="1827316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0" idx="4"/>
            <a:endCxn id="51" idx="0"/>
          </p:cNvCxnSpPr>
          <p:nvPr/>
        </p:nvCxnSpPr>
        <p:spPr>
          <a:xfrm flipH="1">
            <a:off x="6917549" y="3025661"/>
            <a:ext cx="646323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10877" y="3126724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47" name="Flowchart: Connector 46"/>
          <p:cNvSpPr>
            <a:spLocks noChangeAspect="1"/>
          </p:cNvSpPr>
          <p:nvPr/>
        </p:nvSpPr>
        <p:spPr>
          <a:xfrm>
            <a:off x="5926342" y="13066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7299372" y="13066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5926342" y="250499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7299372" y="250499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6653049" y="352341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/>
          <p:cNvCxnSpPr>
            <a:stCxn id="47" idx="4"/>
            <a:endCxn id="49" idx="0"/>
          </p:cNvCxnSpPr>
          <p:nvPr/>
        </p:nvCxnSpPr>
        <p:spPr>
          <a:xfrm>
            <a:off x="6190842" y="1827316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4"/>
            <a:endCxn id="50" idx="0"/>
          </p:cNvCxnSpPr>
          <p:nvPr/>
        </p:nvCxnSpPr>
        <p:spPr>
          <a:xfrm>
            <a:off x="7563872" y="1827316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4"/>
            <a:endCxn id="49" idx="0"/>
          </p:cNvCxnSpPr>
          <p:nvPr/>
        </p:nvCxnSpPr>
        <p:spPr>
          <a:xfrm flipH="1">
            <a:off x="6190842" y="1827316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51" idx="0"/>
          </p:cNvCxnSpPr>
          <p:nvPr/>
        </p:nvCxnSpPr>
        <p:spPr>
          <a:xfrm>
            <a:off x="6190842" y="3025661"/>
            <a:ext cx="726707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26342" y="99887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[4,6]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71436" y="996723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[1,3]U[3,5]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90733" y="1859363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141856" y="1859363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90733" y="3136576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01219" y="3136576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1066" y="2320507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[11,21]U[17,27]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19764" y="2865052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[11,21]U[17,27]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94749" y="2313866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[-1,11]U[9,21]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22701" y="2868412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[0,11]U[9,21]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58592" y="4046976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[0,21]U[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-4,18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]=[-4,21]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20607" y="1849906"/>
            <a:ext cx="89677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95853" y="99026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[1,3]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37078" y="231668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[11,21]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53391" y="2868875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[11,21]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94748" y="2311178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[-1,11]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22701" y="2868337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[0,11]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11214" y="4046975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[0,21]</a:t>
            </a:r>
          </a:p>
        </p:txBody>
      </p:sp>
      <p:sp>
        <p:nvSpPr>
          <p:cNvPr id="76" name="Shape 169"/>
          <p:cNvSpPr txBox="1">
            <a:spLocks/>
          </p:cNvSpPr>
          <p:nvPr/>
        </p:nvSpPr>
        <p:spPr>
          <a:xfrm>
            <a:off x="284483" y="978802"/>
            <a:ext cx="4341057" cy="220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Iterative refinement</a:t>
            </a: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Bisect input ranges</a:t>
            </a: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Compute union of output ranges</a:t>
            </a: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Iteratively refine</a:t>
            </a:r>
          </a:p>
          <a:p>
            <a:pPr marL="114300" indent="0">
              <a:buClr>
                <a:srgbClr val="000000"/>
              </a:buClr>
              <a:buFont typeface="Arial"/>
              <a:buNone/>
            </a:pPr>
            <a:endParaRPr lang="en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Overestimation error decreases as input width becomes smaller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6707" y="3873509"/>
            <a:ext cx="3811604" cy="798580"/>
          </a:xfrm>
          <a:prstGeom prst="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 Demi Bold" panose="020B0703020202020204" pitchFamily="34" charset="0"/>
              </a:rPr>
              <a:t>Security property: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input ranges: x=[4,6], y=[1,5]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output: f&lt;20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58422" y="2003375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32294" y="1978781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15633" y="3150148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1262" y="3101336"/>
            <a:ext cx="3306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2138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7" grpId="0"/>
      <p:bldP spid="57" grpId="1"/>
      <p:bldP spid="64" grpId="0"/>
      <p:bldP spid="65" grpId="0"/>
      <p:bldP spid="66" grpId="0"/>
      <p:bldP spid="67" grpId="0"/>
      <p:bldP spid="68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84483" y="37698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Iterative Interval Refinement with Two Bisections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cxnSp>
        <p:nvCxnSpPr>
          <p:cNvPr id="44" name="Straight Arrow Connector 43"/>
          <p:cNvCxnSpPr>
            <a:stCxn id="47" idx="4"/>
            <a:endCxn id="50" idx="0"/>
          </p:cNvCxnSpPr>
          <p:nvPr/>
        </p:nvCxnSpPr>
        <p:spPr>
          <a:xfrm>
            <a:off x="6190842" y="1827316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0" idx="4"/>
            <a:endCxn id="51" idx="0"/>
          </p:cNvCxnSpPr>
          <p:nvPr/>
        </p:nvCxnSpPr>
        <p:spPr>
          <a:xfrm flipH="1">
            <a:off x="6917549" y="3025661"/>
            <a:ext cx="646323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10877" y="3126724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47" name="Flowchart: Connector 46"/>
          <p:cNvSpPr>
            <a:spLocks noChangeAspect="1"/>
          </p:cNvSpPr>
          <p:nvPr/>
        </p:nvSpPr>
        <p:spPr>
          <a:xfrm>
            <a:off x="5926342" y="13066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7299372" y="130665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5926342" y="250499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7299372" y="250499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6653049" y="3523417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/>
          <p:cNvCxnSpPr>
            <a:stCxn id="47" idx="4"/>
            <a:endCxn id="49" idx="0"/>
          </p:cNvCxnSpPr>
          <p:nvPr/>
        </p:nvCxnSpPr>
        <p:spPr>
          <a:xfrm>
            <a:off x="6190842" y="1827316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4"/>
            <a:endCxn id="50" idx="0"/>
          </p:cNvCxnSpPr>
          <p:nvPr/>
        </p:nvCxnSpPr>
        <p:spPr>
          <a:xfrm>
            <a:off x="7563872" y="1827316"/>
            <a:ext cx="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4"/>
            <a:endCxn id="49" idx="0"/>
          </p:cNvCxnSpPr>
          <p:nvPr/>
        </p:nvCxnSpPr>
        <p:spPr>
          <a:xfrm flipH="1">
            <a:off x="6190842" y="1827316"/>
            <a:ext cx="1373030" cy="67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51" idx="0"/>
          </p:cNvCxnSpPr>
          <p:nvPr/>
        </p:nvCxnSpPr>
        <p:spPr>
          <a:xfrm>
            <a:off x="6190842" y="3025661"/>
            <a:ext cx="726707" cy="497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26342" y="99887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[4,6]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10852" y="995980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[1,2]U[2,3]U[3,4]U[4,5]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90733" y="1859363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141856" y="1859363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90733" y="3136576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01219" y="3136576"/>
            <a:ext cx="120119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97011" y="4044081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[5,18]U[3,17]U[1,15]U[0,19]=[3,19]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20607" y="1849906"/>
            <a:ext cx="89677" cy="2759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72709" y="2313866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66694" y="2834530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50238" y="2278565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50238" y="2848631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6" name="Shape 169"/>
          <p:cNvSpPr txBox="1">
            <a:spLocks/>
          </p:cNvSpPr>
          <p:nvPr/>
        </p:nvSpPr>
        <p:spPr>
          <a:xfrm>
            <a:off x="284483" y="978802"/>
            <a:ext cx="4341057" cy="220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Iterative refinement</a:t>
            </a: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Bisect input ranges</a:t>
            </a: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Compute union of output ranges</a:t>
            </a: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Iteratively refine</a:t>
            </a:r>
          </a:p>
          <a:p>
            <a:pPr marL="114300" indent="0">
              <a:buClr>
                <a:srgbClr val="000000"/>
              </a:buClr>
              <a:buFont typeface="Arial"/>
              <a:buNone/>
            </a:pPr>
            <a:endParaRPr lang="en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indent="0">
              <a:buClr>
                <a:srgbClr val="000000"/>
              </a:buClr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Overestimation error decreases as input width becomes smaller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6707" y="3873509"/>
            <a:ext cx="3811604" cy="798580"/>
          </a:xfrm>
          <a:prstGeom prst="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 Demi Bold" panose="020B0703020202020204" pitchFamily="34" charset="0"/>
              </a:rPr>
              <a:t>Security property: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input ranges: x=[4,6], y=[1,5]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</a:rPr>
              <a:t>output: f&lt;20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58422" y="2003375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32294" y="1978781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28385" y="4305925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000">
                <a:solidFill>
                  <a:srgbClr val="00CC00"/>
                </a:solidFill>
                <a:latin typeface="Avenir Next" panose="020B0503020202020204" pitchFamily="34" charset="0"/>
                <a:cs typeface="Calibri"/>
              </a:defRPr>
            </a:lvl1pPr>
          </a:lstStyle>
          <a:p>
            <a:r>
              <a:rPr lang="en-US" dirty="0"/>
              <a:t>f is always less than 20</a:t>
            </a:r>
          </a:p>
          <a:p>
            <a:r>
              <a:rPr lang="en-US" dirty="0"/>
              <a:t>Safe!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15633" y="3150148"/>
            <a:ext cx="27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21262" y="3101336"/>
            <a:ext cx="3306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0563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916" t="15240" r="36638"/>
          <a:stretch/>
        </p:blipFill>
        <p:spPr>
          <a:xfrm>
            <a:off x="450230" y="1091092"/>
            <a:ext cx="2860861" cy="278154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86063" y="4200159"/>
            <a:ext cx="2260886" cy="977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Autonomous Vehicle</a:t>
            </a:r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s</a:t>
            </a:r>
          </a:p>
          <a:p>
            <a:pPr marL="0" lvl="0" indent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(Tesla, Google, ...)</a:t>
            </a:r>
            <a:endParaRPr sz="1600" dirty="0">
              <a:solidFill>
                <a:schemeClr val="tx1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</a:extLst>
          </a:blip>
          <a:srcRect l="55905" t="16746" r="6422" b="4361"/>
          <a:stretch/>
        </p:blipFill>
        <p:spPr>
          <a:xfrm>
            <a:off x="3500388" y="1091092"/>
            <a:ext cx="2233669" cy="27815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423386" y="4211778"/>
            <a:ext cx="2767816" cy="912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Avenir Next" panose="020B0503020202020204" pitchFamily="34" charset="0"/>
                <a:cs typeface="Calibri"/>
                <a:sym typeface="Calibri"/>
              </a:rPr>
              <a:t>Unmanned Aircraft Systems</a:t>
            </a:r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  <a:cs typeface="Calibri"/>
                <a:sym typeface="Calibri"/>
              </a:rPr>
              <a:t> </a:t>
            </a:r>
          </a:p>
          <a:p>
            <a:pPr marL="0" lvl="0" indent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  <a:cs typeface="Calibri"/>
                <a:sym typeface="Calibri"/>
              </a:rPr>
              <a:t>(</a:t>
            </a:r>
            <a:r>
              <a:rPr lang="en" sz="1600" dirty="0">
                <a:solidFill>
                  <a:schemeClr val="tx1"/>
                </a:solidFill>
                <a:latin typeface="Avenir Next" panose="020B0503020202020204" pitchFamily="34" charset="0"/>
                <a:cs typeface="Calibri"/>
                <a:sym typeface="Calibri"/>
              </a:rPr>
              <a:t>Navy MQ-4C Triton</a:t>
            </a:r>
            <a:r>
              <a:rPr lang="en-US" sz="1600" dirty="0">
                <a:solidFill>
                  <a:schemeClr val="tx1"/>
                </a:solidFill>
                <a:latin typeface="Avenir Next" panose="020B0503020202020204" pitchFamily="34" charset="0"/>
                <a:cs typeface="Calibri"/>
                <a:sym typeface="Calibri"/>
              </a:rPr>
              <a:t>)</a:t>
            </a:r>
            <a:endParaRPr sz="1600" dirty="0">
              <a:solidFill>
                <a:schemeClr val="tx1"/>
              </a:solidFill>
              <a:latin typeface="Avenir Next" panose="020B0503020202020204" pitchFamily="34" charset="0"/>
              <a:cs typeface="Calibri"/>
              <a:sym typeface="Calibri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6419922" y="4060256"/>
            <a:ext cx="2582908" cy="78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6600"/>
                </a:solidFill>
                <a:latin typeface="Avenir Next" panose="020B0503020202020204" pitchFamily="34" charset="0"/>
                <a:cs typeface="Calibri"/>
                <a:sym typeface="Calibri"/>
              </a:rPr>
              <a:t>Huge potential benefits</a:t>
            </a:r>
            <a:endParaRPr sz="2400" b="1" dirty="0">
              <a:solidFill>
                <a:srgbClr val="FF6600"/>
              </a:solidFill>
              <a:latin typeface="Avenir Next" panose="020B0503020202020204" pitchFamily="34" charset="0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30299" y="36889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Machine Learning Systems in Security-critical Domains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3BAFDD-F6CF-FE4D-BAA1-568495C6B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2581" y="902516"/>
            <a:ext cx="1355015" cy="2845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3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"/>
    </mc:Choice>
    <mc:Fallback xmlns="">
      <p:transition spd="slow" advTm="2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54" y="2219897"/>
            <a:ext cx="295628" cy="2952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099577" y="1280724"/>
            <a:ext cx="2551848" cy="415913"/>
          </a:xfrm>
          <a:prstGeom prst="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Next Demi Bold" panose="020B0703020202020204" pitchFamily="34" charset="0"/>
              </a:rPr>
              <a:t>Security </a:t>
            </a:r>
            <a:r>
              <a:rPr lang="en-US" sz="1600" dirty="0">
                <a:solidFill>
                  <a:schemeClr val="tx1"/>
                </a:solidFill>
                <a:latin typeface="Avenir Next Demi Bold" panose="020B0703020202020204" pitchFamily="34" charset="0"/>
              </a:rPr>
              <a:t>property: f&lt;20?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69155" y="978802"/>
            <a:ext cx="4591290" cy="3562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Highly uneven distribution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No need to split safe subtrees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Flexibly refine output based on the property</a:t>
            </a:r>
          </a:p>
          <a:p>
            <a:pPr marL="5969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" sz="1600" dirty="0">
              <a:solidFill>
                <a:srgbClr val="000000"/>
              </a:solidFill>
              <a:latin typeface="Avenir Next" panose="020B05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Iteratively narrow down </a:t>
            </a: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violating input </a:t>
            </a: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ranges</a:t>
            </a:r>
            <a:endParaRPr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39700" indent="0">
              <a:buClr>
                <a:srgbClr val="000000"/>
              </a:buClr>
              <a:buSzPts val="1400"/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Easily locate counterexamples</a:t>
            </a:r>
          </a:p>
          <a:p>
            <a:pPr marL="596900" lvl="1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" sz="1600" dirty="0">
              <a:solidFill>
                <a:srgbClr val="000000"/>
              </a:solidFill>
              <a:latin typeface="Avenir Next" panose="020B05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lvl="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Highly parallelizable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Subtrees are independent</a:t>
            </a:r>
          </a:p>
          <a:p>
            <a:pPr marL="139700" indent="0">
              <a:buClr>
                <a:srgbClr val="000000"/>
              </a:buClr>
              <a:buSzPts val="1400"/>
              <a:buNone/>
            </a:pPr>
            <a:endParaRPr sz="1600" dirty="0">
              <a:solidFill>
                <a:srgbClr val="000000"/>
              </a:solidFill>
              <a:latin typeface="Avenir Next" panose="020B05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98252" y="3760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Benefits of Iterative Interval Refinement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2644" y="1728611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x=[4,6],y=[1,5]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)=[5,27]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2298" y="2611655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x=[4,6],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y=[3,5]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)=[-4,18]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9669" y="2611655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x=[4,6],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y=[1,3]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)=[0,21]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0493" y="3671185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x=[4,6],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y=[1,2]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)=[5,18]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8130" y="3675786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x=[4,6],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y=[2,3]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)=[3,17]</a:t>
            </a:r>
          </a:p>
        </p:txBody>
      </p:sp>
      <p:cxnSp>
        <p:nvCxnSpPr>
          <p:cNvPr id="11" name="Straight Arrow Connector 10"/>
          <p:cNvCxnSpPr>
            <a:endCxn id="3" idx="0"/>
          </p:cNvCxnSpPr>
          <p:nvPr/>
        </p:nvCxnSpPr>
        <p:spPr>
          <a:xfrm flipH="1">
            <a:off x="5343660" y="2228009"/>
            <a:ext cx="409945" cy="38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67719" y="2250206"/>
            <a:ext cx="400993" cy="35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25732" y="3210565"/>
            <a:ext cx="409944" cy="38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859932" y="3210565"/>
            <a:ext cx="409560" cy="38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632014" y="3218113"/>
            <a:ext cx="404964" cy="37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747342" y="3225167"/>
            <a:ext cx="421258" cy="392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477354" y="2250207"/>
            <a:ext cx="372475" cy="36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0"/>
          </p:cNvCxnSpPr>
          <p:nvPr/>
        </p:nvCxnSpPr>
        <p:spPr>
          <a:xfrm flipH="1" flipV="1">
            <a:off x="6960014" y="2266927"/>
            <a:ext cx="371017" cy="34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88310" y="36699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x=[4,6],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y=[3,4]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42172" y="3675785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x=[4,6],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y=[4,5]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439774" y="3210564"/>
            <a:ext cx="409944" cy="38364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3974" y="3210564"/>
            <a:ext cx="409560" cy="38364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67605" y="3322946"/>
            <a:ext cx="306501" cy="17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689601" y="3208766"/>
            <a:ext cx="68240" cy="266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751791" y="3322502"/>
            <a:ext cx="306501" cy="17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5873787" y="3208322"/>
            <a:ext cx="68240" cy="266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36" y="1323804"/>
            <a:ext cx="340676" cy="295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0" y="2196750"/>
            <a:ext cx="340676" cy="295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29" y="3084239"/>
            <a:ext cx="340676" cy="295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16" y="3084239"/>
            <a:ext cx="295628" cy="2952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33" y="3947354"/>
            <a:ext cx="340676" cy="2952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5" y="3937396"/>
            <a:ext cx="340676" cy="2952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96" y="4141695"/>
            <a:ext cx="340676" cy="2952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53" y="4145369"/>
            <a:ext cx="340676" cy="2952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26" y="3066509"/>
            <a:ext cx="340676" cy="2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  <p:bldP spid="3" grpId="0"/>
      <p:bldP spid="6" grpId="0"/>
      <p:bldP spid="9" grpId="0"/>
      <p:bldP spid="10" grpId="0"/>
      <p:bldP spid="27" grpId="0"/>
      <p:bldP spid="27" grpId="1"/>
      <p:bldP spid="31" grpId="0"/>
      <p:bldP spid="3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3777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ACAS Xu Models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Shape 2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978802"/>
                <a:ext cx="5221765" cy="3990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143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 Demi Bold" panose="020B0703020202020204" pitchFamily="34" charset="0"/>
                    <a:ea typeface="Calibri"/>
                    <a:cs typeface="Calibri"/>
                    <a:sym typeface="Calibri"/>
                  </a:rPr>
                  <a:t>Airborne collision avoidance system</a:t>
                </a:r>
              </a:p>
              <a:p>
                <a:pPr marL="1143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- Planned to be installed on </a:t>
                </a:r>
                <a:r>
                  <a:rPr lang="en-US" sz="1600" dirty="0">
                    <a:solidFill>
                      <a:srgbClr val="000000"/>
                    </a:solidFill>
                    <a:highlight>
                      <a:schemeClr val="lt1"/>
                    </a:highlight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Navy MQ-4C Triton</a:t>
                </a:r>
              </a:p>
              <a:p>
                <a:pPr marL="1143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- Tested by NASA and FAA</a:t>
                </a:r>
                <a:endParaRPr lang="en-US" sz="1600" dirty="0">
                  <a:solidFill>
                    <a:srgbClr val="000000"/>
                  </a:solidFill>
                  <a:latin typeface="Avenir Next Demi Bold" panose="020B0703020202020204" pitchFamily="34" charset="0"/>
                  <a:ea typeface="Calibri"/>
                  <a:cs typeface="Calibri"/>
                  <a:sym typeface="Calibri"/>
                </a:endParaRPr>
              </a:p>
              <a:p>
                <a:pPr marL="1143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 Demi Bold" panose="020B0703020202020204" pitchFamily="34" charset="0"/>
                    <a:ea typeface="Calibri"/>
                    <a:cs typeface="Calibri"/>
                    <a:sym typeface="Calibri"/>
                  </a:rPr>
                  <a:t>Networks</a:t>
                </a:r>
              </a:p>
              <a:p>
                <a:pPr marL="1143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- 5 inputs: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𝜌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𝜃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𝜓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𝑜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  <a:latin typeface="Avenir Next" panose="020B0503020202020204" pitchFamily="34" charset="0"/>
                  <a:ea typeface="Calibri"/>
                  <a:cs typeface="Calibri"/>
                  <a:sym typeface="Calibri"/>
                </a:endParaRPr>
              </a:p>
              <a:p>
                <a:pPr marL="1143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- 5 outputs: COC, weak left, weak right, strong left, strong right</a:t>
                </a:r>
              </a:p>
              <a:p>
                <a:pPr marL="1143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- 6 hidden layers, each with 50 ReLU nodes</a:t>
                </a:r>
              </a:p>
              <a:p>
                <a:pPr marL="1143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 Demi Bold" panose="020B0703020202020204" pitchFamily="34" charset="0"/>
                    <a:ea typeface="Calibri"/>
                    <a:cs typeface="Calibri"/>
                    <a:sym typeface="Calibri"/>
                  </a:rPr>
                  <a:t>Markov decision process </a:t>
                </a:r>
              </a:p>
              <a:p>
                <a:pPr marL="1397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- 45 models=5*9</a:t>
                </a:r>
              </a:p>
              <a:p>
                <a:pPr marL="1397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- previous decision: 5</a:t>
                </a:r>
              </a:p>
              <a:p>
                <a:pPr marL="139700" indent="0">
                  <a:buClr>
                    <a:srgbClr val="000000"/>
                  </a:buClr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- time until loss of vertical separation: 9</a:t>
                </a:r>
                <a:endParaRPr sz="1600" dirty="0">
                  <a:solidFill>
                    <a:srgbClr val="000000"/>
                  </a:solidFill>
                  <a:latin typeface="Avenir Next" panose="020B0503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28" name="Shape 2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78802"/>
                <a:ext cx="5221765" cy="3990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420" y="1606555"/>
            <a:ext cx="3264991" cy="252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28326" y="1524297"/>
            <a:ext cx="3368345" cy="2725309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Connector 12"/>
              <p:cNvSpPr>
                <a:spLocks noChangeAspect="1"/>
              </p:cNvSpPr>
              <p:nvPr/>
            </p:nvSpPr>
            <p:spPr>
              <a:xfrm>
                <a:off x="4559852" y="1660283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Flowchart: Connector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52" y="1660283"/>
                <a:ext cx="376473" cy="370542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Connector 13"/>
              <p:cNvSpPr>
                <a:spLocks noChangeAspect="1"/>
              </p:cNvSpPr>
              <p:nvPr/>
            </p:nvSpPr>
            <p:spPr>
              <a:xfrm>
                <a:off x="4559852" y="2176492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Flowchart: Connector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52" y="2176492"/>
                <a:ext cx="376473" cy="370542"/>
              </a:xfrm>
              <a:prstGeom prst="flowChartConnector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owchart: Connector 15"/>
              <p:cNvSpPr>
                <a:spLocks noChangeAspect="1"/>
              </p:cNvSpPr>
              <p:nvPr/>
            </p:nvSpPr>
            <p:spPr>
              <a:xfrm>
                <a:off x="4559852" y="2692701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Flowchart: Connector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52" y="2692701"/>
                <a:ext cx="376473" cy="370542"/>
              </a:xfrm>
              <a:prstGeom prst="flowChartConnector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Connector 16"/>
              <p:cNvSpPr>
                <a:spLocks noChangeAspect="1"/>
              </p:cNvSpPr>
              <p:nvPr/>
            </p:nvSpPr>
            <p:spPr>
              <a:xfrm>
                <a:off x="4559852" y="3208910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Flowchart: Connector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52" y="3208910"/>
                <a:ext cx="376473" cy="370542"/>
              </a:xfrm>
              <a:prstGeom prst="flowChartConnector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Connector 17"/>
              <p:cNvSpPr>
                <a:spLocks noChangeAspect="1"/>
              </p:cNvSpPr>
              <p:nvPr/>
            </p:nvSpPr>
            <p:spPr>
              <a:xfrm>
                <a:off x="4559852" y="3706387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Flowchart: Connector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52" y="3706387"/>
                <a:ext cx="376473" cy="370542"/>
              </a:xfrm>
              <a:prstGeom prst="flowChartConnector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Connector 18"/>
              <p:cNvSpPr>
                <a:spLocks noChangeAspect="1"/>
              </p:cNvSpPr>
              <p:nvPr/>
            </p:nvSpPr>
            <p:spPr>
              <a:xfrm>
                <a:off x="5544983" y="1660283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Flowchart: Connector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83" y="1660283"/>
                <a:ext cx="376473" cy="37054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Connector 19"/>
              <p:cNvSpPr>
                <a:spLocks noChangeAspect="1"/>
              </p:cNvSpPr>
              <p:nvPr/>
            </p:nvSpPr>
            <p:spPr>
              <a:xfrm>
                <a:off x="5544983" y="2176492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Flowchart: Connector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83" y="2176492"/>
                <a:ext cx="376473" cy="37054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Connector 21"/>
              <p:cNvSpPr>
                <a:spLocks noChangeAspect="1"/>
              </p:cNvSpPr>
              <p:nvPr/>
            </p:nvSpPr>
            <p:spPr>
              <a:xfrm>
                <a:off x="5544983" y="3208910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Flowchart: Connector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83" y="3208910"/>
                <a:ext cx="376473" cy="37054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Connector 22"/>
              <p:cNvSpPr>
                <a:spLocks noChangeAspect="1"/>
              </p:cNvSpPr>
              <p:nvPr/>
            </p:nvSpPr>
            <p:spPr>
              <a:xfrm>
                <a:off x="5544983" y="3706387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Flowchart: Connector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83" y="3706387"/>
                <a:ext cx="376473" cy="37054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Connector 23"/>
              <p:cNvSpPr>
                <a:spLocks noChangeAspect="1"/>
              </p:cNvSpPr>
              <p:nvPr/>
            </p:nvSpPr>
            <p:spPr>
              <a:xfrm>
                <a:off x="6331315" y="1658577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Flowchart: Connector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15" y="1658577"/>
                <a:ext cx="376473" cy="37054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Connector 24"/>
              <p:cNvSpPr>
                <a:spLocks noChangeAspect="1"/>
              </p:cNvSpPr>
              <p:nvPr/>
            </p:nvSpPr>
            <p:spPr>
              <a:xfrm>
                <a:off x="6331315" y="2174786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Flowchart: Connector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15" y="2174786"/>
                <a:ext cx="376473" cy="37054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lowchart: Connector 26"/>
              <p:cNvSpPr>
                <a:spLocks noChangeAspect="1"/>
              </p:cNvSpPr>
              <p:nvPr/>
            </p:nvSpPr>
            <p:spPr>
              <a:xfrm>
                <a:off x="6331315" y="3207204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Flowchart: Connector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15" y="3207204"/>
                <a:ext cx="376473" cy="37054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Connector 27"/>
              <p:cNvSpPr>
                <a:spLocks noChangeAspect="1"/>
              </p:cNvSpPr>
              <p:nvPr/>
            </p:nvSpPr>
            <p:spPr>
              <a:xfrm>
                <a:off x="6331315" y="3704681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Flowchart: Connector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15" y="3704681"/>
                <a:ext cx="376473" cy="37054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lowchart: Connector 28"/>
              <p:cNvSpPr>
                <a:spLocks noChangeAspect="1"/>
              </p:cNvSpPr>
              <p:nvPr/>
            </p:nvSpPr>
            <p:spPr>
              <a:xfrm>
                <a:off x="7304250" y="1671939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Flowchart: Connector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250" y="1671939"/>
                <a:ext cx="376473" cy="370542"/>
              </a:xfrm>
              <a:prstGeom prst="flowChartConnector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Connector 29"/>
              <p:cNvSpPr>
                <a:spLocks noChangeAspect="1"/>
              </p:cNvSpPr>
              <p:nvPr/>
            </p:nvSpPr>
            <p:spPr>
              <a:xfrm>
                <a:off x="7304250" y="2188148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Flowchart: Connector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250" y="2188148"/>
                <a:ext cx="376473" cy="370542"/>
              </a:xfrm>
              <a:prstGeom prst="flowChartConnector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lowchart: Connector 30"/>
              <p:cNvSpPr>
                <a:spLocks noChangeAspect="1"/>
              </p:cNvSpPr>
              <p:nvPr/>
            </p:nvSpPr>
            <p:spPr>
              <a:xfrm>
                <a:off x="7304250" y="2704357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Flowchart: Connector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250" y="2704357"/>
                <a:ext cx="376473" cy="370542"/>
              </a:xfrm>
              <a:prstGeom prst="flowChartConnector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Connector 31"/>
              <p:cNvSpPr>
                <a:spLocks noChangeAspect="1"/>
              </p:cNvSpPr>
              <p:nvPr/>
            </p:nvSpPr>
            <p:spPr>
              <a:xfrm>
                <a:off x="7304250" y="3220566"/>
                <a:ext cx="376473" cy="370542"/>
              </a:xfrm>
              <a:prstGeom prst="flowChartConnector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Flowchart: Connector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250" y="3220566"/>
                <a:ext cx="376473" cy="370542"/>
              </a:xfrm>
              <a:prstGeom prst="flowChartConnector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lowchart: Connector 32"/>
              <p:cNvSpPr>
                <a:spLocks noChangeAspect="1"/>
              </p:cNvSpPr>
              <p:nvPr/>
            </p:nvSpPr>
            <p:spPr>
              <a:xfrm>
                <a:off x="7304250" y="3718043"/>
                <a:ext cx="376473" cy="370542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Flowchart: Connector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250" y="3718043"/>
                <a:ext cx="376473" cy="370542"/>
              </a:xfrm>
              <a:prstGeom prst="flowChartConnector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07405" y="2715210"/>
            <a:ext cx="40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3252" y="2717145"/>
            <a:ext cx="40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28115" y="1415312"/>
                <a:ext cx="3125416" cy="2925320"/>
              </a:xfrm>
              <a:prstGeom prst="rect">
                <a:avLst/>
              </a:prstGeom>
              <a:solidFill>
                <a:schemeClr val="tx2">
                  <a:lumMod val="9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Next Demi Bold" panose="020B0703020202020204" pitchFamily="34" charset="0"/>
                  </a:rPr>
                  <a:t>Safety property: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Avenir Next Demi Bold" panose="020B0703020202020204" pitchFamily="34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Next Demi Bold" panose="020B0703020202020204" pitchFamily="34" charset="0"/>
                  </a:rPr>
                  <a:t>Given input ranges: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1000, 1200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,−0.5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=[60, 80]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=[120,140]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Avenir Next Demi Bold" panose="020B0703020202020204" pitchFamily="34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Next Demi Bold" panose="020B0703020202020204" pitchFamily="34" charset="0"/>
                  </a:rPr>
                  <a:t>Desired output: 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Next" panose="020B0503020202020204" pitchFamily="34" charset="0"/>
                  </a:rPr>
                  <a:t>Weak right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5" y="1415312"/>
                <a:ext cx="3125416" cy="2925320"/>
              </a:xfrm>
              <a:prstGeom prst="rect">
                <a:avLst/>
              </a:prstGeom>
              <a:blipFill>
                <a:blip r:embed="rId12"/>
                <a:stretch>
                  <a:fillRect b="-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922998" y="2715209"/>
            <a:ext cx="40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13" idx="6"/>
            <a:endCxn id="19" idx="2"/>
          </p:cNvCxnSpPr>
          <p:nvPr/>
        </p:nvCxnSpPr>
        <p:spPr>
          <a:xfrm>
            <a:off x="4936325" y="1845554"/>
            <a:ext cx="608658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6"/>
            <a:endCxn id="20" idx="2"/>
          </p:cNvCxnSpPr>
          <p:nvPr/>
        </p:nvCxnSpPr>
        <p:spPr>
          <a:xfrm>
            <a:off x="4936325" y="1845554"/>
            <a:ext cx="608658" cy="51620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4" idx="6"/>
            <a:endCxn id="19" idx="2"/>
          </p:cNvCxnSpPr>
          <p:nvPr/>
        </p:nvCxnSpPr>
        <p:spPr>
          <a:xfrm flipV="1">
            <a:off x="4936325" y="1845554"/>
            <a:ext cx="608658" cy="51620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4" idx="6"/>
            <a:endCxn id="20" idx="2"/>
          </p:cNvCxnSpPr>
          <p:nvPr/>
        </p:nvCxnSpPr>
        <p:spPr>
          <a:xfrm>
            <a:off x="4936325" y="2361763"/>
            <a:ext cx="608658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9" idx="6"/>
            <a:endCxn id="24" idx="2"/>
          </p:cNvCxnSpPr>
          <p:nvPr/>
        </p:nvCxnSpPr>
        <p:spPr>
          <a:xfrm flipV="1">
            <a:off x="5921456" y="1843848"/>
            <a:ext cx="409859" cy="170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9" idx="6"/>
            <a:endCxn id="25" idx="2"/>
          </p:cNvCxnSpPr>
          <p:nvPr/>
        </p:nvCxnSpPr>
        <p:spPr>
          <a:xfrm>
            <a:off x="5921456" y="1845554"/>
            <a:ext cx="409859" cy="514503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0" idx="6"/>
            <a:endCxn id="24" idx="2"/>
          </p:cNvCxnSpPr>
          <p:nvPr/>
        </p:nvCxnSpPr>
        <p:spPr>
          <a:xfrm flipV="1">
            <a:off x="5921456" y="1843848"/>
            <a:ext cx="409859" cy="51791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0" idx="6"/>
            <a:endCxn id="25" idx="2"/>
          </p:cNvCxnSpPr>
          <p:nvPr/>
        </p:nvCxnSpPr>
        <p:spPr>
          <a:xfrm flipV="1">
            <a:off x="5921456" y="2360057"/>
            <a:ext cx="409859" cy="170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4" idx="6"/>
            <a:endCxn id="29" idx="2"/>
          </p:cNvCxnSpPr>
          <p:nvPr/>
        </p:nvCxnSpPr>
        <p:spPr>
          <a:xfrm>
            <a:off x="6707788" y="1843848"/>
            <a:ext cx="596462" cy="13362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4" idx="6"/>
            <a:endCxn id="30" idx="2"/>
          </p:cNvCxnSpPr>
          <p:nvPr/>
        </p:nvCxnSpPr>
        <p:spPr>
          <a:xfrm>
            <a:off x="6707788" y="1843848"/>
            <a:ext cx="596462" cy="52957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" idx="6"/>
            <a:endCxn id="29" idx="2"/>
          </p:cNvCxnSpPr>
          <p:nvPr/>
        </p:nvCxnSpPr>
        <p:spPr>
          <a:xfrm flipV="1">
            <a:off x="6707788" y="1857210"/>
            <a:ext cx="596462" cy="502847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30" idx="2"/>
          </p:cNvCxnSpPr>
          <p:nvPr/>
        </p:nvCxnSpPr>
        <p:spPr>
          <a:xfrm flipV="1">
            <a:off x="6717323" y="2373419"/>
            <a:ext cx="586927" cy="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4" idx="6"/>
            <a:endCxn id="31" idx="2"/>
          </p:cNvCxnSpPr>
          <p:nvPr/>
        </p:nvCxnSpPr>
        <p:spPr>
          <a:xfrm>
            <a:off x="6707788" y="1843848"/>
            <a:ext cx="596462" cy="104578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24" idx="6"/>
            <a:endCxn id="32" idx="2"/>
          </p:cNvCxnSpPr>
          <p:nvPr/>
        </p:nvCxnSpPr>
        <p:spPr>
          <a:xfrm>
            <a:off x="6707788" y="1843848"/>
            <a:ext cx="596462" cy="156198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4" idx="6"/>
            <a:endCxn id="33" idx="2"/>
          </p:cNvCxnSpPr>
          <p:nvPr/>
        </p:nvCxnSpPr>
        <p:spPr>
          <a:xfrm>
            <a:off x="6707788" y="1843848"/>
            <a:ext cx="596462" cy="205946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041150" y="2698015"/>
            <a:ext cx="40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791060" y="169664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venir Next" panose="020B0503020202020204" pitchFamily="34" charset="0"/>
              </a:rPr>
              <a:t>COC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679123" y="2093329"/>
            <a:ext cx="76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venir Next" panose="020B0503020202020204" pitchFamily="34" charset="0"/>
              </a:rPr>
              <a:t>Strong Right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688883" y="2644076"/>
            <a:ext cx="76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venir Next" panose="020B0503020202020204" pitchFamily="34" charset="0"/>
              </a:rPr>
              <a:t>Strong left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73134" y="3144227"/>
            <a:ext cx="76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6600"/>
                </a:solidFill>
                <a:latin typeface="Avenir Next" panose="020B0503020202020204" pitchFamily="34" charset="0"/>
              </a:rPr>
              <a:t>Weak right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678583" y="3635135"/>
            <a:ext cx="76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venir Next" panose="020B0503020202020204" pitchFamily="34" charset="0"/>
              </a:rPr>
              <a:t>Weak left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267051" y="166586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[4,6]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294825" y="321654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[0,3]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299782" y="369127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[7,9]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294712" y="263724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[5,8]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294712" y="215570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[5,7]</a:t>
            </a:r>
          </a:p>
        </p:txBody>
      </p:sp>
      <p:sp>
        <p:nvSpPr>
          <p:cNvPr id="125" name="Shape 73"/>
          <p:cNvSpPr txBox="1">
            <a:spLocks/>
          </p:cNvSpPr>
          <p:nvPr/>
        </p:nvSpPr>
        <p:spPr>
          <a:xfrm>
            <a:off x="311700" y="37821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dk1"/>
              </a:buClr>
              <a:buSzPts val="2800"/>
              <a:buNone/>
              <a:defRPr sz="2200" b="1">
                <a:solidFill>
                  <a:srgbClr val="BD9B38"/>
                </a:solidFill>
                <a:latin typeface="Avenir Next Demi Bold" panose="020B0503020202020204" pitchFamily="34" charset="0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Sample Example of ACAS</a:t>
            </a:r>
            <a:r>
              <a:rPr lang="zh-CN" altLang="en-US" dirty="0"/>
              <a:t> </a:t>
            </a:r>
            <a:r>
              <a:rPr lang="en-US" altLang="zh-CN" dirty="0"/>
              <a:t>Xu Safety Properties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06019" y="4490080"/>
            <a:ext cx="193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F6600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Verified safe!</a:t>
            </a:r>
          </a:p>
        </p:txBody>
      </p:sp>
    </p:spTree>
    <p:extLst>
      <p:ext uri="{BB962C8B-B14F-4D97-AF65-F5344CB8AC3E}">
        <p14:creationId xmlns:p14="http://schemas.microsoft.com/office/powerpoint/2010/main" val="11537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3777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ReluVal vs. Reluplex on ACAS Xu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4795" y="2669406"/>
            <a:ext cx="753979" cy="19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3741" y="4380777"/>
            <a:ext cx="654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  <a:latin typeface="Avenir Next" panose="020B0503020202020204" pitchFamily="34" charset="0"/>
              </a:rPr>
              <a:t>Over 200 times faster than </a:t>
            </a:r>
            <a:r>
              <a:rPr lang="en-US" sz="2000" b="1" dirty="0" err="1">
                <a:solidFill>
                  <a:srgbClr val="FF6600"/>
                </a:solidFill>
                <a:latin typeface="Avenir Next" panose="020B0503020202020204" pitchFamily="34" charset="0"/>
              </a:rPr>
              <a:t>Reluplex</a:t>
            </a:r>
            <a:r>
              <a:rPr lang="en-US" sz="2000" b="1" dirty="0">
                <a:solidFill>
                  <a:srgbClr val="FF6600"/>
                </a:solidFill>
                <a:latin typeface="Avenir Next" panose="020B0503020202020204" pitchFamily="34" charset="0"/>
              </a:rPr>
              <a:t> on average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63282"/>
              </p:ext>
            </p:extLst>
          </p:nvPr>
        </p:nvGraphicFramePr>
        <p:xfrm>
          <a:off x="1775967" y="1111668"/>
          <a:ext cx="5255686" cy="30696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8533">
                  <a:extLst>
                    <a:ext uri="{9D8B030D-6E8A-4147-A177-3AD203B41FA5}">
                      <a16:colId xmlns:a16="http://schemas.microsoft.com/office/drawing/2014/main" val="3112325682"/>
                    </a:ext>
                  </a:extLst>
                </a:gridCol>
                <a:gridCol w="781183">
                  <a:extLst>
                    <a:ext uri="{9D8B030D-6E8A-4147-A177-3AD203B41FA5}">
                      <a16:colId xmlns:a16="http://schemas.microsoft.com/office/drawing/2014/main" val="3318268158"/>
                    </a:ext>
                  </a:extLst>
                </a:gridCol>
                <a:gridCol w="1463485">
                  <a:extLst>
                    <a:ext uri="{9D8B030D-6E8A-4147-A177-3AD203B41FA5}">
                      <a16:colId xmlns:a16="http://schemas.microsoft.com/office/drawing/2014/main" val="694693546"/>
                    </a:ext>
                  </a:extLst>
                </a:gridCol>
                <a:gridCol w="1387672">
                  <a:extLst>
                    <a:ext uri="{9D8B030D-6E8A-4147-A177-3AD203B41FA5}">
                      <a16:colId xmlns:a16="http://schemas.microsoft.com/office/drawing/2014/main" val="242798270"/>
                    </a:ext>
                  </a:extLst>
                </a:gridCol>
                <a:gridCol w="754813">
                  <a:extLst>
                    <a:ext uri="{9D8B030D-6E8A-4147-A177-3AD203B41FA5}">
                      <a16:colId xmlns:a16="http://schemas.microsoft.com/office/drawing/2014/main" val="2168202778"/>
                    </a:ext>
                  </a:extLst>
                </a:gridCol>
              </a:tblGrid>
              <a:tr h="2436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venir Next Demi Bold" panose="020B070302020202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venir Next Demi Bold" panose="020B0703020202020204" pitchFamily="34" charset="0"/>
                          <a:cs typeface="Calibri" panose="020F0502020204030204" pitchFamily="34" charset="0"/>
                        </a:rPr>
                        <a:t>Networks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Avenir Next Demi Bold" panose="020B0703020202020204" pitchFamily="34" charset="0"/>
                          <a:cs typeface="Calibri" panose="020F0502020204030204" pitchFamily="34" charset="0"/>
                        </a:rPr>
                        <a:t>Reluplex</a:t>
                      </a:r>
                      <a:r>
                        <a:rPr lang="en-US" sz="1000" dirty="0">
                          <a:latin typeface="Avenir Next Demi Bold" panose="020B0703020202020204" pitchFamily="34" charset="0"/>
                          <a:cs typeface="Calibri" panose="020F0502020204030204" pitchFamily="34" charset="0"/>
                        </a:rPr>
                        <a:t> Time (sec)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Avenir Next Demi Bold" panose="020B0703020202020204" pitchFamily="34" charset="0"/>
                          <a:cs typeface="Calibri" panose="020F0502020204030204" pitchFamily="34" charset="0"/>
                        </a:rPr>
                        <a:t>ReluVal</a:t>
                      </a:r>
                      <a:r>
                        <a:rPr lang="en-US" sz="1000" dirty="0">
                          <a:latin typeface="Avenir Next Demi Bold" panose="020B0703020202020204" pitchFamily="34" charset="0"/>
                          <a:cs typeface="Calibri" panose="020F0502020204030204" pitchFamily="34" charset="0"/>
                        </a:rPr>
                        <a:t> Time (sec)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venir Next Demi Bold" panose="020B0703020202020204" pitchFamily="34" charset="0"/>
                          <a:cs typeface="Calibri" panose="020F0502020204030204" pitchFamily="34" charset="0"/>
                        </a:rPr>
                        <a:t>Speedup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563453011"/>
                  </a:ext>
                </a:extLst>
              </a:tr>
              <a:tr h="144000">
                <a:tc rowSpan="10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venir Next" panose="020B0503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altLang="zh-CN" sz="1000" baseline="0" dirty="0">
                          <a:latin typeface="Avenir Next" panose="020B0503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000" dirty="0">
                          <a:latin typeface="Avenir Next" panose="020B0503020202020204" pitchFamily="34" charset="0"/>
                          <a:cs typeface="Calibri" panose="020F0502020204030204" pitchFamily="34" charset="0"/>
                        </a:rPr>
                        <a:t>Security Properties Proposed by Guy Katz</a:t>
                      </a:r>
                      <a:r>
                        <a:rPr lang="en-US" altLang="zh-CN" sz="1000" baseline="0" dirty="0">
                          <a:latin typeface="Avenir Next" panose="020B0503020202020204" pitchFamily="34" charset="0"/>
                          <a:cs typeface="Calibri" panose="020F0502020204030204" pitchFamily="34" charset="0"/>
                        </a:rPr>
                        <a:t> et al.</a:t>
                      </a:r>
                      <a:endParaRPr lang="en-US" sz="1000" dirty="0">
                        <a:latin typeface="Avenir Next" panose="020B05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&gt;443,560.73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14,603.27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&gt;30x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304344920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123,420.40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117,243.26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4107694803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35,040.28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19,018.90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38691036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13,919.51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441.97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7009262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23,212.52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216.88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17586314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220,330.82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46.59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4729x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79103526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&gt;86400.0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9,240.29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&gt;9x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841527361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43,200.01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40.41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1069x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413730843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116,441.97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15,639.52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465744103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23,683.07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10.94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2165x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778116309"/>
                  </a:ext>
                </a:extLst>
              </a:tr>
              <a:tr h="144000">
                <a:tc rowSpan="5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venir Next" panose="020B0503020202020204" pitchFamily="34" charset="0"/>
                          <a:cs typeface="Calibri" panose="020F0502020204030204" pitchFamily="34" charset="0"/>
                        </a:rPr>
                        <a:t>5 Additional Security</a:t>
                      </a:r>
                      <a:r>
                        <a:rPr lang="en-US" sz="1000" baseline="0" dirty="0">
                          <a:latin typeface="Avenir Next" panose="020B0503020202020204" pitchFamily="34" charset="0"/>
                          <a:cs typeface="Calibri" panose="020F0502020204030204" pitchFamily="34" charset="0"/>
                        </a:rPr>
                        <a:t> Properties</a:t>
                      </a:r>
                      <a:endParaRPr lang="en-US" sz="1000" dirty="0">
                        <a:latin typeface="Avenir Next" panose="020B05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4,394.91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27.89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51452768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2,556.28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0.104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24580x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474999991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&gt;172,800.0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148.21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&gt;1166x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604805461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&gt;172,800.0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288.98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&gt;598x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277743881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31,328.26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876.86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36x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8050694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246368" y="1091518"/>
            <a:ext cx="820928" cy="3111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89763" y="3737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 err="1">
                <a:solidFill>
                  <a:srgbClr val="BD9B38"/>
                </a:solidFill>
                <a:latin typeface="Avenir Next Demi Bold" panose="020B0503020202020204" pitchFamily="34" charset="0"/>
              </a:rPr>
              <a:t>Neurify</a:t>
            </a:r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 [NeuRIPS’18]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32" name="Shape 169"/>
          <p:cNvSpPr txBox="1">
            <a:spLocks noGrp="1"/>
          </p:cNvSpPr>
          <p:nvPr>
            <p:ph type="body" idx="1"/>
          </p:nvPr>
        </p:nvSpPr>
        <p:spPr>
          <a:xfrm>
            <a:off x="289763" y="984294"/>
            <a:ext cx="8269895" cy="3467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Use Linear solver together with symbolic interval analysis</a:t>
            </a:r>
          </a:p>
          <a:p>
            <a:pPr marL="114300" indent="0"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Instead of splitting input features, split inputs to intermediate nodes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Only relaxed neuron</a:t>
            </a: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s 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can be overestimated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Fewer nodes are overestimated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 We can split them instead of inputs</a:t>
            </a:r>
          </a:p>
          <a:p>
            <a:pPr marL="114300" indent="0">
              <a:buClr>
                <a:srgbClr val="000000"/>
              </a:buClr>
              <a:buNone/>
            </a:pPr>
            <a:endParaRPr lang="en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Iteratively s</a:t>
            </a: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plit </a:t>
            </a: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overestimated neurons</a:t>
            </a: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into two </a:t>
            </a: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linear</a:t>
            </a: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 panose="020F0502020204030204" pitchFamily="34" charset="0"/>
                <a:sym typeface="Calibri"/>
              </a:rPr>
              <a:t> cases</a:t>
            </a:r>
            <a:endParaRPr lang="en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 panose="020F0502020204030204" pitchFamily="34" charset="0"/>
                <a:sym typeface="Calibri"/>
              </a:rPr>
              <a:t> Use linear solver to solve these cases  separately</a:t>
            </a:r>
            <a:endParaRPr lang="en" sz="1600" dirty="0">
              <a:solidFill>
                <a:srgbClr val="000000"/>
              </a:solidFill>
              <a:latin typeface="Avenir Next" panose="020B0503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422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3777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Verification of DAVE Models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11700" y="978802"/>
            <a:ext cx="4171351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DAVE-2 self-driving dataset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Nvidia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 end-to-end deep learning for self-driving cars</a:t>
            </a:r>
            <a:endParaRPr lang="en-US" sz="1600" dirty="0">
              <a:solidFill>
                <a:srgbClr val="000000"/>
              </a:solidFill>
              <a:highlight>
                <a:schemeClr val="lt1"/>
              </a:highlight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- Map visual data to steering angles</a:t>
            </a:r>
            <a:endParaRPr lang="en-US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Convolutional Networks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- 30,000 inputs: raw pixels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- 1 output: steering angle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- Over 10,000 </a:t>
            </a:r>
            <a:r>
              <a:rPr lang="en-US" sz="1600" dirty="0" err="1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ReLUs</a:t>
            </a: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Safety property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- Difference between the predicted steering angle and the ground-truth angle is always less than some threshold</a:t>
            </a:r>
          </a:p>
          <a:p>
            <a:pPr marL="114300" indent="0"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104" name="Picture 8" descr="Image result for dave self driving nvi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5" y="1301629"/>
            <a:ext cx="3354299" cy="251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20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01614" y="3744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Conclusions and Future Work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01614" y="975827"/>
            <a:ext cx="862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Clr>
                <a:srgbClr val="000000"/>
              </a:buClr>
              <a:buNone/>
            </a:pP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Symbolic Interval Analysis is a great tool for </a:t>
            </a: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verifying </a:t>
            </a: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NN</a:t>
            </a: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s</a:t>
            </a:r>
            <a:r>
              <a:rPr lang="en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 </a:t>
            </a:r>
            <a:endParaRPr lang="en-US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- Efficient and sound over-approximations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- Iterative refinements with bisection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ea typeface="Calibri"/>
                <a:cs typeface="Avenir Next Regular"/>
                <a:sym typeface="Calibri"/>
              </a:rPr>
              <a:t>- Can be easily augmented with linear solvers</a:t>
            </a:r>
            <a:endParaRPr lang="en" sz="1600" dirty="0">
              <a:solidFill>
                <a:srgbClr val="000000"/>
              </a:solidFill>
              <a:latin typeface="Avenir Next Regular"/>
              <a:ea typeface="Calibri"/>
              <a:cs typeface="Avenir Next Regular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Avenir Next Demi Bold" panose="020B0703020202020204" pitchFamily="34" charset="0"/>
              <a:ea typeface="Calibri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ea typeface="Calibri"/>
                <a:cs typeface="Calibri"/>
                <a:sym typeface="Calibri"/>
              </a:rPr>
              <a:t>Exciting new directions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ea typeface="Calibri"/>
                <a:cs typeface="Avenir Next Regular"/>
                <a:sym typeface="Calibri"/>
              </a:rPr>
              <a:t>- Use formal verification tools for NNs as part of robust training  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ea typeface="Calibri"/>
                <a:cs typeface="Avenir Next Regular"/>
                <a:sym typeface="Calibri"/>
              </a:rPr>
              <a:t>- Support verification of complex natural transformations like fog or rain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ea typeface="Calibri"/>
                <a:cs typeface="Avenir Next Regular"/>
                <a:sym typeface="Calibri"/>
              </a:rPr>
              <a:t>- Support other activation functions besides </a:t>
            </a:r>
            <a:r>
              <a:rPr lang="en-US" sz="1600" dirty="0" err="1">
                <a:solidFill>
                  <a:srgbClr val="000000"/>
                </a:solidFill>
                <a:latin typeface="Avenir Next Regular"/>
                <a:ea typeface="Calibri"/>
                <a:cs typeface="Avenir Next Regular"/>
                <a:sym typeface="Calibri"/>
              </a:rPr>
              <a:t>ReLUs</a:t>
            </a:r>
            <a:r>
              <a:rPr lang="en-US" sz="1600" dirty="0">
                <a:solidFill>
                  <a:srgbClr val="000000"/>
                </a:solidFill>
                <a:latin typeface="Avenir Next Regular"/>
                <a:ea typeface="Calibri"/>
                <a:cs typeface="Avenir Next Regular"/>
                <a:sym typeface="Calibri"/>
              </a:rPr>
              <a:t> and other types of networks like RNNs</a:t>
            </a:r>
            <a:endParaRPr sz="1600" dirty="0">
              <a:solidFill>
                <a:srgbClr val="000000"/>
              </a:solidFill>
              <a:latin typeface="Avenir Next Regular"/>
              <a:ea typeface="Calibri"/>
              <a:cs typeface="Avenir Next Regular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139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68" y="3196320"/>
            <a:ext cx="8145194" cy="1250960"/>
          </a:xfrm>
        </p:spPr>
        <p:txBody>
          <a:bodyPr/>
          <a:lstStyle/>
          <a:p>
            <a:pPr marL="11430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Avenir Next Demi Bold"/>
                <a:cs typeface="Avenir Next Demi Bold"/>
              </a:rPr>
              <a:t>ReluVal</a:t>
            </a:r>
            <a:r>
              <a:rPr lang="en-US" sz="1400" dirty="0">
                <a:solidFill>
                  <a:schemeClr val="tx1"/>
                </a:solidFill>
                <a:latin typeface="Avenir Next Demi Bold"/>
                <a:cs typeface="Avenir Next Demi Bold"/>
              </a:rPr>
              <a:t>: https://</a:t>
            </a:r>
            <a:r>
              <a:rPr lang="en-US" sz="1400" dirty="0" err="1">
                <a:solidFill>
                  <a:schemeClr val="tx1"/>
                </a:solidFill>
                <a:latin typeface="Avenir Next Demi Bold"/>
                <a:cs typeface="Avenir Next Demi Bold"/>
              </a:rPr>
              <a:t>github.com</a:t>
            </a:r>
            <a:r>
              <a:rPr lang="en-US" sz="1400" dirty="0">
                <a:solidFill>
                  <a:schemeClr val="tx1"/>
                </a:solidFill>
                <a:latin typeface="Avenir Next Demi Bold"/>
                <a:cs typeface="Avenir Next Demi Bold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venir Next Demi Bold"/>
                <a:cs typeface="Avenir Next Demi Bold"/>
              </a:rPr>
              <a:t>tcwangshiqi-columbia</a:t>
            </a:r>
            <a:r>
              <a:rPr lang="en-US" sz="1400" dirty="0">
                <a:solidFill>
                  <a:schemeClr val="tx1"/>
                </a:solidFill>
                <a:latin typeface="Avenir Next Demi Bold"/>
                <a:cs typeface="Avenir Next Demi Bold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venir Next Demi Bold"/>
                <a:cs typeface="Avenir Next Demi Bold"/>
              </a:rPr>
              <a:t>ReluVal</a:t>
            </a:r>
            <a:r>
              <a:rPr lang="en-US" sz="1400" dirty="0">
                <a:solidFill>
                  <a:schemeClr val="tx1"/>
                </a:solidFill>
                <a:latin typeface="Avenir Next Demi Bold"/>
                <a:cs typeface="Avenir Next Demi Bold"/>
              </a:rPr>
              <a:t>            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Avenir Next Demi Bold"/>
                <a:cs typeface="Avenir Next Demi Bold"/>
              </a:rPr>
              <a:t>Neurify</a:t>
            </a:r>
            <a:r>
              <a:rPr lang="en-US" sz="1400" dirty="0">
                <a:solidFill>
                  <a:schemeClr val="tx1"/>
                </a:solidFill>
                <a:latin typeface="Avenir Next Demi Bold"/>
                <a:cs typeface="Avenir Next Demi Bold"/>
              </a:rPr>
              <a:t>:  https://</a:t>
            </a:r>
            <a:r>
              <a:rPr lang="en-US" sz="1400" dirty="0" err="1">
                <a:solidFill>
                  <a:schemeClr val="tx1"/>
                </a:solidFill>
                <a:latin typeface="Avenir Next Demi Bold"/>
                <a:cs typeface="Avenir Next Demi Bold"/>
              </a:rPr>
              <a:t>github.com</a:t>
            </a:r>
            <a:r>
              <a:rPr lang="en-US" sz="1400" dirty="0">
                <a:solidFill>
                  <a:schemeClr val="tx1"/>
                </a:solidFill>
                <a:latin typeface="Avenir Next Demi Bold"/>
                <a:cs typeface="Avenir Next Demi Bold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venir Next Demi Bold"/>
                <a:cs typeface="Avenir Next Demi Bold"/>
              </a:rPr>
              <a:t>tcwangshiqi-columbia</a:t>
            </a:r>
            <a:r>
              <a:rPr lang="en-US" sz="1400" dirty="0">
                <a:solidFill>
                  <a:schemeClr val="tx1"/>
                </a:solidFill>
                <a:latin typeface="Avenir Next Demi Bold"/>
                <a:cs typeface="Avenir Next Demi Bold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venir Next Demi Bold"/>
                <a:cs typeface="Avenir Next Demi Bold"/>
              </a:rPr>
              <a:t>Neurify</a:t>
            </a:r>
            <a:endParaRPr lang="en-US" sz="1400" dirty="0">
              <a:solidFill>
                <a:schemeClr val="tx1"/>
              </a:solidFill>
              <a:latin typeface="Avenir Next Demi Bold"/>
              <a:cs typeface="Avenir Next Demi Bold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33E0B-C713-5146-A586-9B1DB49A1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277" y="1941800"/>
            <a:ext cx="2180406" cy="20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-2700000">
            <a:off x="7435777" y="4068623"/>
            <a:ext cx="1330322" cy="4433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700000">
            <a:off x="7435778" y="4068624"/>
            <a:ext cx="1330322" cy="4433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3737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Machine Learning: </a:t>
            </a:r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Safe and Secure?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4147352" y="4028961"/>
            <a:ext cx="3426771" cy="5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6600"/>
                </a:solidFill>
                <a:latin typeface="Avenir Next" panose="020B0503020202020204" pitchFamily="34" charset="0"/>
                <a:cs typeface="Calibri"/>
                <a:sym typeface="Calibri"/>
              </a:rPr>
              <a:t>Not robust or reliable</a:t>
            </a:r>
            <a:endParaRPr sz="2400" b="1" dirty="0">
              <a:solidFill>
                <a:srgbClr val="FF6600"/>
              </a:solidFill>
              <a:latin typeface="Avenir Next" panose="020B0503020202020204" pitchFamily="34" charset="0"/>
              <a:cs typeface="Calibri"/>
              <a:sym typeface="Calibri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" t="-518" r="5750" b="57043"/>
          <a:stretch/>
        </p:blipFill>
        <p:spPr bwMode="auto">
          <a:xfrm>
            <a:off x="425885" y="914400"/>
            <a:ext cx="8229600" cy="2678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74"/>
          <p:cNvSpPr txBox="1">
            <a:spLocks/>
          </p:cNvSpPr>
          <p:nvPr/>
        </p:nvSpPr>
        <p:spPr>
          <a:xfrm>
            <a:off x="311700" y="3827513"/>
            <a:ext cx="4631156" cy="113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50000"/>
              </a:lnSpc>
              <a:spcAft>
                <a:spcPts val="16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Tesla Autopilot fatal crash, June 2017</a:t>
            </a:r>
          </a:p>
          <a:p>
            <a:pPr marL="0" indent="0">
              <a:lnSpc>
                <a:spcPct val="50000"/>
              </a:lnSpc>
              <a:spcAft>
                <a:spcPts val="16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Tesla Autopilot fatal crash, March 2018</a:t>
            </a:r>
          </a:p>
          <a:p>
            <a:pPr marL="0" indent="0">
              <a:lnSpc>
                <a:spcPct val="50000"/>
              </a:lnSpc>
              <a:spcAft>
                <a:spcPts val="16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Uber fatal crash, June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820" y="4136384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venir Next Demi Bold" panose="020B0703020202020204" pitchFamily="34" charset="0"/>
              </a:rPr>
              <a:t>Danger</a:t>
            </a:r>
            <a:endParaRPr lang="en-US" dirty="0">
              <a:solidFill>
                <a:schemeClr val="bg1"/>
              </a:solidFill>
              <a:latin typeface="Avenir Next Demi Bold" panose="020B07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D9D98-B9A9-1144-89A0-15FF0B6E100D}"/>
              </a:ext>
            </a:extLst>
          </p:cNvPr>
          <p:cNvSpPr/>
          <p:nvPr/>
        </p:nvSpPr>
        <p:spPr>
          <a:xfrm>
            <a:off x="5678905" y="2951181"/>
            <a:ext cx="3088106" cy="1633383"/>
          </a:xfrm>
          <a:prstGeom prst="rect">
            <a:avLst/>
          </a:prstGeom>
          <a:solidFill>
            <a:schemeClr val="bg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96591"/>
            <a:ext cx="8520600" cy="616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  <a:sym typeface="Calibri"/>
              </a:rPr>
              <a:t>Adversarial Examples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  <a:sym typeface="Calibri"/>
            </a:endParaRP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3" b="15125"/>
          <a:stretch/>
        </p:blipFill>
        <p:spPr bwMode="auto">
          <a:xfrm>
            <a:off x="383890" y="2951181"/>
            <a:ext cx="5158658" cy="1633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80"/>
          <p:cNvSpPr txBox="1"/>
          <p:nvPr/>
        </p:nvSpPr>
        <p:spPr>
          <a:xfrm>
            <a:off x="5678905" y="3330940"/>
            <a:ext cx="3088106" cy="93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66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Formal analysis</a:t>
            </a:r>
            <a:r>
              <a:rPr lang="en-US" sz="2400" b="1" dirty="0">
                <a:solidFill>
                  <a:srgbClr val="FF66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is urgently needed</a:t>
            </a:r>
          </a:p>
        </p:txBody>
      </p:sp>
      <p:sp>
        <p:nvSpPr>
          <p:cNvPr id="36" name="Shape 128"/>
          <p:cNvSpPr txBox="1">
            <a:spLocks/>
          </p:cNvSpPr>
          <p:nvPr/>
        </p:nvSpPr>
        <p:spPr>
          <a:xfrm>
            <a:off x="204620" y="1012623"/>
            <a:ext cx="8217485" cy="161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Adversarial examples: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Minor perturbations will lead to misclassifications with high confidence</a:t>
            </a: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An inherent weakness of neural networks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 altLang="zh-CN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No </a:t>
            </a:r>
            <a:r>
              <a:rPr lang="en-US" altLang="zh-C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scalable </a:t>
            </a: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tech</a:t>
            </a:r>
            <a:r>
              <a:rPr lang="en-US" altLang="zh-C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nique to prove non-existence of adversarial examples</a:t>
            </a:r>
            <a:endParaRPr lang="en-US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9AA98-548B-E24F-B882-23314234362A}"/>
              </a:ext>
            </a:extLst>
          </p:cNvPr>
          <p:cNvSpPr txBox="1"/>
          <p:nvPr/>
        </p:nvSpPr>
        <p:spPr>
          <a:xfrm>
            <a:off x="920816" y="4584564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Next Medium" panose="020B0503020202020204" pitchFamily="34" charset="0"/>
                <a:cs typeface="Calibri" panose="020F0502020204030204" pitchFamily="34" charset="0"/>
              </a:rPr>
              <a:t>Bus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290ED-4734-424B-A34F-436154614F38}"/>
              </a:ext>
            </a:extLst>
          </p:cNvPr>
          <p:cNvSpPr txBox="1"/>
          <p:nvPr/>
        </p:nvSpPr>
        <p:spPr>
          <a:xfrm>
            <a:off x="2246516" y="4584564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Next Medium" panose="020B0503020202020204" pitchFamily="34" charset="0"/>
                <a:cs typeface="Calibri" panose="020F0502020204030204" pitchFamily="34" charset="0"/>
              </a:rPr>
              <a:t>Adversarial Noise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789E2-8C6B-1D49-A49F-F4E1936A0050}"/>
              </a:ext>
            </a:extLst>
          </p:cNvPr>
          <p:cNvSpPr txBox="1"/>
          <p:nvPr/>
        </p:nvSpPr>
        <p:spPr>
          <a:xfrm>
            <a:off x="4410021" y="4584564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Next Medium" panose="020B0503020202020204" pitchFamily="34" charset="0"/>
                <a:cs typeface="Calibri" panose="020F0502020204030204" pitchFamily="34" charset="0"/>
              </a:rPr>
              <a:t>Ostrich</a:t>
            </a:r>
          </a:p>
        </p:txBody>
      </p:sp>
    </p:spTree>
    <p:extLst>
      <p:ext uri="{BB962C8B-B14F-4D97-AF65-F5344CB8AC3E}">
        <p14:creationId xmlns:p14="http://schemas.microsoft.com/office/powerpoint/2010/main" val="27410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9" y="1659069"/>
            <a:ext cx="679240" cy="5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56" y="3325956"/>
            <a:ext cx="525600" cy="524839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117516-D8F6-9E4A-A398-B5DD10EE21AC}"/>
              </a:ext>
            </a:extLst>
          </p:cNvPr>
          <p:cNvSpPr/>
          <p:nvPr/>
        </p:nvSpPr>
        <p:spPr>
          <a:xfrm>
            <a:off x="614231" y="3005525"/>
            <a:ext cx="1978451" cy="1170959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557AF23-4205-7946-8A9C-B3486C846580}"/>
              </a:ext>
            </a:extLst>
          </p:cNvPr>
          <p:cNvSpPr/>
          <p:nvPr/>
        </p:nvSpPr>
        <p:spPr>
          <a:xfrm>
            <a:off x="639989" y="1537333"/>
            <a:ext cx="1978451" cy="1170959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67704"/>
            <a:ext cx="8520600" cy="572700"/>
          </a:xfrm>
        </p:spPr>
        <p:txBody>
          <a:bodyPr/>
          <a:lstStyle/>
          <a:p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Formal Verification of Neural Networks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6040" y="1242509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venir Next Demi Bold" panose="020B0503020202020204" pitchFamily="34" charset="0"/>
                <a:cs typeface="Calibri"/>
              </a:rPr>
              <a:t>Safe</a:t>
            </a:r>
            <a:endParaRPr lang="en-US" sz="1600" b="1" dirty="0">
              <a:latin typeface="Avenir Next Demi Bold" panose="020B0503020202020204" pitchFamily="34" charset="0"/>
              <a:cs typeface="Calibri"/>
            </a:endParaRPr>
          </a:p>
        </p:txBody>
      </p:sp>
      <p:cxnSp>
        <p:nvCxnSpPr>
          <p:cNvPr id="9" name="Straight Arrow Connector 8"/>
          <p:cNvCxnSpPr>
            <a:stCxn id="11" idx="6"/>
            <a:endCxn id="14" idx="2"/>
          </p:cNvCxnSpPr>
          <p:nvPr/>
        </p:nvCxnSpPr>
        <p:spPr>
          <a:xfrm>
            <a:off x="1162727" y="1786237"/>
            <a:ext cx="450035" cy="620917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6"/>
            <a:endCxn id="15" idx="2"/>
          </p:cNvCxnSpPr>
          <p:nvPr/>
        </p:nvCxnSpPr>
        <p:spPr>
          <a:xfrm flipV="1">
            <a:off x="1972997" y="2093501"/>
            <a:ext cx="269917" cy="313653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Connector 10"/>
          <p:cNvSpPr>
            <a:spLocks noChangeAspect="1"/>
          </p:cNvSpPr>
          <p:nvPr/>
        </p:nvSpPr>
        <p:spPr>
          <a:xfrm>
            <a:off x="802492" y="1608957"/>
            <a:ext cx="360235" cy="354559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>
            <a:spLocks noChangeAspect="1"/>
          </p:cNvSpPr>
          <p:nvPr/>
        </p:nvSpPr>
        <p:spPr>
          <a:xfrm>
            <a:off x="802492" y="2223485"/>
            <a:ext cx="360235" cy="354559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1612762" y="1608957"/>
            <a:ext cx="360235" cy="354559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1612762" y="2229874"/>
            <a:ext cx="360235" cy="354559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2242914" y="1916221"/>
            <a:ext cx="360235" cy="354559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1" idx="6"/>
            <a:endCxn id="13" idx="2"/>
          </p:cNvCxnSpPr>
          <p:nvPr/>
        </p:nvCxnSpPr>
        <p:spPr>
          <a:xfrm>
            <a:off x="1162727" y="1786237"/>
            <a:ext cx="450035" cy="0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14" idx="2"/>
          </p:cNvCxnSpPr>
          <p:nvPr/>
        </p:nvCxnSpPr>
        <p:spPr>
          <a:xfrm>
            <a:off x="1162727" y="2400765"/>
            <a:ext cx="450035" cy="6389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6"/>
            <a:endCxn id="13" idx="2"/>
          </p:cNvCxnSpPr>
          <p:nvPr/>
        </p:nvCxnSpPr>
        <p:spPr>
          <a:xfrm flipV="1">
            <a:off x="1162727" y="1786237"/>
            <a:ext cx="450035" cy="614528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6"/>
            <a:endCxn id="15" idx="2"/>
          </p:cNvCxnSpPr>
          <p:nvPr/>
        </p:nvCxnSpPr>
        <p:spPr>
          <a:xfrm>
            <a:off x="1972997" y="1786237"/>
            <a:ext cx="269917" cy="307264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3791986" y="2189478"/>
            <a:ext cx="2085474" cy="1235651"/>
          </a:xfrm>
          <a:prstGeom prst="roundRect">
            <a:avLst/>
          </a:prstGeom>
          <a:solidFill>
            <a:srgbClr val="D5AF3E">
              <a:alpha val="35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venir Next Demi Bold" panose="020B0703020202020204" pitchFamily="34" charset="0"/>
                <a:cs typeface="Calibri"/>
              </a:rPr>
              <a:t>Formal Verification System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5693" y="1045147"/>
            <a:ext cx="220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Next Demi Bold" panose="020B0503020202020204" pitchFamily="34" charset="0"/>
                <a:cs typeface="Calibri"/>
              </a:rPr>
              <a:t>Neural Network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01750" y="3280600"/>
            <a:ext cx="100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venir Next Demi Bold" panose="020B0703020202020204" pitchFamily="34" charset="0"/>
                <a:cs typeface="Calibri"/>
              </a:rPr>
              <a:t>Security</a:t>
            </a:r>
          </a:p>
          <a:p>
            <a:pPr algn="ctr"/>
            <a:r>
              <a:rPr lang="en-US" sz="1600" dirty="0">
                <a:latin typeface="Avenir Next Demi Bold" panose="020B0703020202020204" pitchFamily="34" charset="0"/>
                <a:cs typeface="Calibri"/>
              </a:rPr>
              <a:t>Property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40450" y="4006807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venir Next Demi Bold" panose="020B0503020202020204" pitchFamily="34" charset="0"/>
                <a:cs typeface="Calibri"/>
              </a:rPr>
              <a:t>Counterexamples</a:t>
            </a:r>
            <a:endParaRPr lang="en-US" sz="1600" b="1" dirty="0">
              <a:latin typeface="Avenir Next Demi Bold" panose="020B0503020202020204" pitchFamily="34" charset="0"/>
              <a:cs typeface="Calibri"/>
            </a:endParaRPr>
          </a:p>
        </p:txBody>
      </p:sp>
      <p:sp>
        <p:nvSpPr>
          <p:cNvPr id="90" name="Right Arrow 89"/>
          <p:cNvSpPr/>
          <p:nvPr/>
        </p:nvSpPr>
        <p:spPr>
          <a:xfrm rot="1837613">
            <a:off x="2709104" y="2339744"/>
            <a:ext cx="978408" cy="250797"/>
          </a:xfrm>
          <a:prstGeom prst="rightArrow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9776789">
            <a:off x="2703130" y="3113137"/>
            <a:ext cx="978408" cy="250797"/>
          </a:xfrm>
          <a:prstGeom prst="rightArrow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20007176">
            <a:off x="6101014" y="2377088"/>
            <a:ext cx="978408" cy="250797"/>
          </a:xfrm>
          <a:prstGeom prst="rightArrow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1721494">
            <a:off x="6105344" y="3155202"/>
            <a:ext cx="978408" cy="250797"/>
          </a:xfrm>
          <a:prstGeom prst="rightArrow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128"/>
          <p:cNvSpPr txBox="1">
            <a:spLocks/>
          </p:cNvSpPr>
          <p:nvPr/>
        </p:nvSpPr>
        <p:spPr>
          <a:xfrm>
            <a:off x="212649" y="1248067"/>
            <a:ext cx="3563020" cy="272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Given a neural network</a:t>
            </a:r>
          </a:p>
          <a:p>
            <a:pPr marL="114300" indent="0">
              <a:buClr>
                <a:srgbClr val="000000"/>
              </a:buClr>
              <a:buNone/>
            </a:pPr>
            <a:endParaRPr lang="en-US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Given input ranges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p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-norm for images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Customized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ranges</a:t>
            </a:r>
          </a:p>
          <a:p>
            <a:pPr marL="5969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Check output range F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     Safe: F satisfies property P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     Unsafe: counterexample found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5" y="3609552"/>
            <a:ext cx="241550" cy="24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2" y="3293782"/>
            <a:ext cx="277200" cy="248953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4721499" y="1796338"/>
            <a:ext cx="3138187" cy="2176572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73"/>
          <p:cNvSpPr txBox="1">
            <a:spLocks/>
          </p:cNvSpPr>
          <p:nvPr/>
        </p:nvSpPr>
        <p:spPr>
          <a:xfrm>
            <a:off x="311700" y="37305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Security Properties</a:t>
            </a:r>
            <a:endParaRPr lang="en-US"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0626" y="1354069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layers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7377" y="1354069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layer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9062" y="1346992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layer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15" idx="6"/>
            <a:endCxn id="18" idx="2"/>
          </p:cNvCxnSpPr>
          <p:nvPr/>
        </p:nvCxnSpPr>
        <p:spPr>
          <a:xfrm>
            <a:off x="5330510" y="2214993"/>
            <a:ext cx="717497" cy="1339262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6"/>
            <a:endCxn id="19" idx="2"/>
          </p:cNvCxnSpPr>
          <p:nvPr/>
        </p:nvCxnSpPr>
        <p:spPr>
          <a:xfrm flipV="1">
            <a:off x="6577006" y="3010358"/>
            <a:ext cx="701164" cy="543897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4801511" y="1954661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Flowchart: Connector 15"/>
          <p:cNvSpPr>
            <a:spLocks noChangeAspect="1"/>
          </p:cNvSpPr>
          <p:nvPr/>
        </p:nvSpPr>
        <p:spPr>
          <a:xfrm>
            <a:off x="4793649" y="3297296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7" name="Flowchart: Connector 16"/>
          <p:cNvSpPr>
            <a:spLocks noChangeAspect="1"/>
          </p:cNvSpPr>
          <p:nvPr/>
        </p:nvSpPr>
        <p:spPr>
          <a:xfrm>
            <a:off x="5958597" y="195277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Connector 17"/>
          <p:cNvSpPr>
            <a:spLocks noChangeAspect="1"/>
          </p:cNvSpPr>
          <p:nvPr/>
        </p:nvSpPr>
        <p:spPr>
          <a:xfrm>
            <a:off x="6048007" y="3293923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>
            <a:spLocks noChangeAspect="1"/>
          </p:cNvSpPr>
          <p:nvPr/>
        </p:nvSpPr>
        <p:spPr>
          <a:xfrm>
            <a:off x="7278170" y="2750026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cxnSp>
        <p:nvCxnSpPr>
          <p:cNvPr id="20" name="Straight Arrow Connector 19"/>
          <p:cNvCxnSpPr>
            <a:stCxn id="15" idx="6"/>
            <a:endCxn id="17" idx="2"/>
          </p:cNvCxnSpPr>
          <p:nvPr/>
        </p:nvCxnSpPr>
        <p:spPr>
          <a:xfrm flipV="1">
            <a:off x="5330510" y="2213104"/>
            <a:ext cx="628087" cy="1889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6" idx="6"/>
            <a:endCxn id="18" idx="2"/>
          </p:cNvCxnSpPr>
          <p:nvPr/>
        </p:nvCxnSpPr>
        <p:spPr>
          <a:xfrm flipV="1">
            <a:off x="5322648" y="3554255"/>
            <a:ext cx="725359" cy="3373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6" idx="6"/>
            <a:endCxn id="17" idx="2"/>
          </p:cNvCxnSpPr>
          <p:nvPr/>
        </p:nvCxnSpPr>
        <p:spPr>
          <a:xfrm flipV="1">
            <a:off x="5322648" y="2213104"/>
            <a:ext cx="635949" cy="1344524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7" idx="6"/>
          </p:cNvCxnSpPr>
          <p:nvPr/>
        </p:nvCxnSpPr>
        <p:spPr>
          <a:xfrm>
            <a:off x="6487596" y="2213104"/>
            <a:ext cx="790574" cy="784116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23679" y="204477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X=[x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x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35193" y="338760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Y=[y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y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88833" y="2841081"/>
            <a:ext cx="955711" cy="369332"/>
          </a:xfrm>
          <a:prstGeom prst="rect">
            <a:avLst/>
          </a:prstGeom>
          <a:solidFill>
            <a:srgbClr val="D5AF3E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F=[f</a:t>
            </a:r>
            <a:r>
              <a:rPr lang="en-US" sz="18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</a:t>
            </a:r>
            <a:r>
              <a:rPr lang="en-US" sz="18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98" name="Picture 2" descr="Image result for mnist dig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12" y="2402379"/>
            <a:ext cx="932782" cy="932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2506" y="4048167"/>
            <a:ext cx="25713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Avenir Next" panose="020B0503020202020204" pitchFamily="34" charset="0"/>
                <a:cs typeface="Calibri"/>
              </a:rPr>
              <a:t>Hard to analyze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68CB7AB-4B72-8243-B3AD-DB2245B7115C}"/>
              </a:ext>
            </a:extLst>
          </p:cNvPr>
          <p:cNvCxnSpPr>
            <a:cxnSpLocks/>
          </p:cNvCxnSpPr>
          <p:nvPr/>
        </p:nvCxnSpPr>
        <p:spPr>
          <a:xfrm>
            <a:off x="3670883" y="1314635"/>
            <a:ext cx="0" cy="3183793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56846B03-7793-9748-B11F-7FD35CDE2B82}"/>
              </a:ext>
            </a:extLst>
          </p:cNvPr>
          <p:cNvSpPr/>
          <p:nvPr/>
        </p:nvSpPr>
        <p:spPr>
          <a:xfrm>
            <a:off x="4729871" y="968034"/>
            <a:ext cx="3463264" cy="1851053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7021806" y="3102552"/>
            <a:ext cx="1804117" cy="1775690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Connector 58"/>
          <p:cNvCxnSpPr>
            <a:endCxn id="52" idx="1"/>
          </p:cNvCxnSpPr>
          <p:nvPr/>
        </p:nvCxnSpPr>
        <p:spPr>
          <a:xfrm flipH="1">
            <a:off x="7286013" y="2078775"/>
            <a:ext cx="360941" cy="128382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2" idx="7"/>
          </p:cNvCxnSpPr>
          <p:nvPr/>
        </p:nvCxnSpPr>
        <p:spPr>
          <a:xfrm>
            <a:off x="8021013" y="2078775"/>
            <a:ext cx="540703" cy="128382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84483" y="378681"/>
            <a:ext cx="83205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Hardness of Formally </a:t>
            </a:r>
            <a:r>
              <a:rPr lang="en-US" altLang="zh-C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Bounding </a:t>
            </a:r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Output Ranges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cxnSp>
        <p:nvCxnSpPr>
          <p:cNvPr id="47" name="Straight Arrow Connector 46"/>
          <p:cNvCxnSpPr>
            <a:stCxn id="49" idx="6"/>
            <a:endCxn id="54" idx="2"/>
          </p:cNvCxnSpPr>
          <p:nvPr/>
        </p:nvCxnSpPr>
        <p:spPr>
          <a:xfrm>
            <a:off x="5360096" y="1361204"/>
            <a:ext cx="421687" cy="106852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8" idx="6"/>
            <a:endCxn id="55" idx="2"/>
          </p:cNvCxnSpPr>
          <p:nvPr/>
        </p:nvCxnSpPr>
        <p:spPr>
          <a:xfrm flipV="1">
            <a:off x="7175111" y="1894692"/>
            <a:ext cx="394373" cy="53503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4831097" y="1100872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4806596" y="2169396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lowchart: Connector 52"/>
          <p:cNvSpPr>
            <a:spLocks noChangeAspect="1"/>
          </p:cNvSpPr>
          <p:nvPr/>
        </p:nvSpPr>
        <p:spPr>
          <a:xfrm>
            <a:off x="5754497" y="1098309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5781783" y="2169396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Flowchart: Connector 54"/>
          <p:cNvSpPr>
            <a:spLocks noChangeAspect="1"/>
          </p:cNvSpPr>
          <p:nvPr/>
        </p:nvSpPr>
        <p:spPr>
          <a:xfrm>
            <a:off x="7569484" y="1634360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Arrow Connector 55"/>
          <p:cNvCxnSpPr>
            <a:stCxn id="49" idx="6"/>
            <a:endCxn id="53" idx="2"/>
          </p:cNvCxnSpPr>
          <p:nvPr/>
        </p:nvCxnSpPr>
        <p:spPr>
          <a:xfrm flipV="1">
            <a:off x="5360096" y="1358641"/>
            <a:ext cx="394401" cy="2563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6"/>
            <a:endCxn id="54" idx="2"/>
          </p:cNvCxnSpPr>
          <p:nvPr/>
        </p:nvCxnSpPr>
        <p:spPr>
          <a:xfrm>
            <a:off x="5335595" y="2429728"/>
            <a:ext cx="446188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0" idx="6"/>
            <a:endCxn id="53" idx="2"/>
          </p:cNvCxnSpPr>
          <p:nvPr/>
        </p:nvCxnSpPr>
        <p:spPr>
          <a:xfrm flipV="1">
            <a:off x="5335595" y="1358641"/>
            <a:ext cx="418902" cy="1071087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7" idx="6"/>
          </p:cNvCxnSpPr>
          <p:nvPr/>
        </p:nvCxnSpPr>
        <p:spPr>
          <a:xfrm>
            <a:off x="7147825" y="1358641"/>
            <a:ext cx="434491" cy="53605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076244" y="4141022"/>
            <a:ext cx="1695243" cy="6418"/>
          </a:xfrm>
          <a:prstGeom prst="line">
            <a:avLst/>
          </a:prstGeom>
          <a:ln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305237" y="3827646"/>
            <a:ext cx="227798" cy="522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990559" y="3347473"/>
            <a:ext cx="10568" cy="1452325"/>
          </a:xfrm>
          <a:prstGeom prst="line">
            <a:avLst/>
          </a:prstGeom>
          <a:ln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519558" y="40870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61304" y="320815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7533035" y="3769895"/>
            <a:ext cx="228511" cy="5775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410899" y="3827646"/>
            <a:ext cx="296966" cy="22745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lowchart: Connector 36"/>
          <p:cNvSpPr>
            <a:spLocks noChangeAspect="1"/>
          </p:cNvSpPr>
          <p:nvPr/>
        </p:nvSpPr>
        <p:spPr>
          <a:xfrm>
            <a:off x="6618826" y="1098309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lowchart: Connector 37"/>
          <p:cNvSpPr>
            <a:spLocks noChangeAspect="1"/>
          </p:cNvSpPr>
          <p:nvPr/>
        </p:nvSpPr>
        <p:spPr>
          <a:xfrm>
            <a:off x="6646112" y="2169396"/>
            <a:ext cx="528999" cy="520664"/>
          </a:xfrm>
          <a:prstGeom prst="flowChartConnector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7760834" y="3769896"/>
            <a:ext cx="118305" cy="97215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241605" y="127638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62374" y="199941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7875698" y="3460922"/>
            <a:ext cx="398911" cy="128112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8272063" y="3476046"/>
            <a:ext cx="146830" cy="57905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209520" y="4041528"/>
            <a:ext cx="95718" cy="30832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1665" y="4315680"/>
            <a:ext cx="3175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  <a:latin typeface="Avenir Next" panose="020B0503020202020204" pitchFamily="34" charset="0"/>
                <a:cs typeface="Calibri"/>
              </a:rPr>
              <a:t>Very expensive to track 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Avenir Next" panose="020B0503020202020204" pitchFamily="34" charset="0"/>
                <a:cs typeface="Calibri"/>
              </a:rPr>
              <a:t>all linear pieces</a:t>
            </a:r>
          </a:p>
        </p:txBody>
      </p:sp>
      <p:sp>
        <p:nvSpPr>
          <p:cNvPr id="71" name="Shape 106">
            <a:extLst>
              <a:ext uri="{FF2B5EF4-FFF2-40B4-BE49-F238E27FC236}">
                <a16:creationId xmlns:a16="http://schemas.microsoft.com/office/drawing/2014/main" id="{48774453-323C-294F-9456-9EF311D245A2}"/>
              </a:ext>
            </a:extLst>
          </p:cNvPr>
          <p:cNvSpPr txBox="1">
            <a:spLocks/>
          </p:cNvSpPr>
          <p:nvPr/>
        </p:nvSpPr>
        <p:spPr>
          <a:xfrm>
            <a:off x="289856" y="981926"/>
            <a:ext cx="4247218" cy="365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NN without activation functions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Linear, easy to analyze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Not very useful in practice</a:t>
            </a: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endParaRPr lang="en-US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b="1" dirty="0" err="1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ReLU</a:t>
            </a:r>
            <a:endParaRPr lang="en-US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ReLU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(x)=max(x,0)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Two linear pieces</a:t>
            </a:r>
          </a:p>
          <a:p>
            <a:pPr marL="114300" indent="0">
              <a:buClr>
                <a:srgbClr val="000000"/>
              </a:buClr>
              <a:buNone/>
            </a:pPr>
            <a:endParaRPr lang="en-US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b="1" dirty="0" err="1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ReLU</a:t>
            </a: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-based NN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Outputs are determined by combination of </a:t>
            </a:r>
            <a:r>
              <a:rPr lang="en-US" sz="1600" dirty="0" err="1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ReLU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pieces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Linear pieces exponentially increase as NN </a:t>
            </a: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gets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larger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15812" y="3442613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venir Next Demi Bold" panose="020B0703020202020204" pitchFamily="34" charset="0"/>
                <a:cs typeface="Calibri" panose="020F0502020204030204" pitchFamily="34" charset="0"/>
              </a:rPr>
              <a:t>d</a:t>
            </a:r>
            <a:r>
              <a:rPr lang="en-US" sz="1800" baseline="30000" dirty="0" err="1">
                <a:latin typeface="Avenir Next Demi Bold" panose="020B0703020202020204" pitchFamily="34" charset="0"/>
                <a:cs typeface="Calibri" panose="020F0502020204030204" pitchFamily="34" charset="0"/>
              </a:rPr>
              <a:t>n</a:t>
            </a:r>
            <a:r>
              <a:rPr lang="en-US" sz="1800" dirty="0">
                <a:latin typeface="Avenir Next Demi Bold" panose="020B0703020202020204" pitchFamily="34" charset="0"/>
                <a:cs typeface="Calibri" panose="020F0502020204030204" pitchFamily="34" charset="0"/>
              </a:rPr>
              <a:t> linear pieces</a:t>
            </a:r>
          </a:p>
        </p:txBody>
      </p:sp>
    </p:spTree>
    <p:extLst>
      <p:ext uri="{BB962C8B-B14F-4D97-AF65-F5344CB8AC3E}">
        <p14:creationId xmlns:p14="http://schemas.microsoft.com/office/powerpoint/2010/main" val="99799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96591"/>
            <a:ext cx="8520600" cy="616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  <a:sym typeface="Calibri"/>
              </a:rPr>
              <a:t>Difference with formal verification of traditional software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  <a:sym typeface="Calibri"/>
            </a:endParaRPr>
          </a:p>
        </p:txBody>
      </p:sp>
      <p:sp>
        <p:nvSpPr>
          <p:cNvPr id="36" name="Shape 128"/>
          <p:cNvSpPr txBox="1">
            <a:spLocks/>
          </p:cNvSpPr>
          <p:nvPr/>
        </p:nvSpPr>
        <p:spPr>
          <a:xfrm>
            <a:off x="204620" y="1012622"/>
            <a:ext cx="8217485" cy="36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Complete specification is not feasible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Mostly local security properties with respect to an existing dataset (e.g., adversarial perturbations to images in a dataset should not change classifier output)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 altLang="zh-CN" sz="1600" b="1" dirty="0">
              <a:solidFill>
                <a:srgbClr val="000000"/>
              </a:solidFill>
              <a:latin typeface="Avenir Next Demi Bold"/>
              <a:cs typeface="Avenir Next Demi Bold"/>
              <a:sym typeface="Calibri"/>
            </a:endParaRP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Avenir Next Demi Bold"/>
                <a:cs typeface="Avenir Next Demi Bold"/>
                <a:sym typeface="Calibri"/>
              </a:rPr>
              <a:t>ML verification can provide verified lower bounds on robustness of a ML model against different attackers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- All perturbations bounded by </a:t>
            </a:r>
            <a:r>
              <a:rPr lang="en-US" altLang="zh-CN" sz="1600" dirty="0" err="1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L_inf</a:t>
            </a:r>
            <a:r>
              <a:rPr lang="en-US" altLang="zh-CN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 norm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- All rotation angles within some bounded range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 altLang="zh-CN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Generalizability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- Will verified robustness on a test dataset hold for new datasets?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- Machine learning classifiers are already making this assumption for regular accuracy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- Verification is simply leveraging generalizability to provide strong robustness guarantees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endParaRPr lang="en-US" altLang="zh-CN" sz="1600" dirty="0">
              <a:solidFill>
                <a:srgbClr val="000000"/>
              </a:solidFill>
              <a:latin typeface="Avenir Next Regular"/>
              <a:cs typeface="Avenir Next Regular"/>
              <a:sym typeface="Calibri"/>
            </a:endParaRP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 altLang="zh-CN" sz="1600" b="1" dirty="0">
              <a:solidFill>
                <a:srgbClr val="000000"/>
              </a:solidFill>
              <a:latin typeface="Avenir Next Demi Bold"/>
              <a:cs typeface="Avenir Next Demi Bold"/>
              <a:sym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endParaRPr lang="en-US" altLang="zh-CN" sz="1600" dirty="0">
              <a:solidFill>
                <a:srgbClr val="000000"/>
              </a:solidFill>
              <a:latin typeface="Avenir Next Regular"/>
              <a:cs typeface="Avenir Next Regular"/>
              <a:sym typeface="Calibri"/>
            </a:endParaRP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 altLang="zh-CN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28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37934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Existing Approaches: Customized Solver</a:t>
            </a:r>
            <a:r>
              <a:rPr lang="en-US" sz="2200" b="1" dirty="0">
                <a:solidFill>
                  <a:srgbClr val="BD9B38"/>
                </a:solidFill>
                <a:latin typeface="Avenir Next Demi Bold" panose="020B0503020202020204" pitchFamily="34" charset="0"/>
              </a:rPr>
              <a:t>s</a:t>
            </a:r>
            <a:endParaRPr sz="2200" b="1" dirty="0">
              <a:solidFill>
                <a:srgbClr val="BD9B38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06707" y="993954"/>
            <a:ext cx="8520600" cy="3889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Clr>
                <a:srgbClr val="000000"/>
              </a:buClr>
              <a:buNone/>
            </a:pPr>
            <a:r>
              <a:rPr lang="e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Extend </a:t>
            </a: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SMT/linear/MILP </a:t>
            </a:r>
            <a:r>
              <a:rPr lang="e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solver</a:t>
            </a: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s</a:t>
            </a:r>
            <a:r>
              <a:rPr lang="en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 </a:t>
            </a:r>
            <a:endParaRPr lang="en-US" sz="1600" b="1" dirty="0">
              <a:solidFill>
                <a:srgbClr val="000000"/>
              </a:solidFill>
              <a:latin typeface="Avenir Next Demi Bold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ReluPlex</a:t>
            </a:r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 by Katz et al. [CAV’17]</a:t>
            </a: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 - Sherlock by </a:t>
            </a:r>
            <a:r>
              <a:rPr lang="en-US" sz="1600" dirty="0" err="1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Dutta</a:t>
            </a:r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  <a:sym typeface="Calibri"/>
              </a:rPr>
              <a:t> et al. [NFMS’18] </a:t>
            </a:r>
          </a:p>
          <a:p>
            <a:pPr marL="114300" lvl="0" indent="0"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sz="1600" b="1" dirty="0">
                <a:solidFill>
                  <a:srgbClr val="000000"/>
                </a:solidFill>
                <a:latin typeface="Avenir Next Demi Bold" panose="020B0503020202020204" pitchFamily="34" charset="0"/>
                <a:cs typeface="Calibri"/>
                <a:sym typeface="Calibri"/>
              </a:rPr>
              <a:t>Limitations</a:t>
            </a:r>
          </a:p>
          <a:p>
            <a:pPr marL="139700" indent="0"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High overhead even for simple properties (&gt;hours or days)</a:t>
            </a:r>
            <a:endParaRPr lang="en-US" altLang="zh-CN" sz="1600" dirty="0">
              <a:solidFill>
                <a:srgbClr val="000000"/>
              </a:solidFill>
              <a:latin typeface="Avenir Next" panose="020B0503020202020204" pitchFamily="34" charset="0"/>
              <a:cs typeface="Calibri"/>
              <a:sym typeface="Calibri"/>
            </a:endParaRPr>
          </a:p>
          <a:p>
            <a:pPr marL="139700" indent="0">
              <a:buClr>
                <a:srgbClr val="000000"/>
              </a:buCl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- Hard to 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scale for large networks (&lt;=1000s of </a:t>
            </a:r>
            <a:r>
              <a:rPr lang="en-US" sz="1600" dirty="0" err="1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ReLU</a:t>
            </a:r>
            <a:r>
              <a:rPr lang="en-US" sz="1600" dirty="0">
                <a:solidFill>
                  <a:srgbClr val="000000"/>
                </a:solidFill>
                <a:latin typeface="Avenir Next" panose="020B0503020202020204" pitchFamily="34" charset="0"/>
                <a:cs typeface="Calibri"/>
                <a:sym typeface="Calibri"/>
              </a:rPr>
              <a:t> nodes)</a:t>
            </a:r>
          </a:p>
        </p:txBody>
      </p:sp>
    </p:spTree>
    <p:extLst>
      <p:ext uri="{BB962C8B-B14F-4D97-AF65-F5344CB8AC3E}">
        <p14:creationId xmlns:p14="http://schemas.microsoft.com/office/powerpoint/2010/main" val="3871755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venir Next" panose="020B05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13304</TotalTime>
  <Words>1925</Words>
  <Application>Microsoft Macintosh PowerPoint</Application>
  <PresentationFormat>On-screen Show (16:9)</PresentationFormat>
  <Paragraphs>520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PingFang TC</vt:lpstr>
      <vt:lpstr>Arial</vt:lpstr>
      <vt:lpstr>Avenir Next</vt:lpstr>
      <vt:lpstr>Avenir Next Demi Bold</vt:lpstr>
      <vt:lpstr>Avenir Next Medium</vt:lpstr>
      <vt:lpstr>Avenir Next Regular</vt:lpstr>
      <vt:lpstr>Calibri</vt:lpstr>
      <vt:lpstr>Cambria Math</vt:lpstr>
      <vt:lpstr>Simple Light</vt:lpstr>
      <vt:lpstr>Formal verification of Neural Networks</vt:lpstr>
      <vt:lpstr>Machine Learning Systems in Security-critical Domains</vt:lpstr>
      <vt:lpstr>Machine Learning: Safe and Secure?</vt:lpstr>
      <vt:lpstr>Adversarial Examples</vt:lpstr>
      <vt:lpstr>Formal Verification of Neural Networks</vt:lpstr>
      <vt:lpstr>PowerPoint Presentation</vt:lpstr>
      <vt:lpstr>Hardness of Formally Bounding Output Ranges</vt:lpstr>
      <vt:lpstr>Difference with formal verification of traditional software</vt:lpstr>
      <vt:lpstr>Existing Approaches: Customized Solvers</vt:lpstr>
      <vt:lpstr>Existing Approaches: Relaxation</vt:lpstr>
      <vt:lpstr>We want the best of both worlds!</vt:lpstr>
      <vt:lpstr> </vt:lpstr>
      <vt:lpstr>PowerPoint Presentation</vt:lpstr>
      <vt:lpstr>PowerPoint Presentation</vt:lpstr>
      <vt:lpstr>Ignoring Dependencies Cause Overestimation!</vt:lpstr>
      <vt:lpstr>Symbolic Interval Analysis</vt:lpstr>
      <vt:lpstr>Symbolic Interval Analysis is Not Perfect</vt:lpstr>
      <vt:lpstr>Iterative Interval Refinement with One Bisection</vt:lpstr>
      <vt:lpstr>Iterative Interval Refinement with Two Bisections</vt:lpstr>
      <vt:lpstr>Benefits of Iterative Interval Refinement</vt:lpstr>
      <vt:lpstr>ACAS Xu Models</vt:lpstr>
      <vt:lpstr>PowerPoint Presentation</vt:lpstr>
      <vt:lpstr>ReluVal vs. Reluplex on ACAS Xu</vt:lpstr>
      <vt:lpstr>Neurify [NeuRIPS’18]</vt:lpstr>
      <vt:lpstr>Verification of DAVE Models</vt:lpstr>
      <vt:lpstr>Conclusions and Future Work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Security Analysis of Neural Networks using Symbolic Intervals</dc:title>
  <dc:creator>shiqi wang</dc:creator>
  <cp:lastModifiedBy>Microsoft Office User</cp:lastModifiedBy>
  <cp:revision>3626</cp:revision>
  <dcterms:modified xsi:type="dcterms:W3CDTF">2019-07-09T17:31:16Z</dcterms:modified>
</cp:coreProperties>
</file>