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50"/>
  </p:notesMasterIdLst>
  <p:sldIdLst>
    <p:sldId id="277" r:id="rId4"/>
    <p:sldId id="257" r:id="rId5"/>
    <p:sldId id="258" r:id="rId6"/>
    <p:sldId id="259" r:id="rId7"/>
    <p:sldId id="260" r:id="rId8"/>
    <p:sldId id="261" r:id="rId9"/>
    <p:sldId id="271" r:id="rId10"/>
    <p:sldId id="272" r:id="rId11"/>
    <p:sldId id="263" r:id="rId12"/>
    <p:sldId id="274" r:id="rId13"/>
    <p:sldId id="265" r:id="rId14"/>
    <p:sldId id="273" r:id="rId15"/>
    <p:sldId id="266" r:id="rId16"/>
    <p:sldId id="270" r:id="rId17"/>
    <p:sldId id="269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7" r:id="rId26"/>
    <p:sldId id="288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327" r:id="rId35"/>
    <p:sldId id="302" r:id="rId36"/>
    <p:sldId id="309" r:id="rId37"/>
    <p:sldId id="313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</p:sldIdLst>
  <p:sldSz cx="9144000" cy="5143500" type="screen16x9"/>
  <p:notesSz cx="6858000" cy="9144000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>
        <p:scale>
          <a:sx n="100" d="100"/>
          <a:sy n="100" d="100"/>
        </p:scale>
        <p:origin x="-1064" y="-4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tags" Target="tags/tag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11/12/17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Animated cursor</a:t>
            </a:r>
            <a:r>
              <a:rPr lang="en-US" baseline="0" dirty="0" smtClean="0"/>
              <a:t> on web page or email message would result in arbitrary code execution.   Used for rendering cursors, animated cursors, and icons.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9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Windows media player bitmaps  (skins) – heap overflow,  Feb. 2006</a:t>
            </a:r>
          </a:p>
          <a:p>
            <a:r>
              <a:rPr lang="en-US" dirty="0" err="1" smtClean="0"/>
              <a:t>setjmp</a:t>
            </a:r>
            <a:r>
              <a:rPr lang="en-US" dirty="0" smtClean="0"/>
              <a:t>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/NXCOMPAT:</a:t>
            </a:r>
            <a:r>
              <a:rPr lang="en-US" baseline="0" dirty="0" smtClean="0"/>
              <a:t>   tells linker that app is compatible with DEP.  :NO indicates don’t use DEP.</a:t>
            </a:r>
            <a:endParaRPr lang="en-US" dirty="0" smtClean="0"/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Combination of  NX and ASLR is effective.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DynamicBase</a:t>
            </a:r>
            <a:r>
              <a:rPr lang="en-US" dirty="0" smtClean="0"/>
              <a:t>:</a:t>
            </a:r>
            <a:r>
              <a:rPr lang="en-US" baseline="0" dirty="0" smtClean="0"/>
              <a:t>   Visual Studio flag to indicate that application works with ASLR.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28700"/>
            <a:ext cx="3810000" cy="377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028700"/>
            <a:ext cx="3810000" cy="37719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531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NUL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/>
              <a:t>Basic </a:t>
            </a:r>
            <a:r>
              <a:rPr lang="en-US" sz="4800" dirty="0" smtClean="0"/>
              <a:t>Memory Corruption </a:t>
            </a:r>
            <a:r>
              <a:rPr lang="en-US" sz="4800" dirty="0"/>
              <a:t>Attacks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62915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Original slides were created by Prof. Dan </a:t>
            </a:r>
            <a:r>
              <a:rPr lang="en-US" sz="1100" dirty="0" err="1" smtClean="0"/>
              <a:t>Boneh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2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3350"/>
            <a:ext cx="39624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NOP slide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76351"/>
            <a:ext cx="45720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how does attacker </a:t>
            </a:r>
            <a:br>
              <a:rPr lang="en-US" sz="2400" dirty="0" smtClean="0"/>
            </a:br>
            <a:r>
              <a:rPr lang="en-US" sz="2400" dirty="0" smtClean="0"/>
              <a:t>	      determine ret-address?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Solution:   NOP slide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Guess approximate stack </a:t>
            </a:r>
            <a:r>
              <a:rPr lang="en-US" sz="2000" dirty="0"/>
              <a:t>state </a:t>
            </a:r>
            <a:br>
              <a:rPr lang="en-US" sz="2000" dirty="0"/>
            </a:br>
            <a:r>
              <a:rPr lang="en-US" sz="2000" dirty="0"/>
              <a:t>when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is </a:t>
            </a:r>
            <a:r>
              <a:rPr lang="en-US" sz="2000" dirty="0" smtClean="0"/>
              <a:t>called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Insert many NOPs before program P: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nop</a:t>
            </a:r>
            <a:r>
              <a:rPr lang="en-US" sz="2000" dirty="0" smtClean="0"/>
              <a:t>, </a:t>
            </a:r>
            <a:r>
              <a:rPr lang="en-US" sz="2000" dirty="0" err="1" smtClean="0"/>
              <a:t>xor</a:t>
            </a:r>
            <a:r>
              <a:rPr lang="en-US" sz="2000" dirty="0" smtClean="0"/>
              <a:t> </a:t>
            </a:r>
            <a:r>
              <a:rPr lang="en-US" sz="2000" dirty="0" err="1" smtClean="0"/>
              <a:t>eax,eax</a:t>
            </a:r>
            <a:r>
              <a:rPr lang="en-US" sz="2000" dirty="0" smtClean="0"/>
              <a:t>, </a:t>
            </a:r>
            <a:r>
              <a:rPr lang="en-US" sz="2000" dirty="0" err="1" smtClean="0"/>
              <a:t>inc</a:t>
            </a:r>
            <a:r>
              <a:rPr lang="en-US" sz="2000" dirty="0" smtClean="0"/>
              <a:t> ax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6" name="Rectangle 15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NOP Slide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0" name="Freeform 19"/>
          <p:cNvSpPr/>
          <p:nvPr/>
        </p:nvSpPr>
        <p:spPr>
          <a:xfrm>
            <a:off x="5121748" y="2038350"/>
            <a:ext cx="732952" cy="10477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3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Details and examples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971550"/>
            <a:ext cx="8915400" cy="4171950"/>
          </a:xfrm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r>
              <a:rPr lang="en-US" sz="2800" dirty="0" smtClean="0"/>
              <a:t>Some complications:</a:t>
            </a:r>
          </a:p>
          <a:p>
            <a:pPr lvl="1"/>
            <a:r>
              <a:rPr lang="en-US" dirty="0" smtClean="0"/>
              <a:t>Program   P  should not contain the ‘\0’  character.</a:t>
            </a:r>
          </a:p>
          <a:p>
            <a:pPr lvl="1"/>
            <a:r>
              <a:rPr lang="en-US" dirty="0" smtClean="0"/>
              <a:t>Overflow should not crash program before  </a:t>
            </a:r>
            <a:r>
              <a:rPr lang="en-US" dirty="0" err="1" smtClean="0"/>
              <a:t>func</a:t>
            </a:r>
            <a:r>
              <a:rPr lang="en-US" dirty="0" smtClean="0"/>
              <a:t>()  exists.</a:t>
            </a:r>
          </a:p>
          <a:p>
            <a:pPr>
              <a:spcBef>
                <a:spcPct val="100000"/>
              </a:spcBef>
            </a:pPr>
            <a:r>
              <a:rPr lang="en-US" sz="2800" dirty="0" smtClean="0"/>
              <a:t>(in)Famous </a:t>
            </a:r>
            <a:r>
              <a:rPr lang="en-US" sz="2800" u="sng" dirty="0" smtClean="0"/>
              <a:t>remote</a:t>
            </a:r>
            <a:r>
              <a:rPr lang="en-US" sz="2800" dirty="0" smtClean="0"/>
              <a:t> stack smashing overflows: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(2007)  Overflow in Windows animated cursors (ANI).     </a:t>
            </a:r>
            <a:r>
              <a:rPr lang="en-US" sz="2200" dirty="0" err="1" smtClean="0">
                <a:solidFill>
                  <a:srgbClr val="000090"/>
                </a:solidFill>
              </a:rPr>
              <a:t>LoadAniIcon</a:t>
            </a:r>
            <a:r>
              <a:rPr lang="en-US" sz="2200" dirty="0" smtClean="0">
                <a:solidFill>
                  <a:srgbClr val="000090"/>
                </a:solidFill>
              </a:rPr>
              <a:t>()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(2005)  Overflow in Symantec Virus Detection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2200" dirty="0" err="1" smtClean="0">
                <a:solidFill>
                  <a:srgbClr val="000090"/>
                </a:solidFill>
                <a:latin typeface="Arial" charset="0"/>
              </a:rPr>
              <a:t>test.GetPrivateProfileString</a:t>
            </a:r>
            <a:r>
              <a:rPr lang="en-US" sz="2200" dirty="0" smtClean="0">
                <a:solidFill>
                  <a:srgbClr val="000090"/>
                </a:solidFill>
                <a:latin typeface="Arial" charset="0"/>
              </a:rPr>
              <a:t>  "file", 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[long string]</a:t>
            </a:r>
          </a:p>
        </p:txBody>
      </p:sp>
    </p:spTree>
    <p:extLst>
      <p:ext uri="{BB962C8B-B14F-4D97-AF65-F5344CB8AC3E}">
        <p14:creationId xmlns:p14="http://schemas.microsoft.com/office/powerpoint/2010/main" val="61516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Many unsafe </a:t>
            </a:r>
            <a:r>
              <a:rPr lang="en-US" sz="4400" dirty="0" err="1" smtClean="0">
                <a:solidFill>
                  <a:srgbClr val="FF6600"/>
                </a:solidFill>
              </a:rPr>
              <a:t>libc</a:t>
            </a:r>
            <a:r>
              <a:rPr lang="en-US" sz="4400" dirty="0" smtClean="0">
                <a:solidFill>
                  <a:srgbClr val="FF6600"/>
                </a:solidFill>
              </a:rPr>
              <a:t> functions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2481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strcpy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strcat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90"/>
                </a:solidFill>
              </a:rPr>
              <a:t>gets</a:t>
            </a:r>
            <a:r>
              <a:rPr lang="en-US" sz="2400" dirty="0" smtClean="0">
                <a:solidFill>
                  <a:srgbClr val="4F81BD"/>
                </a:solidFill>
              </a:rPr>
              <a:t> </a:t>
            </a:r>
            <a:r>
              <a:rPr lang="en-US" sz="2400" dirty="0" smtClean="0"/>
              <a:t>(char *s)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scanf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*format, … )           and many more.</a:t>
            </a:r>
          </a:p>
          <a:p>
            <a:pPr>
              <a:spcBef>
                <a:spcPts val="1920"/>
              </a:spcBef>
            </a:pPr>
            <a:r>
              <a:rPr lang="en-US" sz="2400" dirty="0" smtClean="0"/>
              <a:t>“Safe” </a:t>
            </a:r>
            <a:r>
              <a:rPr lang="en-US" sz="2400" dirty="0" err="1" smtClean="0"/>
              <a:t>libc</a:t>
            </a:r>
            <a:r>
              <a:rPr lang="en-US" sz="2400" dirty="0" smtClean="0"/>
              <a:t> versions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(), </a:t>
            </a:r>
            <a:r>
              <a:rPr lang="en-US" sz="2400" dirty="0" err="1" smtClean="0">
                <a:solidFill>
                  <a:srgbClr val="000090"/>
                </a:solidFill>
              </a:rPr>
              <a:t>strncat</a:t>
            </a:r>
            <a:r>
              <a:rPr lang="en-US" sz="2400" dirty="0" smtClean="0">
                <a:solidFill>
                  <a:srgbClr val="000090"/>
                </a:solidFill>
              </a:rPr>
              <a:t>()  </a:t>
            </a:r>
            <a:r>
              <a:rPr lang="en-US" sz="2400" dirty="0" smtClean="0"/>
              <a:t>are misleading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   </a:t>
            </a:r>
            <a:r>
              <a:rPr lang="en-US" sz="2400" dirty="0" smtClean="0"/>
              <a:t>may leave string </a:t>
            </a:r>
            <a:r>
              <a:rPr lang="en-US" sz="2400" dirty="0" err="1" smtClean="0"/>
              <a:t>unterminated</a:t>
            </a:r>
            <a:r>
              <a:rPr lang="en-US" sz="2400" dirty="0" smtClean="0"/>
              <a:t>.</a:t>
            </a:r>
          </a:p>
          <a:p>
            <a:pPr>
              <a:spcBef>
                <a:spcPts val="2424"/>
              </a:spcBef>
            </a:pPr>
            <a:r>
              <a:rPr lang="en-US" sz="2400" dirty="0" smtClean="0"/>
              <a:t>Windows C run time  (CRT):</a:t>
            </a:r>
          </a:p>
          <a:p>
            <a:pPr lvl="1">
              <a:spcBef>
                <a:spcPts val="624"/>
              </a:spcBef>
            </a:pPr>
            <a:r>
              <a:rPr lang="en-US" sz="2400" dirty="0" err="1" smtClean="0">
                <a:solidFill>
                  <a:srgbClr val="000090"/>
                </a:solidFill>
              </a:rPr>
              <a:t>strcpy_s</a:t>
            </a:r>
            <a:r>
              <a:rPr lang="en-US" sz="2400" dirty="0" smtClean="0">
                <a:solidFill>
                  <a:srgbClr val="000090"/>
                </a:solidFill>
              </a:rPr>
              <a:t> (*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err="1">
                <a:solidFill>
                  <a:srgbClr val="000090"/>
                </a:solidFill>
              </a:rPr>
              <a:t>S</a:t>
            </a:r>
            <a:r>
              <a:rPr lang="en-US" sz="2400" dirty="0" err="1" smtClean="0">
                <a:solidFill>
                  <a:srgbClr val="000090"/>
                </a:solidFill>
              </a:rPr>
              <a:t>ize</a:t>
            </a:r>
            <a:r>
              <a:rPr lang="en-US" sz="2400" dirty="0" smtClean="0">
                <a:solidFill>
                  <a:srgbClr val="000090"/>
                </a:solidFill>
              </a:rPr>
              <a:t>, *</a:t>
            </a:r>
            <a:r>
              <a:rPr lang="en-US" sz="2400" dirty="0" err="1" smtClean="0">
                <a:solidFill>
                  <a:srgbClr val="000090"/>
                </a:solidFill>
              </a:rPr>
              <a:t>src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  <a:r>
              <a:rPr lang="en-US" sz="2400" dirty="0" smtClean="0"/>
              <a:t>:   ensures proper termination</a:t>
            </a:r>
            <a:endParaRPr lang="en-US" sz="2400" dirty="0" smtClean="0">
              <a:solidFill>
                <a:srgbClr val="3366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29273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941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64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Buffer overflow </a:t>
            </a:r>
            <a:r>
              <a:rPr lang="en-US" sz="4400" dirty="0" smtClean="0">
                <a:solidFill>
                  <a:srgbClr val="FF6600"/>
                </a:solidFill>
              </a:rPr>
              <a:t>opportunities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47750"/>
            <a:ext cx="8839200" cy="4095750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1250950" algn="l"/>
              </a:tabLst>
            </a:pPr>
            <a:r>
              <a:rPr lang="en-US" sz="2800" dirty="0" smtClean="0"/>
              <a:t>Exception handlers:     </a:t>
            </a:r>
            <a:r>
              <a:rPr lang="en-US" sz="2400" dirty="0" smtClean="0"/>
              <a:t>(Windows SEH attacks)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Overwrite the address of an exception handler in stack frame.</a:t>
            </a:r>
          </a:p>
          <a:p>
            <a:pPr>
              <a:tabLst>
                <a:tab pos="1250950" algn="l"/>
              </a:tabLst>
            </a:pPr>
            <a:endParaRPr lang="en-US" dirty="0" smtClean="0"/>
          </a:p>
          <a:p>
            <a:pPr>
              <a:tabLst>
                <a:tab pos="1250950" algn="l"/>
              </a:tabLst>
            </a:pPr>
            <a:r>
              <a:rPr lang="en-US" sz="2800" dirty="0" smtClean="0"/>
              <a:t>Function pointers:    </a:t>
            </a:r>
            <a:r>
              <a:rPr lang="en-US" sz="2000" dirty="0" smtClean="0"/>
              <a:t>(e.g.  PHP 4.0.2,   MS </a:t>
            </a:r>
            <a:r>
              <a:rPr lang="en-US" sz="2000" dirty="0" err="1" smtClean="0"/>
              <a:t>MediaPlayer</a:t>
            </a:r>
            <a:r>
              <a:rPr lang="en-US" sz="2000" dirty="0" smtClean="0"/>
              <a:t> Bitmaps)</a:t>
            </a:r>
          </a:p>
          <a:p>
            <a:pPr>
              <a:tabLst>
                <a:tab pos="1250950" algn="l"/>
              </a:tabLst>
            </a:pPr>
            <a:endParaRPr lang="en-US" sz="2400" dirty="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dirty="0" smtClean="0"/>
              <a:t>Overflowing  </a:t>
            </a:r>
            <a:r>
              <a:rPr lang="en-US" dirty="0" err="1" smtClean="0"/>
              <a:t>buf</a:t>
            </a:r>
            <a:r>
              <a:rPr lang="en-US" dirty="0" smtClean="0"/>
              <a:t>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800" dirty="0" err="1" smtClean="0"/>
              <a:t>Longjmp</a:t>
            </a:r>
            <a:r>
              <a:rPr lang="en-US" sz="2800" dirty="0" smtClean="0"/>
              <a:t> buffers:  </a:t>
            </a:r>
            <a:r>
              <a:rPr lang="en-US" sz="2400" dirty="0" err="1" smtClean="0"/>
              <a:t>longjmp</a:t>
            </a:r>
            <a:r>
              <a:rPr lang="en-US" sz="2400" dirty="0" smtClean="0"/>
              <a:t>(pos)         (e.g. Perl </a:t>
            </a:r>
            <a:r>
              <a:rPr lang="en-US" sz="2000" dirty="0" smtClean="0"/>
              <a:t>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Overflowing </a:t>
            </a:r>
            <a:r>
              <a:rPr lang="en-US" dirty="0" err="1" smtClean="0"/>
              <a:t>buf</a:t>
            </a:r>
            <a:r>
              <a:rPr lang="en-US" dirty="0" smtClean="0"/>
              <a:t> next to pos overrides value of pos</a:t>
            </a:r>
            <a:r>
              <a:rPr lang="en-US" sz="1800" dirty="0" smtClean="0"/>
              <a:t>.</a:t>
            </a:r>
            <a:endParaRPr lang="en-US" dirty="0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076450" y="2800350"/>
            <a:ext cx="5619750" cy="766763"/>
            <a:chOff x="816" y="2400"/>
            <a:chExt cx="3540" cy="644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929" y="2400"/>
              <a:ext cx="427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/>
                <a:t>             </a:t>
              </a:r>
              <a:r>
                <a:rPr lang="en-US" sz="1800" dirty="0" err="1">
                  <a:solidFill>
                    <a:schemeClr val="bg1"/>
                  </a:solidFill>
                </a:rPr>
                <a:t>buf</a:t>
              </a:r>
              <a:r>
                <a:rPr lang="en-US" sz="1800" dirty="0">
                  <a:solidFill>
                    <a:schemeClr val="bg1"/>
                  </a:solidFill>
                </a:rPr>
                <a:t>[128]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err="1">
                  <a:solidFill>
                    <a:srgbClr val="FFFFFF"/>
                  </a:solidFill>
                </a:rPr>
                <a:t>FuncPtr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5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Corrupting method pointers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96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2" y="2385967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4099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38200" y="2971800"/>
            <a:ext cx="8001000" cy="1714500"/>
            <a:chOff x="838200" y="3962400"/>
            <a:chExt cx="80010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838200" y="5410200"/>
              <a:ext cx="2590800" cy="83820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3962400"/>
              <a:ext cx="22098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NOP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slide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6200" y="3962400"/>
              <a:ext cx="11430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shell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V="1">
              <a:off x="3201194" y="4749800"/>
              <a:ext cx="3199606" cy="6604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3707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Finding buffer overflows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123950"/>
            <a:ext cx="8763000" cy="3657600"/>
          </a:xfrm>
        </p:spPr>
        <p:txBody>
          <a:bodyPr>
            <a:noAutofit/>
          </a:bodyPr>
          <a:lstStyle/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Issue malformed requests (ending with   “$$$$$” )</a:t>
            </a:r>
          </a:p>
          <a:p>
            <a:pPr marL="1025525" lvl="2" indent="-230188">
              <a:tabLst>
                <a:tab pos="966788" algn="l"/>
              </a:tabLst>
            </a:pPr>
            <a:r>
              <a:rPr lang="en-US" dirty="0"/>
              <a:t>Many automated tools exist  </a:t>
            </a:r>
            <a:r>
              <a:rPr lang="en-US" dirty="0" smtClean="0"/>
              <a:t>(</a:t>
            </a:r>
            <a:r>
              <a:rPr lang="en-US" dirty="0" err="1" smtClean="0"/>
              <a:t>fuzzers</a:t>
            </a:r>
            <a:r>
              <a:rPr lang="en-US" dirty="0" smtClean="0"/>
              <a:t>, symbolic/</a:t>
            </a:r>
            <a:r>
              <a:rPr lang="en-US" dirty="0" err="1" smtClean="0"/>
              <a:t>concolic</a:t>
            </a:r>
            <a:r>
              <a:rPr lang="en-US" dirty="0" smtClean="0"/>
              <a:t> execution)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If web server crashes,</a:t>
            </a:r>
            <a:br>
              <a:rPr lang="en-US" sz="2400" dirty="0" smtClean="0"/>
            </a:br>
            <a:r>
              <a:rPr lang="en-US" sz="2400" dirty="0" smtClean="0"/>
              <a:t>	search core dump for  “$$$$$” to find overflow location</a:t>
            </a:r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Construct exploit    </a:t>
            </a:r>
            <a:r>
              <a:rPr lang="en-US" sz="2000" dirty="0" smtClean="0"/>
              <a:t>(not easy given latest defenses)</a:t>
            </a:r>
          </a:p>
        </p:txBody>
      </p:sp>
    </p:spTree>
    <p:extLst>
      <p:ext uri="{BB962C8B-B14F-4D97-AF65-F5344CB8AC3E}">
        <p14:creationId xmlns:p14="http://schemas.microsoft.com/office/powerpoint/2010/main" val="31884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>
                <a:solidFill>
                  <a:srgbClr val="FF6600"/>
                </a:solidFill>
              </a:rPr>
              <a:t>More </a:t>
            </a:r>
            <a:r>
              <a:rPr lang="en-US" sz="4800" dirty="0" smtClean="0">
                <a:solidFill>
                  <a:srgbClr val="FF6600"/>
                </a:solidFill>
              </a:rPr>
              <a:t>Memory Corruption Attacks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4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More Corruption Opportunities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50"/>
            <a:ext cx="8534400" cy="3394472"/>
          </a:xfrm>
        </p:spPr>
        <p:txBody>
          <a:bodyPr>
            <a:normAutofit/>
          </a:bodyPr>
          <a:lstStyle/>
          <a:p>
            <a:r>
              <a:rPr lang="en-US" sz="2400" b="1" dirty="0"/>
              <a:t>Integer overflows</a:t>
            </a:r>
            <a:r>
              <a:rPr lang="en-US" sz="2400" dirty="0"/>
              <a:t>:    </a:t>
            </a:r>
            <a:r>
              <a:rPr lang="en-US" sz="2000" dirty="0">
                <a:latin typeface="Arial" charset="0"/>
              </a:rPr>
              <a:t>(e.g.  MS DirectX MIDI Lib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400" dirty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/>
              <a:t>Double free</a:t>
            </a:r>
            <a:r>
              <a:rPr lang="en-US" sz="2400" dirty="0"/>
              <a:t>:    double free space on </a:t>
            </a:r>
            <a:r>
              <a:rPr lang="en-US" sz="2400" dirty="0" smtClean="0"/>
              <a:t>heap</a:t>
            </a:r>
            <a:endParaRPr lang="en-US" sz="2400" dirty="0"/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Can cause memory </a:t>
            </a:r>
            <a:r>
              <a:rPr lang="en-US" sz="2400" dirty="0" err="1"/>
              <a:t>mgr</a:t>
            </a:r>
            <a:r>
              <a:rPr lang="en-US" sz="2400" dirty="0"/>
              <a:t> to write data to specific location</a:t>
            </a:r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Examples</a:t>
            </a:r>
            <a:r>
              <a:rPr lang="en-US" sz="2400"/>
              <a:t>: </a:t>
            </a:r>
            <a:r>
              <a:rPr lang="en-US" sz="2400" smtClean="0"/>
              <a:t>CVS </a:t>
            </a:r>
            <a:r>
              <a:rPr lang="en-US" sz="2400" dirty="0" smtClean="0"/>
              <a:t>server</a:t>
            </a:r>
            <a:endParaRPr lang="en-US" sz="2400" dirty="0" smtClean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Use after free: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using memory after it is freed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Format string vulnerabilities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Overflows     </a:t>
            </a:r>
            <a:r>
              <a:rPr lang="en-US" sz="2200" dirty="0" smtClean="0"/>
              <a:t>(see </a:t>
            </a:r>
            <a:r>
              <a:rPr lang="en-US" sz="2200" dirty="0" err="1" smtClean="0"/>
              <a:t>Phrack</a:t>
            </a:r>
            <a:r>
              <a:rPr lang="en-US" sz="2200" dirty="0" smtClean="0"/>
              <a:t> 60)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 what happens when </a:t>
            </a:r>
            <a:r>
              <a:rPr lang="en-US" sz="2400" dirty="0" err="1" smtClean="0"/>
              <a:t>int</a:t>
            </a:r>
            <a:r>
              <a:rPr lang="en-US" sz="2400" dirty="0" smtClean="0"/>
              <a:t> exceeds max value?</a:t>
            </a:r>
          </a:p>
          <a:p>
            <a:pPr marL="0" indent="0">
              <a:lnSpc>
                <a:spcPct val="140000"/>
              </a:lnSpc>
              <a:spcBef>
                <a:spcPts val="1776"/>
              </a:spcBef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</a:rPr>
              <a:t> m;    (32 bits)             short s;    (16 bits)               char c;    (8 bits)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1824"/>
              </a:spcBef>
              <a:buNone/>
            </a:pPr>
            <a:r>
              <a:rPr lang="en-US" sz="2400" dirty="0" smtClean="0"/>
              <a:t>	c = 0x80 + 0x80 = 128 + 128		⇒     c = 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s = 0xff80 + 0x80			⇒     s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m = 0xffffff80 + 0x80			</a:t>
            </a:r>
            <a:r>
              <a:rPr lang="en-US" sz="2400" dirty="0"/>
              <a:t>⇒     </a:t>
            </a:r>
            <a:r>
              <a:rPr lang="en-US" sz="2400" dirty="0" smtClean="0"/>
              <a:t>m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Can this be exploited?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622550"/>
            <a:ext cx="6934200" cy="1600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 example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19150"/>
            <a:ext cx="7239000" cy="2590800"/>
          </a:xfrm>
          <a:ln>
            <a:solidFill>
              <a:srgbClr val="4F81BD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void  </a:t>
            </a:r>
            <a:r>
              <a:rPr lang="en-US" sz="2000" dirty="0" err="1" smtClean="0"/>
              <a:t>func</a:t>
            </a:r>
            <a:r>
              <a:rPr lang="en-US" sz="2000" dirty="0" smtClean="0"/>
              <a:t>( char *buf1, *buf2,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len1, len2)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latin typeface=" "/>
                <a:cs typeface=" "/>
              </a:rPr>
              <a:t>	char temp[256];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if  </a:t>
            </a:r>
            <a:r>
              <a:rPr lang="en-US" sz="2000" b="1" dirty="0" smtClean="0">
                <a:solidFill>
                  <a:srgbClr val="0000FF"/>
                </a:solidFill>
                <a:latin typeface=" "/>
                <a:cs typeface=" "/>
              </a:rPr>
              <a:t>(len1 + len2 &gt; 256)</a:t>
            </a:r>
            <a:r>
              <a:rPr lang="en-US" sz="2000" dirty="0" smtClean="0">
                <a:latin typeface=" "/>
                <a:cs typeface=" "/>
              </a:rPr>
              <a:t>  {return -1}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length check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(temp, buf1, len1);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cat buffers</a:t>
            </a:r>
            <a:endParaRPr lang="en-US" sz="2000" dirty="0" smtClean="0">
              <a:latin typeface=" "/>
              <a:cs typeface=" 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(temp+len1, buf2, len2);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do-something(temp); 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do stuff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727145"/>
            <a:ext cx="5484194" cy="1397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if   </a:t>
            </a:r>
            <a:r>
              <a:rPr lang="en-US" sz="2400" b="1" dirty="0" smtClean="0">
                <a:solidFill>
                  <a:srgbClr val="0000FF"/>
                </a:solidFill>
              </a:rPr>
              <a:t>len1 = 0x80,    len2 = 0xffffff80   </a:t>
            </a:r>
            <a:r>
              <a:rPr lang="en-US" sz="24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        ⇒   len1+len2 = 0</a:t>
            </a:r>
          </a:p>
          <a:p>
            <a:pPr>
              <a:lnSpc>
                <a:spcPct val="140000"/>
              </a:lnSpc>
            </a:pPr>
            <a:r>
              <a:rPr lang="en-US" sz="2400" dirty="0" smtClean="0"/>
              <a:t>Second  </a:t>
            </a:r>
            <a:r>
              <a:rPr lang="en-US" sz="2400" dirty="0" err="1" smtClean="0"/>
              <a:t>memcpy</a:t>
            </a:r>
            <a:r>
              <a:rPr lang="en-US" sz="2400" dirty="0" smtClean="0"/>
              <a:t>()  will overflow heap 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19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Memory corruption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200150"/>
            <a:ext cx="8178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 </a:t>
            </a:r>
            <a:r>
              <a:rPr lang="en-US" sz="2400" u="sng" dirty="0" smtClean="0"/>
              <a:t>Attacker’s goal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smtClean="0"/>
              <a:t>Take over target machine     (e.g.  web server)</a:t>
            </a:r>
          </a:p>
          <a:p>
            <a:pPr lvl="2"/>
            <a:r>
              <a:rPr lang="en-US" sz="2400" dirty="0" smtClean="0"/>
              <a:t>Execute arbitrary code on target by </a:t>
            </a:r>
            <a:br>
              <a:rPr lang="en-US" sz="2400" dirty="0" smtClean="0"/>
            </a:br>
            <a:r>
              <a:rPr lang="en-US" sz="2400" dirty="0" smtClean="0"/>
              <a:t>hijacking application control flow leveraging memory corruption</a:t>
            </a:r>
          </a:p>
          <a:p>
            <a:pPr lvl="1"/>
            <a:endParaRPr lang="en-US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xamples.</a:t>
            </a:r>
          </a:p>
          <a:p>
            <a:pPr lvl="1"/>
            <a:r>
              <a:rPr lang="en-US" dirty="0" smtClean="0"/>
              <a:t>Buffer overflow attacks</a:t>
            </a:r>
          </a:p>
          <a:p>
            <a:pPr lvl="1"/>
            <a:r>
              <a:rPr lang="en-US" dirty="0" smtClean="0"/>
              <a:t>Integer overflow attacks</a:t>
            </a:r>
          </a:p>
          <a:p>
            <a:pPr lvl="1"/>
            <a:r>
              <a:rPr lang="en-US" dirty="0" smtClean="0"/>
              <a:t>Format string vulnerabilities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51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773284"/>
              </p:ext>
            </p:extLst>
          </p:nvPr>
        </p:nvGraphicFramePr>
        <p:xfrm>
          <a:off x="692150" y="1525588"/>
          <a:ext cx="5854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Chart" r:id="rId3" imgW="6096000" imgH="4064000" progId="MSGraph.Chart.8">
                  <p:embed followColorScheme="full"/>
                </p:oleObj>
              </mc:Choice>
              <mc:Fallback>
                <p:oleObj name="Chart" r:id="rId3" imgW="6096000" imgH="4064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525588"/>
                        <a:ext cx="58547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60063" y="3714750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 exploit stats</a:t>
            </a:r>
          </a:p>
        </p:txBody>
      </p:sp>
    </p:spTree>
    <p:extLst>
      <p:ext uri="{BB962C8B-B14F-4D97-AF65-F5344CB8AC3E}">
        <p14:creationId xmlns:p14="http://schemas.microsoft.com/office/powerpoint/2010/main" val="69180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Format string bugs</a:t>
            </a:r>
          </a:p>
        </p:txBody>
      </p:sp>
    </p:spTree>
    <p:extLst>
      <p:ext uri="{BB962C8B-B14F-4D97-AF65-F5344CB8AC3E}">
        <p14:creationId xmlns:p14="http://schemas.microsoft.com/office/powerpoint/2010/main" val="206167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686800" cy="42481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func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(char *user)  {</a:t>
            </a:r>
          </a:p>
          <a:p>
            <a:pPr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 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stderr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Problem</a:t>
            </a:r>
            <a:r>
              <a:rPr lang="en-US" sz="2800" dirty="0" smtClean="0">
                <a:cs typeface="Arial" charset="0"/>
              </a:rPr>
              <a:t>:   what if   *</a:t>
            </a:r>
            <a:r>
              <a:rPr lang="en-US" sz="2800" dirty="0" smtClean="0">
                <a:latin typeface="Arial" charset="0"/>
                <a:cs typeface="Arial" charset="0"/>
              </a:rPr>
              <a:t>user = “%</a:t>
            </a:r>
            <a:r>
              <a:rPr lang="en-US" sz="2800" dirty="0" err="1" smtClean="0">
                <a:latin typeface="Arial" charset="0"/>
                <a:cs typeface="Arial" charset="0"/>
              </a:rPr>
              <a:t>s%s%s%s%s%s%s</a:t>
            </a:r>
            <a:r>
              <a:rPr lang="en-US" sz="2800" dirty="0" smtClean="0">
                <a:latin typeface="Arial" charset="0"/>
                <a:cs typeface="Arial" charset="0"/>
              </a:rPr>
              <a:t>”</a:t>
            </a:r>
            <a:r>
              <a:rPr lang="en-US" sz="2800" dirty="0" smtClean="0">
                <a:cs typeface="Arial" charset="0"/>
              </a:rPr>
              <a:t>  ??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Most likely program will crash:   </a:t>
            </a:r>
            <a:r>
              <a:rPr lang="en-US" dirty="0" err="1" smtClean="0">
                <a:cs typeface="Arial" charset="0"/>
              </a:rPr>
              <a:t>DoS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If not, program will print memory contents.  Privacy?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Full exploit using   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user = 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%n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”</a:t>
            </a:r>
            <a:endParaRPr lang="en-US" dirty="0" smtClean="0">
              <a:solidFill>
                <a:srgbClr val="000090"/>
              </a:solidFill>
              <a:cs typeface="Arial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Correct form</a:t>
            </a:r>
            <a:r>
              <a:rPr lang="en-US" sz="2800" dirty="0" smtClean="0">
                <a:cs typeface="Arial" charset="0"/>
              </a:rPr>
              <a:t>:   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stdout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“%s”, user);</a:t>
            </a:r>
          </a:p>
        </p:txBody>
      </p:sp>
    </p:spTree>
    <p:extLst>
      <p:ext uri="{BB962C8B-B14F-4D97-AF65-F5344CB8AC3E}">
        <p14:creationId xmlns:p14="http://schemas.microsoft.com/office/powerpoint/2010/main" val="83575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Vulnerable functions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7772400" cy="377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  <p:extLst>
      <p:ext uri="{BB962C8B-B14F-4D97-AF65-F5344CB8AC3E}">
        <p14:creationId xmlns:p14="http://schemas.microsoft.com/office/powerpoint/2010/main" val="239585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Exploit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686800" cy="3810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“%08x.%08x.%08x.%08x|%s|”)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“%08x.%08x.%08x.%08x.%n”)</a:t>
            </a:r>
          </a:p>
        </p:txBody>
      </p:sp>
    </p:spTree>
    <p:extLst>
      <p:ext uri="{BB962C8B-B14F-4D97-AF65-F5344CB8AC3E}">
        <p14:creationId xmlns:p14="http://schemas.microsoft.com/office/powerpoint/2010/main" val="113311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rgbClr val="FF6600"/>
                </a:solidFill>
              </a:rPr>
              <a:t>Platform Defenses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stock-illustration-18143286-scissors-and-bom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1676400" cy="22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2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915400" cy="40957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/>
              <a:t> </a:t>
            </a:r>
            <a:r>
              <a:rPr lang="en-US" sz="2600" u="sng" dirty="0" smtClean="0"/>
              <a:t>Fix bugs</a:t>
            </a:r>
            <a:r>
              <a:rPr lang="en-US" sz="2600" dirty="0" smtClean="0"/>
              <a:t>:</a:t>
            </a:r>
            <a:endParaRPr lang="en-US" sz="2200" dirty="0" smtClean="0"/>
          </a:p>
          <a:p>
            <a:pPr marL="808038" lvl="1" indent="-236538"/>
            <a:r>
              <a:rPr lang="en-US" sz="2600" dirty="0" smtClean="0"/>
              <a:t>Audit software</a:t>
            </a:r>
          </a:p>
          <a:p>
            <a:pPr lvl="2" indent="-220663"/>
            <a:r>
              <a:rPr lang="en-US" sz="2200" dirty="0" smtClean="0"/>
              <a:t>Automated tools:   </a:t>
            </a:r>
            <a:r>
              <a:rPr lang="en-US" sz="2200" dirty="0" err="1" smtClean="0"/>
              <a:t>Coverity</a:t>
            </a:r>
            <a:r>
              <a:rPr lang="en-US" sz="2200" dirty="0" smtClean="0"/>
              <a:t>,  </a:t>
            </a:r>
            <a:r>
              <a:rPr lang="en-US" sz="2200" dirty="0" err="1" smtClean="0"/>
              <a:t>Prefast</a:t>
            </a:r>
            <a:r>
              <a:rPr lang="en-US" sz="2200" dirty="0" smtClean="0"/>
              <a:t>/Prefix. </a:t>
            </a:r>
          </a:p>
          <a:p>
            <a:pPr marL="808038" lvl="1" indent="-236538"/>
            <a:r>
              <a:rPr lang="en-US" sz="2600" dirty="0" smtClean="0"/>
              <a:t>Rewrite software in a type safe </a:t>
            </a:r>
            <a:r>
              <a:rPr lang="en-US" sz="2600" dirty="0" err="1" smtClean="0"/>
              <a:t>languange</a:t>
            </a:r>
            <a:r>
              <a:rPr lang="en-US" sz="2600" dirty="0" smtClean="0"/>
              <a:t>  (Java, ML)</a:t>
            </a:r>
          </a:p>
          <a:p>
            <a:pPr lvl="2" indent="-220663"/>
            <a:r>
              <a:rPr lang="en-US" sz="2200" dirty="0" smtClean="0"/>
              <a:t>Difficult for existing (legacy) code …</a:t>
            </a:r>
          </a:p>
          <a:p>
            <a:pPr marL="520700" indent="-520700">
              <a:spcBef>
                <a:spcPts val="2376"/>
              </a:spcBef>
              <a:buFont typeface="+mj-lt"/>
              <a:buAutoNum type="arabicPeriod"/>
            </a:pPr>
            <a:r>
              <a:rPr lang="en-US" sz="2600" dirty="0" smtClean="0">
                <a:sym typeface="Gill Sans" charset="0"/>
              </a:rPr>
              <a:t>Concede overflow,  but </a:t>
            </a:r>
            <a:r>
              <a:rPr lang="en-US" sz="2600" u="sng" dirty="0" smtClean="0">
                <a:sym typeface="Gill Sans" charset="0"/>
              </a:rPr>
              <a:t>prevent code execution</a:t>
            </a:r>
            <a:endParaRPr lang="en-US" sz="2600" dirty="0" smtClean="0"/>
          </a:p>
          <a:p>
            <a:pPr lvl="2" indent="-220663"/>
            <a:endParaRPr lang="en-US" sz="2200" dirty="0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200" dirty="0" smtClean="0">
                <a:sym typeface="Gill Sans" charset="0"/>
              </a:rPr>
              <a:t> </a:t>
            </a:r>
            <a:r>
              <a:rPr lang="en-US" sz="2600" dirty="0" smtClean="0">
                <a:sym typeface="Gill Sans" charset="0"/>
              </a:rPr>
              <a:t>Add </a:t>
            </a:r>
            <a:r>
              <a:rPr lang="en-US" sz="2600" u="sng" dirty="0" smtClean="0">
                <a:sym typeface="Gill Sans" charset="0"/>
              </a:rPr>
              <a:t>runtime code</a:t>
            </a:r>
            <a:r>
              <a:rPr lang="en-US" sz="2600" dirty="0" smtClean="0"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z="2600" dirty="0" smtClean="0"/>
              <a:t>Halt process when overflow exploit detected</a:t>
            </a:r>
          </a:p>
          <a:p>
            <a:pPr marL="808038" lvl="1" indent="-236538"/>
            <a:r>
              <a:rPr lang="en-US" sz="2600" dirty="0" err="1" smtClean="0">
                <a:solidFill>
                  <a:srgbClr val="000090"/>
                </a:solidFill>
              </a:rPr>
              <a:t>StackGuard</a:t>
            </a:r>
            <a:r>
              <a:rPr lang="en-US" sz="2600" dirty="0" smtClean="0">
                <a:solidFill>
                  <a:srgbClr val="000090"/>
                </a:solidFill>
              </a:rPr>
              <a:t>,  </a:t>
            </a:r>
            <a:r>
              <a:rPr lang="en-US" sz="2600" dirty="0" err="1" smtClean="0">
                <a:solidFill>
                  <a:srgbClr val="000090"/>
                </a:solidFill>
              </a:rPr>
              <a:t>LibSafe</a:t>
            </a:r>
            <a:r>
              <a:rPr lang="en-US" sz="2600" dirty="0" smtClean="0">
                <a:solidFill>
                  <a:srgbClr val="000090"/>
                </a:solidFill>
              </a:rPr>
              <a:t>, …</a:t>
            </a:r>
          </a:p>
          <a:p>
            <a:pPr marL="808038" lvl="1" indent="-23653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0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Marking memory as non-execute   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7250"/>
            <a:ext cx="8915400" cy="428625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120000"/>
              <a:buNone/>
            </a:pPr>
            <a:r>
              <a:rPr lang="en-US" sz="3100" dirty="0" smtClean="0"/>
              <a:t>Prevent attack code execution by marking stack and heap as </a:t>
            </a:r>
            <a:r>
              <a:rPr lang="en-US" sz="3100" b="1" dirty="0" smtClean="0"/>
              <a:t>non-executable</a:t>
            </a:r>
          </a:p>
          <a:p>
            <a:pPr>
              <a:spcBef>
                <a:spcPts val="2400"/>
              </a:spcBef>
            </a:pPr>
            <a:r>
              <a:rPr lang="en-US" sz="2900" dirty="0" smtClean="0">
                <a:latin typeface="Arial" charset="0"/>
              </a:rPr>
              <a:t>NX</a:t>
            </a:r>
            <a:r>
              <a:rPr lang="en-US" sz="3100" dirty="0" smtClean="0">
                <a:latin typeface="Arial" charset="0"/>
              </a:rPr>
              <a:t>-bit on AMD </a:t>
            </a:r>
            <a:r>
              <a:rPr lang="en-US" sz="3100" dirty="0" err="1" smtClean="0">
                <a:latin typeface="Arial" charset="0"/>
              </a:rPr>
              <a:t>Athlon</a:t>
            </a:r>
            <a:r>
              <a:rPr lang="en-US" sz="3100" dirty="0" smtClean="0">
                <a:latin typeface="Arial" charset="0"/>
              </a:rPr>
              <a:t> 64,     </a:t>
            </a:r>
            <a:r>
              <a:rPr lang="en-US" sz="2900" dirty="0" smtClean="0">
                <a:latin typeface="Arial" charset="0"/>
              </a:rPr>
              <a:t>XD</a:t>
            </a:r>
            <a:r>
              <a:rPr lang="en-US" sz="3100" dirty="0" smtClean="0">
                <a:latin typeface="Arial" charset="0"/>
              </a:rPr>
              <a:t>-bit on Intel P4  Prescott</a:t>
            </a:r>
          </a:p>
          <a:p>
            <a:pPr lvl="1"/>
            <a:r>
              <a:rPr lang="en-US" sz="3100" dirty="0" smtClean="0"/>
              <a:t>NX bit in every Page Table Entry (PTE)</a:t>
            </a:r>
          </a:p>
          <a:p>
            <a:pPr>
              <a:spcBef>
                <a:spcPct val="50000"/>
              </a:spcBef>
            </a:pPr>
            <a:r>
              <a:rPr lang="en-US" sz="3100" u="sng" dirty="0" smtClean="0"/>
              <a:t>Deployment</a:t>
            </a:r>
            <a:r>
              <a:rPr lang="en-US" sz="3100" dirty="0" smtClean="0"/>
              <a:t>: </a:t>
            </a:r>
          </a:p>
          <a:p>
            <a:pPr lvl="1">
              <a:lnSpc>
                <a:spcPct val="110000"/>
              </a:lnSpc>
              <a:buSzPct val="120000"/>
            </a:pPr>
            <a:r>
              <a:rPr lang="en-US" sz="3100" dirty="0" smtClean="0"/>
              <a:t>Linux (via </a:t>
            </a:r>
            <a:r>
              <a:rPr lang="en-US" sz="3100" dirty="0" err="1" smtClean="0"/>
              <a:t>PaX</a:t>
            </a:r>
            <a:r>
              <a:rPr lang="en-US" sz="3100" dirty="0" smtClean="0"/>
              <a:t> project);    </a:t>
            </a:r>
            <a:r>
              <a:rPr lang="en-US" sz="3100" dirty="0" err="1" smtClean="0"/>
              <a:t>OpenBSD</a:t>
            </a:r>
            <a:endParaRPr lang="en-US" sz="3100" dirty="0" smtClean="0"/>
          </a:p>
          <a:p>
            <a:pPr lvl="1">
              <a:buSzPct val="120000"/>
            </a:pPr>
            <a:r>
              <a:rPr lang="en-US" sz="3100" dirty="0" smtClean="0"/>
              <a:t>Windows:  since XP SP2    (DEP)</a:t>
            </a:r>
            <a:endParaRPr lang="en-US" sz="3100" b="1" dirty="0" smtClean="0"/>
          </a:p>
          <a:p>
            <a:pPr lvl="2">
              <a:buSzPct val="60000"/>
            </a:pPr>
            <a:r>
              <a:rPr lang="en-US" sz="3100" b="1" dirty="0" smtClean="0"/>
              <a:t> </a:t>
            </a:r>
            <a:r>
              <a:rPr lang="en-US" sz="3100" dirty="0" smtClean="0"/>
              <a:t>Visual Studio:   </a:t>
            </a:r>
            <a:r>
              <a:rPr lang="en-US" sz="3100" b="1" dirty="0" smtClean="0"/>
              <a:t>/</a:t>
            </a:r>
            <a:r>
              <a:rPr lang="en-US" sz="3100" b="1" dirty="0" err="1" smtClean="0"/>
              <a:t>NXCompat</a:t>
            </a:r>
            <a:r>
              <a:rPr lang="en-US" sz="3100" b="1" dirty="0" smtClean="0"/>
              <a:t>[:NO]</a:t>
            </a:r>
          </a:p>
          <a:p>
            <a:pPr>
              <a:spcBef>
                <a:spcPts val="1728"/>
              </a:spcBef>
            </a:pPr>
            <a:r>
              <a:rPr lang="en-US" sz="3400" u="sng" dirty="0" smtClean="0"/>
              <a:t>Limitations</a:t>
            </a:r>
            <a:r>
              <a:rPr lang="en-US" sz="3400" dirty="0" smtClean="0"/>
              <a:t>:</a:t>
            </a:r>
          </a:p>
          <a:p>
            <a:pPr lvl="1"/>
            <a:r>
              <a:rPr lang="en-US" sz="3100" dirty="0" smtClean="0"/>
              <a:t>Some apps need executable heap   (e.g. JITs).</a:t>
            </a:r>
          </a:p>
          <a:p>
            <a:pPr lvl="1"/>
            <a:r>
              <a:rPr lang="en-US" sz="3100" dirty="0" smtClean="0"/>
              <a:t>Does not defend against `</a:t>
            </a:r>
            <a:r>
              <a:rPr lang="en-US" sz="3100" b="1" dirty="0" smtClean="0">
                <a:solidFill>
                  <a:srgbClr val="0000FF"/>
                </a:solidFill>
              </a:rPr>
              <a:t>Return Oriented Programming</a:t>
            </a:r>
            <a:r>
              <a:rPr lang="en-US" sz="3100" dirty="0" smtClean="0"/>
              <a:t>’ exploits</a:t>
            </a:r>
          </a:p>
        </p:txBody>
      </p:sp>
    </p:spTree>
    <p:extLst>
      <p:ext uri="{BB962C8B-B14F-4D97-AF65-F5344CB8AC3E}">
        <p14:creationId xmlns:p14="http://schemas.microsoft.com/office/powerpoint/2010/main" val="406585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Examples:   DEP controls in Windows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007269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3926" y="211455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3943350"/>
            <a:ext cx="358343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  <p:extLst>
      <p:ext uri="{BB962C8B-B14F-4D97-AF65-F5344CB8AC3E}">
        <p14:creationId xmlns:p14="http://schemas.microsoft.com/office/powerpoint/2010/main" val="373442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Attack:  Return Oriented Programming  (ROP)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971550"/>
            <a:ext cx="8763000" cy="4171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Control hijacking without </a:t>
            </a:r>
            <a:r>
              <a:rPr lang="en-US" sz="2400" smtClean="0"/>
              <a:t>executing custom code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1" y="1428750"/>
            <a:ext cx="817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1" y="1428750"/>
            <a:ext cx="99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26289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2286000"/>
            <a:ext cx="27432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000250"/>
            <a:ext cx="1295400" cy="200025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2457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30289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33718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4887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Example 1:</a:t>
            </a:r>
            <a:r>
              <a:rPr lang="en-US" sz="4000" dirty="0">
                <a:solidFill>
                  <a:srgbClr val="FF6600"/>
                </a:solidFill>
              </a:rPr>
              <a:t> </a:t>
            </a:r>
            <a:r>
              <a:rPr lang="en-US" sz="4000" dirty="0" smtClean="0">
                <a:solidFill>
                  <a:srgbClr val="FF6600"/>
                </a:solidFill>
              </a:rPr>
              <a:t>  </a:t>
            </a:r>
            <a:r>
              <a:rPr lang="en-US" sz="4000" dirty="0">
                <a:solidFill>
                  <a:srgbClr val="FF6600"/>
                </a:solidFill>
              </a:rPr>
              <a:t>b</a:t>
            </a:r>
            <a:r>
              <a:rPr lang="en-US" sz="4000" dirty="0" smtClean="0">
                <a:solidFill>
                  <a:srgbClr val="FF6600"/>
                </a:solidFill>
              </a:rPr>
              <a:t>uffer overflows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19150"/>
            <a:ext cx="8177213" cy="3943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z="2400" dirty="0" smtClean="0"/>
              <a:t>Extremely common bug in C/C++ programs.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z="2000" dirty="0" smtClean="0"/>
              <a:t>First major exploit:  1988 Internet Worm.   </a:t>
            </a:r>
            <a:r>
              <a:rPr lang="en-US" sz="2000" dirty="0" err="1" smtClean="0"/>
              <a:t>fingerd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tabLst>
                <a:tab pos="1951038" algn="l"/>
              </a:tabLst>
            </a:pPr>
            <a:endParaRPr lang="en-US" sz="24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256522"/>
              </p:ext>
            </p:extLst>
          </p:nvPr>
        </p:nvGraphicFramePr>
        <p:xfrm>
          <a:off x="1905000" y="1885950"/>
          <a:ext cx="4267200" cy="284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Chart" r:id="rId3" imgW="6079680" imgH="4050000" progId="MSGraph.Chart.8">
                  <p:embed followColorScheme="full"/>
                </p:oleObj>
              </mc:Choice>
              <mc:Fallback>
                <p:oleObj name="Chart" r:id="rId3" imgW="6079680" imgH="4050000" progId="MSGraph.Chart.8">
                  <p:embed followColorScheme="full"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85950"/>
                        <a:ext cx="4267200" cy="28441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02863" y="3757613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319838" y="2366963"/>
            <a:ext cx="171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Symbol" pitchFamily="18" charset="2"/>
              <a:buChar char="»"/>
            </a:pPr>
            <a:r>
              <a:rPr lang="en-US" dirty="0">
                <a:sym typeface="Symbol" pitchFamily="18" charset="2"/>
              </a:rPr>
              <a:t>20% of all </a:t>
            </a:r>
            <a:r>
              <a:rPr lang="en-US" dirty="0" err="1">
                <a:sym typeface="Symbol" pitchFamily="18" charset="2"/>
              </a:rPr>
              <a:t>vuln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22933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036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6750"/>
            <a:ext cx="8915400" cy="4476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u="sng" dirty="0" smtClean="0">
                <a:latin typeface="Arial" charset="0"/>
              </a:rPr>
              <a:t>ASLR</a:t>
            </a:r>
            <a:r>
              <a:rPr lang="en-US" sz="2600" dirty="0" smtClean="0"/>
              <a:t>:       (</a:t>
            </a:r>
            <a:r>
              <a:rPr lang="en-US" sz="23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   </a:t>
            </a:r>
            <a:r>
              <a:rPr lang="en-US" dirty="0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u="sng" dirty="0" smtClean="0"/>
              <a:t>Deployment</a:t>
            </a:r>
            <a:r>
              <a:rPr lang="en-US" dirty="0" smtClean="0"/>
              <a:t>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b="1" dirty="0" smtClean="0"/>
              <a:t>Windows</a:t>
            </a:r>
            <a:r>
              <a:rPr lang="en-US" sz="2400" dirty="0" smtClean="0"/>
              <a:t> </a:t>
            </a:r>
            <a:r>
              <a:rPr lang="en-US" sz="2400" b="1" dirty="0" smtClean="0"/>
              <a:t>7</a:t>
            </a:r>
            <a:r>
              <a:rPr lang="en-US" sz="2400" dirty="0" smtClean="0"/>
              <a:t>:	8 bits of randomness for DLLs</a:t>
            </a:r>
          </a:p>
          <a:p>
            <a:pPr lvl="3"/>
            <a:r>
              <a:rPr lang="en-US" sz="2400" dirty="0" smtClean="0"/>
              <a:t>aligned to 64K page in a 16MB region   </a:t>
            </a:r>
            <a:r>
              <a:rPr lang="en-US" sz="2400" dirty="0" smtClean="0">
                <a:sym typeface="Symbol" pitchFamily="18" charset="2"/>
              </a:rPr>
              <a:t>   256 choices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Windows 8:</a:t>
            </a:r>
            <a:r>
              <a:rPr lang="en-US" sz="2400" b="1" smtClean="0"/>
              <a:t>	</a:t>
            </a:r>
            <a:r>
              <a:rPr lang="en-US" sz="2400" smtClean="0"/>
              <a:t>24 </a:t>
            </a:r>
            <a:r>
              <a:rPr lang="en-US" sz="2400" dirty="0" smtClean="0"/>
              <a:t>bits of randomness on 64-bit processors</a:t>
            </a:r>
          </a:p>
          <a:p>
            <a:pPr>
              <a:spcBef>
                <a:spcPts val="1176"/>
              </a:spcBef>
            </a:pPr>
            <a:r>
              <a:rPr lang="en-US" sz="2600" u="sng" dirty="0" smtClean="0"/>
              <a:t>Other randomization methods</a:t>
            </a:r>
            <a:r>
              <a:rPr lang="en-US" sz="26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600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ts val="2280"/>
              </a:spcBef>
            </a:pPr>
            <a:r>
              <a:rPr lang="en-US" sz="2600" dirty="0" smtClean="0"/>
              <a:t>Instruction Set Randomization (</a:t>
            </a:r>
            <a:r>
              <a:rPr lang="en-US" sz="2600" dirty="0" smtClean="0">
                <a:latin typeface="Arial" charset="0"/>
              </a:rPr>
              <a:t>ISR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79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06438" y="742950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544638" y="1428750"/>
            <a:ext cx="6492875" cy="834629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503362" y="2700337"/>
            <a:ext cx="6650038" cy="842963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5464" y="3733622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base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49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737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Defenses: Canary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14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sz="2400" dirty="0" smtClean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sz="2400" dirty="0" smtClean="0"/>
              <a:t>Run time tests for stack integrity. </a:t>
            </a:r>
          </a:p>
          <a:p>
            <a:pPr lvl="1"/>
            <a:r>
              <a:rPr lang="en-US" sz="2400" dirty="0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28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56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171950"/>
            <a:ext cx="10477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467600" y="4171950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543800" y="4540250"/>
            <a:ext cx="341313" cy="7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55674" y="4057650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6" y="48006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4171950"/>
            <a:ext cx="102076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576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str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004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4171950"/>
            <a:ext cx="1047750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1" y="4171950"/>
            <a:ext cx="1020763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4325" y="4549378"/>
            <a:ext cx="447675" cy="3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09562" y="4171950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519300" y="3829050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60163" y="3840718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2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7432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 smtClean="0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994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7772400" cy="5024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10600" cy="41148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Random canary:</a:t>
            </a:r>
            <a:endParaRPr lang="en-US" sz="2600" dirty="0" smtClean="0">
              <a:solidFill>
                <a:srgbClr val="000090"/>
              </a:solidFill>
            </a:endParaRPr>
          </a:p>
          <a:p>
            <a:pPr lvl="1">
              <a:tabLst>
                <a:tab pos="1146175" algn="l"/>
              </a:tabLst>
            </a:pPr>
            <a:r>
              <a:rPr lang="en-US" sz="2400" dirty="0"/>
              <a:t>R</a:t>
            </a:r>
            <a:r>
              <a:rPr lang="en-US" sz="2400" dirty="0" smtClean="0"/>
              <a:t>andom string chosen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Verify canary before returning from function.</a:t>
            </a:r>
          </a:p>
          <a:p>
            <a:pPr lvl="2">
              <a:tabLst>
                <a:tab pos="1146175" algn="l"/>
              </a:tabLst>
            </a:pPr>
            <a:r>
              <a:rPr lang="en-US" sz="2000" dirty="0" smtClean="0"/>
              <a:t>Exit program if canary changed.     Turns potential exploit into </a:t>
            </a:r>
            <a:r>
              <a:rPr lang="en-US" sz="2000" dirty="0" err="1" smtClean="0"/>
              <a:t>DoS</a:t>
            </a:r>
            <a:r>
              <a:rPr lang="en-US" sz="2000" dirty="0" smtClean="0"/>
              <a:t>. 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To corrupt, attacker must learn current random string.</a:t>
            </a:r>
          </a:p>
          <a:p>
            <a:pPr>
              <a:spcBef>
                <a:spcPts val="3168"/>
              </a:spcBef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Terminator canary:</a:t>
            </a:r>
            <a:r>
              <a:rPr lang="en-US" sz="2600" dirty="0">
                <a:solidFill>
                  <a:srgbClr val="000090"/>
                </a:solidFill>
              </a:rPr>
              <a:t> </a:t>
            </a:r>
            <a:r>
              <a:rPr lang="en-US" sz="2600" dirty="0" smtClean="0">
                <a:solidFill>
                  <a:srgbClr val="000090"/>
                </a:solidFill>
              </a:rPr>
              <a:t>      </a:t>
            </a:r>
            <a:r>
              <a:rPr lang="en-US" sz="2000" dirty="0" smtClean="0"/>
              <a:t>Canary =  {0, newline, linefeed, EOF}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Attacker cannot use string functions to corrupt stack.	</a:t>
            </a:r>
          </a:p>
        </p:txBody>
      </p:sp>
    </p:spTree>
    <p:extLst>
      <p:ext uri="{BB962C8B-B14F-4D97-AF65-F5344CB8AC3E}">
        <p14:creationId xmlns:p14="http://schemas.microsoft.com/office/powerpoint/2010/main" val="66449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Canaries </a:t>
            </a:r>
            <a:r>
              <a:rPr lang="en-US" sz="4000" dirty="0" smtClean="0"/>
              <a:t>are not full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248150"/>
          </a:xfrm>
        </p:spPr>
        <p:txBody>
          <a:bodyPr>
            <a:noAutofit/>
          </a:bodyPr>
          <a:lstStyle/>
          <a:p>
            <a:pPr>
              <a:spcBef>
                <a:spcPts val="1824"/>
              </a:spcBef>
            </a:pPr>
            <a:r>
              <a:rPr lang="en-US" sz="2400" dirty="0" smtClean="0"/>
              <a:t>Canaries are an important defense tool, but do not prevent all control hijacking attacks: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Heap-based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Integer overflow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May not (depends on the implementation) prevent </a:t>
            </a:r>
            <a:r>
              <a:rPr lang="en-US" sz="2400" dirty="0" smtClean="0"/>
              <a:t>Exception Handling </a:t>
            </a:r>
            <a:r>
              <a:rPr lang="en-US" sz="2400" dirty="0" smtClean="0"/>
              <a:t>attacks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9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1719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err="1" smtClean="0"/>
              <a:t>StackShield</a:t>
            </a:r>
            <a:endParaRPr lang="en-US" sz="2800" b="1" u="sng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>
              <a:spcBef>
                <a:spcPts val="2640"/>
              </a:spcBef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smtClean="0"/>
              <a:t>Control Flow Integrity</a:t>
            </a:r>
            <a:r>
              <a:rPr lang="en-US" sz="2800" dirty="0" smtClean="0"/>
              <a:t>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0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/>
              <a:t>Advanced</a:t>
            </a:r>
            <a:r>
              <a:rPr lang="en-US" sz="4800" dirty="0"/>
              <a:t> </a:t>
            </a:r>
            <a:r>
              <a:rPr lang="en-US" sz="4800" dirty="0" smtClean="0"/>
              <a:t>Attacks</a:t>
            </a:r>
            <a:endParaRPr 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9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Spray Attacks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257550"/>
            <a:ext cx="8153400" cy="13144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90"/>
                </a:solidFill>
              </a:rPr>
              <a:t>A reliable method for exploiting heap overflows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7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2296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06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2272629"/>
            <a:ext cx="990600" cy="1408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86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30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405765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3343275"/>
            <a:ext cx="3657600" cy="714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2971800"/>
            <a:ext cx="1143000" cy="74295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10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What is needed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417195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Understanding C functions, the stack, and the heap.</a:t>
            </a:r>
          </a:p>
          <a:p>
            <a:r>
              <a:rPr lang="en-US" sz="2400" dirty="0" smtClean="0"/>
              <a:t>Know how system calls are made</a:t>
            </a:r>
          </a:p>
          <a:p>
            <a:r>
              <a:rPr lang="en-US" sz="2400" dirty="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dirty="0" smtClean="0"/>
              <a:t>Attacker needs to know which CPU and OS used on the target machine:</a:t>
            </a:r>
          </a:p>
          <a:p>
            <a:pPr lvl="1"/>
            <a:r>
              <a:rPr lang="en-US" dirty="0" smtClean="0"/>
              <a:t>Our examples are for  x86  running  Linux or Windows</a:t>
            </a:r>
          </a:p>
          <a:p>
            <a:pPr lvl="1"/>
            <a:r>
              <a:rPr lang="en-US" dirty="0" smtClean="0"/>
              <a:t>Details vary slightly between CPUs and OSs: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Little endian vs. big endian  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x86 vs. Motorola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Stack Frame structure     </a:t>
            </a:r>
            <a:r>
              <a:rPr lang="en-US" dirty="0" smtClean="0">
                <a:solidFill>
                  <a:schemeClr val="tx2"/>
                </a:solidFill>
              </a:rPr>
              <a:t>(Unix vs. Windows)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249555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819150"/>
            <a:ext cx="6705600" cy="203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	A reliable exploit?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229600" cy="40576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&lt;SCRIPT language="text/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		 </a:t>
            </a:r>
            <a:r>
              <a:rPr lang="en-US" sz="2000" b="1" dirty="0" err="1" smtClean="0">
                <a:solidFill>
                  <a:srgbClr val="C00000"/>
                </a:solidFill>
              </a:rPr>
              <a:t>shellcode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overflow-string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(“%u2332%u4276%...”);</a:t>
            </a:r>
            <a:endParaRPr lang="en-US" sz="2000" dirty="0" smtClean="0"/>
          </a:p>
          <a:p>
            <a:pPr>
              <a:spcBef>
                <a:spcPts val="1224"/>
              </a:spcBef>
              <a:buNone/>
            </a:pPr>
            <a:r>
              <a:rPr lang="en-US" sz="2000" dirty="0" smtClean="0"/>
              <a:t>		cause-overflow( overflow-string );        // overflow  </a:t>
            </a:r>
            <a:r>
              <a:rPr lang="en-US" sz="2000" dirty="0" err="1" smtClean="0"/>
              <a:t>buf</a:t>
            </a:r>
            <a:r>
              <a:rPr lang="en-US" sz="2000" dirty="0" smtClean="0"/>
              <a:t>[ ]</a:t>
            </a:r>
          </a:p>
          <a:p>
            <a:pPr>
              <a:buNone/>
            </a:pPr>
            <a:r>
              <a:rPr lang="en-US" sz="2000" dirty="0" smtClean="0"/>
              <a:t>		&lt;/SCRIPT&gt;</a:t>
            </a:r>
          </a:p>
          <a:p>
            <a:pPr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400" dirty="0" smtClean="0"/>
              <a:t>Problem:	attacker does not know where browser </a:t>
            </a:r>
            <a:br>
              <a:rPr lang="en-US" sz="2400" dirty="0" smtClean="0"/>
            </a:br>
            <a:r>
              <a:rPr lang="en-US" sz="2400" dirty="0" smtClean="0"/>
              <a:t>	places </a:t>
            </a:r>
            <a:r>
              <a:rPr lang="en-US" sz="2400" b="1" dirty="0" err="1" smtClean="0"/>
              <a:t>shellcode</a:t>
            </a:r>
            <a:r>
              <a:rPr lang="en-US" sz="2400" dirty="0" smtClean="0"/>
              <a:t> on the heap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26720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shellcode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426720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962275" y="458132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66280" y="458073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426720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8958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1005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32760" y="3939540"/>
            <a:ext cx="2758440" cy="316230"/>
          </a:xfrm>
          <a:custGeom>
            <a:avLst/>
            <a:gdLst>
              <a:gd name="connsiteX0" fmla="*/ 15240 w 2758440"/>
              <a:gd name="connsiteY0" fmla="*/ 421640 h 421640"/>
              <a:gd name="connsiteX1" fmla="*/ 121920 w 2758440"/>
              <a:gd name="connsiteY1" fmla="*/ 314960 h 421640"/>
              <a:gd name="connsiteX2" fmla="*/ 746760 w 2758440"/>
              <a:gd name="connsiteY2" fmla="*/ 40640 h 421640"/>
              <a:gd name="connsiteX3" fmla="*/ 2270760 w 2758440"/>
              <a:gd name="connsiteY3" fmla="*/ 71120 h 421640"/>
              <a:gd name="connsiteX4" fmla="*/ 2758440 w 2758440"/>
              <a:gd name="connsiteY4" fmla="*/ 86360 h 4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40" h="421640">
                <a:moveTo>
                  <a:pt x="15240" y="421640"/>
                </a:moveTo>
                <a:cubicBezTo>
                  <a:pt x="7620" y="400050"/>
                  <a:pt x="0" y="378460"/>
                  <a:pt x="121920" y="314960"/>
                </a:cubicBezTo>
                <a:cubicBezTo>
                  <a:pt x="243840" y="251460"/>
                  <a:pt x="388620" y="81280"/>
                  <a:pt x="746760" y="40640"/>
                </a:cubicBezTo>
                <a:cubicBezTo>
                  <a:pt x="1104900" y="0"/>
                  <a:pt x="2270760" y="71120"/>
                  <a:pt x="2270760" y="71120"/>
                </a:cubicBezTo>
                <a:lnTo>
                  <a:pt x="2758440" y="8636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91201" y="386715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008709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9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5250"/>
            <a:ext cx="8229600" cy="857250"/>
          </a:xfrm>
        </p:spPr>
        <p:txBody>
          <a:bodyPr/>
          <a:lstStyle/>
          <a:p>
            <a:r>
              <a:rPr lang="en-US" dirty="0" smtClean="0"/>
              <a:t>Heap Spraying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SkyLined</a:t>
            </a:r>
            <a:r>
              <a:rPr lang="en-US" sz="2400" dirty="0" smtClean="0"/>
              <a:t>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00100"/>
            <a:ext cx="8229600" cy="4057650"/>
          </a:xfrm>
        </p:spPr>
        <p:txBody>
          <a:bodyPr/>
          <a:lstStyle/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Idea:	1. use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spray heap </a:t>
            </a:r>
            <a:br>
              <a:rPr lang="en-US" sz="2400" dirty="0" smtClean="0"/>
            </a:br>
            <a:r>
              <a:rPr lang="en-US" sz="2400" dirty="0" smtClean="0"/>
              <a:t>				with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 (and </a:t>
            </a:r>
            <a:r>
              <a:rPr lang="en-US" sz="2000" dirty="0" smtClean="0"/>
              <a:t>NOP </a:t>
            </a:r>
            <a:r>
              <a:rPr lang="en-US" sz="2400" dirty="0" smtClean="0"/>
              <a:t>slides)</a:t>
            </a:r>
          </a:p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		2. then point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 anywhere in spray area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33400" y="2228850"/>
            <a:ext cx="8386466" cy="2800350"/>
            <a:chOff x="533400" y="3124200"/>
            <a:chExt cx="8386466" cy="3733800"/>
          </a:xfrm>
        </p:grpSpPr>
        <p:sp>
          <p:nvSpPr>
            <p:cNvPr id="7" name="Rectangle 6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472812" y="4629150"/>
            <a:ext cx="168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 spray area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9" idx="3"/>
          </p:cNvCxnSpPr>
          <p:nvPr/>
        </p:nvCxnSpPr>
        <p:spPr>
          <a:xfrm>
            <a:off x="1676400" y="3267649"/>
            <a:ext cx="2438400" cy="561401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876300"/>
            <a:ext cx="6781800" cy="12382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228850"/>
            <a:ext cx="5486400" cy="1143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458200" cy="85725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heap spraying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unescape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(“%u9090%u9090”)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nop.length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 0x100000)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new Array 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&lt;1000;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Pointing  </a:t>
            </a:r>
            <a:r>
              <a:rPr lang="en-US" sz="2800" dirty="0" err="1" smtClean="0">
                <a:cs typeface="Courier New" pitchFamily="49" charset="0"/>
              </a:rPr>
              <a:t>func-ptr</a:t>
            </a:r>
            <a:r>
              <a:rPr lang="en-US" sz="2800" dirty="0" smtClean="0">
                <a:cs typeface="Courier New" pitchFamily="49" charset="0"/>
              </a:rPr>
              <a:t>  almost anywhere in heap will 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cause </a:t>
            </a:r>
            <a:r>
              <a:rPr lang="en-US" sz="2800" dirty="0" err="1" smtClean="0">
                <a:cs typeface="Courier New" pitchFamily="49" charset="0"/>
              </a:rPr>
              <a:t>shellcode</a:t>
            </a:r>
            <a:r>
              <a:rPr lang="en-US" sz="2800" dirty="0" smtClean="0">
                <a:cs typeface="Courier New" pitchFamily="49" charset="0"/>
              </a:rPr>
              <a:t> to execute.</a:t>
            </a:r>
            <a:endParaRPr lang="en-US" sz="33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7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Vulnerable buffer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915400" cy="42291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Placing vulnerable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[256]</a:t>
            </a:r>
            <a:r>
              <a:rPr lang="en-US" sz="3100" dirty="0" smtClean="0"/>
              <a:t>   next to object O:</a:t>
            </a:r>
          </a:p>
          <a:p>
            <a:pPr marL="685800" lvl="1" indent="-334963">
              <a:spcBef>
                <a:spcPts val="1200"/>
              </a:spcBef>
            </a:pPr>
            <a:r>
              <a:rPr lang="en-US" dirty="0" smtClean="0"/>
              <a:t>By sequence of </a:t>
            </a:r>
            <a:r>
              <a:rPr lang="en-US" dirty="0" err="1" smtClean="0"/>
              <a:t>Javascript</a:t>
            </a:r>
            <a:r>
              <a:rPr lang="en-US" dirty="0" smtClean="0"/>
              <a:t> allocations and frees</a:t>
            </a:r>
            <a:br>
              <a:rPr lang="en-US" dirty="0" smtClean="0"/>
            </a:br>
            <a:r>
              <a:rPr lang="en-US" dirty="0" smtClean="0"/>
              <a:t>make heap look as follows:</a:t>
            </a:r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4000"/>
              </a:spcBef>
            </a:pPr>
            <a:r>
              <a:rPr lang="en-US" dirty="0" smtClean="0"/>
              <a:t>Allocate </a:t>
            </a:r>
            <a:r>
              <a:rPr lang="en-US" dirty="0" err="1" smtClean="0"/>
              <a:t>vuln</a:t>
            </a:r>
            <a:r>
              <a:rPr lang="en-US" dirty="0" smtClean="0"/>
              <a:t>. buffer in </a:t>
            </a:r>
            <a:r>
              <a:rPr lang="en-US" dirty="0" err="1" smtClean="0"/>
              <a:t>Javascript</a:t>
            </a:r>
            <a:r>
              <a:rPr lang="en-US" dirty="0" smtClean="0"/>
              <a:t> and cause overflow</a:t>
            </a:r>
          </a:p>
          <a:p>
            <a:pPr marL="685800" lvl="1" indent="-334963">
              <a:spcBef>
                <a:spcPts val="2400"/>
              </a:spcBef>
            </a:pPr>
            <a:r>
              <a:rPr lang="en-US" dirty="0" smtClean="0"/>
              <a:t>Successfully used against a Safari PCRE overflow </a:t>
            </a:r>
            <a:r>
              <a:rPr lang="en-US" sz="1800" dirty="0" smtClean="0"/>
              <a:t>[DHM’08]</a:t>
            </a:r>
            <a:endParaRPr lang="en-US" dirty="0"/>
          </a:p>
        </p:txBody>
      </p:sp>
      <p:grpSp>
        <p:nvGrpSpPr>
          <p:cNvPr id="4" name="Group 48"/>
          <p:cNvGrpSpPr/>
          <p:nvPr/>
        </p:nvGrpSpPr>
        <p:grpSpPr>
          <a:xfrm>
            <a:off x="914400" y="2038350"/>
            <a:ext cx="7848600" cy="1798082"/>
            <a:chOff x="304800" y="2971800"/>
            <a:chExt cx="7848600" cy="239744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62000" y="3645932"/>
              <a:ext cx="7391400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38200" y="4331732"/>
              <a:ext cx="7315200" cy="1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66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76800"/>
              <a:ext cx="992692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O</a:t>
              </a:r>
              <a:endParaRPr lang="en-US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2362200" y="4419600"/>
              <a:ext cx="1143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3" idx="2"/>
            </p:cNvCxnSpPr>
            <p:nvPr/>
          </p:nvCxnSpPr>
          <p:spPr>
            <a:xfrm rot="16200000" flipV="1">
              <a:off x="3409950" y="4476750"/>
              <a:ext cx="533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rot="5400000" flipH="1" flipV="1">
              <a:off x="4324350" y="4362450"/>
              <a:ext cx="53340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7" idx="2"/>
            </p:cNvCxnSpPr>
            <p:nvPr/>
          </p:nvCxnSpPr>
          <p:spPr>
            <a:xfrm flipV="1">
              <a:off x="4648200" y="4343400"/>
              <a:ext cx="14859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4419600"/>
              <a:ext cx="25908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57600" y="2971800"/>
              <a:ext cx="1228484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free blocks</a:t>
              </a:r>
              <a:endParaRPr lang="en-US" b="1" dirty="0"/>
            </a:p>
          </p:txBody>
        </p:sp>
        <p:cxnSp>
          <p:nvCxnSpPr>
            <p:cNvPr id="35" name="Straight Arrow Connector 34"/>
            <p:cNvCxnSpPr>
              <a:stCxn id="33" idx="1"/>
              <a:endCxn id="7" idx="0"/>
            </p:cNvCxnSpPr>
            <p:nvPr/>
          </p:nvCxnSpPr>
          <p:spPr>
            <a:xfrm flipH="1">
              <a:off x="1600200" y="3218021"/>
              <a:ext cx="2057400" cy="4395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2" idx="0"/>
            </p:cNvCxnSpPr>
            <p:nvPr/>
          </p:nvCxnSpPr>
          <p:spPr>
            <a:xfrm rot="10800000" flipV="1">
              <a:off x="2895600" y="3264932"/>
              <a:ext cx="914400" cy="3926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2"/>
              <a:endCxn id="14" idx="0"/>
            </p:cNvCxnSpPr>
            <p:nvPr/>
          </p:nvCxnSpPr>
          <p:spPr>
            <a:xfrm flipH="1">
              <a:off x="4191000" y="3464243"/>
              <a:ext cx="80842" cy="1933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6" idx="0"/>
            </p:cNvCxnSpPr>
            <p:nvPr/>
          </p:nvCxnSpPr>
          <p:spPr>
            <a:xfrm>
              <a:off x="4648200" y="3341132"/>
              <a:ext cx="838200" cy="316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05400" y="3188732"/>
              <a:ext cx="1676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3810000"/>
              <a:ext cx="65264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9" name="Group 51"/>
          <p:cNvGrpSpPr/>
          <p:nvPr/>
        </p:nvGrpSpPr>
        <p:grpSpPr>
          <a:xfrm>
            <a:off x="4419600" y="2555379"/>
            <a:ext cx="1066800" cy="514350"/>
            <a:chOff x="3810000" y="3657600"/>
            <a:chExt cx="10668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114800" y="3962400"/>
              <a:ext cx="762000" cy="1588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10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heap spray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29050"/>
            <a:ext cx="8610600" cy="1314450"/>
          </a:xfrm>
        </p:spPr>
        <p:txBody>
          <a:bodyPr>
            <a:noAutofit/>
          </a:bodyPr>
          <a:lstStyle/>
          <a:p>
            <a:r>
              <a:rPr lang="en-US" sz="2400" dirty="0" smtClean="0"/>
              <a:t>Improvements:     Heap </a:t>
            </a:r>
            <a:r>
              <a:rPr lang="en-US" sz="2400" dirty="0" err="1" smtClean="0"/>
              <a:t>Feng</a:t>
            </a:r>
            <a:r>
              <a:rPr lang="en-US" sz="2400" dirty="0" smtClean="0"/>
              <a:t> </a:t>
            </a:r>
            <a:r>
              <a:rPr lang="en-US" sz="2400" dirty="0" err="1" smtClean="0"/>
              <a:t>Shui</a:t>
            </a:r>
            <a:r>
              <a:rPr lang="en-US" sz="2400" dirty="0" smtClean="0"/>
              <a:t>  </a:t>
            </a:r>
            <a:r>
              <a:rPr lang="en-US" sz="1800" dirty="0" smtClean="0"/>
              <a:t>[S’07]</a:t>
            </a:r>
          </a:p>
          <a:p>
            <a:pPr lvl="1"/>
            <a:r>
              <a:rPr lang="en-US" sz="2400" dirty="0" smtClean="0"/>
              <a:t>Reliable heap exploits </a:t>
            </a:r>
            <a:r>
              <a:rPr lang="en-US" sz="2400" b="1" dirty="0" smtClean="0"/>
              <a:t>on IE </a:t>
            </a:r>
            <a:r>
              <a:rPr lang="en-US" sz="2400" dirty="0" smtClean="0"/>
              <a:t>without spraying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Gives attacker full control of  IE heap  from </a:t>
            </a:r>
            <a:r>
              <a:rPr lang="en-US" sz="2400" dirty="0" err="1" smtClean="0"/>
              <a:t>Javascript</a:t>
            </a: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4531" t="23946" r="29688" b="25986"/>
          <a:stretch>
            <a:fillRect/>
          </a:stretch>
        </p:blipFill>
        <p:spPr bwMode="auto">
          <a:xfrm>
            <a:off x="1783080" y="971550"/>
            <a:ext cx="446532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81800" y="1085850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[RLZ’08]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2800" dirty="0" smtClean="0"/>
              <a:t>(partial)  </a:t>
            </a:r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0576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Protect heap </a:t>
            </a:r>
            <a:r>
              <a:rPr lang="en-US" sz="2400" smtClean="0"/>
              <a:t>function </a:t>
            </a:r>
            <a:r>
              <a:rPr lang="en-US" sz="2400" smtClean="0"/>
              <a:t>pointers</a:t>
            </a:r>
            <a:endParaRPr lang="en-US" sz="2400" dirty="0" smtClean="0"/>
          </a:p>
          <a:p>
            <a:r>
              <a:rPr lang="en-US" sz="2400" dirty="0" smtClean="0"/>
              <a:t>Better browser architecture:</a:t>
            </a:r>
          </a:p>
          <a:p>
            <a:pPr lvl="1"/>
            <a:r>
              <a:rPr lang="en-US" sz="2100" dirty="0" smtClean="0"/>
              <a:t>Store JavaScript strings in a separate heap from browser heap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OpenBSD</a:t>
            </a:r>
            <a:r>
              <a:rPr lang="en-US" sz="2400" dirty="0" smtClean="0"/>
              <a:t> heap overflow protection:</a:t>
            </a: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Nozzle </a:t>
            </a:r>
            <a:r>
              <a:rPr lang="en-US" sz="1800" dirty="0" smtClean="0"/>
              <a:t>[RLZ’08] </a:t>
            </a:r>
            <a:r>
              <a:rPr lang="en-US" sz="2400" dirty="0" smtClean="0"/>
              <a:t>:  detect sprays by prevalence of code on heap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47336" y="2914650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23536" y="3370659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04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141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23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29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621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6136" y="3714750"/>
            <a:ext cx="219380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non-writable pages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8" idx="2"/>
          </p:cNvCxnSpPr>
          <p:nvPr/>
        </p:nvCxnSpPr>
        <p:spPr>
          <a:xfrm rot="10800000">
            <a:off x="2618936" y="3371850"/>
            <a:ext cx="8382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rot="5400000" flipH="1" flipV="1">
            <a:off x="3666686" y="3543102"/>
            <a:ext cx="342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2"/>
          </p:cNvCxnSpPr>
          <p:nvPr/>
        </p:nvCxnSpPr>
        <p:spPr>
          <a:xfrm rot="5400000" flipH="1" flipV="1">
            <a:off x="4695386" y="3352800"/>
            <a:ext cx="3429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2"/>
          </p:cNvCxnSpPr>
          <p:nvPr/>
        </p:nvCxnSpPr>
        <p:spPr>
          <a:xfrm flipV="1">
            <a:off x="5133536" y="3371850"/>
            <a:ext cx="11430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95736" y="2800350"/>
            <a:ext cx="1191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br>
              <a:rPr lang="en-US" dirty="0" smtClean="0"/>
            </a:br>
            <a:r>
              <a:rPr lang="en-US" dirty="0" smtClean="0"/>
              <a:t>cross-page</a:t>
            </a:r>
            <a:br>
              <a:rPr lang="en-US" dirty="0" smtClean="0"/>
            </a:br>
            <a:r>
              <a:rPr lang="en-US" dirty="0" smtClean="0"/>
              <a:t>overflows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8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458200" cy="417195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r>
              <a:rPr lang="en-US" sz="2400" b="1" dirty="0"/>
              <a:t> </a:t>
            </a:r>
            <a:r>
              <a:rPr lang="en-US" sz="2400" b="1" dirty="0" smtClean="0"/>
              <a:t>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</a:p>
          <a:p>
            <a:pPr>
              <a:buNone/>
              <a:tabLst>
                <a:tab pos="574675" algn="l"/>
              </a:tabLst>
            </a:pPr>
            <a:endParaRPr lang="en-US" sz="2400" b="1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[4]		</a:t>
            </a:r>
            <a:r>
              <a:rPr lang="en-US" sz="2400" b="1" dirty="0" smtClean="0"/>
              <a:t>Interpreter Exploitation: Pointer inference and </a:t>
            </a:r>
            <a:r>
              <a:rPr lang="en-US" sz="2400" b="1" dirty="0" err="1" smtClean="0"/>
              <a:t>JiT</a:t>
            </a:r>
            <a:r>
              <a:rPr lang="en-US" sz="2400" b="1" dirty="0" smtClean="0"/>
              <a:t> spraying</a:t>
            </a:r>
            <a:r>
              <a:rPr lang="en-US" sz="2400" dirty="0" smtClean="0"/>
              <a:t>,  </a:t>
            </a:r>
            <a:br>
              <a:rPr lang="en-US" sz="2400" dirty="0" smtClean="0"/>
            </a:br>
            <a:r>
              <a:rPr lang="en-US" sz="2400" dirty="0" smtClean="0"/>
              <a:t>		by Dion </a:t>
            </a:r>
            <a:r>
              <a:rPr lang="en-US" sz="2400" dirty="0" err="1" smtClean="0"/>
              <a:t>Blazakis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96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Linux process memory layout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62200" y="4467225"/>
            <a:ext cx="2819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38227" y="42672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62200" y="3981450"/>
            <a:ext cx="2825750" cy="485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62200" y="3352800"/>
            <a:ext cx="2819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68550" y="2552700"/>
            <a:ext cx="281305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68550" y="1066800"/>
            <a:ext cx="2819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2952750"/>
            <a:ext cx="2819400" cy="40005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62200" y="1638300"/>
            <a:ext cx="2819400" cy="914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733800" y="29527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733800" y="21526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733800" y="163830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231877" y="27813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75251" y="895350"/>
            <a:ext cx="1730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92122" y="1466850"/>
            <a:ext cx="839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785938" y="16383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09801" y="3181350"/>
            <a:ext cx="595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709738" y="3352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2014538" y="3981450"/>
            <a:ext cx="271462" cy="485775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9055" y="3912394"/>
            <a:ext cx="1433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8550" y="39814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362200" y="29527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362200" y="10668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86690" y="4610100"/>
            <a:ext cx="340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362200" y="44386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14600" y="3067050"/>
            <a:ext cx="35052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xception handlers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Stack Frame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97138" y="1416049"/>
            <a:ext cx="3505200" cy="95011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rguments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7138" y="23788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r</a:t>
            </a:r>
            <a:r>
              <a:rPr lang="en-US" sz="2400" b="1" dirty="0" smtClean="0">
                <a:solidFill>
                  <a:schemeClr val="tx2"/>
                </a:solidFill>
              </a:rPr>
              <a:t>eturn </a:t>
            </a:r>
            <a:r>
              <a:rPr lang="en-US" sz="2400" b="1" dirty="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97138" y="27344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tack </a:t>
            </a:r>
            <a:r>
              <a:rPr lang="en-US" sz="2400" b="1" dirty="0">
                <a:solidFill>
                  <a:schemeClr val="tx2"/>
                </a:solidFill>
              </a:rPr>
              <a:t>f</a:t>
            </a:r>
            <a:r>
              <a:rPr lang="en-US" sz="2400" b="1" dirty="0" smtClean="0">
                <a:solidFill>
                  <a:schemeClr val="tx2"/>
                </a:solidFill>
              </a:rPr>
              <a:t>rame </a:t>
            </a:r>
            <a:r>
              <a:rPr lang="en-US" sz="2400" b="1" dirty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ointer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7138" y="3638549"/>
            <a:ext cx="3505200" cy="6691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l</a:t>
            </a:r>
            <a:r>
              <a:rPr lang="en-US" sz="2400" b="1" dirty="0" smtClean="0">
                <a:solidFill>
                  <a:schemeClr val="tx2"/>
                </a:solidFill>
              </a:rPr>
              <a:t>ocal </a:t>
            </a:r>
            <a:r>
              <a:rPr lang="en-US" sz="2400" b="1" dirty="0">
                <a:solidFill>
                  <a:schemeClr val="tx2"/>
                </a:solidFill>
              </a:rPr>
              <a:t>variables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1743" y="4167485"/>
            <a:ext cx="485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SP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60513" y="4400550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916738" y="1485900"/>
            <a:ext cx="0" cy="3086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97138" y="14859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97138" y="1445419"/>
            <a:ext cx="3505200" cy="287893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92338" y="1439069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30347" y="3773092"/>
            <a:ext cx="1133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1121569"/>
            <a:ext cx="744538" cy="1828800"/>
            <a:chOff x="1104" y="1104"/>
            <a:chExt cx="469" cy="1536"/>
          </a:xfrm>
        </p:grpSpPr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97138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6005513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29400" y="1123950"/>
            <a:ext cx="633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4552950"/>
            <a:ext cx="5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low</a:t>
            </a:r>
            <a:endParaRPr lang="en-US" sz="2000" dirty="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209800" y="43243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6005512" y="3979069"/>
            <a:ext cx="14288" cy="6500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514600" y="394335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57240"/>
            <a:ext cx="457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Suppose a web server contains a function</a:t>
            </a:r>
            <a:r>
              <a:rPr lang="en-US" sz="2000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684" y="1809750"/>
            <a:ext cx="4137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err="1" smtClean="0"/>
              <a:t>func</a:t>
            </a:r>
            <a:r>
              <a:rPr lang="en-US" sz="2000" dirty="0" smtClean="0"/>
              <a:t>() is called stack looks like: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argument: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703262" y="2497931"/>
            <a:ext cx="744538" cy="1064419"/>
            <a:chOff x="1104" y="1104"/>
            <a:chExt cx="469" cy="1536"/>
          </a:xfrm>
        </p:grpSpPr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180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76350"/>
            <a:ext cx="37712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/>
              <a:t>What if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dirty="0"/>
              <a:t>   is  136 bytes long?   </a:t>
            </a:r>
            <a:endParaRPr lang="en-US" sz="2000" dirty="0" smtClean="0"/>
          </a:p>
          <a:p>
            <a:pPr>
              <a:spcBef>
                <a:spcPct val="30000"/>
              </a:spcBef>
            </a:pPr>
            <a:r>
              <a:rPr lang="en-US" sz="2000" dirty="0" smtClean="0"/>
              <a:t>After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/>
              <a:t>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dirty="0" smtClean="0"/>
              <a:t>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1447800" y="3060700"/>
            <a:ext cx="3505200" cy="1765300"/>
          </a:xfrm>
          <a:prstGeom prst="rect">
            <a:avLst/>
          </a:prstGeom>
          <a:solidFill>
            <a:srgbClr val="FF0000">
              <a:alpha val="6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1143000" y="3105150"/>
            <a:ext cx="152400" cy="1600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3638550"/>
            <a:ext cx="58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3638550"/>
            <a:ext cx="3640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Problem: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/>
              <a:t>no </a:t>
            </a:r>
            <a:r>
              <a:rPr lang="en-US" sz="2000" dirty="0" smtClean="0"/>
              <a:t>length checking </a:t>
            </a:r>
            <a:r>
              <a:rPr lang="en-US" sz="2000" dirty="0"/>
              <a:t>in  </a:t>
            </a:r>
            <a:r>
              <a:rPr lang="en-US" sz="2000" dirty="0" err="1">
                <a:solidFill>
                  <a:schemeClr val="tx2"/>
                </a:solidFill>
              </a:rPr>
              <a:t>strcpy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-47625"/>
            <a:ext cx="5410199" cy="7905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Basic stack exploit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457201" y="977503"/>
            <a:ext cx="4648199" cy="4185047"/>
          </a:xfrm>
        </p:spPr>
        <p:txBody>
          <a:bodyPr>
            <a:noAutofit/>
          </a:bodyPr>
          <a:lstStyle/>
          <a:p>
            <a:pPr>
              <a:spcBef>
                <a:spcPts val="2376"/>
              </a:spcBef>
            </a:pPr>
            <a:r>
              <a:rPr lang="en-US" sz="2400" dirty="0"/>
              <a:t>Suppose    </a:t>
            </a:r>
            <a:r>
              <a:rPr lang="en-US" sz="2400" dirty="0">
                <a:solidFill>
                  <a:schemeClr val="tx2"/>
                </a:solidFill>
              </a:rPr>
              <a:t>*</a:t>
            </a:r>
            <a:r>
              <a:rPr lang="en-US" sz="2400" dirty="0" err="1">
                <a:solidFill>
                  <a:schemeClr val="tx2"/>
                </a:solidFill>
              </a:rPr>
              <a:t>str</a:t>
            </a:r>
            <a:r>
              <a:rPr lang="en-US" sz="2400" dirty="0"/>
              <a:t>   </a:t>
            </a:r>
            <a:r>
              <a:rPr lang="en-US" sz="2400" dirty="0" smtClean="0"/>
              <a:t>  </a:t>
            </a:r>
            <a:r>
              <a:rPr lang="en-US" sz="2400" dirty="0"/>
              <a:t>is such that 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      after  </a:t>
            </a:r>
            <a:r>
              <a:rPr lang="en-US" sz="2400" dirty="0" err="1">
                <a:solidFill>
                  <a:schemeClr val="tx2"/>
                </a:solidFill>
              </a:rPr>
              <a:t>strcpy</a:t>
            </a:r>
            <a:r>
              <a:rPr lang="en-US" sz="2400" dirty="0"/>
              <a:t>  stack looks like</a:t>
            </a:r>
            <a:r>
              <a:rPr lang="en-US" sz="2400" dirty="0" smtClean="0"/>
              <a:t>: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Program P:    </a:t>
            </a:r>
            <a:r>
              <a:rPr lang="en-US" sz="2400" dirty="0" smtClean="0">
                <a:solidFill>
                  <a:srgbClr val="000090"/>
                </a:solidFill>
              </a:rPr>
              <a:t>exec(“/bin/</a:t>
            </a:r>
            <a:r>
              <a:rPr lang="en-US" sz="2400" dirty="0" err="1" smtClean="0">
                <a:solidFill>
                  <a:srgbClr val="000090"/>
                </a:solidFill>
              </a:rPr>
              <a:t>sh</a:t>
            </a:r>
            <a:r>
              <a:rPr lang="en-US" sz="2400" dirty="0" smtClean="0">
                <a:solidFill>
                  <a:srgbClr val="000090"/>
                </a:solidFill>
              </a:rPr>
              <a:t>”)</a:t>
            </a:r>
            <a:endParaRPr lang="en-US" sz="2400" dirty="0">
              <a:solidFill>
                <a:srgbClr val="000090"/>
              </a:solidFill>
            </a:endParaRPr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r>
              <a:rPr lang="en-US" sz="2000" dirty="0" smtClean="0"/>
              <a:t>When  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  exits,  the user </a:t>
            </a:r>
            <a:r>
              <a:rPr lang="en-US" sz="2000" dirty="0" smtClean="0"/>
              <a:t>gets shell  </a:t>
            </a:r>
            <a:r>
              <a:rPr lang="en-US" sz="2000" dirty="0"/>
              <a:t>!</a:t>
            </a:r>
          </a:p>
          <a:p>
            <a:r>
              <a:rPr lang="en-US" sz="2000" dirty="0"/>
              <a:t>Note:  attack code </a:t>
            </a:r>
            <a:r>
              <a:rPr lang="en-US" sz="2000" dirty="0" smtClean="0"/>
              <a:t>P runs </a:t>
            </a:r>
            <a:r>
              <a:rPr lang="en-US" sz="2000" i="1" dirty="0"/>
              <a:t>in stack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48" name="Rectangle 47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2" name="Freeform 11"/>
          <p:cNvSpPr/>
          <p:nvPr/>
        </p:nvSpPr>
        <p:spPr>
          <a:xfrm>
            <a:off x="5121748" y="1581150"/>
            <a:ext cx="732952" cy="15049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4125</TotalTime>
  <Words>1678</Words>
  <Application>Microsoft Macintosh PowerPoint</Application>
  <PresentationFormat>On-screen Show (16:9)</PresentationFormat>
  <Paragraphs>460</Paragraphs>
  <Slides>46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1_Lecture</vt:lpstr>
      <vt:lpstr>2_Office Theme</vt:lpstr>
      <vt:lpstr>3_Office Theme</vt:lpstr>
      <vt:lpstr>Chart</vt:lpstr>
      <vt:lpstr>Basic Memory Corruption Attacks</vt:lpstr>
      <vt:lpstr>Memory corruption attacks</vt:lpstr>
      <vt:lpstr>Example 1:   buffer overflows</vt:lpstr>
      <vt:lpstr>What is needed</vt:lpstr>
      <vt:lpstr>Linux process memory layout</vt:lpstr>
      <vt:lpstr>Stack Frame</vt:lpstr>
      <vt:lpstr>What are buffer overflows?</vt:lpstr>
      <vt:lpstr>What are buffer overflows?</vt:lpstr>
      <vt:lpstr>Basic stack exploit</vt:lpstr>
      <vt:lpstr>The NOP slide</vt:lpstr>
      <vt:lpstr>Details and examples</vt:lpstr>
      <vt:lpstr>Many unsafe libc functions</vt:lpstr>
      <vt:lpstr>Buffer overflow opportunities</vt:lpstr>
      <vt:lpstr>Corrupting method pointers</vt:lpstr>
      <vt:lpstr>Finding buffer overflows</vt:lpstr>
      <vt:lpstr>More Memory Corruption Attacks</vt:lpstr>
      <vt:lpstr>More Corruption Opportunities</vt:lpstr>
      <vt:lpstr>Integer Overflows     (see Phrack 60)</vt:lpstr>
      <vt:lpstr>An example</vt:lpstr>
      <vt:lpstr>Integer overflow exploit stats</vt:lpstr>
      <vt:lpstr>Format string bugs</vt:lpstr>
      <vt:lpstr>Format string problem</vt:lpstr>
      <vt:lpstr>Vulnerable functions</vt:lpstr>
      <vt:lpstr>Exploit</vt:lpstr>
      <vt:lpstr>Platform Defenses</vt:lpstr>
      <vt:lpstr>Preventing hijacking attacks</vt:lpstr>
      <vt:lpstr>Marking memory as non-execute   (W^X)</vt:lpstr>
      <vt:lpstr>Examples:   DEP controls in Windows</vt:lpstr>
      <vt:lpstr>Attack:  Return Oriented Programming  (ROP)</vt:lpstr>
      <vt:lpstr>Response:   randomization</vt:lpstr>
      <vt:lpstr>ASLR Example</vt:lpstr>
      <vt:lpstr>Defenses: Canary</vt:lpstr>
      <vt:lpstr>Canary Types</vt:lpstr>
      <vt:lpstr>Canaries are not full proof</vt:lpstr>
      <vt:lpstr>More methods …</vt:lpstr>
      <vt:lpstr>Advanced Attacks</vt:lpstr>
      <vt:lpstr>Heap Spray Attacks</vt:lpstr>
      <vt:lpstr>Heap-based control hijacking</vt:lpstr>
      <vt:lpstr>Heap-based control hijacking</vt:lpstr>
      <vt:lpstr> A reliable exploit?   </vt:lpstr>
      <vt:lpstr>Heap Spraying     [SkyLined 2004]</vt:lpstr>
      <vt:lpstr>Javascript heap spraying</vt:lpstr>
      <vt:lpstr>Vulnerable buffer placement</vt:lpstr>
      <vt:lpstr>Many heap spray exploits</vt:lpstr>
      <vt:lpstr>(partial)  Defenses</vt:lpstr>
      <vt:lpstr>References on heap spraying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subject/>
  <dc:creator>Dan Boneh</dc:creator>
  <cp:keywords/>
  <dc:description/>
  <cp:lastModifiedBy>Suman Jana</cp:lastModifiedBy>
  <cp:revision>255</cp:revision>
  <dcterms:created xsi:type="dcterms:W3CDTF">2010-11-06T18:36:35Z</dcterms:created>
  <dcterms:modified xsi:type="dcterms:W3CDTF">2017-11-13T04:03:12Z</dcterms:modified>
  <cp:category/>
</cp:coreProperties>
</file>