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308" r:id="rId4"/>
    <p:sldId id="310" r:id="rId5"/>
    <p:sldId id="302" r:id="rId6"/>
    <p:sldId id="307" r:id="rId7"/>
    <p:sldId id="303" r:id="rId8"/>
    <p:sldId id="306" r:id="rId9"/>
    <p:sldId id="305" r:id="rId10"/>
    <p:sldId id="304" r:id="rId11"/>
    <p:sldId id="309" r:id="rId12"/>
    <p:sldId id="31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A3A7DF1-6E39-FF4A-8465-69813030020E}">
          <p14:sldIdLst>
            <p14:sldId id="256"/>
            <p14:sldId id="259"/>
            <p14:sldId id="308"/>
            <p14:sldId id="310"/>
            <p14:sldId id="302"/>
            <p14:sldId id="307"/>
            <p14:sldId id="303"/>
            <p14:sldId id="306"/>
            <p14:sldId id="305"/>
            <p14:sldId id="304"/>
            <p14:sldId id="309"/>
            <p14:sldId id="31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0" autoAdjust="0"/>
    <p:restoredTop sz="94737" autoAdjust="0"/>
  </p:normalViewPr>
  <p:slideViewPr>
    <p:cSldViewPr snapToGrid="0" snapToObjects="1">
      <p:cViewPr varScale="1">
        <p:scale>
          <a:sx n="109" d="100"/>
          <a:sy n="109" d="100"/>
        </p:scale>
        <p:origin x="178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6D20F-63FE-894F-AB95-F7822C35DE1B}" type="datetimeFigureOut">
              <a:rPr lang="en-US" smtClean="0"/>
              <a:t>1/12/21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6A4C2-0C16-C84A-8557-9089DB105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4390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AB1048-594F-FC4F-8088-F9C7EEE6AF24}" type="datetimeFigureOut">
              <a:rPr lang="en-US" smtClean="0"/>
              <a:t>1/12/21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A67E95-E902-4E4C-841C-3E2A06738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5227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AE0A5-9AF6-E147-A5C1-A553FDBCF715}" type="datetime1">
              <a:rPr lang="en-US" smtClean="0"/>
              <a:t>1/12/21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62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6924F-02C9-674A-A4F7-B330E8D6B591}" type="datetime1">
              <a:rPr lang="en-US" smtClean="0"/>
              <a:t>1/12/21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600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4AAEB-EAD4-3F47-944C-37E6A1F97867}" type="datetime1">
              <a:rPr lang="en-US" smtClean="0"/>
              <a:t>1/12/21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88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31CE-5189-3F43-8B6F-1BC75D693756}" type="datetime1">
              <a:rPr lang="en-US" smtClean="0"/>
              <a:t>1/12/21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010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E48C-4F65-F741-8C50-6A52CFC6CAFD}" type="datetime1">
              <a:rPr lang="en-US" smtClean="0"/>
              <a:t>1/12/21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62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BD615-5DCE-E743-9571-B47333BA76CB}" type="datetime1">
              <a:rPr lang="en-US" smtClean="0"/>
              <a:t>1/12/21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225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D5849-90BD-D040-B403-5551BED7BD89}" type="datetime1">
              <a:rPr lang="en-US" smtClean="0"/>
              <a:t>1/12/21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48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2303-6D13-C84B-B797-070BB8B2319A}" type="datetime1">
              <a:rPr lang="en-US" smtClean="0"/>
              <a:t>1/12/21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538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9D908-E355-F149-BAC6-40765726F77A}" type="datetime1">
              <a:rPr lang="en-US" smtClean="0"/>
              <a:t>1/12/21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277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BCF9-D37A-284B-9B11-EDEA1114C82A}" type="datetime1">
              <a:rPr lang="en-US" smtClean="0"/>
              <a:t>1/12/21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11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891E-F528-DC41-815D-A55F75EEC2C5}" type="datetime1">
              <a:rPr lang="en-US" smtClean="0"/>
              <a:t>1/12/21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095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96232-1064-5740-9420-8A36462F1C7F}" type="datetime1">
              <a:rPr lang="en-US" smtClean="0"/>
              <a:t>1/12/21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7C6D2-FFDE-B546-A354-0EC8151691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2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FF66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Security 2: Introduction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Suman Jana</a:t>
            </a:r>
          </a:p>
          <a:p>
            <a:r>
              <a:rPr lang="en-US" sz="2400" dirty="0">
                <a:solidFill>
                  <a:schemeClr val="tx1"/>
                </a:solidFill>
              </a:rPr>
              <a:t>Columbia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416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92B89-A08E-6147-9A24-A624D4942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F10F8-7189-9745-94AD-5896C6F15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You’re all adults </a:t>
            </a:r>
          </a:p>
          <a:p>
            <a:r>
              <a:rPr lang="en-US" dirty="0"/>
              <a:t>You’re all responsible for your own actions </a:t>
            </a:r>
          </a:p>
          <a:p>
            <a:r>
              <a:rPr lang="en-US" dirty="0"/>
              <a:t>If there’s something missing, you have to tell me/TA ASAP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73781D-3FEE-4347-BFE7-719E6CDE3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110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977EA-A0F7-9249-8AD7-828D0640B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3C50F-BE30-5545-8745-23FCF6375E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• All programming homework must be done in C or C++ unless otherwise instructed. Don’t bother asking for exceptions.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 Turn in a single tar file, including a </a:t>
            </a:r>
            <a:r>
              <a:rPr lang="en-US" dirty="0" err="1"/>
              <a:t>Makefile</a:t>
            </a:r>
            <a:r>
              <a:rPr lang="en-US" dirty="0"/>
              <a:t>; if necessary, include test data and a README file with execution instructions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 All programs must compile and run on Linux on the Google Cloud machines; zero credit for programs that don’t compile. Note that this means you must be comfortable compiling and running code on Linux.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 Because most security problems are due to buggy code, there will be copious deductions for bugs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39647E-0175-6643-B0CF-24FE3A59C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5505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37CDA-FF3C-B145-AB46-14996FD70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5C124-A2D2-9742-9AB9-F9D9C9C52D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Teams of 3 (might change depending on the final class size)</a:t>
            </a:r>
          </a:p>
          <a:p>
            <a:r>
              <a:rPr lang="en-US" dirty="0"/>
              <a:t>Pick teammates early by first 2-3 weeks of the class</a:t>
            </a:r>
          </a:p>
          <a:p>
            <a:r>
              <a:rPr lang="en-US" dirty="0"/>
              <a:t>Ideally, you will pick projects one of the following two theme areas: automated vulnerability detection (e.g., fuzzing), and  machine learning + security </a:t>
            </a:r>
          </a:p>
          <a:p>
            <a:r>
              <a:rPr lang="en-US" dirty="0"/>
              <a:t>Talk to me early, I can help to pick a project topic that suits your skills and interests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0B0CD1-FA4D-234D-AAD2-883D10008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680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Deeper dive into computer security</a:t>
            </a:r>
          </a:p>
          <a:p>
            <a:pPr lvl="1"/>
            <a:r>
              <a:rPr lang="en-US" dirty="0"/>
              <a:t>Understanding security vulnerabilities and existing defenses</a:t>
            </a:r>
          </a:p>
          <a:p>
            <a:pPr lvl="1"/>
            <a:r>
              <a:rPr lang="en-US" dirty="0"/>
              <a:t>Learn how to build secure systems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040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5CA3A-3742-5F4F-B342-A32442FA5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think about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B04092-24CE-4943-BACE-23404520D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• Security is an end-to-end property of the overall design/system </a:t>
            </a:r>
          </a:p>
          <a:p>
            <a:pPr marL="0" indent="0">
              <a:buNone/>
            </a:pPr>
            <a:r>
              <a:rPr lang="en-US" dirty="0"/>
              <a:t>• You do not get security by sprinkling on crypto or by forcing people to change their passwords frequently </a:t>
            </a:r>
          </a:p>
          <a:p>
            <a:pPr marL="0" indent="0">
              <a:buNone/>
            </a:pPr>
            <a:r>
              <a:rPr lang="en-US" dirty="0"/>
              <a:t>• Those can sometimes help—but bad guys go around strong security, not through it </a:t>
            </a:r>
          </a:p>
          <a:p>
            <a:pPr marL="0" indent="0">
              <a:buNone/>
            </a:pPr>
            <a:r>
              <a:rPr lang="en-US" dirty="0"/>
              <a:t>• Security is a systems property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34603D-2156-F244-84B6-A54B30F84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147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4128F-366E-C248-9D84-7271A8123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think about insecurity…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D0C1A-8855-8F43-A15B-A6932DEDF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bad guys don’t follow the rules </a:t>
            </a:r>
          </a:p>
          <a:p>
            <a:r>
              <a:rPr lang="en-US" dirty="0"/>
              <a:t>To understand how to secure a system, you have to understand what sort of attacks are possible </a:t>
            </a:r>
          </a:p>
          <a:p>
            <a:r>
              <a:rPr lang="en-US" dirty="0"/>
              <a:t>Note that that is not the same as actually launching them. . 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53C47C-076B-434C-83F0-2C7A7BDBB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69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No text book but assigned readings from different sources</a:t>
            </a:r>
          </a:p>
          <a:p>
            <a:r>
              <a:rPr lang="en-US" dirty="0"/>
              <a:t>Grading </a:t>
            </a:r>
          </a:p>
          <a:p>
            <a:pPr lvl="1"/>
            <a:r>
              <a:rPr lang="en-US" dirty="0"/>
              <a:t>Three programming assignments in C/Python (30%)</a:t>
            </a:r>
          </a:p>
          <a:p>
            <a:pPr lvl="1"/>
            <a:r>
              <a:rPr lang="en-US" dirty="0"/>
              <a:t>Take home Midterm (20%)</a:t>
            </a:r>
          </a:p>
          <a:p>
            <a:pPr lvl="1"/>
            <a:r>
              <a:rPr lang="en-US" dirty="0"/>
              <a:t>Final project (45%)</a:t>
            </a:r>
          </a:p>
          <a:p>
            <a:pPr lvl="1"/>
            <a:r>
              <a:rPr lang="en-US" dirty="0"/>
              <a:t>Class participation (5%)</a:t>
            </a:r>
          </a:p>
          <a:p>
            <a:r>
              <a:rPr lang="en-US" dirty="0"/>
              <a:t>Class webpage: </a:t>
            </a:r>
            <a:r>
              <a:rPr lang="en-US" sz="2400" dirty="0"/>
              <a:t>http://</a:t>
            </a:r>
            <a:r>
              <a:rPr lang="en-US" sz="2400" dirty="0" err="1"/>
              <a:t>sumanj.info</a:t>
            </a:r>
            <a:r>
              <a:rPr lang="en-US" sz="2400" dirty="0"/>
              <a:t>/security_2.html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957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F4EEC-3629-F74B-9165-FBB419E82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Prerequisites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EC5D6-5DB0-A148-A3F0-14137B788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COMS W4181 is a prerequisite for this class—I assume that you know the material in it </a:t>
            </a:r>
          </a:p>
          <a:p>
            <a:r>
              <a:rPr lang="en-US" dirty="0"/>
              <a:t>However—in this very bureaucratic university, SSOL does not enforce prerequisites </a:t>
            </a:r>
          </a:p>
          <a:p>
            <a:r>
              <a:rPr lang="en-US" dirty="0"/>
              <a:t>A prerequisite is a warning: you are expected to know the material </a:t>
            </a:r>
          </a:p>
          <a:p>
            <a:r>
              <a:rPr lang="en-US" dirty="0"/>
              <a:t>I will not ask anyone if they’ve taken 4181 or not</a:t>
            </a:r>
            <a:br>
              <a:rPr lang="en-US" dirty="0"/>
            </a:br>
            <a:r>
              <a:rPr lang="en-US" dirty="0"/>
              <a:t>But—I will not review encryption algorithms, firewalls, etc. </a:t>
            </a:r>
          </a:p>
          <a:p>
            <a:r>
              <a:rPr lang="en-US" dirty="0"/>
              <a:t>If you have any doubts, see 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0236D7-4503-5A40-A8C0-7225ABE6F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75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04258-8C35-0E4F-89C5-318D79001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C85C07-DF25-6947-B453-1076DB5A8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As noted, three programming assignments  (PAs)</a:t>
            </a:r>
          </a:p>
          <a:p>
            <a:r>
              <a:rPr lang="en-US" dirty="0"/>
              <a:t>PAs must be submitted electronically by the deadline </a:t>
            </a:r>
          </a:p>
          <a:p>
            <a:r>
              <a:rPr lang="en-US" dirty="0"/>
              <a:t>PAs received later that day lose 5%, the next day 10%, two days late 20%, three days late 30%; after that, zero credit </a:t>
            </a:r>
          </a:p>
          <a:p>
            <a:r>
              <a:rPr lang="en-US" dirty="0"/>
              <a:t>Exceptions granted only for unforeseeable events. Workload, day job, etc., are quite foreseeable. </a:t>
            </a:r>
          </a:p>
          <a:p>
            <a:r>
              <a:rPr lang="en-US" dirty="0"/>
              <a:t>No grace period, no freebies </a:t>
            </a:r>
          </a:p>
          <a:p>
            <a:r>
              <a:rPr lang="en-US" dirty="0"/>
              <a:t>Problems? See TAs/me before the due date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401ED9-DC7D-2B49-ABE5-62A65CEEC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301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F57CB-2770-FD43-9FCB-0A8EB9B65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Contacting 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2D4C3-61B2-364E-B53D-C56D6F1B0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Feel free to drop in during (virtual) office hours. </a:t>
            </a:r>
          </a:p>
          <a:p>
            <a:r>
              <a:rPr lang="en-US" dirty="0"/>
              <a:t>I’ll announce changes (if any) on my home page </a:t>
            </a:r>
          </a:p>
          <a:p>
            <a:r>
              <a:rPr lang="en-US" dirty="0"/>
              <a:t>I’m amenable to meeting other times, by appointment. </a:t>
            </a:r>
          </a:p>
          <a:p>
            <a:r>
              <a:rPr lang="en-US" dirty="0"/>
              <a:t>If you have any questions, please use email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C88198-57C6-FF41-BB1A-8909ACF7E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56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4679A-5221-B141-AA00-EFB9633E9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F5012-7E0A-F743-9BAC-9442C59A8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prepare slides for each class, and upload them shortly before class time </a:t>
            </a:r>
          </a:p>
          <a:p>
            <a:r>
              <a:rPr lang="en-US" dirty="0"/>
              <a:t>Slides (and other information) are uploaded to my web page </a:t>
            </a:r>
          </a:p>
          <a:p>
            <a:r>
              <a:rPr lang="en-US" dirty="0"/>
              <a:t>Well, occasionally they’re uploaded shortly after class. . 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F98BF1-A760-4441-82CB-BFF4208FA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7C6D2-FFDE-B546-A354-0EC81516918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491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636</Words>
  <Application>Microsoft Macintosh PowerPoint</Application>
  <PresentationFormat>On-screen Show (4:3)</PresentationFormat>
  <Paragraphs>75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Security 2: Introduction</vt:lpstr>
      <vt:lpstr>Course goals</vt:lpstr>
      <vt:lpstr>How to think about security</vt:lpstr>
      <vt:lpstr>How to think about insecurity…</vt:lpstr>
      <vt:lpstr>Logistics</vt:lpstr>
      <vt:lpstr>Prerequisites</vt:lpstr>
      <vt:lpstr>Late policy</vt:lpstr>
      <vt:lpstr>Contacting Me</vt:lpstr>
      <vt:lpstr>Lectures</vt:lpstr>
      <vt:lpstr>Responsibility</vt:lpstr>
      <vt:lpstr>Programming assignments</vt:lpstr>
      <vt:lpstr>Project</vt:lpstr>
    </vt:vector>
  </TitlesOfParts>
  <Company>Stanford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Suman Jana</dc:creator>
  <cp:lastModifiedBy>Microsoft Office User</cp:lastModifiedBy>
  <cp:revision>62</cp:revision>
  <dcterms:created xsi:type="dcterms:W3CDTF">2017-09-05T23:29:40Z</dcterms:created>
  <dcterms:modified xsi:type="dcterms:W3CDTF">2021-01-12T17:53:58Z</dcterms:modified>
</cp:coreProperties>
</file>