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9" r:id="rId3"/>
    <p:sldId id="302" r:id="rId4"/>
    <p:sldId id="258" r:id="rId5"/>
    <p:sldId id="282" r:id="rId6"/>
    <p:sldId id="257" r:id="rId7"/>
    <p:sldId id="260" r:id="rId8"/>
    <p:sldId id="262" r:id="rId9"/>
    <p:sldId id="263" r:id="rId10"/>
    <p:sldId id="283" r:id="rId11"/>
    <p:sldId id="278" r:id="rId12"/>
    <p:sldId id="284" r:id="rId13"/>
    <p:sldId id="279" r:id="rId14"/>
    <p:sldId id="288" r:id="rId15"/>
    <p:sldId id="285" r:id="rId16"/>
    <p:sldId id="286" r:id="rId17"/>
    <p:sldId id="287" r:id="rId18"/>
    <p:sldId id="290" r:id="rId19"/>
    <p:sldId id="289" r:id="rId20"/>
    <p:sldId id="291" r:id="rId21"/>
    <p:sldId id="292" r:id="rId22"/>
    <p:sldId id="264" r:id="rId23"/>
    <p:sldId id="265" r:id="rId24"/>
    <p:sldId id="296" r:id="rId25"/>
    <p:sldId id="298" r:id="rId26"/>
    <p:sldId id="299" r:id="rId27"/>
    <p:sldId id="300" r:id="rId28"/>
    <p:sldId id="301" r:id="rId29"/>
    <p:sldId id="276" r:id="rId30"/>
    <p:sldId id="275" r:id="rId31"/>
    <p:sldId id="297" r:id="rId32"/>
    <p:sldId id="28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3A7DF1-6E39-FF4A-8465-69813030020E}">
          <p14:sldIdLst>
            <p14:sldId id="256"/>
            <p14:sldId id="259"/>
            <p14:sldId id="302"/>
            <p14:sldId id="258"/>
            <p14:sldId id="282"/>
            <p14:sldId id="257"/>
            <p14:sldId id="260"/>
            <p14:sldId id="262"/>
            <p14:sldId id="263"/>
            <p14:sldId id="283"/>
            <p14:sldId id="278"/>
            <p14:sldId id="284"/>
            <p14:sldId id="279"/>
            <p14:sldId id="288"/>
            <p14:sldId id="285"/>
            <p14:sldId id="286"/>
            <p14:sldId id="287"/>
            <p14:sldId id="290"/>
            <p14:sldId id="289"/>
            <p14:sldId id="291"/>
            <p14:sldId id="292"/>
            <p14:sldId id="264"/>
            <p14:sldId id="265"/>
            <p14:sldId id="296"/>
            <p14:sldId id="298"/>
            <p14:sldId id="299"/>
            <p14:sldId id="300"/>
            <p14:sldId id="301"/>
            <p14:sldId id="276"/>
            <p14:sldId id="275"/>
            <p14:sldId id="297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737" autoAdjust="0"/>
  </p:normalViewPr>
  <p:slideViewPr>
    <p:cSldViewPr snapToGrid="0" snapToObjects="1">
      <p:cViewPr varScale="1">
        <p:scale>
          <a:sx n="109" d="100"/>
          <a:sy n="109" d="100"/>
        </p:scale>
        <p:origin x="17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6D20F-63FE-894F-AB95-F7822C35DE1B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6A4C2-0C16-C84A-8557-9089DB105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390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B1048-594F-FC4F-8088-F9C7EEE6AF24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67E95-E902-4E4C-841C-3E2A06738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227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67E95-E902-4E4C-841C-3E2A06738E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3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E0A5-9AF6-E147-A5C1-A553FDBCF715}" type="datetime1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924F-02C9-674A-A4F7-B330E8D6B591}" type="datetime1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0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AAEB-EAD4-3F47-944C-37E6A1F97867}" type="datetime1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31CE-5189-3F43-8B6F-1BC75D693756}" type="datetime1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1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E48C-4F65-F741-8C50-6A52CFC6CAFD}" type="datetime1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6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D615-5DCE-E743-9571-B47333BA76CB}" type="datetime1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2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849-90BD-D040-B403-5551BED7BD89}" type="datetime1">
              <a:rPr lang="en-US" smtClean="0"/>
              <a:t>9/3/19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4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2303-6D13-C84B-B797-070BB8B2319A}" type="datetime1">
              <a:rPr lang="en-US" smtClean="0"/>
              <a:t>9/3/19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3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D908-E355-F149-BAC6-40765726F77A}" type="datetime1">
              <a:rPr lang="en-US" smtClean="0"/>
              <a:t>9/3/19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7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BCF9-D37A-284B-9B11-EDEA1114C82A}" type="datetime1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891E-F528-DC41-815D-A55F75EEC2C5}" type="datetime1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9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96232-1064-5740-9420-8A36462F1C7F}" type="datetime1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2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66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Security I: Introduction </a:t>
            </a:r>
            <a:r>
              <a:rPr lang="en-US"/>
              <a:t>&amp; </a:t>
            </a:r>
            <a:br>
              <a:rPr lang="en-US"/>
            </a:br>
            <a:r>
              <a:rPr lang="en-US"/>
              <a:t>Threat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Suman Jana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Columbia University</a:t>
            </a:r>
          </a:p>
          <a:p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*some slides are borrowed from </a:t>
            </a:r>
            <a:r>
              <a:rPr lang="en-US" sz="1900" dirty="0" err="1">
                <a:solidFill>
                  <a:schemeClr val="bg1">
                    <a:lumMod val="65000"/>
                  </a:schemeClr>
                </a:solidFill>
              </a:rPr>
              <a:t>Vitaly</a:t>
            </a:r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bg1">
                    <a:lumMod val="65000"/>
                  </a:schemeClr>
                </a:solidFill>
              </a:rPr>
              <a:t>Shmatikov</a:t>
            </a:r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 and Ari </a:t>
            </a:r>
            <a:r>
              <a:rPr lang="en-US" sz="1900" dirty="0" err="1">
                <a:solidFill>
                  <a:schemeClr val="bg1">
                    <a:lumMod val="65000"/>
                  </a:schemeClr>
                </a:solidFill>
              </a:rPr>
              <a:t>Juels</a:t>
            </a:r>
            <a:endParaRPr lang="en-US" sz="1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1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air travel</a:t>
            </a:r>
          </a:p>
        </p:txBody>
      </p:sp>
      <p:pic>
        <p:nvPicPr>
          <p:cNvPr id="4" name="Content Placeholder 3" descr="Awicons-Vista-Artistic-2-Hot-Printer.ic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27024" y="2046760"/>
            <a:ext cx="3403626" cy="1871863"/>
          </a:xfrm>
          <a:prstGeom prst="rect">
            <a:avLst/>
          </a:prstGeom>
        </p:spPr>
      </p:pic>
      <p:pic>
        <p:nvPicPr>
          <p:cNvPr id="5" name="Picture 4" descr="tsa-blog48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1" t="41471" r="21211" b="2120"/>
          <a:stretch/>
        </p:blipFill>
        <p:spPr>
          <a:xfrm>
            <a:off x="3363090" y="2046760"/>
            <a:ext cx="2200263" cy="1776562"/>
          </a:xfrm>
          <a:prstGeom prst="rect">
            <a:avLst/>
          </a:prstGeom>
        </p:spPr>
      </p:pic>
      <p:pic>
        <p:nvPicPr>
          <p:cNvPr id="6" name="Picture 5" descr="electric-ticketing-eticket-ticket-automat-boarding-pass-gate-terminal-FN2YEY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0" b="8540"/>
          <a:stretch/>
        </p:blipFill>
        <p:spPr>
          <a:xfrm>
            <a:off x="6268212" y="2046760"/>
            <a:ext cx="2256444" cy="17157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976" y="3823322"/>
            <a:ext cx="2040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Print boarding pass at home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56371" y="3012724"/>
            <a:ext cx="418861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63090" y="3823322"/>
            <a:ext cx="2040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ID check by TSA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8864" y="3824053"/>
            <a:ext cx="2337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Boarding pass check at the gate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715419" y="3012724"/>
            <a:ext cx="418861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89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Adversarial thinking example: </a:t>
            </a:r>
            <a:br>
              <a:rPr lang="en-US" dirty="0"/>
            </a:br>
            <a:r>
              <a:rPr lang="en-US" dirty="0"/>
              <a:t>air travel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Security goal: Ensure that each person getting inside an airport has a valid boarding pass and is authorized to fly (i.e., not on the no-fly list)</a:t>
            </a:r>
          </a:p>
          <a:p>
            <a:r>
              <a:rPr lang="en-US" dirty="0"/>
              <a:t>Mechanisms</a:t>
            </a:r>
          </a:p>
          <a:p>
            <a:pPr lvl="1"/>
            <a:r>
              <a:rPr lang="en-US" dirty="0"/>
              <a:t>TSA checks validity of the ID (e.g., driver’s license) and the boarding pass    </a:t>
            </a:r>
            <a:r>
              <a:rPr lang="en-US" dirty="0">
                <a:solidFill>
                  <a:srgbClr val="FF0000"/>
                </a:solidFill>
              </a:rPr>
              <a:t>How?</a:t>
            </a:r>
          </a:p>
          <a:p>
            <a:pPr lvl="1"/>
            <a:r>
              <a:rPr lang="en-US" dirty="0"/>
              <a:t>TSA matches name in the ID against the name in the boarding pass </a:t>
            </a:r>
          </a:p>
          <a:p>
            <a:pPr lvl="1"/>
            <a:r>
              <a:rPr lang="en-US" dirty="0"/>
              <a:t>TSA ensures that the name is not on the no-fly list</a:t>
            </a:r>
          </a:p>
          <a:p>
            <a:pPr lvl="1"/>
            <a:r>
              <a:rPr lang="en-US" dirty="0"/>
              <a:t>Gate agent checks whether the boarding pass is valid and has been checked by TSA   </a:t>
            </a:r>
            <a:r>
              <a:rPr lang="en-US" dirty="0">
                <a:solidFill>
                  <a:srgbClr val="FF0000"/>
                </a:solidFill>
              </a:rPr>
              <a:t>How?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67356"/>
            <a:ext cx="8229600" cy="95318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6600"/>
                </a:solidFill>
              </a:rPr>
              <a:t>Can an attacker who is on the no-fly list fly?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46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threat model?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an attacker create a fake boarding pass?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Can an attacker fake a driver’s license?</a:t>
            </a:r>
          </a:p>
        </p:txBody>
      </p:sp>
      <p:pic>
        <p:nvPicPr>
          <p:cNvPr id="9" name="Picture 8" descr="01-delta-boarding-pass-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77" y="2220074"/>
            <a:ext cx="4911067" cy="2148592"/>
          </a:xfrm>
          <a:prstGeom prst="rect">
            <a:avLst/>
          </a:prstGeom>
        </p:spPr>
      </p:pic>
      <p:pic>
        <p:nvPicPr>
          <p:cNvPr id="11" name="Picture 10" descr="drivers-licen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189" y="5012115"/>
            <a:ext cx="2429279" cy="15486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20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under different </a:t>
            </a:r>
            <a:br>
              <a:rPr lang="en-US" dirty="0"/>
            </a:br>
            <a:r>
              <a:rPr lang="en-US" dirty="0"/>
              <a:t>threat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goal: Ensure that each person getting inside an airport has a valid boarding pass and is authorized to fly (i.e., not on the no-fly list)</a:t>
            </a:r>
          </a:p>
          <a:p>
            <a:pPr lvl="1"/>
            <a:r>
              <a:rPr lang="en-US" dirty="0"/>
              <a:t>What are the minimum requirements for someone to violate this goal in the current TSA system?</a:t>
            </a:r>
          </a:p>
          <a:p>
            <a:pPr lvl="1"/>
            <a:r>
              <a:rPr lang="en-US" dirty="0"/>
              <a:t>The current TSA system is secure under which threat models?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78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all threat models are equal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one is harder and why?</a:t>
            </a:r>
          </a:p>
          <a:p>
            <a:pPr lvl="1"/>
            <a:r>
              <a:rPr lang="en-US" dirty="0"/>
              <a:t>Creating a fake boarding pass</a:t>
            </a:r>
          </a:p>
          <a:p>
            <a:pPr lvl="1"/>
            <a:r>
              <a:rPr lang="en-US" dirty="0"/>
              <a:t>Creating a fake driver’s license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64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measures in a driver’s license?</a:t>
            </a:r>
          </a:p>
        </p:txBody>
      </p:sp>
      <p:pic>
        <p:nvPicPr>
          <p:cNvPr id="4" name="Content Placeholder 3" descr="id20n-1-we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87" r="-20187"/>
          <a:stretch>
            <a:fillRect/>
          </a:stretch>
        </p:blipFill>
        <p:spPr>
          <a:xfrm>
            <a:off x="27035" y="1559670"/>
            <a:ext cx="9078637" cy="499290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2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measures in a </a:t>
            </a:r>
            <a:br>
              <a:rPr lang="en-US" dirty="0"/>
            </a:br>
            <a:r>
              <a:rPr lang="en-US" dirty="0"/>
              <a:t>boarding pass?</a:t>
            </a:r>
          </a:p>
        </p:txBody>
      </p:sp>
      <p:pic>
        <p:nvPicPr>
          <p:cNvPr id="4" name="Picture 3" descr="01-delta-boarding-pass-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59" y="2125504"/>
            <a:ext cx="5764405" cy="252192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863910" y="3161334"/>
            <a:ext cx="716117" cy="167523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56166" y="4647431"/>
            <a:ext cx="2472628" cy="756559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Can the barcode be faked?</a:t>
            </a:r>
          </a:p>
        </p:txBody>
      </p:sp>
      <p:cxnSp>
        <p:nvCxnSpPr>
          <p:cNvPr id="8" name="Straight Arrow Connector 7"/>
          <p:cNvCxnSpPr>
            <a:stCxn id="6" idx="3"/>
            <a:endCxn id="5" idx="4"/>
          </p:cNvCxnSpPr>
          <p:nvPr/>
        </p:nvCxnSpPr>
        <p:spPr>
          <a:xfrm flipV="1">
            <a:off x="6728794" y="4836570"/>
            <a:ext cx="493175" cy="1891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Air travel revisited: </a:t>
            </a:r>
            <a:br>
              <a:rPr lang="en-US" dirty="0"/>
            </a:br>
            <a:r>
              <a:rPr lang="en-US" dirty="0"/>
              <a:t>a different security goal </a:t>
            </a:r>
          </a:p>
        </p:txBody>
      </p:sp>
      <p:pic>
        <p:nvPicPr>
          <p:cNvPr id="4" name="Content Placeholder 3" descr="Awicons-Vista-Artistic-2-Hot-Printer.ic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27024" y="2046760"/>
            <a:ext cx="3403626" cy="1871863"/>
          </a:xfrm>
          <a:prstGeom prst="rect">
            <a:avLst/>
          </a:prstGeom>
        </p:spPr>
      </p:pic>
      <p:pic>
        <p:nvPicPr>
          <p:cNvPr id="5" name="Picture 4" descr="tsa-blog48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1" t="41471" r="21211" b="2120"/>
          <a:stretch/>
        </p:blipFill>
        <p:spPr>
          <a:xfrm>
            <a:off x="3363090" y="2046760"/>
            <a:ext cx="2200263" cy="1776562"/>
          </a:xfrm>
          <a:prstGeom prst="rect">
            <a:avLst/>
          </a:prstGeom>
        </p:spPr>
      </p:pic>
      <p:pic>
        <p:nvPicPr>
          <p:cNvPr id="6" name="Picture 5" descr="electric-ticketing-eticket-ticket-automat-boarding-pass-gate-terminal-FN2YEY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0" b="8540"/>
          <a:stretch/>
        </p:blipFill>
        <p:spPr>
          <a:xfrm>
            <a:off x="6268212" y="2046760"/>
            <a:ext cx="2256444" cy="17157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976" y="3823322"/>
            <a:ext cx="2040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Print boarding pass at home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56371" y="3012724"/>
            <a:ext cx="418861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63090" y="3823322"/>
            <a:ext cx="2040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ID check by TSA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8864" y="3824053"/>
            <a:ext cx="2337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Boarding pass check at the gate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715419" y="3012724"/>
            <a:ext cx="418861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13302" y="4931140"/>
            <a:ext cx="5999166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Security goal: everybody boarding an aircraft must pass through TSA security check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83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Everybody must go through TSA checks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the current TSA system ensure this?</a:t>
            </a:r>
          </a:p>
          <a:p>
            <a:r>
              <a:rPr lang="en-US" dirty="0"/>
              <a:t>What is an example threat model where this goal can be violated by an attacker?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-shot-2016-09-01-at-1-36-02-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58" y="3336118"/>
            <a:ext cx="2964186" cy="29492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92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fundamental principles of  security</a:t>
            </a:r>
          </a:p>
          <a:p>
            <a:pPr lvl="1"/>
            <a:r>
              <a:rPr lang="en-US" dirty="0"/>
              <a:t>What are the common security mechanisms? Why they often go wrong?</a:t>
            </a:r>
          </a:p>
          <a:p>
            <a:pPr lvl="1"/>
            <a:r>
              <a:rPr lang="en-US" dirty="0"/>
              <a:t>What are the underlying principles behind building secure systems?</a:t>
            </a:r>
          </a:p>
          <a:p>
            <a:pPr lvl="1"/>
            <a:r>
              <a:rPr lang="en-US" dirty="0"/>
              <a:t>Why building secure systems is hard?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40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Yet another security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authorized travelers should be allowed to enter premium lounges</a:t>
            </a:r>
          </a:p>
          <a:p>
            <a:pPr lvl="1"/>
            <a:r>
              <a:rPr lang="en-US" dirty="0"/>
              <a:t>How will the receptionist at the lounge know who is authorized?  </a:t>
            </a:r>
          </a:p>
        </p:txBody>
      </p:sp>
      <p:pic>
        <p:nvPicPr>
          <p:cNvPr id="4" name="Content Placeholder 3" descr="qr-code-air-boardin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t="12783" r="1463" b="3450"/>
          <a:stretch/>
        </p:blipFill>
        <p:spPr>
          <a:xfrm>
            <a:off x="2621256" y="3611462"/>
            <a:ext cx="4134562" cy="28186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02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threat model for this attack?</a:t>
            </a:r>
          </a:p>
        </p:txBody>
      </p:sp>
      <p:pic>
        <p:nvPicPr>
          <p:cNvPr id="4" name="Picture 3" descr="Screen Shot 2017-09-06 at 12.39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92" y="1600141"/>
            <a:ext cx="6053213" cy="3876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5904" y="5647168"/>
            <a:ext cx="4688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How will you fix it?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about TSA Pre-Check?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TSA Pre-Check work?</a:t>
            </a:r>
          </a:p>
          <a:p>
            <a:pPr lvl="1"/>
            <a:r>
              <a:rPr lang="en-US" dirty="0"/>
              <a:t>Passengers apply for Pre-Check </a:t>
            </a:r>
          </a:p>
          <a:p>
            <a:pPr lvl="1"/>
            <a:r>
              <a:rPr lang="en-US" dirty="0"/>
              <a:t>TSA decide whether the passenger is eligible for Pre-Check or not and sends the information back to the Airline. </a:t>
            </a:r>
          </a:p>
          <a:p>
            <a:pPr lvl="1"/>
            <a:r>
              <a:rPr lang="en-US" dirty="0"/>
              <a:t>The Airline encodes that information in a barcode that is on the issued boarding pass.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0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Hacking TSA Pre-Check </a:t>
            </a:r>
          </a:p>
        </p:txBody>
      </p:sp>
      <p:pic>
        <p:nvPicPr>
          <p:cNvPr id="7" name="Picture 6" descr="Screen Shot 2017-09-06 at 2.42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116" y="2461007"/>
            <a:ext cx="4079682" cy="1707312"/>
          </a:xfrm>
          <a:prstGeom prst="rect">
            <a:avLst/>
          </a:prstGeom>
        </p:spPr>
      </p:pic>
      <p:pic>
        <p:nvPicPr>
          <p:cNvPr id="9" name="Picture 8" descr="01-delta-boarding-pass-new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2"/>
          <a:stretch/>
        </p:blipFill>
        <p:spPr>
          <a:xfrm>
            <a:off x="952604" y="1713055"/>
            <a:ext cx="1587672" cy="3503135"/>
          </a:xfrm>
          <a:prstGeom prst="rect">
            <a:avLst/>
          </a:prstGeom>
        </p:spPr>
      </p:pic>
      <p:pic>
        <p:nvPicPr>
          <p:cNvPr id="11" name="Content Placeholder 10" descr="scanning-a-barcode-with-a-smartphone_23-2147491742.jp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5" t="31748" r="25734" b="40471"/>
          <a:stretch/>
        </p:blipFill>
        <p:spPr>
          <a:xfrm>
            <a:off x="3353733" y="3215453"/>
            <a:ext cx="1832414" cy="1050195"/>
          </a:xfrm>
        </p:spPr>
      </p:pic>
      <p:cxnSp>
        <p:nvCxnSpPr>
          <p:cNvPr id="12" name="Straight Arrow Connector 11"/>
          <p:cNvCxnSpPr/>
          <p:nvPr/>
        </p:nvCxnSpPr>
        <p:spPr>
          <a:xfrm>
            <a:off x="2725441" y="3757085"/>
            <a:ext cx="418861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09243" y="3740551"/>
            <a:ext cx="418861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65116" y="4662192"/>
            <a:ext cx="3574566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 1 means no Pre-Check and</a:t>
            </a:r>
          </a:p>
          <a:p>
            <a:r>
              <a:rPr lang="en-US" sz="2400" dirty="0">
                <a:solidFill>
                  <a:srgbClr val="FFFFFF"/>
                </a:solidFill>
              </a:rPr>
              <a:t> 3  means Pre-Check</a:t>
            </a:r>
          </a:p>
        </p:txBody>
      </p:sp>
      <p:sp>
        <p:nvSpPr>
          <p:cNvPr id="15" name="Oval 14"/>
          <p:cNvSpPr/>
          <p:nvPr/>
        </p:nvSpPr>
        <p:spPr>
          <a:xfrm>
            <a:off x="7581135" y="3641341"/>
            <a:ext cx="317536" cy="42776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221969" y="4076508"/>
            <a:ext cx="493175" cy="5856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52604" y="5887478"/>
            <a:ext cx="7243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Source: https://</a:t>
            </a:r>
            <a:r>
              <a:rPr lang="en-US" dirty="0" err="1"/>
              <a:t>puckinflight.wordpress.com</a:t>
            </a:r>
            <a:r>
              <a:rPr lang="en-US" dirty="0"/>
              <a:t>/2012/10/19/security-flaws-in-the-tsa-pre-check-system-and-the-boarding-pass-check-system/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1763" y="5195130"/>
            <a:ext cx="225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No encryption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0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Unintended side-effects of </a:t>
            </a:r>
            <a:br>
              <a:rPr lang="en-US" dirty="0"/>
            </a:br>
            <a:r>
              <a:rPr lang="en-US" dirty="0"/>
              <a:t>the boarding-pass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if someone else gets hold of your boarding pass?</a:t>
            </a:r>
          </a:p>
        </p:txBody>
      </p:sp>
      <p:pic>
        <p:nvPicPr>
          <p:cNvPr id="4" name="Picture 3" descr="04-delt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40"/>
          <a:stretch/>
        </p:blipFill>
        <p:spPr>
          <a:xfrm>
            <a:off x="2827987" y="2763460"/>
            <a:ext cx="3026607" cy="3816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1922" y="3393033"/>
            <a:ext cx="2355957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All this information is in the boarding pass in </a:t>
            </a:r>
            <a:r>
              <a:rPr lang="en-US" sz="2400" dirty="0" err="1">
                <a:solidFill>
                  <a:schemeClr val="bg1"/>
                </a:solidFill>
              </a:rPr>
              <a:t>cleartext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>
            <a:off x="5457623" y="4177863"/>
            <a:ext cx="734299" cy="4843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457623" y="4330263"/>
            <a:ext cx="886700" cy="10073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398138" y="4986323"/>
            <a:ext cx="886700" cy="10073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12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setting: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Counting tokens must be kept in a safe place to prevent tampering </a:t>
            </a:r>
          </a:p>
          <a:p>
            <a:pPr lvl="1"/>
            <a:r>
              <a:rPr lang="en-US" dirty="0"/>
              <a:t>In a temple or in clay envelopes on shipping routes</a:t>
            </a:r>
          </a:p>
          <a:p>
            <a:r>
              <a:rPr lang="en-US" dirty="0"/>
              <a:t>How to make counting tokens completely portable for trade?</a:t>
            </a:r>
          </a:p>
          <a:p>
            <a:pPr lvl="1"/>
            <a:endParaRPr lang="en-US" dirty="0"/>
          </a:p>
        </p:txBody>
      </p:sp>
      <p:pic>
        <p:nvPicPr>
          <p:cNvPr id="7" name="Picture 6" descr="image002ds_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b="18325"/>
          <a:stretch/>
        </p:blipFill>
        <p:spPr>
          <a:xfrm>
            <a:off x="3445249" y="4980427"/>
            <a:ext cx="2331919" cy="1125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37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setting: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goals</a:t>
            </a:r>
          </a:p>
          <a:p>
            <a:pPr lvl="1"/>
            <a:r>
              <a:rPr lang="en-US" dirty="0"/>
              <a:t>Tokens can only be created by a trusted authority</a:t>
            </a:r>
          </a:p>
          <a:p>
            <a:pPr lvl="1"/>
            <a:r>
              <a:rPr lang="en-US" dirty="0"/>
              <a:t>Authenticity of tokens should be easily verifiable by anyone</a:t>
            </a:r>
          </a:p>
          <a:p>
            <a:r>
              <a:rPr lang="en-US" dirty="0"/>
              <a:t>Threat model</a:t>
            </a:r>
          </a:p>
          <a:p>
            <a:pPr lvl="1"/>
            <a:r>
              <a:rPr lang="en-US" dirty="0"/>
              <a:t>Attackers can forge or modify tokens </a:t>
            </a:r>
          </a:p>
          <a:p>
            <a:r>
              <a:rPr lang="en-US" dirty="0"/>
              <a:t>Clay tokens can be easily forged!</a:t>
            </a:r>
          </a:p>
        </p:txBody>
      </p:sp>
      <p:pic>
        <p:nvPicPr>
          <p:cNvPr id="4" name="Picture 3" descr="image002ds_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b="18325"/>
          <a:stretch/>
        </p:blipFill>
        <p:spPr>
          <a:xfrm>
            <a:off x="3445249" y="5397109"/>
            <a:ext cx="2331919" cy="1125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44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setting: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Coins were introduced around 6/7</a:t>
            </a:r>
            <a:r>
              <a:rPr lang="en-US" baseline="30000" dirty="0"/>
              <a:t>th</a:t>
            </a:r>
            <a:r>
              <a:rPr lang="en-US" dirty="0"/>
              <a:t> century BCE</a:t>
            </a:r>
          </a:p>
          <a:p>
            <a:pPr lvl="1"/>
            <a:r>
              <a:rPr lang="en-US" dirty="0"/>
              <a:t>Make tokens out of  scarce resources(gold and silvers) </a:t>
            </a:r>
          </a:p>
          <a:p>
            <a:pPr lvl="1"/>
            <a:r>
              <a:rPr lang="en-US" dirty="0"/>
              <a:t>Apply a signature that is hard to copy (depends on the skills of the engravers) </a:t>
            </a:r>
          </a:p>
          <a:p>
            <a:pPr lvl="1"/>
            <a:r>
              <a:rPr lang="en-US" dirty="0"/>
              <a:t>Harsh penalty for forgers</a:t>
            </a:r>
          </a:p>
        </p:txBody>
      </p:sp>
      <p:pic>
        <p:nvPicPr>
          <p:cNvPr id="5" name="Picture 4" descr="gauden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14" y="5101239"/>
            <a:ext cx="3020574" cy="151891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21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crypto-currencies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principles! </a:t>
            </a:r>
          </a:p>
          <a:p>
            <a:pPr lvl="1"/>
            <a:r>
              <a:rPr lang="en-US" dirty="0"/>
              <a:t>Scarce resource: computation</a:t>
            </a:r>
          </a:p>
          <a:p>
            <a:pPr lvl="1"/>
            <a:r>
              <a:rPr lang="en-US" dirty="0"/>
              <a:t>Hard-to-forge data: cryptography</a:t>
            </a:r>
          </a:p>
        </p:txBody>
      </p:sp>
      <p:pic>
        <p:nvPicPr>
          <p:cNvPr id="4" name="Picture 3" descr="bitcoin-logo-3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71" y="3866096"/>
            <a:ext cx="2557702" cy="255770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49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33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Who is the adversary?</a:t>
            </a:r>
            <a:br>
              <a:rPr lang="en-US" dirty="0"/>
            </a:br>
            <a:r>
              <a:rPr lang="en-US" sz="3100" dirty="0"/>
              <a:t>depends on who you 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 text book but assigned readings from different sources</a:t>
            </a:r>
          </a:p>
          <a:p>
            <a:r>
              <a:rPr lang="en-US" dirty="0"/>
              <a:t>Grading </a:t>
            </a:r>
          </a:p>
          <a:p>
            <a:pPr lvl="1"/>
            <a:r>
              <a:rPr lang="en-US" dirty="0"/>
              <a:t>Four programming assignments in C/C++ (56%)</a:t>
            </a:r>
          </a:p>
          <a:p>
            <a:pPr lvl="1"/>
            <a:r>
              <a:rPr lang="en-US" dirty="0"/>
              <a:t>Midterm (20%)</a:t>
            </a:r>
          </a:p>
          <a:p>
            <a:pPr lvl="1"/>
            <a:r>
              <a:rPr lang="en-US" dirty="0"/>
              <a:t>Non-cumulative final (20%)</a:t>
            </a:r>
          </a:p>
          <a:p>
            <a:pPr lvl="1"/>
            <a:r>
              <a:rPr lang="en-US" dirty="0"/>
              <a:t>Class participation (4%)</a:t>
            </a:r>
          </a:p>
          <a:p>
            <a:r>
              <a:rPr lang="en-US" dirty="0"/>
              <a:t>Class webpage: </a:t>
            </a:r>
            <a:r>
              <a:rPr lang="en-US" sz="2400" dirty="0"/>
              <a:t>http://</a:t>
            </a:r>
            <a:r>
              <a:rPr lang="en-US" sz="2400" dirty="0" err="1"/>
              <a:t>sumanj.info</a:t>
            </a:r>
            <a:r>
              <a:rPr lang="en-US" sz="2400" dirty="0"/>
              <a:t>/security_1_2019.html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57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Hackers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Evgeniy</a:t>
            </a:r>
            <a:r>
              <a:rPr lang="en-US" dirty="0"/>
              <a:t> </a:t>
            </a:r>
            <a:r>
              <a:rPr lang="en-US" dirty="0" err="1"/>
              <a:t>Mikhailovich</a:t>
            </a:r>
            <a:r>
              <a:rPr lang="en-US" dirty="0"/>
              <a:t> </a:t>
            </a:r>
            <a:r>
              <a:rPr lang="en-US" dirty="0" err="1"/>
              <a:t>Bogachev</a:t>
            </a:r>
            <a:endParaRPr lang="en-US" dirty="0"/>
          </a:p>
          <a:p>
            <a:pPr lvl="1"/>
            <a:r>
              <a:rPr lang="en-US" dirty="0" err="1"/>
              <a:t>Gameover</a:t>
            </a:r>
            <a:r>
              <a:rPr lang="en-US" dirty="0"/>
              <a:t> Zeus botnet: banking fraud and </a:t>
            </a:r>
            <a:r>
              <a:rPr lang="en-US" dirty="0" err="1"/>
              <a:t>ransomware</a:t>
            </a:r>
            <a:r>
              <a:rPr lang="en-US" dirty="0"/>
              <a:t> distribution</a:t>
            </a:r>
          </a:p>
        </p:txBody>
      </p:sp>
      <p:pic>
        <p:nvPicPr>
          <p:cNvPr id="6" name="Picture 5" descr="039d0d7edd0c3b862d57ce750a3d4d2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4" r="14372"/>
          <a:stretch/>
        </p:blipFill>
        <p:spPr>
          <a:xfrm>
            <a:off x="1170908" y="3453192"/>
            <a:ext cx="2659351" cy="2038014"/>
          </a:xfrm>
          <a:prstGeom prst="rect">
            <a:avLst/>
          </a:prstGeom>
        </p:spPr>
      </p:pic>
      <p:pic>
        <p:nvPicPr>
          <p:cNvPr id="7" name="Picture 6" descr="evgeniy-mikhailovich-bogachev-zeus-hac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873" y="3388555"/>
            <a:ext cx="3655818" cy="225977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0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Chinese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Censorship of materials critical to the current regime</a:t>
            </a:r>
          </a:p>
          <a:p>
            <a:r>
              <a:rPr lang="en-US" dirty="0"/>
              <a:t>Monitoring dissidents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 descr="china_cyber_attack_military_hac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47" y="3368955"/>
            <a:ext cx="5289966" cy="297464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06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Security Agency (NSA)</a:t>
            </a:r>
          </a:p>
        </p:txBody>
      </p:sp>
      <p:pic>
        <p:nvPicPr>
          <p:cNvPr id="4" name="Picture 3" descr="79196729521630737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r="10535"/>
          <a:stretch/>
        </p:blipFill>
        <p:spPr>
          <a:xfrm>
            <a:off x="992294" y="1210381"/>
            <a:ext cx="7204064" cy="53896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94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art of adversarial thinking</a:t>
            </a:r>
          </a:p>
        </p:txBody>
      </p:sp>
      <p:pic>
        <p:nvPicPr>
          <p:cNvPr id="4" name="Content Placeholder 3" descr="hqdefaul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30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adversarial thinking?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2400" i="1" dirty="0"/>
              <a:t>“Security requires a particular mindset. Security professionals -- at least the good ones -- see the world differently. They can't walk into a store without noticing how they might shoplift. They can't use a computer without wondering about the security vulnerabilities. They can't vote without trying to figure out how to vote twice. They just can't help it.”</a:t>
            </a:r>
          </a:p>
          <a:p>
            <a:pPr marL="0" indent="0">
              <a:buNone/>
            </a:pPr>
            <a:r>
              <a:rPr lang="en-US" dirty="0"/>
              <a:t>                                                  </a:t>
            </a:r>
            <a:r>
              <a:rPr lang="en-US" sz="2400" dirty="0"/>
              <a:t>- Bruce </a:t>
            </a:r>
            <a:r>
              <a:rPr lang="en-US" sz="2400" dirty="0" err="1"/>
              <a:t>Schneier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4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Adversarial thinking disclaimer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260" y="1600200"/>
            <a:ext cx="8524660" cy="181782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Hopefully, you will learn to think like a criminal mastermind but behave like a gentleman/woman!  </a:t>
            </a:r>
          </a:p>
        </p:txBody>
      </p:sp>
      <p:pic>
        <p:nvPicPr>
          <p:cNvPr id="4" name="Picture 3" descr="mr-hyd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18735"/>
          <a:stretch/>
        </p:blipFill>
        <p:spPr>
          <a:xfrm>
            <a:off x="2932025" y="3177800"/>
            <a:ext cx="3486002" cy="288817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5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Adversarial thinking: </a:t>
            </a:r>
            <a:br>
              <a:rPr lang="en-US" dirty="0"/>
            </a:br>
            <a:r>
              <a:rPr lang="en-US" dirty="0"/>
              <a:t>key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goal: what security policy to enforce?</a:t>
            </a:r>
          </a:p>
          <a:p>
            <a:endParaRPr lang="en-US" dirty="0"/>
          </a:p>
          <a:p>
            <a:r>
              <a:rPr lang="en-US" dirty="0"/>
              <a:t>Threat model: who is the adversary? What actions can the adversary perform?</a:t>
            </a:r>
          </a:p>
          <a:p>
            <a:endParaRPr lang="en-US" dirty="0"/>
          </a:p>
          <a:p>
            <a:r>
              <a:rPr lang="en-US" dirty="0"/>
              <a:t>Mechanisms: What security mechanisms can be used to achieve the security goals given the adversarial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5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security goals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Confidentiality: Data not leaked	</a:t>
            </a:r>
          </a:p>
          <a:p>
            <a:endParaRPr lang="en-US" dirty="0"/>
          </a:p>
          <a:p>
            <a:r>
              <a:rPr lang="en-US" dirty="0"/>
              <a:t>Integrity: Data not modified</a:t>
            </a:r>
          </a:p>
          <a:p>
            <a:endParaRPr lang="en-US" dirty="0"/>
          </a:p>
          <a:p>
            <a:r>
              <a:rPr lang="en-US" dirty="0"/>
              <a:t>Availability: Data is accessible when needed</a:t>
            </a:r>
          </a:p>
          <a:p>
            <a:endParaRPr lang="en-US" dirty="0"/>
          </a:p>
          <a:p>
            <a:r>
              <a:rPr lang="en-US" dirty="0"/>
              <a:t>Authenticity: Data origin cannot be spoofed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1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can apply adversarial thinking anywhere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Columbia ID cards</a:t>
            </a:r>
          </a:p>
          <a:p>
            <a:pPr lvl="1"/>
            <a:r>
              <a:rPr lang="en-US" dirty="0"/>
              <a:t>Can you fake an ID card?</a:t>
            </a:r>
          </a:p>
          <a:p>
            <a:r>
              <a:rPr lang="en-US" dirty="0"/>
              <a:t>ATM machine</a:t>
            </a:r>
          </a:p>
          <a:p>
            <a:pPr lvl="1"/>
            <a:r>
              <a:rPr lang="en-US" dirty="0"/>
              <a:t>How does the service person gets access to refill it with cash?</a:t>
            </a:r>
          </a:p>
          <a:p>
            <a:r>
              <a:rPr lang="en-US" dirty="0"/>
              <a:t>MTA </a:t>
            </a:r>
            <a:r>
              <a:rPr lang="en-US" dirty="0" err="1"/>
              <a:t>metrocard</a:t>
            </a:r>
            <a:endParaRPr lang="en-US" dirty="0"/>
          </a:p>
          <a:p>
            <a:pPr lvl="1"/>
            <a:r>
              <a:rPr lang="en-US" dirty="0"/>
              <a:t>Can you increase the card balance without paying?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49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969</Words>
  <Application>Microsoft Macintosh PowerPoint</Application>
  <PresentationFormat>On-screen Show (4:3)</PresentationFormat>
  <Paragraphs>162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Security I: Introduction &amp;  Threat Model</vt:lpstr>
      <vt:lpstr>Course goals</vt:lpstr>
      <vt:lpstr>Logistics</vt:lpstr>
      <vt:lpstr>The art of adversarial thinking</vt:lpstr>
      <vt:lpstr>What’s adversarial thinking?</vt:lpstr>
      <vt:lpstr>Adversarial thinking disclaimer</vt:lpstr>
      <vt:lpstr>Adversarial thinking:  key questions</vt:lpstr>
      <vt:lpstr>Key security goals </vt:lpstr>
      <vt:lpstr>You can apply adversarial thinking anywhere</vt:lpstr>
      <vt:lpstr>Example: air travel</vt:lpstr>
      <vt:lpstr>Adversarial thinking example:  air travel</vt:lpstr>
      <vt:lpstr>PowerPoint Presentation</vt:lpstr>
      <vt:lpstr>What is the threat model?</vt:lpstr>
      <vt:lpstr>Security under different  threat models</vt:lpstr>
      <vt:lpstr>Not all threat models are equal</vt:lpstr>
      <vt:lpstr>Security measures in a driver’s license?</vt:lpstr>
      <vt:lpstr>Security measures in a  boarding pass?</vt:lpstr>
      <vt:lpstr>Air travel revisited:  a different security goal </vt:lpstr>
      <vt:lpstr>Everybody must go through TSA checks</vt:lpstr>
      <vt:lpstr>Yet another security goal</vt:lpstr>
      <vt:lpstr>What is the threat model for this attack?</vt:lpstr>
      <vt:lpstr>What about TSA Pre-Check?</vt:lpstr>
      <vt:lpstr>Hacking TSA Pre-Check </vt:lpstr>
      <vt:lpstr>Unintended side-effects of  the boarding-pass design</vt:lpstr>
      <vt:lpstr>A different setting: money</vt:lpstr>
      <vt:lpstr>A different setting: money</vt:lpstr>
      <vt:lpstr>A different setting: money</vt:lpstr>
      <vt:lpstr>Modern crypto-currencies</vt:lpstr>
      <vt:lpstr>Who is the adversary? depends on who you are</vt:lpstr>
      <vt:lpstr>Hackers</vt:lpstr>
      <vt:lpstr>Chinese government</vt:lpstr>
      <vt:lpstr>National Security Agency (NSA)</vt:lpstr>
    </vt:vector>
  </TitlesOfParts>
  <Company>Stanford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 Jana</dc:creator>
  <cp:lastModifiedBy>Microsoft Office User</cp:lastModifiedBy>
  <cp:revision>43</cp:revision>
  <dcterms:created xsi:type="dcterms:W3CDTF">2017-09-05T23:29:40Z</dcterms:created>
  <dcterms:modified xsi:type="dcterms:W3CDTF">2019-09-03T16:31:01Z</dcterms:modified>
</cp:coreProperties>
</file>