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57"/>
  </p:notesMasterIdLst>
  <p:handoutMasterIdLst>
    <p:handoutMasterId r:id="rId58"/>
  </p:handoutMasterIdLst>
  <p:sldIdLst>
    <p:sldId id="300" r:id="rId5"/>
    <p:sldId id="457" r:id="rId6"/>
    <p:sldId id="471" r:id="rId7"/>
    <p:sldId id="356" r:id="rId8"/>
    <p:sldId id="468" r:id="rId9"/>
    <p:sldId id="358" r:id="rId10"/>
    <p:sldId id="359" r:id="rId11"/>
    <p:sldId id="360" r:id="rId12"/>
    <p:sldId id="361" r:id="rId13"/>
    <p:sldId id="362" r:id="rId14"/>
    <p:sldId id="363" r:id="rId15"/>
    <p:sldId id="357" r:id="rId16"/>
    <p:sldId id="375" r:id="rId17"/>
    <p:sldId id="459" r:id="rId18"/>
    <p:sldId id="364" r:id="rId19"/>
    <p:sldId id="365" r:id="rId20"/>
    <p:sldId id="453" r:id="rId21"/>
    <p:sldId id="452" r:id="rId22"/>
    <p:sldId id="465" r:id="rId23"/>
    <p:sldId id="469" r:id="rId24"/>
    <p:sldId id="444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466" r:id="rId34"/>
    <p:sldId id="446" r:id="rId35"/>
    <p:sldId id="450" r:id="rId36"/>
    <p:sldId id="400" r:id="rId37"/>
    <p:sldId id="402" r:id="rId38"/>
    <p:sldId id="403" r:id="rId39"/>
    <p:sldId id="404" r:id="rId40"/>
    <p:sldId id="405" r:id="rId41"/>
    <p:sldId id="473" r:id="rId42"/>
    <p:sldId id="474" r:id="rId43"/>
    <p:sldId id="407" r:id="rId44"/>
    <p:sldId id="460" r:id="rId45"/>
    <p:sldId id="461" r:id="rId46"/>
    <p:sldId id="448" r:id="rId47"/>
    <p:sldId id="416" r:id="rId48"/>
    <p:sldId id="417" r:id="rId49"/>
    <p:sldId id="418" r:id="rId50"/>
    <p:sldId id="424" r:id="rId51"/>
    <p:sldId id="421" r:id="rId52"/>
    <p:sldId id="422" r:id="rId53"/>
    <p:sldId id="423" r:id="rId54"/>
    <p:sldId id="425" r:id="rId55"/>
    <p:sldId id="426" r:id="rId56"/>
  </p:sldIdLst>
  <p:sldSz cx="9144000" cy="5143500" type="screen16x9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4737" autoAdjust="0"/>
  </p:normalViewPr>
  <p:slideViewPr>
    <p:cSldViewPr>
      <p:cViewPr varScale="1">
        <p:scale>
          <a:sx n="106" d="100"/>
          <a:sy n="106" d="100"/>
        </p:scale>
        <p:origin x="-112" y="-2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tags" Target="tags/tag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A38C0-C706-1D4C-8CF9-64D939AF0102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E110B-522B-1F44-8AC4-1801B1FA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89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11/26/18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81CE-79EE-4B91-90B2-53CD43D08136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4C3D-8ADB-42FA-9EE5-4445BAFFAEF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630-1B81-C640-9794-DB115E1D57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5A36-149B-5D49-B408-DA671B0E9D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8A0D-1283-684B-A8FC-4F48243F30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0A6-EE95-F54F-AF10-7563E018AB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693-D497-3F47-8292-2F746AE598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9804-7431-A042-A024-DCC9B1AE5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C8E3-D028-AC46-A2CB-0C0255C6EB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608E-BF08-1143-891F-3A78F46848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DCCB-70E1-0346-8044-DC7C7F9E28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442-C6EA-F44F-9582-635E8CF0A1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A706-CB10-3444-88DC-E83850E4DB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E672-C73C-DC40-A287-E1CB7D20C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5CE3-4FF7-C24D-9F9D-CAD358E66B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8EC7-1467-8A43-88ED-C34370E623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73-2A3B-684A-B677-1F94D57BA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58D9-EE41-C34C-A9D5-6EC6384646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0CB-5B8B-594F-A6C2-1717E1769D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CACA-0BF3-1E45-B327-201926251E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F926-F68B-0A49-9234-D3EC235EF9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2014-DCA4-A340-8D63-7A87EDF92A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E483-0313-3D4D-8306-82196EF83F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0C7B-DF99-A84D-A070-DDF372D5D6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C9E3-EDF4-A04D-B1CE-49366D255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0918-426C-A749-AA9A-E459BD0C79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864A-12B5-AB49-8AB8-E8591A184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F9E-EFB6-D648-BB2D-530F6DE920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22-5EF7-FF47-9FDA-F526EEA0AD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6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24DD-BD71-474F-9E0A-41CC938E23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9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DC99-2BDE-A549-88F0-ECAE41395A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93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4228-D638-9D42-B923-A50DACA3CA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96D6-E65F-B042-8561-456D941AFC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23BC-B365-B243-89BE-E924FE93DD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62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9EB-2152-024B-867E-A1B5793CAE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22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0AD5-F824-5F4B-B664-AD2C4CAF4B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0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7D1C-3D3D-EC46-B61E-2F5ACBD8AA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74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239-D5D4-B644-8E18-76E9E14A11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12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9C9A-79DC-CD46-B423-9DDAA53B3C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94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F41B-24C2-9247-A27D-322876ABE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28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46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94E3-27FA-8F49-A187-034F0A05B2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0FD2-45C5-7D4B-90CF-92E5E5F3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AFCE-CF7F-9940-826B-9D38096D28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9D6F-43EA-354F-A316-2A900AE6D2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420-7DE4-894D-89FE-B0ECA7C270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5A7D-853D-874D-934E-E42A008444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B73C2-1C72-BA4B-9B55-930A9958C6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E64E-72B0-BC47-BD10-BEF1008D4F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B8234-C2B0-2844-9163-62F481A0B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7751" y="4942417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John Mitchell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5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86200" y="2647950"/>
            <a:ext cx="5071816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and Least Privilege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 Control Concepts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Systems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Isolation and Least Privilege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455295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Original slides were created by Prof. John Mitchel 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7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Component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7782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7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Component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66" y="1593056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4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Principle of Least Privilege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privilege?</a:t>
            </a:r>
          </a:p>
          <a:p>
            <a:pPr lvl="1"/>
            <a:r>
              <a:rPr lang="en-US" dirty="0"/>
              <a:t>Ability to access or modify a resource</a:t>
            </a:r>
          </a:p>
          <a:p>
            <a:r>
              <a:rPr lang="en-US" dirty="0" smtClean="0"/>
              <a:t>Assume </a:t>
            </a:r>
            <a:r>
              <a:rPr lang="en-US" dirty="0"/>
              <a:t>compartmentalization and isolation</a:t>
            </a:r>
          </a:p>
          <a:p>
            <a:pPr lvl="1"/>
            <a:r>
              <a:rPr lang="en-US" dirty="0" smtClean="0"/>
              <a:t>Separate the </a:t>
            </a:r>
            <a:r>
              <a:rPr lang="en-US" dirty="0"/>
              <a:t>system into </a:t>
            </a:r>
            <a:r>
              <a:rPr lang="en-US" dirty="0" smtClean="0"/>
              <a:t>isolated compartments</a:t>
            </a:r>
            <a:endParaRPr lang="en-US" dirty="0"/>
          </a:p>
          <a:p>
            <a:pPr lvl="1"/>
            <a:r>
              <a:rPr lang="en-US" dirty="0"/>
              <a:t>Limit interaction between </a:t>
            </a:r>
            <a:r>
              <a:rPr lang="en-US" dirty="0" smtClean="0"/>
              <a:t>compartments</a:t>
            </a:r>
          </a:p>
          <a:p>
            <a:r>
              <a:rPr lang="en-US" dirty="0" smtClean="0"/>
              <a:t>Principle of Least Privilege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system module should </a:t>
            </a:r>
            <a:r>
              <a:rPr lang="en-US" dirty="0" smtClean="0"/>
              <a:t>only have the </a:t>
            </a:r>
            <a:r>
              <a:rPr lang="en-US" dirty="0"/>
              <a:t>minimal privileges needed for </a:t>
            </a:r>
            <a:r>
              <a:rPr lang="en-US" dirty="0" smtClean="0"/>
              <a:t>its intended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8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Example: Mail Agent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Receive and send email over external network</a:t>
            </a:r>
          </a:p>
          <a:p>
            <a:pPr lvl="1"/>
            <a:r>
              <a:rPr lang="en-US" dirty="0" smtClean="0"/>
              <a:t>Place incoming email into local user inbox files</a:t>
            </a:r>
          </a:p>
          <a:p>
            <a:r>
              <a:rPr lang="en-US" dirty="0" err="1" smtClean="0"/>
              <a:t>Sendmail</a:t>
            </a:r>
            <a:endParaRPr lang="en-US" dirty="0" smtClean="0"/>
          </a:p>
          <a:p>
            <a:pPr lvl="1"/>
            <a:r>
              <a:rPr lang="en-US" dirty="0" smtClean="0"/>
              <a:t>Traditional </a:t>
            </a:r>
            <a:r>
              <a:rPr lang="en-US" dirty="0"/>
              <a:t>U</a:t>
            </a:r>
            <a:r>
              <a:rPr lang="en-US" dirty="0" smtClean="0"/>
              <a:t>nix </a:t>
            </a:r>
          </a:p>
          <a:p>
            <a:pPr lvl="1"/>
            <a:r>
              <a:rPr lang="en-US" dirty="0" smtClean="0"/>
              <a:t>Monolithic design</a:t>
            </a:r>
          </a:p>
          <a:p>
            <a:pPr lvl="1"/>
            <a:r>
              <a:rPr lang="en-US" dirty="0" smtClean="0"/>
              <a:t>Historical source of many vulnerabilities</a:t>
            </a:r>
          </a:p>
          <a:p>
            <a:r>
              <a:rPr lang="en-US" dirty="0" err="1" smtClean="0"/>
              <a:t>Qmail</a:t>
            </a:r>
            <a:endParaRPr lang="en-US" dirty="0" smtClean="0"/>
          </a:p>
          <a:p>
            <a:pPr lvl="1"/>
            <a:r>
              <a:rPr lang="en-US" dirty="0" smtClean="0"/>
              <a:t>Compartmentalized design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0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OS Basics </a:t>
            </a:r>
            <a:r>
              <a:rPr lang="en-US" sz="3600" dirty="0" smtClean="0">
                <a:solidFill>
                  <a:srgbClr val="FF6600"/>
                </a:solidFill>
              </a:rPr>
              <a:t>(before examples)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Isolation between processes</a:t>
            </a:r>
          </a:p>
          <a:p>
            <a:pPr lvl="1"/>
            <a:r>
              <a:rPr lang="en-US" dirty="0" smtClean="0"/>
              <a:t>Each process has a UID</a:t>
            </a:r>
          </a:p>
          <a:p>
            <a:pPr lvl="2"/>
            <a:r>
              <a:rPr lang="en-US" dirty="0" smtClean="0"/>
              <a:t>Two processes with same UID have same permissions</a:t>
            </a:r>
            <a:endParaRPr lang="en-US" dirty="0"/>
          </a:p>
          <a:p>
            <a:pPr lvl="1"/>
            <a:r>
              <a:rPr lang="en-US" dirty="0" smtClean="0"/>
              <a:t>A process may access files, network sockets, ….</a:t>
            </a:r>
            <a:endParaRPr lang="en-US" dirty="0"/>
          </a:p>
          <a:p>
            <a:pPr lvl="2"/>
            <a:r>
              <a:rPr lang="en-US" dirty="0" smtClean="0"/>
              <a:t>Permission granted according to UID</a:t>
            </a:r>
          </a:p>
          <a:p>
            <a:r>
              <a:rPr lang="en-US" dirty="0" smtClean="0"/>
              <a:t>Relation to previous terminology</a:t>
            </a:r>
          </a:p>
          <a:p>
            <a:pPr lvl="1"/>
            <a:r>
              <a:rPr lang="en-US" dirty="0" smtClean="0"/>
              <a:t>Compartment defined by UID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rivileges defined by </a:t>
            </a:r>
            <a:r>
              <a:rPr lang="en-US" dirty="0"/>
              <a:t>actions allowed on </a:t>
            </a:r>
            <a:r>
              <a:rPr lang="en-US" dirty="0" smtClean="0"/>
              <a:t>system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9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6600"/>
                </a:solidFill>
              </a:rPr>
              <a:t>Qmail</a:t>
            </a:r>
            <a:r>
              <a:rPr lang="en-US" dirty="0" smtClean="0">
                <a:solidFill>
                  <a:srgbClr val="FF6600"/>
                </a:solidFill>
              </a:rPr>
              <a:t> design</a:t>
            </a:r>
          </a:p>
        </p:txBody>
      </p:sp>
      <p:sp>
        <p:nvSpPr>
          <p:cNvPr id="5325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Isolation based on OS isolation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Separate modules run as separate “users”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Each user only has access to specific resources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Least privilege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Minimal privileges for each UID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one “</a:t>
            </a:r>
            <a:r>
              <a:rPr lang="en-US" dirty="0" err="1" smtClean="0"/>
              <a:t>setuid</a:t>
            </a:r>
            <a:r>
              <a:rPr lang="en-US" dirty="0" smtClean="0"/>
              <a:t>” program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setuid</a:t>
            </a:r>
            <a:r>
              <a:rPr lang="en-US" dirty="0" smtClean="0"/>
              <a:t> allows a program to run as different users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one “root” progra</a:t>
            </a:r>
            <a:r>
              <a:rPr lang="en-US" dirty="0"/>
              <a:t>m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/>
              <a:t>r</a:t>
            </a:r>
            <a:r>
              <a:rPr lang="en-US" dirty="0" smtClean="0"/>
              <a:t>oot program has all privileges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5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qmail-smtpd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54280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4281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4282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</a:t>
            </a:r>
            <a:r>
              <a:rPr lang="en-US" dirty="0"/>
              <a:t>-queue</a:t>
            </a:r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5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8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9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0" name="Freeform 20"/>
          <p:cNvSpPr>
            <a:spLocks/>
          </p:cNvSpPr>
          <p:nvPr/>
        </p:nvSpPr>
        <p:spPr bwMode="auto">
          <a:xfrm>
            <a:off x="457200" y="1600200"/>
            <a:ext cx="457200" cy="742950"/>
          </a:xfrm>
          <a:custGeom>
            <a:avLst/>
            <a:gdLst>
              <a:gd name="T0" fmla="*/ 288 w 288"/>
              <a:gd name="T1" fmla="*/ 0 h 624"/>
              <a:gd name="T2" fmla="*/ 0 w 288"/>
              <a:gd name="T3" fmla="*/ 312 h 624"/>
              <a:gd name="T4" fmla="*/ 288 w 288"/>
              <a:gd name="T5" fmla="*/ 624 h 624"/>
              <a:gd name="T6" fmla="*/ 0 60000 65536"/>
              <a:gd name="T7" fmla="*/ 0 60000 65536"/>
              <a:gd name="T8" fmla="*/ 0 60000 65536"/>
              <a:gd name="T9" fmla="*/ 0 w 288"/>
              <a:gd name="T10" fmla="*/ 0 h 624"/>
              <a:gd name="T11" fmla="*/ 288 w 28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24">
                <a:moveTo>
                  <a:pt x="288" y="0"/>
                </a:moveTo>
                <a:cubicBezTo>
                  <a:pt x="240" y="52"/>
                  <a:pt x="0" y="208"/>
                  <a:pt x="0" y="312"/>
                </a:cubicBezTo>
                <a:cubicBezTo>
                  <a:pt x="0" y="416"/>
                  <a:pt x="228" y="559"/>
                  <a:pt x="288" y="62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1" name="Freeform 21"/>
          <p:cNvSpPr>
            <a:spLocks/>
          </p:cNvSpPr>
          <p:nvPr/>
        </p:nvSpPr>
        <p:spPr bwMode="auto">
          <a:xfrm flipH="1">
            <a:off x="7848600" y="1543050"/>
            <a:ext cx="457200" cy="742950"/>
          </a:xfrm>
          <a:custGeom>
            <a:avLst/>
            <a:gdLst>
              <a:gd name="T0" fmla="*/ 288 w 288"/>
              <a:gd name="T1" fmla="*/ 0 h 624"/>
              <a:gd name="T2" fmla="*/ 0 w 288"/>
              <a:gd name="T3" fmla="*/ 312 h 624"/>
              <a:gd name="T4" fmla="*/ 288 w 288"/>
              <a:gd name="T5" fmla="*/ 624 h 624"/>
              <a:gd name="T6" fmla="*/ 0 60000 65536"/>
              <a:gd name="T7" fmla="*/ 0 60000 65536"/>
              <a:gd name="T8" fmla="*/ 0 60000 65536"/>
              <a:gd name="T9" fmla="*/ 0 w 288"/>
              <a:gd name="T10" fmla="*/ 0 h 624"/>
              <a:gd name="T11" fmla="*/ 288 w 28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24">
                <a:moveTo>
                  <a:pt x="288" y="0"/>
                </a:moveTo>
                <a:cubicBezTo>
                  <a:pt x="240" y="52"/>
                  <a:pt x="0" y="208"/>
                  <a:pt x="0" y="312"/>
                </a:cubicBezTo>
                <a:cubicBezTo>
                  <a:pt x="0" y="416"/>
                  <a:pt x="228" y="559"/>
                  <a:pt x="288" y="62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2" name="Text Box 22"/>
          <p:cNvSpPr txBox="1">
            <a:spLocks noChangeArrowheads="1"/>
          </p:cNvSpPr>
          <p:nvPr/>
        </p:nvSpPr>
        <p:spPr bwMode="auto">
          <a:xfrm>
            <a:off x="914401" y="2171701"/>
            <a:ext cx="2778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Incoming </a:t>
            </a:r>
            <a:r>
              <a:rPr lang="en-US" dirty="0" smtClean="0">
                <a:solidFill>
                  <a:schemeClr val="hlink"/>
                </a:solidFill>
              </a:rPr>
              <a:t>external </a:t>
            </a:r>
            <a:r>
              <a:rPr lang="en-US" dirty="0">
                <a:solidFill>
                  <a:schemeClr val="hlink"/>
                </a:solidFill>
              </a:rPr>
              <a:t>mail</a:t>
            </a:r>
          </a:p>
        </p:txBody>
      </p:sp>
      <p:sp>
        <p:nvSpPr>
          <p:cNvPr id="54293" name="Text Box 23"/>
          <p:cNvSpPr txBox="1">
            <a:spLocks noChangeArrowheads="1"/>
          </p:cNvSpPr>
          <p:nvPr/>
        </p:nvSpPr>
        <p:spPr bwMode="auto">
          <a:xfrm>
            <a:off x="5464175" y="2114551"/>
            <a:ext cx="2719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I</a:t>
            </a:r>
            <a:r>
              <a:rPr lang="en-US" dirty="0" smtClean="0">
                <a:solidFill>
                  <a:schemeClr val="hlink"/>
                </a:solidFill>
              </a:rPr>
              <a:t>ncoming internal mail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6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Isolation by Unix UIDs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9144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qmail-smtpd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61448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61449" name="Oval 10"/>
          <p:cNvSpPr>
            <a:spLocks noChangeArrowheads="1"/>
          </p:cNvSpPr>
          <p:nvPr/>
        </p:nvSpPr>
        <p:spPr bwMode="auto">
          <a:xfrm>
            <a:off x="61722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61450" name="Oval 11"/>
          <p:cNvSpPr>
            <a:spLocks noChangeArrowheads="1"/>
          </p:cNvSpPr>
          <p:nvPr/>
        </p:nvSpPr>
        <p:spPr bwMode="auto">
          <a:xfrm>
            <a:off x="3543300" y="166806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4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6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7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62" name="Text Box 24"/>
          <p:cNvSpPr txBox="1">
            <a:spLocks noChangeArrowheads="1"/>
          </p:cNvSpPr>
          <p:nvPr/>
        </p:nvSpPr>
        <p:spPr bwMode="auto">
          <a:xfrm>
            <a:off x="304800" y="895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qmaild</a:t>
            </a:r>
            <a:endParaRPr lang="en-US" sz="1800" dirty="0"/>
          </a:p>
        </p:txBody>
      </p:sp>
      <p:sp>
        <p:nvSpPr>
          <p:cNvPr id="61463" name="Text Box 25"/>
          <p:cNvSpPr txBox="1">
            <a:spLocks noChangeArrowheads="1"/>
          </p:cNvSpPr>
          <p:nvPr/>
        </p:nvSpPr>
        <p:spPr bwMode="auto">
          <a:xfrm>
            <a:off x="7739063" y="106203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64" name="Text Box 26"/>
          <p:cNvSpPr txBox="1">
            <a:spLocks noChangeArrowheads="1"/>
          </p:cNvSpPr>
          <p:nvPr/>
        </p:nvSpPr>
        <p:spPr bwMode="auto">
          <a:xfrm>
            <a:off x="4249738" y="1276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qmailq</a:t>
            </a:r>
            <a:endParaRPr lang="en-US" sz="1800" dirty="0"/>
          </a:p>
        </p:txBody>
      </p:sp>
      <p:sp>
        <p:nvSpPr>
          <p:cNvPr id="61465" name="Text Box 27"/>
          <p:cNvSpPr txBox="1">
            <a:spLocks noChangeArrowheads="1"/>
          </p:cNvSpPr>
          <p:nvPr/>
        </p:nvSpPr>
        <p:spPr bwMode="auto">
          <a:xfrm>
            <a:off x="4003676" y="3143250"/>
            <a:ext cx="837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qmails</a:t>
            </a:r>
          </a:p>
        </p:txBody>
      </p:sp>
      <p:sp>
        <p:nvSpPr>
          <p:cNvPr id="61466" name="Text Box 28"/>
          <p:cNvSpPr txBox="1">
            <a:spLocks noChangeArrowheads="1"/>
          </p:cNvSpPr>
          <p:nvPr/>
        </p:nvSpPr>
        <p:spPr bwMode="auto">
          <a:xfrm>
            <a:off x="1087438" y="311943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7" name="Text Box 29"/>
          <p:cNvSpPr txBox="1">
            <a:spLocks noChangeArrowheads="1"/>
          </p:cNvSpPr>
          <p:nvPr/>
        </p:nvSpPr>
        <p:spPr bwMode="auto">
          <a:xfrm>
            <a:off x="1239838" y="420528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8" name="Text Box 30"/>
          <p:cNvSpPr txBox="1">
            <a:spLocks noChangeArrowheads="1"/>
          </p:cNvSpPr>
          <p:nvPr/>
        </p:nvSpPr>
        <p:spPr bwMode="auto">
          <a:xfrm>
            <a:off x="7146925" y="3211116"/>
            <a:ext cx="5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root</a:t>
            </a:r>
          </a:p>
        </p:txBody>
      </p:sp>
      <p:sp>
        <p:nvSpPr>
          <p:cNvPr id="61469" name="Text Box 31"/>
          <p:cNvSpPr txBox="1">
            <a:spLocks noChangeArrowheads="1"/>
          </p:cNvSpPr>
          <p:nvPr/>
        </p:nvSpPr>
        <p:spPr bwMode="auto">
          <a:xfrm>
            <a:off x="7134225" y="420528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70" name="Text Box 32"/>
          <p:cNvSpPr txBox="1">
            <a:spLocks noChangeArrowheads="1"/>
          </p:cNvSpPr>
          <p:nvPr/>
        </p:nvSpPr>
        <p:spPr bwMode="auto">
          <a:xfrm>
            <a:off x="4840289" y="3930254"/>
            <a:ext cx="130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setuid user</a:t>
            </a:r>
          </a:p>
        </p:txBody>
      </p:sp>
      <p:sp>
        <p:nvSpPr>
          <p:cNvPr id="61471" name="Text Box 34"/>
          <p:cNvSpPr txBox="1">
            <a:spLocks noChangeArrowheads="1"/>
          </p:cNvSpPr>
          <p:nvPr/>
        </p:nvSpPr>
        <p:spPr bwMode="auto">
          <a:xfrm>
            <a:off x="3333750" y="666750"/>
            <a:ext cx="5104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dirty="0" err="1"/>
              <a:t>qmailq</a:t>
            </a:r>
            <a:r>
              <a:rPr lang="en-US" sz="1600" dirty="0"/>
              <a:t> – user who is allowed to read/write mail queue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5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Android process isolation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8290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Android application sandbox</a:t>
            </a:r>
          </a:p>
          <a:p>
            <a:pPr lvl="1"/>
            <a:r>
              <a:rPr lang="en-US" dirty="0" smtClean="0"/>
              <a:t>Isolation: Each application runs with its own UID in own VM</a:t>
            </a:r>
          </a:p>
          <a:p>
            <a:pPr lvl="2"/>
            <a:r>
              <a:rPr lang="en-US" dirty="0" smtClean="0"/>
              <a:t>Provides memory protection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ommunication limited to using Unix domain sockets</a:t>
            </a:r>
          </a:p>
          <a:p>
            <a:pPr lvl="2"/>
            <a:r>
              <a:rPr lang="en-US" dirty="0" smtClean="0"/>
              <a:t>Only ping, zygote (spawn another process) run as root</a:t>
            </a:r>
          </a:p>
          <a:p>
            <a:pPr lvl="1"/>
            <a:r>
              <a:rPr lang="en-US" dirty="0"/>
              <a:t>Interaction: </a:t>
            </a:r>
            <a:r>
              <a:rPr lang="en-US" dirty="0" smtClean="0"/>
              <a:t>reference </a:t>
            </a:r>
            <a:r>
              <a:rPr lang="en-US" dirty="0"/>
              <a:t>monitor checks </a:t>
            </a:r>
            <a:r>
              <a:rPr lang="en-US" dirty="0" smtClean="0"/>
              <a:t>permissions on </a:t>
            </a:r>
            <a:r>
              <a:rPr lang="en-US" dirty="0"/>
              <a:t>inter-component communication </a:t>
            </a:r>
            <a:endParaRPr lang="en-US" dirty="0" smtClean="0"/>
          </a:p>
          <a:p>
            <a:pPr lvl="1"/>
            <a:r>
              <a:rPr lang="en-US" dirty="0" smtClean="0"/>
              <a:t>Least Privilege: Applications announces permission 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ser grants access at install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9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941"/>
            <a:ext cx="6096000" cy="494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7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and Least Privilege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3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2950"/>
            <a:ext cx="3962400" cy="32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42950"/>
            <a:ext cx="3962400" cy="32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2038350"/>
            <a:ext cx="25908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2929738"/>
            <a:ext cx="25908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81400" y="2929738"/>
            <a:ext cx="304800" cy="404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5404288">
            <a:off x="5555300" y="1690920"/>
            <a:ext cx="304800" cy="2868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5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 Control Concepts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Access control </a:t>
            </a: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7848600" cy="15430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/>
              <a:t>Assumptions</a:t>
            </a:r>
          </a:p>
          <a:p>
            <a:pPr lvl="1" eaLnBrk="1" hangingPunct="1"/>
            <a:r>
              <a:rPr lang="en-US" sz="2000" dirty="0" smtClean="0"/>
              <a:t>System knows who the user is</a:t>
            </a:r>
          </a:p>
          <a:p>
            <a:pPr lvl="2" eaLnBrk="1" hangingPunct="1"/>
            <a:r>
              <a:rPr lang="en-US" sz="1800" dirty="0" smtClean="0"/>
              <a:t>Authentication via name and password, other credential </a:t>
            </a:r>
          </a:p>
          <a:p>
            <a:pPr lvl="1" eaLnBrk="1" hangingPunct="1"/>
            <a:r>
              <a:rPr lang="en-US" sz="2000" dirty="0" smtClean="0"/>
              <a:t>Access requests pass through gatekeeper (reference monitor)</a:t>
            </a:r>
          </a:p>
          <a:p>
            <a:pPr lvl="2" eaLnBrk="1" hangingPunct="1"/>
            <a:r>
              <a:rPr lang="en-US" sz="1800" dirty="0" smtClean="0"/>
              <a:t>System must not allow monitor to be bypassed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705600" y="2914650"/>
            <a:ext cx="1447800" cy="1343025"/>
          </a:xfrm>
          <a:prstGeom prst="can">
            <a:avLst>
              <a:gd name="adj" fmla="val 319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Resource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85800" y="3177779"/>
            <a:ext cx="18288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User process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514600" y="3634979"/>
            <a:ext cx="171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791200" y="3634979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390683" y="2915841"/>
            <a:ext cx="112678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Reference</a:t>
            </a:r>
          </a:p>
          <a:p>
            <a:r>
              <a:rPr lang="en-US" dirty="0"/>
              <a:t>monitor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438400" y="3714901"/>
            <a:ext cx="19812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access request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679564" y="4651752"/>
            <a:ext cx="736099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policy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267200" y="2977754"/>
            <a:ext cx="1752600" cy="131445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>
              <a:buNone/>
            </a:pPr>
            <a:r>
              <a:rPr lang="en-US" sz="4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151438" y="4327923"/>
            <a:ext cx="0" cy="2678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2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Access control matrix    </a:t>
            </a:r>
            <a:r>
              <a:rPr lang="en-US" sz="3200" dirty="0" smtClean="0">
                <a:solidFill>
                  <a:srgbClr val="FF6600"/>
                </a:solidFill>
              </a:rPr>
              <a:t>[Lampson]</a:t>
            </a:r>
          </a:p>
        </p:txBody>
      </p:sp>
      <p:graphicFrame>
        <p:nvGraphicFramePr>
          <p:cNvPr id="1570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94525"/>
              </p:ext>
            </p:extLst>
          </p:nvPr>
        </p:nvGraphicFramePr>
        <p:xfrm>
          <a:off x="1524000" y="1638300"/>
          <a:ext cx="6324600" cy="3048000"/>
        </p:xfrm>
        <a:graphic>
          <a:graphicData uri="http://schemas.openxmlformats.org/drawingml/2006/table">
            <a:tbl>
              <a:tblPr/>
              <a:tblGrid>
                <a:gridCol w="1143000"/>
                <a:gridCol w="1066800"/>
                <a:gridCol w="1066800"/>
                <a:gridCol w="1066800"/>
                <a:gridCol w="990600"/>
                <a:gridCol w="990600"/>
              </a:tblGrid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44477" y="1035844"/>
            <a:ext cx="7451724" cy="3593306"/>
            <a:chOff x="154" y="870"/>
            <a:chExt cx="4694" cy="3018"/>
          </a:xfrm>
        </p:grpSpPr>
        <p:sp>
          <p:nvSpPr>
            <p:cNvPr id="10295" name="Text Box 55"/>
            <p:cNvSpPr txBox="1">
              <a:spLocks noChangeArrowheads="1"/>
            </p:cNvSpPr>
            <p:nvPr/>
          </p:nvSpPr>
          <p:spPr bwMode="auto">
            <a:xfrm rot="16200000">
              <a:off x="236" y="2395"/>
              <a:ext cx="388" cy="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lang="en-US" dirty="0">
                  <a:solidFill>
                    <a:schemeClr val="tx2"/>
                  </a:solidFill>
                </a:rPr>
                <a:t>Subjects</a:t>
              </a:r>
            </a:p>
          </p:txBody>
        </p:sp>
        <p:sp>
          <p:nvSpPr>
            <p:cNvPr id="10296" name="AutoShape 56"/>
            <p:cNvSpPr>
              <a:spLocks/>
            </p:cNvSpPr>
            <p:nvPr/>
          </p:nvSpPr>
          <p:spPr bwMode="auto">
            <a:xfrm>
              <a:off x="706" y="1456"/>
              <a:ext cx="206" cy="2432"/>
            </a:xfrm>
            <a:prstGeom prst="leftBrace">
              <a:avLst>
                <a:gd name="adj1" fmla="val 22222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297" name="AutoShape 57"/>
            <p:cNvSpPr>
              <a:spLocks/>
            </p:cNvSpPr>
            <p:nvPr/>
          </p:nvSpPr>
          <p:spPr bwMode="auto">
            <a:xfrm rot="5400000">
              <a:off x="2840" y="-680"/>
              <a:ext cx="128" cy="3888"/>
            </a:xfrm>
            <a:prstGeom prst="leftBrace">
              <a:avLst>
                <a:gd name="adj1" fmla="val 345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 rot="16200000">
              <a:off x="2793" y="812"/>
              <a:ext cx="388" cy="5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lang="en-US" dirty="0">
                  <a:solidFill>
                    <a:schemeClr val="tx2"/>
                  </a:solidFill>
                </a:rPr>
                <a:t>Objects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5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rgbClr val="FF6600"/>
                </a:solidFill>
              </a:rPr>
              <a:t>mplementation concepts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1" y="1200150"/>
            <a:ext cx="6867525" cy="27051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Access control list (ACL)</a:t>
            </a:r>
          </a:p>
          <a:p>
            <a:pPr lvl="1" eaLnBrk="1" hangingPunct="1"/>
            <a:r>
              <a:rPr lang="en-US" dirty="0" smtClean="0"/>
              <a:t>Store column of matrix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  with the resource</a:t>
            </a:r>
          </a:p>
          <a:p>
            <a:pPr eaLnBrk="1" hangingPunct="1"/>
            <a:r>
              <a:rPr lang="en-US" dirty="0" smtClean="0"/>
              <a:t>Capability</a:t>
            </a:r>
          </a:p>
          <a:p>
            <a:pPr lvl="1" eaLnBrk="1" hangingPunct="1"/>
            <a:r>
              <a:rPr lang="en-US" dirty="0" smtClean="0"/>
              <a:t>User holds a “ticket” for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  each resource</a:t>
            </a:r>
          </a:p>
          <a:p>
            <a:pPr lvl="1" eaLnBrk="1" hangingPunct="1"/>
            <a:r>
              <a:rPr lang="en-US" dirty="0" smtClean="0"/>
              <a:t>Two variations</a:t>
            </a:r>
          </a:p>
          <a:p>
            <a:pPr lvl="2" eaLnBrk="1" hangingPunct="1"/>
            <a:r>
              <a:rPr lang="en-US" dirty="0" smtClean="0"/>
              <a:t>store row of matrix with user, under OS control</a:t>
            </a:r>
          </a:p>
          <a:p>
            <a:pPr lvl="2" eaLnBrk="1" hangingPunct="1"/>
            <a:r>
              <a:rPr lang="en-US" dirty="0" err="1" smtClean="0"/>
              <a:t>unforgeable</a:t>
            </a:r>
            <a:r>
              <a:rPr lang="en-US" dirty="0" smtClean="0"/>
              <a:t> ticket in user space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3725"/>
              </p:ext>
            </p:extLst>
          </p:nvPr>
        </p:nvGraphicFramePr>
        <p:xfrm>
          <a:off x="5029200" y="942973"/>
          <a:ext cx="3429000" cy="2162177"/>
        </p:xfrm>
        <a:graphic>
          <a:graphicData uri="http://schemas.openxmlformats.org/drawingml/2006/table">
            <a:tbl>
              <a:tblPr/>
              <a:tblGrid>
                <a:gridCol w="919163"/>
                <a:gridCol w="857250"/>
                <a:gridCol w="857250"/>
                <a:gridCol w="795337"/>
              </a:tblGrid>
              <a:tr h="34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81000" y="4307681"/>
            <a:ext cx="8610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Access control lists are widely used, often with groups</a:t>
            </a:r>
          </a:p>
          <a:p>
            <a:pPr eaLnBrk="0" hangingPunc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Some aspects of capability concept are used in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many systems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4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ACL </a:t>
            </a:r>
            <a:r>
              <a:rPr lang="en-US" dirty="0" err="1" smtClean="0">
                <a:solidFill>
                  <a:srgbClr val="FF6600"/>
                </a:solidFill>
              </a:rPr>
              <a:t>vs</a:t>
            </a:r>
            <a:r>
              <a:rPr lang="en-US" dirty="0" smtClean="0">
                <a:solidFill>
                  <a:srgbClr val="FF6600"/>
                </a:solidFill>
              </a:rPr>
              <a:t> Capabilities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Access control list</a:t>
            </a:r>
          </a:p>
          <a:p>
            <a:pPr lvl="1" eaLnBrk="1" hangingPunct="1"/>
            <a:r>
              <a:rPr lang="en-US" smtClean="0"/>
              <a:t>Associate list with each object</a:t>
            </a:r>
          </a:p>
          <a:p>
            <a:pPr lvl="1" eaLnBrk="1" hangingPunct="1"/>
            <a:r>
              <a:rPr lang="en-US" smtClean="0"/>
              <a:t>Check user/group against list</a:t>
            </a:r>
          </a:p>
          <a:p>
            <a:pPr lvl="1" eaLnBrk="1" hangingPunct="1"/>
            <a:r>
              <a:rPr lang="en-US" smtClean="0"/>
              <a:t>Relies on authentication: need to know user</a:t>
            </a:r>
          </a:p>
          <a:p>
            <a:pPr eaLnBrk="1" hangingPunct="1"/>
            <a:r>
              <a:rPr lang="en-US" smtClean="0"/>
              <a:t>Capabilities</a:t>
            </a:r>
          </a:p>
          <a:p>
            <a:pPr lvl="1" eaLnBrk="1" hangingPunct="1"/>
            <a:r>
              <a:rPr lang="en-US" smtClean="0"/>
              <a:t>Capability is unforgeable ticket</a:t>
            </a:r>
          </a:p>
          <a:p>
            <a:pPr lvl="2" eaLnBrk="1" hangingPunct="1"/>
            <a:r>
              <a:rPr lang="en-US" smtClean="0"/>
              <a:t>Random bit sequence, or managed by OS</a:t>
            </a:r>
          </a:p>
          <a:p>
            <a:pPr lvl="2" eaLnBrk="1" hangingPunct="1"/>
            <a:r>
              <a:rPr lang="en-US" smtClean="0"/>
              <a:t>Can be passed from one process to another</a:t>
            </a:r>
          </a:p>
          <a:p>
            <a:pPr lvl="1" eaLnBrk="1" hangingPunct="1"/>
            <a:r>
              <a:rPr lang="en-US" smtClean="0"/>
              <a:t>Reference monitor checks ticket</a:t>
            </a:r>
          </a:p>
          <a:p>
            <a:pPr lvl="2" eaLnBrk="1" hangingPunct="1"/>
            <a:r>
              <a:rPr lang="en-US" smtClean="0"/>
              <a:t>Does not need to know identify of user/process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6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ACL </a:t>
            </a:r>
            <a:r>
              <a:rPr lang="en-US" dirty="0" err="1" smtClean="0">
                <a:solidFill>
                  <a:srgbClr val="FF6600"/>
                </a:solidFill>
              </a:rPr>
              <a:t>vs</a:t>
            </a:r>
            <a:r>
              <a:rPr lang="en-US" dirty="0" smtClean="0">
                <a:solidFill>
                  <a:srgbClr val="FF6600"/>
                </a:solidFill>
              </a:rPr>
              <a:t> Capabilities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16002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Process P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160020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257175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Q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43000" y="257175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752600" y="35433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R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752600" y="354330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2667001" y="185023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200401" y="282178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876800" y="16002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P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876800" y="160020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c,d,e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10200" y="257175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Q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019800" y="35433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R</a:t>
            </a:r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6934201" y="185023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7467601" y="282178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019800" y="354330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c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410200" y="257175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c,e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7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ACL </a:t>
            </a:r>
            <a:r>
              <a:rPr lang="en-US" dirty="0" err="1" smtClean="0">
                <a:solidFill>
                  <a:srgbClr val="FF6600"/>
                </a:solidFill>
              </a:rPr>
              <a:t>vs</a:t>
            </a:r>
            <a:r>
              <a:rPr lang="en-US" dirty="0" smtClean="0">
                <a:solidFill>
                  <a:srgbClr val="FF6600"/>
                </a:solidFill>
              </a:rPr>
              <a:t> Capabilities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37147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Delegation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Cap: Process can pass capability at run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ACL: Try to get owner to add permission to list?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More common: let other process act under current user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Revocation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ACL: Remove user or group from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Cap: Try to get capability back from process?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Possible in some systems if appropriate bookkeeping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OS knows which data is capability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If capability is used for multiple resources, have to revoke all or none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Indirection: capability points to pointer to resource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If C </a:t>
            </a:r>
            <a:r>
              <a:rPr lang="en-US" dirty="0" smtClean="0">
                <a:sym typeface="Symbol"/>
              </a:rPr>
              <a:t> P  R, then revoke capability C by setting P=0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Roles  (aka Groups)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33147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Role = set of users</a:t>
            </a:r>
          </a:p>
          <a:p>
            <a:pPr lvl="1" eaLnBrk="1" hangingPunct="1"/>
            <a:r>
              <a:rPr lang="en-US" smtClean="0"/>
              <a:t>Administrator, PowerUser, User, Guest</a:t>
            </a:r>
          </a:p>
          <a:p>
            <a:pPr lvl="1" eaLnBrk="1" hangingPunct="1"/>
            <a:r>
              <a:rPr lang="en-US" smtClean="0"/>
              <a:t>Assign permissions to roles; each user gets permission</a:t>
            </a:r>
          </a:p>
          <a:p>
            <a:pPr eaLnBrk="1" hangingPunct="1"/>
            <a:r>
              <a:rPr lang="en-US" smtClean="0"/>
              <a:t>Role hierarchy</a:t>
            </a:r>
          </a:p>
          <a:p>
            <a:pPr lvl="1" eaLnBrk="1" hangingPunct="1"/>
            <a:r>
              <a:rPr lang="en-US" smtClean="0"/>
              <a:t>Partial order of roles</a:t>
            </a:r>
          </a:p>
          <a:p>
            <a:pPr lvl="1" eaLnBrk="1" hangingPunct="1"/>
            <a:r>
              <a:rPr lang="en-US" smtClean="0"/>
              <a:t>Each role gets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	permissions of roles below</a:t>
            </a:r>
          </a:p>
          <a:p>
            <a:pPr lvl="1" eaLnBrk="1" hangingPunct="1"/>
            <a:r>
              <a:rPr lang="en-US" smtClean="0"/>
              <a:t>List only new permissions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given to each role</a:t>
            </a:r>
          </a:p>
          <a:p>
            <a:pPr eaLnBrk="1" hangingPunct="1"/>
            <a:endParaRPr lang="en-US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105400" y="251460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Administrator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05400" y="405765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Guest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248400" y="2857500"/>
            <a:ext cx="0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105400" y="302895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 err="1">
                <a:solidFill>
                  <a:schemeClr val="tx1"/>
                </a:solidFill>
              </a:rPr>
              <a:t>PowerUser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05400" y="354330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8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Role-Based Access Control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3004" y="1257300"/>
            <a:ext cx="1192955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Individuals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09013" y="1257300"/>
            <a:ext cx="68486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Roles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49788" y="1257300"/>
            <a:ext cx="113422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Resources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990600" y="1891904"/>
            <a:ext cx="228600" cy="457200"/>
            <a:chOff x="1008" y="1920"/>
            <a:chExt cx="1584" cy="2112"/>
          </a:xfrm>
        </p:grpSpPr>
        <p:grpSp>
          <p:nvGrpSpPr>
            <p:cNvPr id="17531" name="Group 7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539" name="Group 8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554" name="Line 9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Line 10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6" name="Line 11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7" name="Line 12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8" name="Line 13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Line 14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Line 15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Line 16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40" name="Group 17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550" name="Line 18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Line 20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41" name="Group 22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546" name="Line 23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Line 24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Line 26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2" name="Oval 27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3" name="Line 28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29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Line 30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2" name="Group 31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533" name="Rectangle 32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4" name="Rectangle 33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5" name="Rectangle 34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Rectangle 35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7" name="Rectangle 36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8" name="Rectangle 37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5" name="Group 38"/>
          <p:cNvGrpSpPr>
            <a:grpSpLocks/>
          </p:cNvGrpSpPr>
          <p:nvPr/>
        </p:nvGrpSpPr>
        <p:grpSpPr bwMode="auto">
          <a:xfrm>
            <a:off x="990600" y="2558654"/>
            <a:ext cx="228600" cy="457200"/>
            <a:chOff x="1008" y="1920"/>
            <a:chExt cx="1584" cy="2112"/>
          </a:xfrm>
        </p:grpSpPr>
        <p:grpSp>
          <p:nvGrpSpPr>
            <p:cNvPr id="17500" name="Group 39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508" name="Group 40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523" name="Line 41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Line 42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Line 43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Line 44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Line 45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Line 46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Line 47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0" name="Line 48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09" name="Group 49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519" name="Line 50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Line 51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Line 52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Line 53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10" name="Group 54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515" name="Line 55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6" name="Line 56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Line 57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Line 58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11" name="Oval 59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2" name="Line 60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Line 61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Line 62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1" name="Group 63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502" name="Rectangle 64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3" name="Rectangle 65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4" name="Rectangle 66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5" name="Rectangle 67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Rectangle 68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7" name="Rectangle 69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6" name="Group 70"/>
          <p:cNvGrpSpPr>
            <a:grpSpLocks/>
          </p:cNvGrpSpPr>
          <p:nvPr/>
        </p:nvGrpSpPr>
        <p:grpSpPr bwMode="auto">
          <a:xfrm>
            <a:off x="990600" y="3225404"/>
            <a:ext cx="228600" cy="457200"/>
            <a:chOff x="1008" y="1920"/>
            <a:chExt cx="1584" cy="2112"/>
          </a:xfrm>
        </p:grpSpPr>
        <p:grpSp>
          <p:nvGrpSpPr>
            <p:cNvPr id="17469" name="Group 71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477" name="Group 72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492" name="Line 73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3" name="Line 74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4" name="Line 75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Line 76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Line 77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Line 78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8" name="Line 79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Line 80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78" name="Group 81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488" name="Line 82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Line 83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0" name="Line 84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1" name="Line 85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79" name="Group 86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484" name="Line 87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Line 88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Line 89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Line 90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0" name="Oval 91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Line 92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Line 93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Line 94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0" name="Group 95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471" name="Rectangle 96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Rectangle 97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Rectangle 98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Rectangle 99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Rectangle 100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Rectangle 101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7" name="Group 102"/>
          <p:cNvGrpSpPr>
            <a:grpSpLocks/>
          </p:cNvGrpSpPr>
          <p:nvPr/>
        </p:nvGrpSpPr>
        <p:grpSpPr bwMode="auto">
          <a:xfrm>
            <a:off x="990600" y="3892154"/>
            <a:ext cx="228600" cy="457200"/>
            <a:chOff x="1008" y="1920"/>
            <a:chExt cx="1584" cy="2112"/>
          </a:xfrm>
        </p:grpSpPr>
        <p:grpSp>
          <p:nvGrpSpPr>
            <p:cNvPr id="17438" name="Group 103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446" name="Group 104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461" name="Line 105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106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107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4" name="Line 108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5" name="Line 109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6" name="Line 110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7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8" name="Line 112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7" name="Group 113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457" name="Line 114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115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116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117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8" name="Group 118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453" name="Line 119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Line 120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Line 121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122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49" name="Oval 123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Line 124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125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126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9" name="Group 127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440" name="Rectangle 128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Rectangle 129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Rectangle 130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Rectangle 131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Rectangle 13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Rectangle 133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18" name="Text Box 134"/>
          <p:cNvSpPr txBox="1">
            <a:spLocks noChangeArrowheads="1"/>
          </p:cNvSpPr>
          <p:nvPr/>
        </p:nvSpPr>
        <p:spPr bwMode="auto">
          <a:xfrm>
            <a:off x="3505200" y="2022852"/>
            <a:ext cx="1300356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17419" name="Text Box 135"/>
          <p:cNvSpPr txBox="1">
            <a:spLocks noChangeArrowheads="1"/>
          </p:cNvSpPr>
          <p:nvPr/>
        </p:nvSpPr>
        <p:spPr bwMode="auto">
          <a:xfrm>
            <a:off x="3657600" y="2971800"/>
            <a:ext cx="11314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marketing</a:t>
            </a:r>
          </a:p>
        </p:txBody>
      </p:sp>
      <p:sp>
        <p:nvSpPr>
          <p:cNvPr id="17420" name="Text Box 136"/>
          <p:cNvSpPr txBox="1">
            <a:spLocks noChangeArrowheads="1"/>
          </p:cNvSpPr>
          <p:nvPr/>
        </p:nvSpPr>
        <p:spPr bwMode="auto">
          <a:xfrm>
            <a:off x="3657601" y="3965952"/>
            <a:ext cx="118032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human res</a:t>
            </a:r>
          </a:p>
        </p:txBody>
      </p:sp>
      <p:sp>
        <p:nvSpPr>
          <p:cNvPr id="17421" name="server"/>
          <p:cNvSpPr>
            <a:spLocks noEditPoints="1" noChangeArrowheads="1"/>
          </p:cNvSpPr>
          <p:nvPr/>
        </p:nvSpPr>
        <p:spPr bwMode="auto">
          <a:xfrm>
            <a:off x="7010401" y="1891904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server"/>
          <p:cNvSpPr>
            <a:spLocks noEditPoints="1" noChangeArrowheads="1"/>
          </p:cNvSpPr>
          <p:nvPr/>
        </p:nvSpPr>
        <p:spPr bwMode="auto">
          <a:xfrm>
            <a:off x="7010401" y="2777729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server"/>
          <p:cNvSpPr>
            <a:spLocks noEditPoints="1" noChangeArrowheads="1"/>
          </p:cNvSpPr>
          <p:nvPr/>
        </p:nvSpPr>
        <p:spPr bwMode="auto">
          <a:xfrm>
            <a:off x="7010401" y="3663554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Text Box 140"/>
          <p:cNvSpPr txBox="1">
            <a:spLocks noChangeArrowheads="1"/>
          </p:cNvSpPr>
          <p:nvPr/>
        </p:nvSpPr>
        <p:spPr bwMode="auto">
          <a:xfrm>
            <a:off x="7550098" y="2000250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1</a:t>
            </a:r>
          </a:p>
        </p:txBody>
      </p:sp>
      <p:sp>
        <p:nvSpPr>
          <p:cNvPr id="17425" name="Text Box 141"/>
          <p:cNvSpPr txBox="1">
            <a:spLocks noChangeArrowheads="1"/>
          </p:cNvSpPr>
          <p:nvPr/>
        </p:nvSpPr>
        <p:spPr bwMode="auto">
          <a:xfrm>
            <a:off x="7550098" y="3771900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3</a:t>
            </a:r>
          </a:p>
        </p:txBody>
      </p:sp>
      <p:sp>
        <p:nvSpPr>
          <p:cNvPr id="17426" name="Text Box 142"/>
          <p:cNvSpPr txBox="1">
            <a:spLocks noChangeArrowheads="1"/>
          </p:cNvSpPr>
          <p:nvPr/>
        </p:nvSpPr>
        <p:spPr bwMode="auto">
          <a:xfrm>
            <a:off x="7550098" y="2886075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2</a:t>
            </a:r>
          </a:p>
        </p:txBody>
      </p:sp>
      <p:sp>
        <p:nvSpPr>
          <p:cNvPr id="17427" name="Line 143"/>
          <p:cNvSpPr>
            <a:spLocks noChangeShapeType="1"/>
          </p:cNvSpPr>
          <p:nvPr/>
        </p:nvSpPr>
        <p:spPr bwMode="auto">
          <a:xfrm>
            <a:off x="1371600" y="2063354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144"/>
          <p:cNvSpPr>
            <a:spLocks noChangeShapeType="1"/>
          </p:cNvSpPr>
          <p:nvPr/>
        </p:nvSpPr>
        <p:spPr bwMode="auto">
          <a:xfrm flipV="1">
            <a:off x="1371600" y="2177654"/>
            <a:ext cx="2057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145"/>
          <p:cNvSpPr>
            <a:spLocks noChangeShapeType="1"/>
          </p:cNvSpPr>
          <p:nvPr/>
        </p:nvSpPr>
        <p:spPr bwMode="auto">
          <a:xfrm>
            <a:off x="1371600" y="4120754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146"/>
          <p:cNvSpPr>
            <a:spLocks noChangeShapeType="1"/>
          </p:cNvSpPr>
          <p:nvPr/>
        </p:nvSpPr>
        <p:spPr bwMode="auto">
          <a:xfrm flipV="1">
            <a:off x="1447800" y="3149204"/>
            <a:ext cx="21336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147"/>
          <p:cNvSpPr>
            <a:spLocks noChangeShapeType="1"/>
          </p:cNvSpPr>
          <p:nvPr/>
        </p:nvSpPr>
        <p:spPr bwMode="auto">
          <a:xfrm>
            <a:off x="5227638" y="2177654"/>
            <a:ext cx="1554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148"/>
          <p:cNvSpPr>
            <a:spLocks noChangeShapeType="1"/>
          </p:cNvSpPr>
          <p:nvPr/>
        </p:nvSpPr>
        <p:spPr bwMode="auto">
          <a:xfrm flipV="1">
            <a:off x="5227638" y="2291954"/>
            <a:ext cx="1477962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149"/>
          <p:cNvSpPr>
            <a:spLocks noChangeShapeType="1"/>
          </p:cNvSpPr>
          <p:nvPr/>
        </p:nvSpPr>
        <p:spPr bwMode="auto">
          <a:xfrm>
            <a:off x="5227638" y="3034904"/>
            <a:ext cx="1477962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150"/>
          <p:cNvSpPr>
            <a:spLocks noChangeShapeType="1"/>
          </p:cNvSpPr>
          <p:nvPr/>
        </p:nvSpPr>
        <p:spPr bwMode="auto">
          <a:xfrm flipV="1">
            <a:off x="5424488" y="2520554"/>
            <a:ext cx="1357312" cy="148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 flipV="1">
            <a:off x="5430838" y="3320654"/>
            <a:ext cx="1198562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430838" y="4006454"/>
            <a:ext cx="1350962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1457238" y="4623197"/>
            <a:ext cx="5629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Advantage: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users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change more frequently than roles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7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n-tzu-art-of-war-for-productivity-and-innovation-22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28" r="-25428"/>
          <a:stretch>
            <a:fillRect/>
          </a:stretch>
        </p:blipFill>
        <p:spPr>
          <a:xfrm>
            <a:off x="457200" y="838200"/>
            <a:ext cx="8229600" cy="4095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Principles of Secure Design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9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Access control summary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control involves reference monitor</a:t>
            </a:r>
          </a:p>
          <a:p>
            <a:pPr lvl="1"/>
            <a:r>
              <a:rPr lang="en-US" dirty="0" smtClean="0"/>
              <a:t>Check permissions: </a:t>
            </a:r>
            <a:r>
              <a:rPr lang="en-US" dirty="0">
                <a:sym typeface="Symbol"/>
              </a:rPr>
              <a:t></a:t>
            </a:r>
            <a:r>
              <a:rPr lang="en-US" dirty="0" smtClean="0"/>
              <a:t>user info, action</a:t>
            </a:r>
            <a:r>
              <a:rPr lang="en-US" dirty="0" smtClean="0">
                <a:sym typeface="Symbol"/>
              </a:rPr>
              <a:t> yes/no</a:t>
            </a:r>
            <a:endParaRPr lang="en-US" dirty="0" smtClean="0"/>
          </a:p>
          <a:p>
            <a:pPr lvl="1"/>
            <a:r>
              <a:rPr lang="en-US" dirty="0" smtClean="0"/>
              <a:t>Important: no way around this check</a:t>
            </a:r>
          </a:p>
          <a:p>
            <a:r>
              <a:rPr lang="en-US" dirty="0" smtClean="0"/>
              <a:t>Access control matrix</a:t>
            </a:r>
          </a:p>
          <a:p>
            <a:pPr lvl="1"/>
            <a:r>
              <a:rPr lang="en-US" dirty="0" smtClean="0"/>
              <a:t>Access control lists vs capabilities</a:t>
            </a:r>
          </a:p>
          <a:p>
            <a:pPr lvl="1"/>
            <a:r>
              <a:rPr lang="en-US" dirty="0" smtClean="0"/>
              <a:t>Advantages and disadvantages of each</a:t>
            </a:r>
          </a:p>
          <a:p>
            <a:r>
              <a:rPr lang="en-US" dirty="0" smtClean="0"/>
              <a:t>Role-based access control</a:t>
            </a:r>
          </a:p>
          <a:p>
            <a:pPr lvl="1"/>
            <a:r>
              <a:rPr lang="en-US" dirty="0" smtClean="0"/>
              <a:t>Use group as “user info”; </a:t>
            </a:r>
            <a:r>
              <a:rPr lang="en-US" dirty="0"/>
              <a:t> </a:t>
            </a:r>
            <a:r>
              <a:rPr lang="en-US" dirty="0" smtClean="0"/>
              <a:t>use group hierarchies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04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Systems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Unix access control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28750"/>
            <a:ext cx="6867525" cy="3276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600" dirty="0" smtClean="0"/>
              <a:t>Process has user id</a:t>
            </a:r>
          </a:p>
          <a:p>
            <a:pPr lvl="1" eaLnBrk="1" hangingPunct="1"/>
            <a:r>
              <a:rPr lang="en-US" sz="2600" dirty="0" smtClean="0"/>
              <a:t>Inherit from creating process</a:t>
            </a:r>
          </a:p>
          <a:p>
            <a:pPr lvl="1" eaLnBrk="1" hangingPunct="1"/>
            <a:r>
              <a:rPr lang="en-US" sz="2600" dirty="0" smtClean="0"/>
              <a:t>Process can change id</a:t>
            </a:r>
          </a:p>
          <a:p>
            <a:pPr lvl="2" eaLnBrk="1" hangingPunct="1"/>
            <a:r>
              <a:rPr lang="en-US" sz="2600" dirty="0" smtClean="0"/>
              <a:t>Restricted set of options</a:t>
            </a:r>
          </a:p>
          <a:p>
            <a:pPr lvl="1"/>
            <a:r>
              <a:rPr lang="en-US" sz="2600" dirty="0"/>
              <a:t>Special “root” id </a:t>
            </a:r>
          </a:p>
          <a:p>
            <a:pPr lvl="2"/>
            <a:r>
              <a:rPr lang="en-US" sz="2600" dirty="0" smtClean="0"/>
              <a:t>All access allowed</a:t>
            </a:r>
          </a:p>
          <a:p>
            <a:r>
              <a:rPr lang="en-US" sz="2600" dirty="0"/>
              <a:t>File has access control list (ACL)</a:t>
            </a:r>
          </a:p>
          <a:p>
            <a:pPr lvl="1"/>
            <a:r>
              <a:rPr lang="en-US" sz="2600" dirty="0"/>
              <a:t>Grants permission to user ids</a:t>
            </a:r>
          </a:p>
          <a:p>
            <a:pPr lvl="1"/>
            <a:r>
              <a:rPr lang="en-US" sz="2600" dirty="0"/>
              <a:t>Owner, group, other</a:t>
            </a:r>
          </a:p>
          <a:p>
            <a:endParaRPr lang="en-US" sz="2600" dirty="0" smtClean="0"/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45092"/>
              </p:ext>
            </p:extLst>
          </p:nvPr>
        </p:nvGraphicFramePr>
        <p:xfrm>
          <a:off x="5257800" y="866773"/>
          <a:ext cx="3429000" cy="2162177"/>
        </p:xfrm>
        <a:graphic>
          <a:graphicData uri="http://schemas.openxmlformats.org/drawingml/2006/table">
            <a:tbl>
              <a:tblPr/>
              <a:tblGrid>
                <a:gridCol w="919163"/>
                <a:gridCol w="857250"/>
                <a:gridCol w="857250"/>
                <a:gridCol w="795337"/>
              </a:tblGrid>
              <a:tr h="34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Unix file access control list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7570788" cy="34861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Each file has owner and group</a:t>
            </a:r>
          </a:p>
          <a:p>
            <a:pPr eaLnBrk="1" hangingPunct="1"/>
            <a:r>
              <a:rPr lang="en-US" dirty="0" smtClean="0"/>
              <a:t>Permissions set by owner</a:t>
            </a:r>
          </a:p>
          <a:p>
            <a:pPr lvl="1" eaLnBrk="1" hangingPunct="1"/>
            <a:r>
              <a:rPr lang="en-US" dirty="0" smtClean="0"/>
              <a:t>Read, write, execute</a:t>
            </a:r>
          </a:p>
          <a:p>
            <a:pPr lvl="1" eaLnBrk="1" hangingPunct="1"/>
            <a:r>
              <a:rPr lang="en-US" dirty="0" smtClean="0"/>
              <a:t>Owner, group, other</a:t>
            </a:r>
          </a:p>
          <a:p>
            <a:pPr lvl="1" eaLnBrk="1" hangingPunct="1"/>
            <a:r>
              <a:rPr lang="en-US" dirty="0" smtClean="0"/>
              <a:t>Represented by vector of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    four octal values</a:t>
            </a:r>
          </a:p>
          <a:p>
            <a:pPr eaLnBrk="1" hangingPunct="1"/>
            <a:r>
              <a:rPr lang="en-US" dirty="0" smtClean="0"/>
              <a:t>Only owner, root can change permissions</a:t>
            </a:r>
          </a:p>
          <a:p>
            <a:pPr lvl="1" eaLnBrk="1" hangingPunct="1"/>
            <a:r>
              <a:rPr lang="en-US" dirty="0" smtClean="0"/>
              <a:t>This privilege cannot be delegated or shared</a:t>
            </a:r>
          </a:p>
          <a:p>
            <a:pPr eaLnBrk="1" hangingPunct="1"/>
            <a:r>
              <a:rPr lang="en-US" dirty="0" err="1" smtClean="0"/>
              <a:t>Setid</a:t>
            </a:r>
            <a:r>
              <a:rPr lang="en-US" dirty="0" smtClean="0"/>
              <a:t> bits – Discuss in a few slides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48235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 dirty="0" err="1">
                <a:solidFill>
                  <a:schemeClr val="tx2"/>
                </a:solidFill>
              </a:rPr>
              <a:t>rwx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494447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>
                <a:solidFill>
                  <a:schemeClr val="tx2"/>
                </a:solidFill>
              </a:rPr>
              <a:t>rwx</a:t>
            </a:r>
          </a:p>
        </p:txBody>
      </p:sp>
      <p:sp>
        <p:nvSpPr>
          <p:cNvPr id="30726" name="AutoShape 6"/>
          <p:cNvSpPr>
            <a:spLocks/>
          </p:cNvSpPr>
          <p:nvPr/>
        </p:nvSpPr>
        <p:spPr bwMode="auto">
          <a:xfrm rot="5400000">
            <a:off x="6292453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770547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>
                <a:solidFill>
                  <a:schemeClr val="tx2"/>
                </a:solidFill>
              </a:rPr>
              <a:t>rwx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723017" y="2069306"/>
            <a:ext cx="279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92240" y="2514600"/>
            <a:ext cx="672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ownr</a:t>
            </a:r>
          </a:p>
        </p:txBody>
      </p:sp>
      <p:sp>
        <p:nvSpPr>
          <p:cNvPr id="30730" name="AutoShape 10"/>
          <p:cNvSpPr>
            <a:spLocks/>
          </p:cNvSpPr>
          <p:nvPr/>
        </p:nvSpPr>
        <p:spPr bwMode="auto">
          <a:xfrm rot="5400000">
            <a:off x="7000478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887988" y="2514600"/>
            <a:ext cx="495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grp</a:t>
            </a: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 rot="5400000">
            <a:off x="7686278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528905" y="2514600"/>
            <a:ext cx="58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othr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571062" y="1600200"/>
            <a:ext cx="640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setid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5867400" y="1955007"/>
            <a:ext cx="0" cy="203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Process effective user id (EUID)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37909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Each process has three Ids  </a:t>
            </a:r>
            <a:r>
              <a:rPr lang="en-US" sz="2400" dirty="0" smtClean="0"/>
              <a:t>(+ more under Linux)</a:t>
            </a:r>
          </a:p>
          <a:p>
            <a:pPr lvl="1" eaLnBrk="1" hangingPunct="1"/>
            <a:r>
              <a:rPr lang="en-US" dirty="0" smtClean="0"/>
              <a:t>Real user ID       </a:t>
            </a:r>
            <a:r>
              <a:rPr lang="en-US" sz="2000" dirty="0" smtClean="0"/>
              <a:t>(RUID)</a:t>
            </a:r>
          </a:p>
          <a:p>
            <a:pPr lvl="2" eaLnBrk="1" hangingPunct="1"/>
            <a:r>
              <a:rPr lang="en-US" dirty="0" smtClean="0"/>
              <a:t>same as the user ID of parent (unless changed)</a:t>
            </a:r>
          </a:p>
          <a:p>
            <a:pPr lvl="2" eaLnBrk="1" hangingPunct="1"/>
            <a:r>
              <a:rPr lang="en-US" dirty="0" smtClean="0"/>
              <a:t>used to determine which user started the process </a:t>
            </a:r>
          </a:p>
          <a:p>
            <a:pPr lvl="1" eaLnBrk="1" hangingPunct="1"/>
            <a:r>
              <a:rPr lang="en-US" dirty="0" smtClean="0"/>
              <a:t>Effective user ID  </a:t>
            </a:r>
            <a:r>
              <a:rPr lang="en-US" sz="2000" dirty="0" smtClean="0"/>
              <a:t>(EUID)</a:t>
            </a:r>
          </a:p>
          <a:p>
            <a:pPr lvl="2" eaLnBrk="1" hangingPunct="1"/>
            <a:r>
              <a:rPr lang="en-US" dirty="0" smtClean="0"/>
              <a:t>from set user ID bit on the file being executed, or sys call</a:t>
            </a:r>
          </a:p>
          <a:p>
            <a:pPr lvl="2" eaLnBrk="1" hangingPunct="1"/>
            <a:r>
              <a:rPr lang="en-US" dirty="0" smtClean="0"/>
              <a:t>determines the permissions for process</a:t>
            </a:r>
          </a:p>
          <a:p>
            <a:pPr lvl="3" eaLnBrk="1" hangingPunct="1"/>
            <a:r>
              <a:rPr lang="en-US" dirty="0" smtClean="0"/>
              <a:t>file access and port binding</a:t>
            </a:r>
          </a:p>
          <a:p>
            <a:pPr lvl="1" eaLnBrk="1" hangingPunct="1"/>
            <a:r>
              <a:rPr lang="en-US" dirty="0" smtClean="0"/>
              <a:t>Saved user ID     </a:t>
            </a:r>
            <a:r>
              <a:rPr lang="en-US" sz="2000" dirty="0" smtClean="0"/>
              <a:t>(SUID)</a:t>
            </a:r>
          </a:p>
          <a:p>
            <a:pPr lvl="2" eaLnBrk="1" hangingPunct="1"/>
            <a:r>
              <a:rPr lang="en-US" dirty="0" smtClean="0"/>
              <a:t>So previous EUID can be restored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/>
              <a:t>Real group ID, effective group ID, used similarly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7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Process Operations and IDs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Root</a:t>
            </a:r>
          </a:p>
          <a:p>
            <a:pPr lvl="1" eaLnBrk="1" hangingPunct="1"/>
            <a:r>
              <a:rPr lang="en-US" sz="2000" dirty="0" smtClean="0"/>
              <a:t>ID=0 for </a:t>
            </a:r>
            <a:r>
              <a:rPr lang="en-US" sz="2000" dirty="0" err="1" smtClean="0"/>
              <a:t>superuser</a:t>
            </a:r>
            <a:r>
              <a:rPr lang="en-US" sz="2000" dirty="0" smtClean="0"/>
              <a:t> root; can access any file</a:t>
            </a:r>
          </a:p>
          <a:p>
            <a:pPr eaLnBrk="1" hangingPunct="1"/>
            <a:r>
              <a:rPr lang="en-US" sz="2400" dirty="0" smtClean="0"/>
              <a:t>Fork and Exec</a:t>
            </a:r>
          </a:p>
          <a:p>
            <a:pPr lvl="1" eaLnBrk="1" hangingPunct="1"/>
            <a:r>
              <a:rPr lang="en-US" sz="2000" dirty="0" smtClean="0"/>
              <a:t>Inherit three IDs, except exec of file with </a:t>
            </a:r>
            <a:r>
              <a:rPr lang="en-US" sz="2000" dirty="0" err="1" smtClean="0"/>
              <a:t>setuid</a:t>
            </a:r>
            <a:r>
              <a:rPr lang="en-US" sz="2000" dirty="0" smtClean="0"/>
              <a:t> bit</a:t>
            </a:r>
          </a:p>
          <a:p>
            <a:pPr eaLnBrk="1" hangingPunct="1"/>
            <a:r>
              <a:rPr lang="en-US" sz="2400" dirty="0" err="1" smtClean="0"/>
              <a:t>Setuid</a:t>
            </a:r>
            <a:r>
              <a:rPr lang="en-US" sz="2400" dirty="0" smtClean="0"/>
              <a:t> system call </a:t>
            </a:r>
          </a:p>
          <a:p>
            <a:pPr lvl="1" eaLnBrk="1" hangingPunct="1"/>
            <a:r>
              <a:rPr lang="en-US" sz="2000" dirty="0" err="1" smtClean="0"/>
              <a:t>seteuid</a:t>
            </a:r>
            <a:r>
              <a:rPr lang="en-US" sz="2000" dirty="0" smtClean="0"/>
              <a:t>(</a:t>
            </a:r>
            <a:r>
              <a:rPr lang="en-US" sz="2000" dirty="0" err="1" smtClean="0"/>
              <a:t>newid</a:t>
            </a:r>
            <a:r>
              <a:rPr lang="en-US" sz="2000" dirty="0" smtClean="0"/>
              <a:t>) can set EUID to</a:t>
            </a:r>
          </a:p>
          <a:p>
            <a:pPr lvl="2" eaLnBrk="1" hangingPunct="1"/>
            <a:r>
              <a:rPr lang="en-US" sz="1800" dirty="0" smtClean="0"/>
              <a:t>Real ID or saved ID, regardless of current EUID</a:t>
            </a:r>
          </a:p>
          <a:p>
            <a:pPr lvl="2" eaLnBrk="1" hangingPunct="1"/>
            <a:r>
              <a:rPr lang="en-US" sz="1800" dirty="0" smtClean="0"/>
              <a:t>Any ID, if EUID=0</a:t>
            </a:r>
          </a:p>
          <a:p>
            <a:pPr marL="914400" lvl="2" indent="0"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2400" dirty="0" smtClean="0"/>
              <a:t>Details are actually more complicated</a:t>
            </a:r>
          </a:p>
          <a:p>
            <a:pPr lvl="1" eaLnBrk="1" hangingPunct="1"/>
            <a:r>
              <a:rPr lang="en-US" sz="2000" dirty="0" smtClean="0"/>
              <a:t>Several different calls: </a:t>
            </a:r>
            <a:r>
              <a:rPr lang="en-US" sz="2000" dirty="0" err="1" smtClean="0"/>
              <a:t>setuid</a:t>
            </a:r>
            <a:r>
              <a:rPr lang="en-US" sz="2000" dirty="0" smtClean="0"/>
              <a:t>, </a:t>
            </a:r>
            <a:r>
              <a:rPr lang="en-US" sz="2000" dirty="0" err="1" smtClean="0"/>
              <a:t>seteuid</a:t>
            </a:r>
            <a:r>
              <a:rPr lang="en-US" sz="2000" dirty="0" smtClean="0"/>
              <a:t>, </a:t>
            </a:r>
            <a:r>
              <a:rPr lang="en-US" sz="2000" dirty="0" err="1" smtClean="0"/>
              <a:t>setreuid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1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6600"/>
                </a:solidFill>
              </a:rPr>
              <a:t>Setid</a:t>
            </a:r>
            <a:r>
              <a:rPr lang="en-US" dirty="0" smtClean="0">
                <a:solidFill>
                  <a:srgbClr val="FF6600"/>
                </a:solidFill>
              </a:rPr>
              <a:t> bits on executable Unix file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setid bits</a:t>
            </a:r>
          </a:p>
          <a:p>
            <a:pPr lvl="1" eaLnBrk="1" hangingPunct="1"/>
            <a:r>
              <a:rPr lang="en-US" smtClean="0"/>
              <a:t>Setuid – set EUID of process to ID of file owner</a:t>
            </a:r>
          </a:p>
          <a:p>
            <a:pPr lvl="1" eaLnBrk="1" hangingPunct="1"/>
            <a:r>
              <a:rPr lang="en-US" smtClean="0"/>
              <a:t>Setgid – set EGID of process to GID of file</a:t>
            </a:r>
          </a:p>
          <a:p>
            <a:pPr lvl="1" eaLnBrk="1" hangingPunct="1"/>
            <a:r>
              <a:rPr lang="en-US" smtClean="0"/>
              <a:t>Sticky</a:t>
            </a:r>
          </a:p>
          <a:p>
            <a:pPr lvl="2" eaLnBrk="1" hangingPunct="1"/>
            <a:r>
              <a:rPr lang="en-US" smtClean="0"/>
              <a:t>Off: if user has write permission on directory, can rename or remove files, even if not owner</a:t>
            </a:r>
          </a:p>
          <a:p>
            <a:pPr lvl="2" eaLnBrk="1" hangingPunct="1"/>
            <a:r>
              <a:rPr lang="en-US" smtClean="0"/>
              <a:t>On: only file owner, directory owner, and root can rename or remove file in the directory</a:t>
            </a:r>
          </a:p>
          <a:p>
            <a:pPr lvl="2" eaLnBrk="1" hangingPunct="1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2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Example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38200" y="1485900"/>
            <a:ext cx="1295400" cy="148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…;</a:t>
            </a:r>
          </a:p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…;</a:t>
            </a:r>
          </a:p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exec(  );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38200" y="125730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RUID 25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726113" y="13144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 err="1">
                <a:solidFill>
                  <a:schemeClr val="tx2"/>
                </a:solidFill>
              </a:rPr>
              <a:t>SetUID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726113" y="1543050"/>
            <a:ext cx="1295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726112" y="2686050"/>
            <a:ext cx="1436688" cy="2114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…;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i=</a:t>
            </a:r>
            <a:r>
              <a:rPr lang="en-US" sz="2000" dirty="0" err="1">
                <a:solidFill>
                  <a:schemeClr val="tx1"/>
                </a:solidFill>
              </a:rPr>
              <a:t>getruid</a:t>
            </a:r>
            <a:r>
              <a:rPr lang="en-US" sz="2000" dirty="0">
                <a:solidFill>
                  <a:schemeClr val="tx1"/>
                </a:solidFill>
              </a:rPr>
              <a:t>()</a:t>
            </a:r>
          </a:p>
          <a:p>
            <a:pPr algn="l">
              <a:buNone/>
            </a:pPr>
            <a:r>
              <a:rPr lang="en-US" sz="2000" dirty="0" err="1">
                <a:solidFill>
                  <a:schemeClr val="tx1"/>
                </a:solidFill>
              </a:rPr>
              <a:t>setuid</a:t>
            </a:r>
            <a:r>
              <a:rPr lang="en-US" sz="2000" dirty="0">
                <a:solidFill>
                  <a:schemeClr val="tx1"/>
                </a:solidFill>
              </a:rPr>
              <a:t>(i);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1514183" y="1543050"/>
            <a:ext cx="4182555" cy="1072277"/>
          </a:xfrm>
          <a:custGeom>
            <a:avLst/>
            <a:gdLst>
              <a:gd name="T0" fmla="*/ 0 w 2556"/>
              <a:gd name="T1" fmla="*/ 2147483647 h 841"/>
              <a:gd name="T2" fmla="*/ 2147483647 w 2556"/>
              <a:gd name="T3" fmla="*/ 2147483647 h 841"/>
              <a:gd name="T4" fmla="*/ 2147483647 w 2556"/>
              <a:gd name="T5" fmla="*/ 2147483647 h 841"/>
              <a:gd name="T6" fmla="*/ 2147483647 w 2556"/>
              <a:gd name="T7" fmla="*/ 2147483647 h 841"/>
              <a:gd name="T8" fmla="*/ 0 60000 65536"/>
              <a:gd name="T9" fmla="*/ 0 60000 65536"/>
              <a:gd name="T10" fmla="*/ 0 60000 65536"/>
              <a:gd name="T11" fmla="*/ 0 60000 65536"/>
              <a:gd name="T12" fmla="*/ 0 w 2556"/>
              <a:gd name="T13" fmla="*/ 0 h 841"/>
              <a:gd name="T14" fmla="*/ 2556 w 2556"/>
              <a:gd name="T15" fmla="*/ 841 h 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6" h="841">
                <a:moveTo>
                  <a:pt x="0" y="841"/>
                </a:moveTo>
                <a:cubicBezTo>
                  <a:pt x="42" y="758"/>
                  <a:pt x="0" y="474"/>
                  <a:pt x="252" y="343"/>
                </a:cubicBezTo>
                <a:cubicBezTo>
                  <a:pt x="504" y="212"/>
                  <a:pt x="1128" y="110"/>
                  <a:pt x="1512" y="55"/>
                </a:cubicBezTo>
                <a:cubicBezTo>
                  <a:pt x="1896" y="0"/>
                  <a:pt x="2339" y="22"/>
                  <a:pt x="2556" y="1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259513" y="2245995"/>
            <a:ext cx="228600" cy="4229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478713" y="2800350"/>
            <a:ext cx="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478713" y="3886200"/>
            <a:ext cx="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699945" y="2959894"/>
            <a:ext cx="94448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RUID 25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705565" y="3188494"/>
            <a:ext cx="93166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EUID 18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7699945" y="3943350"/>
            <a:ext cx="94448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RUID 25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705565" y="4171950"/>
            <a:ext cx="93166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EUID 25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200400" y="28003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rw</a:t>
            </a:r>
            <a:r>
              <a:rPr lang="en-US" sz="2000" dirty="0">
                <a:solidFill>
                  <a:schemeClr val="tx2"/>
                </a:solidFill>
              </a:rPr>
              <a:t>-r--r--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3200400" y="3028950"/>
            <a:ext cx="1295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200400" y="40576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rw</a:t>
            </a:r>
            <a:r>
              <a:rPr lang="en-US" sz="2000" dirty="0">
                <a:solidFill>
                  <a:schemeClr val="tx2"/>
                </a:solidFill>
              </a:rPr>
              <a:t>-r--r--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200400" y="4286250"/>
            <a:ext cx="129540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726113" y="10858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18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200400" y="38290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25</a:t>
            </a: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4495801" y="3371850"/>
            <a:ext cx="1230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528348" y="3028950"/>
            <a:ext cx="11874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read/write</a:t>
            </a: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4476751" y="4457700"/>
            <a:ext cx="1230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509298" y="4081463"/>
            <a:ext cx="11874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read/write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3200400" y="25717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3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Another example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need the </a:t>
            </a:r>
            <a:r>
              <a:rPr lang="en-US" dirty="0" err="1" smtClean="0"/>
              <a:t>setuid</a:t>
            </a:r>
            <a:r>
              <a:rPr lang="en-US" dirty="0" smtClean="0"/>
              <a:t> bit?</a:t>
            </a:r>
          </a:p>
          <a:p>
            <a:pPr lvl="1"/>
            <a:r>
              <a:rPr lang="en-US" dirty="0" smtClean="0"/>
              <a:t>Some programs need to do privileged operations on behalf of unprivileged users</a:t>
            </a:r>
          </a:p>
          <a:p>
            <a:pPr lvl="2"/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/bin/ping should be able to create raw sockets (needs root)</a:t>
            </a:r>
          </a:p>
          <a:p>
            <a:pPr lvl="2"/>
            <a:r>
              <a:rPr lang="en-US" dirty="0" smtClean="0"/>
              <a:t>An unprivileged user should be able to run ping </a:t>
            </a:r>
          </a:p>
          <a:p>
            <a:pPr lvl="2"/>
            <a:r>
              <a:rPr lang="en-US" dirty="0" smtClean="0"/>
              <a:t>Solution: /</a:t>
            </a:r>
            <a:r>
              <a:rPr lang="en-US" dirty="0" err="1" smtClean="0"/>
              <a:t>usr</a:t>
            </a:r>
            <a:r>
              <a:rPr lang="en-US" dirty="0" smtClean="0"/>
              <a:t>/bin/ping in Linux is owned by root with </a:t>
            </a:r>
            <a:r>
              <a:rPr lang="en-US" dirty="0" err="1" smtClean="0"/>
              <a:t>setuid</a:t>
            </a:r>
            <a:r>
              <a:rPr lang="en-US" dirty="0" smtClean="0"/>
              <a:t> bit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18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6600"/>
                </a:solidFill>
              </a:rPr>
              <a:t>SetUID</a:t>
            </a:r>
            <a:r>
              <a:rPr lang="en-US" dirty="0" smtClean="0">
                <a:solidFill>
                  <a:srgbClr val="FF6600"/>
                </a:solidFill>
              </a:rPr>
              <a:t> for least privilege: </a:t>
            </a:r>
            <a:r>
              <a:rPr lang="en-US" dirty="0" err="1" smtClean="0">
                <a:solidFill>
                  <a:srgbClr val="FF6600"/>
                </a:solidFill>
              </a:rPr>
              <a:t>OpenSSH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LcW2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18" r="-14918"/>
          <a:stretch>
            <a:fillRect/>
          </a:stretch>
        </p:blipFill>
        <p:spPr>
          <a:xfrm>
            <a:off x="533400" y="895350"/>
            <a:ext cx="8229600" cy="4095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3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Principles of Secure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Compartmentalization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Isolation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Principle </a:t>
            </a:r>
            <a:r>
              <a:rPr lang="en-US" dirty="0"/>
              <a:t>of least privilege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Defense </a:t>
            </a:r>
            <a:r>
              <a:rPr lang="en-US" dirty="0"/>
              <a:t>in depth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more than one security mechanism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Secure the weakest link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Fail securely</a:t>
            </a:r>
          </a:p>
          <a:p>
            <a:pPr>
              <a:lnSpc>
                <a:spcPct val="90000"/>
              </a:lnSpc>
            </a:pPr>
            <a:r>
              <a:rPr lang="en-US" dirty="0"/>
              <a:t>Keep it simple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047750"/>
            <a:ext cx="6629400" cy="3429000"/>
            <a:chOff x="381000" y="1047750"/>
            <a:chExt cx="6629400" cy="3429000"/>
          </a:xfrm>
        </p:grpSpPr>
        <p:sp>
          <p:nvSpPr>
            <p:cNvPr id="4" name="Rectangle 3"/>
            <p:cNvSpPr/>
            <p:nvPr/>
          </p:nvSpPr>
          <p:spPr>
            <a:xfrm>
              <a:off x="381000" y="1047750"/>
              <a:ext cx="4800600" cy="12192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2266950"/>
              <a:ext cx="6629400" cy="2209800"/>
            </a:xfrm>
            <a:prstGeom prst="rect">
              <a:avLst/>
            </a:prstGeom>
            <a:solidFill>
              <a:srgbClr val="FFFFFF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6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Unix summary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things</a:t>
            </a:r>
          </a:p>
          <a:p>
            <a:pPr lvl="1"/>
            <a:r>
              <a:rPr lang="en-US" dirty="0" smtClean="0"/>
              <a:t>Some protection from most users</a:t>
            </a:r>
          </a:p>
          <a:p>
            <a:pPr lvl="1"/>
            <a:r>
              <a:rPr lang="en-US" dirty="0" smtClean="0"/>
              <a:t>Flexible enough to make things possible</a:t>
            </a:r>
          </a:p>
          <a:p>
            <a:r>
              <a:rPr lang="en-US" dirty="0" smtClean="0"/>
              <a:t>Main limitation</a:t>
            </a:r>
          </a:p>
          <a:p>
            <a:pPr lvl="1"/>
            <a:r>
              <a:rPr lang="en-US" dirty="0" smtClean="0"/>
              <a:t>Too tempting to use root privileges</a:t>
            </a:r>
          </a:p>
          <a:p>
            <a:pPr lvl="1"/>
            <a:r>
              <a:rPr lang="en-US" dirty="0" smtClean="0"/>
              <a:t>No way to assume some root privileges without all root privileges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0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Weakness in isolation, privileges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Network-facing Daemons </a:t>
            </a:r>
          </a:p>
          <a:p>
            <a:pPr lvl="1"/>
            <a:r>
              <a:rPr lang="en-US" sz="2000" dirty="0" smtClean="0"/>
              <a:t>Root processes with network ports open to all remote parties, e.g., </a:t>
            </a:r>
            <a:r>
              <a:rPr lang="en-US" sz="2000" dirty="0" err="1" smtClean="0"/>
              <a:t>sshd</a:t>
            </a:r>
            <a:r>
              <a:rPr lang="en-US" sz="2000" dirty="0" smtClean="0"/>
              <a:t>, </a:t>
            </a:r>
            <a:r>
              <a:rPr lang="en-US" sz="2000" dirty="0" err="1" smtClean="0"/>
              <a:t>ftpd</a:t>
            </a:r>
            <a:r>
              <a:rPr lang="en-US" sz="2000" dirty="0" smtClean="0"/>
              <a:t>, </a:t>
            </a:r>
            <a:r>
              <a:rPr lang="en-US" sz="2000" dirty="0" err="1" smtClean="0"/>
              <a:t>sendmail</a:t>
            </a:r>
            <a:r>
              <a:rPr lang="en-US" sz="2000" dirty="0" smtClean="0"/>
              <a:t>, …</a:t>
            </a:r>
          </a:p>
          <a:p>
            <a:pPr lvl="2"/>
            <a:r>
              <a:rPr lang="en-US" sz="1800" dirty="0" smtClean="0"/>
              <a:t>How can you solve this?</a:t>
            </a:r>
          </a:p>
          <a:p>
            <a:r>
              <a:rPr lang="en-US" sz="2000" dirty="0" smtClean="0"/>
              <a:t>Rootkits </a:t>
            </a:r>
          </a:p>
          <a:p>
            <a:pPr lvl="1"/>
            <a:r>
              <a:rPr lang="en-US" sz="2000" dirty="0" smtClean="0"/>
              <a:t>System extension via  dynamically loaded kernel modules</a:t>
            </a:r>
          </a:p>
          <a:p>
            <a:r>
              <a:rPr lang="en-US" sz="2000" dirty="0" smtClean="0"/>
              <a:t>Environment Variables </a:t>
            </a:r>
          </a:p>
          <a:p>
            <a:pPr lvl="1"/>
            <a:r>
              <a:rPr lang="en-US" sz="2000" dirty="0" smtClean="0"/>
              <a:t>System variables such as LD_LIBRARY_PATH that are shared state across applications. An attacker can change LD_LIBRARY_PATH to load an attacker-provided file as a dynamic library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7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Weakness in isolation, privileges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Shared Resources </a:t>
            </a:r>
          </a:p>
          <a:p>
            <a:pPr lvl="1"/>
            <a:r>
              <a:rPr lang="en-US" sz="2000" dirty="0" smtClean="0"/>
              <a:t>Since any process can create files in /</a:t>
            </a:r>
            <a:r>
              <a:rPr lang="en-US" sz="2000" dirty="0" err="1" smtClean="0"/>
              <a:t>tmp</a:t>
            </a:r>
            <a:r>
              <a:rPr lang="en-US" sz="2000" dirty="0" smtClean="0"/>
              <a:t> directory, an untrusted process may create files that are used by arbitrary system processes</a:t>
            </a:r>
          </a:p>
          <a:p>
            <a:r>
              <a:rPr lang="en-US" sz="2000" dirty="0" smtClean="0"/>
              <a:t>Time-of-Check-to-Time-of-Use (TOCTTOU)</a:t>
            </a:r>
          </a:p>
          <a:p>
            <a:pPr lvl="1"/>
            <a:r>
              <a:rPr lang="en-US" sz="2000" dirty="0" smtClean="0"/>
              <a:t>Typically, a root process uses system call to determine if initiating user has permission to a particular file, e.g. /</a:t>
            </a:r>
            <a:r>
              <a:rPr lang="en-US" sz="2000" dirty="0" err="1" smtClean="0"/>
              <a:t>tmp</a:t>
            </a:r>
            <a:r>
              <a:rPr lang="en-US" sz="2000" dirty="0" smtClean="0"/>
              <a:t>/X.</a:t>
            </a:r>
          </a:p>
          <a:p>
            <a:pPr lvl="1"/>
            <a:r>
              <a:rPr lang="en-US" sz="2000" dirty="0" smtClean="0"/>
              <a:t>After access is authorized and before the file open, user may change the file /</a:t>
            </a:r>
            <a:r>
              <a:rPr lang="en-US" sz="2000" dirty="0" err="1" smtClean="0"/>
              <a:t>tmp</a:t>
            </a:r>
            <a:r>
              <a:rPr lang="en-US" sz="2000" dirty="0" smtClean="0"/>
              <a:t>/X to a symbolic link to a target file /</a:t>
            </a:r>
            <a:r>
              <a:rPr lang="en-US" sz="2000" dirty="0" err="1" smtClean="0"/>
              <a:t>etc</a:t>
            </a:r>
            <a:r>
              <a:rPr lang="en-US" sz="2000" dirty="0" smtClean="0"/>
              <a:t>/shadow.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Isolation and Least Privilege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133350"/>
            <a:ext cx="8229600" cy="514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Web browser: an </a:t>
            </a:r>
            <a:r>
              <a:rPr lang="en-US" dirty="0">
                <a:solidFill>
                  <a:srgbClr val="FF6600"/>
                </a:solidFill>
              </a:rPr>
              <a:t>a</a:t>
            </a:r>
            <a:r>
              <a:rPr lang="en-US" dirty="0" smtClean="0">
                <a:solidFill>
                  <a:srgbClr val="FF6600"/>
                </a:solidFill>
              </a:rPr>
              <a:t>nalogy</a:t>
            </a:r>
          </a:p>
        </p:txBody>
      </p:sp>
      <p:sp>
        <p:nvSpPr>
          <p:cNvPr id="47107" name="Text Placeholder 6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609600" y="1028701"/>
            <a:ext cx="4040188" cy="479822"/>
          </a:xfrm>
        </p:spPr>
        <p:txBody>
          <a:bodyPr/>
          <a:lstStyle/>
          <a:p>
            <a:pPr eaLnBrk="1" hangingPunct="1"/>
            <a:r>
              <a:rPr lang="en-US" dirty="0" smtClean="0"/>
              <a:t>Operating system</a:t>
            </a:r>
          </a:p>
        </p:txBody>
      </p:sp>
      <p:sp>
        <p:nvSpPr>
          <p:cNvPr id="47108" name="Content Placeholder 4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609600" y="1508523"/>
            <a:ext cx="4040188" cy="29634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Subject: Processes</a:t>
            </a:r>
            <a:endParaRPr lang="en-US" dirty="0"/>
          </a:p>
          <a:p>
            <a:pPr lvl="1"/>
            <a:r>
              <a:rPr lang="en-US" dirty="0" smtClean="0"/>
              <a:t>Has User ID (UID, SID)</a:t>
            </a:r>
          </a:p>
          <a:p>
            <a:pPr lvl="1"/>
            <a:r>
              <a:rPr lang="en-US" dirty="0" smtClean="0"/>
              <a:t>Discretionary </a:t>
            </a:r>
            <a:r>
              <a:rPr lang="en-US" dirty="0"/>
              <a:t>access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Objects</a:t>
            </a:r>
          </a:p>
          <a:p>
            <a:pPr lvl="1" eaLnBrk="1" hangingPunct="1"/>
            <a:r>
              <a:rPr lang="en-US" dirty="0" smtClean="0"/>
              <a:t>File</a:t>
            </a:r>
          </a:p>
          <a:p>
            <a:pPr lvl="1" eaLnBrk="1" hangingPunct="1"/>
            <a:r>
              <a:rPr lang="en-US" dirty="0" smtClean="0"/>
              <a:t>Network</a:t>
            </a:r>
            <a:endParaRPr lang="en-US" dirty="0"/>
          </a:p>
          <a:p>
            <a:pPr lvl="1" eaLnBrk="1" hangingPunct="1"/>
            <a:r>
              <a:rPr lang="en-US" dirty="0" smtClean="0"/>
              <a:t>…</a:t>
            </a:r>
          </a:p>
          <a:p>
            <a:pPr eaLnBrk="1" hangingPunct="1"/>
            <a:r>
              <a:rPr lang="en-US" dirty="0" smtClean="0"/>
              <a:t>Vulnerabilities</a:t>
            </a:r>
          </a:p>
          <a:p>
            <a:pPr lvl="1" eaLnBrk="1" hangingPunct="1"/>
            <a:r>
              <a:rPr lang="en-US" dirty="0" smtClean="0"/>
              <a:t>Untrusted programs</a:t>
            </a:r>
          </a:p>
          <a:p>
            <a:pPr lvl="1" eaLnBrk="1" hangingPunct="1"/>
            <a:r>
              <a:rPr lang="en-US" dirty="0" smtClean="0"/>
              <a:t>Buffer overflow</a:t>
            </a:r>
          </a:p>
          <a:p>
            <a:pPr lvl="1" eaLnBrk="1" hangingPunct="1"/>
            <a:r>
              <a:rPr lang="en-US" dirty="0" smtClean="0"/>
              <a:t>…</a:t>
            </a:r>
          </a:p>
        </p:txBody>
      </p:sp>
      <p:sp>
        <p:nvSpPr>
          <p:cNvPr id="47109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797426" y="1028701"/>
            <a:ext cx="4041775" cy="479822"/>
          </a:xfrm>
        </p:spPr>
        <p:txBody>
          <a:bodyPr/>
          <a:lstStyle/>
          <a:p>
            <a:pPr eaLnBrk="1" hangingPunct="1"/>
            <a:r>
              <a:rPr lang="en-US" dirty="0" smtClean="0"/>
              <a:t>Web browser</a:t>
            </a:r>
          </a:p>
        </p:txBody>
      </p:sp>
      <p:sp>
        <p:nvSpPr>
          <p:cNvPr id="47110" name="Content Placeholder 5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797426" y="1508523"/>
            <a:ext cx="4041775" cy="29634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Subject: web content (JavaScript)</a:t>
            </a:r>
          </a:p>
          <a:p>
            <a:pPr lvl="1"/>
            <a:r>
              <a:rPr lang="en-US" dirty="0" smtClean="0"/>
              <a:t>Has “Origin”</a:t>
            </a:r>
            <a:endParaRPr lang="en-US" dirty="0"/>
          </a:p>
          <a:p>
            <a:pPr lvl="1"/>
            <a:r>
              <a:rPr lang="en-US" dirty="0" smtClean="0"/>
              <a:t>Mandatory </a:t>
            </a:r>
            <a:r>
              <a:rPr lang="en-US" dirty="0"/>
              <a:t>access control</a:t>
            </a:r>
          </a:p>
          <a:p>
            <a:pPr eaLnBrk="1" hangingPunct="1"/>
            <a:r>
              <a:rPr lang="en-US" dirty="0" smtClean="0"/>
              <a:t>Objects</a:t>
            </a:r>
          </a:p>
          <a:p>
            <a:pPr lvl="1" eaLnBrk="1" hangingPunct="1"/>
            <a:r>
              <a:rPr lang="en-US" dirty="0" smtClean="0"/>
              <a:t>Document object model</a:t>
            </a:r>
          </a:p>
          <a:p>
            <a:pPr lvl="1" eaLnBrk="1" hangingPunct="1"/>
            <a:r>
              <a:rPr lang="en-US" dirty="0" smtClean="0"/>
              <a:t>Frames</a:t>
            </a:r>
          </a:p>
          <a:p>
            <a:pPr lvl="1" eaLnBrk="1" hangingPunct="1"/>
            <a:r>
              <a:rPr lang="en-US" dirty="0" smtClean="0"/>
              <a:t>Cookies / </a:t>
            </a:r>
            <a:r>
              <a:rPr lang="en-US" dirty="0" err="1" smtClean="0"/>
              <a:t>localStorage</a:t>
            </a:r>
            <a:endParaRPr lang="en-US" dirty="0" smtClean="0"/>
          </a:p>
          <a:p>
            <a:pPr eaLnBrk="1" hangingPunct="1"/>
            <a:r>
              <a:rPr lang="en-US" dirty="0" smtClean="0"/>
              <a:t>Vulnerabilities</a:t>
            </a:r>
          </a:p>
          <a:p>
            <a:pPr lvl="1" eaLnBrk="1" hangingPunct="1"/>
            <a:r>
              <a:rPr lang="en-US" dirty="0" smtClean="0"/>
              <a:t>Cross-site scripting</a:t>
            </a:r>
          </a:p>
          <a:p>
            <a:pPr lvl="1" eaLnBrk="1" hangingPunct="1"/>
            <a:r>
              <a:rPr lang="en-US" dirty="0" smtClean="0"/>
              <a:t>Implementation bugs</a:t>
            </a:r>
          </a:p>
          <a:p>
            <a:pPr lvl="1" eaLnBrk="1" hangingPunct="1"/>
            <a:r>
              <a:rPr lang="en-US" dirty="0" smtClean="0"/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4440019"/>
            <a:ext cx="571500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web browser enforces its own internal policy. If the browser implementation is corrupted, this mechanism becomes unreliable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7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6600"/>
                </a:solidFill>
              </a:rPr>
              <a:t>Components of security policy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Frame-Frame relationships</a:t>
            </a:r>
          </a:p>
          <a:p>
            <a:pPr lvl="1" eaLnBrk="1" hangingPunct="1"/>
            <a:r>
              <a:rPr lang="en-US" dirty="0" err="1" smtClean="0"/>
              <a:t>canScript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execute a script that manipulates arbitrary/nontrivial DOM elements of Frame B?</a:t>
            </a:r>
          </a:p>
          <a:p>
            <a:pPr lvl="1" eaLnBrk="1" hangingPunct="1"/>
            <a:r>
              <a:rPr lang="en-US" dirty="0" err="1" smtClean="0"/>
              <a:t>canNavigate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change the origin of content for Frame B?</a:t>
            </a:r>
          </a:p>
          <a:p>
            <a:pPr eaLnBrk="1" hangingPunct="1"/>
            <a:r>
              <a:rPr lang="en-US" dirty="0" smtClean="0"/>
              <a:t>Frame-principal relationships</a:t>
            </a:r>
          </a:p>
          <a:p>
            <a:pPr lvl="1" eaLnBrk="1" hangingPunct="1"/>
            <a:r>
              <a:rPr lang="en-US" dirty="0" err="1" smtClean="0"/>
              <a:t>readCookie</a:t>
            </a:r>
            <a:r>
              <a:rPr lang="en-US" dirty="0" smtClean="0"/>
              <a:t>(A,S), </a:t>
            </a:r>
            <a:r>
              <a:rPr lang="en-US" dirty="0" err="1" smtClean="0"/>
              <a:t>writeCookie</a:t>
            </a:r>
            <a:r>
              <a:rPr lang="en-US" dirty="0" smtClean="0"/>
              <a:t>(A,S)</a:t>
            </a:r>
          </a:p>
          <a:p>
            <a:pPr lvl="2" eaLnBrk="1" hangingPunct="1"/>
            <a:r>
              <a:rPr lang="en-US" dirty="0" smtClean="0"/>
              <a:t>Can Frame A read/write cookies from site S?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2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Chromium Security Architecture</a:t>
            </a:r>
            <a:endParaRPr lang="en-US" sz="4000" dirty="0">
              <a:solidFill>
                <a:srgbClr val="FF6600"/>
              </a:solidFill>
            </a:endParaRPr>
          </a:p>
        </p:txBody>
      </p:sp>
      <p:pic>
        <p:nvPicPr>
          <p:cNvPr id="27652" name="Content Placeholder 7" descr="black-box.pd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6" y="942975"/>
            <a:ext cx="4308475" cy="3008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" descr="about_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0" y="3925134"/>
            <a:ext cx="482346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00150"/>
            <a:ext cx="5257800" cy="3486150"/>
          </a:xfrm>
        </p:spPr>
        <p:txBody>
          <a:bodyPr/>
          <a:lstStyle/>
          <a:p>
            <a:r>
              <a:rPr lang="en-US" dirty="0" smtClean="0"/>
              <a:t>Browser ("kernel")</a:t>
            </a:r>
          </a:p>
          <a:p>
            <a:pPr lvl="1"/>
            <a:r>
              <a:rPr lang="en-US" dirty="0" smtClean="0"/>
              <a:t>Full privileges (file system, networking)</a:t>
            </a:r>
          </a:p>
          <a:p>
            <a:r>
              <a:rPr lang="en-US" dirty="0" smtClean="0"/>
              <a:t>Rendering engine</a:t>
            </a:r>
          </a:p>
          <a:p>
            <a:pPr lvl="1"/>
            <a:r>
              <a:rPr lang="en-US" dirty="0" smtClean="0"/>
              <a:t>Up to 20 processes </a:t>
            </a:r>
          </a:p>
          <a:p>
            <a:pPr lvl="1"/>
            <a:r>
              <a:rPr lang="en-US" dirty="0" smtClean="0"/>
              <a:t>Sandboxed</a:t>
            </a:r>
          </a:p>
          <a:p>
            <a:r>
              <a:rPr lang="en-US" dirty="0" smtClean="0"/>
              <a:t>One process per plugin</a:t>
            </a:r>
          </a:p>
          <a:p>
            <a:pPr lvl="1"/>
            <a:r>
              <a:rPr lang="en-US" dirty="0" smtClean="0"/>
              <a:t>Full privileges of browser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6600"/>
                </a:solidFill>
              </a:rPr>
              <a:t>Chromium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3810000" cy="34861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Communicating sandboxed components</a:t>
            </a:r>
            <a:endParaRPr lang="en-US" dirty="0"/>
          </a:p>
        </p:txBody>
      </p:sp>
      <p:pic>
        <p:nvPicPr>
          <p:cNvPr id="1026" name="Picture 2" descr="https://6541078575799853287-a-chromium-org-s-sites.googlegroups.com/a/chromium.org/dev/developers/design-documents/sandbox/sbox_top_diagram.PNG?attachauth=ANoY7cozhk4Ovy50BDJLB7pcLHjmQ83bMvh9mBW-vLXL0sT9lGBtDa3Hjgi45xCSUNRzbLi99I1ibqugk2XEksSm0Y6Y4a-uz53Hc4X3vk-jojT7KzGaEplXboBeMAWLZd6BQemAxUayBG-3eQ133QSLZyckv7tYLsRWFjtQb7WKjDa9jA0d7VxC6lWzs9-ZdG97NV6SUUHVi_rpRPcs8OYZnPjsKEAPmU8JQ2poLCGwwB8Lnc-t01Okik7FAHfACNwYvBAjm3Rc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1"/>
            <a:ext cx="4724400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108" y="4809351"/>
            <a:ext cx="688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None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See: http://dev.chromium.org/developers/design-documents/sandbox/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7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Design Decisions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Compatibility</a:t>
            </a:r>
          </a:p>
          <a:p>
            <a:pPr lvl="1"/>
            <a:r>
              <a:rPr lang="en-US" dirty="0" smtClean="0"/>
              <a:t>Sites rely on the existing browser security policy</a:t>
            </a:r>
          </a:p>
          <a:p>
            <a:pPr lvl="1"/>
            <a:r>
              <a:rPr lang="en-US" dirty="0" smtClean="0"/>
              <a:t>Browser is only as useful as the sites it can render</a:t>
            </a:r>
          </a:p>
          <a:p>
            <a:pPr lvl="1"/>
            <a:r>
              <a:rPr lang="en-US" dirty="0" smtClean="0"/>
              <a:t>Rules out more “clean slate” approaches</a:t>
            </a:r>
          </a:p>
          <a:p>
            <a:r>
              <a:rPr lang="en-US" dirty="0" smtClean="0"/>
              <a:t>Black Box </a:t>
            </a:r>
          </a:p>
          <a:p>
            <a:pPr lvl="1"/>
            <a:r>
              <a:rPr lang="en-US" dirty="0" smtClean="0"/>
              <a:t>Only renderer may parse HTML, JavaScript, etc.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ernel enforces coarse-grained security policy</a:t>
            </a:r>
          </a:p>
          <a:p>
            <a:pPr lvl="1"/>
            <a:r>
              <a:rPr lang="en-US" dirty="0" smtClean="0"/>
              <a:t>Renderer to enforces finer-grained policy decisions</a:t>
            </a:r>
          </a:p>
          <a:p>
            <a:r>
              <a:rPr lang="en-US" dirty="0" smtClean="0"/>
              <a:t>Minimize User Decisions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5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Task Allocation</a:t>
            </a:r>
          </a:p>
        </p:txBody>
      </p:sp>
      <p:pic>
        <p:nvPicPr>
          <p:cNvPr id="33795" name="Content Placeholder 7" descr="Picture 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5359" y="1200150"/>
            <a:ext cx="5993283" cy="34861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1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Principle of Least Privilege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privilege?</a:t>
            </a:r>
          </a:p>
          <a:p>
            <a:pPr lvl="1"/>
            <a:r>
              <a:rPr lang="en-US" dirty="0"/>
              <a:t>Ability to access or modify a resource</a:t>
            </a:r>
          </a:p>
          <a:p>
            <a:r>
              <a:rPr lang="en-US" dirty="0" smtClean="0"/>
              <a:t>Assume </a:t>
            </a:r>
            <a:r>
              <a:rPr lang="en-US" dirty="0"/>
              <a:t>compartmentalization and isolation</a:t>
            </a:r>
          </a:p>
          <a:p>
            <a:pPr lvl="1"/>
            <a:r>
              <a:rPr lang="en-US" dirty="0" smtClean="0"/>
              <a:t>Separate the </a:t>
            </a:r>
            <a:r>
              <a:rPr lang="en-US" dirty="0"/>
              <a:t>system into </a:t>
            </a:r>
            <a:r>
              <a:rPr lang="en-US" dirty="0" smtClean="0"/>
              <a:t>isolated compartments</a:t>
            </a:r>
            <a:endParaRPr lang="en-US" dirty="0"/>
          </a:p>
          <a:p>
            <a:pPr lvl="1"/>
            <a:r>
              <a:rPr lang="en-US" dirty="0"/>
              <a:t>Limit interaction between </a:t>
            </a:r>
            <a:r>
              <a:rPr lang="en-US" dirty="0" smtClean="0"/>
              <a:t>compartments</a:t>
            </a:r>
          </a:p>
          <a:p>
            <a:r>
              <a:rPr lang="en-US" dirty="0" smtClean="0"/>
              <a:t>Principle of Least Privilege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system module should </a:t>
            </a:r>
            <a:r>
              <a:rPr lang="en-US" dirty="0" smtClean="0"/>
              <a:t>only have the </a:t>
            </a:r>
            <a:r>
              <a:rPr lang="en-US" dirty="0"/>
              <a:t>minimal privileges needed for </a:t>
            </a:r>
            <a:r>
              <a:rPr lang="en-US" dirty="0" smtClean="0"/>
              <a:t>its intended purposes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047750"/>
            <a:ext cx="7924800" cy="2590800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4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Leverage OS Isolation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09575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Sandbox based on four OS mechanisms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restricted token</a:t>
            </a:r>
          </a:p>
          <a:p>
            <a:pPr lvl="1"/>
            <a:r>
              <a:rPr lang="en-US" sz="2000" dirty="0"/>
              <a:t>The Windows </a:t>
            </a:r>
            <a:r>
              <a:rPr lang="en-US" sz="2000" i="1" dirty="0"/>
              <a:t>job</a:t>
            </a:r>
            <a:r>
              <a:rPr lang="en-US" sz="2000" dirty="0"/>
              <a:t> object</a:t>
            </a:r>
          </a:p>
          <a:p>
            <a:pPr lvl="1"/>
            <a:r>
              <a:rPr lang="en-US" sz="2000" dirty="0"/>
              <a:t>The Windows </a:t>
            </a:r>
            <a:r>
              <a:rPr lang="en-US" sz="2000" i="1" dirty="0"/>
              <a:t>desktop</a:t>
            </a:r>
            <a:r>
              <a:rPr lang="en-US" sz="2000" dirty="0"/>
              <a:t> object</a:t>
            </a:r>
          </a:p>
          <a:p>
            <a:pPr lvl="1"/>
            <a:r>
              <a:rPr lang="en-US" sz="2000" dirty="0"/>
              <a:t>Windows Vista only: </a:t>
            </a:r>
            <a:r>
              <a:rPr lang="en-US" sz="2000" dirty="0" smtClean="0"/>
              <a:t>integrity levels</a:t>
            </a:r>
          </a:p>
          <a:p>
            <a:r>
              <a:rPr lang="en-US" sz="2400" dirty="0" smtClean="0"/>
              <a:t>Specifically, the </a:t>
            </a:r>
            <a:r>
              <a:rPr lang="en-US" sz="2400" dirty="0"/>
              <a:t>rendering engine </a:t>
            </a:r>
            <a:endParaRPr lang="en-US" sz="2400" dirty="0" smtClean="0"/>
          </a:p>
          <a:p>
            <a:pPr lvl="1"/>
            <a:r>
              <a:rPr lang="en-US" sz="2000" dirty="0" smtClean="0"/>
              <a:t>adjusts </a:t>
            </a:r>
            <a:r>
              <a:rPr lang="en-US" sz="2000" dirty="0"/>
              <a:t>security token </a:t>
            </a:r>
            <a:r>
              <a:rPr lang="en-US" sz="2000" dirty="0" smtClean="0"/>
              <a:t>by </a:t>
            </a:r>
            <a:r>
              <a:rPr lang="en-US" sz="2000" dirty="0"/>
              <a:t>converting </a:t>
            </a:r>
            <a:r>
              <a:rPr lang="en-US" sz="2000" dirty="0" smtClean="0"/>
              <a:t>SIDS to DENY_ONLY, </a:t>
            </a:r>
            <a:r>
              <a:rPr lang="en-US" sz="2000" dirty="0"/>
              <a:t>adding </a:t>
            </a:r>
            <a:r>
              <a:rPr lang="en-US" sz="2000" dirty="0" smtClean="0"/>
              <a:t>restricted SID</a:t>
            </a:r>
            <a:r>
              <a:rPr lang="en-US" sz="2000" dirty="0"/>
              <a:t>, and </a:t>
            </a:r>
            <a:r>
              <a:rPr lang="en-US" sz="2000" dirty="0" smtClean="0"/>
              <a:t>calling </a:t>
            </a:r>
            <a:r>
              <a:rPr lang="en-US" sz="2000" dirty="0" err="1" smtClean="0"/>
              <a:t>AdjustTokenPrivileges</a:t>
            </a:r>
            <a:endParaRPr lang="en-US" sz="2000" dirty="0" smtClean="0"/>
          </a:p>
          <a:p>
            <a:pPr lvl="1"/>
            <a:r>
              <a:rPr lang="en-US" sz="2000" dirty="0"/>
              <a:t>runs in a Windows Job Object, restricting ability to create new processes, read or write clipboard, ..</a:t>
            </a:r>
          </a:p>
          <a:p>
            <a:pPr lvl="1"/>
            <a:r>
              <a:rPr lang="en-US" sz="2000" dirty="0" smtClean="0"/>
              <a:t>runs </a:t>
            </a:r>
            <a:r>
              <a:rPr lang="en-US" sz="2000" dirty="0"/>
              <a:t>on a separate desktop, </a:t>
            </a:r>
            <a:r>
              <a:rPr lang="en-US" sz="2000" dirty="0" smtClean="0"/>
              <a:t>mitigating lax </a:t>
            </a:r>
            <a:r>
              <a:rPr lang="en-US" sz="2000" dirty="0"/>
              <a:t>security checking of some Windows </a:t>
            </a:r>
            <a:r>
              <a:rPr lang="en-US" sz="2000" dirty="0" smtClean="0"/>
              <a:t>APIs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7895" y="4781550"/>
            <a:ext cx="688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See: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http://dev.chromium.org/developers/design-documents/sandbox/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2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Content Placeholder 3" descr="Picture 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1612"/>
            <a:ext cx="8229600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Picture 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" y="3438286"/>
            <a:ext cx="7735253" cy="11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Evaluation: CVE count</a:t>
            </a:r>
          </a:p>
        </p:txBody>
      </p:sp>
      <p:sp>
        <p:nvSpPr>
          <p:cNvPr id="36869" name="Content Placeholder 7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857500"/>
          </a:xfrm>
        </p:spPr>
        <p:txBody>
          <a:bodyPr/>
          <a:lstStyle/>
          <a:p>
            <a:r>
              <a:rPr lang="en-US" dirty="0" smtClean="0"/>
              <a:t>Total CVEs: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Arbitrary code execution vulnerabilities: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1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Summary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Security principles</a:t>
            </a:r>
          </a:p>
          <a:p>
            <a:pPr lvl="1"/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Principle of Least Privilege</a:t>
            </a:r>
          </a:p>
          <a:p>
            <a:pPr lvl="1"/>
            <a:r>
              <a:rPr lang="en-US" dirty="0" err="1" smtClean="0"/>
              <a:t>Qmail</a:t>
            </a:r>
            <a:r>
              <a:rPr lang="en-US" smtClean="0"/>
              <a:t> example</a:t>
            </a:r>
            <a:endParaRPr lang="en-US" dirty="0" smtClean="0"/>
          </a:p>
          <a:p>
            <a:r>
              <a:rPr lang="en-US" dirty="0" smtClean="0"/>
              <a:t>Access Control Concepts</a:t>
            </a:r>
          </a:p>
          <a:p>
            <a:pPr lvl="1"/>
            <a:r>
              <a:rPr lang="en-US" dirty="0" smtClean="0"/>
              <a:t>Matrix, ACL, Capabilities</a:t>
            </a:r>
          </a:p>
          <a:p>
            <a:r>
              <a:rPr lang="en-US" dirty="0" smtClean="0"/>
              <a:t>OS Mechanisms</a:t>
            </a:r>
          </a:p>
          <a:p>
            <a:pPr lvl="1"/>
            <a:r>
              <a:rPr lang="en-US" dirty="0" smtClean="0"/>
              <a:t>Unix</a:t>
            </a:r>
          </a:p>
          <a:p>
            <a:pPr lvl="2"/>
            <a:r>
              <a:rPr lang="en-US" dirty="0" smtClean="0"/>
              <a:t>File system, </a:t>
            </a:r>
            <a:r>
              <a:rPr lang="en-US" dirty="0" err="1" smtClean="0"/>
              <a:t>Setuid</a:t>
            </a:r>
            <a:endParaRPr lang="en-US" dirty="0" smtClean="0"/>
          </a:p>
          <a:p>
            <a:pPr lvl="1"/>
            <a:r>
              <a:rPr lang="en-US" dirty="0" smtClean="0"/>
              <a:t>Windows</a:t>
            </a:r>
          </a:p>
          <a:p>
            <a:pPr lvl="2"/>
            <a:r>
              <a:rPr lang="en-US" dirty="0" smtClean="0"/>
              <a:t>File system, Tokens, EFS</a:t>
            </a:r>
          </a:p>
          <a:p>
            <a:r>
              <a:rPr lang="en-US" dirty="0" smtClean="0"/>
              <a:t>Browser security architecture</a:t>
            </a:r>
          </a:p>
          <a:p>
            <a:pPr lvl="1"/>
            <a:r>
              <a:rPr lang="en-US" dirty="0" smtClean="0"/>
              <a:t>Isolation and least privilege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1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Monolithic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2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Monolithic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2" y="1371600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7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Monolithic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display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26432"/>
            <a:ext cx="2667000" cy="18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6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Component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display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4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4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16982</TotalTime>
  <Words>2162</Words>
  <Application>Microsoft Macintosh PowerPoint</Application>
  <PresentationFormat>On-screen Show (16:9)</PresentationFormat>
  <Paragraphs>595</Paragraphs>
  <Slides>52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1_Lecture</vt:lpstr>
      <vt:lpstr>2_Office Theme</vt:lpstr>
      <vt:lpstr>3_Office Theme</vt:lpstr>
      <vt:lpstr>2_Lecture</vt:lpstr>
      <vt:lpstr>PowerPoint Presentation</vt:lpstr>
      <vt:lpstr>Isolation and Least Privilege</vt:lpstr>
      <vt:lpstr>Principles of Secure Design</vt:lpstr>
      <vt:lpstr>Principles of Secure Design</vt:lpstr>
      <vt:lpstr>Principle of Least Privilege</vt:lpstr>
      <vt:lpstr>Monolithic design</vt:lpstr>
      <vt:lpstr>Monolithic design</vt:lpstr>
      <vt:lpstr>Monolithic design</vt:lpstr>
      <vt:lpstr>Component design</vt:lpstr>
      <vt:lpstr>Component design</vt:lpstr>
      <vt:lpstr>Component design</vt:lpstr>
      <vt:lpstr>Principle of Least Privilege</vt:lpstr>
      <vt:lpstr>Example: Mail Agent</vt:lpstr>
      <vt:lpstr>OS Basics (before examples)</vt:lpstr>
      <vt:lpstr>Qmail design</vt:lpstr>
      <vt:lpstr>Structure of qmail</vt:lpstr>
      <vt:lpstr>Isolation by Unix UIDs</vt:lpstr>
      <vt:lpstr>Android process isolation</vt:lpstr>
      <vt:lpstr>PowerPoint Presentation</vt:lpstr>
      <vt:lpstr>PowerPoint Presentation</vt:lpstr>
      <vt:lpstr>Access Control Concepts</vt:lpstr>
      <vt:lpstr>Access control </vt:lpstr>
      <vt:lpstr>Access control matrix    [Lampson]</vt:lpstr>
      <vt:lpstr>Implementation concepts</vt:lpstr>
      <vt:lpstr>ACL vs Capabilities</vt:lpstr>
      <vt:lpstr>ACL vs Capabilities</vt:lpstr>
      <vt:lpstr>ACL vs Capabilities</vt:lpstr>
      <vt:lpstr>Roles  (aka Groups)</vt:lpstr>
      <vt:lpstr>Role-Based Access Control</vt:lpstr>
      <vt:lpstr>Access control summary</vt:lpstr>
      <vt:lpstr>Operating Systems</vt:lpstr>
      <vt:lpstr>Unix access control</vt:lpstr>
      <vt:lpstr>Unix file access control list</vt:lpstr>
      <vt:lpstr>Process effective user id (EUID)</vt:lpstr>
      <vt:lpstr>Process Operations and IDs</vt:lpstr>
      <vt:lpstr>Setid bits on executable Unix file</vt:lpstr>
      <vt:lpstr>Example</vt:lpstr>
      <vt:lpstr>Another example</vt:lpstr>
      <vt:lpstr>SetUID for least privilege: OpenSSH </vt:lpstr>
      <vt:lpstr>Unix summary</vt:lpstr>
      <vt:lpstr>Weakness in isolation, privileges</vt:lpstr>
      <vt:lpstr>Weakness in isolation, privileges</vt:lpstr>
      <vt:lpstr>Browser Isolation and Least Privilege</vt:lpstr>
      <vt:lpstr>Web browser: an analogy</vt:lpstr>
      <vt:lpstr>Components of security policy</vt:lpstr>
      <vt:lpstr>Chromium Security Architecture</vt:lpstr>
      <vt:lpstr>Chromium</vt:lpstr>
      <vt:lpstr>Design Decisions</vt:lpstr>
      <vt:lpstr>Task Allocation</vt:lpstr>
      <vt:lpstr>Leverage OS Isolation</vt:lpstr>
      <vt:lpstr>Evaluation: CVE count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Suman Jana</cp:lastModifiedBy>
  <cp:revision>581</cp:revision>
  <dcterms:created xsi:type="dcterms:W3CDTF">2010-11-06T18:36:35Z</dcterms:created>
  <dcterms:modified xsi:type="dcterms:W3CDTF">2018-11-26T16:04:01Z</dcterms:modified>
</cp:coreProperties>
</file>