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8"/>
  </p:notesMasterIdLst>
  <p:handoutMasterIdLst>
    <p:handoutMasterId r:id="rId59"/>
  </p:handoutMasterIdLst>
  <p:sldIdLst>
    <p:sldId id="300" r:id="rId4"/>
    <p:sldId id="257" r:id="rId5"/>
    <p:sldId id="258" r:id="rId6"/>
    <p:sldId id="303" r:id="rId7"/>
    <p:sldId id="304" r:id="rId8"/>
    <p:sldId id="305" r:id="rId9"/>
    <p:sldId id="259" r:id="rId10"/>
    <p:sldId id="260" r:id="rId11"/>
    <p:sldId id="261" r:id="rId12"/>
    <p:sldId id="262" r:id="rId13"/>
    <p:sldId id="263" r:id="rId14"/>
    <p:sldId id="264" r:id="rId15"/>
    <p:sldId id="307" r:id="rId16"/>
    <p:sldId id="265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5" r:id="rId53"/>
    <p:sldId id="346" r:id="rId54"/>
    <p:sldId id="347" r:id="rId55"/>
    <p:sldId id="348" r:id="rId56"/>
    <p:sldId id="349" r:id="rId57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17" d="100"/>
          <a:sy n="117" d="100"/>
        </p:scale>
        <p:origin x="-10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73D75-0E0E-BE40-A9FB-3D1120C54C82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57D7-E51C-584E-8223-606AFB4F7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www.microsoft.com/whdc/system/platform/virtual/CPUVirtExt.mspx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IDS = Intrusion Detection System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ahoma" charset="0"/>
                <a:hlinkClick r:id="rId3"/>
              </a:rPr>
              <a:t>http://www.microsoft.com/whdc/system/platform/virtual/CPUVirtExt.mspx</a:t>
            </a:r>
            <a:endParaRPr lang="en-US" sz="1200" b="1" dirty="0" smtClean="0">
              <a:latin typeface="Tahom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43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www.usenix.org</a:t>
            </a:r>
            <a:r>
              <a:rPr lang="en-US" dirty="0" smtClean="0"/>
              <a:t>/event/hotos07/tech/</a:t>
            </a:r>
            <a:r>
              <a:rPr lang="en-US" dirty="0" err="1" smtClean="0"/>
              <a:t>full_papers</a:t>
            </a:r>
            <a:r>
              <a:rPr lang="en-US" dirty="0" smtClean="0"/>
              <a:t>/</a:t>
            </a:r>
            <a:r>
              <a:rPr lang="en-US" dirty="0" err="1" smtClean="0"/>
              <a:t>garfinkel</a:t>
            </a:r>
            <a:r>
              <a:rPr lang="en-US" dirty="0" smtClean="0"/>
              <a:t>/</a:t>
            </a:r>
            <a:r>
              <a:rPr lang="en-US" dirty="0" err="1" smtClean="0"/>
              <a:t>garfinkel.pdf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Defense:   clear low order bits</a:t>
            </a:r>
            <a:r>
              <a:rPr lang="en-US" baseline="0" dirty="0" smtClean="0"/>
              <a:t> of jump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run web server inside of jail.    If web</a:t>
            </a:r>
            <a:r>
              <a:rPr lang="en-US" baseline="0" dirty="0" smtClean="0"/>
              <a:t> server is compromised, damage is limited.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VertLeftWhiteCheck1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GSWTK:   generic software wrapper toolkit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Efficiency:    saves</a:t>
            </a:r>
            <a:r>
              <a:rPr lang="en-US" baseline="0" dirty="0" smtClean="0"/>
              <a:t> context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2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sys-calls</a:t>
            </a:r>
            <a:r>
              <a:rPr lang="en-US" baseline="0" dirty="0" smtClean="0"/>
              <a:t> are blocked.    </a:t>
            </a:r>
            <a:r>
              <a:rPr lang="en-US" dirty="0" smtClean="0"/>
              <a:t>open(…) request forwarded to agent who makes the request and returns the </a:t>
            </a:r>
            <a:r>
              <a:rPr lang="en-US" dirty="0" err="1" smtClean="0"/>
              <a:t>fd</a:t>
            </a:r>
            <a:r>
              <a:rPr lang="en-US" dirty="0" smtClean="0"/>
              <a:t> to the app.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8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More info on NaCl:   http://nativeclient.googlecode.com/svn/data/docs_tarball/nacl/googleclient/native_client/documentation/nacl_paper.pdf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2983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6CE272F-B932-9840-BC31-5A5EB7EC94CF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644B-A6AA-7549-B3C2-9AFE53F39C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D5EB-8391-344D-8C40-8BEE966855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A2F78-D7B5-D44D-86AF-9DA4FC89ED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0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25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6A03F-FB74-154C-B568-FBC13C06B4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B995-FC7D-604A-82C7-F2BB7282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2780-E779-4741-BE4A-8F010EC89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A7E2-EDDB-0D44-8487-5BE4D8A42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CD98-3830-6A4B-9D42-B6F6B9198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E6F-AAF6-5947-BF90-F557CD8A9D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06E6-34F6-6149-9F28-4DD2CFACBF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7C7A-A8DB-9E40-A954-11EE6B06D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3AB3-E19E-8544-B7C3-78486B333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071B-286C-504E-92CF-F3D4E5DA07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6A0E-3D70-4F41-B374-1DF24A632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82C9-9943-B647-BD6F-5A14E4710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C3242-9476-2540-84FB-6AB497E0D4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D49B-CE52-4A45-A84F-17F1C45760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AF4-C591-8D49-88AB-A6D3352612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2855-2896-F243-86E2-BC10496C13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4A51-EF67-7345-8EA2-A675CAC50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8B08-2429-2146-BEE9-B29BE35AAE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DD1B-CF34-6E4F-A93B-3B1BCB67C0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A1EC-B261-4945-8445-6850AFE178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BB09-5DAC-C14D-B6A6-1FFFB8ACD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BA4B-D2DB-FC4B-90D6-6E93B203CD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0F0D3-DD25-F54B-B7F9-83BEAB0C27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F613-B4A1-1045-9F82-2D43AEC04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36D1-F011-834A-AB13-A4DAFA66D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368D-6834-BC42-AEDA-4C3323B90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E62D-AF91-8D43-B431-4D9282F466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73B33-663D-BC4C-99D4-D9A9FC1521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756B-16DD-7846-9C4B-F465CCC5BF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4D3CC-0A13-364B-8D6B-DEB0E695AB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  <p:sldLayoutId id="214748373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1909-AE42-C24B-A2A9-428F589B04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BF6B-62E4-1C49-A4CB-A25B3BAE18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9/16/17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5" Type="http://schemas.openxmlformats.org/officeDocument/2006/relationships/image" Target="../media/image3.e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confinement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4656951"/>
            <a:ext cx="31628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Original slides were created by Prof. Dan </a:t>
            </a:r>
            <a:r>
              <a:rPr lang="en-US" baseline="30000" dirty="0" err="1"/>
              <a:t>Boneh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3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Escaping from jails</a:t>
            </a:r>
          </a:p>
        </p:txBody>
      </p:sp>
      <p:sp>
        <p:nvSpPr>
          <p:cNvPr id="122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382000" cy="4000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Early escapes:    relative paths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</a:t>
            </a:r>
            <a: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 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/guest/../../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solidFill>
                <a:srgbClr val="CC3399"/>
              </a:solidFill>
              <a:latin typeface="Tahoma" charset="0"/>
              <a:sym typeface="Symbol" charset="0"/>
            </a:endParaRPr>
          </a:p>
          <a:p>
            <a:pPr marL="0" indent="0">
              <a:buNone/>
            </a:pPr>
            <a:r>
              <a:rPr lang="en-US" sz="26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chroot</a:t>
            </a:r>
            <a:r>
              <a:rPr lang="en-US" sz="26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 </a:t>
            </a:r>
            <a:r>
              <a:rPr lang="en-US" sz="2600" dirty="0">
                <a:latin typeface="Tahoma" charset="0"/>
                <a:sym typeface="Symbol" charset="0"/>
              </a:rPr>
              <a:t> should only be executable by </a:t>
            </a:r>
            <a:r>
              <a:rPr lang="en-US" sz="2600" dirty="0" smtClean="0">
                <a:latin typeface="Tahoma" charset="0"/>
                <a:sym typeface="Symbol" charset="0"/>
              </a:rPr>
              <a:t>root.</a:t>
            </a:r>
            <a:endParaRPr lang="en-US" sz="2600" dirty="0">
              <a:latin typeface="Tahoma" charset="0"/>
              <a:sym typeface="Symbol" charset="0"/>
            </a:endParaRPr>
          </a:p>
          <a:p>
            <a:pPr lvl="1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otherwise jailed app can do:</a:t>
            </a:r>
          </a:p>
          <a:p>
            <a:pPr lvl="2">
              <a:spcBef>
                <a:spcPts val="1176"/>
              </a:spcBef>
            </a:pP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create dummy file   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etc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latin typeface="Tahoma" charset="0"/>
                <a:ea typeface="ＭＳ Ｐゴシック" charset="0"/>
                <a:sym typeface="Symbol" charset="0"/>
              </a:rPr>
              <a:t>passwd</a:t>
            </a:r>
            <a:r>
              <a:rPr lang="ja-JP" altLang="en-US" sz="2600" dirty="0"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chroot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 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“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/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aaa</a:t>
            </a:r>
            <a:r>
              <a:rPr lang="ja-JP" alt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”</a:t>
            </a:r>
            <a:endParaRPr lang="en-US" sz="2600" dirty="0">
              <a:solidFill>
                <a:srgbClr val="CC3399"/>
              </a:solidFill>
              <a:latin typeface="Tahoma" charset="0"/>
              <a:ea typeface="ＭＳ Ｐゴシック" charset="0"/>
              <a:sym typeface="Symbol" charset="0"/>
            </a:endParaRPr>
          </a:p>
          <a:p>
            <a:pPr lvl="2"/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run    </a:t>
            </a:r>
            <a:r>
              <a:rPr lang="en-US" sz="2600" dirty="0" err="1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su</a:t>
            </a:r>
            <a:r>
              <a:rPr lang="en-US" sz="2600" dirty="0">
                <a:solidFill>
                  <a:srgbClr val="CC3399"/>
                </a:solidFill>
                <a:latin typeface="Tahoma" charset="0"/>
                <a:ea typeface="ＭＳ Ｐゴシック" charset="0"/>
                <a:sym typeface="Symbol" charset="0"/>
              </a:rPr>
              <a:t>  root    </a:t>
            </a:r>
            <a:r>
              <a:rPr lang="en-US" sz="2600" dirty="0">
                <a:latin typeface="Tahoma" charset="0"/>
                <a:ea typeface="ＭＳ Ｐゴシック" charset="0"/>
                <a:sym typeface="Symbol" charset="0"/>
              </a:rPr>
              <a:t>to become </a:t>
            </a:r>
            <a:r>
              <a:rPr lang="en-US" sz="2600" dirty="0" smtClean="0">
                <a:latin typeface="Tahoma" charset="0"/>
                <a:ea typeface="ＭＳ Ｐゴシック" charset="0"/>
                <a:sym typeface="Symbol" charset="0"/>
              </a:rPr>
              <a:t>root</a:t>
            </a:r>
            <a:endParaRPr lang="en-US" sz="2600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0" y="272415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24600" y="4629150"/>
            <a:ext cx="2195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ahoma" charset="0"/>
                <a:ea typeface="ＭＳ Ｐゴシック" charset="0"/>
              </a:rPr>
              <a:t>(bug in Ultrix 4.0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Many ways to escape jail as root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/>
          <a:lstStyle/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Create device that lets you access raw disk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Send signals to non chrooted process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Reboot system</a:t>
            </a:r>
          </a:p>
          <a:p>
            <a:endParaRPr lang="en-US" sz="2400">
              <a:latin typeface="Tahoma" charset="0"/>
            </a:endParaRPr>
          </a:p>
          <a:p>
            <a:r>
              <a:rPr lang="en-US" sz="2400">
                <a:latin typeface="Tahoma" charset="0"/>
              </a:rPr>
              <a:t>Bind to privileged ports</a:t>
            </a:r>
          </a:p>
          <a:p>
            <a:pPr>
              <a:buFont typeface="Wingdings" charset="0"/>
              <a:buNone/>
            </a:pPr>
            <a:endParaRPr lang="en-US" sz="240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5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Freebsd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 jail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Stronger mechanism than simple   </a:t>
            </a:r>
            <a:r>
              <a:rPr lang="en-US" sz="2400" dirty="0" err="1">
                <a:latin typeface="Tahoma" charset="0"/>
              </a:rPr>
              <a:t>chroot</a:t>
            </a:r>
            <a:endParaRPr lang="en-US" sz="2400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Tahoma" charset="0"/>
              </a:rPr>
              <a:t>To </a:t>
            </a:r>
            <a:r>
              <a:rPr lang="en-US" sz="2400" b="1" u="sng" dirty="0" smtClean="0">
                <a:latin typeface="Tahoma" charset="0"/>
              </a:rPr>
              <a:t>run</a:t>
            </a:r>
            <a:r>
              <a:rPr lang="en-US" sz="2400" dirty="0" smtClean="0">
                <a:latin typeface="Tahoma" charset="0"/>
              </a:rPr>
              <a:t>:     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</a:rPr>
              <a:t>jail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jail-path   hostname  IP-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addr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cmd</a:t>
            </a:r>
            <a:endParaRPr lang="en-US" sz="2400" b="1" dirty="0">
              <a:solidFill>
                <a:srgbClr val="CC3399"/>
              </a:solidFill>
              <a:latin typeface="Tahoma" charset="0"/>
            </a:endParaRP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calls hardened  </a:t>
            </a:r>
            <a:r>
              <a:rPr lang="en-US" sz="2400" dirty="0" err="1">
                <a:latin typeface="Tahoma" charset="0"/>
                <a:ea typeface="ＭＳ Ｐゴシック" charset="0"/>
              </a:rPr>
              <a:t>chroot</a:t>
            </a:r>
            <a:r>
              <a:rPr lang="en-US" sz="2400" dirty="0">
                <a:latin typeface="Tahoma" charset="0"/>
                <a:ea typeface="ＭＳ Ｐゴシック" charset="0"/>
              </a:rPr>
              <a:t>    (no 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../../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 escape)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bind to sockets with specified IP address </a:t>
            </a:r>
            <a:br>
              <a:rPr lang="en-US" sz="2400" dirty="0">
                <a:latin typeface="Tahoma" charset="0"/>
                <a:ea typeface="ＭＳ Ｐゴシック" charset="0"/>
              </a:rPr>
            </a:br>
            <a:r>
              <a:rPr lang="en-US" sz="2400" dirty="0">
                <a:latin typeface="Tahoma" charset="0"/>
                <a:ea typeface="ＭＳ Ｐゴシック" charset="0"/>
              </a:rPr>
              <a:t>and authorized ports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can only communicate with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processes </a:t>
            </a:r>
            <a:r>
              <a:rPr lang="en-US" sz="2400" dirty="0">
                <a:latin typeface="Tahoma" charset="0"/>
                <a:ea typeface="ＭＳ Ｐゴシック" charset="0"/>
              </a:rPr>
              <a:t>inside jail</a:t>
            </a:r>
          </a:p>
          <a:p>
            <a:pPr lvl="1">
              <a:spcBef>
                <a:spcPct val="6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root is limited, e.g. cannot load kernel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modules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Not all programs can run in a jail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Programs </a:t>
            </a:r>
            <a:r>
              <a:rPr lang="en-US" sz="2400" dirty="0"/>
              <a:t>that can run in jail:  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audio player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server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Programs that cannot:   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web browser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mail </a:t>
            </a:r>
            <a:r>
              <a:rPr lang="en-US" sz="2400" dirty="0" smtClean="0"/>
              <a:t>client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Problems with </a:t>
            </a:r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chroot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and jail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382000" cy="4000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u="sng" dirty="0" smtClean="0">
                <a:latin typeface="Tahoma" charset="0"/>
              </a:rPr>
              <a:t>Coarse </a:t>
            </a:r>
            <a:r>
              <a:rPr lang="en-US" sz="2600" u="sng" dirty="0">
                <a:latin typeface="Tahoma" charset="0"/>
              </a:rPr>
              <a:t>policies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All or nothing access to </a:t>
            </a:r>
            <a:r>
              <a:rPr lang="en-US" sz="2600" smtClean="0">
                <a:latin typeface="Tahoma" charset="0"/>
                <a:ea typeface="ＭＳ Ｐゴシック" charset="0"/>
              </a:rPr>
              <a:t>parts of file </a:t>
            </a:r>
            <a:r>
              <a:rPr lang="en-US" sz="2600" dirty="0">
                <a:latin typeface="Tahoma" charset="0"/>
                <a:ea typeface="ＭＳ Ｐゴシック" charset="0"/>
              </a:rPr>
              <a:t>system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Inappropriate for apps like 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a web </a:t>
            </a:r>
            <a:r>
              <a:rPr lang="en-US" sz="2600" dirty="0">
                <a:latin typeface="Tahoma" charset="0"/>
                <a:ea typeface="ＭＳ Ｐゴシック" charset="0"/>
              </a:rPr>
              <a:t>browser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Needs read access to files outside jail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	(e.g. for sending attachments in G</a:t>
            </a:r>
            <a:r>
              <a:rPr lang="en-US" dirty="0" smtClean="0">
                <a:latin typeface="Tahoma" charset="0"/>
                <a:ea typeface="ＭＳ Ｐゴシック" charset="0"/>
              </a:rPr>
              <a:t>mail</a:t>
            </a:r>
            <a:r>
              <a:rPr lang="en-US" dirty="0">
                <a:latin typeface="Tahoma" charset="0"/>
                <a:ea typeface="ＭＳ Ｐゴシック" charset="0"/>
              </a:rPr>
              <a:t>)</a:t>
            </a:r>
          </a:p>
          <a:p>
            <a:pPr lvl="2"/>
            <a:endParaRPr lang="en-US" sz="2600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ahoma" charset="0"/>
              </a:rPr>
              <a:t>Does </a:t>
            </a:r>
            <a:r>
              <a:rPr lang="en-US" sz="2600" dirty="0">
                <a:latin typeface="Tahoma" charset="0"/>
              </a:rPr>
              <a:t>not prevent malicious apps from: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Accessing network and messing with other machines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Trying to crash host 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8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Call Interposition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System 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call interposition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114800" algn="l"/>
              </a:tabLst>
            </a:pPr>
            <a:r>
              <a:rPr lang="en-US" sz="2200" dirty="0">
                <a:latin typeface="Tahoma" charset="0"/>
              </a:rPr>
              <a:t>Observation:   to damage host system </a:t>
            </a:r>
            <a:r>
              <a:rPr lang="en-US" sz="2200" dirty="0" smtClean="0">
                <a:latin typeface="Tahoma" charset="0"/>
              </a:rPr>
              <a:t>(e.g. persistent </a:t>
            </a:r>
            <a:r>
              <a:rPr lang="en-US" sz="2200" dirty="0">
                <a:latin typeface="Tahoma" charset="0"/>
              </a:rPr>
              <a:t>changes)  </a:t>
            </a:r>
            <a:r>
              <a:rPr lang="en-US" sz="2200" dirty="0" smtClean="0">
                <a:latin typeface="Tahoma" charset="0"/>
              </a:rPr>
              <a:t/>
            </a:r>
            <a:br>
              <a:rPr lang="en-US" sz="2200" dirty="0" smtClean="0">
                <a:latin typeface="Tahoma" charset="0"/>
              </a:rPr>
            </a:br>
            <a:r>
              <a:rPr lang="en-US" sz="2200" dirty="0" smtClean="0">
                <a:latin typeface="Tahoma" charset="0"/>
              </a:rPr>
              <a:t>app </a:t>
            </a:r>
            <a:r>
              <a:rPr lang="en-US" sz="2200" dirty="0">
                <a:latin typeface="Tahoma" charset="0"/>
              </a:rPr>
              <a:t>must make system </a:t>
            </a:r>
            <a:r>
              <a:rPr lang="en-US" sz="2200" dirty="0" smtClean="0">
                <a:latin typeface="Tahoma" charset="0"/>
              </a:rPr>
              <a:t>calls:</a:t>
            </a:r>
            <a:endParaRPr lang="en-US" sz="2200" dirty="0">
              <a:latin typeface="Tahoma" charset="0"/>
            </a:endParaRP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delete/overwrite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files:	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unlink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open, write</a:t>
            </a:r>
          </a:p>
          <a:p>
            <a:pPr lvl="1">
              <a:tabLst>
                <a:tab pos="4114800" algn="l"/>
              </a:tabLst>
            </a:pPr>
            <a:r>
              <a:rPr lang="en-US" sz="2200" dirty="0">
                <a:latin typeface="Tahoma" charset="0"/>
                <a:ea typeface="ＭＳ Ｐゴシック" charset="0"/>
              </a:rPr>
              <a:t>To do network </a:t>
            </a:r>
            <a:r>
              <a:rPr lang="en-US" sz="2200" dirty="0" smtClean="0">
                <a:latin typeface="Tahoma"/>
                <a:ea typeface="ＭＳ Ｐゴシック" charset="0"/>
                <a:cs typeface="Tahoma"/>
              </a:rPr>
              <a:t>attacks:	</a:t>
            </a:r>
            <a:r>
              <a:rPr lang="en-US" sz="2200" dirty="0" smtClean="0">
                <a:solidFill>
                  <a:srgbClr val="CC3399"/>
                </a:solidFill>
                <a:latin typeface="Tahoma"/>
                <a:ea typeface="ＭＳ Ｐゴシック" charset="0"/>
                <a:cs typeface="Tahoma"/>
              </a:rPr>
              <a:t>socket</a:t>
            </a:r>
            <a:r>
              <a:rPr lang="en-US" sz="2200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, bind, connect, </a:t>
            </a:r>
            <a:r>
              <a:rPr lang="en-US" sz="2200" dirty="0" smtClean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send</a:t>
            </a:r>
            <a:endParaRPr lang="en-US" sz="2200" dirty="0">
              <a:solidFill>
                <a:srgbClr val="CC3399"/>
              </a:solidFill>
              <a:latin typeface="Tahoma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dirty="0">
                <a:latin typeface="Tahoma" charset="0"/>
              </a:rPr>
              <a:t>Idea:   </a:t>
            </a:r>
            <a:r>
              <a:rPr lang="en-US" sz="2200" dirty="0" smtClean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monitor app’s </a:t>
            </a:r>
            <a:r>
              <a:rPr lang="en-US" sz="2200" dirty="0">
                <a:latin typeface="Tahoma" charset="0"/>
                <a:ea typeface="ＭＳ Ｐゴシック" charset="0"/>
              </a:rPr>
              <a:t>system calls and block unauthorized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calls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2328"/>
              </a:spcBef>
              <a:buNone/>
            </a:pPr>
            <a:r>
              <a:rPr lang="en-US" sz="2200" b="1" dirty="0">
                <a:latin typeface="Tahoma" charset="0"/>
              </a:rPr>
              <a:t>I</a:t>
            </a:r>
            <a:r>
              <a:rPr lang="en-US" sz="2200" b="1" dirty="0" smtClean="0">
                <a:latin typeface="Tahoma" charset="0"/>
              </a:rPr>
              <a:t>mplementation </a:t>
            </a:r>
            <a:r>
              <a:rPr lang="en-US" sz="2200" b="1" dirty="0">
                <a:latin typeface="Tahoma" charset="0"/>
              </a:rPr>
              <a:t>options: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kernel space (e.g. </a:t>
            </a:r>
            <a:r>
              <a:rPr lang="en-US" sz="2000" dirty="0">
                <a:latin typeface="Tahoma" charset="0"/>
                <a:ea typeface="ＭＳ Ｐゴシック" charset="0"/>
              </a:rPr>
              <a:t>GSWTK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Completely user space (e.g.  program shepherding)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Hybrid  (e.g.  </a:t>
            </a:r>
            <a:r>
              <a:rPr lang="en-US" sz="22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Initial implementation  </a:t>
            </a:r>
            <a:r>
              <a:rPr lang="en-US" sz="2800" dirty="0">
                <a:solidFill>
                  <a:srgbClr val="FF6600"/>
                </a:solidFill>
                <a:latin typeface="Tahoma" charset="0"/>
              </a:rPr>
              <a:t>(Janus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</a:rPr>
              <a:t>)    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[GWTB’96]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Linux </a:t>
            </a:r>
            <a:r>
              <a:rPr lang="en-US" sz="2400" b="1" dirty="0" err="1">
                <a:latin typeface="Tahoma" charset="0"/>
              </a:rPr>
              <a:t>ptrace</a:t>
            </a:r>
            <a:r>
              <a:rPr lang="en-US" sz="2400" dirty="0">
                <a:latin typeface="Tahoma" charset="0"/>
              </a:rPr>
              <a:t>:    process tracing</a:t>
            </a:r>
          </a:p>
          <a:p>
            <a:pPr lvl="1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process </a:t>
            </a:r>
            <a:r>
              <a:rPr lang="en-US" sz="2400" dirty="0">
                <a:latin typeface="Tahoma" charset="0"/>
                <a:ea typeface="ＭＳ Ｐゴシック" charset="0"/>
              </a:rPr>
              <a:t>calls:   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ptrace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(… ,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pid_t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 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ea typeface="ＭＳ Ｐゴシック" charset="0"/>
              </a:rPr>
              <a:t>pid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 ,  …)</a:t>
            </a:r>
          </a:p>
          <a:p>
            <a:pPr lvl="1">
              <a:buFont typeface="Wingdings" charset="0"/>
              <a:buNone/>
            </a:pPr>
            <a:r>
              <a:rPr lang="en-US" sz="2400" b="1" dirty="0">
                <a:solidFill>
                  <a:srgbClr val="CC3399"/>
                </a:solidFill>
                <a:latin typeface="Tahoma" charset="0"/>
                <a:ea typeface="ＭＳ Ｐゴシック" charset="0"/>
              </a:rPr>
              <a:t>	</a:t>
            </a:r>
            <a:r>
              <a:rPr lang="en-US" sz="2400" dirty="0">
                <a:latin typeface="Tahoma" charset="0"/>
                <a:ea typeface="ＭＳ Ｐゴシック" charset="0"/>
              </a:rPr>
              <a:t>and wakes up when  </a:t>
            </a:r>
            <a:r>
              <a:rPr lang="en-US" sz="2400" b="1" dirty="0" err="1">
                <a:latin typeface="Tahoma" charset="0"/>
                <a:ea typeface="ＭＳ Ｐゴシック" charset="0"/>
              </a:rPr>
              <a:t>pid</a:t>
            </a:r>
            <a:r>
              <a:rPr lang="en-US" sz="2400" dirty="0">
                <a:latin typeface="Tahoma" charset="0"/>
                <a:ea typeface="ＭＳ Ｐゴシック" charset="0"/>
              </a:rPr>
              <a:t>  makes sys call.</a:t>
            </a: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ts val="1920"/>
              </a:spcBef>
              <a:buNone/>
            </a:pPr>
            <a:r>
              <a:rPr lang="en-US" sz="2400" dirty="0">
                <a:latin typeface="Tahoma" charset="0"/>
              </a:rPr>
              <a:t>Monitor kills application if request is disallowed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09600" y="2343150"/>
            <a:ext cx="7772400" cy="2114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3943350"/>
            <a:ext cx="7772400" cy="514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43000" y="25717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53000" y="25717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002463" y="2343151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05000" y="3429000"/>
            <a:ext cx="3810000" cy="742950"/>
            <a:chOff x="1200" y="2592"/>
            <a:chExt cx="2400" cy="624"/>
          </a:xfrm>
        </p:grpSpPr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200" y="259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Text Box 11"/>
            <p:cNvSpPr txBox="1">
              <a:spLocks noChangeArrowheads="1"/>
            </p:cNvSpPr>
            <p:nvPr/>
          </p:nvSpPr>
          <p:spPr bwMode="auto">
            <a:xfrm>
              <a:off x="1200" y="2688"/>
              <a:ext cx="225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dirty="0"/>
                <a:t>open(</a:t>
              </a:r>
              <a:r>
                <a:rPr lang="ja-JP" altLang="en-US" b="1" dirty="0" smtClean="0"/>
                <a:t>“</a:t>
              </a:r>
              <a:r>
                <a:rPr lang="en-US" altLang="ja-JP" b="1" dirty="0" smtClean="0"/>
                <a:t>/</a:t>
              </a:r>
              <a:r>
                <a:rPr lang="en-US" b="1" dirty="0" err="1" smtClean="0"/>
                <a:t>etc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passwd</a:t>
              </a:r>
              <a:r>
                <a:rPr lang="ja-JP" altLang="en-US" b="1" dirty="0"/>
                <a:t>”</a:t>
              </a:r>
              <a:r>
                <a:rPr lang="en-US" b="1" dirty="0"/>
                <a:t>,  </a:t>
              </a:r>
              <a:r>
                <a:rPr lang="ja-JP" altLang="en-US" b="1" dirty="0"/>
                <a:t>“</a:t>
              </a:r>
              <a:r>
                <a:rPr lang="en-US" b="1" dirty="0"/>
                <a:t>r</a:t>
              </a:r>
              <a:r>
                <a:rPr lang="ja-JP" altLang="en-US" b="1" dirty="0"/>
                <a:t>”</a:t>
              </a:r>
              <a:r>
                <a:rPr lang="en-US" b="1" dirty="0"/>
                <a:t>)</a:t>
              </a:r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200" y="2592"/>
              <a:ext cx="2400" cy="624"/>
            </a:xfrm>
            <a:custGeom>
              <a:avLst/>
              <a:gdLst>
                <a:gd name="T0" fmla="*/ 0 w 2256"/>
                <a:gd name="T1" fmla="*/ 511 h 528"/>
                <a:gd name="T2" fmla="*/ 0 w 2256"/>
                <a:gd name="T3" fmla="*/ 624 h 528"/>
                <a:gd name="T4" fmla="*/ 2400 w 2256"/>
                <a:gd name="T5" fmla="*/ 624 h 528"/>
                <a:gd name="T6" fmla="*/ 2400 w 22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528"/>
                <a:gd name="T14" fmla="*/ 2256 w 225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528">
                  <a:moveTo>
                    <a:pt x="0" y="432"/>
                  </a:moveTo>
                  <a:lnTo>
                    <a:pt x="0" y="528"/>
                  </a:lnTo>
                  <a:lnTo>
                    <a:pt x="2256" y="528"/>
                  </a:lnTo>
                  <a:lnTo>
                    <a:pt x="225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609600" y="394335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Complications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534400" cy="40005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charset="0"/>
              </a:rPr>
              <a:t>If app forks, monitor must also fork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orked </a:t>
            </a:r>
            <a:r>
              <a:rPr lang="en-US" sz="2400" dirty="0">
                <a:latin typeface="Tahoma" charset="0"/>
                <a:ea typeface="ＭＳ Ｐゴシック" charset="0"/>
              </a:rPr>
              <a:t>monitor monitors forked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app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If monitor crashes, app must be </a:t>
            </a:r>
            <a:r>
              <a:rPr lang="en-US" sz="2400" dirty="0" smtClean="0">
                <a:latin typeface="Tahoma" charset="0"/>
              </a:rPr>
              <a:t>killed</a:t>
            </a:r>
            <a:endParaRPr lang="en-US" sz="2400" dirty="0">
              <a:latin typeface="Tahoma" charset="0"/>
            </a:endParaRPr>
          </a:p>
          <a:p>
            <a:pPr>
              <a:spcBef>
                <a:spcPts val="2376"/>
              </a:spcBef>
            </a:pPr>
            <a:r>
              <a:rPr lang="en-US" sz="2400" dirty="0">
                <a:latin typeface="Tahoma" charset="0"/>
              </a:rPr>
              <a:t>Monitor must maintain all OS state associated with app</a:t>
            </a:r>
          </a:p>
          <a:p>
            <a:pPr lvl="1">
              <a:spcBef>
                <a:spcPts val="1776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current-working-</a:t>
            </a:r>
            <a:r>
              <a:rPr lang="en-US" sz="2400" dirty="0" err="1">
                <a:latin typeface="Tahoma" charset="0"/>
                <a:ea typeface="ＭＳ Ｐゴシック" charset="0"/>
              </a:rPr>
              <a:t>dir</a:t>
            </a:r>
            <a:r>
              <a:rPr lang="en-US" sz="2400" dirty="0">
                <a:latin typeface="Tahoma" charset="0"/>
                <a:ea typeface="ＭＳ Ｐゴシック" charset="0"/>
              </a:rPr>
              <a:t> (</a:t>
            </a:r>
            <a:r>
              <a:rPr lang="en-US" sz="2400" b="1" dirty="0">
                <a:latin typeface="Tahoma" charset="0"/>
                <a:ea typeface="ＭＳ Ｐゴシック" charset="0"/>
              </a:rPr>
              <a:t>CWD</a:t>
            </a:r>
            <a:r>
              <a:rPr lang="en-US" sz="2400" dirty="0">
                <a:latin typeface="Tahoma" charset="0"/>
                <a:ea typeface="ＭＳ Ｐゴシック" charset="0"/>
              </a:rPr>
              <a:t>),    </a:t>
            </a:r>
            <a:r>
              <a:rPr lang="en-US" sz="2400" b="1" dirty="0">
                <a:latin typeface="Tahoma" charset="0"/>
                <a:ea typeface="ＭＳ Ｐゴシック" charset="0"/>
              </a:rPr>
              <a:t>UID,   EUID,   GID</a:t>
            </a:r>
          </a:p>
          <a:p>
            <a:pPr lvl="1">
              <a:spcBef>
                <a:spcPts val="1776"/>
              </a:spcBef>
            </a:pPr>
            <a:r>
              <a:rPr lang="en-US" sz="2400" dirty="0" smtClean="0">
                <a:latin typeface="Tahoma" charset="0"/>
                <a:ea typeface="ＭＳ Ｐゴシック" charset="0"/>
              </a:rPr>
              <a:t>When </a:t>
            </a:r>
            <a:r>
              <a:rPr lang="en-US" sz="2400" dirty="0">
                <a:latin typeface="Tahoma" charset="0"/>
                <a:ea typeface="ＭＳ Ｐゴシック" charset="0"/>
              </a:rPr>
              <a:t>app does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cd path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monitor must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update </a:t>
            </a:r>
            <a:r>
              <a:rPr lang="en-US" sz="2400" dirty="0">
                <a:latin typeface="Tahoma" charset="0"/>
                <a:ea typeface="ＭＳ Ｐゴシック" charset="0"/>
              </a:rPr>
              <a:t>its CWD</a:t>
            </a:r>
          </a:p>
          <a:p>
            <a:pPr lvl="2"/>
            <a:r>
              <a:rPr lang="en-US" sz="2000" dirty="0">
                <a:latin typeface="Tahoma" charset="0"/>
                <a:ea typeface="ＭＳ Ｐゴシック" charset="0"/>
              </a:rPr>
              <a:t>otherwise:   relative path requests interpreted incorrectly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4105275"/>
            <a:ext cx="4267200" cy="304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51346" y="438150"/>
            <a:ext cx="2164054" cy="21852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cd(“/</a:t>
            </a:r>
            <a:r>
              <a:rPr lang="en-US" b="1" dirty="0" err="1" smtClean="0">
                <a:solidFill>
                  <a:srgbClr val="0070C0"/>
                </a:solidFill>
              </a:rPr>
              <a:t>tmp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open(“</a:t>
            </a:r>
            <a:r>
              <a:rPr lang="en-US" b="1" dirty="0" err="1" smtClean="0">
                <a:solidFill>
                  <a:srgbClr val="0070C0"/>
                </a:solidFill>
              </a:rPr>
              <a:t>passwd</a:t>
            </a:r>
            <a:r>
              <a:rPr lang="en-US" b="1" dirty="0" smtClean="0">
                <a:solidFill>
                  <a:srgbClr val="0070C0"/>
                </a:solidFill>
              </a:rPr>
              <a:t>”,  “r”)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d(“/</a:t>
            </a:r>
            <a:r>
              <a:rPr lang="en-US" b="1" dirty="0" err="1" smtClean="0">
                <a:solidFill>
                  <a:srgbClr val="0070C0"/>
                </a:solidFill>
              </a:rPr>
              <a:t>etc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r>
              <a:rPr lang="en-US" b="1" dirty="0">
                <a:solidFill>
                  <a:srgbClr val="0070C0"/>
                </a:solidFill>
              </a:rPr>
              <a:t>open(“</a:t>
            </a:r>
            <a:r>
              <a:rPr lang="en-US" b="1" dirty="0" err="1">
                <a:solidFill>
                  <a:srgbClr val="0070C0"/>
                </a:solidFill>
              </a:rPr>
              <a:t>passwd</a:t>
            </a:r>
            <a:r>
              <a:rPr lang="en-US" b="1" dirty="0">
                <a:solidFill>
                  <a:srgbClr val="0070C0"/>
                </a:solidFill>
              </a:rPr>
              <a:t>”,  “r</a:t>
            </a:r>
            <a:r>
              <a:rPr lang="en-US" b="1" dirty="0" smtClean="0">
                <a:solidFill>
                  <a:srgbClr val="0070C0"/>
                </a:solidFill>
              </a:rPr>
              <a:t>”)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8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348433" y="3308350"/>
            <a:ext cx="4800600" cy="1257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Problems with </a:t>
            </a:r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ptrace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382000" cy="4400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>
                <a:latin typeface="Tahoma" charset="0"/>
              </a:rPr>
              <a:t>Ptrace</a:t>
            </a:r>
            <a:r>
              <a:rPr lang="en-US" sz="2800" dirty="0">
                <a:latin typeface="Tahoma" charset="0"/>
              </a:rPr>
              <a:t> </a:t>
            </a:r>
            <a:r>
              <a:rPr lang="en-US" sz="2800" dirty="0" smtClean="0">
                <a:latin typeface="Tahoma" charset="0"/>
              </a:rPr>
              <a:t>is not well suited for </a:t>
            </a:r>
            <a:r>
              <a:rPr lang="en-US" sz="2800" dirty="0">
                <a:latin typeface="Tahoma" charset="0"/>
              </a:rPr>
              <a:t>this </a:t>
            </a:r>
            <a:r>
              <a:rPr lang="en-US" sz="2800" dirty="0" smtClean="0">
                <a:latin typeface="Tahoma" charset="0"/>
              </a:rPr>
              <a:t>application:</a:t>
            </a:r>
            <a:endParaRPr lang="en-US" sz="2800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Trace all system calls or none</a:t>
            </a:r>
          </a:p>
          <a:p>
            <a:pPr marL="1371600" lvl="3" indent="0">
              <a:lnSpc>
                <a:spcPct val="120000"/>
              </a:lnSpc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nefficient:   no </a:t>
            </a:r>
            <a:r>
              <a:rPr lang="en-US" sz="2400" dirty="0">
                <a:latin typeface="Tahoma" charset="0"/>
                <a:ea typeface="ＭＳ Ｐゴシック" charset="0"/>
              </a:rPr>
              <a:t>need to trace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close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 system call 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Monitor cannot abort sys-call without killing app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Security problems:   </a:t>
            </a:r>
            <a:r>
              <a:rPr lang="en-US" sz="2800" b="1" dirty="0">
                <a:latin typeface="Tahoma" charset="0"/>
              </a:rPr>
              <a:t>race conditions</a:t>
            </a:r>
          </a:p>
          <a:p>
            <a:pPr lvl="1"/>
            <a:r>
              <a:rPr lang="en-US" u="sng" dirty="0">
                <a:latin typeface="Tahoma" charset="0"/>
                <a:ea typeface="ＭＳ Ｐゴシック" charset="0"/>
              </a:rPr>
              <a:t>Example</a:t>
            </a:r>
            <a:r>
              <a:rPr lang="en-US" dirty="0">
                <a:latin typeface="Tahoma" charset="0"/>
                <a:ea typeface="ＭＳ Ｐゴシック" charset="0"/>
              </a:rPr>
              <a:t>:	</a:t>
            </a:r>
            <a:r>
              <a:rPr lang="en-US" dirty="0" err="1">
                <a:latin typeface="Tahoma" charset="0"/>
                <a:ea typeface="ＭＳ Ｐゴシック" charset="0"/>
              </a:rPr>
              <a:t>symlink</a:t>
            </a:r>
            <a:r>
              <a:rPr lang="en-US" dirty="0">
                <a:latin typeface="Tahoma" charset="0"/>
                <a:ea typeface="ＭＳ Ｐゴシック" charset="0"/>
              </a:rPr>
              <a:t>:    me  </a:t>
            </a:r>
            <a:r>
              <a:rPr lang="en-US" dirty="0" smtClean="0">
                <a:latin typeface="Tahoma" charset="0"/>
                <a:ea typeface="ＭＳ Ｐゴシック" charset="0"/>
              </a:rPr>
              <a:t>⟶  </a:t>
            </a:r>
            <a:r>
              <a:rPr lang="en-US" dirty="0" err="1">
                <a:latin typeface="Tahoma" charset="0"/>
                <a:ea typeface="ＭＳ Ｐゴシック" charset="0"/>
              </a:rPr>
              <a:t>mydata.dat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2">
              <a:spcBef>
                <a:spcPts val="1224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1: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monitor checks and authorizes</a:t>
            </a: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</a:t>
            </a:r>
            <a:r>
              <a:rPr lang="en-US" sz="2400" dirty="0" err="1">
                <a:latin typeface="Tahoma" charset="0"/>
                <a:ea typeface="ＭＳ Ｐゴシック" charset="0"/>
              </a:rPr>
              <a:t>proc</a:t>
            </a:r>
            <a:r>
              <a:rPr lang="en-US" sz="2400" dirty="0">
                <a:latin typeface="Tahoma" charset="0"/>
                <a:ea typeface="ＭＳ Ｐゴシック" charset="0"/>
              </a:rPr>
              <a:t> 2:   me  </a:t>
            </a:r>
            <a:r>
              <a:rPr lang="en-US" dirty="0">
                <a:latin typeface="Tahoma" charset="0"/>
                <a:ea typeface="ＭＳ Ｐゴシック" charset="0"/>
              </a:rPr>
              <a:t>⟶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etc</a:t>
            </a:r>
            <a:r>
              <a:rPr lang="en-US" sz="2400" dirty="0">
                <a:latin typeface="Tahoma" charset="0"/>
                <a:ea typeface="ＭＳ Ｐゴシック" charset="0"/>
              </a:rPr>
              <a:t>/</a:t>
            </a:r>
            <a:r>
              <a:rPr lang="en-US" sz="2400" dirty="0" err="1">
                <a:latin typeface="Tahoma" charset="0"/>
                <a:ea typeface="ＭＳ Ｐゴシック" charset="0"/>
              </a:rPr>
              <a:t>passwd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2400" dirty="0">
                <a:latin typeface="Tahoma" charset="0"/>
                <a:ea typeface="ＭＳ Ｐゴシック" charset="0"/>
              </a:rPr>
              <a:t>	OS executes    open(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>
                <a:latin typeface="Tahoma" charset="0"/>
                <a:ea typeface="ＭＳ Ｐゴシック" charset="0"/>
              </a:rPr>
              <a:t>me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</a:p>
          <a:p>
            <a:pPr marL="457200" lvl="1" indent="0">
              <a:spcBef>
                <a:spcPct val="60000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Classic </a:t>
            </a:r>
            <a:r>
              <a:rPr lang="en-US" b="1" dirty="0">
                <a:latin typeface="Tahoma" charset="0"/>
                <a:ea typeface="ＭＳ Ｐゴシック" charset="0"/>
              </a:rPr>
              <a:t>TOCTOU bug</a:t>
            </a:r>
            <a:r>
              <a:rPr lang="en-US" dirty="0">
                <a:latin typeface="Tahoma" charset="0"/>
                <a:ea typeface="ＭＳ Ｐゴシック" charset="0"/>
              </a:rPr>
              <a:t>:   time-of-check /  time-of-use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1048396" y="3360738"/>
            <a:ext cx="0" cy="1085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 rot="16200000">
            <a:off x="425819" y="3572819"/>
            <a:ext cx="778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time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76800" y="3782616"/>
            <a:ext cx="3013076" cy="617934"/>
            <a:chOff x="3279" y="2969"/>
            <a:chExt cx="1898" cy="519"/>
          </a:xfrm>
        </p:grpSpPr>
        <p:sp>
          <p:nvSpPr>
            <p:cNvPr id="31752" name="Line 6"/>
            <p:cNvSpPr>
              <a:spLocks noChangeShapeType="1"/>
            </p:cNvSpPr>
            <p:nvPr/>
          </p:nvSpPr>
          <p:spPr bwMode="auto">
            <a:xfrm>
              <a:off x="3375" y="2969"/>
              <a:ext cx="9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3" name="Line 7"/>
            <p:cNvSpPr>
              <a:spLocks noChangeShapeType="1"/>
            </p:cNvSpPr>
            <p:nvPr/>
          </p:nvSpPr>
          <p:spPr bwMode="auto">
            <a:xfrm flipH="1">
              <a:off x="3279" y="3349"/>
              <a:ext cx="1041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305" y="3130"/>
              <a:ext cx="872" cy="3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not atomic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6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 animBg="1"/>
      <p:bldP spid="131076" grpId="0" animBg="1"/>
      <p:bldP spid="1310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Running untrusted code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We often need to run buggy/</a:t>
            </a:r>
            <a:r>
              <a:rPr lang="en-US" sz="2800" dirty="0" err="1">
                <a:latin typeface="Tahoma" charset="0"/>
              </a:rPr>
              <a:t>unstrusted</a:t>
            </a:r>
            <a:r>
              <a:rPr lang="en-US" sz="2800" dirty="0">
                <a:latin typeface="Tahoma" charset="0"/>
              </a:rPr>
              <a:t> code: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programs from untrusted Internet sites: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apps,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extensions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plug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-ins,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codecs </a:t>
            </a:r>
            <a:r>
              <a:rPr lang="en-US" sz="2200" dirty="0">
                <a:latin typeface="Tahoma" charset="0"/>
                <a:ea typeface="ＭＳ Ｐゴシック" charset="0"/>
              </a:rPr>
              <a:t>for media player</a:t>
            </a: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e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xposed applications: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pdf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viewers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outlook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legacy daemons: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sendmail</a:t>
            </a:r>
            <a:r>
              <a:rPr lang="en-US" sz="2400" dirty="0">
                <a:latin typeface="Tahoma" charset="0"/>
                <a:ea typeface="ＭＳ Ｐゴシック" charset="0"/>
              </a:rPr>
              <a:t>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bind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>
              <a:lnSpc>
                <a:spcPct val="160000"/>
              </a:lnSpc>
            </a:pPr>
            <a:r>
              <a:rPr lang="en-US" sz="2400" dirty="0">
                <a:latin typeface="Tahoma" charset="0"/>
                <a:ea typeface="ＭＳ Ｐゴシック" charset="0"/>
              </a:rPr>
              <a:t>honeypots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marL="0" indent="0">
              <a:buNone/>
            </a:pPr>
            <a:r>
              <a:rPr lang="en-US" sz="2800" u="sng" dirty="0">
                <a:latin typeface="Tahoma" charset="0"/>
              </a:rPr>
              <a:t>Goal</a:t>
            </a:r>
            <a:r>
              <a:rPr lang="en-US" sz="2800" dirty="0">
                <a:latin typeface="Tahoma" charset="0"/>
              </a:rPr>
              <a:t>: </a:t>
            </a:r>
            <a:r>
              <a:rPr lang="en-US" sz="2800" dirty="0" smtClean="0">
                <a:latin typeface="Tahoma" charset="0"/>
              </a:rPr>
              <a:t>if </a:t>
            </a:r>
            <a:r>
              <a:rPr lang="en-US" sz="2800" dirty="0">
                <a:latin typeface="Tahoma" charset="0"/>
              </a:rPr>
              <a:t>application </a:t>
            </a:r>
            <a:r>
              <a:rPr lang="ja-JP" altLang="en-US" sz="2800" dirty="0">
                <a:latin typeface="Tahoma" charset="0"/>
              </a:rPr>
              <a:t>“</a:t>
            </a:r>
            <a:r>
              <a:rPr lang="en-US" sz="2800" dirty="0" smtClean="0">
                <a:latin typeface="Tahoma" charset="0"/>
              </a:rPr>
              <a:t>misbehaves</a:t>
            </a:r>
            <a:r>
              <a:rPr lang="ja-JP" altLang="en-US" sz="2800" dirty="0" smtClean="0">
                <a:latin typeface="Tahoma" charset="0"/>
              </a:rPr>
              <a:t>”</a:t>
            </a:r>
            <a:r>
              <a:rPr lang="en-US" sz="2800" dirty="0" smtClean="0">
                <a:latin typeface="Tahoma" charset="0"/>
              </a:rPr>
              <a:t>  ⇒  kill </a:t>
            </a:r>
            <a:r>
              <a:rPr lang="en-US" sz="2800" dirty="0">
                <a:latin typeface="Tahoma" charset="0"/>
              </a:rPr>
              <a:t>it</a:t>
            </a:r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609600" y="1657350"/>
            <a:ext cx="228600" cy="2343150"/>
          </a:xfrm>
          <a:prstGeom prst="leftBracket">
            <a:avLst>
              <a:gd name="adj" fmla="val 102778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95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Alternate design:  </a:t>
            </a:r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systrace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 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[P’02]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3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409950"/>
            <a:ext cx="8534400" cy="16764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only forwards monitored sys-calls to monitor  </a:t>
            </a:r>
            <a:r>
              <a:rPr lang="en-US" sz="1800" dirty="0" smtClean="0">
                <a:latin typeface="Tahoma" charset="0"/>
              </a:rPr>
              <a:t>(efficiency)</a:t>
            </a:r>
            <a:endParaRPr lang="en-US" sz="1800" dirty="0">
              <a:latin typeface="Tahoma" charset="0"/>
            </a:endParaRPr>
          </a:p>
          <a:p>
            <a:pPr>
              <a:spcBef>
                <a:spcPts val="1680"/>
              </a:spcBef>
            </a:pPr>
            <a:r>
              <a:rPr lang="en-US" sz="2000" dirty="0" err="1">
                <a:latin typeface="Tahoma" charset="0"/>
              </a:rPr>
              <a:t>systrace</a:t>
            </a:r>
            <a:r>
              <a:rPr lang="en-US" sz="2000" dirty="0">
                <a:latin typeface="Tahoma" charset="0"/>
              </a:rPr>
              <a:t> resolves </a:t>
            </a:r>
            <a:r>
              <a:rPr lang="en-US" sz="2000" dirty="0" err="1">
                <a:latin typeface="Tahoma" charset="0"/>
              </a:rPr>
              <a:t>sym</a:t>
            </a:r>
            <a:r>
              <a:rPr lang="en-US" sz="2000" dirty="0">
                <a:latin typeface="Tahoma" charset="0"/>
              </a:rPr>
              <a:t>-links and replaces sys-call 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path arguments by full path to target</a:t>
            </a:r>
          </a:p>
          <a:p>
            <a:pPr>
              <a:spcBef>
                <a:spcPts val="1680"/>
              </a:spcBef>
            </a:pPr>
            <a:r>
              <a:rPr lang="en-US" sz="2000" dirty="0">
                <a:latin typeface="Tahoma" charset="0"/>
              </a:rPr>
              <a:t>When app calls  </a:t>
            </a:r>
            <a:r>
              <a:rPr lang="en-US" sz="2000" dirty="0" err="1">
                <a:solidFill>
                  <a:srgbClr val="CC3399"/>
                </a:solidFill>
                <a:latin typeface="Tahoma" charset="0"/>
              </a:rPr>
              <a:t>execve</a:t>
            </a:r>
            <a:r>
              <a:rPr lang="en-US" sz="2000" dirty="0">
                <a:latin typeface="Tahoma" charset="0"/>
              </a:rPr>
              <a:t>,  monitor loads new policy file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819150"/>
            <a:ext cx="8077200" cy="2209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33400" y="2343150"/>
            <a:ext cx="8077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66800" y="971550"/>
            <a:ext cx="16764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monitored</a:t>
            </a:r>
          </a:p>
          <a:p>
            <a:pPr algn="ctr"/>
            <a:r>
              <a:rPr lang="en-US" b="1" dirty="0"/>
              <a:t>application</a:t>
            </a:r>
          </a:p>
          <a:p>
            <a:pPr algn="ctr"/>
            <a:r>
              <a:rPr lang="en-US" dirty="0" smtClean="0"/>
              <a:t>(browser)</a:t>
            </a:r>
            <a:endParaRPr lang="en-US" dirty="0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76800" y="971550"/>
            <a:ext cx="1600200" cy="8572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monitor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926264" y="7429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1828800" y="18288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1828800" y="1943101"/>
            <a:ext cx="3419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open(</a:t>
            </a:r>
            <a:r>
              <a:rPr lang="ja-JP" altLang="en-US" b="1"/>
              <a:t>“</a:t>
            </a:r>
            <a:r>
              <a:rPr lang="en-US" b="1"/>
              <a:t>etc/passwd</a:t>
            </a:r>
            <a:r>
              <a:rPr lang="ja-JP" altLang="en-US" b="1"/>
              <a:t>”</a:t>
            </a:r>
            <a:r>
              <a:rPr lang="en-US" b="1"/>
              <a:t>,  </a:t>
            </a:r>
            <a:r>
              <a:rPr lang="ja-JP" altLang="en-US" b="1"/>
              <a:t>“</a:t>
            </a:r>
            <a:r>
              <a:rPr lang="en-US" b="1"/>
              <a:t>r</a:t>
            </a:r>
            <a:r>
              <a:rPr lang="ja-JP" altLang="en-US" b="1"/>
              <a:t>”</a:t>
            </a:r>
            <a:r>
              <a:rPr lang="en-US" b="1"/>
              <a:t>)</a:t>
            </a:r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>
            <a:off x="533400" y="2343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1066800" y="2571750"/>
            <a:ext cx="1600200" cy="5524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sys-call</a:t>
            </a:r>
          </a:p>
          <a:p>
            <a:pPr algn="ctr"/>
            <a:r>
              <a:rPr lang="en-US" b="1"/>
              <a:t>gateway</a:t>
            </a:r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5029200" y="2571750"/>
            <a:ext cx="14478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/>
              <a:t>systrace</a:t>
            </a: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2667000" y="268605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 flipV="1">
            <a:off x="56388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6096000" y="1828800"/>
            <a:ext cx="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743200" y="2914654"/>
            <a:ext cx="2286000" cy="400050"/>
            <a:chOff x="1872" y="2592"/>
            <a:chExt cx="1440" cy="336"/>
          </a:xfrm>
        </p:grpSpPr>
        <p:sp>
          <p:nvSpPr>
            <p:cNvPr id="32788" name="Line 17"/>
            <p:cNvSpPr>
              <a:spLocks noChangeShapeType="1"/>
            </p:cNvSpPr>
            <p:nvPr/>
          </p:nvSpPr>
          <p:spPr bwMode="auto">
            <a:xfrm flipH="1">
              <a:off x="1872" y="25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98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permit/deny</a:t>
              </a:r>
            </a:p>
          </p:txBody>
        </p:sp>
      </p:grpSp>
      <p:sp>
        <p:nvSpPr>
          <p:cNvPr id="32786" name="Text Box 22"/>
          <p:cNvSpPr txBox="1">
            <a:spLocks noChangeArrowheads="1"/>
          </p:cNvSpPr>
          <p:nvPr/>
        </p:nvSpPr>
        <p:spPr bwMode="auto">
          <a:xfrm>
            <a:off x="6936325" y="12573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32787" name="Line 23"/>
          <p:cNvSpPr>
            <a:spLocks noChangeShapeType="1"/>
          </p:cNvSpPr>
          <p:nvPr/>
        </p:nvSpPr>
        <p:spPr bwMode="auto">
          <a:xfrm flipH="1">
            <a:off x="6477001" y="14859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9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80" grpId="0" animBg="1"/>
      <p:bldP spid="139282" grpId="0" animBg="1"/>
      <p:bldP spid="139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Ostia:  a delegation architecture    </a:t>
            </a:r>
            <a:r>
              <a:rPr lang="en-US" sz="2000" dirty="0" smtClean="0">
                <a:solidFill>
                  <a:srgbClr val="FF6600"/>
                </a:solidFill>
              </a:rPr>
              <a:t>[GPR’04]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4171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 designs use filtering:</a:t>
            </a:r>
          </a:p>
          <a:p>
            <a:r>
              <a:rPr lang="en-US" sz="2400" dirty="0" smtClean="0"/>
              <a:t>Filter examines sys-calls and decides whether to block</a:t>
            </a:r>
          </a:p>
          <a:p>
            <a:r>
              <a:rPr lang="en-US" sz="2400" dirty="0" smtClean="0"/>
              <a:t>Difficulty with syncing state between app and monitor  </a:t>
            </a:r>
            <a:r>
              <a:rPr lang="en-US" sz="1600" dirty="0" smtClean="0"/>
              <a:t>(CWD,  UID,  ..)</a:t>
            </a:r>
          </a:p>
          <a:p>
            <a:pPr lvl="1"/>
            <a:r>
              <a:rPr lang="en-US" sz="1800" dirty="0" smtClean="0"/>
              <a:t>Incorrect syncing results in security vulnerabilities (e.g. disallowed file opened)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smtClean="0"/>
              <a:t>A delegation architecture: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3333750"/>
            <a:ext cx="8077200" cy="17335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4629150"/>
            <a:ext cx="8077200" cy="4381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b"/>
          <a:lstStyle/>
          <a:p>
            <a:pPr algn="r"/>
            <a:r>
              <a:rPr lang="en-US" sz="2400" b="1"/>
              <a:t>OS Kernel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3486150"/>
            <a:ext cx="16764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/>
              <a:t>m</a:t>
            </a:r>
            <a:r>
              <a:rPr lang="en-US" b="1" dirty="0" smtClean="0"/>
              <a:t>onitored</a:t>
            </a:r>
            <a:endParaRPr lang="en-US" b="1" dirty="0"/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pplication</a:t>
            </a:r>
            <a:endParaRPr lang="en-US" b="1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876800" y="3486150"/>
            <a:ext cx="16002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1" dirty="0" smtClean="0"/>
              <a:t>agent</a:t>
            </a:r>
            <a:endParaRPr lang="en-US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26264" y="3257550"/>
            <a:ext cx="139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user space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400" y="4629150"/>
            <a:ext cx="8077200" cy="1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6936325" y="3771901"/>
            <a:ext cx="124352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policy file</a:t>
            </a:r>
          </a:p>
          <a:p>
            <a:pPr algn="ctr" eaLnBrk="1" hangingPunct="1"/>
            <a:r>
              <a:rPr lang="en-US"/>
              <a:t>for app</a:t>
            </a: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6477001" y="4000500"/>
            <a:ext cx="449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828800" y="4095750"/>
            <a:ext cx="3095657" cy="838200"/>
            <a:chOff x="1828800" y="4095750"/>
            <a:chExt cx="3095657" cy="838200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828800" y="4095750"/>
              <a:ext cx="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828800" y="4171950"/>
              <a:ext cx="3095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/>
                <a:t>open(</a:t>
              </a:r>
              <a:r>
                <a:rPr lang="ja-JP" altLang="en-US" sz="1800" b="1" dirty="0"/>
                <a:t>“</a:t>
              </a:r>
              <a:r>
                <a:rPr lang="en-US" sz="1800" b="1" dirty="0" err="1"/>
                <a:t>etc</a:t>
              </a:r>
              <a:r>
                <a:rPr lang="en-US" sz="1800" b="1" dirty="0"/>
                <a:t>/</a:t>
              </a:r>
              <a:r>
                <a:rPr lang="en-US" sz="1800" b="1" dirty="0" err="1"/>
                <a:t>passwd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,  </a:t>
              </a:r>
              <a:r>
                <a:rPr lang="ja-JP" altLang="en-US" sz="1800" b="1" dirty="0"/>
                <a:t>“</a:t>
              </a:r>
              <a:r>
                <a:rPr lang="en-US" sz="1800" b="1" dirty="0"/>
                <a:t>r</a:t>
              </a:r>
              <a:r>
                <a:rPr lang="ja-JP" altLang="en-US" sz="1800" b="1" dirty="0"/>
                <a:t>”</a:t>
              </a:r>
              <a:r>
                <a:rPr lang="en-US" sz="1800" b="1" dirty="0"/>
                <a:t>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1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Ostia:  a delegation architecture    </a:t>
            </a:r>
            <a:r>
              <a:rPr lang="en-US" sz="2000" dirty="0" smtClean="0">
                <a:solidFill>
                  <a:srgbClr val="FF6600"/>
                </a:solidFill>
              </a:rPr>
              <a:t>[GPR’04]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4248150"/>
          </a:xfrm>
        </p:spPr>
        <p:txBody>
          <a:bodyPr>
            <a:normAutofit/>
          </a:bodyPr>
          <a:lstStyle/>
          <a:p>
            <a:r>
              <a:rPr lang="en-US" sz="2400" dirty="0"/>
              <a:t>Monitored app disallowed from making </a:t>
            </a:r>
            <a:r>
              <a:rPr lang="en-US" sz="2400" dirty="0" smtClean="0"/>
              <a:t>monitored sys calls</a:t>
            </a:r>
          </a:p>
          <a:p>
            <a:pPr lvl="1"/>
            <a:r>
              <a:rPr lang="en-US" sz="2000" dirty="0" smtClean="0"/>
              <a:t>Minimal kernel change     (… but app can call </a:t>
            </a:r>
            <a:r>
              <a:rPr lang="en-US" sz="2000" b="1" dirty="0" smtClean="0"/>
              <a:t>close</a:t>
            </a:r>
            <a:r>
              <a:rPr lang="en-US" sz="2000" dirty="0" smtClean="0"/>
              <a:t>() itself 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Sys-call delegated to </a:t>
            </a:r>
            <a:r>
              <a:rPr lang="en-US" sz="2400" dirty="0"/>
              <a:t>an agent that decides </a:t>
            </a:r>
            <a:r>
              <a:rPr lang="en-US" sz="2400" dirty="0" smtClean="0"/>
              <a:t>if call is allowed</a:t>
            </a:r>
          </a:p>
          <a:p>
            <a:pPr lvl="1">
              <a:spcBef>
                <a:spcPts val="576"/>
              </a:spcBef>
            </a:pPr>
            <a:r>
              <a:rPr lang="en-US" sz="2000" dirty="0" smtClean="0"/>
              <a:t>Can be done without changing app</a:t>
            </a:r>
          </a:p>
          <a:p>
            <a:pPr marL="457200" lvl="1" indent="0">
              <a:spcBef>
                <a:spcPts val="576"/>
              </a:spcBef>
              <a:buNone/>
            </a:pPr>
            <a:r>
              <a:rPr lang="en-US" sz="2000" dirty="0" smtClean="0"/>
              <a:t>		(requires an emulation layer in monitored process)</a:t>
            </a: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400" dirty="0" smtClean="0"/>
              <a:t>Incorrect state </a:t>
            </a:r>
            <a:r>
              <a:rPr lang="en-US" sz="2400" dirty="0"/>
              <a:t>syncing </a:t>
            </a:r>
            <a:r>
              <a:rPr lang="en-US" sz="2400" dirty="0" smtClean="0"/>
              <a:t>will not result in policy violation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What should agent do when app calls </a:t>
            </a:r>
            <a:r>
              <a:rPr lang="en-US" sz="2400" b="1" dirty="0" err="1" smtClean="0"/>
              <a:t>execve</a:t>
            </a:r>
            <a:r>
              <a:rPr lang="en-US" sz="2400" b="1" dirty="0" smtClean="0"/>
              <a:t>?</a:t>
            </a:r>
          </a:p>
          <a:p>
            <a:pPr lvl="1" indent="-342900">
              <a:spcBef>
                <a:spcPts val="576"/>
              </a:spcBef>
            </a:pPr>
            <a:r>
              <a:rPr lang="en-US" sz="2000" dirty="0" smtClean="0"/>
              <a:t>Process can make the call directly.   </a:t>
            </a:r>
            <a:r>
              <a:rPr lang="en-US" sz="2000" dirty="0"/>
              <a:t>A</a:t>
            </a:r>
            <a:r>
              <a:rPr lang="en-US" sz="2000" dirty="0" smtClean="0"/>
              <a:t>gent loads new policy file.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14400" y="4476750"/>
            <a:ext cx="6934200" cy="5334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2057400" y="1200150"/>
            <a:ext cx="3810000" cy="1028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Policy</a:t>
            </a:r>
          </a:p>
        </p:txBody>
      </p:sp>
      <p:sp>
        <p:nvSpPr>
          <p:cNvPr id="3379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382000" cy="4324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Sample policy file:</a:t>
            </a:r>
          </a:p>
          <a:p>
            <a:pPr>
              <a:spcBef>
                <a:spcPts val="108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allow  /</a:t>
            </a:r>
            <a:r>
              <a:rPr lang="en-US" sz="2400" dirty="0" err="1">
                <a:latin typeface="Tahoma" charset="0"/>
              </a:rPr>
              <a:t>tmp</a:t>
            </a:r>
            <a:r>
              <a:rPr lang="en-US" sz="2400" dirty="0">
                <a:latin typeface="Tahoma" charset="0"/>
              </a:rPr>
              <a:t>/*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path deny  /</a:t>
            </a:r>
            <a:r>
              <a:rPr lang="en-US" sz="2400" dirty="0" err="1">
                <a:latin typeface="Tahoma" charset="0"/>
              </a:rPr>
              <a:t>etc</a:t>
            </a:r>
            <a:r>
              <a:rPr lang="en-US" sz="2400" dirty="0">
                <a:latin typeface="Tahoma" charset="0"/>
              </a:rPr>
              <a:t>/</a:t>
            </a:r>
            <a:r>
              <a:rPr lang="en-US" sz="2400" dirty="0" err="1">
                <a:latin typeface="Tahoma" charset="0"/>
              </a:rPr>
              <a:t>passwd</a:t>
            </a:r>
            <a:endParaRPr lang="en-US" sz="2400" dirty="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	network deny all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ahoma" charset="0"/>
              </a:rPr>
              <a:t>Manually specifying </a:t>
            </a:r>
            <a:r>
              <a:rPr lang="en-US" sz="2800" dirty="0">
                <a:latin typeface="Tahoma" charset="0"/>
              </a:rPr>
              <a:t>policy for an app </a:t>
            </a:r>
            <a:r>
              <a:rPr lang="en-US" sz="2800" dirty="0" smtClean="0">
                <a:latin typeface="Tahoma" charset="0"/>
              </a:rPr>
              <a:t>can be difficult:</a:t>
            </a:r>
            <a:endParaRPr lang="en-US" sz="2800" dirty="0">
              <a:latin typeface="Tahoma" charset="0"/>
            </a:endParaRP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err="1" smtClean="0">
                <a:latin typeface="Tahoma" charset="0"/>
                <a:ea typeface="ＭＳ Ｐゴシック" charset="0"/>
              </a:rPr>
              <a:t>Systrace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can auto-generate policy by learning how app </a:t>
            </a:r>
            <a:br>
              <a:rPr lang="en-US" sz="2600" dirty="0" smtClean="0">
                <a:latin typeface="Tahoma" charset="0"/>
                <a:ea typeface="ＭＳ Ｐゴシック" charset="0"/>
              </a:rPr>
            </a:br>
            <a:r>
              <a:rPr lang="en-US" sz="2600" dirty="0" smtClean="0">
                <a:latin typeface="Tahoma" charset="0"/>
                <a:ea typeface="ＭＳ Ｐゴシック" charset="0"/>
              </a:rPr>
              <a:t>behaves on 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“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good</a:t>
            </a:r>
            <a:r>
              <a:rPr lang="ja-JP" altLang="en-US" sz="2600" dirty="0" smtClean="0">
                <a:latin typeface="Tahoma" charset="0"/>
                <a:ea typeface="ＭＳ Ｐゴシック" charset="0"/>
              </a:rPr>
              <a:t>”</a:t>
            </a:r>
            <a:r>
              <a:rPr lang="en-US" sz="2600" dirty="0" smtClean="0">
                <a:latin typeface="Tahoma" charset="0"/>
                <a:ea typeface="ＭＳ Ｐゴシック" charset="0"/>
              </a:rPr>
              <a:t> inputs</a:t>
            </a:r>
          </a:p>
          <a:p>
            <a:pPr lvl="1">
              <a:lnSpc>
                <a:spcPct val="120000"/>
              </a:lnSpc>
              <a:spcBef>
                <a:spcPts val="1080"/>
              </a:spcBef>
            </a:pPr>
            <a:r>
              <a:rPr lang="en-US" sz="2600" dirty="0" smtClean="0">
                <a:latin typeface="Tahoma" charset="0"/>
                <a:ea typeface="ＭＳ Ｐゴシック" charset="0"/>
              </a:rPr>
              <a:t>If policy does not cover a specific sys-call, ask user</a:t>
            </a:r>
          </a:p>
          <a:p>
            <a:pPr lvl="2">
              <a:lnSpc>
                <a:spcPct val="120000"/>
              </a:lnSpc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… but user has no way to decide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400" dirty="0" smtClean="0">
                <a:latin typeface="Tahoma" charset="0"/>
              </a:rPr>
              <a:t>Difficulty </a:t>
            </a:r>
            <a:r>
              <a:rPr lang="en-US" sz="2400" dirty="0">
                <a:latin typeface="Tahoma" charset="0"/>
              </a:rPr>
              <a:t>with choosing policy for specific apps (e.g. browser) is </a:t>
            </a:r>
            <a:r>
              <a:rPr lang="en-US" sz="2400" dirty="0" smtClean="0">
                <a:latin typeface="Tahoma" charset="0"/>
              </a:rPr>
              <a:t/>
            </a:r>
            <a:br>
              <a:rPr lang="en-US" sz="2400" dirty="0" smtClean="0">
                <a:latin typeface="Tahoma" charset="0"/>
              </a:rPr>
            </a:br>
            <a:r>
              <a:rPr lang="en-US" sz="2400" dirty="0" smtClean="0">
                <a:latin typeface="Tahoma" charset="0"/>
              </a:rPr>
              <a:t>the main </a:t>
            </a:r>
            <a:r>
              <a:rPr lang="en-US" sz="2400" dirty="0">
                <a:latin typeface="Tahoma" charset="0"/>
              </a:rPr>
              <a:t>reason this approach is not widely used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0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ounded Rectangle 6"/>
          <p:cNvSpPr>
            <a:spLocks noChangeArrowheads="1"/>
          </p:cNvSpPr>
          <p:nvPr/>
        </p:nvSpPr>
        <p:spPr bwMode="auto">
          <a:xfrm>
            <a:off x="5562600" y="857250"/>
            <a:ext cx="2971800" cy="2000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19" name="Rounded Rectangle 16"/>
          <p:cNvSpPr>
            <a:spLocks noChangeArrowheads="1"/>
          </p:cNvSpPr>
          <p:nvPr/>
        </p:nvSpPr>
        <p:spPr bwMode="auto">
          <a:xfrm>
            <a:off x="5943600" y="1004888"/>
            <a:ext cx="2395538" cy="784622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0" name="Title 3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rgbClr val="FF6600"/>
                </a:solidFill>
                <a:latin typeface="Tahoma" charset="0"/>
              </a:rPr>
              <a:t>NaCl</a:t>
            </a:r>
            <a:r>
              <a:rPr lang="en-US" dirty="0">
                <a:solidFill>
                  <a:srgbClr val="FF6600"/>
                </a:solidFill>
                <a:latin typeface="Tahoma" charset="0"/>
              </a:rPr>
              <a:t>:  a modern day example</a:t>
            </a:r>
          </a:p>
        </p:txBody>
      </p:sp>
      <p:sp>
        <p:nvSpPr>
          <p:cNvPr id="34821" name="Content Placeholder 1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2876550"/>
            <a:ext cx="8229600" cy="22669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ahoma" charset="0"/>
              </a:rPr>
              <a:t>game:  </a:t>
            </a:r>
            <a:r>
              <a:rPr lang="en-US" sz="2400" dirty="0">
                <a:latin typeface="Tahoma" charset="0"/>
              </a:rPr>
              <a:t>untrusted x86 code</a:t>
            </a:r>
          </a:p>
          <a:p>
            <a:pPr>
              <a:spcBef>
                <a:spcPts val="2425"/>
              </a:spcBef>
            </a:pPr>
            <a:r>
              <a:rPr lang="en-US" sz="2400" dirty="0">
                <a:latin typeface="Tahoma" charset="0"/>
              </a:rPr>
              <a:t>Two sandboxes:</a:t>
            </a:r>
          </a:p>
          <a:p>
            <a:pPr lvl="1"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outer sandbox:  restricts capabilities using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000" dirty="0">
                <a:latin typeface="Tahoma" charset="0"/>
                <a:ea typeface="ＭＳ Ｐゴシック" charset="0"/>
              </a:rPr>
              <a:t>call interposition</a:t>
            </a:r>
          </a:p>
          <a:p>
            <a:pPr lvl="1">
              <a:lnSpc>
                <a:spcPct val="120000"/>
              </a:lnSpc>
              <a:spcBef>
                <a:spcPts val="1675"/>
              </a:spcBef>
            </a:pPr>
            <a:r>
              <a:rPr lang="en-US" sz="2000" dirty="0">
                <a:latin typeface="Tahoma" charset="0"/>
                <a:ea typeface="ＭＳ Ｐゴシック" charset="0"/>
              </a:rPr>
              <a:t>Inner sandbox: uses x86 memory segmentation to isolate</a:t>
            </a:r>
            <a:br>
              <a:rPr lang="en-US" sz="2000" dirty="0">
                <a:latin typeface="Tahoma" charset="0"/>
                <a:ea typeface="ＭＳ Ｐゴシック" charset="0"/>
              </a:rPr>
            </a:br>
            <a:r>
              <a:rPr lang="en-US" sz="2000" dirty="0">
                <a:latin typeface="Tahoma" charset="0"/>
                <a:ea typeface="ＭＳ Ｐゴシック" charset="0"/>
              </a:rPr>
              <a:t>	application memory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among apps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4822" name="Rounded Rectangle 5"/>
          <p:cNvSpPr>
            <a:spLocks noChangeArrowheads="1"/>
          </p:cNvSpPr>
          <p:nvPr/>
        </p:nvSpPr>
        <p:spPr bwMode="auto">
          <a:xfrm>
            <a:off x="762000" y="120015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34823" name="Left-Right Arrow 7"/>
          <p:cNvSpPr>
            <a:spLocks noChangeArrowheads="1"/>
          </p:cNvSpPr>
          <p:nvPr/>
        </p:nvSpPr>
        <p:spPr bwMode="auto">
          <a:xfrm>
            <a:off x="2819400" y="1714500"/>
            <a:ext cx="2438400" cy="28575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581400" y="1428750"/>
            <a:ext cx="882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NPAPI</a:t>
            </a:r>
          </a:p>
        </p:txBody>
      </p:sp>
      <p:sp>
        <p:nvSpPr>
          <p:cNvPr id="34825" name="Rounded Rectangle 10"/>
          <p:cNvSpPr>
            <a:spLocks noChangeArrowheads="1"/>
          </p:cNvSpPr>
          <p:nvPr/>
        </p:nvSpPr>
        <p:spPr bwMode="auto">
          <a:xfrm>
            <a:off x="5867400" y="2400300"/>
            <a:ext cx="2438400" cy="4000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34826" name="Up-Down Arrow 11"/>
          <p:cNvSpPr>
            <a:spLocks noChangeArrowheads="1"/>
          </p:cNvSpPr>
          <p:nvPr/>
        </p:nvSpPr>
        <p:spPr bwMode="auto">
          <a:xfrm>
            <a:off x="6934201" y="1900238"/>
            <a:ext cx="354013" cy="422672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019800" y="1063228"/>
            <a:ext cx="2209800" cy="6619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828" name="Rounded Rectangle 9"/>
          <p:cNvSpPr>
            <a:spLocks noChangeArrowheads="1"/>
          </p:cNvSpPr>
          <p:nvPr/>
        </p:nvSpPr>
        <p:spPr bwMode="auto">
          <a:xfrm>
            <a:off x="6172200" y="1143000"/>
            <a:ext cx="1905000" cy="51435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343150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via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Machines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9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Virtual Machines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19200" y="2800350"/>
            <a:ext cx="6553200" cy="3429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Virtual Machine Monitor (VMM)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028700"/>
            <a:ext cx="3276600" cy="1771650"/>
            <a:chOff x="768" y="1152"/>
            <a:chExt cx="2064" cy="1776"/>
          </a:xfrm>
        </p:grpSpPr>
        <p:sp>
          <p:nvSpPr>
            <p:cNvPr id="37904" name="Rectangle 5"/>
            <p:cNvSpPr>
              <a:spLocks noChangeArrowheads="1"/>
            </p:cNvSpPr>
            <p:nvPr/>
          </p:nvSpPr>
          <p:spPr bwMode="auto">
            <a:xfrm>
              <a:off x="768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2</a:t>
              </a:r>
            </a:p>
          </p:txBody>
        </p:sp>
        <p:sp>
          <p:nvSpPr>
            <p:cNvPr id="37905" name="Rectangle 6"/>
            <p:cNvSpPr>
              <a:spLocks noChangeArrowheads="1"/>
            </p:cNvSpPr>
            <p:nvPr/>
          </p:nvSpPr>
          <p:spPr bwMode="auto">
            <a:xfrm>
              <a:off x="768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7"/>
            <p:cNvSpPr>
              <a:spLocks noChangeArrowheads="1"/>
            </p:cNvSpPr>
            <p:nvPr/>
          </p:nvSpPr>
          <p:spPr bwMode="auto">
            <a:xfrm>
              <a:off x="110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495800" y="1028700"/>
            <a:ext cx="3276600" cy="1771650"/>
            <a:chOff x="2832" y="1152"/>
            <a:chExt cx="2064" cy="1776"/>
          </a:xfrm>
        </p:grpSpPr>
        <p:sp>
          <p:nvSpPr>
            <p:cNvPr id="37901" name="Rectangle 9"/>
            <p:cNvSpPr>
              <a:spLocks noChangeArrowheads="1"/>
            </p:cNvSpPr>
            <p:nvPr/>
          </p:nvSpPr>
          <p:spPr bwMode="auto">
            <a:xfrm>
              <a:off x="2832" y="2592"/>
              <a:ext cx="206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Guest OS 1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2832" y="1152"/>
              <a:ext cx="2064" cy="177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1"/>
            <p:cNvSpPr>
              <a:spLocks noChangeArrowheads="1"/>
            </p:cNvSpPr>
            <p:nvPr/>
          </p:nvSpPr>
          <p:spPr bwMode="auto">
            <a:xfrm>
              <a:off x="3264" y="1584"/>
              <a:ext cx="124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>
                  <a:latin typeface="Times" charset="0"/>
                </a:rPr>
                <a:t>Apps</a:t>
              </a:r>
            </a:p>
          </p:txBody>
        </p:sp>
      </p:grpSp>
      <p:sp>
        <p:nvSpPr>
          <p:cNvPr id="37894" name="Rectangle 12"/>
          <p:cNvSpPr>
            <a:spLocks noChangeArrowheads="1"/>
          </p:cNvSpPr>
          <p:nvPr/>
        </p:nvSpPr>
        <p:spPr bwMode="auto">
          <a:xfrm>
            <a:off x="1219200" y="3486150"/>
            <a:ext cx="65532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Hardware</a:t>
            </a:r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1219200" y="1028700"/>
            <a:ext cx="6553200" cy="245745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962400" y="3079750"/>
            <a:ext cx="1236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Times" charset="0"/>
              </a:rPr>
              <a:t>Host OS</a:t>
            </a:r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1219200" y="1028700"/>
            <a:ext cx="6553200" cy="21145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216297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6940822" y="1028700"/>
            <a:ext cx="834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latin typeface="Times" charset="0"/>
              </a:rPr>
              <a:t>VM1</a:t>
            </a:r>
          </a:p>
        </p:txBody>
      </p:sp>
      <p:sp>
        <p:nvSpPr>
          <p:cNvPr id="37900" name="Text Box 18"/>
          <p:cNvSpPr txBox="1">
            <a:spLocks noChangeArrowheads="1"/>
          </p:cNvSpPr>
          <p:nvPr/>
        </p:nvSpPr>
        <p:spPr bwMode="auto">
          <a:xfrm>
            <a:off x="381000" y="3943350"/>
            <a:ext cx="84582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/>
              <a:t>Example:    </a:t>
            </a:r>
            <a:r>
              <a:rPr lang="en-US" sz="2400" b="1" dirty="0"/>
              <a:t>NSA  </a:t>
            </a:r>
            <a:r>
              <a:rPr lang="en-US" sz="2400" b="1" dirty="0" err="1" smtClean="0"/>
              <a:t>NetTop</a:t>
            </a:r>
            <a:endParaRPr lang="en-US" sz="2400" b="1" dirty="0"/>
          </a:p>
          <a:p>
            <a:pPr lvl="1" eaLnBrk="1" hangingPunct="1">
              <a:lnSpc>
                <a:spcPct val="180000"/>
              </a:lnSpc>
            </a:pPr>
            <a:r>
              <a:rPr lang="en-US" dirty="0" smtClean="0"/>
              <a:t>single </a:t>
            </a:r>
            <a:r>
              <a:rPr lang="en-US" dirty="0"/>
              <a:t>HW platform used for both classified </a:t>
            </a:r>
            <a:r>
              <a:rPr lang="en-US" dirty="0" smtClean="0"/>
              <a:t>and </a:t>
            </a:r>
            <a:r>
              <a:rPr lang="en-US" dirty="0"/>
              <a:t>unclassified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1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2" grpId="0"/>
      <p:bldP spid="962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Why so popular now?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57250"/>
            <a:ext cx="8534400" cy="42291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charset="0"/>
              </a:rPr>
              <a:t>VMs in the 1960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</a:t>
            </a:r>
            <a:r>
              <a:rPr lang="en-US" sz="28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Few computers,  lots of users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VMs allow many users to shares a single computer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800" b="1" dirty="0">
                <a:latin typeface="Tahoma" charset="0"/>
              </a:rPr>
              <a:t>VMs  1970</a:t>
            </a:r>
            <a:r>
              <a:rPr lang="ja-JP" altLang="en-US" sz="2800" b="1" dirty="0">
                <a:latin typeface="Tahoma" charset="0"/>
              </a:rPr>
              <a:t>’</a:t>
            </a:r>
            <a:r>
              <a:rPr lang="en-US" sz="2800" b="1" dirty="0">
                <a:latin typeface="Tahoma" charset="0"/>
              </a:rPr>
              <a:t>s – 2000</a:t>
            </a:r>
            <a:r>
              <a:rPr lang="en-US" sz="2800" dirty="0">
                <a:latin typeface="Tahoma" charset="0"/>
              </a:rPr>
              <a:t>:    non-existent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600" b="1" dirty="0">
                <a:latin typeface="Tahoma" charset="0"/>
              </a:rPr>
              <a:t>VMs since 2000</a:t>
            </a:r>
            <a:r>
              <a:rPr lang="en-US" sz="2600" dirty="0">
                <a:latin typeface="Tahoma" charset="0"/>
              </a:rPr>
              <a:t>: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Too many computers, too few users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 Print server,  Mail server,  Web server,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File </a:t>
            </a:r>
            <a:r>
              <a:rPr lang="en-US" sz="2400" dirty="0">
                <a:latin typeface="Tahoma" charset="0"/>
                <a:ea typeface="ＭＳ Ｐゴシック" charset="0"/>
              </a:rPr>
              <a:t>server,  Database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, </a:t>
            </a:r>
            <a:r>
              <a:rPr lang="en-US" sz="2400" dirty="0">
                <a:latin typeface="Tahoma" charset="0"/>
                <a:ea typeface="ＭＳ Ｐゴシック" charset="0"/>
              </a:rPr>
              <a:t>…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Wasteful to run each service </a:t>
            </a:r>
            <a:r>
              <a:rPr lang="en-US" dirty="0" smtClean="0">
                <a:latin typeface="Tahoma" charset="0"/>
                <a:ea typeface="ＭＳ Ｐゴシック" charset="0"/>
              </a:rPr>
              <a:t>on </a:t>
            </a:r>
            <a:r>
              <a:rPr lang="en-US" dirty="0">
                <a:latin typeface="Tahoma" charset="0"/>
                <a:ea typeface="ＭＳ Ｐゴシック" charset="0"/>
              </a:rPr>
              <a:t>different </a:t>
            </a:r>
            <a:r>
              <a:rPr lang="en-US" dirty="0" smtClean="0">
                <a:latin typeface="Tahoma" charset="0"/>
                <a:ea typeface="ＭＳ Ｐゴシック" charset="0"/>
              </a:rPr>
              <a:t>hardware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Tahoma" charset="0"/>
                <a:ea typeface="ＭＳ Ｐゴシック" charset="0"/>
              </a:rPr>
              <a:t>More </a:t>
            </a:r>
            <a:r>
              <a:rPr lang="en-US" dirty="0">
                <a:latin typeface="Tahoma" charset="0"/>
                <a:ea typeface="ＭＳ Ｐゴシック" charset="0"/>
              </a:rPr>
              <a:t>generally:   VMs heavily used in cloud computing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895350"/>
            <a:ext cx="8458200" cy="2438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security assumption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ahoma" charset="0"/>
              </a:rPr>
              <a:t>VMM Security assumption</a:t>
            </a:r>
            <a:r>
              <a:rPr lang="en-US" sz="2400" dirty="0">
                <a:latin typeface="Tahoma" charset="0"/>
              </a:rPr>
              <a:t>: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Malware can infect </a:t>
            </a:r>
            <a:r>
              <a:rPr lang="en-US" sz="2600" u="sng" dirty="0">
                <a:latin typeface="Tahoma" charset="0"/>
                <a:ea typeface="ＭＳ Ｐゴシック" charset="0"/>
              </a:rPr>
              <a:t>guest</a:t>
            </a:r>
            <a:r>
              <a:rPr lang="en-US" sz="2600" dirty="0">
                <a:latin typeface="Tahoma" charset="0"/>
                <a:ea typeface="ＭＳ Ｐゴシック" charset="0"/>
              </a:rPr>
              <a:t> OS and guest apps</a:t>
            </a:r>
          </a:p>
          <a:p>
            <a:pPr lvl="1">
              <a:spcBef>
                <a:spcPct val="40000"/>
              </a:spcBef>
            </a:pPr>
            <a:r>
              <a:rPr lang="en-US" sz="2600" dirty="0">
                <a:latin typeface="Tahoma" charset="0"/>
                <a:ea typeface="ＭＳ Ｐゴシック" charset="0"/>
              </a:rPr>
              <a:t>But malware cannot escape from the infected V</a:t>
            </a:r>
            <a:r>
              <a:rPr lang="en-US" dirty="0">
                <a:latin typeface="Tahoma" charset="0"/>
                <a:ea typeface="ＭＳ Ｐゴシック" charset="0"/>
              </a:rPr>
              <a:t>M</a:t>
            </a:r>
          </a:p>
          <a:p>
            <a:pPr lvl="2">
              <a:spcBef>
                <a:spcPct val="40000"/>
              </a:spcBef>
            </a:pPr>
            <a:r>
              <a:rPr lang="en-US" sz="2800" dirty="0">
                <a:latin typeface="Tahoma" charset="0"/>
                <a:ea typeface="ＭＳ Ｐゴシック" charset="0"/>
              </a:rPr>
              <a:t>  </a:t>
            </a:r>
            <a:r>
              <a:rPr lang="en-US" sz="2400" dirty="0">
                <a:latin typeface="Tahoma" charset="0"/>
                <a:ea typeface="ＭＳ Ｐゴシック" charset="0"/>
              </a:rPr>
              <a:t>Cannot infect </a:t>
            </a:r>
            <a:r>
              <a:rPr lang="en-US" sz="2400" u="sng" dirty="0">
                <a:latin typeface="Tahoma" charset="0"/>
                <a:ea typeface="ＭＳ Ｐゴシック" charset="0"/>
              </a:rPr>
              <a:t>host</a:t>
            </a:r>
            <a:r>
              <a:rPr lang="en-US" sz="2400" dirty="0">
                <a:latin typeface="Tahoma" charset="0"/>
                <a:ea typeface="ＭＳ Ｐゴシック" charset="0"/>
              </a:rPr>
              <a:t> OS</a:t>
            </a:r>
          </a:p>
          <a:p>
            <a:pPr lvl="2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  Cannot infect other VMs on the same hardware </a:t>
            </a:r>
          </a:p>
          <a:p>
            <a:pPr lvl="2">
              <a:spcBef>
                <a:spcPct val="40000"/>
              </a:spcBef>
            </a:pPr>
            <a:endParaRPr lang="en-US" sz="2400" dirty="0">
              <a:latin typeface="Tahoma" charset="0"/>
              <a:ea typeface="ＭＳ Ｐゴシック" charset="0"/>
            </a:endParaRPr>
          </a:p>
          <a:p>
            <a:pPr marL="0" indent="0">
              <a:spcBef>
                <a:spcPct val="40000"/>
              </a:spcBef>
              <a:buNone/>
            </a:pPr>
            <a:r>
              <a:rPr lang="en-US" sz="2400" dirty="0">
                <a:latin typeface="Tahoma" charset="0"/>
                <a:sym typeface="Symbol" charset="0"/>
              </a:rPr>
              <a:t>Requires that VMM protect itself and is not buggy</a:t>
            </a:r>
            <a:r>
              <a:rPr lang="en-US" dirty="0">
                <a:latin typeface="Tahoma" charset="0"/>
              </a:rPr>
              <a:t> </a:t>
            </a:r>
          </a:p>
          <a:p>
            <a:pPr lvl="1"/>
            <a:r>
              <a:rPr lang="en-US" sz="2600" dirty="0">
                <a:latin typeface="Tahoma" charset="0"/>
                <a:ea typeface="ＭＳ Ｐゴシック" charset="0"/>
              </a:rPr>
              <a:t>VMM is much simpler than full OS 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Tahoma" charset="0"/>
                <a:ea typeface="ＭＳ Ｐゴシック" charset="0"/>
              </a:rPr>
              <a:t>       … </a:t>
            </a:r>
            <a:r>
              <a:rPr lang="en-US" sz="2600" dirty="0">
                <a:latin typeface="Tahoma" charset="0"/>
                <a:ea typeface="ＭＳ Ｐゴシック" charset="0"/>
              </a:rPr>
              <a:t>but device drivers run in Host 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2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Problem:   covert channels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742950"/>
            <a:ext cx="8686800" cy="40005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ahoma" charset="0"/>
              </a:rPr>
              <a:t>Covert channel</a:t>
            </a:r>
            <a:r>
              <a:rPr lang="en-US" sz="2400" dirty="0">
                <a:latin typeface="Tahoma" charset="0"/>
              </a:rPr>
              <a:t>:    unintended communication channel between isolated components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Can be used to leak classified data from secure component to public component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09600" y="2571750"/>
            <a:ext cx="7162800" cy="21717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15"/>
          <p:cNvSpPr>
            <a:spLocks noChangeArrowheads="1"/>
          </p:cNvSpPr>
          <p:nvPr/>
        </p:nvSpPr>
        <p:spPr bwMode="auto">
          <a:xfrm>
            <a:off x="3429000" y="2571750"/>
            <a:ext cx="1524000" cy="177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96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Classified VM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953000" y="2571750"/>
            <a:ext cx="2819400" cy="177165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Public VM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990600" y="3143250"/>
            <a:ext cx="762000" cy="628650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secret</a:t>
            </a:r>
          </a:p>
          <a:p>
            <a:pPr algn="ctr"/>
            <a:r>
              <a:rPr lang="en-US"/>
              <a:t>doc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3143250"/>
            <a:ext cx="1219200" cy="1028700"/>
            <a:chOff x="1104" y="2592"/>
            <a:chExt cx="768" cy="864"/>
          </a:xfrm>
        </p:grpSpPr>
        <p:sp>
          <p:nvSpPr>
            <p:cNvPr id="42000" name="Oval 9"/>
            <p:cNvSpPr>
              <a:spLocks noChangeArrowheads="1"/>
            </p:cNvSpPr>
            <p:nvPr/>
          </p:nvSpPr>
          <p:spPr bwMode="auto">
            <a:xfrm>
              <a:off x="1440" y="2592"/>
              <a:ext cx="432" cy="864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 type="none" w="lg" len="med"/>
            </a:ln>
          </p:spPr>
          <p:txBody>
            <a:bodyPr vert="eaVert" wrap="none" anchor="ctr"/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malware</a:t>
              </a:r>
            </a:p>
          </p:txBody>
        </p:sp>
        <p:sp>
          <p:nvSpPr>
            <p:cNvPr id="42001" name="Line 10"/>
            <p:cNvSpPr>
              <a:spLocks noChangeShapeType="1"/>
            </p:cNvSpPr>
            <p:nvPr/>
          </p:nvSpPr>
          <p:spPr bwMode="auto">
            <a:xfrm>
              <a:off x="1104" y="297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4" name="Oval 12"/>
          <p:cNvSpPr>
            <a:spLocks noChangeArrowheads="1"/>
          </p:cNvSpPr>
          <p:nvPr/>
        </p:nvSpPr>
        <p:spPr bwMode="auto">
          <a:xfrm rot="-5400000">
            <a:off x="6219825" y="2914650"/>
            <a:ext cx="514350" cy="13716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listener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971800" y="3162302"/>
            <a:ext cx="2895600" cy="831057"/>
            <a:chOff x="1872" y="2608"/>
            <a:chExt cx="1824" cy="698"/>
          </a:xfrm>
        </p:grpSpPr>
        <p:sp>
          <p:nvSpPr>
            <p:cNvPr id="41998" name="Line 11"/>
            <p:cNvSpPr>
              <a:spLocks noChangeShapeType="1"/>
            </p:cNvSpPr>
            <p:nvPr/>
          </p:nvSpPr>
          <p:spPr bwMode="auto">
            <a:xfrm>
              <a:off x="1872" y="2976"/>
              <a:ext cx="18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9" name="Text Box 14"/>
            <p:cNvSpPr txBox="1">
              <a:spLocks noChangeArrowheads="1"/>
            </p:cNvSpPr>
            <p:nvPr/>
          </p:nvSpPr>
          <p:spPr bwMode="auto">
            <a:xfrm>
              <a:off x="2195" y="2608"/>
              <a:ext cx="88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covert</a:t>
              </a:r>
            </a:p>
            <a:p>
              <a:pPr algn="ctr" eaLnBrk="1" hangingPunct="1"/>
              <a:r>
                <a:rPr lang="en-US" sz="2400" b="1" dirty="0">
                  <a:solidFill>
                    <a:schemeClr val="tx2"/>
                  </a:solidFill>
                </a:rPr>
                <a:t>channel</a:t>
              </a:r>
            </a:p>
          </p:txBody>
        </p:sp>
      </p:grpSp>
      <p:sp>
        <p:nvSpPr>
          <p:cNvPr id="41996" name="Rectangle 5"/>
          <p:cNvSpPr>
            <a:spLocks noChangeArrowheads="1"/>
          </p:cNvSpPr>
          <p:nvPr/>
        </p:nvSpPr>
        <p:spPr bwMode="auto">
          <a:xfrm>
            <a:off x="609600" y="4343400"/>
            <a:ext cx="7162800" cy="4000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/>
              <a:t>VMM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7162800" y="36004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6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: confinement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ensure </a:t>
            </a:r>
            <a:r>
              <a:rPr lang="en-US" sz="2000" dirty="0" smtClean="0">
                <a:latin typeface="Tahoma" charset="0"/>
              </a:rPr>
              <a:t>misbehaving app cannot harm rest of system</a:t>
            </a:r>
            <a:endParaRPr lang="en-US" sz="2000" dirty="0">
              <a:latin typeface="Tahoma" charset="0"/>
            </a:endParaRPr>
          </a:p>
          <a:p>
            <a:pPr>
              <a:spcBef>
                <a:spcPct val="80000"/>
              </a:spcBef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>
                <a:latin typeface="Tahoma" charset="0"/>
                <a:ea typeface="ＭＳ Ｐゴシック" charset="0"/>
              </a:rPr>
              <a:t>Hardware</a:t>
            </a:r>
            <a:r>
              <a:rPr lang="en-US" sz="2400" dirty="0">
                <a:latin typeface="Tahoma" charset="0"/>
                <a:ea typeface="ＭＳ Ｐゴシック" charset="0"/>
              </a:rPr>
              <a:t>: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run </a:t>
            </a:r>
            <a:r>
              <a:rPr lang="en-US" sz="2400" dirty="0">
                <a:latin typeface="Tahoma" charset="0"/>
                <a:ea typeface="ＭＳ Ｐゴシック" charset="0"/>
              </a:rPr>
              <a:t>application on isolated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hw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</a:t>
            </a:r>
            <a:r>
              <a:rPr lang="en-US" sz="2400" dirty="0">
                <a:latin typeface="Tahoma" charset="0"/>
                <a:ea typeface="ＭＳ Ｐゴシック" charset="0"/>
              </a:rPr>
              <a:t>(air gap)</a:t>
            </a: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8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		⇒  difficult </a:t>
            </a:r>
            <a:r>
              <a:rPr lang="en-US" sz="2400" dirty="0">
                <a:latin typeface="Tahoma" charset="0"/>
                <a:ea typeface="ＭＳ Ｐゴシック" charset="0"/>
              </a:rPr>
              <a:t>to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manage, expensive</a:t>
            </a:r>
            <a:endParaRPr lang="en-US" sz="2400" dirty="0">
              <a:latin typeface="Tahoma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4150"/>
            <a:ext cx="1524000" cy="116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24150"/>
            <a:ext cx="1524000" cy="1168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86200" y="2647950"/>
            <a:ext cx="0" cy="12954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3867150"/>
            <a:ext cx="82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ir gap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3867150"/>
            <a:ext cx="1447800" cy="228600"/>
          </a:xfrm>
          <a:prstGeom prst="bentConnector3">
            <a:avLst>
              <a:gd name="adj1" fmla="val 2632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867150"/>
            <a:ext cx="11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etwork 1</a:t>
            </a:r>
            <a:endParaRPr lang="en-US" dirty="0"/>
          </a:p>
        </p:txBody>
      </p:sp>
      <p:cxnSp>
        <p:nvCxnSpPr>
          <p:cNvPr id="13" name="Elbow Connector 12"/>
          <p:cNvCxnSpPr>
            <a:endCxn id="14" idx="3"/>
          </p:cNvCxnSpPr>
          <p:nvPr/>
        </p:nvCxnSpPr>
        <p:spPr>
          <a:xfrm rot="10800000" flipV="1">
            <a:off x="1776770" y="3867150"/>
            <a:ext cx="737831" cy="260866"/>
          </a:xfrm>
          <a:prstGeom prst="bentConnector3">
            <a:avLst>
              <a:gd name="adj1" fmla="val 83"/>
            </a:avLst>
          </a:pr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3943350"/>
            <a:ext cx="116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55631" y="2876550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 2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1286" y="2787993"/>
            <a:ext cx="673100" cy="557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An example covert channel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868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Both VMs use the same underlying hardware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</a:rPr>
              <a:t>To send a bit   b </a:t>
            </a:r>
            <a:r>
              <a:rPr lang="en-US" sz="2800" dirty="0">
                <a:latin typeface="Tahoma" charset="0"/>
                <a:sym typeface="Symbol" charset="0"/>
              </a:rPr>
              <a:t> {0,1}   malware does: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1: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CPU intensive calculation</a:t>
            </a:r>
          </a:p>
          <a:p>
            <a:pPr lvl="1">
              <a:lnSpc>
                <a:spcPct val="140000"/>
              </a:lnSpc>
            </a:pP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b= 0:   at  1</a:t>
            </a:r>
            <a:r>
              <a:rPr lang="en-US" sz="2400" dirty="0" smtClean="0">
                <a:latin typeface="Tahoma" charset="0"/>
                <a:ea typeface="ＭＳ Ｐゴシック" charset="0"/>
                <a:sym typeface="Symbol" charset="0"/>
              </a:rPr>
              <a:t>:00am  </a:t>
            </a:r>
            <a:r>
              <a:rPr lang="en-US" sz="2400" dirty="0">
                <a:latin typeface="Tahoma" charset="0"/>
                <a:ea typeface="ＭＳ Ｐゴシック" charset="0"/>
                <a:sym typeface="Symbol" charset="0"/>
              </a:rPr>
              <a:t>do nothing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600" dirty="0">
                <a:latin typeface="Tahoma" charset="0"/>
                <a:sym typeface="Symbol" charset="0"/>
              </a:rPr>
              <a:t>At  1</a:t>
            </a:r>
            <a:r>
              <a:rPr lang="en-US" sz="2600" dirty="0" smtClean="0">
                <a:latin typeface="Tahoma" charset="0"/>
                <a:sym typeface="Symbol" charset="0"/>
              </a:rPr>
              <a:t>:00am listener does </a:t>
            </a:r>
            <a:r>
              <a:rPr lang="en-US" sz="2600" dirty="0">
                <a:latin typeface="Tahoma" charset="0"/>
                <a:sym typeface="Symbol" charset="0"/>
              </a:rPr>
              <a:t>CPU intensive </a:t>
            </a:r>
            <a:r>
              <a:rPr lang="en-US" sz="2600" dirty="0" smtClean="0">
                <a:latin typeface="Tahoma" charset="0"/>
                <a:sym typeface="Symbol" charset="0"/>
              </a:rPr>
              <a:t>calc. </a:t>
            </a:r>
            <a:r>
              <a:rPr lang="en-US" sz="2600" dirty="0">
                <a:latin typeface="Tahoma" charset="0"/>
                <a:sym typeface="Symbol" charset="0"/>
              </a:rPr>
              <a:t>and measures completion time</a:t>
            </a:r>
          </a:p>
          <a:p>
            <a:pPr marL="457200" lvl="1" indent="0">
              <a:spcBef>
                <a:spcPts val="1728"/>
              </a:spcBef>
              <a:buNone/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        b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= 1          completion-time &gt; threshold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dirty="0">
                <a:latin typeface="Tahoma" charset="0"/>
                <a:sym typeface="Symbol" charset="0"/>
              </a:rPr>
              <a:t>Many covert </a:t>
            </a:r>
            <a:r>
              <a:rPr lang="en-US" sz="2800" dirty="0" smtClean="0">
                <a:latin typeface="Tahoma" charset="0"/>
                <a:sym typeface="Symbol" charset="0"/>
              </a:rPr>
              <a:t>channels </a:t>
            </a:r>
            <a:r>
              <a:rPr lang="en-US" sz="2800" dirty="0">
                <a:latin typeface="Tahoma" charset="0"/>
                <a:sym typeface="Symbol" charset="0"/>
              </a:rPr>
              <a:t>exist in running system: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File lock status,    cache contents,    interrupts,  …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Difficult </a:t>
            </a:r>
            <a:r>
              <a:rPr lang="en-US" dirty="0">
                <a:latin typeface="Tahoma" charset="0"/>
                <a:ea typeface="ＭＳ Ｐゴシック" charset="0"/>
                <a:sym typeface="Symbol" charset="0"/>
              </a:rPr>
              <a:t>to </a:t>
            </a:r>
            <a:r>
              <a:rPr lang="en-US" dirty="0" smtClean="0">
                <a:latin typeface="Tahoma" charset="0"/>
                <a:ea typeface="ＭＳ Ｐゴシック" charset="0"/>
                <a:sym typeface="Symbol" charset="0"/>
              </a:rPr>
              <a:t>eliminate all</a:t>
            </a:r>
            <a:endParaRPr lang="en-US" dirty="0">
              <a:latin typeface="Tahoma" charset="0"/>
              <a:ea typeface="ＭＳ Ｐゴシック" charset="0"/>
              <a:sym typeface="Symbo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8600" y="1352550"/>
            <a:ext cx="8382000" cy="1219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9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90550"/>
            <a:ext cx="826845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Suppose the system in question has two CPUs:  the classified VM </a:t>
            </a:r>
            <a:br>
              <a:rPr lang="en-US" sz="2400" dirty="0" smtClean="0"/>
            </a:br>
            <a:r>
              <a:rPr lang="en-US" sz="2400" dirty="0" smtClean="0"/>
              <a:t>runs on one</a:t>
            </a:r>
            <a:r>
              <a:rPr lang="en-US" sz="2400" dirty="0"/>
              <a:t> </a:t>
            </a:r>
            <a:r>
              <a:rPr lang="en-US" sz="2400" dirty="0" smtClean="0"/>
              <a:t>and the public VM runs on the other.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Can there be a covert channel between the VMs?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6854" y="2876550"/>
            <a:ext cx="7260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can be covert channels, for example, based on the </a:t>
            </a:r>
            <a:br>
              <a:rPr lang="en-US" sz="2400" dirty="0" smtClean="0"/>
            </a:br>
            <a:r>
              <a:rPr lang="en-US" sz="2400" dirty="0" smtClean="0"/>
              <a:t>time needed to read from main memory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17195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659731"/>
          </a:xfrm>
        </p:spPr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rgbClr val="FF6600"/>
                </a:solidFill>
                <a:latin typeface="Tahoma" charset="0"/>
              </a:rPr>
              <a:t>VMM Introspection:  </a:t>
            </a: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[GR</a:t>
            </a:r>
            <a:r>
              <a:rPr lang="ja-JP" altLang="en-US" sz="2400" dirty="0">
                <a:solidFill>
                  <a:srgbClr val="FF6600"/>
                </a:solidFill>
                <a:latin typeface="Tahoma" charset="0"/>
              </a:rPr>
              <a:t>’</a:t>
            </a: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03]</a:t>
            </a:r>
            <a:br>
              <a:rPr lang="en-US" sz="2400" dirty="0">
                <a:solidFill>
                  <a:srgbClr val="FF6600"/>
                </a:solidFill>
                <a:latin typeface="Tahoma" charset="0"/>
              </a:rPr>
            </a:br>
            <a:r>
              <a:rPr lang="en-US" sz="2400" dirty="0">
                <a:solidFill>
                  <a:srgbClr val="FF6600"/>
                </a:solidFill>
                <a:latin typeface="Tahoma" charset="0"/>
              </a:rPr>
              <a:t>	</a:t>
            </a:r>
            <a:r>
              <a:rPr lang="en-US" sz="3200" dirty="0">
                <a:solidFill>
                  <a:srgbClr val="FF6600"/>
                </a:solidFill>
                <a:latin typeface="Tahoma" charset="0"/>
              </a:rPr>
              <a:t>protecting the anti-virus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Intrusion Detection / Anti-virus</a:t>
            </a:r>
          </a:p>
        </p:txBody>
      </p:sp>
      <p:sp>
        <p:nvSpPr>
          <p:cNvPr id="114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610600" cy="4171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ahoma" charset="0"/>
              </a:rPr>
              <a:t>Runs as part of OS kernel and user space process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Kernel root kit can shutdown protection system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Common practice for modern malware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Standard solution:     </a:t>
            </a:r>
            <a:r>
              <a:rPr lang="en-US" sz="2400" b="1" dirty="0">
                <a:latin typeface="Tahoma" charset="0"/>
              </a:rPr>
              <a:t>run  IDS  system in the network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 insufficient visibility into user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’</a:t>
            </a:r>
            <a:r>
              <a:rPr lang="en-US" sz="2400" dirty="0">
                <a:latin typeface="Tahoma" charset="0"/>
                <a:ea typeface="ＭＳ Ｐゴシック" charset="0"/>
              </a:rPr>
              <a:t>s machine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400" dirty="0">
                <a:latin typeface="Tahoma" charset="0"/>
              </a:rPr>
              <a:t>Better:   </a:t>
            </a:r>
            <a:r>
              <a:rPr lang="en-US" sz="2400" b="1" dirty="0">
                <a:latin typeface="Tahoma" charset="0"/>
              </a:rPr>
              <a:t>run IDS as part of VMM  (protected from malware)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VMM can monitor virtual hardware for anomalies</a:t>
            </a:r>
          </a:p>
          <a:p>
            <a:pPr lvl="1">
              <a:spcBef>
                <a:spcPct val="40000"/>
              </a:spcBef>
            </a:pPr>
            <a:r>
              <a:rPr lang="en-US" sz="2400" dirty="0">
                <a:latin typeface="Tahoma" charset="0"/>
                <a:ea typeface="ＭＳ Ｐゴシック" charset="0"/>
              </a:rPr>
              <a:t>VMI:   Virtual Machine Introspection</a:t>
            </a:r>
          </a:p>
          <a:p>
            <a:pPr lvl="2">
              <a:spcBef>
                <a:spcPct val="4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  Allows VMM to check Guest OS internals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0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787236" y="1123950"/>
            <a:ext cx="5562600" cy="1752597"/>
          </a:xfrm>
          <a:prstGeom prst="rect">
            <a:avLst/>
          </a:prstGeom>
          <a:solidFill>
            <a:srgbClr val="0000FF"/>
          </a:solidFill>
          <a:ln w="762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/>
          <a:lstStyle/>
          <a:p>
            <a:pPr algn="ctr"/>
            <a:r>
              <a:rPr lang="en-US" sz="2400" b="1" dirty="0" smtClean="0"/>
              <a:t>Infected VM</a:t>
            </a:r>
            <a:endParaRPr lang="en-US" sz="2400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22095" y="1428750"/>
            <a:ext cx="878305" cy="1206088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vert="eaVert"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787236" y="2895598"/>
            <a:ext cx="5562600" cy="97154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/>
              <a:t>VMM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87236" y="2266948"/>
            <a:ext cx="5562600" cy="6595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sz="2400" b="1" dirty="0" smtClean="0"/>
              <a:t>Guest OS</a:t>
            </a: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796636" y="3867148"/>
            <a:ext cx="7585364" cy="3809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Hardware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0" y="3105150"/>
            <a:ext cx="1447800" cy="533400"/>
          </a:xfrm>
          <a:prstGeom prst="roundRect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IDS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5200" y="2647950"/>
            <a:ext cx="3810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0400" y="1809750"/>
            <a:ext cx="914400" cy="1295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2647950"/>
            <a:ext cx="76200" cy="457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133600" y="2571750"/>
            <a:ext cx="304800" cy="5334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8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Sample checks</a:t>
            </a:r>
          </a:p>
        </p:txBody>
      </p:sp>
      <p:sp>
        <p:nvSpPr>
          <p:cNvPr id="115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666750"/>
            <a:ext cx="8382000" cy="440055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b="1" dirty="0">
                <a:latin typeface="Tahoma" charset="0"/>
              </a:rPr>
              <a:t>Stealth </a:t>
            </a:r>
            <a:r>
              <a:rPr lang="en-US" sz="2200" b="1" dirty="0" smtClean="0">
                <a:latin typeface="Tahoma" charset="0"/>
              </a:rPr>
              <a:t>root-kit malware</a:t>
            </a:r>
            <a:r>
              <a:rPr lang="en-US" sz="2200" b="1" dirty="0">
                <a:latin typeface="Tahoma" charset="0"/>
              </a:rPr>
              <a:t>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Creates processes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Opens sockets that are invisible to  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“</a:t>
            </a:r>
            <a:r>
              <a:rPr lang="en-US" sz="2200" dirty="0" err="1">
                <a:latin typeface="Tahoma" charset="0"/>
                <a:ea typeface="ＭＳ Ｐゴシック" charset="0"/>
              </a:rPr>
              <a:t>netstat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”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>
              <a:spcBef>
                <a:spcPct val="8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1.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Lie detector check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Goal:   detect stealth malware that hides processes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and network activity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Method: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lists processes running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endParaRPr lang="en-US" sz="2200" dirty="0">
              <a:latin typeface="Tahoma" charset="0"/>
              <a:ea typeface="ＭＳ Ｐゴシック" charset="0"/>
            </a:endParaRP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VMM requests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to list processes (e.g.  </a:t>
            </a:r>
            <a:r>
              <a:rPr lang="en-US" sz="2200" dirty="0" err="1">
                <a:latin typeface="Tahoma" charset="0"/>
                <a:ea typeface="ＭＳ Ｐゴシック" charset="0"/>
              </a:rPr>
              <a:t>ps</a:t>
            </a:r>
            <a:r>
              <a:rPr lang="en-US" sz="2200" dirty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ct val="4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  If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mismatch:     </a:t>
            </a:r>
            <a:r>
              <a:rPr lang="en-US" sz="2200" dirty="0">
                <a:latin typeface="Tahoma" charset="0"/>
                <a:ea typeface="ＭＳ Ｐゴシック" charset="0"/>
              </a:rPr>
              <a:t>kill VM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4629150"/>
            <a:ext cx="1676400" cy="4572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37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Sample checks</a:t>
            </a:r>
          </a:p>
        </p:txBody>
      </p:sp>
      <p:sp>
        <p:nvSpPr>
          <p:cNvPr id="11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971550"/>
            <a:ext cx="8153400" cy="4038600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2.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Application code integrity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VMM computes hash of user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app code </a:t>
            </a:r>
            <a:r>
              <a:rPr lang="en-US" sz="2200" dirty="0">
                <a:latin typeface="Tahoma" charset="0"/>
                <a:ea typeface="ＭＳ Ｐゴシック" charset="0"/>
              </a:rPr>
              <a:t>running in VM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Compare to whitelist of hashes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  Kills VM if unknown program appears</a:t>
            </a: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3.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Ensure </a:t>
            </a:r>
            <a:r>
              <a:rPr lang="en-US" sz="2200" b="1" dirty="0" err="1">
                <a:solidFill>
                  <a:srgbClr val="0000FF"/>
                </a:solidFill>
                <a:latin typeface="Tahoma" charset="0"/>
              </a:rPr>
              <a:t>GuestOS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 kernel integrity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example:   detect changes to  </a:t>
            </a:r>
            <a:r>
              <a:rPr lang="en-US" sz="2200" dirty="0" err="1">
                <a:solidFill>
                  <a:schemeClr val="accent2"/>
                </a:solidFill>
                <a:latin typeface="Tahoma" charset="0"/>
                <a:ea typeface="ＭＳ Ｐゴシック" charset="0"/>
              </a:rPr>
              <a:t>sys_call_table</a:t>
            </a:r>
            <a:endParaRPr lang="en-US" sz="2200" dirty="0">
              <a:solidFill>
                <a:schemeClr val="accent2"/>
              </a:solidFill>
              <a:latin typeface="Tahoma" charset="0"/>
              <a:ea typeface="ＭＳ Ｐゴシック" charset="0"/>
            </a:endParaRPr>
          </a:p>
          <a:p>
            <a:pPr>
              <a:spcBef>
                <a:spcPct val="10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4. </a:t>
            </a:r>
            <a:r>
              <a:rPr lang="en-US" sz="2200" b="1" dirty="0">
                <a:solidFill>
                  <a:srgbClr val="0000FF"/>
                </a:solidFill>
                <a:latin typeface="Tahoma" charset="0"/>
              </a:rPr>
              <a:t>Virus signature detector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Run virus signature detector on </a:t>
            </a:r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memory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Subvirting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VM 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1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Subvirt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   </a:t>
            </a:r>
            <a:r>
              <a:rPr lang="en-US" sz="1800" dirty="0" smtClean="0">
                <a:solidFill>
                  <a:srgbClr val="FF6600"/>
                </a:solidFill>
                <a:latin typeface="Tahoma" charset="0"/>
              </a:rPr>
              <a:t>[King et al. 2006]</a:t>
            </a:r>
            <a:endParaRPr lang="en-US" sz="18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Virus idea: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Once on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victim </a:t>
            </a:r>
            <a:r>
              <a:rPr lang="en-US" sz="2200" dirty="0">
                <a:latin typeface="Tahoma" charset="0"/>
                <a:ea typeface="ＭＳ Ｐゴシック" charset="0"/>
              </a:rPr>
              <a:t>machine, install a malicious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Virus hides in VMM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Invisible to virus detector running inside VM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06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990600" y="4648200"/>
            <a:ext cx="2133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990600" y="4248150"/>
            <a:ext cx="2133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9166" y="3333750"/>
            <a:ext cx="7414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4400">
                <a:latin typeface="Times" charset="0"/>
                <a:sym typeface="Symbol" charset="0"/>
              </a:rPr>
              <a:t>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791200" y="2724150"/>
            <a:ext cx="2133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91200" y="4586287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HW     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791200" y="3905250"/>
            <a:ext cx="2133600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OS     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791200" y="4243387"/>
            <a:ext cx="2133600" cy="3476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charset="0"/>
              </a:rPr>
              <a:t>VMM and virus</a:t>
            </a:r>
            <a:endParaRPr lang="en-US" sz="2400">
              <a:latin typeface="Times" charset="0"/>
              <a:sym typeface="Symbol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362200" y="3181350"/>
            <a:ext cx="609600" cy="1352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4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7162800" y="2876550"/>
            <a:ext cx="609600" cy="1257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Times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Times" charset="0"/>
              </a:rPr>
              <a:t>nti</a:t>
            </a:r>
            <a:r>
              <a:rPr lang="en-US" sz="2000" dirty="0">
                <a:solidFill>
                  <a:schemeClr val="bg1"/>
                </a:solidFill>
                <a:latin typeface="Times" charset="0"/>
              </a:rPr>
              <a:t>-virus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791200" y="2724150"/>
            <a:ext cx="2133600" cy="1524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1435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7724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94073"/>
            <a:ext cx="7772400" cy="3202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The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: confinement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ensure </a:t>
            </a:r>
            <a:r>
              <a:rPr lang="en-US" sz="2000" dirty="0" smtClean="0">
                <a:latin typeface="Tahoma" charset="0"/>
              </a:rPr>
              <a:t>misbehaving app cannot harm rest of system</a:t>
            </a:r>
            <a:endParaRPr lang="en-US" sz="2000" dirty="0">
              <a:latin typeface="Tahoma" charset="0"/>
            </a:endParaRPr>
          </a:p>
          <a:p>
            <a:pPr>
              <a:spcBef>
                <a:spcPct val="80000"/>
              </a:spcBef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Virtual machines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isolate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OS’s on a single machine  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76550"/>
            <a:ext cx="64770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476750"/>
            <a:ext cx="64770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Virtual </a:t>
            </a:r>
            <a:r>
              <a:rPr lang="en-US" sz="2000" dirty="0"/>
              <a:t>M</a:t>
            </a:r>
            <a:r>
              <a:rPr lang="en-US" sz="2000" dirty="0" smtClean="0"/>
              <a:t>achine Monitor  (VMM)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9600" y="287655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2876550"/>
            <a:ext cx="0" cy="160020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app1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10200" y="3181350"/>
            <a:ext cx="1371600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app2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638550"/>
            <a:ext cx="673100" cy="557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2419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are some of the drawbacks of this approach?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8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62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52083" r="23438" b="7292"/>
          <a:stretch>
            <a:fillRect/>
          </a:stretch>
        </p:blipFill>
        <p:spPr bwMode="auto">
          <a:xfrm>
            <a:off x="304800" y="816769"/>
            <a:ext cx="8610600" cy="3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Tahoma" charset="0"/>
              </a:rPr>
              <a:t>VM Based Malware  </a:t>
            </a:r>
            <a:r>
              <a:rPr lang="en-US" sz="3600" dirty="0">
                <a:solidFill>
                  <a:srgbClr val="FF6600"/>
                </a:solidFill>
                <a:latin typeface="Tahoma" charset="0"/>
              </a:rPr>
              <a:t>(blue pill virus)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382000" cy="3543300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Tahoma" charset="0"/>
              </a:rPr>
              <a:t>VMBR</a:t>
            </a:r>
            <a:r>
              <a:rPr lang="en-US" sz="2200" dirty="0">
                <a:latin typeface="Tahoma" charset="0"/>
              </a:rPr>
              <a:t>:    a virus that installs a malicious VMM  (hypervisor)</a:t>
            </a:r>
          </a:p>
          <a:p>
            <a:endParaRPr lang="en-US" sz="2200" b="1" dirty="0">
              <a:latin typeface="Tahoma" charset="0"/>
            </a:endParaRPr>
          </a:p>
          <a:p>
            <a:r>
              <a:rPr lang="en-US" sz="2200" b="1" dirty="0">
                <a:latin typeface="Tahoma" charset="0"/>
              </a:rPr>
              <a:t>Microsoft Security Bulletin:   (Oct, 2006) </a:t>
            </a:r>
            <a:endParaRPr lang="en-US" sz="2200" b="1" dirty="0" smtClean="0">
              <a:latin typeface="Tahoma" charset="0"/>
            </a:endParaRP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ahoma" charset="0"/>
                <a:ea typeface="ＭＳ Ｐゴシック" charset="0"/>
              </a:rPr>
              <a:t>Suggests </a:t>
            </a:r>
            <a:r>
              <a:rPr lang="en-US" sz="2200" dirty="0">
                <a:latin typeface="Tahoma" charset="0"/>
                <a:ea typeface="ＭＳ Ｐゴシック" charset="0"/>
              </a:rPr>
              <a:t>disabling hardware virtualization features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by default for client-side systems</a:t>
            </a:r>
          </a:p>
          <a:p>
            <a:pPr>
              <a:spcBef>
                <a:spcPct val="180000"/>
              </a:spcBef>
            </a:pPr>
            <a:r>
              <a:rPr lang="en-US" sz="2200" b="1" dirty="0">
                <a:latin typeface="Tahoma" charset="0"/>
              </a:rPr>
              <a:t>But VMBRs are easy to defeat</a:t>
            </a:r>
          </a:p>
          <a:p>
            <a:pPr lvl="1">
              <a:spcBef>
                <a:spcPct val="3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A guest OS can detect that it is running on top of VMM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Detection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Tahoma" charset="0"/>
              </a:rPr>
              <a:t>Can an OS detect it is running on top of a VMM?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sz="2200" u="sng" dirty="0">
                <a:latin typeface="Tahoma" charset="0"/>
              </a:rPr>
              <a:t>Applications</a:t>
            </a:r>
            <a:r>
              <a:rPr lang="en-US" sz="2200" dirty="0">
                <a:latin typeface="Tahoma" charset="0"/>
              </a:rPr>
              <a:t>: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Virus detector can detect VMBR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Normal virus (non-VMBR) can detect VMM</a:t>
            </a:r>
          </a:p>
          <a:p>
            <a:pPr lvl="2"/>
            <a:r>
              <a:rPr lang="en-US" sz="2200" dirty="0">
                <a:latin typeface="Tahoma" charset="0"/>
                <a:ea typeface="ＭＳ Ｐゴシック" charset="0"/>
              </a:rPr>
              <a:t>refuse to run to avoid reverse engineering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Software that binds to hardware (e.g. MS Windows) can </a:t>
            </a:r>
            <a:br>
              <a:rPr lang="en-US" sz="2200" dirty="0">
                <a:latin typeface="Tahoma" charset="0"/>
                <a:ea typeface="ＭＳ Ｐゴシック" charset="0"/>
              </a:rPr>
            </a:br>
            <a:r>
              <a:rPr lang="en-US" sz="2200" dirty="0">
                <a:latin typeface="Tahoma" charset="0"/>
                <a:ea typeface="ＭＳ Ｐゴシック" charset="0"/>
              </a:rPr>
              <a:t>refuse to run on top of VMM</a:t>
            </a:r>
          </a:p>
          <a:p>
            <a:pPr lvl="1">
              <a:spcBef>
                <a:spcPct val="70000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DRM systems may refuse to run on top of VMM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6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19050"/>
            <a:ext cx="8229600" cy="857250"/>
          </a:xfrm>
        </p:spPr>
        <p:txBody>
          <a:bodyPr/>
          <a:lstStyle/>
          <a:p>
            <a:r>
              <a:rPr lang="en-US" sz="3600" dirty="0">
                <a:solidFill>
                  <a:srgbClr val="FF6600"/>
                </a:solidFill>
                <a:latin typeface="Tahoma" charset="0"/>
              </a:rPr>
              <a:t>VMM </a:t>
            </a:r>
            <a:r>
              <a:rPr lang="en-US" sz="3600" dirty="0" smtClean="0">
                <a:solidFill>
                  <a:srgbClr val="FF6600"/>
                </a:solidFill>
                <a:latin typeface="Tahoma" charset="0"/>
              </a:rPr>
              <a:t>Detection (</a:t>
            </a:r>
            <a:r>
              <a:rPr lang="en-US" sz="3600" dirty="0">
                <a:solidFill>
                  <a:srgbClr val="FF6600"/>
                </a:solidFill>
                <a:latin typeface="Tahoma" charset="0"/>
              </a:rPr>
              <a:t>red pill techniques)</a:t>
            </a:r>
          </a:p>
        </p:txBody>
      </p:sp>
      <p:sp>
        <p:nvSpPr>
          <p:cNvPr id="553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610600" cy="41148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VM platforms often emulate simple hardware</a:t>
            </a:r>
          </a:p>
          <a:p>
            <a:pPr marL="1028700" lvl="3" indent="-342900"/>
            <a:r>
              <a:rPr lang="en-US" dirty="0" err="1">
                <a:latin typeface="Tahoma" charset="0"/>
                <a:ea typeface="ＭＳ Ｐゴシック" charset="0"/>
              </a:rPr>
              <a:t>VMWare</a:t>
            </a:r>
            <a:r>
              <a:rPr lang="en-US" dirty="0">
                <a:latin typeface="Tahoma" charset="0"/>
                <a:ea typeface="ＭＳ Ｐゴシック" charset="0"/>
              </a:rPr>
              <a:t> emulates an ancient i440bx chipset</a:t>
            </a:r>
          </a:p>
          <a:p>
            <a:pPr marL="685800" lvl="3" indent="0"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  <a:r>
              <a:rPr lang="en-US" dirty="0">
                <a:latin typeface="Tahoma" charset="0"/>
                <a:ea typeface="ＭＳ Ｐゴシック" charset="0"/>
              </a:rPr>
              <a:t>	… but report  8GB RAM,  dual </a:t>
            </a:r>
            <a:r>
              <a:rPr lang="en-US" dirty="0" smtClean="0">
                <a:latin typeface="Tahoma" charset="0"/>
                <a:ea typeface="ＭＳ Ｐゴシック" charset="0"/>
              </a:rPr>
              <a:t>CPUs</a:t>
            </a:r>
            <a:r>
              <a:rPr lang="en-US" dirty="0">
                <a:latin typeface="Tahoma" charset="0"/>
                <a:ea typeface="ＭＳ Ｐゴシック" charset="0"/>
              </a:rPr>
              <a:t>, etc.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introduces time latency variances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Memory cache behavior differs in presence of VMM</a:t>
            </a:r>
          </a:p>
          <a:p>
            <a:pPr marL="1028700" lvl="3" indent="-342900"/>
            <a:r>
              <a:rPr lang="en-US" sz="2200" dirty="0">
                <a:latin typeface="Tahoma" charset="0"/>
                <a:ea typeface="ＭＳ Ｐゴシック" charset="0"/>
              </a:rPr>
              <a:t>Results in relative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time variations for </a:t>
            </a:r>
            <a:r>
              <a:rPr lang="en-US" sz="2200" dirty="0">
                <a:latin typeface="Tahoma" charset="0"/>
                <a:ea typeface="ＭＳ Ｐゴシック" charset="0"/>
              </a:rPr>
              <a:t>any two operations</a:t>
            </a:r>
          </a:p>
          <a:p>
            <a:pPr>
              <a:spcBef>
                <a:spcPct val="80000"/>
              </a:spcBef>
            </a:pPr>
            <a:r>
              <a:rPr lang="en-US" sz="2200" dirty="0" smtClean="0">
                <a:latin typeface="Tahoma" charset="0"/>
              </a:rPr>
              <a:t>VMM </a:t>
            </a:r>
            <a:r>
              <a:rPr lang="en-US" sz="2200" dirty="0">
                <a:latin typeface="Tahoma" charset="0"/>
              </a:rPr>
              <a:t>shares the TLB with </a:t>
            </a:r>
            <a:r>
              <a:rPr lang="en-US" sz="2200" dirty="0" err="1">
                <a:latin typeface="Tahoma" charset="0"/>
              </a:rPr>
              <a:t>GuestOS</a:t>
            </a:r>
            <a:endParaRPr lang="en-US" sz="2200" dirty="0">
              <a:latin typeface="Tahoma" charset="0"/>
            </a:endParaRPr>
          </a:p>
          <a:p>
            <a:pPr marL="1028700" lvl="3" indent="-342900"/>
            <a:r>
              <a:rPr lang="en-US" sz="2200" dirty="0" err="1">
                <a:latin typeface="Tahoma" charset="0"/>
                <a:ea typeface="ＭＳ Ｐゴシック" charset="0"/>
              </a:rPr>
              <a:t>GuestOS</a:t>
            </a:r>
            <a:r>
              <a:rPr lang="en-US" sz="2200" dirty="0">
                <a:latin typeface="Tahoma" charset="0"/>
                <a:ea typeface="ＭＳ Ｐゴシック" charset="0"/>
              </a:rPr>
              <a:t> can detect reduced TLB size</a:t>
            </a:r>
          </a:p>
          <a:p>
            <a:pPr>
              <a:spcBef>
                <a:spcPct val="90000"/>
              </a:spcBef>
            </a:pPr>
            <a:r>
              <a:rPr lang="en-US" sz="2200" dirty="0">
                <a:latin typeface="Tahoma" charset="0"/>
              </a:rPr>
              <a:t>… and many more methods  </a:t>
            </a:r>
            <a:r>
              <a:rPr lang="en-US" sz="2200" b="1" dirty="0">
                <a:latin typeface="Tahoma" charset="0"/>
              </a:rPr>
              <a:t>[GAWF</a:t>
            </a:r>
            <a:r>
              <a:rPr lang="ja-JP" altLang="en-US" sz="2200" b="1" dirty="0">
                <a:latin typeface="Tahoma" charset="0"/>
              </a:rPr>
              <a:t>’</a:t>
            </a:r>
            <a:r>
              <a:rPr lang="en-US" sz="2200" b="1" dirty="0">
                <a:latin typeface="Tahoma" charset="0"/>
              </a:rPr>
              <a:t>07]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VMM </a:t>
            </a:r>
            <a:r>
              <a:rPr lang="en-US" dirty="0">
                <a:solidFill>
                  <a:srgbClr val="FF6600"/>
                </a:solidFill>
                <a:latin typeface="Tahoma" charset="0"/>
              </a:rPr>
              <a:t>D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etection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563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200" dirty="0">
                <a:latin typeface="Tahoma" charset="0"/>
              </a:rPr>
              <a:t>Bottom line:     </a:t>
            </a:r>
            <a:r>
              <a:rPr lang="en-US" sz="2200" b="1" dirty="0">
                <a:latin typeface="Tahoma" charset="0"/>
              </a:rPr>
              <a:t> The perfect VMM does not exist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200" dirty="0">
                <a:latin typeface="Tahoma" charset="0"/>
              </a:rPr>
              <a:t>VMMs today   (e.g. </a:t>
            </a:r>
            <a:r>
              <a:rPr lang="en-US" sz="2200" dirty="0" err="1">
                <a:latin typeface="Tahoma" charset="0"/>
              </a:rPr>
              <a:t>VMWare</a:t>
            </a:r>
            <a:r>
              <a:rPr lang="en-US" sz="2200" dirty="0">
                <a:latin typeface="Tahoma" charset="0"/>
              </a:rPr>
              <a:t>)  focus on: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Compatibility:   ensure off the shelf software works</a:t>
            </a:r>
          </a:p>
          <a:p>
            <a:pPr lvl="1">
              <a:spcBef>
                <a:spcPct val="4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Performance:    minimize virtualization overhead</a:t>
            </a:r>
          </a:p>
          <a:p>
            <a:pPr>
              <a:lnSpc>
                <a:spcPct val="180000"/>
              </a:lnSpc>
              <a:spcBef>
                <a:spcPct val="100000"/>
              </a:spcBef>
            </a:pPr>
            <a:r>
              <a:rPr lang="en-US" sz="2200" dirty="0">
                <a:latin typeface="Tahoma" charset="0"/>
              </a:rPr>
              <a:t>VMMs do not provide </a:t>
            </a:r>
            <a:r>
              <a:rPr lang="en-US" sz="2200" b="1" dirty="0">
                <a:latin typeface="Tahoma" charset="0"/>
              </a:rPr>
              <a:t>transparency</a:t>
            </a:r>
          </a:p>
          <a:p>
            <a:pPr lvl="1">
              <a:spcBef>
                <a:spcPct val="50000"/>
              </a:spcBef>
            </a:pPr>
            <a:r>
              <a:rPr lang="en-US" sz="2200" b="1" dirty="0">
                <a:latin typeface="Tahoma" charset="0"/>
                <a:ea typeface="ＭＳ Ｐゴシック" charset="0"/>
              </a:rPr>
              <a:t>   Anomalies reveal existence of VMM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6600"/>
                </a:solidFill>
              </a:rPr>
              <a:t>Isolation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Fault</a:t>
            </a:r>
            <a:b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9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Software Fault 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Isolation  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[</a:t>
            </a:r>
            <a:r>
              <a:rPr lang="en-US" sz="2000" dirty="0" err="1" smtClean="0">
                <a:solidFill>
                  <a:srgbClr val="FF6600"/>
                </a:solidFill>
                <a:latin typeface="Tahoma" charset="0"/>
              </a:rPr>
              <a:t>Whabe</a:t>
            </a:r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 et al., 1993]</a:t>
            </a:r>
            <a:endParaRPr lang="en-US" sz="20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5837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charset="0"/>
              </a:rPr>
              <a:t>Goal</a:t>
            </a:r>
            <a:r>
              <a:rPr lang="en-US" sz="2400" dirty="0">
                <a:latin typeface="Tahoma" charset="0"/>
              </a:rPr>
              <a:t>:    confine </a:t>
            </a:r>
            <a:r>
              <a:rPr lang="en-US" sz="2400" dirty="0" smtClean="0">
                <a:latin typeface="Tahoma" charset="0"/>
              </a:rPr>
              <a:t>apps running </a:t>
            </a:r>
            <a:r>
              <a:rPr lang="en-US" sz="2400" dirty="0">
                <a:latin typeface="Tahoma" charset="0"/>
              </a:rPr>
              <a:t>in </a:t>
            </a:r>
            <a:r>
              <a:rPr lang="en-US" sz="2400" u="sng" dirty="0">
                <a:latin typeface="Tahoma" charset="0"/>
              </a:rPr>
              <a:t>same address space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Codec code should not interfere with media player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Device drivers should not corrupt kernel </a:t>
            </a:r>
          </a:p>
          <a:p>
            <a:pPr lvl="1"/>
            <a:endParaRPr lang="en-US" sz="2400" dirty="0">
              <a:latin typeface="Tahoma" charset="0"/>
              <a:ea typeface="ＭＳ Ｐゴシック" charset="0"/>
            </a:endParaRPr>
          </a:p>
          <a:p>
            <a:endParaRPr lang="en-US" sz="2400" dirty="0">
              <a:latin typeface="Tahoma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charset="0"/>
              </a:rPr>
              <a:t>Simple solution:   runs apps in separate address spaces</a:t>
            </a:r>
          </a:p>
          <a:p>
            <a:pPr lvl="1"/>
            <a:r>
              <a:rPr lang="en-US" sz="2400" dirty="0">
                <a:latin typeface="Tahoma" charset="0"/>
                <a:ea typeface="ＭＳ Ｐゴシック" charset="0"/>
              </a:rPr>
              <a:t>Problem:  slow if apps communicate frequently</a:t>
            </a:r>
          </a:p>
          <a:p>
            <a:pPr lvl="2"/>
            <a:r>
              <a:rPr lang="en-US" dirty="0">
                <a:latin typeface="Tahoma" charset="0"/>
                <a:ea typeface="ＭＳ Ｐゴシック" charset="0"/>
              </a:rPr>
              <a:t>requires context switch per message</a:t>
            </a:r>
          </a:p>
          <a:p>
            <a:pPr>
              <a:buFont typeface="Wingdings" charset="0"/>
              <a:buNone/>
            </a:pPr>
            <a:endParaRPr lang="en-US" sz="2400" dirty="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6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Software Fault Isolation</a:t>
            </a:r>
          </a:p>
        </p:txBody>
      </p:sp>
      <p:sp>
        <p:nvSpPr>
          <p:cNvPr id="593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95350"/>
            <a:ext cx="86868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ahoma" charset="0"/>
              </a:rPr>
              <a:t>SFI </a:t>
            </a:r>
            <a:r>
              <a:rPr lang="en-US" sz="2200" dirty="0">
                <a:latin typeface="Tahoma" charset="0"/>
              </a:rPr>
              <a:t>approach</a:t>
            </a:r>
            <a:r>
              <a:rPr lang="en-US" sz="2200" dirty="0" smtClean="0">
                <a:latin typeface="Tahoma" charset="0"/>
              </a:rPr>
              <a:t>:</a:t>
            </a:r>
            <a:endParaRPr lang="en-US" sz="2200" dirty="0">
              <a:latin typeface="Tahoma" charset="0"/>
            </a:endParaRPr>
          </a:p>
          <a:p>
            <a:pPr marL="623888" lvl="1" indent="-280988">
              <a:spcBef>
                <a:spcPts val="17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Partition process memory into segments</a:t>
            </a: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623888" lvl="1" indent="-280988"/>
            <a:endParaRPr lang="en-US" sz="2200" dirty="0">
              <a:latin typeface="Tahoma" charset="0"/>
              <a:ea typeface="ＭＳ Ｐゴシック" charset="0"/>
            </a:endParaRPr>
          </a:p>
          <a:p>
            <a:pPr marL="342900" lvl="1" indent="0">
              <a:buNone/>
            </a:pPr>
            <a:endParaRPr lang="en-US" sz="2200" dirty="0">
              <a:latin typeface="Tahoma" charset="0"/>
              <a:ea typeface="ＭＳ Ｐゴシック" charset="0"/>
            </a:endParaRPr>
          </a:p>
          <a:p>
            <a:pPr marL="223838" indent="-280988">
              <a:spcBef>
                <a:spcPts val="2928"/>
              </a:spcBef>
            </a:pPr>
            <a:r>
              <a:rPr lang="en-US" sz="2200" dirty="0">
                <a:latin typeface="Tahoma" charset="0"/>
                <a:ea typeface="ＭＳ Ｐゴシック" charset="0"/>
              </a:rPr>
              <a:t>Locate unsafe instructions:   </a:t>
            </a:r>
            <a:r>
              <a:rPr lang="en-US" sz="2200" b="1" dirty="0" err="1">
                <a:latin typeface="Tahoma" charset="0"/>
                <a:ea typeface="ＭＳ Ｐゴシック" charset="0"/>
              </a:rPr>
              <a:t>jmp</a:t>
            </a:r>
            <a:r>
              <a:rPr lang="en-US" sz="2200" b="1" dirty="0">
                <a:latin typeface="Tahoma" charset="0"/>
                <a:ea typeface="ＭＳ Ｐゴシック" charset="0"/>
              </a:rPr>
              <a:t>, load, store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At compile time, add guards before unsafe instructions</a:t>
            </a:r>
          </a:p>
          <a:p>
            <a:pPr marL="566738" lvl="1"/>
            <a:r>
              <a:rPr lang="en-US" sz="2200" dirty="0">
                <a:latin typeface="Tahoma" charset="0"/>
                <a:ea typeface="ＭＳ Ｐゴシック" charset="0"/>
              </a:rPr>
              <a:t>When loading code, ensure all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guards </a:t>
            </a:r>
            <a:r>
              <a:rPr lang="en-US" sz="2200" dirty="0">
                <a:latin typeface="Tahoma" charset="0"/>
                <a:ea typeface="ＭＳ Ｐゴシック" charset="0"/>
              </a:rPr>
              <a:t>are present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9600" y="2228850"/>
            <a:ext cx="77724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96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8288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32004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code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4572000" y="2228850"/>
            <a:ext cx="1371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/>
              <a:t>data</a:t>
            </a:r>
          </a:p>
          <a:p>
            <a:pPr algn="ctr"/>
            <a:r>
              <a:rPr lang="en-US"/>
              <a:t>segment</a:t>
            </a:r>
          </a:p>
        </p:txBody>
      </p:sp>
      <p:sp>
        <p:nvSpPr>
          <p:cNvPr id="59401" name="Line 11"/>
          <p:cNvSpPr>
            <a:spLocks noChangeShapeType="1"/>
          </p:cNvSpPr>
          <p:nvPr/>
        </p:nvSpPr>
        <p:spPr bwMode="auto">
          <a:xfrm>
            <a:off x="6248400" y="257175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9402" name="Group 14"/>
          <p:cNvGrpSpPr>
            <a:grpSpLocks/>
          </p:cNvGrpSpPr>
          <p:nvPr/>
        </p:nvGrpSpPr>
        <p:grpSpPr bwMode="auto">
          <a:xfrm>
            <a:off x="609600" y="3028953"/>
            <a:ext cx="2590800" cy="514350"/>
            <a:chOff x="384" y="2688"/>
            <a:chExt cx="1632" cy="432"/>
          </a:xfrm>
        </p:grpSpPr>
        <p:sp>
          <p:nvSpPr>
            <p:cNvPr id="59406" name="AutoShape 12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7" name="Text Box 13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#1</a:t>
              </a:r>
            </a:p>
          </p:txBody>
        </p:sp>
      </p:grpSp>
      <p:grpSp>
        <p:nvGrpSpPr>
          <p:cNvPr id="59403" name="Group 15"/>
          <p:cNvGrpSpPr>
            <a:grpSpLocks/>
          </p:cNvGrpSpPr>
          <p:nvPr/>
        </p:nvGrpSpPr>
        <p:grpSpPr bwMode="auto">
          <a:xfrm>
            <a:off x="3276600" y="3028953"/>
            <a:ext cx="2590800" cy="514350"/>
            <a:chOff x="384" y="2688"/>
            <a:chExt cx="1632" cy="432"/>
          </a:xfrm>
        </p:grpSpPr>
        <p:sp>
          <p:nvSpPr>
            <p:cNvPr id="59404" name="AutoShape 16"/>
            <p:cNvSpPr>
              <a:spLocks/>
            </p:cNvSpPr>
            <p:nvPr/>
          </p:nvSpPr>
          <p:spPr bwMode="auto">
            <a:xfrm rot="-5400000">
              <a:off x="1152" y="1920"/>
              <a:ext cx="96" cy="1632"/>
            </a:xfrm>
            <a:prstGeom prst="leftBrace">
              <a:avLst>
                <a:gd name="adj1" fmla="val 1416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7"/>
            <p:cNvSpPr txBox="1">
              <a:spLocks noChangeArrowheads="1"/>
            </p:cNvSpPr>
            <p:nvPr/>
          </p:nvSpPr>
          <p:spPr bwMode="auto">
            <a:xfrm>
              <a:off x="933" y="2784"/>
              <a:ext cx="6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app #2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4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990600" y="3239691"/>
            <a:ext cx="4572000" cy="167449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990600" y="3239691"/>
            <a:ext cx="4572000" cy="13132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Segment matching technique</a:t>
            </a:r>
          </a:p>
        </p:txBody>
      </p:sp>
      <p:sp>
        <p:nvSpPr>
          <p:cNvPr id="145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57250"/>
            <a:ext cx="8686800" cy="42862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Designed for MIPS processor.   Many registers available.</a:t>
            </a:r>
          </a:p>
          <a:p>
            <a:pPr>
              <a:spcBef>
                <a:spcPts val="1512"/>
              </a:spcBef>
            </a:pPr>
            <a:r>
              <a:rPr lang="en-US" sz="2200" b="1" dirty="0">
                <a:latin typeface="Tahoma" charset="0"/>
              </a:rPr>
              <a:t>dr1,  dr2</a:t>
            </a:r>
            <a:r>
              <a:rPr lang="en-US" sz="2200" dirty="0">
                <a:latin typeface="Tahoma" charset="0"/>
              </a:rPr>
              <a:t>:   dedicated registers not used by binary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c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ompiler </a:t>
            </a:r>
            <a:r>
              <a:rPr lang="en-US" sz="2200" dirty="0">
                <a:latin typeface="Tahoma" charset="0"/>
                <a:ea typeface="ＭＳ Ｐゴシック" charset="0"/>
              </a:rPr>
              <a:t>pretends these registers don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exist</a:t>
            </a:r>
          </a:p>
          <a:p>
            <a:pPr lvl="1"/>
            <a:r>
              <a:rPr lang="en-US" sz="2200" b="1" dirty="0">
                <a:latin typeface="Tahoma" charset="0"/>
                <a:ea typeface="ＭＳ Ｐゴシック" charset="0"/>
              </a:rPr>
              <a:t>dr2</a:t>
            </a:r>
            <a:r>
              <a:rPr lang="en-US" sz="2200" dirty="0">
                <a:latin typeface="Tahoma" charset="0"/>
                <a:ea typeface="ＭＳ Ｐゴシック" charset="0"/>
              </a:rPr>
              <a:t> contains segment ID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atin typeface="Tahoma" charset="0"/>
              </a:rPr>
              <a:t>Indirect load instruction      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</a:t>
            </a:r>
            <a:endParaRPr lang="en-US" sz="2200" dirty="0">
              <a:solidFill>
                <a:srgbClr val="FFFFFF"/>
              </a:solidFill>
              <a:latin typeface="Tahoma" charset="0"/>
              <a:sym typeface="Symbol" charset="0"/>
            </a:endParaRP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 (dr1 &gt;&gt; 20)		</a:t>
            </a:r>
            <a:r>
              <a:rPr lang="en-US" sz="2200" dirty="0">
                <a:latin typeface="Tahoma" charset="0"/>
                <a:sym typeface="Symbol" charset="0"/>
              </a:rPr>
              <a:t>: get segment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compare scratch-</a:t>
            </a:r>
            <a:r>
              <a:rPr lang="en-US" sz="2200" dirty="0" err="1">
                <a:solidFill>
                  <a:srgbClr val="FFFFFF"/>
                </a:solidFill>
                <a:latin typeface="Tahoma" charset="0"/>
                <a:sym typeface="Symbol" charset="0"/>
              </a:rPr>
              <a:t>reg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  and  dr2	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: </a:t>
            </a:r>
            <a:r>
              <a:rPr lang="en-US" sz="2200" dirty="0" smtClean="0">
                <a:solidFill>
                  <a:srgbClr val="000000"/>
                </a:solidFill>
                <a:latin typeface="Tahoma" charset="0"/>
                <a:sym typeface="Symbol" charset="0"/>
              </a:rPr>
              <a:t>validate </a:t>
            </a:r>
            <a:r>
              <a:rPr lang="en-US" sz="2200" dirty="0" err="1" smtClean="0">
                <a:solidFill>
                  <a:srgbClr val="000000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rgbClr val="000000"/>
                </a:solidFill>
                <a:latin typeface="Tahoma" charset="0"/>
                <a:sym typeface="Symbol" charset="0"/>
              </a:rPr>
              <a:t>. ID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trap if not equal</a:t>
            </a:r>
          </a:p>
          <a:p>
            <a:pPr>
              <a:spcBef>
                <a:spcPts val="0"/>
              </a:spcBef>
              <a:buFont typeface="Wingdings" charset="0"/>
              <a:buNone/>
            </a:pP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		R12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[dr1]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</a:t>
            </a:r>
            <a:r>
              <a:rPr lang="en-US" sz="2200" dirty="0" smtClean="0">
                <a:solidFill>
                  <a:schemeClr val="tx2"/>
                </a:solidFill>
                <a:latin typeface="Tahoma" charset="0"/>
                <a:sym typeface="Symbol" charset="0"/>
              </a:rPr>
              <a:t>	: 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do load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362200" y="819150"/>
            <a:ext cx="6489700" cy="1405207"/>
          </a:xfrm>
          <a:prstGeom prst="wedgeRoundRectCallout">
            <a:avLst>
              <a:gd name="adj1" fmla="val -41315"/>
              <a:gd name="adj2" fmla="val 143634"/>
              <a:gd name="adj3" fmla="val 166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Guard ensures code does not 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load data from another segment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5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5" grpId="0" animBg="1"/>
      <p:bldP spid="1454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90600" y="2368947"/>
            <a:ext cx="4572000" cy="93940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90600" y="2165350"/>
            <a:ext cx="4572000" cy="73694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Address sandboxing technique</a:t>
            </a:r>
          </a:p>
        </p:txBody>
      </p:sp>
      <p:sp>
        <p:nvSpPr>
          <p:cNvPr id="614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Autofit/>
          </a:bodyPr>
          <a:lstStyle/>
          <a:p>
            <a:pPr>
              <a:spcBef>
                <a:spcPct val="100000"/>
              </a:spcBef>
            </a:pPr>
            <a:r>
              <a:rPr lang="en-US" sz="2200" b="1" dirty="0">
                <a:latin typeface="Tahoma" charset="0"/>
              </a:rPr>
              <a:t>dr2</a:t>
            </a:r>
            <a:r>
              <a:rPr lang="en-US" sz="2200" dirty="0">
                <a:latin typeface="Tahoma" charset="0"/>
              </a:rPr>
              <a:t>:    holds segment ID</a:t>
            </a:r>
          </a:p>
          <a:p>
            <a:pPr>
              <a:spcBef>
                <a:spcPts val="1440"/>
              </a:spcBef>
            </a:pPr>
            <a:r>
              <a:rPr lang="en-US" sz="2200" dirty="0">
                <a:latin typeface="Tahoma" charset="0"/>
              </a:rPr>
              <a:t>Indirect load instruction    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</a:rPr>
              <a:t>R12 </a:t>
            </a:r>
            <a:r>
              <a:rPr lang="en-US" sz="2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 </a:t>
            </a:r>
            <a:r>
              <a:rPr lang="en-US" sz="22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[R34]     </a:t>
            </a:r>
            <a:r>
              <a:rPr lang="en-US" sz="2200" dirty="0" smtClean="0">
                <a:latin typeface="Tahoma" charset="0"/>
                <a:sym typeface="Symbol" charset="0"/>
              </a:rPr>
              <a:t>becomes</a:t>
            </a:r>
            <a:r>
              <a:rPr lang="en-US" sz="2200" dirty="0">
                <a:latin typeface="Tahoma" charset="0"/>
                <a:sym typeface="Symbol" charset="0"/>
              </a:rPr>
              <a:t>:</a:t>
            </a:r>
          </a:p>
          <a:p>
            <a:pPr>
              <a:spcBef>
                <a:spcPct val="70000"/>
              </a:spcBef>
              <a:buFont typeface="Wingdings" charset="0"/>
              <a:buNone/>
            </a:pPr>
            <a:r>
              <a:rPr lang="en-US" sz="2200" dirty="0"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</a:t>
            </a:r>
            <a:r>
              <a:rPr lang="en-US" sz="2200" dirty="0" smtClean="0">
                <a:solidFill>
                  <a:srgbClr val="FFFFFF"/>
                </a:solidFill>
                <a:latin typeface="Tahoma" charset="0"/>
                <a:sym typeface="Symbol" charset="0"/>
              </a:rPr>
              <a:t>R34  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&amp;  segment-mask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: zero out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bits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dr1  dr1  |  dr2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set valid </a:t>
            </a:r>
            <a:r>
              <a:rPr lang="en-US" sz="22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seg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 ID</a:t>
            </a:r>
          </a:p>
          <a:p>
            <a:pPr>
              <a:buFont typeface="Wingdings" charset="0"/>
              <a:buNone/>
            </a:pP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</a:t>
            </a:r>
            <a:r>
              <a:rPr lang="en-US" sz="2200" dirty="0">
                <a:solidFill>
                  <a:srgbClr val="FFFFFF"/>
                </a:solidFill>
                <a:latin typeface="Tahoma" charset="0"/>
                <a:sym typeface="Symbol" charset="0"/>
              </a:rPr>
              <a:t>R12  [dr1]	</a:t>
            </a:r>
            <a:r>
              <a:rPr lang="en-US" sz="2200" dirty="0">
                <a:solidFill>
                  <a:schemeClr val="tx2"/>
                </a:solidFill>
                <a:latin typeface="Tahoma" charset="0"/>
                <a:sym typeface="Symbol" charset="0"/>
              </a:rPr>
              <a:t>			: do load</a:t>
            </a:r>
          </a:p>
          <a:p>
            <a:pPr>
              <a:buFont typeface="Wingdings" charset="0"/>
              <a:buNone/>
            </a:pPr>
            <a:endParaRPr lang="en-US" sz="2200" dirty="0">
              <a:solidFill>
                <a:schemeClr val="tx2"/>
              </a:solidFill>
              <a:latin typeface="Tahoma" charset="0"/>
              <a:sym typeface="Symbol" charset="0"/>
            </a:endParaRPr>
          </a:p>
          <a:p>
            <a:r>
              <a:rPr lang="en-US" sz="2200" dirty="0">
                <a:latin typeface="Tahoma" charset="0"/>
                <a:sym typeface="Symbol" charset="0"/>
              </a:rPr>
              <a:t>Fewer instructions than segment matching</a:t>
            </a:r>
          </a:p>
          <a:p>
            <a:pPr lvl="1">
              <a:buFont typeface="Wingdings" charset="0"/>
              <a:buNone/>
            </a:pPr>
            <a:r>
              <a:rPr lang="en-US" sz="2200" dirty="0">
                <a:latin typeface="Tahoma" charset="0"/>
                <a:ea typeface="ＭＳ Ｐゴシック" charset="0"/>
                <a:sym typeface="Symbol" charset="0"/>
              </a:rPr>
              <a:t>… but does not catch offending </a:t>
            </a:r>
            <a:r>
              <a:rPr lang="en-US" sz="2200" dirty="0" smtClean="0">
                <a:latin typeface="Tahoma" charset="0"/>
                <a:ea typeface="ＭＳ Ｐゴシック" charset="0"/>
                <a:sym typeface="Symbol" charset="0"/>
              </a:rPr>
              <a:t>instructions</a:t>
            </a:r>
          </a:p>
          <a:p>
            <a:r>
              <a:rPr lang="en-US" sz="2200" dirty="0" smtClean="0">
                <a:latin typeface="Tahoma" charset="0"/>
              </a:rPr>
              <a:t>Similar guards places on all unsafe instructions</a:t>
            </a:r>
            <a:endParaRPr lang="en-US" sz="2200" dirty="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3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Approach: 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confinement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6868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ensure </a:t>
            </a:r>
            <a:r>
              <a:rPr lang="en-US" sz="2000" dirty="0" smtClean="0">
                <a:latin typeface="Tahoma" charset="0"/>
              </a:rPr>
              <a:t>misbehaving app cannot harm rest of system</a:t>
            </a:r>
            <a:endParaRPr lang="en-US" sz="2000" dirty="0">
              <a:latin typeface="Tahoma" charset="0"/>
            </a:endParaRPr>
          </a:p>
          <a:p>
            <a:pPr>
              <a:spcBef>
                <a:spcPct val="80000"/>
              </a:spcBef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  <a:endParaRPr lang="en-US" sz="2400" b="1" dirty="0">
              <a:latin typeface="Tahoma" charset="0"/>
            </a:endParaRPr>
          </a:p>
          <a:p>
            <a:pPr lvl="1"/>
            <a:r>
              <a:rPr lang="en-US" sz="2400" b="1" dirty="0" smtClean="0">
                <a:latin typeface="Tahoma" charset="0"/>
                <a:ea typeface="ＭＳ Ｐゴシック" charset="0"/>
              </a:rPr>
              <a:t>Process: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System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Call Interposition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Tahoma" charset="0"/>
                <a:ea typeface="ＭＳ Ｐゴシック" charset="0"/>
              </a:rPr>
              <a:t>	      Isolate a </a:t>
            </a:r>
            <a:r>
              <a:rPr lang="en-US" sz="2400" dirty="0">
                <a:latin typeface="Tahoma" charset="0"/>
                <a:ea typeface="ＭＳ Ｐゴシック" charset="0"/>
              </a:rPr>
              <a:t>process in a single operating system</a:t>
            </a: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028950"/>
            <a:ext cx="4038600" cy="1905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629150"/>
            <a:ext cx="4038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Operating System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3962400" y="3409950"/>
            <a:ext cx="1828800" cy="990600"/>
          </a:xfrm>
          <a:prstGeom prst="ellipse">
            <a:avLst/>
          </a:prstGeom>
          <a:solidFill>
            <a:srgbClr val="77933C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2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943600" y="3181350"/>
            <a:ext cx="1676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rocess 1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325" y="3562350"/>
            <a:ext cx="460075" cy="381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4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38150"/>
            <a:ext cx="8457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  what if    </a:t>
            </a:r>
            <a:r>
              <a:rPr lang="en-US" sz="2400" b="1" dirty="0" err="1" smtClean="0">
                <a:solidFill>
                  <a:srgbClr val="0000FF"/>
                </a:solidFill>
              </a:rPr>
              <a:t>jmp</a:t>
            </a:r>
            <a:r>
              <a:rPr lang="en-US" sz="2400" b="1" dirty="0" smtClean="0">
                <a:solidFill>
                  <a:srgbClr val="0000FF"/>
                </a:solidFill>
              </a:rPr>
              <a:t> 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   </a:t>
            </a:r>
            <a:r>
              <a:rPr lang="en-US" sz="2400" dirty="0" smtClean="0"/>
              <a:t>jumps directly into indirect load?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(bypassing guard)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133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Solution: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724150"/>
            <a:ext cx="744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j</a:t>
            </a:r>
            <a:r>
              <a:rPr lang="en-US" sz="2400" b="1" dirty="0" err="1" smtClean="0">
                <a:solidFill>
                  <a:srgbClr val="0000FF"/>
                </a:solidFill>
              </a:rPr>
              <a:t>mp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guard must ensure </a:t>
            </a:r>
            <a:r>
              <a:rPr lang="en-US" sz="2400" b="1" dirty="0" smtClean="0">
                <a:solidFill>
                  <a:srgbClr val="0000FF"/>
                </a:solidFill>
              </a:rPr>
              <a:t>[</a:t>
            </a:r>
            <a:r>
              <a:rPr lang="en-US" sz="2400" b="1" dirty="0" err="1" smtClean="0">
                <a:solidFill>
                  <a:srgbClr val="0000FF"/>
                </a:solidFill>
              </a:rPr>
              <a:t>addr</a:t>
            </a:r>
            <a:r>
              <a:rPr lang="en-US" sz="2400" b="1" dirty="0" smtClean="0">
                <a:solidFill>
                  <a:srgbClr val="0000FF"/>
                </a:solidFill>
              </a:rPr>
              <a:t>] </a:t>
            </a:r>
            <a:r>
              <a:rPr lang="en-US" sz="2400" dirty="0" smtClean="0"/>
              <a:t>does not bypass load guard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17195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5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Cross domain calls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9906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2074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/>
              <a:t>caller</a:t>
            </a:r>
          </a:p>
          <a:p>
            <a:pPr algn="ctr" eaLnBrk="1" hangingPunct="1"/>
            <a:r>
              <a:rPr lang="en-US" sz="2400" dirty="0"/>
              <a:t>domain</a:t>
            </a:r>
          </a:p>
        </p:txBody>
      </p:sp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6096000" y="1485900"/>
            <a:ext cx="1828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312889" y="742950"/>
            <a:ext cx="1183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/>
              <a:t>callee</a:t>
            </a:r>
          </a:p>
          <a:p>
            <a:pPr algn="ctr" eaLnBrk="1" hangingPunct="1"/>
            <a:r>
              <a:rPr lang="en-US" sz="2400"/>
              <a:t>domain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355726" y="1782366"/>
            <a:ext cx="1189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call draw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4108451" y="1628775"/>
            <a:ext cx="1120795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  <a:r>
              <a:rPr lang="en-US" dirty="0" smtClean="0"/>
              <a:t>all stub</a:t>
            </a:r>
            <a:endParaRPr lang="en-US" dirty="0"/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318250" y="1702594"/>
            <a:ext cx="8750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draw: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return</a:t>
            </a:r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 flipV="1">
            <a:off x="2819400" y="1809749"/>
            <a:ext cx="1295400" cy="1448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>
            <a:off x="5257800" y="1809749"/>
            <a:ext cx="10668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6096000" y="35540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6096000" y="33254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8" name="Rectangle 15"/>
          <p:cNvSpPr>
            <a:spLocks noChangeArrowheads="1"/>
          </p:cNvSpPr>
          <p:nvPr/>
        </p:nvSpPr>
        <p:spPr bwMode="auto">
          <a:xfrm>
            <a:off x="6096000" y="3096815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62479" name="Freeform 16"/>
          <p:cNvSpPr>
            <a:spLocks/>
          </p:cNvSpPr>
          <p:nvPr/>
        </p:nvSpPr>
        <p:spPr bwMode="auto">
          <a:xfrm>
            <a:off x="7239000" y="2296715"/>
            <a:ext cx="1066800" cy="11430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114801" y="3211116"/>
            <a:ext cx="1061809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r</a:t>
            </a:r>
            <a:r>
              <a:rPr lang="en-US" dirty="0" smtClean="0"/>
              <a:t>et stub</a:t>
            </a:r>
            <a:endParaRPr lang="en-US" dirty="0"/>
          </a:p>
        </p:txBody>
      </p:sp>
      <p:sp>
        <p:nvSpPr>
          <p:cNvPr id="62481" name="Line 18"/>
          <p:cNvSpPr>
            <a:spLocks noChangeShapeType="1"/>
          </p:cNvSpPr>
          <p:nvPr/>
        </p:nvSpPr>
        <p:spPr bwMode="auto">
          <a:xfrm flipH="1" flipV="1">
            <a:off x="5181599" y="3409949"/>
            <a:ext cx="914401" cy="297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2" name="Line 19"/>
          <p:cNvSpPr>
            <a:spLocks noChangeShapeType="1"/>
          </p:cNvSpPr>
          <p:nvPr/>
        </p:nvSpPr>
        <p:spPr bwMode="auto">
          <a:xfrm flipH="1" flipV="1">
            <a:off x="2386014" y="2296715"/>
            <a:ext cx="1722437" cy="1028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3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382000" cy="1219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Only stubs allowed to make </a:t>
            </a:r>
            <a:r>
              <a:rPr lang="en-US" sz="2200" dirty="0" smtClean="0">
                <a:latin typeface="Tahoma" charset="0"/>
              </a:rPr>
              <a:t>cross</a:t>
            </a:r>
            <a:r>
              <a:rPr lang="en-US" sz="2200" dirty="0">
                <a:latin typeface="Tahoma" charset="0"/>
              </a:rPr>
              <a:t>-domain jumps</a:t>
            </a:r>
          </a:p>
          <a:p>
            <a:r>
              <a:rPr lang="en-US" sz="2200" dirty="0">
                <a:latin typeface="Tahoma" charset="0"/>
              </a:rPr>
              <a:t>Jump table contains allowed exit points </a:t>
            </a:r>
            <a:endParaRPr lang="en-US" sz="2200" dirty="0" smtClean="0">
              <a:latin typeface="Tahoma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Addresses </a:t>
            </a:r>
            <a:r>
              <a:rPr lang="en-US" sz="2000" dirty="0">
                <a:latin typeface="Tahoma" charset="0"/>
                <a:ea typeface="ＭＳ Ｐゴシック" charset="0"/>
              </a:rPr>
              <a:t>are hard coded</a:t>
            </a:r>
            <a:r>
              <a:rPr lang="en-US" sz="2000">
                <a:latin typeface="Tahoma" charset="0"/>
                <a:ea typeface="ＭＳ Ｐゴシック" charset="0"/>
              </a:rPr>
              <a:t>, </a:t>
            </a:r>
            <a:r>
              <a:rPr lang="en-US" sz="2000" smtClean="0">
                <a:latin typeface="Tahoma" charset="0"/>
                <a:ea typeface="ＭＳ Ｐゴシック" charset="0"/>
              </a:rPr>
              <a:t>read</a:t>
            </a:r>
            <a:r>
              <a:rPr lang="en-US" sz="2000" dirty="0">
                <a:latin typeface="Tahoma" charset="0"/>
                <a:ea typeface="ＭＳ Ｐゴシック" charset="0"/>
              </a:rPr>
              <a:t>-only segment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990600" y="35623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990600" y="33337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990600" y="3105150"/>
            <a:ext cx="18288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br addr</a:t>
            </a: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 flipH="1">
            <a:off x="609600" y="1962150"/>
            <a:ext cx="685800" cy="1219200"/>
          </a:xfrm>
          <a:custGeom>
            <a:avLst/>
            <a:gdLst>
              <a:gd name="T0" fmla="*/ 0 w 672"/>
              <a:gd name="T1" fmla="*/ 0 h 960"/>
              <a:gd name="T2" fmla="*/ 1066800 w 672"/>
              <a:gd name="T3" fmla="*/ 0 h 960"/>
              <a:gd name="T4" fmla="*/ 1066800 w 672"/>
              <a:gd name="T5" fmla="*/ 1524000 h 960"/>
              <a:gd name="T6" fmla="*/ 674688 w 672"/>
              <a:gd name="T7" fmla="*/ 1506538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960"/>
              <a:gd name="T14" fmla="*/ 672 w 67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960">
                <a:moveTo>
                  <a:pt x="0" y="0"/>
                </a:moveTo>
                <a:lnTo>
                  <a:pt x="672" y="0"/>
                </a:lnTo>
                <a:lnTo>
                  <a:pt x="672" y="960"/>
                </a:lnTo>
                <a:lnTo>
                  <a:pt x="425" y="9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SFI  Summary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686800" cy="417195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S</a:t>
            </a:r>
            <a:r>
              <a:rPr lang="en-US" sz="2200" dirty="0" smtClean="0">
                <a:latin typeface="Tahoma" charset="0"/>
              </a:rPr>
              <a:t>hared </a:t>
            </a:r>
            <a:r>
              <a:rPr lang="en-US" sz="2200" dirty="0">
                <a:latin typeface="Tahoma" charset="0"/>
              </a:rPr>
              <a:t>memory:  use virtual memory hardware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ap </a:t>
            </a:r>
            <a:r>
              <a:rPr lang="en-US" sz="2200" dirty="0">
                <a:latin typeface="Tahoma" charset="0"/>
                <a:ea typeface="ＭＳ Ｐゴシック" charset="0"/>
              </a:rPr>
              <a:t>same physical page to two segments in </a:t>
            </a:r>
            <a:r>
              <a:rPr lang="en-US" sz="2200" dirty="0" err="1">
                <a:latin typeface="Tahoma" charset="0"/>
                <a:ea typeface="ＭＳ Ｐゴシック" charset="0"/>
              </a:rPr>
              <a:t>addr</a:t>
            </a:r>
            <a:r>
              <a:rPr lang="en-US" sz="2200" dirty="0">
                <a:latin typeface="Tahoma" charset="0"/>
                <a:ea typeface="ＭＳ Ｐゴシック" charset="0"/>
              </a:rPr>
              <a:t> space</a:t>
            </a:r>
          </a:p>
          <a:p>
            <a:endParaRPr lang="en-US" sz="2200" dirty="0">
              <a:latin typeface="Tahoma" charset="0"/>
            </a:endParaRPr>
          </a:p>
          <a:p>
            <a:r>
              <a:rPr lang="en-US" sz="2200" dirty="0">
                <a:latin typeface="Tahoma" charset="0"/>
              </a:rPr>
              <a:t>Performance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Usually good:    </a:t>
            </a:r>
            <a:r>
              <a:rPr lang="en-US" sz="2200" dirty="0" err="1">
                <a:latin typeface="Tahoma" charset="0"/>
                <a:ea typeface="ＭＳ Ｐゴシック" charset="0"/>
              </a:rPr>
              <a:t>mpeg_play</a:t>
            </a:r>
            <a:r>
              <a:rPr lang="en-US" sz="2200" dirty="0">
                <a:latin typeface="Tahoma" charset="0"/>
                <a:ea typeface="ＭＳ Ｐゴシック" charset="0"/>
              </a:rPr>
              <a:t>,   4%  slowdown</a:t>
            </a:r>
          </a:p>
          <a:p>
            <a:pPr lvl="1"/>
            <a:endParaRPr lang="en-US" sz="2200" dirty="0">
              <a:latin typeface="Tahoma" charset="0"/>
              <a:ea typeface="ＭＳ Ｐゴシック" charset="0"/>
            </a:endParaRPr>
          </a:p>
          <a:p>
            <a:r>
              <a:rPr lang="en-US" sz="2200" u="sng" dirty="0">
                <a:latin typeface="Tahoma" charset="0"/>
              </a:rPr>
              <a:t>Limitations of SFI</a:t>
            </a:r>
            <a:r>
              <a:rPr lang="en-US" sz="2200" dirty="0">
                <a:latin typeface="Tahoma" charset="0"/>
              </a:rPr>
              <a:t>:   harder to implement on x86 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variable length instructions:  unclear where to put guards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few registers:   can</a:t>
            </a:r>
            <a:r>
              <a:rPr lang="ja-JP" altLang="en-US" sz="2200" dirty="0">
                <a:latin typeface="Tahoma" charset="0"/>
                <a:ea typeface="ＭＳ Ｐゴシック" charset="0"/>
              </a:rPr>
              <a:t>’</a:t>
            </a:r>
            <a:r>
              <a:rPr lang="en-US" sz="2200" dirty="0">
                <a:latin typeface="Tahoma" charset="0"/>
                <a:ea typeface="ＭＳ Ｐゴシック" charset="0"/>
              </a:rPr>
              <a:t>t dedicate three to SFI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many instructions affect memory:  more guards needed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5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Isolation:   summary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86800" cy="42672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ahoma" charset="0"/>
              </a:rPr>
              <a:t>Many sandboxing techniques:</a:t>
            </a:r>
          </a:p>
          <a:p>
            <a:pPr marL="457200" lvl="1" indent="0">
              <a:buNone/>
            </a:pPr>
            <a:r>
              <a:rPr lang="en-US" sz="2200" dirty="0">
                <a:latin typeface="Tahoma" charset="0"/>
                <a:ea typeface="ＭＳ Ｐゴシック" charset="0"/>
              </a:rPr>
              <a:t>	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Physical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,   Virtual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air gap (VMMs),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System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call 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interposition,  Software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Fault isolation</a:t>
            </a:r>
          </a:p>
          <a:p>
            <a:pPr marL="457200" lvl="1" indent="0">
              <a:buNone/>
            </a:pP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	Application 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specific (e.g. </a:t>
            </a:r>
            <a:r>
              <a:rPr lang="en-US" sz="2200" i="1" dirty="0" err="1">
                <a:solidFill>
                  <a:srgbClr val="0000FF"/>
                </a:solidFill>
                <a:latin typeface="Tahoma" charset="0"/>
                <a:ea typeface="ＭＳ Ｐゴシック" charset="0"/>
              </a:rPr>
              <a:t>Javascript</a:t>
            </a:r>
            <a:r>
              <a:rPr lang="en-US" sz="2200" i="1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 in browser</a:t>
            </a:r>
            <a:r>
              <a:rPr lang="en-US" sz="2200" i="1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)</a:t>
            </a:r>
            <a:endParaRPr lang="en-US" sz="2200" i="1" dirty="0">
              <a:latin typeface="Tahoma" charset="0"/>
              <a:ea typeface="ＭＳ Ｐゴシック" charset="0"/>
            </a:endParaRPr>
          </a:p>
          <a:p>
            <a:pPr>
              <a:spcBef>
                <a:spcPts val="2328"/>
              </a:spcBef>
            </a:pPr>
            <a:r>
              <a:rPr lang="en-US" sz="2200" dirty="0">
                <a:latin typeface="Tahoma" charset="0"/>
              </a:rPr>
              <a:t>Often complete isolation is inappropriate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Apps need to communicate through regulated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interfaces</a:t>
            </a:r>
            <a:endParaRPr lang="en-US" sz="2200" dirty="0">
              <a:latin typeface="Tahoma" charset="0"/>
            </a:endParaRPr>
          </a:p>
          <a:p>
            <a:pPr>
              <a:spcBef>
                <a:spcPts val="2928"/>
              </a:spcBef>
            </a:pPr>
            <a:r>
              <a:rPr lang="en-US" sz="2200" dirty="0">
                <a:latin typeface="Tahoma" charset="0"/>
              </a:rPr>
              <a:t>Hardest </a:t>
            </a:r>
            <a:r>
              <a:rPr lang="en-US" sz="2200" dirty="0" smtClean="0">
                <a:latin typeface="Tahoma" charset="0"/>
              </a:rPr>
              <a:t>aspects </a:t>
            </a:r>
            <a:r>
              <a:rPr lang="en-US" sz="2200" dirty="0">
                <a:latin typeface="Tahoma" charset="0"/>
              </a:rPr>
              <a:t>of sandboxing:</a:t>
            </a:r>
          </a:p>
          <a:p>
            <a:pPr lvl="1"/>
            <a:r>
              <a:rPr lang="en-US" sz="2200" dirty="0">
                <a:latin typeface="Tahoma" charset="0"/>
                <a:ea typeface="ＭＳ Ｐゴシック" charset="0"/>
              </a:rPr>
              <a:t>Specifying policy:    what can apps do and not </a:t>
            </a:r>
            <a:r>
              <a:rPr lang="en-US" sz="2200" dirty="0" smtClean="0">
                <a:latin typeface="Tahoma" charset="0"/>
                <a:ea typeface="ＭＳ Ｐゴシック" charset="0"/>
              </a:rPr>
              <a:t>do</a:t>
            </a:r>
          </a:p>
          <a:p>
            <a:pPr lvl="1"/>
            <a:r>
              <a:rPr lang="en-US" sz="2200" dirty="0" smtClean="0">
                <a:latin typeface="Tahoma" charset="0"/>
                <a:ea typeface="ＭＳ Ｐゴシック" charset="0"/>
              </a:rPr>
              <a:t>Preventing covert channels</a:t>
            </a:r>
            <a:endParaRPr lang="en-US" sz="2200" dirty="0">
              <a:latin typeface="Tahoma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2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THE  END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Approach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: confinement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95350"/>
            <a:ext cx="8839200" cy="42291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943100" algn="l"/>
              </a:tabLst>
            </a:pPr>
            <a:r>
              <a:rPr lang="en-US" sz="2400" b="1" u="sng" dirty="0" smtClean="0">
                <a:latin typeface="Tahoma" charset="0"/>
              </a:rPr>
              <a:t>Confinement</a:t>
            </a:r>
            <a:r>
              <a:rPr lang="en-US" sz="2400" dirty="0" smtClean="0">
                <a:latin typeface="Tahoma" charset="0"/>
              </a:rPr>
              <a:t>:</a:t>
            </a:r>
            <a:r>
              <a:rPr lang="en-US" sz="2000" dirty="0" smtClean="0">
                <a:latin typeface="Tahoma" charset="0"/>
              </a:rPr>
              <a:t> </a:t>
            </a:r>
            <a:r>
              <a:rPr lang="en-US" sz="2000" dirty="0" smtClean="0">
                <a:latin typeface="Tahoma" charset="0"/>
              </a:rPr>
              <a:t>ensure </a:t>
            </a:r>
            <a:r>
              <a:rPr lang="en-US" sz="2000" dirty="0" smtClean="0">
                <a:latin typeface="Tahoma" charset="0"/>
              </a:rPr>
              <a:t>misbehaving app cannot harm rest of system</a:t>
            </a:r>
            <a:endParaRPr lang="en-US" sz="2000" dirty="0">
              <a:latin typeface="Tahoma" charset="0"/>
            </a:endParaRPr>
          </a:p>
          <a:p>
            <a:pPr>
              <a:spcBef>
                <a:spcPct val="80000"/>
              </a:spcBef>
            </a:pPr>
            <a:r>
              <a:rPr lang="en-US" sz="2400" dirty="0">
                <a:latin typeface="Tahoma" charset="0"/>
              </a:rPr>
              <a:t>Can be implemented at many levels</a:t>
            </a:r>
            <a:r>
              <a:rPr lang="en-US" sz="2400" dirty="0" smtClean="0">
                <a:latin typeface="Tahoma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Threads: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     </a:t>
            </a:r>
            <a:r>
              <a:rPr lang="en-US" sz="2400" dirty="0">
                <a:latin typeface="Tahoma" charset="0"/>
                <a:ea typeface="ＭＳ Ｐゴシック" charset="0"/>
              </a:rPr>
              <a:t>Software Fault Isolation (SFI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 smtClean="0">
                <a:latin typeface="Tahoma" charset="0"/>
                <a:ea typeface="ＭＳ Ｐゴシック" charset="0"/>
              </a:rPr>
              <a:t>Isolating </a:t>
            </a:r>
            <a:r>
              <a:rPr lang="en-US" sz="2000" dirty="0">
                <a:latin typeface="Tahoma" charset="0"/>
                <a:ea typeface="ＭＳ Ｐゴシック" charset="0"/>
              </a:rPr>
              <a:t>threads sharing same address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space  </a:t>
            </a:r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>
              <a:spcBef>
                <a:spcPts val="1200"/>
              </a:spcBef>
            </a:pPr>
            <a:r>
              <a:rPr lang="en-US" sz="2400" b="1" dirty="0" smtClean="0">
                <a:latin typeface="Tahoma" charset="0"/>
                <a:ea typeface="ＭＳ Ｐゴシック" charset="0"/>
              </a:rPr>
              <a:t>Application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:  </a:t>
            </a:r>
            <a:r>
              <a:rPr lang="en-US" sz="2400" dirty="0">
                <a:latin typeface="Tahoma" charset="0"/>
                <a:ea typeface="ＭＳ Ｐゴシック" charset="0"/>
              </a:rPr>
              <a:t>e.g.   browser-based confinement</a:t>
            </a:r>
          </a:p>
          <a:p>
            <a:pPr marL="0" indent="0">
              <a:spcBef>
                <a:spcPct val="80000"/>
              </a:spcBef>
              <a:buNone/>
            </a:pPr>
            <a:endParaRPr lang="en-US" sz="2400" b="1" dirty="0">
              <a:latin typeface="Tahoma" charset="0"/>
            </a:endParaRPr>
          </a:p>
          <a:p>
            <a:pPr marL="457200" lvl="1" indent="0">
              <a:buNone/>
            </a:pP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Implementing confinement</a:t>
            </a: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382000" cy="4000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ahoma" charset="0"/>
              </a:rPr>
              <a:t>Key component: </a:t>
            </a:r>
            <a:r>
              <a:rPr lang="en-US" sz="2800" b="1" dirty="0" smtClean="0">
                <a:latin typeface="Tahoma" charset="0"/>
              </a:rPr>
              <a:t>reference </a:t>
            </a:r>
            <a:r>
              <a:rPr lang="en-US" sz="2800" b="1" dirty="0">
                <a:latin typeface="Tahoma" charset="0"/>
              </a:rPr>
              <a:t>monitor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Mediates requests</a:t>
            </a:r>
            <a:r>
              <a:rPr lang="en-US" dirty="0">
                <a:latin typeface="Tahoma" charset="0"/>
                <a:ea typeface="ＭＳ Ｐゴシック" charset="0"/>
              </a:rPr>
              <a:t> from applications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Implements protection policy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Enforces isolation and confinement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Tahoma" charset="0"/>
                <a:ea typeface="ＭＳ Ｐゴシック" charset="0"/>
              </a:rPr>
              <a:t>Must </a:t>
            </a:r>
            <a:r>
              <a:rPr lang="en-US" b="1" u="sng" dirty="0">
                <a:latin typeface="Tahoma" charset="0"/>
                <a:ea typeface="ＭＳ Ｐゴシック" charset="0"/>
              </a:rPr>
              <a:t>always</a:t>
            </a:r>
            <a:r>
              <a:rPr lang="en-US" dirty="0">
                <a:latin typeface="Tahoma" charset="0"/>
                <a:ea typeface="ＭＳ Ｐゴシック" charset="0"/>
              </a:rPr>
              <a:t> be invoked: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Every application request must be mediated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Tamperproof</a:t>
            </a:r>
            <a:r>
              <a:rPr lang="en-US" dirty="0">
                <a:latin typeface="Tahoma" charset="0"/>
                <a:ea typeface="ＭＳ Ｐゴシック" charset="0"/>
              </a:rPr>
              <a:t>: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Reference monitor cannot be killed</a:t>
            </a:r>
          </a:p>
          <a:p>
            <a:pPr lvl="2"/>
            <a:r>
              <a:rPr lang="en-US" sz="2400" dirty="0">
                <a:latin typeface="Tahoma" charset="0"/>
                <a:ea typeface="ＭＳ Ｐゴシック" charset="0"/>
              </a:rPr>
              <a:t>… or if killed, then monitored process is killed too</a:t>
            </a:r>
          </a:p>
          <a:p>
            <a:pPr lvl="1">
              <a:spcBef>
                <a:spcPct val="50000"/>
              </a:spcBef>
            </a:pPr>
            <a:r>
              <a:rPr lang="en-US" b="1" dirty="0">
                <a:latin typeface="Tahoma" charset="0"/>
                <a:ea typeface="ＭＳ Ｐゴシック" charset="0"/>
              </a:rPr>
              <a:t>Small</a:t>
            </a:r>
            <a:r>
              <a:rPr lang="en-US" dirty="0">
                <a:latin typeface="Tahoma" charset="0"/>
                <a:ea typeface="ＭＳ Ｐゴシック" charset="0"/>
              </a:rPr>
              <a:t> enough to be analyzed and validated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9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2247900"/>
            <a:ext cx="3810000" cy="1009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>
                <a:solidFill>
                  <a:srgbClr val="FF6600"/>
                </a:solidFill>
                <a:latin typeface="Tahoma" charset="0"/>
              </a:rPr>
              <a:t>A </a:t>
            </a:r>
            <a:r>
              <a:rPr lang="en-US" sz="4400" dirty="0" smtClean="0">
                <a:solidFill>
                  <a:srgbClr val="FF6600"/>
                </a:solidFill>
                <a:latin typeface="Tahoma" charset="0"/>
              </a:rPr>
              <a:t>old example</a:t>
            </a:r>
            <a:r>
              <a:rPr lang="en-US" sz="4400" dirty="0">
                <a:solidFill>
                  <a:srgbClr val="FF6600"/>
                </a:solidFill>
                <a:latin typeface="Tahoma" charset="0"/>
              </a:rPr>
              <a:t>: </a:t>
            </a:r>
            <a:r>
              <a:rPr lang="en-US" sz="4400" dirty="0" err="1" smtClean="0">
                <a:solidFill>
                  <a:srgbClr val="FF6600"/>
                </a:solidFill>
                <a:latin typeface="Tahoma" charset="0"/>
              </a:rPr>
              <a:t>chroot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42291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ahoma" charset="0"/>
              </a:rPr>
              <a:t>Often used for </a:t>
            </a:r>
            <a:r>
              <a:rPr lang="ja-JP" altLang="en-US" sz="2400" dirty="0">
                <a:latin typeface="Tahoma" charset="0"/>
              </a:rPr>
              <a:t>“</a:t>
            </a:r>
            <a:r>
              <a:rPr lang="en-US" sz="2400" dirty="0">
                <a:latin typeface="Tahoma" charset="0"/>
              </a:rPr>
              <a:t>guest</a:t>
            </a:r>
            <a:r>
              <a:rPr lang="ja-JP" altLang="en-US" sz="2400" dirty="0">
                <a:latin typeface="Tahoma" charset="0"/>
              </a:rPr>
              <a:t>”</a:t>
            </a:r>
            <a:r>
              <a:rPr lang="en-US" sz="2400" dirty="0">
                <a:latin typeface="Tahoma" charset="0"/>
              </a:rPr>
              <a:t> accounts on ftp sites</a:t>
            </a:r>
          </a:p>
          <a:p>
            <a:endParaRPr lang="en-US" sz="2400" dirty="0">
              <a:latin typeface="Tahoma" charset="0"/>
            </a:endParaRPr>
          </a:p>
          <a:p>
            <a:r>
              <a:rPr lang="en-US" sz="2400" dirty="0">
                <a:latin typeface="Tahoma" charset="0"/>
              </a:rPr>
              <a:t>To use do: </a:t>
            </a:r>
            <a:r>
              <a:rPr lang="en-US" sz="2400" dirty="0" smtClean="0">
                <a:latin typeface="Tahoma" charset="0"/>
              </a:rPr>
              <a:t>(</a:t>
            </a:r>
            <a:r>
              <a:rPr lang="en-US" sz="2400" dirty="0">
                <a:latin typeface="Tahoma" charset="0"/>
              </a:rPr>
              <a:t>must be root</a:t>
            </a:r>
            <a:r>
              <a:rPr lang="en-US" sz="2400" dirty="0" smtClean="0">
                <a:latin typeface="Tahoma" charset="0"/>
              </a:rPr>
              <a:t>)</a:t>
            </a:r>
          </a:p>
          <a:p>
            <a:pPr lvl="1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</a:rPr>
              <a:t>	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chroot</a:t>
            </a:r>
            <a:r>
              <a:rPr lang="en-US" dirty="0">
                <a:latin typeface="Tahoma" charset="0"/>
                <a:ea typeface="ＭＳ Ｐゴシック" charset="0"/>
              </a:rPr>
              <a:t>   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	    root </a:t>
            </a:r>
            <a:r>
              <a:rPr lang="en-US" dirty="0" err="1">
                <a:latin typeface="Tahoma" charset="0"/>
                <a:ea typeface="ＭＳ Ｐゴシック" charset="0"/>
              </a:rPr>
              <a:t>dir</a:t>
            </a:r>
            <a:r>
              <a:rPr lang="en-US" dirty="0">
                <a:latin typeface="Tahoma" charset="0"/>
                <a:ea typeface="ＭＳ Ｐゴシック" charset="0"/>
              </a:rPr>
              <a:t>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dirty="0">
                <a:latin typeface="Tahoma" charset="0"/>
                <a:ea typeface="ＭＳ Ｐゴシック" charset="0"/>
              </a:rPr>
              <a:t> is now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latin typeface="Tahoma" charset="0"/>
                <a:ea typeface="ＭＳ Ｐゴシック" charset="0"/>
              </a:rPr>
              <a:t>tmp</a:t>
            </a:r>
            <a:r>
              <a:rPr lang="en-US" dirty="0">
                <a:latin typeface="Tahoma" charset="0"/>
                <a:ea typeface="ＭＳ Ｐゴシック" charset="0"/>
              </a:rPr>
              <a:t>/guest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	</a:t>
            </a:r>
            <a:r>
              <a:rPr lang="en-US" dirty="0" err="1">
                <a:latin typeface="Tahoma" charset="0"/>
                <a:ea typeface="ＭＳ Ｐゴシック" charset="0"/>
              </a:rPr>
              <a:t>su</a:t>
            </a:r>
            <a:r>
              <a:rPr lang="en-US" dirty="0">
                <a:latin typeface="Tahoma" charset="0"/>
                <a:ea typeface="ＭＳ Ｐゴシック" charset="0"/>
              </a:rPr>
              <a:t> guest		    EUID set to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dirty="0">
                <a:latin typeface="Tahoma" charset="0"/>
                <a:ea typeface="ＭＳ Ｐゴシック" charset="0"/>
              </a:rPr>
              <a:t>guest</a:t>
            </a:r>
            <a:r>
              <a:rPr lang="ja-JP" altLang="en-US" dirty="0" smtClean="0">
                <a:latin typeface="Tahoma" charset="0"/>
                <a:ea typeface="ＭＳ Ｐゴシック" charset="0"/>
              </a:rPr>
              <a:t>”</a:t>
            </a:r>
            <a:endParaRPr lang="en-US" altLang="ja-JP" dirty="0" smtClean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400" dirty="0" smtClean="0">
              <a:latin typeface="Tahoma" charset="0"/>
            </a:endParaRPr>
          </a:p>
          <a:p>
            <a:r>
              <a:rPr lang="en-US" sz="2400" dirty="0">
                <a:latin typeface="+mj-lt"/>
              </a:rPr>
              <a:t>Now  </a:t>
            </a:r>
            <a:r>
              <a:rPr lang="ja-JP" altLang="en-US" sz="2400" dirty="0">
                <a:latin typeface="+mj-lt"/>
              </a:rPr>
              <a:t>“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 err="1">
                <a:latin typeface="+mj-lt"/>
              </a:rPr>
              <a:t>tmp</a:t>
            </a:r>
            <a:r>
              <a:rPr lang="en-US" sz="2400" dirty="0">
                <a:latin typeface="+mj-lt"/>
              </a:rPr>
              <a:t>/guest</a:t>
            </a:r>
            <a:r>
              <a:rPr lang="ja-JP" altLang="en-US" sz="2400" dirty="0">
                <a:latin typeface="+mj-lt"/>
              </a:rPr>
              <a:t>”</a:t>
            </a:r>
            <a:r>
              <a:rPr lang="en-US" sz="2400" dirty="0">
                <a:latin typeface="+mj-lt"/>
              </a:rPr>
              <a:t>  is added to file system accesses for applications in jail</a:t>
            </a:r>
          </a:p>
          <a:p>
            <a:pPr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latin typeface="Tahoma" charset="0"/>
              </a:rPr>
              <a:t>		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etc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</a:rPr>
              <a:t>passwd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</a:rPr>
              <a:t>)    </a:t>
            </a: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</a:t>
            </a:r>
            <a:b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</a:br>
            <a:r>
              <a:rPr lang="en-US" sz="32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		    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open(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tmp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/guest/etc/</a:t>
            </a:r>
            <a:r>
              <a:rPr lang="en-US" sz="2400" b="1" dirty="0" err="1">
                <a:solidFill>
                  <a:srgbClr val="CC3399"/>
                </a:solidFill>
                <a:latin typeface="Tahoma" charset="0"/>
                <a:sym typeface="Symbol" charset="0"/>
              </a:rPr>
              <a:t>passwd</a:t>
            </a:r>
            <a:r>
              <a:rPr lang="ja-JP" alt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” </a:t>
            </a:r>
            <a:r>
              <a:rPr lang="en-US" sz="2400" b="1" dirty="0" smtClean="0">
                <a:solidFill>
                  <a:srgbClr val="CC3399"/>
                </a:solidFill>
                <a:latin typeface="Tahoma" charset="0"/>
                <a:sym typeface="Symbol" charset="0"/>
              </a:rPr>
              <a:t>,   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“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r</a:t>
            </a:r>
            <a:r>
              <a:rPr lang="ja-JP" alt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”</a:t>
            </a:r>
            <a:r>
              <a:rPr lang="en-US" sz="2400" b="1" dirty="0">
                <a:solidFill>
                  <a:srgbClr val="CC3399"/>
                </a:solidFill>
                <a:latin typeface="Tahoma" charset="0"/>
                <a:sym typeface="Symbol" charset="0"/>
              </a:rPr>
              <a:t>)</a:t>
            </a:r>
          </a:p>
          <a:p>
            <a:pPr lvl="1">
              <a:spcBef>
                <a:spcPct val="50000"/>
              </a:spcBef>
              <a:buSzTx/>
              <a:buFont typeface="Symbol" charset="0"/>
              <a:buChar char="Þ"/>
            </a:pPr>
            <a:r>
              <a:rPr lang="en-US" dirty="0">
                <a:latin typeface="Tahoma" charset="0"/>
                <a:ea typeface="ＭＳ Ｐゴシック" charset="0"/>
              </a:rPr>
              <a:t>  application cannot access files outside of jail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8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err="1">
                <a:solidFill>
                  <a:srgbClr val="FF6600"/>
                </a:solidFill>
                <a:latin typeface="Tahoma" charset="0"/>
              </a:rPr>
              <a:t>Jailkit</a:t>
            </a:r>
            <a:endParaRPr lang="en-US" sz="4400" dirty="0">
              <a:solidFill>
                <a:srgbClr val="FF6600"/>
              </a:solidFill>
              <a:latin typeface="Tahoma" charset="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839200" cy="4000500"/>
          </a:xfrm>
        </p:spPr>
        <p:txBody>
          <a:bodyPr>
            <a:normAutofit fontScale="92500" lnSpcReduction="20000"/>
          </a:bodyPr>
          <a:lstStyle/>
          <a:p>
            <a:pPr>
              <a:buSzTx/>
              <a:buFont typeface="Symbol" charset="0"/>
              <a:buNone/>
            </a:pPr>
            <a:r>
              <a:rPr lang="en-US" sz="2400" u="sng" dirty="0">
                <a:latin typeface="Tahoma" charset="0"/>
              </a:rPr>
              <a:t>Problem</a:t>
            </a:r>
            <a:r>
              <a:rPr lang="en-US" sz="2400" dirty="0">
                <a:latin typeface="Tahoma" charset="0"/>
              </a:rPr>
              <a:t>:   all utility </a:t>
            </a:r>
            <a:r>
              <a:rPr lang="en-US" sz="2400" dirty="0" err="1">
                <a:latin typeface="Tahoma" charset="0"/>
              </a:rPr>
              <a:t>progs</a:t>
            </a:r>
            <a:r>
              <a:rPr lang="en-US" sz="2400" dirty="0">
                <a:latin typeface="Tahoma" charset="0"/>
              </a:rPr>
              <a:t> (</a:t>
            </a:r>
            <a:r>
              <a:rPr lang="en-US" sz="2400" dirty="0" err="1">
                <a:latin typeface="Tahoma" charset="0"/>
              </a:rPr>
              <a:t>ls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ps</a:t>
            </a:r>
            <a:r>
              <a:rPr lang="en-US" sz="2400" dirty="0">
                <a:latin typeface="Tahoma" charset="0"/>
              </a:rPr>
              <a:t>, vi) must live inside jail</a:t>
            </a:r>
          </a:p>
          <a:p>
            <a:pPr lvl="1">
              <a:buSzTx/>
              <a:buFontTx/>
              <a:buNone/>
            </a:pPr>
            <a:endParaRPr lang="en-US" b="1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 err="1">
                <a:latin typeface="Tahoma" charset="0"/>
              </a:rPr>
              <a:t>jailkit</a:t>
            </a:r>
            <a:r>
              <a:rPr lang="en-US" sz="2400" dirty="0">
                <a:latin typeface="Tahoma" charset="0"/>
              </a:rPr>
              <a:t> project:    auto builds files, libs, and </a:t>
            </a:r>
            <a:r>
              <a:rPr lang="en-US" sz="2400" dirty="0" err="1">
                <a:latin typeface="Tahoma" charset="0"/>
              </a:rPr>
              <a:t>dirs</a:t>
            </a:r>
            <a:r>
              <a:rPr lang="en-US" sz="2400" dirty="0">
                <a:latin typeface="Tahoma" charset="0"/>
              </a:rPr>
              <a:t> needed in jail </a:t>
            </a:r>
            <a:r>
              <a:rPr lang="en-US" sz="2400" dirty="0" err="1" smtClean="0">
                <a:latin typeface="Tahoma" charset="0"/>
              </a:rPr>
              <a:t>env</a:t>
            </a:r>
            <a:endParaRPr lang="en-US" sz="2400" dirty="0">
              <a:latin typeface="Tahoma" charset="0"/>
            </a:endParaRP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jk_init</a:t>
            </a:r>
            <a:r>
              <a:rPr lang="en-US" dirty="0">
                <a:latin typeface="Tahoma" charset="0"/>
                <a:ea typeface="ＭＳ Ｐゴシック" charset="0"/>
              </a:rPr>
              <a:t>:    creates jail environment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jk_check</a:t>
            </a:r>
            <a:r>
              <a:rPr lang="en-US" b="1" dirty="0">
                <a:latin typeface="Tahoma" charset="0"/>
                <a:ea typeface="ＭＳ Ｐゴシック" charset="0"/>
              </a:rPr>
              <a:t>:</a:t>
            </a:r>
            <a:r>
              <a:rPr lang="en-US" dirty="0">
                <a:latin typeface="Tahoma" charset="0"/>
                <a:ea typeface="ＭＳ Ｐゴシック" charset="0"/>
              </a:rPr>
              <a:t>   checks jail </a:t>
            </a:r>
            <a:r>
              <a:rPr lang="en-US" dirty="0" err="1">
                <a:latin typeface="Tahoma" charset="0"/>
                <a:ea typeface="ＭＳ Ｐゴシック" charset="0"/>
              </a:rPr>
              <a:t>env</a:t>
            </a:r>
            <a:r>
              <a:rPr lang="en-US" dirty="0">
                <a:latin typeface="Tahoma" charset="0"/>
                <a:ea typeface="ＭＳ Ｐゴシック" charset="0"/>
              </a:rPr>
              <a:t> for security problems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any modified programs,</a:t>
            </a:r>
          </a:p>
          <a:p>
            <a:pPr lvl="2">
              <a:buSzTx/>
              <a:buFontTx/>
              <a:buChar char="•"/>
            </a:pPr>
            <a:r>
              <a:rPr lang="en-US" sz="2400" dirty="0">
                <a:latin typeface="Tahoma" charset="0"/>
                <a:ea typeface="ＭＳ Ｐゴシック" charset="0"/>
              </a:rPr>
              <a:t>checks for world writable directories, etc.</a:t>
            </a:r>
          </a:p>
          <a:p>
            <a:pPr lvl="1">
              <a:spcBef>
                <a:spcPts val="1224"/>
              </a:spcBef>
              <a:buSzTx/>
              <a:buFontTx/>
              <a:buChar char="•"/>
            </a:pPr>
            <a:r>
              <a:rPr lang="en-US" b="1" dirty="0" err="1">
                <a:latin typeface="Tahoma" charset="0"/>
                <a:ea typeface="ＭＳ Ｐゴシック" charset="0"/>
              </a:rPr>
              <a:t>jk_lsh</a:t>
            </a:r>
            <a:r>
              <a:rPr lang="en-US" dirty="0">
                <a:latin typeface="Tahoma" charset="0"/>
                <a:ea typeface="ＭＳ Ｐゴシック" charset="0"/>
              </a:rPr>
              <a:t>:   restricted shell to be used inside jail</a:t>
            </a:r>
          </a:p>
          <a:p>
            <a:pPr lvl="1">
              <a:buSzTx/>
              <a:buFontTx/>
              <a:buChar char="•"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buSzTx/>
              <a:buFontTx/>
              <a:buChar char="•"/>
            </a:pPr>
            <a:r>
              <a:rPr lang="en-US" sz="2400" b="1" dirty="0">
                <a:latin typeface="Tahoma" charset="0"/>
              </a:rPr>
              <a:t>note:  </a:t>
            </a:r>
            <a:r>
              <a:rPr lang="en-US" sz="2400" dirty="0">
                <a:latin typeface="Tahoma" charset="0"/>
              </a:rPr>
              <a:t>simple </a:t>
            </a:r>
            <a:r>
              <a:rPr lang="en-US" sz="2400" dirty="0" err="1">
                <a:latin typeface="Tahoma" charset="0"/>
              </a:rPr>
              <a:t>chroot</a:t>
            </a:r>
            <a:r>
              <a:rPr lang="en-US" sz="2400" dirty="0">
                <a:latin typeface="Tahoma" charset="0"/>
              </a:rPr>
              <a:t> jail does not limit network access</a:t>
            </a:r>
            <a:endParaRPr lang="en-US" sz="2400" b="1" dirty="0">
              <a:latin typeface="Tahoma" charset="0"/>
            </a:endParaRPr>
          </a:p>
          <a:p>
            <a:endParaRPr lang="en-US" sz="2400" dirty="0">
              <a:latin typeface="Tahom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2981</TotalTime>
  <Words>2211</Words>
  <Application>Microsoft Macintosh PowerPoint</Application>
  <PresentationFormat>On-screen Show (16:9)</PresentationFormat>
  <Paragraphs>562</Paragraphs>
  <Slides>54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1_Lecture</vt:lpstr>
      <vt:lpstr>2_Office Theme</vt:lpstr>
      <vt:lpstr>3_Office Theme</vt:lpstr>
      <vt:lpstr>The confinement principle</vt:lpstr>
      <vt:lpstr>Running untrusted code</vt:lpstr>
      <vt:lpstr>Approach: confinement</vt:lpstr>
      <vt:lpstr>Approach: confinement</vt:lpstr>
      <vt:lpstr>Approach: confinement</vt:lpstr>
      <vt:lpstr>Approach: confinement</vt:lpstr>
      <vt:lpstr>Implementing confinement</vt:lpstr>
      <vt:lpstr>A old example: chroot</vt:lpstr>
      <vt:lpstr>Jailkit</vt:lpstr>
      <vt:lpstr>Escaping from jails</vt:lpstr>
      <vt:lpstr>Many ways to escape jail as root</vt:lpstr>
      <vt:lpstr>Freebsd jail</vt:lpstr>
      <vt:lpstr>Not all programs can run in a jail</vt:lpstr>
      <vt:lpstr>Problems with chroot and jail</vt:lpstr>
      <vt:lpstr>System Call Interposition</vt:lpstr>
      <vt:lpstr>System call interposition</vt:lpstr>
      <vt:lpstr>Initial implementation  (Janus)      [GWTB’96]</vt:lpstr>
      <vt:lpstr>Complications</vt:lpstr>
      <vt:lpstr>Problems with ptrace</vt:lpstr>
      <vt:lpstr>Alternate design:  systrace    [P’02]</vt:lpstr>
      <vt:lpstr>Ostia:  a delegation architecture    [GPR’04]</vt:lpstr>
      <vt:lpstr>Ostia:  a delegation architecture    [GPR’04]</vt:lpstr>
      <vt:lpstr>Policy</vt:lpstr>
      <vt:lpstr>NaCl:  a modern day example</vt:lpstr>
      <vt:lpstr>Isolation via Virtual Machines</vt:lpstr>
      <vt:lpstr>Virtual Machines</vt:lpstr>
      <vt:lpstr>Why so popular now?</vt:lpstr>
      <vt:lpstr>VMM security assumption</vt:lpstr>
      <vt:lpstr>Problem:   covert channels</vt:lpstr>
      <vt:lpstr>An example covert channel</vt:lpstr>
      <vt:lpstr>PowerPoint Presentation</vt:lpstr>
      <vt:lpstr>VMM Introspection:  [GR’03]  protecting the anti-virus system</vt:lpstr>
      <vt:lpstr>Intrusion Detection / Anti-virus</vt:lpstr>
      <vt:lpstr>PowerPoint Presentation</vt:lpstr>
      <vt:lpstr>Sample checks</vt:lpstr>
      <vt:lpstr>Sample checks</vt:lpstr>
      <vt:lpstr>Subvirting VM Isolation</vt:lpstr>
      <vt:lpstr>Subvirt   [King et al. 2006]</vt:lpstr>
      <vt:lpstr>The MATRIX</vt:lpstr>
      <vt:lpstr>PowerPoint Presentation</vt:lpstr>
      <vt:lpstr>VM Based Malware  (blue pill virus)</vt:lpstr>
      <vt:lpstr>VMM Detection</vt:lpstr>
      <vt:lpstr>VMM Detection (red pill techniques)</vt:lpstr>
      <vt:lpstr>VMM Detection</vt:lpstr>
      <vt:lpstr>Software Fault Isolation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Isolation:   summary</vt:lpstr>
      <vt:lpstr>THE  END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Suman Jana</cp:lastModifiedBy>
  <cp:revision>206</cp:revision>
  <dcterms:created xsi:type="dcterms:W3CDTF">2010-11-06T18:36:35Z</dcterms:created>
  <dcterms:modified xsi:type="dcterms:W3CDTF">2017-09-17T00:13:39Z</dcterms:modified>
  <cp:category/>
</cp:coreProperties>
</file>