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406" r:id="rId2"/>
    <p:sldId id="509" r:id="rId3"/>
    <p:sldId id="520" r:id="rId4"/>
    <p:sldId id="499" r:id="rId5"/>
    <p:sldId id="559" r:id="rId6"/>
    <p:sldId id="560" r:id="rId7"/>
    <p:sldId id="598" r:id="rId8"/>
    <p:sldId id="561" r:id="rId9"/>
    <p:sldId id="562" r:id="rId10"/>
    <p:sldId id="563" r:id="rId11"/>
    <p:sldId id="512" r:id="rId12"/>
    <p:sldId id="515" r:id="rId13"/>
    <p:sldId id="565" r:id="rId14"/>
    <p:sldId id="557" r:id="rId15"/>
    <p:sldId id="564" r:id="rId16"/>
    <p:sldId id="516" r:id="rId17"/>
    <p:sldId id="518" r:id="rId18"/>
    <p:sldId id="570" r:id="rId19"/>
    <p:sldId id="513" r:id="rId20"/>
    <p:sldId id="521" r:id="rId21"/>
    <p:sldId id="558" r:id="rId22"/>
    <p:sldId id="522" r:id="rId23"/>
    <p:sldId id="599" r:id="rId24"/>
    <p:sldId id="510" r:id="rId25"/>
    <p:sldId id="523" r:id="rId26"/>
    <p:sldId id="571" r:id="rId27"/>
    <p:sldId id="502" r:id="rId28"/>
    <p:sldId id="505" r:id="rId29"/>
    <p:sldId id="506" r:id="rId30"/>
    <p:sldId id="532" r:id="rId31"/>
    <p:sldId id="533" r:id="rId32"/>
    <p:sldId id="508" r:id="rId33"/>
    <p:sldId id="534" r:id="rId34"/>
    <p:sldId id="524" r:id="rId35"/>
    <p:sldId id="525" r:id="rId36"/>
    <p:sldId id="535" r:id="rId37"/>
    <p:sldId id="526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7" r:id="rId47"/>
    <p:sldId id="546" r:id="rId48"/>
    <p:sldId id="555" r:id="rId49"/>
    <p:sldId id="556" r:id="rId50"/>
    <p:sldId id="498" r:id="rId51"/>
    <p:sldId id="454" r:id="rId52"/>
  </p:sldIdLst>
  <p:sldSz cx="9144000" cy="6858000" type="screen4x3"/>
  <p:notesSz cx="7188200" cy="949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999FF"/>
    <a:srgbClr val="009900"/>
    <a:srgbClr val="FFFF00"/>
    <a:srgbClr val="FF00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28" autoAdjust="0"/>
  </p:normalViewPr>
  <p:slideViewPr>
    <p:cSldViewPr snapToObjects="1">
      <p:cViewPr varScale="1">
        <p:scale>
          <a:sx n="97" d="100"/>
          <a:sy n="97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2041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2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2992"/>
        <p:guide pos="22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4" Type="http://schemas.openxmlformats.org/officeDocument/2006/relationships/slide" Target="slides/slide42.xml"/><Relationship Id="rId1" Type="http://schemas.openxmlformats.org/officeDocument/2006/relationships/slide" Target="slides/slide1.xml"/><Relationship Id="rId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8FF60B1-58B6-C94B-BCE7-20590C65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498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1675"/>
            <a:ext cx="52705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CA1678F-D43B-894A-892D-3EBCF361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73F66CA-7BD8-0F49-B6ED-CFF9A008B227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2DFB681-426F-4245-8A08-407348E8353F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Gambling site in Costa Rica.   Defended using PureGig ISP that has  10Gb/sec link.</a:t>
            </a:r>
          </a:p>
          <a:p>
            <a:r>
              <a:rPr lang="en-US">
                <a:latin typeface="Times New Roman" charset="0"/>
                <a:sym typeface="Wingdings" charset="0"/>
              </a:rPr>
              <a:t>Note:   NetScalar boxes process SYN packets in HW.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FFBDD07-802B-2349-A5F9-A6764AE462D8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Note:   web site is only accessible through prolexic proxy via leased line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CEF4AE-9863-F244-8144-C16754E8EE64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Rate:    #attacks detected per 24 hours</a:t>
            </a:r>
          </a:p>
          <a:p>
            <a:r>
              <a:rPr lang="en-US">
                <a:latin typeface="Times New Roman" charset="0"/>
              </a:rPr>
              <a:t>Filtering some of these, like TCP RST, requires Prolexic to maintain per-flow state.</a:t>
            </a:r>
          </a:p>
          <a:p>
            <a:r>
              <a:rPr lang="en-US">
                <a:latin typeface="Times New Roman" charset="0"/>
              </a:rPr>
              <a:t>Per-flow state is not easy to maintain.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HTTPS</a:t>
            </a:r>
            <a:r>
              <a:rPr lang="en-US" baseline="0" dirty="0" smtClean="0"/>
              <a:t> prevent this?    Not if attacker is trusted to issue certs for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36CC6E-BABF-F645-8716-907960550591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YouTube was down for close to two hours.   </a:t>
            </a:r>
          </a:p>
          <a:p>
            <a:r>
              <a:rPr lang="en-US">
                <a:latin typeface="Times New Roman" charset="0"/>
              </a:rPr>
              <a:t>More recent example:   Apr, 8, 2010:   for 18 minutes, China Telecom published BGP routes that cause .mil and .gov to route through China telecom.  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0B0DCC5-919D-1446-B668-225118B2D611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D53CA-F38D-4648-809E-73330BA837C3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 SYN floods:  include puzzle solution in every SYN packet.   Example:   challenge  C = source-IP.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1401FB-E525-D14F-8684-A4D8A4698ECB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Other methods to block spoofed source IP:   SAVE  (Infocomm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02)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591073-BBF0-7C49-B9D0-DEA504CA620C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blog.cloudflare.com</a:t>
            </a:r>
            <a:r>
              <a:rPr lang="en-US" dirty="0" smtClean="0">
                <a:latin typeface="Times New Roman" charset="0"/>
              </a:rPr>
              <a:t>/the-</a:t>
            </a:r>
            <a:r>
              <a:rPr lang="en-US" dirty="0" err="1" smtClean="0">
                <a:latin typeface="Times New Roman" charset="0"/>
              </a:rPr>
              <a:t>ddos</a:t>
            </a:r>
            <a:r>
              <a:rPr lang="en-US" dirty="0" smtClean="0">
                <a:latin typeface="Times New Roman" charset="0"/>
              </a:rPr>
              <a:t>-that-almost-broke-the-internet</a:t>
            </a:r>
          </a:p>
          <a:p>
            <a:r>
              <a:rPr lang="en-US" dirty="0" smtClean="0">
                <a:latin typeface="Times New Roman" charset="0"/>
              </a:rPr>
              <a:t>3/2013 attack:   31,000 open DNS resolvers, each outputting 10Mbps.   Source:  3 networks that allowed spoofing.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Attack on </a:t>
            </a:r>
            <a:r>
              <a:rPr lang="en-US" dirty="0" err="1" smtClean="0">
                <a:latin typeface="Times New Roman" charset="0"/>
              </a:rPr>
              <a:t>spamhouse</a:t>
            </a:r>
            <a:r>
              <a:rPr lang="en-US" dirty="0" smtClean="0">
                <a:latin typeface="Times New Roman" charset="0"/>
              </a:rPr>
              <a:t> protected by </a:t>
            </a:r>
            <a:r>
              <a:rPr lang="en-US" dirty="0" err="1" smtClean="0">
                <a:latin typeface="Times New Roman" charset="0"/>
              </a:rPr>
              <a:t>cloudflare.com</a:t>
            </a:r>
            <a:endParaRPr lang="en-US" dirty="0" smtClean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2010</a:t>
            </a:r>
            <a:r>
              <a:rPr lang="en-US" baseline="0" dirty="0" smtClean="0"/>
              <a:t> providers observed 100Gbps DNS reflection/amplification attack.</a:t>
            </a:r>
          </a:p>
          <a:p>
            <a:r>
              <a:rPr lang="en-US" baseline="0" dirty="0" smtClean="0"/>
              <a:t>IMDDOS:  botnet providing DDOS services for hire.    80$/24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30ABBB-8380-7943-8744-21874136C2D1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Number of packets depends on backlog queue eviction policy.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ED821D9-8F29-D74D-8738-0F26B43DA100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Infected IP:  a.b.c.d.     a.b.X.Y avoids ingress filtering ISPs.      Note: evades Savage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/8 backscatter monitor.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1F5AA8-35BF-754F-885B-11156FC75CFB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Syncache:  global hash table for all half open connections on all sockets.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B46887-ED1D-6D4C-968F-AE0261DD9BC7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To check that SN</a:t>
            </a:r>
            <a:r>
              <a:rPr lang="en-US" baseline="-25000" dirty="0">
                <a:latin typeface="Times New Roman" charset="0"/>
              </a:rPr>
              <a:t>S </a:t>
            </a:r>
            <a:r>
              <a:rPr lang="en-US" dirty="0">
                <a:latin typeface="Times New Roman" charset="0"/>
              </a:rPr>
              <a:t> is valid:   server </a:t>
            </a:r>
            <a:r>
              <a:rPr lang="en-US" dirty="0" err="1">
                <a:latin typeface="Times New Roman" charset="0"/>
              </a:rPr>
              <a:t>xors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with SN</a:t>
            </a:r>
            <a:r>
              <a:rPr lang="en-US" baseline="-25000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and verifies that L is the correct value. </a:t>
            </a:r>
          </a:p>
          <a:p>
            <a:r>
              <a:rPr lang="en-US" dirty="0">
                <a:latin typeface="Times New Roman" charset="0"/>
              </a:rPr>
              <a:t>T guarantees that old SYN-ACK Cookies cannot be used</a:t>
            </a:r>
          </a:p>
          <a:p>
            <a:r>
              <a:rPr lang="en-US" dirty="0">
                <a:latin typeface="Times New Roman" charset="0"/>
              </a:rPr>
              <a:t>MSS:  max segment size   (TCP option),   encoded as 3 bits.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B27BA9F-5853-D444-85F4-017A7B1654AE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Savage used /8 network:   44.x.y.z. 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Arbor:   measures *distinct* SYN attacks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Estonia moved statue away from city center to cemetery.  Objections by ethnic Russian minority.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Targeted</a:t>
            </a:r>
            <a:r>
              <a:rPr lang="en-US" baseline="0" dirty="0" smtClean="0"/>
              <a:t> </a:t>
            </a:r>
            <a:r>
              <a:rPr lang="en-US" dirty="0" smtClean="0"/>
              <a:t>Estonian ministerial sites and businesses.</a:t>
            </a: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AA82E-2F20-F947-B4BF-29CA9445A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2EC5-8084-D247-B977-89D6C099B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C978-7E64-0D45-91E9-CA7B2E1E1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D36-41D3-5B49-8DA6-A70889E8A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DA25-738F-9349-A3E3-B2F18864B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7567-222D-304B-9FBE-EC28D75D6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4A9C-CF9C-9844-8209-B8608C0B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00DC-A698-184D-94B8-0BB280CE7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C520-3282-3746-A2BD-C9711CACA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ACD5-5240-E448-9441-A1ECF9C12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D29-B898-BB42-BFBD-F06156FC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084E-0AD7-2942-A860-E954B86A4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39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1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4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68100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4A77F974-3FD1-B446-ADE3-926B5AF6C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CF59966-949C-504F-9AA5-6A6F07F4F82C}" type="slidenum">
              <a:rPr lang="en-GB" sz="1400"/>
              <a:pPr eaLnBrk="1" hangingPunct="1"/>
              <a:t>1</a:t>
            </a:fld>
            <a:endParaRPr lang="en-GB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Tahoma" charset="0"/>
              </a:rPr>
              <a:t>Unwanted Traffic:</a:t>
            </a:r>
            <a:br>
              <a:rPr lang="en-US" sz="4000" dirty="0">
                <a:latin typeface="Tahoma" charset="0"/>
              </a:rPr>
            </a:br>
            <a:r>
              <a:rPr lang="en-US" sz="4000" dirty="0">
                <a:latin typeface="Tahoma" charset="0"/>
              </a:rPr>
              <a:t>Denial of Service A</a:t>
            </a:r>
            <a:r>
              <a:rPr lang="en-US" sz="4000" dirty="0" smtClean="0">
                <a:latin typeface="Tahoma" charset="0"/>
              </a:rPr>
              <a:t>ttacks</a:t>
            </a:r>
            <a:endParaRPr lang="en-US" sz="4000" dirty="0">
              <a:latin typeface="Tahoma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924800" cy="2362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1400" dirty="0" smtClean="0">
                <a:latin typeface="Tahoma" charset="0"/>
              </a:rPr>
              <a:t>Original </a:t>
            </a:r>
            <a:r>
              <a:rPr lang="en-US" sz="1400" dirty="0">
                <a:latin typeface="Tahoma" charset="0"/>
              </a:rPr>
              <a:t>s</a:t>
            </a:r>
            <a:r>
              <a:rPr lang="en-US" sz="1400" dirty="0" smtClean="0">
                <a:latin typeface="Tahoma" charset="0"/>
              </a:rPr>
              <a:t>lides by Dan </a:t>
            </a:r>
            <a:r>
              <a:rPr lang="en-US" sz="1400" dirty="0" err="1" smtClean="0">
                <a:latin typeface="Tahoma" charset="0"/>
              </a:rPr>
              <a:t>Boneh</a:t>
            </a:r>
            <a:r>
              <a:rPr lang="en-US" sz="1400" dirty="0" smtClean="0">
                <a:latin typeface="Tahoma" charset="0"/>
              </a:rPr>
              <a:t> and John Mitchell</a:t>
            </a:r>
            <a:endParaRPr lang="en-US" sz="14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7086AC-3D18-2E4C-BA05-71778EE97689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6670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5029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40386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5814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8768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8100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791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6670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50292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572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3622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4290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5146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5052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7912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317750"/>
            <a:ext cx="144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430588"/>
            <a:ext cx="1436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S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725988"/>
            <a:ext cx="1160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6D549C-2BA4-3C45-BA21-04F2BDBA1508}" type="slidenum">
              <a:rPr lang="en-GB" sz="1400"/>
              <a:pPr eaLnBrk="1" hangingPunct="1"/>
              <a:t>11</a:t>
            </a:fld>
            <a:endParaRPr lang="en-GB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TCP SYN Flood I:   low rate  </a:t>
            </a:r>
            <a:r>
              <a:rPr lang="en-US" sz="2800">
                <a:latin typeface="Tahoma" charset="0"/>
              </a:rPr>
              <a:t>(DoS bug)</a:t>
            </a:r>
            <a:endParaRPr lang="en-US" sz="4000">
              <a:latin typeface="Tahoma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13271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9701" name="Group 27"/>
          <p:cNvGrpSpPr>
            <a:grpSpLocks/>
          </p:cNvGrpSpPr>
          <p:nvPr/>
        </p:nvGrpSpPr>
        <p:grpSpPr bwMode="auto">
          <a:xfrm>
            <a:off x="1327150" y="2667000"/>
            <a:ext cx="3092450" cy="3352800"/>
            <a:chOff x="836" y="1680"/>
            <a:chExt cx="2592" cy="2112"/>
          </a:xfrm>
        </p:grpSpPr>
        <p:sp>
          <p:nvSpPr>
            <p:cNvPr id="29717" name="Line 3"/>
            <p:cNvSpPr>
              <a:spLocks noChangeShapeType="1"/>
            </p:cNvSpPr>
            <p:nvPr/>
          </p:nvSpPr>
          <p:spPr bwMode="auto">
            <a:xfrm>
              <a:off x="836" y="1680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836" y="2064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9" name="Line 15"/>
            <p:cNvSpPr>
              <a:spLocks noChangeShapeType="1"/>
            </p:cNvSpPr>
            <p:nvPr/>
          </p:nvSpPr>
          <p:spPr bwMode="auto">
            <a:xfrm>
              <a:off x="836" y="2479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0" name="Line 18"/>
            <p:cNvSpPr>
              <a:spLocks noChangeShapeType="1"/>
            </p:cNvSpPr>
            <p:nvPr/>
          </p:nvSpPr>
          <p:spPr bwMode="auto">
            <a:xfrm>
              <a:off x="836" y="2911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836" y="3312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9702" name="Group 26"/>
          <p:cNvGrpSpPr>
            <a:grpSpLocks/>
          </p:cNvGrpSpPr>
          <p:nvPr/>
        </p:nvGrpSpPr>
        <p:grpSpPr bwMode="auto">
          <a:xfrm>
            <a:off x="2659063" y="2667000"/>
            <a:ext cx="966787" cy="3048000"/>
            <a:chOff x="1675" y="1536"/>
            <a:chExt cx="609" cy="1920"/>
          </a:xfrm>
        </p:grpSpPr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1675" y="153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C1</a:t>
              </a:r>
            </a:p>
          </p:txBody>
        </p:sp>
        <p:sp>
          <p:nvSpPr>
            <p:cNvPr id="29713" name="Text Box 13"/>
            <p:cNvSpPr txBox="1">
              <a:spLocks noChangeArrowheads="1"/>
            </p:cNvSpPr>
            <p:nvPr/>
          </p:nvSpPr>
          <p:spPr bwMode="auto">
            <a:xfrm>
              <a:off x="1675" y="1920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C2</a:t>
              </a:r>
            </a:p>
          </p:txBody>
        </p: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1675" y="2335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C3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1675" y="2767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C4</a:t>
              </a:r>
            </a:p>
          </p:txBody>
        </p:sp>
        <p:sp>
          <p:nvSpPr>
            <p:cNvPr id="29716" name="Text Box 22"/>
            <p:cNvSpPr txBox="1">
              <a:spLocks noChangeArrowheads="1"/>
            </p:cNvSpPr>
            <p:nvPr/>
          </p:nvSpPr>
          <p:spPr bwMode="auto">
            <a:xfrm>
              <a:off x="1675" y="3168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C5</a:t>
              </a:r>
            </a:p>
          </p:txBody>
        </p:sp>
      </p:grp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4267200" y="1806575"/>
            <a:ext cx="527050" cy="4621213"/>
            <a:chOff x="2784" y="1138"/>
            <a:chExt cx="332" cy="2911"/>
          </a:xfrm>
        </p:grpSpPr>
        <p:sp>
          <p:nvSpPr>
            <p:cNvPr id="29705" name="Text Box 5"/>
            <p:cNvSpPr txBox="1">
              <a:spLocks noChangeArrowheads="1"/>
            </p:cNvSpPr>
            <p:nvPr/>
          </p:nvSpPr>
          <p:spPr bwMode="auto">
            <a:xfrm>
              <a:off x="2784" y="1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2923" y="1488"/>
              <a:ext cx="0" cy="6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2923" y="2160"/>
              <a:ext cx="1" cy="188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2972" y="2544"/>
              <a:ext cx="0" cy="150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9" name="Line 17"/>
            <p:cNvSpPr>
              <a:spLocks noChangeShapeType="1"/>
            </p:cNvSpPr>
            <p:nvPr/>
          </p:nvSpPr>
          <p:spPr bwMode="auto">
            <a:xfrm>
              <a:off x="3016" y="2959"/>
              <a:ext cx="4" cy="10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0" name="Line 20"/>
            <p:cNvSpPr>
              <a:spLocks noChangeShapeType="1"/>
            </p:cNvSpPr>
            <p:nvPr/>
          </p:nvSpPr>
          <p:spPr bwMode="auto">
            <a:xfrm>
              <a:off x="3068" y="3391"/>
              <a:ext cx="0" cy="6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>
              <a:off x="3116" y="3792"/>
              <a:ext cx="0" cy="2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9704" name="Text Box 24"/>
          <p:cNvSpPr txBox="1">
            <a:spLocks noChangeArrowheads="1"/>
          </p:cNvSpPr>
          <p:nvPr/>
        </p:nvSpPr>
        <p:spPr bwMode="auto">
          <a:xfrm>
            <a:off x="5126038" y="1905000"/>
            <a:ext cx="34845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sng"/>
              <a:t>Single machine</a:t>
            </a:r>
            <a:r>
              <a:rPr lang="en-US" sz="240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SYN Packets with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 b="1">
                <a:solidFill>
                  <a:srgbClr val="009900"/>
                </a:solidFill>
              </a:rPr>
              <a:t>random source IP</a:t>
            </a:r>
            <a:br>
              <a:rPr lang="en-US" sz="2400" b="1">
                <a:solidFill>
                  <a:srgbClr val="009900"/>
                </a:solidFill>
              </a:rPr>
            </a:br>
            <a:r>
              <a:rPr lang="en-US" sz="2400" b="1">
                <a:solidFill>
                  <a:srgbClr val="009900"/>
                </a:solidFill>
              </a:rPr>
              <a:t>	addresses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Fills up backlog queue</a:t>
            </a:r>
            <a:br>
              <a:rPr lang="en-US" sz="2400"/>
            </a:br>
            <a:r>
              <a:rPr lang="en-US" sz="2400"/>
              <a:t>	on server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No further connections</a:t>
            </a:r>
            <a:br>
              <a:rPr lang="en-US" sz="2400"/>
            </a:br>
            <a:r>
              <a:rPr lang="en-US" sz="2400"/>
              <a:t>	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5CE85B-97F3-1344-9B90-703B5B9F9CCF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    </a:t>
            </a:r>
            <a:r>
              <a:rPr lang="en-US" sz="2800">
                <a:latin typeface="Tahoma" charset="0"/>
              </a:rPr>
              <a:t>(phrack 48, no 13, 1996)</a:t>
            </a:r>
          </a:p>
        </p:txBody>
      </p:sp>
      <p:graphicFrame>
        <p:nvGraphicFramePr>
          <p:cNvPr id="1351723" name="Group 43"/>
          <p:cNvGraphicFramePr>
            <a:graphicFrameLocks noGrp="1"/>
          </p:cNvGraphicFramePr>
          <p:nvPr>
            <p:ph sz="half" idx="2"/>
          </p:nvPr>
        </p:nvGraphicFramePr>
        <p:xfrm>
          <a:off x="2057400" y="1814513"/>
          <a:ext cx="4419600" cy="2301970"/>
        </p:xfrm>
        <a:graphic>
          <a:graphicData uri="http://schemas.openxmlformats.org/drawingml/2006/table">
            <a:tbl>
              <a:tblPr/>
              <a:tblGrid>
                <a:gridCol w="2455863"/>
                <a:gridCol w="1963737"/>
              </a:tblGrid>
              <a:tr h="895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Backlog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queue size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Linux 1.2.x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FreeBSD 2.1.5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WinNT 4.0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Text Box 41"/>
          <p:cNvSpPr txBox="1">
            <a:spLocks noChangeArrowheads="1"/>
          </p:cNvSpPr>
          <p:nvPr/>
        </p:nvSpPr>
        <p:spPr bwMode="auto">
          <a:xfrm>
            <a:off x="2246313" y="4343400"/>
            <a:ext cx="415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Backlog timeout:    3 minutes</a:t>
            </a:r>
          </a:p>
        </p:txBody>
      </p:sp>
      <p:sp>
        <p:nvSpPr>
          <p:cNvPr id="30741" name="Text Box 42"/>
          <p:cNvSpPr txBox="1">
            <a:spLocks noChangeArrowheads="1"/>
          </p:cNvSpPr>
          <p:nvPr/>
        </p:nvSpPr>
        <p:spPr bwMode="auto">
          <a:xfrm>
            <a:off x="1279525" y="5257800"/>
            <a:ext cx="5299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Symbol" charset="0"/>
              <a:buChar char="Þ"/>
            </a:pPr>
            <a:r>
              <a:rPr lang="en-US" sz="2400">
                <a:sym typeface="Symbol" charset="0"/>
              </a:rPr>
              <a:t>  Attacker need only send 128 SYN </a:t>
            </a:r>
            <a:br>
              <a:rPr lang="en-US" sz="2400">
                <a:sym typeface="Symbol" charset="0"/>
              </a:rPr>
            </a:br>
            <a:r>
              <a:rPr lang="en-US" sz="2400">
                <a:sym typeface="Symbol" charset="0"/>
              </a:rPr>
              <a:t>	packets every 3 minutes.</a:t>
            </a:r>
          </a:p>
          <a:p>
            <a:pPr eaLnBrk="1" hangingPunct="1">
              <a:spcBef>
                <a:spcPct val="25000"/>
              </a:spcBef>
              <a:buFont typeface="Symbol" charset="0"/>
              <a:buChar char="Þ"/>
            </a:pPr>
            <a:r>
              <a:rPr lang="en-US" sz="2400">
                <a:sym typeface="Symbol" charset="0"/>
              </a:rPr>
              <a:t> 	Low rate SYN flood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CE1CCAA-6C05-BC42-9EA6-C11A85D97814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classic SYN flood example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endParaRPr lang="en-US">
              <a:latin typeface="Tahoma" charset="0"/>
              <a:sym typeface="Symbo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u="sng">
                <a:latin typeface="Tahoma" charset="0"/>
                <a:sym typeface="Symbol" charset="0"/>
              </a:rPr>
              <a:t>MS Blaster worm</a:t>
            </a:r>
            <a:r>
              <a:rPr lang="en-US">
                <a:latin typeface="Tahoma" charset="0"/>
                <a:sym typeface="Symbol" charset="0"/>
              </a:rPr>
              <a:t>    (2003)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>
                <a:latin typeface="Tahoma" charset="0"/>
                <a:sym typeface="Symbol" charset="0"/>
              </a:rPr>
              <a:t>Infected machines at noon on Aug 16</a:t>
            </a:r>
            <a:r>
              <a:rPr lang="en-US" baseline="30000">
                <a:latin typeface="Tahoma" charset="0"/>
                <a:sym typeface="Symbol" charset="0"/>
              </a:rPr>
              <a:t>th</a:t>
            </a:r>
            <a:r>
              <a:rPr lang="en-US">
                <a:latin typeface="Tahoma" charset="0"/>
                <a:sym typeface="Symbol" charset="0"/>
              </a:rPr>
              <a:t>:</a:t>
            </a:r>
          </a:p>
          <a:p>
            <a:pPr lvl="2" eaLnBrk="1" hangingPunct="1"/>
            <a:r>
              <a:rPr lang="en-US">
                <a:latin typeface="Tahoma" charset="0"/>
                <a:sym typeface="Symbol" charset="0"/>
              </a:rPr>
              <a:t>SYN flood on port 80 to  </a:t>
            </a:r>
            <a:r>
              <a:rPr lang="en-US" b="1">
                <a:solidFill>
                  <a:srgbClr val="009900"/>
                </a:solidFill>
                <a:latin typeface="Tahoma" charset="0"/>
                <a:sym typeface="Symbol" charset="0"/>
              </a:rPr>
              <a:t>windowsupdate.com</a:t>
            </a:r>
          </a:p>
          <a:p>
            <a:pPr lvl="2" eaLnBrk="1" hangingPunct="1">
              <a:spcBef>
                <a:spcPct val="40000"/>
              </a:spcBef>
            </a:pPr>
            <a:r>
              <a:rPr lang="en-US">
                <a:latin typeface="Tahoma" charset="0"/>
                <a:sym typeface="Symbol" charset="0"/>
              </a:rPr>
              <a:t>50 SYN packets every second. </a:t>
            </a:r>
          </a:p>
          <a:p>
            <a:pPr lvl="3" eaLnBrk="1" hangingPunct="1"/>
            <a:r>
              <a:rPr lang="en-US">
                <a:latin typeface="Tahoma" charset="0"/>
                <a:sym typeface="Symbol" charset="0"/>
              </a:rPr>
              <a:t>each packet is 40 bytes.</a:t>
            </a:r>
          </a:p>
          <a:p>
            <a:pPr lvl="2" eaLnBrk="1" hangingPunct="1"/>
            <a:r>
              <a:rPr lang="en-US">
                <a:latin typeface="Tahoma" charset="0"/>
              </a:rPr>
              <a:t>Spoofed source IP:  a.b.X.Y   where  X,Y random.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MS solution</a:t>
            </a:r>
            <a:r>
              <a:rPr lang="en-US">
                <a:latin typeface="Tahoma" charset="0"/>
              </a:rPr>
              <a:t>:   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>
                <a:latin typeface="Tahoma" charset="0"/>
              </a:rPr>
              <a:t>new name:   </a:t>
            </a:r>
            <a:r>
              <a:rPr lang="en-US">
                <a:solidFill>
                  <a:srgbClr val="009900"/>
                </a:solidFill>
                <a:latin typeface="Tahoma" charset="0"/>
              </a:rPr>
              <a:t>windowsupdate.microsoft.com</a:t>
            </a:r>
            <a:r>
              <a:rPr lang="en-US">
                <a:latin typeface="Tahoma" charset="0"/>
              </a:rPr>
              <a:t> </a:t>
            </a:r>
          </a:p>
          <a:p>
            <a:pPr lvl="1" eaLnBrk="1" hangingPunct="1"/>
            <a:r>
              <a:rPr lang="en-US">
                <a:latin typeface="Tahoma" charset="0"/>
              </a:rPr>
              <a:t>Win update file delivered by Akamai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81C1CED-55F3-B04D-BB59-D5A0046EAEB3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Low rate SYN flood defenses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Non-solution:</a:t>
            </a:r>
          </a:p>
          <a:p>
            <a:pPr lvl="1" eaLnBrk="1" hangingPunct="1"/>
            <a:r>
              <a:rPr lang="en-US">
                <a:latin typeface="Tahoma" charset="0"/>
              </a:rPr>
              <a:t>Increase backlog queue size or decrease timeout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Correct solution</a:t>
            </a:r>
            <a:r>
              <a:rPr lang="en-US">
                <a:latin typeface="Tahoma" charset="0"/>
              </a:rPr>
              <a:t>  </a:t>
            </a:r>
            <a:r>
              <a:rPr lang="en-US" sz="2000">
                <a:latin typeface="Tahoma" charset="0"/>
              </a:rPr>
              <a:t>(when under attack) 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 b="1">
                <a:solidFill>
                  <a:srgbClr val="009900"/>
                </a:solidFill>
                <a:latin typeface="Tahoma" charset="0"/>
              </a:rPr>
              <a:t>Syncookies</a:t>
            </a:r>
            <a:r>
              <a:rPr lang="en-US">
                <a:latin typeface="Tahoma" charset="0"/>
              </a:rPr>
              <a:t>:  remove state from server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Small performance overhead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C0344C-2D64-6342-A2C3-A6DD55D3BAD2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38200" y="3208338"/>
            <a:ext cx="6629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Syncookies</a:t>
            </a:r>
          </a:p>
        </p:txBody>
      </p:sp>
      <p:sp>
        <p:nvSpPr>
          <p:cNvPr id="1429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use secret key and data in packet to gen. server SN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Server responds to Client with SYN-ACK cookie: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T = 5-bit counter incremented every 64 </a:t>
            </a:r>
            <a:r>
              <a:rPr lang="en-US" dirty="0" err="1">
                <a:latin typeface="Tahoma" charset="0"/>
              </a:rPr>
              <a:t>secs</a:t>
            </a:r>
            <a:r>
              <a:rPr lang="en-US" dirty="0">
                <a:latin typeface="Tahoma" charset="0"/>
              </a:rPr>
              <a:t>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L = </a:t>
            </a:r>
            <a:r>
              <a:rPr lang="en-US" dirty="0" err="1">
                <a:latin typeface="Tahoma" charset="0"/>
              </a:rPr>
              <a:t>MAC</a:t>
            </a:r>
            <a:r>
              <a:rPr lang="en-US" baseline="-25000" dirty="0" err="1">
                <a:latin typeface="Tahoma" charset="0"/>
              </a:rPr>
              <a:t>key</a:t>
            </a:r>
            <a:r>
              <a:rPr lang="en-US" dirty="0">
                <a:latin typeface="Tahoma" charset="0"/>
              </a:rPr>
              <a:t> (</a:t>
            </a:r>
            <a:r>
              <a:rPr lang="en-US" sz="2000" dirty="0" err="1">
                <a:latin typeface="Tahoma" charset="0"/>
              </a:rPr>
              <a:t>SAddr</a:t>
            </a:r>
            <a:r>
              <a:rPr lang="en-US" sz="2000" dirty="0">
                <a:latin typeface="Tahoma" charset="0"/>
              </a:rPr>
              <a:t>,  </a:t>
            </a:r>
            <a:r>
              <a:rPr lang="en-US" sz="2000" dirty="0" err="1">
                <a:latin typeface="Tahoma" charset="0"/>
              </a:rPr>
              <a:t>SPort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DAddr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DPort</a:t>
            </a:r>
            <a:r>
              <a:rPr lang="en-US" sz="2000" dirty="0">
                <a:latin typeface="Tahoma" charset="0"/>
              </a:rPr>
              <a:t>, 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, T</a:t>
            </a:r>
            <a:r>
              <a:rPr lang="en-US" dirty="0">
                <a:latin typeface="Tahoma" charset="0"/>
              </a:rPr>
              <a:t>)     </a:t>
            </a:r>
            <a:r>
              <a:rPr lang="en-US" sz="1600" dirty="0">
                <a:latin typeface="Tahoma" charset="0"/>
              </a:rPr>
              <a:t>[24 bits]</a:t>
            </a:r>
            <a:endParaRPr lang="en-US" dirty="0">
              <a:latin typeface="Tahoma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latin typeface="Tahoma" charset="0"/>
              </a:rPr>
              <a:t>key:   picked at random during boot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SN</a:t>
            </a:r>
            <a:r>
              <a:rPr lang="en-US" baseline="-25000" dirty="0">
                <a:latin typeface="Tahoma" charset="0"/>
              </a:rPr>
              <a:t>S</a:t>
            </a:r>
            <a:r>
              <a:rPr lang="en-US" dirty="0">
                <a:latin typeface="Tahoma" charset="0"/>
              </a:rPr>
              <a:t> =  (T . </a:t>
            </a:r>
            <a:r>
              <a:rPr lang="en-US" dirty="0" err="1">
                <a:latin typeface="Tahoma" charset="0"/>
              </a:rPr>
              <a:t>mss</a:t>
            </a:r>
            <a:r>
              <a:rPr lang="en-US" dirty="0">
                <a:latin typeface="Tahoma" charset="0"/>
              </a:rPr>
              <a:t> .  L)		</a:t>
            </a:r>
            <a:r>
              <a:rPr lang="en-US" sz="1800" dirty="0">
                <a:latin typeface="Tahoma" charset="0"/>
              </a:rPr>
              <a:t>( |L| = 24 bits )</a:t>
            </a:r>
          </a:p>
          <a:p>
            <a:pPr lvl="1" eaLnBrk="1" hangingPunct="1"/>
            <a:r>
              <a:rPr lang="en-US" b="1" dirty="0">
                <a:latin typeface="Tahoma" charset="0"/>
              </a:rPr>
              <a:t>Server does not save state</a:t>
            </a:r>
            <a:r>
              <a:rPr lang="en-US" dirty="0">
                <a:latin typeface="Tahoma" charset="0"/>
              </a:rPr>
              <a:t>   </a:t>
            </a:r>
            <a:r>
              <a:rPr lang="en-US" sz="1800" dirty="0">
                <a:latin typeface="Tahoma" charset="0"/>
              </a:rPr>
              <a:t>(other TCP options are lost)</a:t>
            </a:r>
            <a:endParaRPr lang="en-US" b="1" dirty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Honest client responds with ACK </a:t>
            </a:r>
            <a:r>
              <a:rPr lang="en-US" sz="2000" dirty="0">
                <a:latin typeface="Tahoma" charset="0"/>
              </a:rPr>
              <a:t>( AN=SN</a:t>
            </a:r>
            <a:r>
              <a:rPr lang="en-US" sz="2000" baseline="-25000" dirty="0">
                <a:latin typeface="Tahoma" charset="0"/>
              </a:rPr>
              <a:t>S </a:t>
            </a:r>
            <a:r>
              <a:rPr lang="en-US" sz="2000" dirty="0">
                <a:latin typeface="Tahoma" charset="0"/>
              </a:rPr>
              <a:t> ,  SN=SN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+1 )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Server allocates space for socket only if valid  </a:t>
            </a:r>
            <a:r>
              <a:rPr lang="en-US" dirty="0" smtClean="0">
                <a:latin typeface="Tahoma" charset="0"/>
              </a:rPr>
              <a:t>SN</a:t>
            </a:r>
            <a:r>
              <a:rPr lang="en-US" baseline="-25000" dirty="0" smtClean="0">
                <a:latin typeface="Tahoma" charset="0"/>
              </a:rPr>
              <a:t>S</a:t>
            </a:r>
            <a:r>
              <a:rPr lang="en-US" dirty="0" smtClean="0">
                <a:latin typeface="Tahoma" charset="0"/>
              </a:rPr>
              <a:t>  </a:t>
            </a:r>
            <a:endParaRPr lang="en-US" dirty="0">
              <a:latin typeface="Tahoma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53200" y="914400"/>
            <a:ext cx="216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[Bernstein, Schenk]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D9DB68-4012-A449-996C-CC38344E55D6}" type="slidenum">
              <a:rPr lang="en-GB" sz="1400"/>
              <a:pPr eaLnBrk="1" hangingPunct="1"/>
              <a:t>16</a:t>
            </a:fld>
            <a:endParaRPr lang="en-GB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floods:  backscatter  </a:t>
            </a:r>
            <a:r>
              <a:rPr lang="en-US" sz="2400">
                <a:latin typeface="Tahoma" charset="0"/>
              </a:rPr>
              <a:t>[MVS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with forged source IP </a:t>
            </a:r>
            <a:r>
              <a:rPr lang="en-US">
                <a:latin typeface="Tahoma" charset="0"/>
                <a:sym typeface="Symbol" charset="0"/>
              </a:rPr>
              <a:t>  SYN/ACK to random host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8750" r="21875" b="17708"/>
          <a:stretch>
            <a:fillRect/>
          </a:stretch>
        </p:blipFill>
        <p:spPr bwMode="auto">
          <a:xfrm>
            <a:off x="838200" y="2133600"/>
            <a:ext cx="5410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ECB4AD-C7D0-7C49-BEC4-3516F9A17C1D}" type="slidenum">
              <a:rPr lang="en-GB" sz="1400"/>
              <a:pPr eaLnBrk="1" hangingPunct="1"/>
              <a:t>17</a:t>
            </a:fld>
            <a:endParaRPr lang="en-GB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Backscatter measurement  </a:t>
            </a:r>
            <a:r>
              <a:rPr lang="en-US" sz="2000">
                <a:latin typeface="Tahoma" charset="0"/>
              </a:rPr>
              <a:t>[MVS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01]</a:t>
            </a:r>
            <a:endParaRPr lang="en-US" sz="2000">
              <a:latin typeface="Tahoma" charset="0"/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Listen to unused IP </a:t>
            </a:r>
            <a:r>
              <a:rPr lang="en-US" dirty="0" err="1">
                <a:latin typeface="Tahoma" charset="0"/>
              </a:rPr>
              <a:t>addresss</a:t>
            </a:r>
            <a:r>
              <a:rPr lang="en-US" dirty="0">
                <a:latin typeface="Tahoma" charset="0"/>
              </a:rPr>
              <a:t> space  (</a:t>
            </a:r>
            <a:r>
              <a:rPr lang="en-US" dirty="0" err="1">
                <a:latin typeface="Tahoma" charset="0"/>
              </a:rPr>
              <a:t>darknet</a:t>
            </a:r>
            <a:r>
              <a:rPr lang="en-US" dirty="0">
                <a:latin typeface="Tahoma" charset="0"/>
              </a:rPr>
              <a:t>)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Lonely SYN/ACK packet likely to be result of SYN attack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2001:      </a:t>
            </a:r>
            <a:r>
              <a:rPr lang="en-US" b="1" dirty="0">
                <a:latin typeface="Tahoma" charset="0"/>
              </a:rPr>
              <a:t>400</a:t>
            </a:r>
            <a:r>
              <a:rPr lang="en-US" dirty="0">
                <a:latin typeface="Tahoma" charset="0"/>
              </a:rPr>
              <a:t> SYN attacks/week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2013:      </a:t>
            </a:r>
            <a:r>
              <a:rPr lang="en-US" b="1" dirty="0" smtClean="0">
                <a:latin typeface="Tahoma" charset="0"/>
              </a:rPr>
              <a:t>773 </a:t>
            </a:r>
            <a:r>
              <a:rPr lang="en-US" dirty="0" smtClean="0">
                <a:latin typeface="Tahoma" charset="0"/>
              </a:rPr>
              <a:t>SYN </a:t>
            </a:r>
            <a:r>
              <a:rPr lang="en-US" dirty="0">
                <a:latin typeface="Tahoma" charset="0"/>
              </a:rPr>
              <a:t>attacks/24 hours   </a:t>
            </a:r>
            <a:r>
              <a:rPr lang="en-US" sz="1800" dirty="0">
                <a:latin typeface="Tahoma" charset="0"/>
              </a:rPr>
              <a:t>(arbor networks ATLAS) </a:t>
            </a:r>
            <a:endParaRPr lang="en-US" dirty="0">
              <a:latin typeface="Tahoma" charset="0"/>
            </a:endParaRPr>
          </a:p>
          <a:p>
            <a:pPr lvl="1" eaLnBrk="1" hangingPunct="1">
              <a:spcBef>
                <a:spcPct val="90000"/>
              </a:spcBef>
            </a:pPr>
            <a:r>
              <a:rPr lang="en-US" dirty="0">
                <a:latin typeface="Tahoma" charset="0"/>
              </a:rPr>
              <a:t>Larger experiments:   (monitor many ISP </a:t>
            </a:r>
            <a:r>
              <a:rPr lang="en-US" dirty="0" err="1">
                <a:latin typeface="Tahoma" charset="0"/>
              </a:rPr>
              <a:t>darknets</a:t>
            </a:r>
            <a:r>
              <a:rPr lang="en-US" dirty="0">
                <a:latin typeface="Tahoma" charset="0"/>
              </a:rPr>
              <a:t>)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Arbor </a:t>
            </a:r>
            <a:r>
              <a:rPr lang="en-US" dirty="0" smtClean="0">
                <a:latin typeface="Tahoma" charset="0"/>
              </a:rPr>
              <a:t>networks</a:t>
            </a:r>
            <a:endParaRPr lang="en-US" sz="2000" dirty="0">
              <a:latin typeface="Tahom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381125" y="2427288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304925" y="25796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3811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77057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219200" y="25304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53313" y="2530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2</a:t>
            </a:r>
            <a:r>
              <a:rPr lang="en-US" sz="2400" baseline="30000"/>
              <a:t>32</a:t>
            </a:r>
            <a:endParaRPr lang="en-US" sz="2400"/>
          </a:p>
        </p:txBody>
      </p:sp>
      <p:sp>
        <p:nvSpPr>
          <p:cNvPr id="39946" name="AutoShape 11"/>
          <p:cNvSpPr>
            <a:spLocks/>
          </p:cNvSpPr>
          <p:nvPr/>
        </p:nvSpPr>
        <p:spPr bwMode="auto">
          <a:xfrm rot="-5400000">
            <a:off x="4467225" y="2111375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971925" y="25146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monitor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852863" y="2057400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/8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Estonia attack      </a:t>
            </a:r>
            <a:r>
              <a:rPr lang="en-US" sz="1800">
                <a:latin typeface="Tahoma" charset="0"/>
              </a:rPr>
              <a:t>(ATLAS </a:t>
            </a:r>
            <a:r>
              <a:rPr lang="ja-JP" altLang="en-US" sz="1800">
                <a:latin typeface="Tahoma" charset="0"/>
              </a:rPr>
              <a:t>‘</a:t>
            </a:r>
            <a:r>
              <a:rPr lang="en-US" altLang="ja-JP" sz="1800">
                <a:latin typeface="Tahoma" charset="0"/>
              </a:rPr>
              <a:t>07)</a:t>
            </a:r>
            <a:endParaRPr lang="en-US" sz="1800">
              <a:latin typeface="Tahoma" charset="0"/>
            </a:endParaRP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Attack types detected:    </a:t>
            </a:r>
          </a:p>
          <a:p>
            <a:pPr lvl="1" eaLnBrk="1" hangingPunct="1"/>
            <a:r>
              <a:rPr lang="en-US">
                <a:latin typeface="Tahoma" charset="0"/>
              </a:rPr>
              <a:t>115 ICMP floods,    4 TCP SYN floods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Bandwidth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12 attacks:    </a:t>
            </a:r>
            <a:r>
              <a:rPr lang="en-US" b="1">
                <a:latin typeface="Tahoma" charset="0"/>
              </a:rPr>
              <a:t>70-95  Mbps  for over 10 hours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All attack traffic was coming from outside Estonia</a:t>
            </a:r>
          </a:p>
          <a:p>
            <a:pPr lvl="1" eaLnBrk="1" hangingPunct="1"/>
            <a:r>
              <a:rPr lang="en-US">
                <a:latin typeface="Tahoma" charset="0"/>
              </a:rPr>
              <a:t>Estonia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solution:</a:t>
            </a:r>
          </a:p>
          <a:p>
            <a:pPr lvl="2" eaLnBrk="1" hangingPunct="1"/>
            <a:r>
              <a:rPr lang="en-US">
                <a:latin typeface="Tahoma" charset="0"/>
              </a:rPr>
              <a:t>Estonian ISPs blocked all foreign traffic until attacks stopped</a:t>
            </a:r>
          </a:p>
          <a:p>
            <a:pPr lvl="2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=&gt;   DoS attack had little impact inside Estonia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D4ABE7-2547-5A40-858F-C7439FFCB9ED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5" name="Content Placeholder 4" descr="estonia-bronzesold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b="6010"/>
          <a:stretch>
            <a:fillRect/>
          </a:stretch>
        </p:blipFill>
        <p:spPr bwMode="auto">
          <a:xfrm>
            <a:off x="7010400" y="228600"/>
            <a:ext cx="15936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493A-0A43-8448-95C5-E2D88F42A3F0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II: Massive flood </a:t>
            </a:r>
            <a:r>
              <a:rPr lang="en-US" sz="2800">
                <a:latin typeface="Tahoma" charset="0"/>
              </a:rPr>
              <a:t>(e.g BetCris.com </a:t>
            </a:r>
            <a:r>
              <a:rPr lang="ja-JP" altLang="en-US" sz="2800">
                <a:latin typeface="Tahoma" charset="0"/>
              </a:rPr>
              <a:t>‘</a:t>
            </a:r>
            <a:r>
              <a:rPr lang="en-US" altLang="ja-JP" sz="2800">
                <a:latin typeface="Tahoma" charset="0"/>
              </a:rPr>
              <a:t>03)</a:t>
            </a:r>
            <a:endParaRPr lang="en-US" sz="2800">
              <a:latin typeface="Tahoma" charset="0"/>
            </a:endParaRPr>
          </a:p>
        </p:txBody>
      </p:sp>
      <p:sp>
        <p:nvSpPr>
          <p:cNvPr id="134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 flood specific target:  (DDoS)</a:t>
            </a:r>
          </a:p>
          <a:p>
            <a:pPr lvl="1" eaLnBrk="1" hangingPunct="1"/>
            <a:endParaRPr lang="en-US" b="1">
              <a:latin typeface="Tahoma" charset="0"/>
            </a:endParaRPr>
          </a:p>
          <a:p>
            <a:pPr lvl="1" eaLnBrk="1" hangingPunct="1"/>
            <a:r>
              <a:rPr lang="en-US" b="1">
                <a:latin typeface="Tahoma" charset="0"/>
              </a:rPr>
              <a:t>20,000</a:t>
            </a:r>
            <a:r>
              <a:rPr lang="en-US">
                <a:latin typeface="Tahoma" charset="0"/>
              </a:rPr>
              <a:t> bots can generate </a:t>
            </a:r>
            <a:r>
              <a:rPr lang="en-US" b="1">
                <a:latin typeface="Tahoma" charset="0"/>
              </a:rPr>
              <a:t>2Gb/sec</a:t>
            </a:r>
            <a:r>
              <a:rPr lang="en-US">
                <a:latin typeface="Tahoma" charset="0"/>
              </a:rPr>
              <a:t> of SYNs   </a:t>
            </a:r>
            <a:r>
              <a:rPr lang="en-US" sz="2000">
                <a:latin typeface="Tahoma" charset="0"/>
              </a:rPr>
              <a:t>(2003)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At web site:</a:t>
            </a:r>
          </a:p>
          <a:p>
            <a:pPr lvl="2" eaLnBrk="1" hangingPunct="1"/>
            <a:r>
              <a:rPr lang="en-US">
                <a:latin typeface="Tahoma" charset="0"/>
              </a:rPr>
              <a:t>Saturates network uplink or network router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Random source IP </a:t>
            </a:r>
            <a:r>
              <a:rPr lang="en-US">
                <a:latin typeface="Tahoma" charset="0"/>
                <a:sym typeface="Symbol" charset="0"/>
              </a:rPr>
              <a:t>  </a:t>
            </a:r>
            <a:br>
              <a:rPr lang="en-US">
                <a:latin typeface="Tahoma" charset="0"/>
                <a:sym typeface="Symbol" charset="0"/>
              </a:rPr>
            </a:br>
            <a:r>
              <a:rPr lang="en-US">
                <a:latin typeface="Tahoma" charset="0"/>
                <a:sym typeface="Symbol" charset="0"/>
              </a:rPr>
              <a:t>	attack SYNs look the same as real SYNs</a:t>
            </a:r>
          </a:p>
          <a:p>
            <a:pPr lvl="2" eaLnBrk="1" hangingPunct="1">
              <a:lnSpc>
                <a:spcPct val="110000"/>
              </a:lnSpc>
            </a:pPr>
            <a:endParaRPr lang="en-US">
              <a:latin typeface="Tahoma" charset="0"/>
              <a:sym typeface="Symbo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>
                <a:latin typeface="Tahoma" charset="0"/>
              </a:rPr>
              <a:t>What to do 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DEFA084-A7D4-CF40-BC9C-5838C48159C9}" type="slidenum">
              <a:rPr lang="en-GB" sz="1400"/>
              <a:pPr eaLnBrk="1" hangingPunct="1"/>
              <a:t>2</a:t>
            </a:fld>
            <a:endParaRPr lang="en-GB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What is network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?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   take out a large site with little computing work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</a:t>
            </a:r>
            <a:r>
              <a:rPr lang="en-US" b="1">
                <a:latin typeface="Tahoma" charset="0"/>
              </a:rPr>
              <a:t>Amplification</a:t>
            </a:r>
          </a:p>
          <a:p>
            <a:pPr lvl="1" eaLnBrk="1" hangingPunct="1"/>
            <a:r>
              <a:rPr lang="en-US">
                <a:latin typeface="Tahoma" charset="0"/>
              </a:rPr>
              <a:t>Small number of packets  </a:t>
            </a:r>
            <a:r>
              <a:rPr lang="en-US">
                <a:latin typeface="Tahoma" charset="0"/>
                <a:sym typeface="Symbol" charset="0"/>
              </a:rPr>
              <a:t>   big effect</a:t>
            </a:r>
            <a:r>
              <a:rPr lang="en-US">
                <a:latin typeface="Tahoma" charset="0"/>
              </a:rPr>
              <a:t>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Two types of amplification attacks:</a:t>
            </a:r>
          </a:p>
          <a:p>
            <a:pPr lvl="1" eaLnBrk="1" hangingPunct="1"/>
            <a:r>
              <a:rPr lang="en-US">
                <a:latin typeface="Tahoma" charset="0"/>
              </a:rPr>
              <a:t>DoS bug:</a:t>
            </a:r>
          </a:p>
          <a:p>
            <a:pPr lvl="2" eaLnBrk="1" hangingPunct="1"/>
            <a:r>
              <a:rPr lang="en-US">
                <a:latin typeface="Tahoma" charset="0"/>
              </a:rPr>
              <a:t>Design flaw allowing one machine to disrupt a service</a:t>
            </a:r>
          </a:p>
          <a:p>
            <a:pPr lvl="1" eaLnBrk="1" hangingPunct="1"/>
            <a:r>
              <a:rPr lang="en-US">
                <a:latin typeface="Tahoma" charset="0"/>
              </a:rPr>
              <a:t>DoS flood:</a:t>
            </a:r>
          </a:p>
          <a:p>
            <a:pPr lvl="2" eaLnBrk="1" hangingPunct="1"/>
            <a:r>
              <a:rPr lang="en-US">
                <a:latin typeface="Tahoma" charset="0"/>
              </a:rPr>
              <a:t>Command bot-net to generate flood of requests</a:t>
            </a:r>
          </a:p>
          <a:p>
            <a:pPr lvl="2"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E3D07C4-32BB-C642-9B4A-4859F69EF7FA}" type="slidenum">
              <a:rPr lang="en-GB" sz="1400"/>
              <a:pPr eaLnBrk="1" hangingPunct="1"/>
              <a:t>20</a:t>
            </a:fld>
            <a:endParaRPr lang="en-GB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Prolexic</a:t>
            </a:r>
            <a:r>
              <a:rPr lang="en-US" dirty="0" smtClean="0">
                <a:latin typeface="Tahoma" charset="0"/>
              </a:rPr>
              <a:t>   /    </a:t>
            </a:r>
            <a:r>
              <a:rPr lang="en-US" dirty="0" err="1" smtClean="0">
                <a:latin typeface="Tahoma" charset="0"/>
              </a:rPr>
              <a:t>CloudFlare</a:t>
            </a:r>
            <a:endParaRPr lang="en-US" dirty="0">
              <a:latin typeface="Tahoma" charset="0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 only forward established TCP connections to site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860925" y="2651125"/>
            <a:ext cx="1295400" cy="2025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Prolexic</a:t>
            </a:r>
          </a:p>
          <a:p>
            <a:pPr algn="ctr"/>
            <a:r>
              <a:rPr lang="en-US" b="1"/>
              <a:t>Proxy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413625" y="3962400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Web </a:t>
            </a:r>
            <a:br>
              <a:rPr lang="en-US" sz="2400" b="1"/>
            </a:br>
            <a:r>
              <a:rPr lang="en-US" sz="2400" b="1"/>
              <a:t>site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685800" y="2847975"/>
            <a:ext cx="1371600" cy="1250950"/>
            <a:chOff x="432" y="1564"/>
            <a:chExt cx="864" cy="788"/>
          </a:xfrm>
        </p:grpSpPr>
        <p:pic>
          <p:nvPicPr>
            <p:cNvPr id="44048" name="Picture 4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6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5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52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48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2079625" y="3021013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2455863" y="2574925"/>
            <a:ext cx="190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Lots-of-SYNs</a:t>
            </a:r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2057400" y="3767138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 flipH="1">
            <a:off x="2252663" y="3311525"/>
            <a:ext cx="257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Lots-of-SYN/ACKs</a:t>
            </a:r>
          </a:p>
        </p:txBody>
      </p:sp>
      <p:grpSp>
        <p:nvGrpSpPr>
          <p:cNvPr id="44043" name="Group 20"/>
          <p:cNvGrpSpPr>
            <a:grpSpLocks/>
          </p:cNvGrpSpPr>
          <p:nvPr/>
        </p:nvGrpSpPr>
        <p:grpSpPr bwMode="auto">
          <a:xfrm>
            <a:off x="2079625" y="4049713"/>
            <a:ext cx="2781300" cy="457200"/>
            <a:chOff x="1344" y="2321"/>
            <a:chExt cx="1752" cy="288"/>
          </a:xfrm>
        </p:grpSpPr>
        <p:sp>
          <p:nvSpPr>
            <p:cNvPr id="44046" name="Line 17"/>
            <p:cNvSpPr>
              <a:spLocks noChangeShapeType="1"/>
            </p:cNvSpPr>
            <p:nvPr/>
          </p:nvSpPr>
          <p:spPr bwMode="auto">
            <a:xfrm>
              <a:off x="1344" y="2592"/>
              <a:ext cx="1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1581" y="2321"/>
              <a:ext cx="9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Few ACKs</a:t>
              </a:r>
            </a:p>
          </p:txBody>
        </p:sp>
      </p:grpSp>
      <p:sp>
        <p:nvSpPr>
          <p:cNvPr id="44044" name="Line 22"/>
          <p:cNvSpPr>
            <a:spLocks noChangeShapeType="1"/>
          </p:cNvSpPr>
          <p:nvPr/>
        </p:nvSpPr>
        <p:spPr bwMode="auto">
          <a:xfrm>
            <a:off x="6156325" y="4479925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6235700" y="4403725"/>
            <a:ext cx="110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Forward</a:t>
            </a:r>
          </a:p>
          <a:p>
            <a:pPr algn="ctr" eaLnBrk="1" hangingPunct="1"/>
            <a:r>
              <a:rPr lang="en-US"/>
              <a:t>to 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6C6B5CC-4FF6-8349-AD62-27C76B461758}" type="slidenum">
              <a:rPr lang="en-GB" sz="1400"/>
              <a:pPr eaLnBrk="1" hangingPunct="1"/>
              <a:t>21</a:t>
            </a:fld>
            <a:endParaRPr lang="en-GB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Other junk packets</a:t>
            </a:r>
          </a:p>
        </p:txBody>
      </p:sp>
      <p:sp>
        <p:nvSpPr>
          <p:cNvPr id="46083" name="Rectangle 5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Proxy must keep floods of these away from web site</a:t>
            </a:r>
          </a:p>
        </p:txBody>
      </p:sp>
      <p:graphicFrame>
        <p:nvGraphicFramePr>
          <p:cNvPr id="1416244" name="Group 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6933678"/>
              </p:ext>
            </p:extLst>
          </p:nvPr>
        </p:nvGraphicFramePr>
        <p:xfrm>
          <a:off x="990600" y="1676400"/>
          <a:ext cx="7848600" cy="4106874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  <a:gridCol w="2133600"/>
              </a:tblGrid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Attack Packet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Victim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Rate: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/day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[ATLAS 2013]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open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SYN/ACK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ACK or TCP DATA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NULL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Request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UDP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Port unreachable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D9780F-FFEC-A44B-A145-C8FD7A91C7E9}" type="slidenum">
              <a:rPr lang="en-GB" sz="1400"/>
              <a:pPr eaLnBrk="1" hangingPunct="1"/>
              <a:t>22</a:t>
            </a:fld>
            <a:endParaRPr lang="en-GB" sz="1400"/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0" y="11430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990600" y="2057400"/>
            <a:ext cx="6019800" cy="1447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Stronger attacks:  TCP con flood</a:t>
            </a:r>
          </a:p>
        </p:txBody>
      </p:sp>
      <p:sp>
        <p:nvSpPr>
          <p:cNvPr id="136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105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to: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Complete TCP connection to web site</a:t>
            </a:r>
          </a:p>
          <a:p>
            <a:pPr lvl="1" eaLnBrk="1" hangingPunct="1"/>
            <a:r>
              <a:rPr lang="en-US">
                <a:latin typeface="Tahoma" charset="0"/>
              </a:rPr>
              <a:t>Send short HTTP HEAD request</a:t>
            </a:r>
          </a:p>
          <a:p>
            <a:pPr lvl="1" eaLnBrk="1" hangingPunct="1"/>
            <a:r>
              <a:rPr lang="en-US">
                <a:latin typeface="Tahoma" charset="0"/>
              </a:rPr>
              <a:t>Repeat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Will bypass SYN flood protection proxy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… but:</a:t>
            </a:r>
          </a:p>
          <a:p>
            <a:pPr lvl="1" eaLnBrk="1" hangingPunct="1"/>
            <a:r>
              <a:rPr lang="en-US">
                <a:latin typeface="Tahoma" charset="0"/>
              </a:rPr>
              <a:t>Attacker can no longer use random source IPs.</a:t>
            </a:r>
          </a:p>
          <a:p>
            <a:pPr lvl="2" eaLnBrk="1" hangingPunct="1"/>
            <a:r>
              <a:rPr lang="en-US">
                <a:latin typeface="Tahoma" charset="0"/>
              </a:rPr>
              <a:t>Reveals location of bot zombies</a:t>
            </a:r>
            <a:endParaRPr lang="en-US" sz="200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Proxy can now block or rate-limit bots.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A real-world example: </a:t>
            </a:r>
            <a:r>
              <a:rPr lang="en-US" dirty="0" err="1" smtClean="0"/>
              <a:t>GitHub</a:t>
            </a:r>
            <a:r>
              <a:rPr lang="en-US" dirty="0" smtClean="0"/>
              <a:t>  </a:t>
            </a:r>
            <a:r>
              <a:rPr lang="en-US" sz="1600" dirty="0" smtClean="0"/>
              <a:t>(3/2015)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Javascript</a:t>
            </a:r>
            <a:r>
              <a:rPr lang="en-US" dirty="0" smtClean="0"/>
              <a:t>-based </a:t>
            </a:r>
            <a:r>
              <a:rPr lang="en-US" dirty="0" err="1" smtClean="0"/>
              <a:t>DDoS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612" y="4038600"/>
            <a:ext cx="5647700" cy="2646879"/>
            <a:chOff x="3191500" y="3867090"/>
            <a:chExt cx="56477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3191500" y="4267200"/>
              <a:ext cx="5647700" cy="224676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</a:t>
              </a:r>
              <a:r>
                <a:rPr lang="en-US" dirty="0" err="1"/>
                <a:t>imgflood</a:t>
              </a:r>
              <a:r>
                <a:rPr lang="en-US" dirty="0"/>
                <a:t>() {  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var</a:t>
              </a:r>
              <a:r>
                <a:rPr lang="en-US" dirty="0"/>
                <a:t> TARGET = 'victim-</a:t>
              </a:r>
              <a:r>
                <a:rPr lang="en-US" dirty="0" err="1" smtClean="0"/>
                <a:t>website.com</a:t>
              </a:r>
              <a:r>
                <a:rPr lang="en-US" dirty="0" smtClean="0"/>
                <a:t>/</a:t>
              </a:r>
              <a:r>
                <a:rPr lang="en-US" dirty="0" err="1" smtClean="0"/>
                <a:t>index.php</a:t>
              </a:r>
              <a:r>
                <a:rPr lang="en-US" dirty="0" smtClean="0"/>
                <a:t>?’</a:t>
              </a:r>
              <a:endParaRPr lang="en-US" dirty="0"/>
            </a:p>
            <a:p>
              <a:r>
                <a:rPr lang="en-US" dirty="0" smtClean="0"/>
                <a:t>  </a:t>
              </a:r>
              <a:r>
                <a:rPr lang="en-US" dirty="0" err="1" smtClean="0"/>
                <a:t>var</a:t>
              </a:r>
              <a:r>
                <a:rPr lang="en-US" dirty="0" smtClean="0"/>
                <a:t> </a:t>
              </a:r>
              <a:r>
                <a:rPr lang="en-US" dirty="0"/>
                <a:t>rand = </a:t>
              </a:r>
              <a:r>
                <a:rPr lang="en-US" dirty="0" err="1"/>
                <a:t>Math.floor</a:t>
              </a:r>
              <a:r>
                <a:rPr lang="en-US" dirty="0"/>
                <a:t>(</a:t>
              </a:r>
              <a:r>
                <a:rPr lang="en-US" dirty="0" err="1"/>
                <a:t>Math.random</a:t>
              </a:r>
              <a:r>
                <a:rPr lang="en-US" dirty="0"/>
                <a:t>() * 1000)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var</a:t>
              </a:r>
              <a:r>
                <a:rPr lang="en-US" dirty="0"/>
                <a:t> pic = new Image(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pic.src</a:t>
              </a:r>
              <a:r>
                <a:rPr lang="en-US" dirty="0"/>
                <a:t> = 'http://'+</a:t>
              </a:r>
              <a:r>
                <a:rPr lang="en-US" dirty="0" err="1" smtClean="0"/>
                <a:t>TARGET+</a:t>
              </a:r>
              <a:r>
                <a:rPr lang="en-US" dirty="0" err="1"/>
                <a:t>rand</a:t>
              </a:r>
              <a:r>
                <a:rPr lang="en-US" dirty="0"/>
                <a:t>+'=</a:t>
              </a:r>
              <a:r>
                <a:rPr lang="en-US" dirty="0" err="1"/>
                <a:t>val</a:t>
              </a:r>
              <a:r>
                <a:rPr lang="en-US" dirty="0"/>
                <a:t>'</a:t>
              </a:r>
            </a:p>
            <a:p>
              <a:r>
                <a:rPr lang="en-US" dirty="0"/>
                <a:t>}</a:t>
              </a:r>
            </a:p>
            <a:p>
              <a:r>
                <a:rPr lang="en-US" dirty="0" err="1"/>
                <a:t>setInterval</a:t>
              </a:r>
              <a:r>
                <a:rPr lang="en-US" dirty="0"/>
                <a:t>(</a:t>
              </a:r>
              <a:r>
                <a:rPr lang="en-US" dirty="0" err="1"/>
                <a:t>imgflood</a:t>
              </a:r>
              <a:r>
                <a:rPr lang="en-US" dirty="0"/>
                <a:t>, 10)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5039" y="3867090"/>
              <a:ext cx="1747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imageFlood.js</a:t>
              </a:r>
              <a:endParaRPr lang="en-US" dirty="0"/>
            </a:p>
          </p:txBody>
        </p:sp>
      </p:grpSp>
      <p:pic>
        <p:nvPicPr>
          <p:cNvPr id="7" name="Picture 10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3382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8" y="1861849"/>
            <a:ext cx="620716" cy="1063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44771"/>
            <a:ext cx="620716" cy="1063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64" y="3214135"/>
            <a:ext cx="144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ithub.com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onest 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nd user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2917" y="1273314"/>
            <a:ext cx="10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opular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299740" y="2393382"/>
            <a:ext cx="23964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010400" y="27432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678368" cy="6580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5257800" y="2766339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0507" y="2971800"/>
            <a:ext cx="174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nject</a:t>
            </a:r>
          </a:p>
          <a:p>
            <a:pPr algn="ctr"/>
            <a:r>
              <a:rPr lang="en-US" dirty="0" err="1" smtClean="0"/>
              <a:t>imageFlood.js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1828800" y="2971800"/>
            <a:ext cx="239646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04800" y="3962400"/>
            <a:ext cx="857665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3192" y="5334000"/>
            <a:ext cx="2436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HTTPS </a:t>
            </a:r>
            <a:br>
              <a:rPr lang="en-US" dirty="0" smtClean="0"/>
            </a:br>
            <a:r>
              <a:rPr lang="en-US" dirty="0" smtClean="0"/>
              <a:t>prevent this </a:t>
            </a:r>
            <a:r>
              <a:rPr lang="en-US" dirty="0" err="1" smtClean="0"/>
              <a:t>DDoS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DF651F-44B2-074E-948D-412082E8ACD5}" type="slidenum">
              <a:rPr lang="en-GB" sz="1400"/>
              <a:pPr eaLnBrk="1" hangingPunct="1"/>
              <a:t>24</a:t>
            </a:fld>
            <a:endParaRPr lang="en-GB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DNS DoS Attacks  </a:t>
            </a:r>
            <a:r>
              <a:rPr lang="en-US" sz="2800">
                <a:latin typeface="Tahoma" charset="0"/>
              </a:rPr>
              <a:t>(e.g. bluesecurity </a:t>
            </a:r>
            <a:r>
              <a:rPr lang="ja-JP" altLang="en-US" sz="2800">
                <a:latin typeface="Tahoma" charset="0"/>
              </a:rPr>
              <a:t>’</a:t>
            </a:r>
            <a:r>
              <a:rPr lang="en-US" altLang="ja-JP" sz="2800">
                <a:latin typeface="Tahoma" charset="0"/>
              </a:rPr>
              <a:t>06)</a:t>
            </a:r>
            <a:endParaRPr lang="en-US" sz="280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runs on UDP port 53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entry for  victim.com   hosted at victim_isp.com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DDoS attack: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flood victim_isp.com with requests for victim.com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latin typeface="Tahoma" charset="0"/>
              </a:rPr>
              <a:t>Random source IP address</a:t>
            </a:r>
            <a:r>
              <a:rPr lang="en-US">
                <a:latin typeface="Tahoma" charset="0"/>
              </a:rPr>
              <a:t> in UDP packets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Takes out entire DNS server:     (collateral damage)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bluesecurity DNS hosted at Tucows DNS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DDoS took out Tucows hosting many many sites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What to do ???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55B1DFE-039E-4548-B670-0C940AAF45DB}" type="slidenum">
              <a:rPr lang="en-GB" sz="1400"/>
              <a:pPr eaLnBrk="1" hangingPunct="1"/>
              <a:t>25</a:t>
            </a:fld>
            <a:endParaRPr lang="en-GB" sz="14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DNS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solutions: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Later on.   Require major changes to DNS.</a:t>
            </a:r>
          </a:p>
          <a:p>
            <a:pPr eaLnBrk="1" hangingPunct="1"/>
            <a:endParaRPr lang="en-US" b="1" dirty="0">
              <a:latin typeface="Tahoma" charset="0"/>
            </a:endParaRPr>
          </a:p>
          <a:p>
            <a:pPr eaLnBrk="1" hangingPunct="1"/>
            <a:r>
              <a:rPr lang="en-US" u="sng" dirty="0" err="1">
                <a:latin typeface="Tahoma" charset="0"/>
              </a:rPr>
              <a:t>DoS</a:t>
            </a:r>
            <a:r>
              <a:rPr lang="en-US" u="sng" dirty="0">
                <a:latin typeface="Tahoma" charset="0"/>
              </a:rPr>
              <a:t> resistant DNS design</a:t>
            </a:r>
            <a:r>
              <a:rPr lang="en-US" dirty="0" smtClean="0">
                <a:latin typeface="Tahoma" charset="0"/>
              </a:rPr>
              <a:t>:      </a:t>
            </a:r>
            <a:r>
              <a:rPr lang="en-US" sz="2000" dirty="0" smtClean="0">
                <a:latin typeface="Tahoma" charset="0"/>
              </a:rPr>
              <a:t>(e.g.  </a:t>
            </a:r>
            <a:r>
              <a:rPr lang="en-US" sz="2000" dirty="0" err="1" smtClean="0">
                <a:latin typeface="Tahoma" charset="0"/>
              </a:rPr>
              <a:t>CloudFlare</a:t>
            </a:r>
            <a:r>
              <a:rPr lang="en-US" sz="2000" dirty="0" smtClean="0">
                <a:latin typeface="Tahoma" charset="0"/>
              </a:rPr>
              <a:t>)</a:t>
            </a:r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 b="1" dirty="0" err="1">
                <a:latin typeface="Tahoma" charset="0"/>
              </a:rPr>
              <a:t>CoDoNS</a:t>
            </a:r>
            <a:r>
              <a:rPr lang="en-US" dirty="0">
                <a:latin typeface="Tahoma" charset="0"/>
              </a:rPr>
              <a:t>:   [</a:t>
            </a:r>
            <a:r>
              <a:rPr lang="en-US" dirty="0" err="1">
                <a:latin typeface="Tahoma" charset="0"/>
              </a:rPr>
              <a:t>Sirer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altLang="ja-JP" dirty="0">
                <a:latin typeface="Tahoma" charset="0"/>
              </a:rPr>
              <a:t>04]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Cooperative Domain Name System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P2P design for DNS system: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DNS nodes share the load</a:t>
            </a:r>
          </a:p>
          <a:p>
            <a:pPr lvl="2" eaLnBrk="1" hangingPunct="1"/>
            <a:r>
              <a:rPr lang="en-US" dirty="0">
                <a:latin typeface="Tahoma" charset="0"/>
              </a:rPr>
              <a:t>Simple update of DNS entries</a:t>
            </a:r>
          </a:p>
          <a:p>
            <a:pPr lvl="2" eaLnBrk="1" hangingPunct="1"/>
            <a:r>
              <a:rPr lang="en-US" dirty="0">
                <a:latin typeface="Tahoma" charset="0"/>
              </a:rPr>
              <a:t>Backwards compatible with existing DNS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via route hijacking </a:t>
            </a:r>
          </a:p>
        </p:txBody>
      </p:sp>
      <p:sp>
        <p:nvSpPr>
          <p:cNvPr id="5529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YouTube  is   208.65.152.0</a:t>
            </a:r>
            <a:r>
              <a:rPr lang="en-US" b="1">
                <a:latin typeface="Tahoma" charset="0"/>
              </a:rPr>
              <a:t>/22</a:t>
            </a:r>
            <a:r>
              <a:rPr lang="en-US">
                <a:latin typeface="Tahoma" charset="0"/>
              </a:rPr>
              <a:t>   (includes 2</a:t>
            </a:r>
            <a:r>
              <a:rPr lang="en-US" baseline="30000">
                <a:latin typeface="Tahoma" charset="0"/>
              </a:rPr>
              <a:t>10</a:t>
            </a:r>
            <a:r>
              <a:rPr lang="en-US">
                <a:latin typeface="Tahoma" charset="0"/>
              </a:rPr>
              <a:t> IP addr)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youtube.com  is    208.65.153.238,  …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Feb. 2008:</a:t>
            </a:r>
          </a:p>
          <a:p>
            <a:pPr lvl="1" eaLnBrk="1" hangingPunct="1"/>
            <a:r>
              <a:rPr lang="en-US">
                <a:latin typeface="Tahoma" charset="0"/>
              </a:rPr>
              <a:t>Pakistan telecom advertised a BGP path for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208.65.153.0</a:t>
            </a:r>
            <a:r>
              <a:rPr lang="en-US" b="1">
                <a:latin typeface="Tahoma" charset="0"/>
              </a:rPr>
              <a:t>/24</a:t>
            </a:r>
            <a:r>
              <a:rPr lang="en-US">
                <a:latin typeface="Tahoma" charset="0"/>
              </a:rPr>
              <a:t>     (includes 2</a:t>
            </a:r>
            <a:r>
              <a:rPr lang="en-US" baseline="30000">
                <a:latin typeface="Tahoma" charset="0"/>
              </a:rPr>
              <a:t>8  </a:t>
            </a:r>
            <a:r>
              <a:rPr lang="en-US">
                <a:latin typeface="Tahoma" charset="0"/>
              </a:rPr>
              <a:t>IP addr)</a:t>
            </a:r>
          </a:p>
          <a:p>
            <a:pPr lvl="1" eaLnBrk="1" hangingPunct="1"/>
            <a:r>
              <a:rPr lang="en-US">
                <a:latin typeface="Tahoma" charset="0"/>
              </a:rPr>
              <a:t>Routing decisions use most specific prefix</a:t>
            </a:r>
          </a:p>
          <a:p>
            <a:pPr lvl="1" eaLnBrk="1" hangingPunct="1"/>
            <a:r>
              <a:rPr lang="en-US">
                <a:latin typeface="Tahoma" charset="0"/>
              </a:rPr>
              <a:t>The entire Internet now thinks   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208.65.153.238	is in  Pakistan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>
                <a:latin typeface="Tahoma" charset="0"/>
              </a:rPr>
              <a:t>Outage resolved within two hours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… but demonstrates huge DoS vuln. with no solution!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B2157C-B4CD-FE46-BD24-ACE2F5F3E31B}" type="slidenum">
              <a:rPr lang="en-GB" sz="1400"/>
              <a:pPr eaLnBrk="1" hangingPunct="1"/>
              <a:t>26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4D8E91-0869-E742-BF97-30BC552DA3A3}" type="slidenum">
              <a:rPr lang="en-GB" sz="1400"/>
              <a:pPr eaLnBrk="1" hangingPunct="1"/>
              <a:t>27</a:t>
            </a:fld>
            <a:endParaRPr lang="en-GB" sz="1400"/>
          </a:p>
        </p:txBody>
      </p:sp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0" y="11430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 higher layers</a:t>
            </a:r>
          </a:p>
        </p:txBody>
      </p:sp>
      <p:sp>
        <p:nvSpPr>
          <p:cNvPr id="133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562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SSL/TLS handshake   </a:t>
            </a:r>
            <a:r>
              <a:rPr lang="en-US" sz="2000" dirty="0">
                <a:latin typeface="Tahoma" charset="0"/>
              </a:rPr>
              <a:t>[SD</a:t>
            </a:r>
            <a:r>
              <a:rPr lang="ja-JP" altLang="en-US" sz="2000" dirty="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03]</a:t>
            </a: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120000"/>
              </a:spcBef>
            </a:pPr>
            <a:r>
              <a:rPr lang="en-US" dirty="0">
                <a:latin typeface="Tahoma" charset="0"/>
              </a:rPr>
              <a:t>RSA-encrypt speed   </a:t>
            </a:r>
            <a:r>
              <a:rPr lang="en-US" dirty="0">
                <a:latin typeface="Tahoma" charset="0"/>
                <a:sym typeface="Symbol" charset="0"/>
              </a:rPr>
              <a:t>   10 RSA-decrypt speed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Tahoma" charset="0"/>
                <a:sym typeface="Symbol" charset="0"/>
              </a:rPr>
              <a:t>  Single machine can bring down ten web servers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  <a:sym typeface="Symbol" charset="0"/>
              </a:rPr>
              <a:t>Similar problem with application </a:t>
            </a:r>
            <a:r>
              <a:rPr lang="en-US" dirty="0" err="1">
                <a:latin typeface="Tahoma" charset="0"/>
                <a:sym typeface="Symbol" charset="0"/>
              </a:rPr>
              <a:t>DoS</a:t>
            </a:r>
            <a:r>
              <a:rPr lang="en-US" dirty="0">
                <a:latin typeface="Tahoma" charset="0"/>
                <a:sym typeface="Symbol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  <a:sym typeface="Symbol" charset="0"/>
              </a:rPr>
              <a:t>Send HTTP request for some large PDF file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Tahoma" charset="0"/>
                <a:sym typeface="Symbol" charset="0"/>
              </a:rPr>
              <a:t>  Easy work for client</a:t>
            </a:r>
            <a:r>
              <a:rPr lang="en-US" dirty="0" smtClean="0">
                <a:latin typeface="Tahoma" charset="0"/>
                <a:sym typeface="Symbol" charset="0"/>
              </a:rPr>
              <a:t>, hard </a:t>
            </a:r>
            <a:r>
              <a:rPr lang="en-US" dirty="0">
                <a:latin typeface="Tahoma" charset="0"/>
                <a:sym typeface="Symbol" charset="0"/>
              </a:rPr>
              <a:t>work for server.</a:t>
            </a:r>
          </a:p>
        </p:txBody>
      </p:sp>
      <p:pic>
        <p:nvPicPr>
          <p:cNvPr id="57349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7467600" y="2057400"/>
            <a:ext cx="1066800" cy="160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Web</a:t>
            </a:r>
          </a:p>
          <a:p>
            <a:pPr algn="ctr"/>
            <a:r>
              <a:rPr lang="en-US"/>
              <a:t>Server</a:t>
            </a:r>
          </a:p>
        </p:txBody>
      </p:sp>
      <p:grpSp>
        <p:nvGrpSpPr>
          <p:cNvPr id="57351" name="Group 20"/>
          <p:cNvGrpSpPr>
            <a:grpSpLocks/>
          </p:cNvGrpSpPr>
          <p:nvPr/>
        </p:nvGrpSpPr>
        <p:grpSpPr bwMode="auto">
          <a:xfrm>
            <a:off x="1981200" y="1905000"/>
            <a:ext cx="5257800" cy="396875"/>
            <a:chOff x="1152" y="1382"/>
            <a:chExt cx="3312" cy="250"/>
          </a:xfrm>
        </p:grpSpPr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1152" y="163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2252" y="1382"/>
              <a:ext cx="9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Client Hello</a:t>
              </a:r>
            </a:p>
          </p:txBody>
        </p:sp>
      </p:grpSp>
      <p:grpSp>
        <p:nvGrpSpPr>
          <p:cNvPr id="57352" name="Group 19"/>
          <p:cNvGrpSpPr>
            <a:grpSpLocks/>
          </p:cNvGrpSpPr>
          <p:nvPr/>
        </p:nvGrpSpPr>
        <p:grpSpPr bwMode="auto">
          <a:xfrm>
            <a:off x="1981200" y="2473325"/>
            <a:ext cx="5257800" cy="396875"/>
            <a:chOff x="1152" y="1670"/>
            <a:chExt cx="3312" cy="250"/>
          </a:xfrm>
        </p:grpSpPr>
        <p:sp>
          <p:nvSpPr>
            <p:cNvPr id="57358" name="Line 13"/>
            <p:cNvSpPr>
              <a:spLocks noChangeShapeType="1"/>
            </p:cNvSpPr>
            <p:nvPr/>
          </p:nvSpPr>
          <p:spPr bwMode="auto">
            <a:xfrm flipH="1">
              <a:off x="1152" y="189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2256" y="1670"/>
              <a:ext cx="1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Server Hello  (pub-key)</a:t>
              </a:r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2057400" y="335280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3429000" y="3032125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 key exchange</a:t>
            </a:r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1179513" y="3124200"/>
            <a:ext cx="1030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Encrypt</a:t>
            </a:r>
          </a:p>
        </p:txBody>
      </p:sp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6654800" y="3429000"/>
            <a:ext cx="105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Decrypt</a:t>
            </a:r>
          </a:p>
        </p:txBody>
      </p:sp>
      <p:sp>
        <p:nvSpPr>
          <p:cNvPr id="1336343" name="Line 23"/>
          <p:cNvSpPr>
            <a:spLocks noChangeShapeType="1"/>
          </p:cNvSpPr>
          <p:nvPr/>
        </p:nvSpPr>
        <p:spPr bwMode="auto">
          <a:xfrm>
            <a:off x="0" y="53101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3C5E49-A6D2-714F-A26F-85EDFE12E682}" type="slidenum">
              <a:rPr lang="en-GB" sz="1400"/>
              <a:pPr eaLnBrk="1" hangingPunct="1"/>
              <a:t>28</a:t>
            </a:fld>
            <a:endParaRPr lang="en-GB" sz="140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Mitigation</a:t>
            </a:r>
          </a:p>
        </p:txBody>
      </p:sp>
      <p:sp>
        <p:nvSpPr>
          <p:cNvPr id="614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A9E2F9-D217-B947-BDB9-9496B78E446C}" type="slidenum">
              <a:rPr lang="en-GB" sz="1400"/>
              <a:pPr eaLnBrk="1" hangingPunct="1"/>
              <a:t>29</a:t>
            </a:fld>
            <a:endParaRPr lang="en-GB" sz="14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1. Client puzzles</a:t>
            </a:r>
          </a:p>
        </p:txBody>
      </p:sp>
      <p:sp>
        <p:nvSpPr>
          <p:cNvPr id="134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54864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 slow down attacker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u="sng" dirty="0">
                <a:latin typeface="Tahoma" charset="0"/>
              </a:rPr>
              <a:t>Moderately hard problem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Given challenge  C  find  X  such that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		</a:t>
            </a:r>
            <a:r>
              <a:rPr lang="en-US" sz="2800" b="1" dirty="0" err="1">
                <a:solidFill>
                  <a:srgbClr val="009900"/>
                </a:solidFill>
                <a:latin typeface="Tahoma" charset="0"/>
              </a:rPr>
              <a:t>LSB</a:t>
            </a:r>
            <a:r>
              <a:rPr lang="en-US" sz="2800" b="1" baseline="-25000" dirty="0" err="1">
                <a:solidFill>
                  <a:srgbClr val="009900"/>
                </a:solidFill>
                <a:latin typeface="Tahoma" charset="0"/>
              </a:rPr>
              <a:t>n</a:t>
            </a:r>
            <a:r>
              <a:rPr lang="en-US" b="1" baseline="-25000" dirty="0">
                <a:solidFill>
                  <a:srgbClr val="009900"/>
                </a:solidFill>
                <a:latin typeface="Tahoma" charset="0"/>
              </a:rPr>
              <a:t>  </a:t>
            </a:r>
            <a:r>
              <a:rPr lang="en-US" sz="3200" b="1" dirty="0">
                <a:solidFill>
                  <a:srgbClr val="009900"/>
                </a:solidFill>
                <a:latin typeface="Tahoma" charset="0"/>
              </a:rPr>
              <a:t>(</a:t>
            </a:r>
            <a:r>
              <a:rPr lang="en-US" b="1" dirty="0">
                <a:solidFill>
                  <a:srgbClr val="009900"/>
                </a:solidFill>
                <a:latin typeface="Tahoma" charset="0"/>
              </a:rPr>
              <a:t> SHA-1(  C  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||</a:t>
            </a:r>
            <a:r>
              <a:rPr lang="en-US" b="1" dirty="0">
                <a:solidFill>
                  <a:srgbClr val="009900"/>
                </a:solidFill>
                <a:latin typeface="Tahoma" charset="0"/>
              </a:rPr>
              <a:t>  X  )  </a:t>
            </a:r>
            <a:r>
              <a:rPr lang="en-US" sz="3200" b="1" dirty="0">
                <a:solidFill>
                  <a:srgbClr val="009900"/>
                </a:solidFill>
                <a:latin typeface="Tahoma" charset="0"/>
              </a:rPr>
              <a:t>) </a:t>
            </a:r>
            <a:r>
              <a:rPr lang="en-US" b="1" dirty="0">
                <a:solidFill>
                  <a:srgbClr val="009900"/>
                </a:solidFill>
                <a:latin typeface="Tahoma" charset="0"/>
              </a:rPr>
              <a:t> =  0</a:t>
            </a:r>
            <a:r>
              <a:rPr lang="en-US" sz="2800" b="1" baseline="50000" dirty="0">
                <a:solidFill>
                  <a:srgbClr val="009900"/>
                </a:solidFill>
                <a:latin typeface="Tahoma" charset="0"/>
              </a:rPr>
              <a:t>n</a:t>
            </a:r>
          </a:p>
          <a:p>
            <a:pPr lvl="1" eaLnBrk="1" hangingPunct="1"/>
            <a:r>
              <a:rPr lang="en-US" dirty="0">
                <a:latin typeface="Tahoma" charset="0"/>
              </a:rPr>
              <a:t>Assumption:   takes expected  2</a:t>
            </a:r>
            <a:r>
              <a:rPr lang="en-US" baseline="30000" dirty="0">
                <a:latin typeface="Tahoma" charset="0"/>
              </a:rPr>
              <a:t>n</a:t>
            </a:r>
            <a:r>
              <a:rPr lang="en-US" dirty="0">
                <a:latin typeface="Tahoma" charset="0"/>
              </a:rPr>
              <a:t>  time to solve</a:t>
            </a:r>
          </a:p>
          <a:p>
            <a:pPr lvl="1" eaLnBrk="1" hangingPunct="1"/>
            <a:r>
              <a:rPr lang="en-US" dirty="0">
                <a:latin typeface="Tahoma" charset="0"/>
              </a:rPr>
              <a:t>For n=16  takes about </a:t>
            </a:r>
            <a:r>
              <a:rPr lang="en-US" dirty="0" smtClean="0">
                <a:latin typeface="Tahoma" charset="0"/>
              </a:rPr>
              <a:t>0.3 sec </a:t>
            </a:r>
            <a:r>
              <a:rPr lang="en-US" dirty="0">
                <a:latin typeface="Tahoma" charset="0"/>
              </a:rPr>
              <a:t>on 1GhZ machine</a:t>
            </a:r>
          </a:p>
          <a:p>
            <a:pPr lvl="1" eaLnBrk="1" hangingPunct="1"/>
            <a:r>
              <a:rPr lang="en-US" dirty="0">
                <a:latin typeface="Tahoma" charset="0"/>
              </a:rPr>
              <a:t>Main point:   checking puzzle solution is easy.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u="sng" dirty="0">
                <a:latin typeface="Tahoma" charset="0"/>
              </a:rPr>
              <a:t>During </a:t>
            </a:r>
            <a:r>
              <a:rPr lang="en-US" u="sng" dirty="0" err="1">
                <a:latin typeface="Tahoma" charset="0"/>
              </a:rPr>
              <a:t>DoS</a:t>
            </a:r>
            <a:r>
              <a:rPr lang="en-US" u="sng" dirty="0">
                <a:latin typeface="Tahoma" charset="0"/>
              </a:rPr>
              <a:t> attack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Everyone must submit puzzle solution with requests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When no attack:  do not require puzzle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5122EAD-9D16-754B-98F5-58CC5522A87B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can happen at any layer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This lecture: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Sample Dos at different layers (by order):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Link</a:t>
            </a:r>
          </a:p>
          <a:p>
            <a:pPr lvl="2" eaLnBrk="1" hangingPunct="1"/>
            <a:r>
              <a:rPr lang="en-US" dirty="0">
                <a:latin typeface="Tahoma" charset="0"/>
              </a:rPr>
              <a:t>TCP/UDP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Application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Network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Current Internet not designed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CE1FEE5-A091-DC4E-9F53-C52A891EC36A}" type="slidenum">
              <a:rPr lang="en-GB" sz="1400"/>
              <a:pPr eaLnBrk="1" hangingPunct="1"/>
              <a:t>30</a:t>
            </a:fld>
            <a:endParaRPr lang="en-GB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Tahoma" charset="0"/>
              </a:rPr>
              <a:t>TCP connection floods</a:t>
            </a:r>
            <a:r>
              <a:rPr lang="en-US">
                <a:latin typeface="Tahoma" charset="0"/>
              </a:rPr>
              <a:t>  (RSA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99)</a:t>
            </a:r>
          </a:p>
          <a:p>
            <a:pPr lvl="1" eaLnBrk="1" hangingPunct="1"/>
            <a:r>
              <a:rPr lang="en-US">
                <a:latin typeface="Tahoma" charset="0"/>
              </a:rPr>
              <a:t>Example challenge:    C = TCP server-seq-num</a:t>
            </a:r>
          </a:p>
          <a:p>
            <a:pPr lvl="1" eaLnBrk="1" hangingPunct="1"/>
            <a:r>
              <a:rPr lang="en-US">
                <a:latin typeface="Tahoma" charset="0"/>
              </a:rPr>
              <a:t>First data packet must contain puzzle solution </a:t>
            </a:r>
          </a:p>
          <a:p>
            <a:pPr lvl="2" eaLnBrk="1" hangingPunct="1"/>
            <a:r>
              <a:rPr lang="en-US">
                <a:latin typeface="Tahoma" charset="0"/>
              </a:rPr>
              <a:t>Otherwise TCP connection is closed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SSL handshake DoS</a:t>
            </a:r>
            <a:r>
              <a:rPr lang="en-US">
                <a:latin typeface="Tahoma" charset="0"/>
              </a:rPr>
              <a:t>:   (SD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03)</a:t>
            </a:r>
          </a:p>
          <a:p>
            <a:pPr lvl="1" eaLnBrk="1" hangingPunct="1"/>
            <a:r>
              <a:rPr lang="en-US">
                <a:latin typeface="Tahoma" charset="0"/>
              </a:rPr>
              <a:t>Challenge C based on TLS session ID</a:t>
            </a:r>
          </a:p>
          <a:p>
            <a:pPr lvl="1" eaLnBrk="1" hangingPunct="1"/>
            <a:r>
              <a:rPr lang="en-US">
                <a:latin typeface="Tahoma" charset="0"/>
              </a:rPr>
              <a:t>Server:  check puzzle solution before RSA decrypt.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Same for application layer DoS and payment DoS.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ABB489-C19E-1445-85B7-9670CD3A165F}" type="slidenum">
              <a:rPr lang="en-GB" sz="1400"/>
              <a:pPr eaLnBrk="1" hangingPunct="1"/>
              <a:t>31</a:t>
            </a:fld>
            <a:endParaRPr lang="en-GB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Benefits and limitations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Hardness of challenge: 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Decided based on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 volume.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Limitations: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Requires changes to both clients and servers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Hurts low power legitimate clients during attack: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Clients on cell </a:t>
            </a:r>
            <a:r>
              <a:rPr lang="en-US" dirty="0" smtClean="0">
                <a:latin typeface="Tahoma" charset="0"/>
              </a:rPr>
              <a:t>phones and tablets cannot </a:t>
            </a:r>
            <a:r>
              <a:rPr lang="en-US" dirty="0">
                <a:latin typeface="Tahoma" charset="0"/>
              </a:rPr>
              <a:t>connect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0DA7C3-7934-F64C-9BB7-F81993D5953D}" type="slidenum">
              <a:rPr lang="en-GB" sz="1400"/>
              <a:pPr eaLnBrk="1" hangingPunct="1"/>
              <a:t>32</a:t>
            </a:fld>
            <a:endParaRPr lang="en-GB" sz="14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Memory-bound functions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CPU power ratio:</a:t>
            </a:r>
          </a:p>
          <a:p>
            <a:pPr lvl="1" eaLnBrk="1" hangingPunct="1"/>
            <a:r>
              <a:rPr lang="en-US">
                <a:latin typeface="Tahoma" charset="0"/>
              </a:rPr>
              <a:t>high end server / low end cell phone  =  8000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 Impossible </a:t>
            </a:r>
            <a:r>
              <a:rPr lang="en-US">
                <a:latin typeface="Tahoma" charset="0"/>
              </a:rPr>
              <a:t>to scale to hard puzzles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Interesting observation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Main memory access time ratio:</a:t>
            </a:r>
          </a:p>
          <a:p>
            <a:pPr lvl="2" eaLnBrk="1" hangingPunct="1"/>
            <a:r>
              <a:rPr lang="en-US">
                <a:latin typeface="Tahoma" charset="0"/>
              </a:rPr>
              <a:t>high end server / low end cell phone  = 2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Better puzzles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Solution requires many main memory accesses</a:t>
            </a:r>
          </a:p>
          <a:p>
            <a:pPr lvl="2" eaLnBrk="1" hangingPunct="1"/>
            <a:r>
              <a:rPr lang="en-US">
                <a:latin typeface="Tahoma" charset="0"/>
              </a:rPr>
              <a:t>Dwork-Goldberg-Naor, Crypto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</a:t>
            </a:r>
          </a:p>
          <a:p>
            <a:pPr lvl="2" eaLnBrk="1" hangingPunct="1"/>
            <a:r>
              <a:rPr lang="en-US">
                <a:latin typeface="Tahoma" charset="0"/>
              </a:rPr>
              <a:t>Abadi-Burrows-Manasse-Wobber,  ACM ToIT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 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6AF565-F1A3-F440-BA20-28F97F70C123}" type="slidenum">
              <a:rPr lang="en-GB" sz="1400"/>
              <a:pPr eaLnBrk="1" hangingPunct="1"/>
              <a:t>33</a:t>
            </a:fld>
            <a:endParaRPr lang="en-GB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 CAPTCHAs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verify that connection is from a human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Applies to application layer DDoS    [Killbots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05]</a:t>
            </a:r>
          </a:p>
          <a:p>
            <a:pPr lvl="1" eaLnBrk="1" hangingPunct="1"/>
            <a:r>
              <a:rPr lang="en-US">
                <a:latin typeface="Tahoma" charset="0"/>
              </a:rPr>
              <a:t>During attack: generate CAPTCHAs and process request only if valid solution</a:t>
            </a:r>
          </a:p>
          <a:p>
            <a:pPr lvl="1" eaLnBrk="1" hangingPunct="1"/>
            <a:r>
              <a:rPr lang="en-US">
                <a:latin typeface="Tahoma" charset="0"/>
              </a:rPr>
              <a:t>Present one CAPTCHA per source IP address.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1885" r="27618" b="30435"/>
          <a:stretch>
            <a:fillRect/>
          </a:stretch>
        </p:blipFill>
        <p:spPr bwMode="auto">
          <a:xfrm>
            <a:off x="2286000" y="2057400"/>
            <a:ext cx="44958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82EA7AE-59F4-DF44-A52B-652DF6255890}" type="slidenum">
              <a:rPr lang="en-GB" sz="1400"/>
              <a:pPr eaLnBrk="1" hangingPunct="1"/>
              <a:t>34</a:t>
            </a:fld>
            <a:endParaRPr lang="en-GB" sz="1400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3. Source identification</a:t>
            </a:r>
          </a:p>
        </p:txBody>
      </p:sp>
      <p:sp>
        <p:nvSpPr>
          <p:cNvPr id="686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Goal:   identify packet source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Ultimate goal:    block attack at the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B92E38-42FE-4A44-B483-1EB2C574DE47}" type="slidenum">
              <a:rPr lang="en-GB" sz="1400"/>
              <a:pPr eaLnBrk="1" hangingPunct="1"/>
              <a:t>35</a:t>
            </a:fld>
            <a:endParaRPr lang="en-GB" sz="1400"/>
          </a:p>
        </p:txBody>
      </p:sp>
      <p:sp>
        <p:nvSpPr>
          <p:cNvPr id="69634" name="Oval 9"/>
          <p:cNvSpPr>
            <a:spLocks noChangeArrowheads="1"/>
          </p:cNvSpPr>
          <p:nvPr/>
        </p:nvSpPr>
        <p:spPr bwMode="auto">
          <a:xfrm>
            <a:off x="381000" y="2362200"/>
            <a:ext cx="4648200" cy="19050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1. Ingress filtering   </a:t>
            </a:r>
            <a:r>
              <a:rPr lang="en-US" sz="2000" dirty="0">
                <a:latin typeface="Tahoma" charset="0"/>
              </a:rPr>
              <a:t>(RFC </a:t>
            </a:r>
            <a:r>
              <a:rPr lang="en-US" sz="2000" dirty="0" smtClean="0">
                <a:latin typeface="Tahoma" charset="0"/>
              </a:rPr>
              <a:t>2827, 3704)</a:t>
            </a:r>
            <a:endParaRPr lang="en-US" sz="2000" dirty="0">
              <a:latin typeface="Tahoma" charset="0"/>
            </a:endParaRPr>
          </a:p>
        </p:txBody>
      </p:sp>
      <p:sp>
        <p:nvSpPr>
          <p:cNvPr id="696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Big problem:   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with spoofed source </a:t>
            </a:r>
            <a:r>
              <a:rPr lang="en-US" dirty="0" smtClean="0">
                <a:latin typeface="Tahoma" charset="0"/>
              </a:rPr>
              <a:t>IPs</a:t>
            </a: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 smtClean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110000"/>
              </a:lnSpc>
              <a:spcBef>
                <a:spcPts val="4704"/>
              </a:spcBef>
            </a:pPr>
            <a:r>
              <a:rPr lang="en-US" dirty="0">
                <a:latin typeface="Tahoma" charset="0"/>
              </a:rPr>
              <a:t>Ingress filtering policy:   ISP only forwards packets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with legitimate source </a:t>
            </a:r>
            <a:r>
              <a:rPr lang="en-US" dirty="0" smtClean="0">
                <a:latin typeface="Tahoma" charset="0"/>
              </a:rPr>
              <a:t>IP</a:t>
            </a:r>
            <a:r>
              <a:rPr lang="en-US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(</a:t>
            </a:r>
            <a:r>
              <a:rPr lang="en-US" sz="2000" dirty="0">
                <a:latin typeface="Tahoma" charset="0"/>
              </a:rPr>
              <a:t>see also SAVE </a:t>
            </a:r>
            <a:r>
              <a:rPr lang="en-US" sz="2000" dirty="0">
                <a:latin typeface="Tahoma" charset="0"/>
              </a:rPr>
              <a:t>protocol https://</a:t>
            </a:r>
            <a:r>
              <a:rPr lang="en-US" sz="2000" dirty="0" err="1">
                <a:latin typeface="Tahoma" charset="0"/>
              </a:rPr>
              <a:t>lasr.cs.ucla.edu</a:t>
            </a:r>
            <a:r>
              <a:rPr lang="en-US" sz="2000" dirty="0">
                <a:latin typeface="Tahoma" charset="0"/>
              </a:rPr>
              <a:t>/save/</a:t>
            </a:r>
            <a:r>
              <a:rPr lang="en-US" sz="2000" dirty="0" err="1">
                <a:latin typeface="Tahoma" charset="0"/>
              </a:rPr>
              <a:t>save_to_infocom.pdf</a:t>
            </a:r>
            <a:r>
              <a:rPr lang="en-US" sz="2000" dirty="0">
                <a:latin typeface="Tahoma" charset="0"/>
              </a:rPr>
              <a:t>)</a:t>
            </a:r>
            <a:endParaRPr lang="en-US" sz="2000" dirty="0" smtClean="0">
              <a:latin typeface="Tahoma" charset="0"/>
            </a:endParaRPr>
          </a:p>
        </p:txBody>
      </p:sp>
      <p:pic>
        <p:nvPicPr>
          <p:cNvPr id="69637" name="Picture 4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200400" y="2590800"/>
            <a:ext cx="9144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ISP</a:t>
            </a:r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6781800" y="2819400"/>
            <a:ext cx="17526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905000" y="3200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114800" y="32004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Implementation problems</a:t>
            </a:r>
          </a:p>
        </p:txBody>
      </p:sp>
      <p:sp>
        <p:nvSpPr>
          <p:cNvPr id="138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ALL </a:t>
            </a:r>
            <a:r>
              <a:rPr lang="en-US" dirty="0">
                <a:latin typeface="Tahoma" charset="0"/>
              </a:rPr>
              <a:t>ISPs must do this.      Requires global trust.</a:t>
            </a:r>
          </a:p>
          <a:p>
            <a:pPr lvl="1" eaLnBrk="1" hangingPunct="1"/>
            <a:r>
              <a:rPr lang="en-US" dirty="0">
                <a:latin typeface="Tahoma" charset="0"/>
              </a:rPr>
              <a:t>If 10% of ISPs do not implement  </a:t>
            </a:r>
            <a:r>
              <a:rPr lang="en-US" dirty="0">
                <a:latin typeface="Tahoma" charset="0"/>
                <a:sym typeface="Symbol" charset="0"/>
              </a:rPr>
              <a:t>  no </a:t>
            </a:r>
            <a:r>
              <a:rPr lang="en-US" dirty="0" smtClean="0">
                <a:latin typeface="Tahoma" charset="0"/>
                <a:sym typeface="Symbol" charset="0"/>
              </a:rPr>
              <a:t>defense</a:t>
            </a:r>
          </a:p>
          <a:p>
            <a:pPr lvl="1" eaLnBrk="1" hangingPunct="1"/>
            <a:r>
              <a:rPr lang="en-US" dirty="0" smtClean="0">
                <a:latin typeface="Tahoma" charset="0"/>
                <a:sym typeface="Symbol" charset="0"/>
              </a:rPr>
              <a:t>No incentive for deployment</a:t>
            </a:r>
            <a:endParaRPr lang="en-US" dirty="0">
              <a:latin typeface="Tahoma" charset="0"/>
              <a:sym typeface="Symbol" charset="0"/>
            </a:endParaRPr>
          </a:p>
          <a:p>
            <a:pPr eaLnBrk="1" hangingPunct="1"/>
            <a:endParaRPr lang="en-US" dirty="0" smtClean="0">
              <a:latin typeface="Tahoma" charset="0"/>
              <a:sym typeface="Symbol" charset="0"/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latin typeface="Tahoma" charset="0"/>
              </a:rPr>
              <a:t>2014</a:t>
            </a:r>
            <a:r>
              <a:rPr lang="en-US" dirty="0" smtClean="0">
                <a:latin typeface="Tahoma" charset="0"/>
              </a:rPr>
              <a:t>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25</a:t>
            </a:r>
            <a:r>
              <a:rPr lang="en-US" dirty="0">
                <a:latin typeface="Tahoma" charset="0"/>
              </a:rPr>
              <a:t>% of Auto. Systems are fully </a:t>
            </a:r>
            <a:r>
              <a:rPr lang="en-US" dirty="0" err="1">
                <a:latin typeface="Tahoma" charset="0"/>
              </a:rPr>
              <a:t>spoofable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			</a:t>
            </a:r>
            <a:r>
              <a:rPr lang="en-US" dirty="0" smtClean="0">
                <a:latin typeface="Tahoma" charset="0"/>
              </a:rPr>
              <a:t>		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spoofer.cmand.org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13% of announced IP address space is </a:t>
            </a:r>
            <a:r>
              <a:rPr lang="en-US" dirty="0" err="1" smtClean="0">
                <a:latin typeface="Tahoma" charset="0"/>
              </a:rPr>
              <a:t>spoofable</a:t>
            </a:r>
            <a:endParaRPr lang="en-US" dirty="0" smtClean="0">
              <a:latin typeface="Tahoma" charset="0"/>
            </a:endParaRPr>
          </a:p>
          <a:p>
            <a:pPr marL="57150" indent="0" eaLnBrk="1" hangingPunct="1">
              <a:buNone/>
            </a:pPr>
            <a:endParaRPr lang="en-US" dirty="0" smtClean="0">
              <a:latin typeface="Tahoma" charset="0"/>
            </a:endParaRPr>
          </a:p>
          <a:p>
            <a:pPr marL="57150" indent="0" eaLnBrk="1" hangingPunct="1">
              <a:spcBef>
                <a:spcPts val="2376"/>
              </a:spcBef>
              <a:buNone/>
            </a:pPr>
            <a:r>
              <a:rPr lang="en-US" dirty="0" smtClean="0">
                <a:latin typeface="Tahoma" charset="0"/>
              </a:rPr>
              <a:t>Recall:   309 </a:t>
            </a:r>
            <a:r>
              <a:rPr lang="en-US" dirty="0" err="1" smtClean="0">
                <a:latin typeface="Tahoma" charset="0"/>
              </a:rPr>
              <a:t>Gbps</a:t>
            </a:r>
            <a:r>
              <a:rPr lang="en-US" dirty="0" smtClean="0">
                <a:latin typeface="Tahoma" charset="0"/>
              </a:rPr>
              <a:t> attack used only 3 networks   (3/2013)</a:t>
            </a:r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57DCBA6-0C63-504F-B860-48B2A0D6B368}" type="slidenum">
              <a:rPr lang="en-GB" sz="1400"/>
              <a:pPr eaLnBrk="1" hangingPunct="1"/>
              <a:t>37</a:t>
            </a:fld>
            <a:endParaRPr lang="en-GB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Traceback   </a:t>
            </a:r>
            <a:r>
              <a:rPr lang="en-US" sz="2400">
                <a:latin typeface="Tahoma" charset="0"/>
              </a:rPr>
              <a:t>[Savage et al.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00]</a:t>
            </a:r>
            <a:endParaRPr lang="en-US" sz="2400">
              <a:latin typeface="Tahoma" charset="0"/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</a:t>
            </a:r>
          </a:p>
          <a:p>
            <a:pPr lvl="1" eaLnBrk="1" hangingPunct="1"/>
            <a:r>
              <a:rPr lang="en-US">
                <a:latin typeface="Tahoma" charset="0"/>
              </a:rPr>
              <a:t>Given set of attack packets</a:t>
            </a:r>
          </a:p>
          <a:p>
            <a:pPr lvl="1" eaLnBrk="1" hangingPunct="1"/>
            <a:r>
              <a:rPr lang="en-US">
                <a:latin typeface="Tahoma" charset="0"/>
              </a:rPr>
              <a:t>Determine path to source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change routers to record info in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Assumptions:</a:t>
            </a:r>
          </a:p>
          <a:p>
            <a:pPr lvl="1" eaLnBrk="1" hangingPunct="1"/>
            <a:r>
              <a:rPr lang="en-US">
                <a:latin typeface="Tahoma" charset="0"/>
              </a:rPr>
              <a:t>Most routers remain uncompromised</a:t>
            </a:r>
          </a:p>
          <a:p>
            <a:pPr lvl="1" eaLnBrk="1" hangingPunct="1"/>
            <a:r>
              <a:rPr lang="en-US">
                <a:latin typeface="Tahoma" charset="0"/>
              </a:rPr>
              <a:t>Attacker sends many packets </a:t>
            </a:r>
          </a:p>
          <a:p>
            <a:pPr lvl="1" eaLnBrk="1" hangingPunct="1"/>
            <a:r>
              <a:rPr lang="en-US">
                <a:latin typeface="Tahoma" charset="0"/>
              </a:rPr>
              <a:t>Route from attacker to victim remains relatively stable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DEF7BB-5136-AA41-AF4E-844CF2DADDDE}" type="slidenum">
              <a:rPr lang="en-GB" sz="1400"/>
              <a:pPr eaLnBrk="1" hangingPunct="1"/>
              <a:t>38</a:t>
            </a:fld>
            <a:endParaRPr lang="en-GB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Simple method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Write path into network packet</a:t>
            </a:r>
          </a:p>
          <a:p>
            <a:pPr lvl="1" eaLnBrk="1" hangingPunct="1"/>
            <a:r>
              <a:rPr lang="en-US">
                <a:latin typeface="Tahoma" charset="0"/>
              </a:rPr>
              <a:t>Each router adds its own IP address to packet</a:t>
            </a:r>
          </a:p>
          <a:p>
            <a:pPr lvl="1" eaLnBrk="1" hangingPunct="1"/>
            <a:r>
              <a:rPr lang="en-US">
                <a:latin typeface="Tahoma" charset="0"/>
              </a:rPr>
              <a:t>Victim reads path from packet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3276600"/>
            <a:ext cx="784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Problem: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Requires space in packet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Path can be long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No extra fields in current IP format</a:t>
            </a:r>
          </a:p>
          <a:p>
            <a:pPr marL="1600200" lvl="3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</a:pPr>
            <a:r>
              <a:rPr lang="en-US"/>
              <a:t>Changes to packet format too much to expect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9E43572-097E-204B-9F14-A4FBE4D1E6D2}" type="slidenum">
              <a:rPr lang="en-GB" sz="1400"/>
              <a:pPr eaLnBrk="1" hangingPunct="1"/>
              <a:t>39</a:t>
            </a:fld>
            <a:endParaRPr lang="en-GB" sz="14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Better idea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1751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DDoS involves many packets on same path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one link in each packet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Each router probabilistically stores own address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Fixed space regardless of path length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97463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792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935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677025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6758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60533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295900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986463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459413" y="38100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515100" y="38100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05500" y="48006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262688" y="58674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V</a:t>
            </a:r>
            <a:endParaRPr lang="en-US" sz="2800" b="1" baseline="-25000">
              <a:solidFill>
                <a:srgbClr val="0099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9530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919913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73691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3879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410200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H="1">
            <a:off x="5845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60198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>
            <a:off x="6988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5867400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6302375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6226175" y="53340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5888038" y="2362200"/>
            <a:ext cx="512762" cy="3429000"/>
          </a:xfrm>
          <a:custGeom>
            <a:avLst/>
            <a:gdLst>
              <a:gd name="T0" fmla="*/ 2147483647 w 323"/>
              <a:gd name="T1" fmla="*/ 0 h 2160"/>
              <a:gd name="T2" fmla="*/ 2147483647 w 323"/>
              <a:gd name="T3" fmla="*/ 2147483647 h 2160"/>
              <a:gd name="T4" fmla="*/ 2147483647 w 323"/>
              <a:gd name="T5" fmla="*/ 2147483647 h 2160"/>
              <a:gd name="T6" fmla="*/ 2147483647 w 323"/>
              <a:gd name="T7" fmla="*/ 2147483647 h 2160"/>
              <a:gd name="T8" fmla="*/ 2147483647 w 323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"/>
              <a:gd name="T16" fmla="*/ 0 h 2160"/>
              <a:gd name="T17" fmla="*/ 323 w 323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" h="2160">
                <a:moveTo>
                  <a:pt x="323" y="0"/>
                </a:moveTo>
                <a:cubicBezTo>
                  <a:pt x="312" y="66"/>
                  <a:pt x="304" y="229"/>
                  <a:pt x="257" y="396"/>
                </a:cubicBezTo>
                <a:cubicBezTo>
                  <a:pt x="210" y="563"/>
                  <a:pt x="76" y="789"/>
                  <a:pt x="41" y="1002"/>
                </a:cubicBezTo>
                <a:cubicBezTo>
                  <a:pt x="6" y="1215"/>
                  <a:pt x="0" y="1481"/>
                  <a:pt x="47" y="1674"/>
                </a:cubicBezTo>
                <a:cubicBezTo>
                  <a:pt x="94" y="1867"/>
                  <a:pt x="266" y="2059"/>
                  <a:pt x="323" y="216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42F5F2F-4CC7-194B-8E2A-527F72AF85E9}" type="slidenum">
              <a:rPr lang="en-GB" sz="1400"/>
              <a:pPr eaLnBrk="1" hangingPunct="1"/>
              <a:t>4</a:t>
            </a:fld>
            <a:endParaRPr lang="en-GB" sz="140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533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Warm up:    802.11b    DoS bugs</a:t>
            </a:r>
          </a:p>
        </p:txBody>
      </p:sp>
      <p:sp>
        <p:nvSpPr>
          <p:cNvPr id="133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0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Radio jamming attacks:    trivial,  not our focus.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>
                <a:latin typeface="Tahoma" charset="0"/>
              </a:rPr>
              <a:t>Protocol DoS bugs:	</a:t>
            </a:r>
            <a:r>
              <a:rPr lang="en-US" sz="1800">
                <a:latin typeface="Tahoma" charset="0"/>
              </a:rPr>
              <a:t>[Bellardo, Savage, </a:t>
            </a:r>
            <a:r>
              <a:rPr lang="ja-JP" altLang="en-US" sz="1800">
                <a:latin typeface="Tahoma" charset="0"/>
              </a:rPr>
              <a:t>’</a:t>
            </a:r>
            <a:r>
              <a:rPr lang="en-US" altLang="ja-JP" sz="1800">
                <a:latin typeface="Tahoma" charset="0"/>
              </a:rPr>
              <a:t>03]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u="sng">
                <a:latin typeface="Tahoma" charset="0"/>
              </a:rPr>
              <a:t>NAV (Network Allocation Vector):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15-bit field.   Max value:   32767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>
                <a:latin typeface="Tahoma" charset="0"/>
              </a:rPr>
              <a:t>Any</a:t>
            </a:r>
            <a:r>
              <a:rPr lang="en-US">
                <a:latin typeface="Tahoma" charset="0"/>
              </a:rPr>
              <a:t> node can reserve channel for NAV 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No one else should transmit during NAV period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but not followed by most 802.11b cards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u="sng">
                <a:latin typeface="Tahoma" charset="0"/>
              </a:rPr>
              <a:t>De-authentication bug</a:t>
            </a:r>
            <a:r>
              <a:rPr lang="en-US">
                <a:latin typeface="Tahoma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Any node can send deauth packet to AP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Deauth packet unauthenticated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attacker can repeatedly deauth anyone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84B0E4B-3AF6-2B45-9A73-4A074A066202}" type="slidenum">
              <a:rPr lang="en-GB" sz="1400"/>
              <a:pPr eaLnBrk="1" hangingPunct="1"/>
              <a:t>40</a:t>
            </a:fld>
            <a:endParaRPr lang="en-GB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Edge Sampling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5334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Data fields written to packet:</a:t>
            </a:r>
          </a:p>
          <a:p>
            <a:pPr lvl="1" eaLnBrk="1" hangingPunct="1"/>
            <a:r>
              <a:rPr lang="en-US">
                <a:latin typeface="Tahoma" charset="0"/>
              </a:rPr>
              <a:t>Edge:  </a:t>
            </a:r>
            <a:r>
              <a:rPr lang="en-US" i="1">
                <a:latin typeface="Tahoma" charset="0"/>
              </a:rPr>
              <a:t>start </a:t>
            </a:r>
            <a:r>
              <a:rPr lang="en-US">
                <a:latin typeface="Tahoma" charset="0"/>
              </a:rPr>
              <a:t> and  </a:t>
            </a:r>
            <a:r>
              <a:rPr lang="en-US" i="1">
                <a:latin typeface="Tahoma" charset="0"/>
              </a:rPr>
              <a:t>end</a:t>
            </a:r>
            <a:r>
              <a:rPr lang="en-US">
                <a:latin typeface="Tahoma" charset="0"/>
              </a:rPr>
              <a:t>  IP addresses</a:t>
            </a:r>
          </a:p>
          <a:p>
            <a:pPr lvl="1" eaLnBrk="1" hangingPunct="1"/>
            <a:r>
              <a:rPr lang="en-US">
                <a:latin typeface="Tahoma" charset="0"/>
              </a:rPr>
              <a:t>Distance:  number of hops since edge stored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Marking procedure for router 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if coin turns up heads (with probability p) then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R into start address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0 into distance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else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if distance == 0 write R into end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increment distance field</a:t>
            </a:r>
          </a:p>
        </p:txBody>
      </p:sp>
      <p:sp>
        <p:nvSpPr>
          <p:cNvPr id="75780" name="AutoShape 4"/>
          <p:cNvSpPr>
            <a:spLocks/>
          </p:cNvSpPr>
          <p:nvPr/>
        </p:nvSpPr>
        <p:spPr bwMode="auto">
          <a:xfrm>
            <a:off x="1371600" y="3744913"/>
            <a:ext cx="76200" cy="2655887"/>
          </a:xfrm>
          <a:prstGeom prst="leftBracket">
            <a:avLst>
              <a:gd name="adj" fmla="val 290451"/>
            </a:avLst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E93E35-A8C0-784A-8A08-9B1FB8D28383}" type="slidenum">
              <a:rPr lang="en-GB" sz="1400"/>
              <a:pPr eaLnBrk="1" hangingPunct="1"/>
              <a:t>41</a:t>
            </a:fld>
            <a:endParaRPr lang="en-GB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Packet received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receives packet from source or another router</a:t>
            </a:r>
          </a:p>
          <a:p>
            <a:pPr lvl="1" eaLnBrk="1" hangingPunct="1"/>
            <a:r>
              <a:rPr lang="en-US">
                <a:latin typeface="Tahoma" charset="0"/>
              </a:rPr>
              <a:t>Packet contains space for start, end, distance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152400" y="3581400"/>
            <a:ext cx="2895600" cy="533400"/>
            <a:chOff x="432" y="1392"/>
            <a:chExt cx="1824" cy="336"/>
          </a:xfrm>
        </p:grpSpPr>
        <p:sp>
          <p:nvSpPr>
            <p:cNvPr id="76812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6813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s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4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e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5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d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6811" name="Line 15"/>
          <p:cNvSpPr>
            <a:spLocks noChangeShapeType="1"/>
          </p:cNvSpPr>
          <p:nvPr/>
        </p:nvSpPr>
        <p:spPr bwMode="auto">
          <a:xfrm>
            <a:off x="228600" y="4572000"/>
            <a:ext cx="7620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03DA85-161C-AD43-86E7-1A8A2989C491}" type="slidenum">
              <a:rPr lang="en-GB" sz="1400"/>
              <a:pPr eaLnBrk="1" hangingPunct="1"/>
              <a:t>42</a:t>
            </a:fld>
            <a:endParaRPr lang="en-GB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Begin writing edge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chooses to write start of edge</a:t>
            </a:r>
          </a:p>
          <a:p>
            <a:pPr lvl="1" eaLnBrk="1" hangingPunct="1"/>
            <a:r>
              <a:rPr lang="en-US">
                <a:latin typeface="Tahoma" charset="0"/>
              </a:rPr>
              <a:t>Sets distance to 0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219200" y="3581400"/>
            <a:ext cx="2895600" cy="533400"/>
            <a:chOff x="432" y="1392"/>
            <a:chExt cx="1824" cy="336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0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FC08B0-739C-9245-98F6-9B488560563B}" type="slidenum">
              <a:rPr lang="en-GB" sz="1400"/>
              <a:pPr eaLnBrk="1" hangingPunct="1"/>
              <a:t>43</a:t>
            </a:fld>
            <a:endParaRPr lang="en-GB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743200" y="3581400"/>
            <a:ext cx="2895600" cy="533400"/>
            <a:chOff x="432" y="1392"/>
            <a:chExt cx="1824" cy="336"/>
          </a:xfrm>
        </p:grpSpPr>
        <p:sp>
          <p:nvSpPr>
            <p:cNvPr id="78859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8860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8861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8862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8852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3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5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8857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Finish writing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2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is 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Write end of edge, increment distance to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FA27D89-0B98-9148-A56B-63A38250081A}" type="slidenum">
              <a:rPr lang="en-GB" sz="1400"/>
              <a:pPr eaLnBrk="1" hangingPunct="1"/>
              <a:t>44</a:t>
            </a:fld>
            <a:endParaRPr lang="en-GB" sz="14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43600" y="3581400"/>
            <a:ext cx="2895600" cy="533400"/>
            <a:chOff x="432" y="1392"/>
            <a:chExt cx="1824" cy="336"/>
          </a:xfrm>
        </p:grpSpPr>
        <p:sp>
          <p:nvSpPr>
            <p:cNvPr id="79883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9885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886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9876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9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9880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9881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Increment distance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3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&gt;0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Increment distance to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F704A4-18CD-3E4D-B770-AD96B50BABA7}" type="slidenum">
              <a:rPr lang="en-GB" sz="1400"/>
              <a:pPr eaLnBrk="1" hangingPunct="1"/>
              <a:t>45</a:t>
            </a:fld>
            <a:endParaRPr lang="en-GB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Path reconstruction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Extract information from attack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Build graph rooted at victim</a:t>
            </a:r>
          </a:p>
          <a:p>
            <a:pPr lvl="1" eaLnBrk="1" hangingPunct="1"/>
            <a:r>
              <a:rPr lang="en-US">
                <a:latin typeface="Tahoma" charset="0"/>
              </a:rPr>
              <a:t>Each (start,end,distance) tuple provides an edge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# packets needed to reconstruct path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E(X) &lt; 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where p is marking probability, d is length of path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ln(d) </a:t>
            </a:r>
          </a:p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p(1-p)</a:t>
            </a:r>
            <a:r>
              <a:rPr kumimoji="1" lang="en-US" sz="2400" b="1" baseline="30000">
                <a:solidFill>
                  <a:srgbClr val="009900"/>
                </a:solidFill>
              </a:rPr>
              <a:t>d-1</a:t>
            </a:r>
            <a:r>
              <a:rPr kumimoji="1" lang="en-US" sz="2400" b="1">
                <a:solidFill>
                  <a:srgbClr val="009900"/>
                </a:solidFill>
              </a:rPr>
              <a:t> </a:t>
            </a:r>
            <a:endParaRPr lang="en-US" sz="2400" b="1">
              <a:solidFill>
                <a:srgbClr val="009900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2514600" y="462915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8DF97C-F3D2-3444-A74C-3FBC7D6E683F}" type="slidenum">
              <a:rPr lang="en-GB" sz="1400"/>
              <a:pPr eaLnBrk="1" hangingPunct="1"/>
              <a:t>46</a:t>
            </a:fld>
            <a:endParaRPr lang="en-GB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Details: where to store edge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505325" cy="32639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Identification field</a:t>
            </a:r>
          </a:p>
          <a:p>
            <a:pPr lvl="1" eaLnBrk="1" hangingPunct="1"/>
            <a:r>
              <a:rPr lang="en-US">
                <a:latin typeface="Tahoma" charset="0"/>
              </a:rPr>
              <a:t>Used for fragmentation</a:t>
            </a:r>
          </a:p>
          <a:p>
            <a:pPr lvl="1" eaLnBrk="1" hangingPunct="1"/>
            <a:r>
              <a:rPr lang="en-US">
                <a:latin typeface="Tahoma" charset="0"/>
              </a:rPr>
              <a:t>Fragmentation is rare</a:t>
            </a:r>
          </a:p>
          <a:p>
            <a:pPr lvl="1" eaLnBrk="1" hangingPunct="1"/>
            <a:r>
              <a:rPr lang="en-US">
                <a:latin typeface="Tahoma" charset="0"/>
              </a:rPr>
              <a:t>16 bits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edge in 16 bits?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Break into chunks</a:t>
            </a:r>
          </a:p>
          <a:p>
            <a:pPr lvl="1" eaLnBrk="1" hangingPunct="1"/>
            <a:r>
              <a:rPr lang="en-US">
                <a:latin typeface="Tahoma" charset="0"/>
              </a:rPr>
              <a:t>Store start + end</a:t>
            </a:r>
          </a:p>
          <a:p>
            <a:pPr lvl="1" eaLnBrk="1" hangingPunct="1"/>
            <a:endParaRPr lang="en-US">
              <a:latin typeface="Tahoma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5181600" y="1524000"/>
            <a:ext cx="3340100" cy="5105400"/>
            <a:chOff x="2962" y="960"/>
            <a:chExt cx="2318" cy="3216"/>
          </a:xfrm>
        </p:grpSpPr>
        <p:sp>
          <p:nvSpPr>
            <p:cNvPr id="81932" name="Rectangle 5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81933" name="Rectangle 6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81934" name="Rectangle 7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81935" name="Rectangle 8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81936" name="Rectangle 9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81937" name="Rectangle 10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81938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81939" name="Rectangle 12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81940" name="Rectangle 13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81941" name="Rectangle 14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81943" name="Rectangle 16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81944" name="Rectangle 17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81945" name="Rectangle 18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81946" name="Rectangle 19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81947" name="Rectangle 20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81925" name="Rectangle 21"/>
          <p:cNvSpPr>
            <a:spLocks noChangeArrowheads="1"/>
          </p:cNvSpPr>
          <p:nvPr/>
        </p:nvSpPr>
        <p:spPr bwMode="auto">
          <a:xfrm>
            <a:off x="5181600" y="2438400"/>
            <a:ext cx="3340100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Identification</a:t>
            </a:r>
          </a:p>
        </p:txBody>
      </p:sp>
      <p:grpSp>
        <p:nvGrpSpPr>
          <p:cNvPr id="81926" name="Group 27"/>
          <p:cNvGrpSpPr>
            <a:grpSpLocks/>
          </p:cNvGrpSpPr>
          <p:nvPr/>
        </p:nvGrpSpPr>
        <p:grpSpPr bwMode="auto">
          <a:xfrm>
            <a:off x="919163" y="4251325"/>
            <a:ext cx="3611562" cy="701675"/>
            <a:chOff x="579" y="2544"/>
            <a:chExt cx="2275" cy="442"/>
          </a:xfrm>
        </p:grpSpPr>
        <p:sp>
          <p:nvSpPr>
            <p:cNvPr id="81928" name="Rectangle 22"/>
            <p:cNvSpPr>
              <a:spLocks noChangeArrowheads="1"/>
            </p:cNvSpPr>
            <p:nvPr/>
          </p:nvSpPr>
          <p:spPr bwMode="auto">
            <a:xfrm>
              <a:off x="643" y="2544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offset</a:t>
              </a:r>
            </a:p>
          </p:txBody>
        </p:sp>
        <p:sp>
          <p:nvSpPr>
            <p:cNvPr id="81929" name="Rectangle 23"/>
            <p:cNvSpPr>
              <a:spLocks noChangeArrowheads="1"/>
            </p:cNvSpPr>
            <p:nvPr/>
          </p:nvSpPr>
          <p:spPr bwMode="auto">
            <a:xfrm>
              <a:off x="1075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distance</a:t>
              </a:r>
            </a:p>
          </p:txBody>
        </p:sp>
        <p:sp>
          <p:nvSpPr>
            <p:cNvPr id="81930" name="Rectangle 24"/>
            <p:cNvSpPr>
              <a:spLocks noChangeArrowheads="1"/>
            </p:cNvSpPr>
            <p:nvPr/>
          </p:nvSpPr>
          <p:spPr bwMode="auto">
            <a:xfrm>
              <a:off x="1747" y="2544"/>
              <a:ext cx="105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edge chunk</a:t>
              </a:r>
            </a:p>
          </p:txBody>
        </p:sp>
        <p:sp>
          <p:nvSpPr>
            <p:cNvPr id="81931" name="Text Box 25"/>
            <p:cNvSpPr txBox="1">
              <a:spLocks noChangeArrowheads="1"/>
            </p:cNvSpPr>
            <p:nvPr/>
          </p:nvSpPr>
          <p:spPr bwMode="auto">
            <a:xfrm>
              <a:off x="579" y="2736"/>
              <a:ext cx="2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0     2 3         7 8               15</a:t>
              </a:r>
            </a:p>
          </p:txBody>
        </p:sp>
      </p:grpSp>
      <p:sp>
        <p:nvSpPr>
          <p:cNvPr id="81927" name="Oval 26"/>
          <p:cNvSpPr>
            <a:spLocks noChangeArrowheads="1"/>
          </p:cNvSpPr>
          <p:nvPr/>
        </p:nvSpPr>
        <p:spPr bwMode="auto">
          <a:xfrm>
            <a:off x="3159125" y="60198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49CDCE-D169-E348-BA38-99D6D3ECFE55}" type="slidenum">
              <a:rPr lang="en-GB" sz="1400"/>
              <a:pPr eaLnBrk="1" hangingPunct="1"/>
              <a:t>47</a:t>
            </a:fld>
            <a:endParaRPr lang="en-GB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More traceback proposals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Advanced and Authenticated Marking Schemes for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Song, Perrig.    IEEE Infocomm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01</a:t>
            </a:r>
          </a:p>
          <a:p>
            <a:pPr lvl="1" eaLnBrk="1" hangingPunct="1"/>
            <a:r>
              <a:rPr lang="en-US">
                <a:latin typeface="Tahoma" charset="0"/>
              </a:rPr>
              <a:t>Reduces noisy data and time to reconstruct paths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An algebraic approach to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Stubblefield, Dean, Franklin.   NDSS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Hash-Based IP Traceback </a:t>
            </a:r>
          </a:p>
          <a:p>
            <a:pPr lvl="1" eaLnBrk="1" hangingPunct="1"/>
            <a:r>
              <a:rPr lang="en-US">
                <a:latin typeface="Tahoma" charset="0"/>
              </a:rPr>
              <a:t>Snoeren, Partridge, Sanchez, Jones, Tchakountio,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Kent, Strayer.    SIGCOMM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01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6066D2-8510-134D-B978-0E2BAF68EE49}" type="slidenum">
              <a:rPr lang="en-GB" sz="1400"/>
              <a:pPr eaLnBrk="1" hangingPunct="1"/>
              <a:t>48</a:t>
            </a:fld>
            <a:endParaRPr lang="en-GB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Problem:   Reflector attacks  </a:t>
            </a:r>
            <a:r>
              <a:rPr lang="en-US" sz="2400">
                <a:latin typeface="Tahoma" charset="0"/>
              </a:rPr>
              <a:t>[Paxson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ahoma" charset="0"/>
              </a:rPr>
              <a:t>Reflector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>
                <a:latin typeface="Tahoma" charset="0"/>
              </a:rPr>
              <a:t>A network component that responds to packets</a:t>
            </a:r>
          </a:p>
          <a:p>
            <a:pPr lvl="1" eaLnBrk="1" hangingPunct="1"/>
            <a:r>
              <a:rPr lang="en-US">
                <a:latin typeface="Tahoma" charset="0"/>
              </a:rPr>
              <a:t>Response sent to victim   (spoofed source IP)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Examples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DNS Resolvers:   UDP 53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DNS response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Web servers:   TCP SYN 80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TCP SYN ACK packet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Gnutella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9241A6-4CF6-B646-9837-94CD33816F76}" type="slidenum">
              <a:rPr lang="en-GB" sz="1400"/>
              <a:pPr eaLnBrk="1" hangingPunct="1"/>
              <a:t>49</a:t>
            </a:fld>
            <a:endParaRPr lang="en-GB" sz="1400"/>
          </a:p>
        </p:txBody>
      </p:sp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8750" r="30469" b="15625"/>
          <a:stretch>
            <a:fillRect/>
          </a:stretch>
        </p:blipFill>
        <p:spPr bwMode="auto">
          <a:xfrm>
            <a:off x="4151313" y="762000"/>
            <a:ext cx="4687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Attack</a:t>
            </a:r>
          </a:p>
        </p:txBody>
      </p:sp>
      <p:sp>
        <p:nvSpPr>
          <p:cNvPr id="8499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Single Master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Many bots to 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generate flood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Zillions of reflectors to hide bots</a:t>
            </a:r>
          </a:p>
          <a:p>
            <a:pPr lvl="1" eaLnBrk="1" hangingPunct="1"/>
            <a:r>
              <a:rPr lang="en-US">
                <a:latin typeface="Tahoma" charset="0"/>
              </a:rPr>
              <a:t>Kills traceback and pushback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B9361C-0576-7B48-8AB0-42F479F244F5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Smurf amplification DoS attack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Send ping request to broadcast addr (ICMP Echo Req) </a:t>
            </a:r>
          </a:p>
          <a:p>
            <a:pPr eaLnBrk="1" hangingPunct="1"/>
            <a:r>
              <a:rPr lang="en-US" sz="2000">
                <a:latin typeface="Tahoma" charset="0"/>
              </a:rPr>
              <a:t>Lots of responses:</a:t>
            </a:r>
          </a:p>
          <a:p>
            <a:pPr lvl="1" eaLnBrk="1" hangingPunct="1"/>
            <a:r>
              <a:rPr lang="en-US">
                <a:latin typeface="Tahoma" charset="0"/>
              </a:rPr>
              <a:t>Every host on target network generates a ping reply (ICMP Echo Reply) to victim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44538" y="6324600"/>
            <a:ext cx="650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Prevention: reject external packets to broadcast address</a:t>
            </a:r>
          </a:p>
        </p:txBody>
      </p:sp>
      <p:pic>
        <p:nvPicPr>
          <p:cNvPr id="23557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7600" y="25146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gateway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2971800"/>
            <a:ext cx="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5814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581400" y="3200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2578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3565" name="Picture 13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1650" y="2711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3567" name="Picture 1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448550" y="26352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1524000"/>
            <a:ext cx="2590800" cy="990600"/>
            <a:chOff x="816" y="960"/>
            <a:chExt cx="1632" cy="624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6" name="Text Box 20"/>
            <p:cNvSpPr txBox="1">
              <a:spLocks noChangeArrowheads="1"/>
            </p:cNvSpPr>
            <p:nvPr/>
          </p:nvSpPr>
          <p:spPr bwMode="auto">
            <a:xfrm>
              <a:off x="999" y="960"/>
              <a:ext cx="121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1 ICMP Echo Req</a:t>
              </a:r>
              <a:br>
                <a:rPr lang="en-US" sz="1800"/>
              </a:br>
              <a:r>
                <a:rPr lang="en-US" sz="1800"/>
                <a:t>Src:  Dos Target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Dest:  brdct addr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53000" y="1524000"/>
            <a:ext cx="2743200" cy="990600"/>
            <a:chOff x="3120" y="960"/>
            <a:chExt cx="1728" cy="624"/>
          </a:xfrm>
        </p:grpSpPr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2" name="Line 23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3" name="Text Box 24"/>
            <p:cNvSpPr txBox="1">
              <a:spLocks noChangeArrowheads="1"/>
            </p:cNvSpPr>
            <p:nvPr/>
          </p:nvSpPr>
          <p:spPr bwMode="auto">
            <a:xfrm>
              <a:off x="3347" y="960"/>
              <a:ext cx="13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3 ICMP Echo Reply</a:t>
              </a:r>
              <a:br>
                <a:rPr lang="en-US" sz="1800"/>
              </a:br>
              <a:r>
                <a:rPr lang="en-US" sz="1800"/>
                <a:t>Dest:  Dos Target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3A1C2F1-F856-A141-BE59-214F9FAC4DEB}" type="slidenum">
              <a:rPr lang="en-GB" sz="1400"/>
              <a:pPr eaLnBrk="1" hangingPunct="1"/>
              <a:t>50</a:t>
            </a:fld>
            <a:endParaRPr lang="en-GB" sz="1400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Take home message:</a:t>
            </a:r>
          </a:p>
        </p:txBody>
      </p:sp>
      <p:sp>
        <p:nvSpPr>
          <p:cNvPr id="9625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Denial of Service attacks are real. 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Must be considered at design time.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Internet </a:t>
            </a:r>
            <a:r>
              <a:rPr lang="en-US" dirty="0">
                <a:latin typeface="Tahoma" charset="0"/>
              </a:rPr>
              <a:t>is ill-equipped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 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dirty="0" smtClean="0">
                <a:latin typeface="Tahoma" charset="0"/>
              </a:rPr>
              <a:t>Commercial solutions:   </a:t>
            </a:r>
            <a:r>
              <a:rPr lang="en-US" dirty="0" err="1" smtClean="0">
                <a:latin typeface="Tahoma" charset="0"/>
              </a:rPr>
              <a:t>CloudFlare</a:t>
            </a:r>
            <a:r>
              <a:rPr lang="en-US" dirty="0" smtClean="0">
                <a:latin typeface="Tahoma" charset="0"/>
              </a:rPr>
              <a:t>,  </a:t>
            </a:r>
            <a:r>
              <a:rPr lang="en-US" dirty="0" err="1" smtClean="0">
                <a:latin typeface="Tahoma" charset="0"/>
              </a:rPr>
              <a:t>Prolexic</a:t>
            </a:r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Many good proposals for core redesign.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2F408D-F4A9-224B-A3F6-98FD038F3DF5}" type="slidenum">
              <a:rPr lang="en-GB" sz="1400"/>
              <a:pPr eaLnBrk="1" hangingPunct="1"/>
              <a:t>51</a:t>
            </a:fld>
            <a:endParaRPr lang="en-GB" sz="1400"/>
          </a:p>
        </p:txBody>
      </p:sp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END</a:t>
            </a:r>
          </a:p>
        </p:txBody>
      </p:sp>
      <p:sp>
        <p:nvSpPr>
          <p:cNvPr id="1290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373913F-D6C6-3543-90C9-1044BF368993}" type="slidenum">
              <a:rPr lang="en-GB" sz="1400"/>
              <a:pPr eaLnBrk="1" hangingPunct="1"/>
              <a:t>6</a:t>
            </a:fld>
            <a:endParaRPr lang="en-GB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Modern day example   </a:t>
            </a:r>
            <a:r>
              <a:rPr lang="en-US" sz="2800" dirty="0">
                <a:latin typeface="Tahoma" charset="0"/>
              </a:rPr>
              <a:t>(</a:t>
            </a:r>
            <a:r>
              <a:rPr lang="en-US" sz="2800" dirty="0" smtClean="0">
                <a:latin typeface="Tahoma" charset="0"/>
              </a:rPr>
              <a:t>Mar ’13</a:t>
            </a:r>
            <a:r>
              <a:rPr lang="en-US" altLang="ja-JP" sz="2800" dirty="0" smtClean="0">
                <a:latin typeface="Tahoma" charset="0"/>
              </a:rPr>
              <a:t>)</a:t>
            </a:r>
            <a:endParaRPr lang="en-US" sz="2800" dirty="0">
              <a:latin typeface="Tahoma" charset="0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</a:endParaRP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909" y="5326559"/>
            <a:ext cx="7745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2006:    0.58M </a:t>
            </a:r>
            <a:r>
              <a:rPr kumimoji="1" lang="en-US" dirty="0"/>
              <a:t>open resolvers on Internet  (</a:t>
            </a:r>
            <a:r>
              <a:rPr kumimoji="1" lang="en-US" dirty="0" err="1"/>
              <a:t>Kaminsky-</a:t>
            </a:r>
            <a:r>
              <a:rPr kumimoji="1" lang="en-US" dirty="0" err="1" smtClean="0"/>
              <a:t>Shiffman</a:t>
            </a:r>
            <a:r>
              <a:rPr kumimoji="1" lang="en-US" altLang="ja-JP" dirty="0" smtClean="0"/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2014:   28M </a:t>
            </a:r>
            <a:r>
              <a:rPr kumimoji="1" lang="en-US" dirty="0"/>
              <a:t>open resolvers </a:t>
            </a:r>
            <a:r>
              <a:rPr kumimoji="1" lang="en-US" dirty="0" smtClean="0"/>
              <a:t>(</a:t>
            </a:r>
            <a:r>
              <a:rPr kumimoji="1" lang="en-US" dirty="0" err="1" smtClean="0"/>
              <a:t>openresolverproject.org</a:t>
            </a:r>
            <a:r>
              <a:rPr kumimoji="1" lang="en-US" dirty="0" smtClean="0"/>
              <a:t>)</a:t>
            </a:r>
          </a:p>
          <a:p>
            <a:pPr>
              <a:spcBef>
                <a:spcPts val="1680"/>
              </a:spcBef>
              <a:buClr>
                <a:schemeClr val="accent2"/>
              </a:buClr>
            </a:pPr>
            <a:r>
              <a:rPr kumimoji="1" lang="en-US" dirty="0"/>
              <a:t> </a:t>
            </a:r>
            <a:r>
              <a:rPr kumimoji="1" lang="en-US" dirty="0" smtClean="0"/>
              <a:t>     ⇒   3/2013:   </a:t>
            </a:r>
            <a:r>
              <a:rPr kumimoji="1" lang="en-US" dirty="0" err="1" smtClean="0"/>
              <a:t>DDoS</a:t>
            </a:r>
            <a:r>
              <a:rPr kumimoji="1" lang="en-US" dirty="0" smtClean="0"/>
              <a:t> attack generating 309 </a:t>
            </a:r>
            <a:r>
              <a:rPr kumimoji="1" lang="en-US" dirty="0" err="1" smtClean="0"/>
              <a:t>Gbps</a:t>
            </a:r>
            <a:r>
              <a:rPr kumimoji="1" lang="en-US" dirty="0" smtClean="0"/>
              <a:t> for 28 </a:t>
            </a:r>
            <a:r>
              <a:rPr kumimoji="1" lang="en-US" dirty="0" err="1" smtClean="0"/>
              <a:t>mins</a:t>
            </a:r>
            <a:r>
              <a:rPr kumimoji="1" lang="en-US" dirty="0" smtClean="0"/>
              <a:t>.</a:t>
            </a:r>
            <a:endParaRPr kumimoji="1"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27500" y="4114800"/>
            <a:ext cx="14906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DNS</a:t>
            </a:r>
            <a:br>
              <a:rPr lang="en-US" sz="2400"/>
            </a:br>
            <a:r>
              <a:rPr lang="en-US" sz="2400"/>
              <a:t>Server</a:t>
            </a:r>
          </a:p>
        </p:txBody>
      </p:sp>
      <p:pic>
        <p:nvPicPr>
          <p:cNvPr id="24582" name="Picture 6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95350" y="4235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4584" name="Picture 8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42250" y="42354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89100" y="3124200"/>
            <a:ext cx="2590800" cy="990600"/>
            <a:chOff x="816" y="960"/>
            <a:chExt cx="1632" cy="624"/>
          </a:xfrm>
        </p:grpSpPr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1003" y="960"/>
              <a:ext cx="128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DNS Query</a:t>
              </a:r>
              <a:br>
                <a:rPr lang="en-US" sz="1800"/>
              </a:br>
              <a:r>
                <a:rPr lang="en-US" sz="1800"/>
                <a:t>SrcIP:  Dos Target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    (60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46700" y="3124200"/>
            <a:ext cx="2743200" cy="1023938"/>
            <a:chOff x="3120" y="960"/>
            <a:chExt cx="1728" cy="645"/>
          </a:xfrm>
        </p:grpSpPr>
        <p:sp>
          <p:nvSpPr>
            <p:cNvPr id="24589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0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1" name="Text Box 17"/>
            <p:cNvSpPr txBox="1">
              <a:spLocks noChangeArrowheads="1"/>
            </p:cNvSpPr>
            <p:nvPr/>
          </p:nvSpPr>
          <p:spPr bwMode="auto">
            <a:xfrm>
              <a:off x="3476" y="960"/>
              <a:ext cx="105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EDNS Reponse</a:t>
              </a:r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(3000 bytes)</a:t>
              </a:r>
            </a:p>
          </p:txBody>
        </p:sp>
      </p:grp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1143000" y="2016125"/>
            <a:ext cx="689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DNS Amplification attack:     ( </a:t>
            </a:r>
            <a:r>
              <a:rPr lang="en-US" sz="2400">
                <a:sym typeface="Symbol" charset="0"/>
              </a:rPr>
              <a:t>50  amplification 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9" b="4728"/>
          <a:stretch/>
        </p:blipFill>
        <p:spPr>
          <a:xfrm>
            <a:off x="0" y="457200"/>
            <a:ext cx="5950152" cy="3758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473074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506" y="6244994"/>
            <a:ext cx="676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Feb. 2014:   400 </a:t>
            </a:r>
            <a:r>
              <a:rPr lang="en-US" dirty="0" err="1" smtClean="0">
                <a:latin typeface="Calibri"/>
                <a:cs typeface="Calibri"/>
              </a:rPr>
              <a:t>Gbps</a:t>
            </a:r>
            <a:r>
              <a:rPr lang="en-US" dirty="0" smtClean="0">
                <a:latin typeface="Calibri"/>
                <a:cs typeface="Calibri"/>
              </a:rPr>
              <a:t> via NTP amplification  (4500 NTP servers)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58BBB08-FFF8-7046-B31F-55858D226E37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IP Header format</a:t>
            </a:r>
          </a:p>
        </p:txBody>
      </p:sp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2513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</a:rPr>
              <a:t>Best effort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663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6640" name="Rectangle 15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6646" name="Rectangle 21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4540250" y="11684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7754938" y="1168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53DFA-A061-994F-8327-7588ABDF1508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TCP Header format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TCP:</a:t>
            </a:r>
          </a:p>
          <a:p>
            <a:pPr lvl="1" eaLnBrk="1" hangingPunct="1"/>
            <a:r>
              <a:rPr lang="en-US">
                <a:latin typeface="Tahoma" charset="0"/>
              </a:rPr>
              <a:t>Session based</a:t>
            </a:r>
          </a:p>
          <a:p>
            <a:pPr lvl="1" eaLnBrk="1" hangingPunct="1"/>
            <a:r>
              <a:rPr lang="en-US">
                <a:latin typeface="Tahoma" charset="0"/>
              </a:rPr>
              <a:t>Congestion control</a:t>
            </a:r>
          </a:p>
          <a:p>
            <a:pPr lvl="1" eaLnBrk="1" hangingPunct="1"/>
            <a:r>
              <a:rPr lang="en-US">
                <a:latin typeface="Tahoma" charset="0"/>
              </a:rPr>
              <a:t>In order delivery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08538" y="1919288"/>
            <a:ext cx="3649662" cy="3595687"/>
            <a:chOff x="3029" y="1209"/>
            <a:chExt cx="2299" cy="226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96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080" y="1392"/>
              <a:ext cx="113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20" y="1632"/>
              <a:ext cx="209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SEQ Number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120" y="1872"/>
              <a:ext cx="21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ACK Number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120" y="2112"/>
              <a:ext cx="211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20" y="2610"/>
              <a:ext cx="2112" cy="8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398" y="2112"/>
              <a:ext cx="229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078" y="2112"/>
              <a:ext cx="223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627" y="2112"/>
              <a:ext cx="220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846" y="2112"/>
              <a:ext cx="23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300" y="2112"/>
              <a:ext cx="231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4530" y="2112"/>
              <a:ext cx="231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029" y="120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054" y="120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31022</TotalTime>
  <Words>2584</Words>
  <Application>Microsoft Macintosh PowerPoint</Application>
  <PresentationFormat>On-screen Show (4:3)</PresentationFormat>
  <Paragraphs>716</Paragraphs>
  <Slides>51</Slides>
  <Notes>17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Blueprint</vt:lpstr>
      <vt:lpstr>Unwanted Traffic: Denial of Service Attacks</vt:lpstr>
      <vt:lpstr>What is network DoS?</vt:lpstr>
      <vt:lpstr>DoS can happen at any layer</vt:lpstr>
      <vt:lpstr>Warm up:    802.11b    DoS bugs</vt:lpstr>
      <vt:lpstr>Smurf amplification DoS attack</vt:lpstr>
      <vt:lpstr>Modern day example   (Mar ’13)</vt:lpstr>
      <vt:lpstr>PowerPoint Presentation</vt:lpstr>
      <vt:lpstr>Review:  IP Header format</vt:lpstr>
      <vt:lpstr>Review:  TCP Header format</vt:lpstr>
      <vt:lpstr>Review: TCP Handshake</vt:lpstr>
      <vt:lpstr>TCP SYN Flood I:   low rate  (DoS bug)</vt:lpstr>
      <vt:lpstr>SYN Floods     (phrack 48, no 13, 1996)</vt:lpstr>
      <vt:lpstr>A classic SYN flood example</vt:lpstr>
      <vt:lpstr>Low rate SYN flood defenses</vt:lpstr>
      <vt:lpstr>Syncookies</vt:lpstr>
      <vt:lpstr>SYN floods:  backscatter  [MVS’01]</vt:lpstr>
      <vt:lpstr>Backscatter measurement  [MVS’01]</vt:lpstr>
      <vt:lpstr>Estonia attack      (ATLAS ‘07)</vt:lpstr>
      <vt:lpstr>SYN Floods II: Massive flood (e.g BetCris.com ‘03)</vt:lpstr>
      <vt:lpstr>Prolexic   /    CloudFlare</vt:lpstr>
      <vt:lpstr>Other junk packets</vt:lpstr>
      <vt:lpstr>Stronger attacks:  TCP con flood</vt:lpstr>
      <vt:lpstr>A real-world example: GitHub  (3/2015)</vt:lpstr>
      <vt:lpstr>DNS DoS Attacks  (e.g. bluesecurity ’06)</vt:lpstr>
      <vt:lpstr>DNS DoS solutions</vt:lpstr>
      <vt:lpstr>DoS via route hijacking </vt:lpstr>
      <vt:lpstr>DoS at higher layers</vt:lpstr>
      <vt:lpstr>DoS Mitigation</vt:lpstr>
      <vt:lpstr>1. Client puzzles</vt:lpstr>
      <vt:lpstr>Examples</vt:lpstr>
      <vt:lpstr>Benefits and limitations</vt:lpstr>
      <vt:lpstr>Memory-bound functions</vt:lpstr>
      <vt:lpstr>2.  CAPTCHAs</vt:lpstr>
      <vt:lpstr>3. Source identification</vt:lpstr>
      <vt:lpstr>1. Ingress filtering   (RFC 2827, 3704)</vt:lpstr>
      <vt:lpstr>Implementation problems</vt:lpstr>
      <vt:lpstr>2. Traceback   [Savage et al. ’00]</vt:lpstr>
      <vt:lpstr>Simple method</vt:lpstr>
      <vt:lpstr>Better idea</vt:lpstr>
      <vt:lpstr>Edge Sampling</vt:lpstr>
      <vt:lpstr>Edge Sampling: picture</vt:lpstr>
      <vt:lpstr>Edge Sampling: picture</vt:lpstr>
      <vt:lpstr>Edge Sampling</vt:lpstr>
      <vt:lpstr>Edge Sampling</vt:lpstr>
      <vt:lpstr>Path reconstruction</vt:lpstr>
      <vt:lpstr>Details: where to store edge</vt:lpstr>
      <vt:lpstr>More traceback proposals</vt:lpstr>
      <vt:lpstr>Problem:   Reflector attacks  [Paxson ’01]</vt:lpstr>
      <vt:lpstr>DoS Attack</vt:lpstr>
      <vt:lpstr>Take home message:</vt:lpstr>
      <vt:lpstr>THE END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Suman Jana</cp:lastModifiedBy>
  <cp:revision>6489</cp:revision>
  <cp:lastPrinted>1998-03-10T18:42:22Z</cp:lastPrinted>
  <dcterms:created xsi:type="dcterms:W3CDTF">1997-09-07T20:51:32Z</dcterms:created>
  <dcterms:modified xsi:type="dcterms:W3CDTF">2018-10-22T18:04:17Z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