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notesMasterIdLst>
    <p:notesMasterId r:id="rId30"/>
  </p:notesMasterIdLst>
  <p:sldIdLst>
    <p:sldId id="256" r:id="rId2"/>
    <p:sldId id="289" r:id="rId3"/>
    <p:sldId id="29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74" r:id="rId14"/>
    <p:sldId id="273" r:id="rId15"/>
    <p:sldId id="277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4" r:id="rId24"/>
    <p:sldId id="283" r:id="rId25"/>
    <p:sldId id="285" r:id="rId26"/>
    <p:sldId id="286" r:id="rId27"/>
    <p:sldId id="287" r:id="rId28"/>
    <p:sldId id="2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04" y="-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A7B0-6818-4995-8BCF-7C9EEABCCC63}" type="datetimeFigureOut">
              <a:rPr lang="en-GB" smtClean="0"/>
              <a:t>1/25/17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45DB5-7690-4FCE-9F15-E2BC6AB240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07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B307D-6F2E-43AB-98FD-496982085F6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4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4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5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9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2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5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1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3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A665-D15D-4454-8B2A-114649007353}" type="datetimeFigureOut">
              <a:rPr lang="en-GB" smtClean="0"/>
              <a:t>1/25/17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2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Basic Program Analysis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Suman Jana</a:t>
            </a:r>
          </a:p>
          <a:p>
            <a:endParaRPr lang="en-GB" dirty="0"/>
          </a:p>
          <a:p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*some slides are borrowed from </a:t>
            </a:r>
            <a:r>
              <a:rPr lang="en-GB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Baishakhi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Ray and </a:t>
            </a:r>
            <a:r>
              <a:rPr lang="en-GB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Bodik</a:t>
            </a:r>
            <a:endParaRPr lang="en-GB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61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ED7D31"/>
                </a:solidFill>
              </a:rPr>
              <a:t>Parse tree for example: if (x==y) {a=1;}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UC Berkeley: Prof. </a:t>
            </a:r>
            <a:r>
              <a:rPr lang="en-US" altLang="en-US" dirty="0" err="1" smtClean="0"/>
              <a:t>Bodik</a:t>
            </a:r>
            <a:r>
              <a:rPr lang="en-US" altLang="en-US" dirty="0" smtClean="0"/>
              <a:t>  CS 164  Lecture 5</a:t>
            </a:r>
            <a:endParaRPr lang="en-US" altLang="en-US" dirty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45E9-C223-4CD3-90EF-D9262A16366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2470151" y="5257801"/>
            <a:ext cx="5700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rgbClr val="9900CC"/>
                </a:solidFill>
              </a:rPr>
              <a:t>IF LPAR ID == ID RPAR LBR ID = INT SEMI RBR</a:t>
            </a:r>
          </a:p>
        </p:txBody>
      </p:sp>
      <p:grpSp>
        <p:nvGrpSpPr>
          <p:cNvPr id="156676" name="Group 4"/>
          <p:cNvGrpSpPr>
            <a:grpSpLocks/>
          </p:cNvGrpSpPr>
          <p:nvPr/>
        </p:nvGrpSpPr>
        <p:grpSpPr bwMode="auto">
          <a:xfrm>
            <a:off x="2438400" y="4267201"/>
            <a:ext cx="5181600" cy="993775"/>
            <a:chOff x="576" y="2688"/>
            <a:chExt cx="3264" cy="626"/>
          </a:xfrm>
        </p:grpSpPr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576" y="2688"/>
              <a:ext cx="282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EXPR                           EXPR</a:t>
              </a:r>
            </a:p>
          </p:txBody>
        </p:sp>
        <p:sp>
          <p:nvSpPr>
            <p:cNvPr id="156678" name="Line 6"/>
            <p:cNvSpPr>
              <a:spLocks noChangeShapeType="1"/>
            </p:cNvSpPr>
            <p:nvPr/>
          </p:nvSpPr>
          <p:spPr bwMode="auto">
            <a:xfrm flipH="1">
              <a:off x="1570" y="2928"/>
              <a:ext cx="288" cy="3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79" name="Line 7"/>
            <p:cNvSpPr>
              <a:spLocks noChangeShapeType="1"/>
            </p:cNvSpPr>
            <p:nvPr/>
          </p:nvSpPr>
          <p:spPr bwMode="auto">
            <a:xfrm>
              <a:off x="1857" y="2928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0" name="Line 8"/>
            <p:cNvSpPr>
              <a:spLocks noChangeShapeType="1"/>
            </p:cNvSpPr>
            <p:nvPr/>
          </p:nvSpPr>
          <p:spPr bwMode="auto">
            <a:xfrm>
              <a:off x="1857" y="2928"/>
              <a:ext cx="255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1" name="Line 9"/>
            <p:cNvSpPr>
              <a:spLocks noChangeShapeType="1"/>
            </p:cNvSpPr>
            <p:nvPr/>
          </p:nvSpPr>
          <p:spPr bwMode="auto">
            <a:xfrm>
              <a:off x="3840" y="2976"/>
              <a:ext cx="0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  <p:grpSp>
        <p:nvGrpSpPr>
          <p:cNvPr id="156682" name="Group 10"/>
          <p:cNvGrpSpPr>
            <a:grpSpLocks/>
          </p:cNvGrpSpPr>
          <p:nvPr/>
        </p:nvGrpSpPr>
        <p:grpSpPr bwMode="auto">
          <a:xfrm>
            <a:off x="2438400" y="3124200"/>
            <a:ext cx="6235700" cy="2133600"/>
            <a:chOff x="576" y="1968"/>
            <a:chExt cx="3928" cy="1344"/>
          </a:xfrm>
        </p:grpSpPr>
        <p:sp>
          <p:nvSpPr>
            <p:cNvPr id="156683" name="Line 11"/>
            <p:cNvSpPr>
              <a:spLocks noChangeShapeType="1"/>
            </p:cNvSpPr>
            <p:nvPr/>
          </p:nvSpPr>
          <p:spPr bwMode="auto">
            <a:xfrm>
              <a:off x="3360" y="2304"/>
              <a:ext cx="0" cy="96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4" name="Line 12"/>
            <p:cNvSpPr>
              <a:spLocks noChangeShapeType="1"/>
            </p:cNvSpPr>
            <p:nvPr/>
          </p:nvSpPr>
          <p:spPr bwMode="auto">
            <a:xfrm>
              <a:off x="3360" y="2304"/>
              <a:ext cx="240" cy="96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5" name="Line 13"/>
            <p:cNvSpPr>
              <a:spLocks noChangeShapeType="1"/>
            </p:cNvSpPr>
            <p:nvPr/>
          </p:nvSpPr>
          <p:spPr bwMode="auto">
            <a:xfrm>
              <a:off x="3360" y="2304"/>
              <a:ext cx="48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6" name="Freeform 14"/>
            <p:cNvSpPr>
              <a:spLocks/>
            </p:cNvSpPr>
            <p:nvPr/>
          </p:nvSpPr>
          <p:spPr bwMode="auto">
            <a:xfrm>
              <a:off x="3360" y="2304"/>
              <a:ext cx="1144" cy="1008"/>
            </a:xfrm>
            <a:custGeom>
              <a:avLst/>
              <a:gdLst>
                <a:gd name="T0" fmla="*/ 0 w 1144"/>
                <a:gd name="T1" fmla="*/ 0 h 1008"/>
                <a:gd name="T2" fmla="*/ 960 w 1144"/>
                <a:gd name="T3" fmla="*/ 384 h 1008"/>
                <a:gd name="T4" fmla="*/ 1104 w 1144"/>
                <a:gd name="T5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4" h="1008">
                  <a:moveTo>
                    <a:pt x="0" y="0"/>
                  </a:moveTo>
                  <a:cubicBezTo>
                    <a:pt x="388" y="108"/>
                    <a:pt x="776" y="216"/>
                    <a:pt x="960" y="384"/>
                  </a:cubicBezTo>
                  <a:cubicBezTo>
                    <a:pt x="1144" y="552"/>
                    <a:pt x="1080" y="904"/>
                    <a:pt x="1104" y="1008"/>
                  </a:cubicBezTo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87" name="Rectangle 15"/>
            <p:cNvSpPr>
              <a:spLocks noChangeArrowheads="1"/>
            </p:cNvSpPr>
            <p:nvPr/>
          </p:nvSpPr>
          <p:spPr bwMode="auto">
            <a:xfrm>
              <a:off x="576" y="1968"/>
              <a:ext cx="242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                          STMT</a:t>
              </a:r>
            </a:p>
          </p:txBody>
        </p:sp>
      </p:grpSp>
      <p:grpSp>
        <p:nvGrpSpPr>
          <p:cNvPr id="156688" name="Group 16"/>
          <p:cNvGrpSpPr>
            <a:grpSpLocks/>
          </p:cNvGrpSpPr>
          <p:nvPr/>
        </p:nvGrpSpPr>
        <p:grpSpPr bwMode="auto">
          <a:xfrm>
            <a:off x="2419350" y="2362200"/>
            <a:ext cx="6915150" cy="2971800"/>
            <a:chOff x="564" y="1488"/>
            <a:chExt cx="4356" cy="1872"/>
          </a:xfrm>
        </p:grpSpPr>
        <p:sp>
          <p:nvSpPr>
            <p:cNvPr id="156689" name="Rectangle 17"/>
            <p:cNvSpPr>
              <a:spLocks noChangeArrowheads="1"/>
            </p:cNvSpPr>
            <p:nvPr/>
          </p:nvSpPr>
          <p:spPr bwMode="auto">
            <a:xfrm>
              <a:off x="564" y="1488"/>
              <a:ext cx="249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                          BLOCK</a:t>
              </a:r>
            </a:p>
          </p:txBody>
        </p:sp>
        <p:sp>
          <p:nvSpPr>
            <p:cNvPr id="156690" name="Freeform 18"/>
            <p:cNvSpPr>
              <a:spLocks/>
            </p:cNvSpPr>
            <p:nvPr/>
          </p:nvSpPr>
          <p:spPr bwMode="auto">
            <a:xfrm>
              <a:off x="2920" y="1776"/>
              <a:ext cx="392" cy="1536"/>
            </a:xfrm>
            <a:custGeom>
              <a:avLst/>
              <a:gdLst>
                <a:gd name="T0" fmla="*/ 392 w 392"/>
                <a:gd name="T1" fmla="*/ 0 h 1536"/>
                <a:gd name="T2" fmla="*/ 56 w 392"/>
                <a:gd name="T3" fmla="*/ 768 h 1536"/>
                <a:gd name="T4" fmla="*/ 56 w 392"/>
                <a:gd name="T5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2" h="1536">
                  <a:moveTo>
                    <a:pt x="392" y="0"/>
                  </a:moveTo>
                  <a:cubicBezTo>
                    <a:pt x="252" y="256"/>
                    <a:pt x="112" y="512"/>
                    <a:pt x="56" y="768"/>
                  </a:cubicBezTo>
                  <a:cubicBezTo>
                    <a:pt x="0" y="1024"/>
                    <a:pt x="28" y="1280"/>
                    <a:pt x="56" y="1536"/>
                  </a:cubicBezTo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1" name="Freeform 19"/>
            <p:cNvSpPr>
              <a:spLocks/>
            </p:cNvSpPr>
            <p:nvPr/>
          </p:nvSpPr>
          <p:spPr bwMode="auto">
            <a:xfrm>
              <a:off x="3312" y="1776"/>
              <a:ext cx="1608" cy="1584"/>
            </a:xfrm>
            <a:custGeom>
              <a:avLst/>
              <a:gdLst>
                <a:gd name="T0" fmla="*/ 0 w 1608"/>
                <a:gd name="T1" fmla="*/ 0 h 1584"/>
                <a:gd name="T2" fmla="*/ 1344 w 1608"/>
                <a:gd name="T3" fmla="*/ 624 h 1584"/>
                <a:gd name="T4" fmla="*/ 1584 w 1608"/>
                <a:gd name="T5" fmla="*/ 1584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8" h="1584">
                  <a:moveTo>
                    <a:pt x="0" y="0"/>
                  </a:moveTo>
                  <a:cubicBezTo>
                    <a:pt x="540" y="180"/>
                    <a:pt x="1080" y="360"/>
                    <a:pt x="1344" y="624"/>
                  </a:cubicBezTo>
                  <a:cubicBezTo>
                    <a:pt x="1608" y="888"/>
                    <a:pt x="1596" y="1236"/>
                    <a:pt x="1584" y="1584"/>
                  </a:cubicBezTo>
                </a:path>
              </a:pathLst>
            </a:custGeom>
            <a:noFill/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2" name="Line 20"/>
            <p:cNvSpPr>
              <a:spLocks noChangeShapeType="1"/>
            </p:cNvSpPr>
            <p:nvPr/>
          </p:nvSpPr>
          <p:spPr bwMode="auto">
            <a:xfrm>
              <a:off x="3312" y="1776"/>
              <a:ext cx="48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  <p:grpSp>
        <p:nvGrpSpPr>
          <p:cNvPr id="156693" name="Group 21"/>
          <p:cNvGrpSpPr>
            <a:grpSpLocks/>
          </p:cNvGrpSpPr>
          <p:nvPr/>
        </p:nvGrpSpPr>
        <p:grpSpPr bwMode="auto">
          <a:xfrm>
            <a:off x="2743200" y="1752600"/>
            <a:ext cx="3962400" cy="3505200"/>
            <a:chOff x="768" y="1104"/>
            <a:chExt cx="2496" cy="2208"/>
          </a:xfrm>
        </p:grpSpPr>
        <p:sp>
          <p:nvSpPr>
            <p:cNvPr id="156694" name="Rectangle 22"/>
            <p:cNvSpPr>
              <a:spLocks noChangeArrowheads="1"/>
            </p:cNvSpPr>
            <p:nvPr/>
          </p:nvSpPr>
          <p:spPr bwMode="auto">
            <a:xfrm>
              <a:off x="1086" y="1104"/>
              <a:ext cx="12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STMT</a:t>
              </a:r>
            </a:p>
          </p:txBody>
        </p:sp>
        <p:sp>
          <p:nvSpPr>
            <p:cNvPr id="156695" name="Line 23"/>
            <p:cNvSpPr>
              <a:spLocks noChangeShapeType="1"/>
            </p:cNvSpPr>
            <p:nvPr/>
          </p:nvSpPr>
          <p:spPr bwMode="auto">
            <a:xfrm flipH="1">
              <a:off x="768" y="1344"/>
              <a:ext cx="1536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6" name="Line 24"/>
            <p:cNvSpPr>
              <a:spLocks noChangeShapeType="1"/>
            </p:cNvSpPr>
            <p:nvPr/>
          </p:nvSpPr>
          <p:spPr bwMode="auto">
            <a:xfrm flipH="1">
              <a:off x="1152" y="1344"/>
              <a:ext cx="1152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7" name="Line 25"/>
            <p:cNvSpPr>
              <a:spLocks noChangeShapeType="1"/>
            </p:cNvSpPr>
            <p:nvPr/>
          </p:nvSpPr>
          <p:spPr bwMode="auto">
            <a:xfrm flipH="1">
              <a:off x="1872" y="1344"/>
              <a:ext cx="432" cy="13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8" name="Line 26"/>
            <p:cNvSpPr>
              <a:spLocks noChangeShapeType="1"/>
            </p:cNvSpPr>
            <p:nvPr/>
          </p:nvSpPr>
          <p:spPr bwMode="auto">
            <a:xfrm>
              <a:off x="2304" y="1344"/>
              <a:ext cx="24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56699" name="Line 27"/>
            <p:cNvSpPr>
              <a:spLocks noChangeShapeType="1"/>
            </p:cNvSpPr>
            <p:nvPr/>
          </p:nvSpPr>
          <p:spPr bwMode="auto">
            <a:xfrm>
              <a:off x="2304" y="1344"/>
              <a:ext cx="96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  <p:sp>
        <p:nvSpPr>
          <p:cNvPr id="156700" name="Text Box 28"/>
          <p:cNvSpPr txBox="1">
            <a:spLocks noChangeArrowheads="1"/>
          </p:cNvSpPr>
          <p:nvPr/>
        </p:nvSpPr>
        <p:spPr bwMode="auto">
          <a:xfrm>
            <a:off x="1927225" y="5913439"/>
            <a:ext cx="233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dirty="0"/>
              <a:t>leaves are tokens</a:t>
            </a:r>
          </a:p>
        </p:txBody>
      </p:sp>
    </p:spTree>
    <p:extLst>
      <p:ext uri="{BB962C8B-B14F-4D97-AF65-F5344CB8AC3E}">
        <p14:creationId xmlns:p14="http://schemas.microsoft.com/office/powerpoint/2010/main" val="300515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Parse Tree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epresentation of grammars in a tree-like form.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 a one-to-one mapping from the grammar to a tree-form.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92581" y="2964870"/>
            <a:ext cx="6483928" cy="1283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parse tree pictorially shows how the start symbol of a grammar derives a string in the language. … Dragon Book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6419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eli.thegreenplace.net/images/2009/02/parsetre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28" y="498330"/>
            <a:ext cx="4473864" cy="607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137275" y="498330"/>
            <a:ext cx="4310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buFontTx/>
              <a:buNone/>
            </a:pPr>
            <a:r>
              <a:rPr lang="en-US" altLang="en-US" sz="2800" dirty="0" smtClean="0"/>
              <a:t>C Statement:</a:t>
            </a:r>
            <a:r>
              <a:rPr lang="en-US" altLang="en-US" sz="2800" dirty="0" smtClean="0">
                <a:solidFill>
                  <a:srgbClr val="FF0000"/>
                </a:solidFill>
              </a:rPr>
              <a:t> return a + 2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05964" y="2124365"/>
            <a:ext cx="4507345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very formal representation that strictly shows how the parser understands the statement return a + 2;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3831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Abstract Syntax </a:t>
            </a:r>
            <a:r>
              <a:rPr lang="en-US" dirty="0" smtClean="0">
                <a:solidFill>
                  <a:srgbClr val="ED7D31"/>
                </a:solidFill>
              </a:rPr>
              <a:t>Tree (AST)</a:t>
            </a:r>
            <a:endParaRPr lang="en-GB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implified syntactic representations of the source code, and they're most often expressed by the data structures of the language used for implementation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Without showing the whole syntactic clutter, represents the parsed string in a structured way, discarding all information that may be important for parsing the string, but isn't needed for analyzing it.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92581" y="3168070"/>
            <a:ext cx="6483928" cy="12838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ASTs differ from parse trees because superficial distinctions of form, unimportant for translation, do not appear in syntax trees.. … Dragon Book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4177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05180" y="1397957"/>
            <a:ext cx="4310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buFontTx/>
              <a:buNone/>
            </a:pPr>
            <a:r>
              <a:rPr lang="en-US" altLang="en-US" sz="2800" dirty="0" smtClean="0"/>
              <a:t>C Statement:</a:t>
            </a:r>
            <a:r>
              <a:rPr lang="en-US" altLang="en-US" sz="2800" dirty="0" smtClean="0">
                <a:solidFill>
                  <a:srgbClr val="FF0000"/>
                </a:solidFill>
              </a:rPr>
              <a:t> return a + 2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http://eli.thegreenplace.net/images/2009/02/a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065" y="2193780"/>
            <a:ext cx="4970607" cy="294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75600" y="357200"/>
            <a:ext cx="2248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ED7D31"/>
                </a:solidFill>
              </a:rPr>
              <a:t>AST</a:t>
            </a:r>
            <a:endParaRPr lang="en-US" sz="4400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0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ctr">
              <a:tabLst>
                <a:tab pos="857220" algn="l"/>
              </a:tabLst>
            </a:pPr>
            <a:r>
              <a:rPr lang="en-US" altLang="en-US" dirty="0">
                <a:solidFill>
                  <a:srgbClr val="ED7D31"/>
                </a:solidFill>
              </a:rPr>
              <a:t>Disadvantages of ASTs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AST has many similar forms</a:t>
            </a:r>
          </a:p>
          <a:p>
            <a:pPr lvl="1"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E.g., for, while, repeat...until</a:t>
            </a:r>
          </a:p>
          <a:p>
            <a:pPr lvl="1"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E.g., if, ?:, switch</a:t>
            </a:r>
          </a:p>
          <a:p>
            <a:pPr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endParaRPr lang="en-US" altLang="en-US" dirty="0"/>
          </a:p>
          <a:p>
            <a:pPr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Expressions in AST may be complex, nested</a:t>
            </a:r>
          </a:p>
          <a:p>
            <a:pPr lvl="1"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 smtClean="0"/>
              <a:t>(</a:t>
            </a:r>
            <a:r>
              <a:rPr lang="en-US" altLang="en-US" dirty="0"/>
              <a:t>x</a:t>
            </a:r>
            <a:r>
              <a:rPr lang="en-US" altLang="en-US" dirty="0" smtClean="0"/>
              <a:t> </a:t>
            </a:r>
            <a:r>
              <a:rPr lang="en-US" altLang="en-US" dirty="0"/>
              <a:t>* y) + (z &gt; 5 ? 12 * z : z + 20)</a:t>
            </a:r>
          </a:p>
          <a:p>
            <a:pPr lvl="1"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endParaRPr lang="en-US" altLang="en-US" dirty="0"/>
          </a:p>
          <a:p>
            <a:pPr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Want simpler representation for analysis</a:t>
            </a:r>
          </a:p>
          <a:p>
            <a:pPr lvl="1">
              <a:tabLst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  <a:tab pos="616127" algn="l"/>
              </a:tabLst>
            </a:pPr>
            <a:r>
              <a:rPr lang="en-US" altLang="en-US" dirty="0"/>
              <a:t>...at least, for dataflow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8FF3-3AE5-448A-836F-F6E7DCE2389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913272" y="1878632"/>
            <a:ext cx="555610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x = 1 // what’s the value of x ?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// AST traversal can give the answer, right?</a:t>
            </a:r>
          </a:p>
          <a:p>
            <a:endParaRPr lang="en-US" sz="2000" dirty="0" smtClean="0"/>
          </a:p>
          <a:p>
            <a:r>
              <a:rPr lang="en-US" sz="2000" dirty="0" smtClean="0"/>
              <a:t>What about </a:t>
            </a:r>
            <a:r>
              <a:rPr lang="en-US" sz="2000" dirty="0" err="1" smtClean="0"/>
              <a:t>int</a:t>
            </a:r>
            <a:r>
              <a:rPr lang="en-US" sz="2000" dirty="0" smtClean="0"/>
              <a:t> x; x = 1; or </a:t>
            </a:r>
            <a:r>
              <a:rPr lang="en-US" sz="2000" dirty="0" err="1" smtClean="0"/>
              <a:t>int</a:t>
            </a:r>
            <a:r>
              <a:rPr lang="en-US" sz="2000" dirty="0" smtClean="0"/>
              <a:t> x= 0; x += 1;  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943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114388"/>
            <a:ext cx="10515600" cy="285273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Control Flow Graph &amp; Analysis</a:t>
            </a:r>
            <a:endParaRPr lang="en-GB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45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6600"/>
                </a:solidFill>
              </a:rPr>
              <a:t>Representing Control Flow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25578" y="6356350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  <p:sp>
        <p:nvSpPr>
          <p:cNvPr id="7" name="object 6"/>
          <p:cNvSpPr txBox="1"/>
          <p:nvPr/>
        </p:nvSpPr>
        <p:spPr>
          <a:xfrm>
            <a:off x="838200" y="1690688"/>
            <a:ext cx="10340546" cy="3549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>
              <a:lnSpc>
                <a:spcPct val="100000"/>
              </a:lnSpc>
            </a:pPr>
            <a:r>
              <a:rPr sz="2800" b="1" spc="-5" dirty="0" smtClean="0">
                <a:latin typeface="Times New Roman"/>
                <a:cs typeface="Times New Roman"/>
              </a:rPr>
              <a:t>High-level</a:t>
            </a:r>
            <a:r>
              <a:rPr sz="2800" b="1" spc="-15" dirty="0" smtClean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representation</a:t>
            </a:r>
            <a:endParaRPr sz="2800" dirty="0">
              <a:latin typeface="Times New Roman"/>
              <a:cs typeface="Times New Roman"/>
            </a:endParaRPr>
          </a:p>
          <a:p>
            <a:pPr marL="23114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sz="2800" spc="-5" dirty="0">
                <a:latin typeface="Times New Roman"/>
                <a:cs typeface="Times New Roman"/>
              </a:rPr>
              <a:t>Control </a:t>
            </a:r>
            <a:r>
              <a:rPr sz="2800" dirty="0">
                <a:latin typeface="Times New Roman"/>
                <a:cs typeface="Times New Roman"/>
              </a:rPr>
              <a:t>flow is </a:t>
            </a:r>
            <a:r>
              <a:rPr sz="2800" spc="-5" dirty="0">
                <a:latin typeface="Times New Roman"/>
                <a:cs typeface="Times New Roman"/>
              </a:rPr>
              <a:t>implicit </a:t>
            </a:r>
            <a:r>
              <a:rPr sz="2800" dirty="0">
                <a:latin typeface="Times New Roman"/>
                <a:cs typeface="Times New Roman"/>
              </a:rPr>
              <a:t>in 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AST</a:t>
            </a: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–"/>
            </a:pPr>
            <a:endParaRPr sz="2800" dirty="0">
              <a:latin typeface="Times New Roman"/>
              <a:cs typeface="Times New Roman"/>
            </a:endParaRPr>
          </a:p>
          <a:p>
            <a:pPr marL="889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Low-level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representation:</a:t>
            </a:r>
            <a:endParaRPr sz="2800" dirty="0">
              <a:latin typeface="Times New Roman"/>
              <a:cs typeface="Times New Roman"/>
            </a:endParaRPr>
          </a:p>
          <a:p>
            <a:pPr marL="23114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sz="2800" spc="-5" dirty="0">
                <a:latin typeface="Times New Roman"/>
                <a:cs typeface="Times New Roman"/>
              </a:rPr>
              <a:t>Use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b="1" spc="-5" dirty="0">
                <a:solidFill>
                  <a:srgbClr val="024CD6"/>
                </a:solidFill>
                <a:latin typeface="Times New Roman"/>
                <a:cs typeface="Times New Roman"/>
              </a:rPr>
              <a:t>Control-flow </a:t>
            </a:r>
            <a:r>
              <a:rPr sz="2800" b="1" dirty="0">
                <a:solidFill>
                  <a:srgbClr val="024CD6"/>
                </a:solidFill>
                <a:latin typeface="Times New Roman"/>
                <a:cs typeface="Times New Roman"/>
              </a:rPr>
              <a:t>graph</a:t>
            </a:r>
            <a:r>
              <a:rPr sz="2800" b="1" spc="-15" dirty="0">
                <a:solidFill>
                  <a:srgbClr val="024CD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24CD6"/>
                </a:solidFill>
                <a:latin typeface="Times New Roman"/>
                <a:cs typeface="Times New Roman"/>
              </a:rPr>
              <a:t>(CFG)</a:t>
            </a:r>
            <a:endParaRPr sz="2800" dirty="0">
              <a:latin typeface="Times New Roman"/>
              <a:cs typeface="Times New Roman"/>
            </a:endParaRPr>
          </a:p>
          <a:p>
            <a:pPr marL="454025" lvl="1" indent="-116205">
              <a:lnSpc>
                <a:spcPct val="100000"/>
              </a:lnSpc>
              <a:spcBef>
                <a:spcPts val="240"/>
              </a:spcBef>
              <a:buChar char="–"/>
              <a:tabLst>
                <a:tab pos="454659" algn="l"/>
              </a:tabLst>
            </a:pPr>
            <a:r>
              <a:rPr sz="2800" spc="-5" dirty="0">
                <a:latin typeface="Times New Roman"/>
                <a:cs typeface="Times New Roman"/>
              </a:rPr>
              <a:t>Nodes represent statements (low-level </a:t>
            </a:r>
            <a:r>
              <a:rPr sz="2800" dirty="0">
                <a:latin typeface="Times New Roman"/>
                <a:cs typeface="Times New Roman"/>
              </a:rPr>
              <a:t>linear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IR)</a:t>
            </a:r>
          </a:p>
          <a:p>
            <a:pPr marL="454025" lvl="1" indent="-116205">
              <a:lnSpc>
                <a:spcPct val="100000"/>
              </a:lnSpc>
              <a:spcBef>
                <a:spcPts val="240"/>
              </a:spcBef>
              <a:buChar char="–"/>
              <a:tabLst>
                <a:tab pos="454659" algn="l"/>
              </a:tabLst>
            </a:pPr>
            <a:r>
              <a:rPr sz="2800" dirty="0">
                <a:latin typeface="Times New Roman"/>
                <a:cs typeface="Times New Roman"/>
              </a:rPr>
              <a:t>Edges </a:t>
            </a:r>
            <a:r>
              <a:rPr sz="2800" spc="-5" dirty="0">
                <a:latin typeface="Times New Roman"/>
                <a:cs typeface="Times New Roman"/>
              </a:rPr>
              <a:t>represent explicit </a:t>
            </a:r>
            <a:r>
              <a:rPr sz="2800" dirty="0">
                <a:latin typeface="Times New Roman"/>
                <a:cs typeface="Times New Roman"/>
              </a:rPr>
              <a:t>flow of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control</a:t>
            </a:r>
            <a:endParaRPr sz="28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7962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What Is Control-Flow Analysis?</a:t>
            </a:r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667373" y="2389997"/>
            <a:ext cx="3564260" cy="3732457"/>
            <a:chOff x="1939007" y="2396495"/>
            <a:chExt cx="1763522" cy="1891599"/>
          </a:xfrm>
        </p:grpSpPr>
        <p:sp>
          <p:nvSpPr>
            <p:cNvPr id="8" name="object 14"/>
            <p:cNvSpPr txBox="1"/>
            <p:nvPr/>
          </p:nvSpPr>
          <p:spPr>
            <a:xfrm>
              <a:off x="1939007" y="2434595"/>
              <a:ext cx="69850" cy="4208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1</a:t>
              </a:r>
              <a:endParaRPr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2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9" name="object 15"/>
            <p:cNvSpPr txBox="1"/>
            <p:nvPr/>
          </p:nvSpPr>
          <p:spPr>
            <a:xfrm>
              <a:off x="2454119" y="2396495"/>
              <a:ext cx="791210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b="1" dirty="0">
                  <a:latin typeface="Courier New"/>
                  <a:cs typeface="Courier New"/>
                </a:rPr>
                <a:t>a :=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0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dirty="0">
                  <a:latin typeface="Courier New"/>
                  <a:cs typeface="Courier New"/>
                </a:rPr>
                <a:t>b := a *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b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10" name="object 16"/>
            <p:cNvSpPr txBox="1"/>
            <p:nvPr/>
          </p:nvSpPr>
          <p:spPr>
            <a:xfrm>
              <a:off x="1939007" y="2728727"/>
              <a:ext cx="1153795" cy="18857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3    </a:t>
              </a:r>
              <a:r>
                <a:rPr b="1" spc="5" dirty="0">
                  <a:latin typeface="Courier New"/>
                  <a:cs typeface="Courier New"/>
                </a:rPr>
                <a:t>L1: </a:t>
              </a:r>
              <a:r>
                <a:rPr b="1" dirty="0">
                  <a:latin typeface="Courier New"/>
                  <a:cs typeface="Courier New"/>
                </a:rPr>
                <a:t>c :=</a:t>
              </a:r>
              <a:r>
                <a:rPr b="1" spc="215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b/d</a:t>
              </a:r>
              <a:endParaRPr>
                <a:latin typeface="Courier New"/>
                <a:cs typeface="Courier New"/>
              </a:endParaRPr>
            </a:p>
          </p:txBody>
        </p:sp>
        <p:sp>
          <p:nvSpPr>
            <p:cNvPr id="11" name="object 17"/>
            <p:cNvSpPr txBox="1"/>
            <p:nvPr/>
          </p:nvSpPr>
          <p:spPr>
            <a:xfrm>
              <a:off x="1939007" y="2934467"/>
              <a:ext cx="69850" cy="6530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4</a:t>
              </a:r>
              <a:endParaRPr dirty="0"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5</a:t>
              </a:r>
              <a:endParaRPr dirty="0"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6</a:t>
              </a:r>
              <a:endParaRPr dirty="0">
                <a:latin typeface="Times New Roman"/>
                <a:cs typeface="Times New Roman"/>
              </a:endParaRPr>
            </a:p>
          </p:txBody>
        </p:sp>
        <p:sp>
          <p:nvSpPr>
            <p:cNvPr id="12" name="object 18"/>
            <p:cNvSpPr txBox="1"/>
            <p:nvPr/>
          </p:nvSpPr>
          <p:spPr>
            <a:xfrm>
              <a:off x="2454119" y="2881127"/>
              <a:ext cx="1248410" cy="61218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>
                <a:lnSpc>
                  <a:spcPct val="110000"/>
                </a:lnSpc>
              </a:pPr>
              <a:r>
                <a:rPr b="1" spc="10" dirty="0">
                  <a:latin typeface="Courier New"/>
                  <a:cs typeface="Courier New"/>
                </a:rPr>
                <a:t>if </a:t>
              </a:r>
              <a:r>
                <a:rPr b="1" dirty="0">
                  <a:latin typeface="Courier New"/>
                  <a:cs typeface="Courier New"/>
                </a:rPr>
                <a:t>c &lt; x goto</a:t>
              </a:r>
              <a:r>
                <a:rPr b="1" spc="-1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L2  e := b /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c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dirty="0">
                  <a:latin typeface="Courier New"/>
                  <a:cs typeface="Courier New"/>
                </a:rPr>
                <a:t>f := e +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1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13" name="object 19"/>
            <p:cNvSpPr txBox="1"/>
            <p:nvPr/>
          </p:nvSpPr>
          <p:spPr>
            <a:xfrm>
              <a:off x="1939007" y="3399286"/>
              <a:ext cx="1001394" cy="18857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7    </a:t>
              </a:r>
              <a:r>
                <a:rPr b="1" spc="5" dirty="0">
                  <a:latin typeface="Courier New"/>
                  <a:cs typeface="Courier New"/>
                </a:rPr>
                <a:t>L2: </a:t>
              </a:r>
              <a:r>
                <a:rPr b="1" dirty="0">
                  <a:latin typeface="Courier New"/>
                  <a:cs typeface="Courier New"/>
                </a:rPr>
                <a:t>g :=</a:t>
              </a:r>
              <a:r>
                <a:rPr b="1" spc="215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f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14" name="object 20"/>
            <p:cNvSpPr txBox="1"/>
            <p:nvPr/>
          </p:nvSpPr>
          <p:spPr>
            <a:xfrm>
              <a:off x="1939007" y="3605027"/>
              <a:ext cx="69850" cy="4208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8</a:t>
              </a:r>
              <a:endParaRPr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9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5" name="object 21"/>
            <p:cNvSpPr txBox="1"/>
            <p:nvPr/>
          </p:nvSpPr>
          <p:spPr>
            <a:xfrm>
              <a:off x="2454119" y="3566927"/>
              <a:ext cx="1248410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b="1" dirty="0">
                  <a:latin typeface="Courier New"/>
                  <a:cs typeface="Courier New"/>
                </a:rPr>
                <a:t>h := t -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g</a:t>
              </a:r>
              <a:endParaRPr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spc="10" dirty="0">
                  <a:latin typeface="Courier New"/>
                  <a:cs typeface="Courier New"/>
                </a:rPr>
                <a:t>if </a:t>
              </a:r>
              <a:r>
                <a:rPr b="1" dirty="0">
                  <a:latin typeface="Courier New"/>
                  <a:cs typeface="Courier New"/>
                </a:rPr>
                <a:t>e &gt; 0 goto</a:t>
              </a:r>
              <a:r>
                <a:rPr b="1" spc="-1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L3</a:t>
              </a:r>
              <a:endParaRPr>
                <a:latin typeface="Courier New"/>
                <a:cs typeface="Courier New"/>
              </a:endParaRPr>
            </a:p>
          </p:txBody>
        </p:sp>
        <p:sp>
          <p:nvSpPr>
            <p:cNvPr id="16" name="object 22"/>
            <p:cNvSpPr txBox="1"/>
            <p:nvPr/>
          </p:nvSpPr>
          <p:spPr>
            <a:xfrm>
              <a:off x="1939007" y="3902206"/>
              <a:ext cx="998219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10  </a:t>
              </a:r>
              <a:r>
                <a:rPr b="1" spc="5" dirty="0">
                  <a:latin typeface="Courier New"/>
                  <a:cs typeface="Courier New"/>
                </a:rPr>
                <a:t>goto</a:t>
              </a:r>
              <a:r>
                <a:rPr b="1" spc="-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L1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pc="-5" dirty="0">
                  <a:latin typeface="Times New Roman"/>
                  <a:cs typeface="Times New Roman"/>
                </a:rPr>
                <a:t>11  </a:t>
              </a:r>
              <a:r>
                <a:rPr b="1" spc="5" dirty="0">
                  <a:latin typeface="Courier New"/>
                  <a:cs typeface="Courier New"/>
                </a:rPr>
                <a:t>L3:</a:t>
              </a:r>
              <a:r>
                <a:rPr b="1" spc="30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return</a:t>
              </a:r>
              <a:endParaRPr dirty="0">
                <a:latin typeface="Courier New"/>
                <a:cs typeface="Courier New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60569" y="1843536"/>
            <a:ext cx="3668134" cy="4648250"/>
            <a:chOff x="6860569" y="1843536"/>
            <a:chExt cx="3668134" cy="4648250"/>
          </a:xfrm>
        </p:grpSpPr>
        <p:cxnSp>
          <p:nvCxnSpPr>
            <p:cNvPr id="60" name="Straight Arrow Connector 59"/>
            <p:cNvCxnSpPr>
              <a:stCxn id="30" idx="2"/>
              <a:endCxn id="51" idx="3"/>
            </p:cNvCxnSpPr>
            <p:nvPr/>
          </p:nvCxnSpPr>
          <p:spPr>
            <a:xfrm flipH="1">
              <a:off x="8951032" y="4368680"/>
              <a:ext cx="863349" cy="833058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6860569" y="1843536"/>
              <a:ext cx="3668134" cy="4648250"/>
              <a:chOff x="6860569" y="1843536"/>
              <a:chExt cx="3668134" cy="4648250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6860569" y="1843536"/>
                <a:ext cx="3668134" cy="4648250"/>
                <a:chOff x="6860569" y="1843536"/>
                <a:chExt cx="3668134" cy="4648250"/>
              </a:xfrm>
            </p:grpSpPr>
            <p:cxnSp>
              <p:nvCxnSpPr>
                <p:cNvPr id="58" name="Straight Arrow Connector 57"/>
                <p:cNvCxnSpPr>
                  <a:endCxn id="30" idx="0"/>
                </p:cNvCxnSpPr>
                <p:nvPr/>
              </p:nvCxnSpPr>
              <p:spPr>
                <a:xfrm>
                  <a:off x="8563706" y="3417648"/>
                  <a:ext cx="1250675" cy="397034"/>
                </a:xfrm>
                <a:prstGeom prst="straightConnector1">
                  <a:avLst/>
                </a:prstGeom>
                <a:ln w="317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5" name="Group 84"/>
                <p:cNvGrpSpPr/>
                <p:nvPr/>
              </p:nvGrpSpPr>
              <p:grpSpPr>
                <a:xfrm>
                  <a:off x="6860569" y="1843536"/>
                  <a:ext cx="3668134" cy="4648250"/>
                  <a:chOff x="6860569" y="1843536"/>
                  <a:chExt cx="3668134" cy="4648250"/>
                </a:xfrm>
              </p:grpSpPr>
              <p:sp>
                <p:nvSpPr>
                  <p:cNvPr id="19" name="object 25"/>
                  <p:cNvSpPr txBox="1"/>
                  <p:nvPr/>
                </p:nvSpPr>
                <p:spPr>
                  <a:xfrm>
                    <a:off x="7358336" y="1966647"/>
                    <a:ext cx="1570230" cy="553998"/>
                  </a:xfrm>
                  <a:prstGeom prst="rect">
                    <a:avLst/>
                  </a:prstGeom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>
                      <a:lnSpc>
                        <a:spcPct val="100000"/>
                      </a:lnSpc>
                    </a:pPr>
                    <a:r>
                      <a:rPr lang="en-US" spc="-7" baseline="3968" dirty="0">
                        <a:latin typeface="Times New Roman"/>
                        <a:cs typeface="Times New Roman"/>
                      </a:rPr>
                      <a:t> </a:t>
                    </a:r>
                    <a:r>
                      <a:rPr spc="-7" baseline="3968" dirty="0" smtClean="0">
                        <a:latin typeface="Times New Roman"/>
                        <a:cs typeface="Times New Roman"/>
                      </a:rPr>
                      <a:t>  </a:t>
                    </a:r>
                    <a:r>
                      <a:rPr b="1" dirty="0">
                        <a:latin typeface="Courier New"/>
                        <a:cs typeface="Courier New"/>
                      </a:rPr>
                      <a:t>a :=</a:t>
                    </a:r>
                    <a:r>
                      <a:rPr b="1" spc="-30" dirty="0">
                        <a:latin typeface="Courier New"/>
                        <a:cs typeface="Courier New"/>
                      </a:rPr>
                      <a:t>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0</a:t>
                    </a:r>
                    <a:endParaRPr lang="en-US" b="1" dirty="0" smtClean="0">
                      <a:latin typeface="Courier New"/>
                      <a:cs typeface="Courier New"/>
                    </a:endParaRPr>
                  </a:p>
                  <a:p>
                    <a:pPr marL="12700">
                      <a:lnSpc>
                        <a:spcPct val="100000"/>
                      </a:lnSpc>
                    </a:pPr>
                    <a:r>
                      <a:rPr lang="en-US" b="1" dirty="0">
                        <a:latin typeface="Courier New"/>
                        <a:cs typeface="Courier New"/>
                      </a:rPr>
                      <a:t> </a:t>
                    </a:r>
                    <a:r>
                      <a:rPr lang="en-US" b="1" dirty="0" smtClean="0">
                        <a:latin typeface="Courier New"/>
                        <a:cs typeface="Courier New"/>
                      </a:rPr>
                      <a:t>b := a * b</a:t>
                    </a:r>
                    <a:endParaRPr dirty="0">
                      <a:latin typeface="Courier New"/>
                      <a:cs typeface="Courier New"/>
                    </a:endParaRPr>
                  </a:p>
                </p:txBody>
              </p:sp>
              <p:sp>
                <p:nvSpPr>
                  <p:cNvPr id="30" name="object 36"/>
                  <p:cNvSpPr txBox="1"/>
                  <p:nvPr/>
                </p:nvSpPr>
                <p:spPr>
                  <a:xfrm>
                    <a:off x="9100059" y="3814682"/>
                    <a:ext cx="1428644" cy="553998"/>
                  </a:xfrm>
                  <a:prstGeom prst="rect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marR="5080">
                      <a:lnSpc>
                        <a:spcPct val="100000"/>
                      </a:lnSpc>
                    </a:pPr>
                    <a:r>
                      <a:rPr lang="en-US" b="1" dirty="0">
                        <a:latin typeface="Courier New"/>
                        <a:cs typeface="Courier New"/>
                      </a:rPr>
                      <a:t>e</a:t>
                    </a:r>
                    <a:r>
                      <a:rPr lang="en-US" b="1" dirty="0" smtClean="0">
                        <a:latin typeface="Courier New"/>
                        <a:cs typeface="Courier New"/>
                      </a:rPr>
                      <a:t> :=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b /</a:t>
                    </a:r>
                    <a:r>
                      <a:rPr b="1" spc="-95" dirty="0" smtClean="0">
                        <a:latin typeface="Courier New"/>
                        <a:cs typeface="Courier New"/>
                      </a:rPr>
                      <a:t>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c  </a:t>
                    </a:r>
                    <a:r>
                      <a:rPr lang="en-US" b="1" dirty="0" smtClean="0">
                        <a:latin typeface="Courier New"/>
                        <a:cs typeface="Courier New"/>
                      </a:rPr>
                      <a:t>f :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e +</a:t>
                    </a:r>
                    <a:r>
                      <a:rPr b="1" spc="-100" dirty="0" smtClean="0">
                        <a:latin typeface="Courier New"/>
                        <a:cs typeface="Courier New"/>
                      </a:rPr>
                      <a:t>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1</a:t>
                    </a:r>
                    <a:endParaRPr dirty="0">
                      <a:latin typeface="Courier New"/>
                      <a:cs typeface="Courier New"/>
                    </a:endParaRP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7529384" y="4740073"/>
                    <a:ext cx="1421648" cy="923330"/>
                  </a:xfrm>
                  <a:prstGeom prst="rect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g := f</a:t>
                    </a:r>
                  </a:p>
                  <a:p>
                    <a:r>
                      <a:rPr lang="en-US" dirty="0"/>
                      <a:t>h</a:t>
                    </a:r>
                    <a:r>
                      <a:rPr lang="en-US" dirty="0" smtClean="0"/>
                      <a:t> := t – g</a:t>
                    </a:r>
                  </a:p>
                  <a:p>
                    <a:r>
                      <a:rPr lang="en-US" dirty="0" smtClean="0"/>
                      <a:t>If e &gt; 0 ?  </a:t>
                    </a:r>
                    <a:endParaRPr lang="en-US" dirty="0"/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7117492" y="6122454"/>
                    <a:ext cx="610424" cy="369332"/>
                  </a:xfrm>
                  <a:prstGeom prst="rect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err="1" smtClean="0"/>
                      <a:t>goto</a:t>
                    </a:r>
                    <a:endParaRPr lang="en-US" dirty="0"/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9037630" y="6122454"/>
                    <a:ext cx="776751" cy="369332"/>
                  </a:xfrm>
                  <a:prstGeom prst="rect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return</a:t>
                    </a:r>
                    <a:endParaRPr lang="en-US" dirty="0"/>
                  </a:p>
                </p:txBody>
              </p:sp>
              <p:sp>
                <p:nvSpPr>
                  <p:cNvPr id="54" name="object 36"/>
                  <p:cNvSpPr txBox="1"/>
                  <p:nvPr/>
                </p:nvSpPr>
                <p:spPr>
                  <a:xfrm>
                    <a:off x="7435270" y="2863650"/>
                    <a:ext cx="1428644" cy="553998"/>
                  </a:xfrm>
                  <a:prstGeom prst="rect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marR="5080">
                      <a:lnSpc>
                        <a:spcPct val="100000"/>
                      </a:lnSpc>
                    </a:pPr>
                    <a:r>
                      <a:rPr lang="en-US" b="1" dirty="0" smtClean="0">
                        <a:latin typeface="Courier New"/>
                        <a:cs typeface="Courier New"/>
                      </a:rPr>
                      <a:t>c := 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b /</a:t>
                    </a:r>
                    <a:r>
                      <a:rPr b="1" spc="-95" dirty="0" smtClean="0">
                        <a:latin typeface="Courier New"/>
                        <a:cs typeface="Courier New"/>
                      </a:rPr>
                      <a:t> </a:t>
                    </a:r>
                    <a:r>
                      <a:rPr lang="en-US" b="1" dirty="0">
                        <a:latin typeface="Courier New"/>
                        <a:cs typeface="Courier New"/>
                      </a:rPr>
                      <a:t>d</a:t>
                    </a:r>
                    <a:r>
                      <a:rPr b="1" dirty="0" smtClean="0">
                        <a:latin typeface="Courier New"/>
                        <a:cs typeface="Courier New"/>
                      </a:rPr>
                      <a:t>  </a:t>
                    </a:r>
                    <a:endParaRPr lang="en-US" b="1" dirty="0">
                      <a:latin typeface="Courier New"/>
                      <a:cs typeface="Courier New"/>
                    </a:endParaRPr>
                  </a:p>
                  <a:p>
                    <a:pPr marL="12700" marR="5080">
                      <a:lnSpc>
                        <a:spcPct val="100000"/>
                      </a:lnSpc>
                    </a:pPr>
                    <a:r>
                      <a:rPr lang="en-US" b="1" dirty="0">
                        <a:latin typeface="Courier New"/>
                        <a:cs typeface="Courier New"/>
                      </a:rPr>
                      <a:t>c</a:t>
                    </a:r>
                    <a:r>
                      <a:rPr lang="en-US" b="1" dirty="0" smtClean="0">
                        <a:latin typeface="Courier New"/>
                        <a:cs typeface="Courier New"/>
                      </a:rPr>
                      <a:t> &lt; x?</a:t>
                    </a:r>
                    <a:endParaRPr dirty="0">
                      <a:latin typeface="Courier New"/>
                      <a:cs typeface="Courier New"/>
                    </a:endParaRPr>
                  </a:p>
                </p:txBody>
              </p:sp>
              <p:cxnSp>
                <p:nvCxnSpPr>
                  <p:cNvPr id="56" name="Straight Arrow Connector 55"/>
                  <p:cNvCxnSpPr>
                    <a:stCxn id="19" idx="2"/>
                    <a:endCxn id="54" idx="0"/>
                  </p:cNvCxnSpPr>
                  <p:nvPr/>
                </p:nvCxnSpPr>
                <p:spPr>
                  <a:xfrm>
                    <a:off x="8143451" y="2520645"/>
                    <a:ext cx="6141" cy="343005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Arrow Connector 63"/>
                  <p:cNvCxnSpPr>
                    <a:endCxn id="53" idx="0"/>
                  </p:cNvCxnSpPr>
                  <p:nvPr/>
                </p:nvCxnSpPr>
                <p:spPr>
                  <a:xfrm>
                    <a:off x="8412292" y="5666924"/>
                    <a:ext cx="1013714" cy="455530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Arrow Connector 66"/>
                  <p:cNvCxnSpPr>
                    <a:stCxn id="51" idx="2"/>
                    <a:endCxn id="52" idx="0"/>
                  </p:cNvCxnSpPr>
                  <p:nvPr/>
                </p:nvCxnSpPr>
                <p:spPr>
                  <a:xfrm flipH="1">
                    <a:off x="7422704" y="5663403"/>
                    <a:ext cx="817504" cy="459051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Elbow Connector 73"/>
                  <p:cNvCxnSpPr>
                    <a:stCxn id="52" idx="1"/>
                    <a:endCxn id="54" idx="1"/>
                  </p:cNvCxnSpPr>
                  <p:nvPr/>
                </p:nvCxnSpPr>
                <p:spPr>
                  <a:xfrm rot="10800000" flipH="1">
                    <a:off x="7117492" y="3140650"/>
                    <a:ext cx="317778" cy="3166471"/>
                  </a:xfrm>
                  <a:prstGeom prst="bentConnector3">
                    <a:avLst>
                      <a:gd name="adj1" fmla="val -71937"/>
                    </a:avLst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7107946" y="1843536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1</a:t>
                    </a:r>
                    <a:endParaRPr lang="en-US" sz="1200" dirty="0"/>
                  </a:p>
                </p:txBody>
              </p:sp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7126997" y="2817486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3</a:t>
                    </a:r>
                  </a:p>
                </p:txBody>
              </p:sp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8854692" y="3773072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5</a:t>
                    </a:r>
                    <a:endParaRPr lang="en-US" sz="1200" dirty="0"/>
                  </a:p>
                </p:txBody>
              </p:sp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7291097" y="4672492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7</a:t>
                    </a:r>
                    <a:endParaRPr lang="en-US" sz="1200" dirty="0"/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8758299" y="6100371"/>
                    <a:ext cx="34176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11</a:t>
                    </a:r>
                    <a:endParaRPr lang="en-US" sz="1200" dirty="0"/>
                  </a:p>
                </p:txBody>
              </p:sp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6860569" y="6063554"/>
                    <a:ext cx="34176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10</a:t>
                    </a:r>
                    <a:endParaRPr lang="en-US" sz="1200" dirty="0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7495979" y="5754428"/>
                    <a:ext cx="386837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Yes</a:t>
                    </a:r>
                    <a:endParaRPr lang="en-US" sz="1200" dirty="0"/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8913790" y="5764164"/>
                    <a:ext cx="36580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No</a:t>
                    </a:r>
                    <a:endParaRPr lang="en-US" sz="1200" dirty="0"/>
                  </a:p>
                </p:txBody>
              </p:sp>
            </p:grpSp>
          </p:grpSp>
          <p:cxnSp>
            <p:nvCxnSpPr>
              <p:cNvPr id="36" name="Straight Arrow Connector 35"/>
              <p:cNvCxnSpPr/>
              <p:nvPr/>
            </p:nvCxnSpPr>
            <p:spPr>
              <a:xfrm>
                <a:off x="8021800" y="3417648"/>
                <a:ext cx="19739" cy="1317750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7753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Basic Blocks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140" indent="-119380">
              <a:lnSpc>
                <a:spcPct val="100000"/>
              </a:lnSpc>
              <a:spcBef>
                <a:spcPts val="240"/>
              </a:spcBef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solidFill>
                  <a:srgbClr val="024CD6"/>
                </a:solidFill>
                <a:latin typeface="Times New Roman"/>
                <a:cs typeface="Times New Roman"/>
              </a:rPr>
              <a:t>basic </a:t>
            </a:r>
            <a:r>
              <a:rPr lang="en-US" b="1" spc="-5" dirty="0" smtClean="0">
                <a:solidFill>
                  <a:srgbClr val="024CD6"/>
                </a:solidFill>
                <a:latin typeface="Times New Roman"/>
                <a:cs typeface="Times New Roman"/>
              </a:rPr>
              <a:t>block </a:t>
            </a:r>
            <a:r>
              <a:rPr lang="en-US" dirty="0" smtClean="0">
                <a:latin typeface="Times New Roman"/>
                <a:cs typeface="Times New Roman"/>
              </a:rPr>
              <a:t>is a </a:t>
            </a:r>
            <a:r>
              <a:rPr lang="en-US" spc="-5" dirty="0" smtClean="0">
                <a:latin typeface="Times New Roman"/>
                <a:cs typeface="Times New Roman"/>
              </a:rPr>
              <a:t>sequence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-5" dirty="0" smtClean="0">
                <a:latin typeface="Times New Roman"/>
                <a:cs typeface="Times New Roman"/>
              </a:rPr>
              <a:t>straight line </a:t>
            </a:r>
            <a:r>
              <a:rPr lang="en-US" dirty="0" smtClean="0">
                <a:latin typeface="Times New Roman"/>
                <a:cs typeface="Times New Roman"/>
              </a:rPr>
              <a:t>code </a:t>
            </a:r>
            <a:r>
              <a:rPr lang="en-US" spc="-5" dirty="0" smtClean="0">
                <a:latin typeface="Times New Roman"/>
                <a:cs typeface="Times New Roman"/>
              </a:rPr>
              <a:t>that </a:t>
            </a:r>
            <a:r>
              <a:rPr lang="en-US" dirty="0" smtClean="0">
                <a:latin typeface="Times New Roman"/>
                <a:cs typeface="Times New Roman"/>
              </a:rPr>
              <a:t>can be </a:t>
            </a:r>
            <a:r>
              <a:rPr lang="en-US" spc="-5" dirty="0" smtClean="0">
                <a:latin typeface="Times New Roman"/>
                <a:cs typeface="Times New Roman"/>
              </a:rPr>
              <a:t>entered only  </a:t>
            </a:r>
            <a:r>
              <a:rPr lang="en-US" dirty="0" smtClean="0">
                <a:latin typeface="Times New Roman"/>
                <a:cs typeface="Times New Roman"/>
              </a:rPr>
              <a:t>at the </a:t>
            </a:r>
            <a:r>
              <a:rPr lang="en-US" spc="-5" dirty="0" smtClean="0">
                <a:latin typeface="Times New Roman"/>
                <a:cs typeface="Times New Roman"/>
              </a:rPr>
              <a:t>beginning </a:t>
            </a:r>
            <a:r>
              <a:rPr lang="en-US" dirty="0" smtClean="0">
                <a:latin typeface="Times New Roman"/>
                <a:cs typeface="Times New Roman"/>
              </a:rPr>
              <a:t>and </a:t>
            </a:r>
            <a:r>
              <a:rPr lang="en-US" spc="-5" dirty="0" smtClean="0">
                <a:latin typeface="Times New Roman"/>
                <a:cs typeface="Times New Roman"/>
              </a:rPr>
              <a:t>exited only </a:t>
            </a:r>
            <a:r>
              <a:rPr lang="en-US" dirty="0" smtClean="0">
                <a:latin typeface="Times New Roman"/>
                <a:cs typeface="Times New Roman"/>
              </a:rPr>
              <a:t>at the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end</a:t>
            </a:r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  <p:cxnSp>
        <p:nvCxnSpPr>
          <p:cNvPr id="18" name="Straight Arrow Connector 17"/>
          <p:cNvCxnSpPr>
            <a:endCxn id="6" idx="1"/>
          </p:cNvCxnSpPr>
          <p:nvPr/>
        </p:nvCxnSpPr>
        <p:spPr>
          <a:xfrm>
            <a:off x="597332" y="4077026"/>
            <a:ext cx="598232" cy="0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127684" y="3145536"/>
            <a:ext cx="2148840" cy="1929384"/>
            <a:chOff x="4498848" y="3145536"/>
            <a:chExt cx="2148840" cy="1929384"/>
          </a:xfrm>
        </p:grpSpPr>
        <p:sp>
          <p:nvSpPr>
            <p:cNvPr id="6" name="TextBox 5"/>
            <p:cNvSpPr txBox="1"/>
            <p:nvPr/>
          </p:nvSpPr>
          <p:spPr>
            <a:xfrm>
              <a:off x="4566728" y="3615361"/>
              <a:ext cx="1421648" cy="92333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 := f</a:t>
              </a:r>
            </a:p>
            <a:p>
              <a:r>
                <a:rPr lang="en-US" dirty="0"/>
                <a:t>h</a:t>
              </a:r>
              <a:r>
                <a:rPr lang="en-US" dirty="0" smtClean="0"/>
                <a:t> := t – g</a:t>
              </a:r>
            </a:p>
            <a:p>
              <a:r>
                <a:rPr lang="en-US" dirty="0" smtClean="0"/>
                <a:t>If e &gt; 0 ?  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654296" y="3145536"/>
              <a:ext cx="301752" cy="469825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5422392" y="3163824"/>
              <a:ext cx="164592" cy="451537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4498848" y="4538691"/>
              <a:ext cx="306324" cy="536229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422392" y="4538691"/>
              <a:ext cx="411480" cy="451537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" idx="3"/>
            </p:cNvCxnSpPr>
            <p:nvPr/>
          </p:nvCxnSpPr>
          <p:spPr>
            <a:xfrm>
              <a:off x="5988376" y="4077026"/>
              <a:ext cx="659312" cy="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symbol cro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381" y="3896124"/>
            <a:ext cx="368974" cy="36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age result for symbol cro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99" y="3896124"/>
            <a:ext cx="368974" cy="36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object 11"/>
          <p:cNvSpPr txBox="1"/>
          <p:nvPr/>
        </p:nvSpPr>
        <p:spPr>
          <a:xfrm>
            <a:off x="4456779" y="3255873"/>
            <a:ext cx="2397925" cy="5175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Building basic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5" dirty="0" smtClean="0">
                <a:latin typeface="Times New Roman"/>
                <a:cs typeface="Times New Roman"/>
              </a:rPr>
              <a:t>blocks</a:t>
            </a:r>
            <a:endParaRPr sz="2000" dirty="0">
              <a:latin typeface="Times New Roman"/>
              <a:cs typeface="Times New Roman"/>
            </a:endParaRPr>
          </a:p>
          <a:p>
            <a:pPr algn="ctr">
              <a:lnSpc>
                <a:spcPts val="1195"/>
              </a:lnSpc>
              <a:spcBef>
                <a:spcPts val="240"/>
              </a:spcBef>
            </a:pPr>
            <a:r>
              <a:rPr sz="2000" dirty="0">
                <a:latin typeface="Times New Roman"/>
                <a:cs typeface="Times New Roman"/>
              </a:rPr>
              <a:t>–  </a:t>
            </a:r>
            <a:r>
              <a:rPr sz="2000" spc="-5" dirty="0">
                <a:latin typeface="Times New Roman"/>
                <a:cs typeface="Times New Roman"/>
              </a:rPr>
              <a:t>Identify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24CD6"/>
                </a:solidFill>
                <a:latin typeface="Times New Roman"/>
                <a:cs typeface="Times New Roman"/>
              </a:rPr>
              <a:t>leaders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7" name="object 12"/>
          <p:cNvSpPr txBox="1"/>
          <p:nvPr/>
        </p:nvSpPr>
        <p:spPr>
          <a:xfrm>
            <a:off x="5066585" y="3752343"/>
            <a:ext cx="4727410" cy="1991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0995" indent="-115570">
              <a:lnSpc>
                <a:spcPct val="100000"/>
              </a:lnSpc>
              <a:buChar char="–"/>
              <a:tabLst>
                <a:tab pos="34163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first instruction </a:t>
            </a:r>
            <a:r>
              <a:rPr sz="2000" dirty="0">
                <a:latin typeface="Times New Roman"/>
                <a:cs typeface="Times New Roman"/>
              </a:rPr>
              <a:t>in a </a:t>
            </a:r>
            <a:r>
              <a:rPr sz="2000" spc="-5" dirty="0">
                <a:latin typeface="Times New Roman"/>
                <a:cs typeface="Times New Roman"/>
              </a:rPr>
              <a:t>procedure,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</a:p>
          <a:p>
            <a:pPr marL="340995" indent="-115570">
              <a:lnSpc>
                <a:spcPct val="100000"/>
              </a:lnSpc>
              <a:spcBef>
                <a:spcPts val="215"/>
              </a:spcBef>
              <a:buChar char="–"/>
              <a:tabLst>
                <a:tab pos="34163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target </a:t>
            </a:r>
            <a:r>
              <a:rPr sz="2000" dirty="0">
                <a:latin typeface="Times New Roman"/>
                <a:cs typeface="Times New Roman"/>
              </a:rPr>
              <a:t>of any </a:t>
            </a:r>
            <a:r>
              <a:rPr sz="2000" spc="-5" dirty="0">
                <a:latin typeface="Times New Roman"/>
                <a:cs typeface="Times New Roman"/>
              </a:rPr>
              <a:t>branch,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</a:p>
          <a:p>
            <a:pPr marL="340995" indent="-115570">
              <a:lnSpc>
                <a:spcPct val="100000"/>
              </a:lnSpc>
              <a:spcBef>
                <a:spcPts val="240"/>
              </a:spcBef>
              <a:buChar char="–"/>
              <a:tabLst>
                <a:tab pos="341630" algn="l"/>
              </a:tabLst>
            </a:pPr>
            <a:r>
              <a:rPr sz="2000" spc="-5" dirty="0">
                <a:latin typeface="Times New Roman"/>
                <a:cs typeface="Times New Roman"/>
              </a:rPr>
              <a:t>An instruction immediately following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branch (implicit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target</a:t>
            </a:r>
            <a:r>
              <a:rPr sz="2000" spc="-5" dirty="0" smtClean="0">
                <a:latin typeface="Times New Roman"/>
                <a:cs typeface="Times New Roman"/>
              </a:rPr>
              <a:t>)</a:t>
            </a:r>
            <a:endParaRPr lang="en-US" sz="2000" spc="-5" dirty="0" smtClean="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  <a:spcBef>
                <a:spcPts val="240"/>
              </a:spcBef>
              <a:tabLst>
                <a:tab pos="341630" algn="l"/>
              </a:tabLst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ts val="1195"/>
              </a:lnSpc>
              <a:spcBef>
                <a:spcPts val="240"/>
              </a:spcBef>
            </a:pPr>
            <a:r>
              <a:rPr sz="2000" dirty="0">
                <a:latin typeface="Times New Roman"/>
                <a:cs typeface="Times New Roman"/>
              </a:rPr>
              <a:t>–  </a:t>
            </a:r>
            <a:r>
              <a:rPr sz="2000" spc="-5" dirty="0" smtClean="0">
                <a:latin typeface="Times New Roman"/>
                <a:cs typeface="Times New Roman"/>
              </a:rPr>
              <a:t>Gobble </a:t>
            </a:r>
            <a:r>
              <a:rPr sz="2000" spc="-5" dirty="0">
                <a:latin typeface="Times New Roman"/>
                <a:cs typeface="Times New Roman"/>
              </a:rPr>
              <a:t>all subsequent instructions until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next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leader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33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Our Goal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3473" y="2279192"/>
            <a:ext cx="1850571" cy="141514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</a:t>
            </a:r>
          </a:p>
          <a:p>
            <a:pPr algn="ctr"/>
            <a:r>
              <a:rPr lang="en-US" dirty="0" smtClean="0"/>
              <a:t>Analyzer </a:t>
            </a:r>
            <a:endParaRPr lang="en-US" dirty="0"/>
          </a:p>
        </p:txBody>
      </p:sp>
      <p:pic>
        <p:nvPicPr>
          <p:cNvPr id="5" name="Picture 4" descr="code_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776" y="2346925"/>
            <a:ext cx="1359504" cy="135950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262806" y="3004907"/>
            <a:ext cx="834571" cy="12094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62996" y="3768788"/>
            <a:ext cx="1378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487397" y="2987973"/>
            <a:ext cx="834571" cy="12094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ear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904" y="2605994"/>
            <a:ext cx="807645" cy="8076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360618" y="3598506"/>
            <a:ext cx="1481626" cy="38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bugs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46456" y="4339377"/>
            <a:ext cx="394218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Program analyzer must be able to understand program properties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(e.g., can a variable be NULL at a particular program point? 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9042" y="4458442"/>
            <a:ext cx="186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Must perform control and data flow analysis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221865" y="4908259"/>
            <a:ext cx="416547" cy="3772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105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Basic Block Example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19913" y="2213727"/>
            <a:ext cx="3564260" cy="3732457"/>
            <a:chOff x="1939007" y="2396495"/>
            <a:chExt cx="1763522" cy="1891599"/>
          </a:xfrm>
        </p:grpSpPr>
        <p:sp>
          <p:nvSpPr>
            <p:cNvPr id="5" name="object 14"/>
            <p:cNvSpPr txBox="1"/>
            <p:nvPr/>
          </p:nvSpPr>
          <p:spPr>
            <a:xfrm>
              <a:off x="1939007" y="2434595"/>
              <a:ext cx="69850" cy="4208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1</a:t>
              </a:r>
              <a:endParaRPr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2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" name="object 15"/>
            <p:cNvSpPr txBox="1"/>
            <p:nvPr/>
          </p:nvSpPr>
          <p:spPr>
            <a:xfrm>
              <a:off x="2454119" y="2396495"/>
              <a:ext cx="791210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b="1" dirty="0">
                  <a:latin typeface="Courier New"/>
                  <a:cs typeface="Courier New"/>
                </a:rPr>
                <a:t>a :=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0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dirty="0">
                  <a:latin typeface="Courier New"/>
                  <a:cs typeface="Courier New"/>
                </a:rPr>
                <a:t>b := a *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b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7" name="object 16"/>
            <p:cNvSpPr txBox="1"/>
            <p:nvPr/>
          </p:nvSpPr>
          <p:spPr>
            <a:xfrm>
              <a:off x="1939007" y="2728727"/>
              <a:ext cx="1153795" cy="18857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3    </a:t>
              </a:r>
              <a:r>
                <a:rPr b="1" spc="5" dirty="0">
                  <a:latin typeface="Courier New"/>
                  <a:cs typeface="Courier New"/>
                </a:rPr>
                <a:t>L1: </a:t>
              </a:r>
              <a:r>
                <a:rPr b="1" dirty="0">
                  <a:latin typeface="Courier New"/>
                  <a:cs typeface="Courier New"/>
                </a:rPr>
                <a:t>c :=</a:t>
              </a:r>
              <a:r>
                <a:rPr b="1" spc="215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b/d</a:t>
              </a:r>
              <a:endParaRPr>
                <a:latin typeface="Courier New"/>
                <a:cs typeface="Courier New"/>
              </a:endParaRPr>
            </a:p>
          </p:txBody>
        </p:sp>
        <p:sp>
          <p:nvSpPr>
            <p:cNvPr id="8" name="object 17"/>
            <p:cNvSpPr txBox="1"/>
            <p:nvPr/>
          </p:nvSpPr>
          <p:spPr>
            <a:xfrm>
              <a:off x="1939007" y="2934467"/>
              <a:ext cx="69850" cy="6530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4</a:t>
              </a:r>
              <a:endParaRPr dirty="0"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5</a:t>
              </a:r>
              <a:endParaRPr dirty="0"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6</a:t>
              </a:r>
              <a:endParaRPr dirty="0">
                <a:latin typeface="Times New Roman"/>
                <a:cs typeface="Times New Roman"/>
              </a:endParaRPr>
            </a:p>
          </p:txBody>
        </p:sp>
        <p:sp>
          <p:nvSpPr>
            <p:cNvPr id="9" name="object 18"/>
            <p:cNvSpPr txBox="1"/>
            <p:nvPr/>
          </p:nvSpPr>
          <p:spPr>
            <a:xfrm>
              <a:off x="2454119" y="2881127"/>
              <a:ext cx="1248410" cy="61218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>
                <a:lnSpc>
                  <a:spcPct val="110000"/>
                </a:lnSpc>
              </a:pPr>
              <a:r>
                <a:rPr b="1" spc="10" dirty="0">
                  <a:latin typeface="Courier New"/>
                  <a:cs typeface="Courier New"/>
                </a:rPr>
                <a:t>if </a:t>
              </a:r>
              <a:r>
                <a:rPr b="1" dirty="0">
                  <a:latin typeface="Courier New"/>
                  <a:cs typeface="Courier New"/>
                </a:rPr>
                <a:t>c &lt; x goto</a:t>
              </a:r>
              <a:r>
                <a:rPr b="1" spc="-1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L2  e := b /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c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dirty="0">
                  <a:latin typeface="Courier New"/>
                  <a:cs typeface="Courier New"/>
                </a:rPr>
                <a:t>f := e +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1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10" name="object 19"/>
            <p:cNvSpPr txBox="1"/>
            <p:nvPr/>
          </p:nvSpPr>
          <p:spPr>
            <a:xfrm>
              <a:off x="1939007" y="3399286"/>
              <a:ext cx="1001394" cy="18857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7    </a:t>
              </a:r>
              <a:r>
                <a:rPr b="1" spc="5" dirty="0">
                  <a:latin typeface="Courier New"/>
                  <a:cs typeface="Courier New"/>
                </a:rPr>
                <a:t>L2: </a:t>
              </a:r>
              <a:r>
                <a:rPr b="1" dirty="0">
                  <a:latin typeface="Courier New"/>
                  <a:cs typeface="Courier New"/>
                </a:rPr>
                <a:t>g :=</a:t>
              </a:r>
              <a:r>
                <a:rPr b="1" spc="215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f</a:t>
              </a:r>
              <a:endParaRPr dirty="0">
                <a:latin typeface="Courier New"/>
                <a:cs typeface="Courier New"/>
              </a:endParaRPr>
            </a:p>
          </p:txBody>
        </p:sp>
        <p:sp>
          <p:nvSpPr>
            <p:cNvPr id="11" name="object 20"/>
            <p:cNvSpPr txBox="1"/>
            <p:nvPr/>
          </p:nvSpPr>
          <p:spPr>
            <a:xfrm>
              <a:off x="1939007" y="3605027"/>
              <a:ext cx="69850" cy="4208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8</a:t>
              </a:r>
              <a:endParaRPr>
                <a:latin typeface="Times New Roman"/>
                <a:cs typeface="Times New Roman"/>
              </a:endParaRPr>
            </a:p>
            <a:p>
              <a:pPr marL="12700">
                <a:lnSpc>
                  <a:spcPct val="100000"/>
                </a:lnSpc>
                <a:spcBef>
                  <a:spcPts val="480"/>
                </a:spcBef>
              </a:pPr>
              <a:r>
                <a:rPr spc="-5" dirty="0">
                  <a:latin typeface="Times New Roman"/>
                  <a:cs typeface="Times New Roman"/>
                </a:rPr>
                <a:t>9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2" name="object 21"/>
            <p:cNvSpPr txBox="1"/>
            <p:nvPr/>
          </p:nvSpPr>
          <p:spPr>
            <a:xfrm>
              <a:off x="2454119" y="3566927"/>
              <a:ext cx="1248410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b="1" dirty="0">
                  <a:latin typeface="Courier New"/>
                  <a:cs typeface="Courier New"/>
                </a:rPr>
                <a:t>h := t -</a:t>
              </a:r>
              <a:r>
                <a:rPr b="1" spc="-8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g</a:t>
              </a:r>
              <a:endParaRPr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b="1" spc="10" dirty="0">
                  <a:latin typeface="Courier New"/>
                  <a:cs typeface="Courier New"/>
                </a:rPr>
                <a:t>if </a:t>
              </a:r>
              <a:r>
                <a:rPr b="1" dirty="0">
                  <a:latin typeface="Courier New"/>
                  <a:cs typeface="Courier New"/>
                </a:rPr>
                <a:t>e &gt; 0 goto</a:t>
              </a:r>
              <a:r>
                <a:rPr b="1" spc="-1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L3</a:t>
              </a:r>
              <a:endParaRPr>
                <a:latin typeface="Courier New"/>
                <a:cs typeface="Courier New"/>
              </a:endParaRPr>
            </a:p>
          </p:txBody>
        </p:sp>
        <p:sp>
          <p:nvSpPr>
            <p:cNvPr id="13" name="object 22"/>
            <p:cNvSpPr txBox="1"/>
            <p:nvPr/>
          </p:nvSpPr>
          <p:spPr>
            <a:xfrm>
              <a:off x="1939007" y="3902206"/>
              <a:ext cx="998219" cy="3858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pc="-5" dirty="0">
                  <a:latin typeface="Times New Roman"/>
                  <a:cs typeface="Times New Roman"/>
                </a:rPr>
                <a:t>10  </a:t>
              </a:r>
              <a:r>
                <a:rPr b="1" spc="5" dirty="0">
                  <a:latin typeface="Courier New"/>
                  <a:cs typeface="Courier New"/>
                </a:rPr>
                <a:t>goto</a:t>
              </a:r>
              <a:r>
                <a:rPr b="1" spc="-1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L1</a:t>
              </a:r>
              <a:endParaRPr dirty="0">
                <a:latin typeface="Courier New"/>
                <a:cs typeface="Courier New"/>
              </a:endParaRPr>
            </a:p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pc="-5" dirty="0">
                  <a:latin typeface="Times New Roman"/>
                  <a:cs typeface="Times New Roman"/>
                </a:rPr>
                <a:t>11  </a:t>
              </a:r>
              <a:r>
                <a:rPr b="1" spc="5" dirty="0">
                  <a:latin typeface="Courier New"/>
                  <a:cs typeface="Courier New"/>
                </a:rPr>
                <a:t>L3:</a:t>
              </a:r>
              <a:r>
                <a:rPr b="1" spc="300" dirty="0">
                  <a:latin typeface="Courier New"/>
                  <a:cs typeface="Courier New"/>
                </a:rPr>
                <a:t> </a:t>
              </a:r>
              <a:r>
                <a:rPr b="1" dirty="0">
                  <a:latin typeface="Courier New"/>
                  <a:cs typeface="Courier New"/>
                </a:rPr>
                <a:t>return</a:t>
              </a:r>
              <a:endParaRPr dirty="0">
                <a:latin typeface="Courier New"/>
                <a:cs typeface="Courier New"/>
              </a:endParaRPr>
            </a:p>
          </p:txBody>
        </p:sp>
      </p:grpSp>
      <p:sp>
        <p:nvSpPr>
          <p:cNvPr id="14" name="object 8"/>
          <p:cNvSpPr txBox="1"/>
          <p:nvPr/>
        </p:nvSpPr>
        <p:spPr>
          <a:xfrm>
            <a:off x="6579462" y="2204353"/>
            <a:ext cx="2652673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latin typeface="Times New Roman"/>
                <a:cs typeface="Times New Roman"/>
              </a:rPr>
              <a:t>Leaders?</a:t>
            </a:r>
            <a:endParaRPr dirty="0">
              <a:latin typeface="Times New Roman"/>
              <a:cs typeface="Times New Roman"/>
            </a:endParaRPr>
          </a:p>
          <a:p>
            <a:pPr marL="85725">
              <a:lnSpc>
                <a:spcPct val="100000"/>
              </a:lnSpc>
              <a:spcBef>
                <a:spcPts val="215"/>
              </a:spcBef>
            </a:pPr>
            <a:r>
              <a:rPr dirty="0">
                <a:latin typeface="Times New Roman"/>
                <a:cs typeface="Times New Roman"/>
              </a:rPr>
              <a:t>–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{1,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3,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5,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7,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10,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11}</a:t>
            </a:r>
          </a:p>
        </p:txBody>
      </p:sp>
      <p:sp>
        <p:nvSpPr>
          <p:cNvPr id="15" name="object 11"/>
          <p:cNvSpPr txBox="1"/>
          <p:nvPr/>
        </p:nvSpPr>
        <p:spPr>
          <a:xfrm>
            <a:off x="6507985" y="3413433"/>
            <a:ext cx="2724150" cy="236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2875">
              <a:lnSpc>
                <a:spcPct val="100000"/>
              </a:lnSpc>
            </a:pPr>
            <a:r>
              <a:rPr b="1" spc="-5" dirty="0">
                <a:latin typeface="Times New Roman"/>
                <a:cs typeface="Times New Roman"/>
              </a:rPr>
              <a:t>Blocks</a:t>
            </a:r>
            <a:r>
              <a:rPr b="1" dirty="0">
                <a:latin typeface="Times New Roman"/>
                <a:cs typeface="Times New Roman"/>
              </a:rPr>
              <a:t>?</a:t>
            </a:r>
            <a:endParaRPr dirty="0">
              <a:latin typeface="Times New Roman"/>
              <a:cs typeface="Times New Roman"/>
            </a:endParaRPr>
          </a:p>
          <a:p>
            <a:pPr marR="132080">
              <a:lnSpc>
                <a:spcPct val="100000"/>
              </a:lnSpc>
              <a:spcBef>
                <a:spcPts val="215"/>
              </a:spcBef>
            </a:pPr>
            <a:r>
              <a:rPr dirty="0">
                <a:latin typeface="Times New Roman"/>
                <a:cs typeface="Times New Roman"/>
              </a:rPr>
              <a:t>– {1,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2}</a:t>
            </a:r>
          </a:p>
          <a:p>
            <a:pPr marR="132080">
              <a:lnSpc>
                <a:spcPct val="100000"/>
              </a:lnSpc>
              <a:spcBef>
                <a:spcPts val="215"/>
              </a:spcBef>
            </a:pPr>
            <a:r>
              <a:rPr dirty="0">
                <a:latin typeface="Times New Roman"/>
                <a:cs typeface="Times New Roman"/>
              </a:rPr>
              <a:t>– {3,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4}</a:t>
            </a:r>
          </a:p>
          <a:p>
            <a:pPr marR="132080">
              <a:lnSpc>
                <a:spcPct val="100000"/>
              </a:lnSpc>
              <a:spcBef>
                <a:spcPts val="240"/>
              </a:spcBef>
            </a:pPr>
            <a:r>
              <a:rPr dirty="0">
                <a:latin typeface="Times New Roman"/>
                <a:cs typeface="Times New Roman"/>
              </a:rPr>
              <a:t>– {5,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6}</a:t>
            </a:r>
          </a:p>
          <a:p>
            <a:pPr marR="5080">
              <a:lnSpc>
                <a:spcPct val="100000"/>
              </a:lnSpc>
              <a:spcBef>
                <a:spcPts val="240"/>
              </a:spcBef>
            </a:pPr>
            <a:r>
              <a:rPr dirty="0">
                <a:latin typeface="Times New Roman"/>
                <a:cs typeface="Times New Roman"/>
              </a:rPr>
              <a:t>–</a:t>
            </a:r>
            <a:r>
              <a:rPr spc="-1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{7, 8, 9}</a:t>
            </a:r>
          </a:p>
          <a:p>
            <a:pPr marR="195580">
              <a:lnSpc>
                <a:spcPct val="100000"/>
              </a:lnSpc>
              <a:spcBef>
                <a:spcPts val="240"/>
              </a:spcBef>
            </a:pPr>
            <a:r>
              <a:rPr dirty="0">
                <a:latin typeface="Times New Roman"/>
                <a:cs typeface="Times New Roman"/>
              </a:rPr>
              <a:t>–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{10}</a:t>
            </a:r>
          </a:p>
          <a:p>
            <a:pPr marR="195580">
              <a:lnSpc>
                <a:spcPct val="100000"/>
              </a:lnSpc>
              <a:spcBef>
                <a:spcPts val="240"/>
              </a:spcBef>
            </a:pPr>
            <a:r>
              <a:rPr dirty="0">
                <a:latin typeface="Times New Roman"/>
                <a:cs typeface="Times New Roman"/>
              </a:rPr>
              <a:t>–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{11}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dirty="0">
              <a:latin typeface="Times New Roman"/>
              <a:cs typeface="Times New Roman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838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Building a CFG From Basic Block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860569" y="1843536"/>
            <a:ext cx="3668134" cy="4648250"/>
            <a:chOff x="6860569" y="1843536"/>
            <a:chExt cx="3668134" cy="4648250"/>
          </a:xfrm>
        </p:grpSpPr>
        <p:cxnSp>
          <p:nvCxnSpPr>
            <p:cNvPr id="24" name="Straight Arrow Connector 23"/>
            <p:cNvCxnSpPr>
              <a:endCxn id="27" idx="0"/>
            </p:cNvCxnSpPr>
            <p:nvPr/>
          </p:nvCxnSpPr>
          <p:spPr>
            <a:xfrm>
              <a:off x="8563706" y="3417648"/>
              <a:ext cx="1250675" cy="397034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6860569" y="1843536"/>
              <a:ext cx="3668134" cy="4648250"/>
              <a:chOff x="6860569" y="1843536"/>
              <a:chExt cx="3668134" cy="4648250"/>
            </a:xfrm>
          </p:grpSpPr>
          <p:sp>
            <p:nvSpPr>
              <p:cNvPr id="26" name="object 25"/>
              <p:cNvSpPr txBox="1"/>
              <p:nvPr/>
            </p:nvSpPr>
            <p:spPr>
              <a:xfrm>
                <a:off x="7358336" y="1966647"/>
                <a:ext cx="1570230" cy="553998"/>
              </a:xfrm>
              <a:prstGeom prst="rect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en-US" spc="-7" baseline="3968" dirty="0">
                    <a:latin typeface="Times New Roman"/>
                    <a:cs typeface="Times New Roman"/>
                  </a:rPr>
                  <a:t> </a:t>
                </a:r>
                <a:r>
                  <a:rPr spc="-7" baseline="3968" dirty="0" smtClean="0">
                    <a:latin typeface="Times New Roman"/>
                    <a:cs typeface="Times New Roman"/>
                  </a:rPr>
                  <a:t>  </a:t>
                </a:r>
                <a:r>
                  <a:rPr b="1" dirty="0">
                    <a:latin typeface="Courier New"/>
                    <a:cs typeface="Courier New"/>
                  </a:rPr>
                  <a:t>a :=</a:t>
                </a:r>
                <a:r>
                  <a:rPr b="1" spc="-30" dirty="0">
                    <a:latin typeface="Courier New"/>
                    <a:cs typeface="Courier New"/>
                  </a:rPr>
                  <a:t> </a:t>
                </a:r>
                <a:r>
                  <a:rPr b="1" dirty="0" smtClean="0">
                    <a:latin typeface="Courier New"/>
                    <a:cs typeface="Courier New"/>
                  </a:rPr>
                  <a:t>0</a:t>
                </a:r>
                <a:endParaRPr lang="en-US" b="1" dirty="0" smtClean="0">
                  <a:latin typeface="Courier New"/>
                  <a:cs typeface="Courier New"/>
                </a:endParaRPr>
              </a:p>
              <a:p>
                <a:pPr marL="12700">
                  <a:lnSpc>
                    <a:spcPct val="100000"/>
                  </a:lnSpc>
                </a:pPr>
                <a:r>
                  <a:rPr lang="en-US" b="1" dirty="0">
                    <a:latin typeface="Courier New"/>
                    <a:cs typeface="Courier New"/>
                  </a:rPr>
                  <a:t> </a:t>
                </a:r>
                <a:r>
                  <a:rPr lang="en-US" b="1" dirty="0" smtClean="0">
                    <a:latin typeface="Courier New"/>
                    <a:cs typeface="Courier New"/>
                  </a:rPr>
                  <a:t>b := a * b</a:t>
                </a:r>
                <a:endParaRPr dirty="0">
                  <a:latin typeface="Courier New"/>
                  <a:cs typeface="Courier New"/>
                </a:endParaRPr>
              </a:p>
            </p:txBody>
          </p:sp>
          <p:sp>
            <p:nvSpPr>
              <p:cNvPr id="27" name="object 36"/>
              <p:cNvSpPr txBox="1"/>
              <p:nvPr/>
            </p:nvSpPr>
            <p:spPr>
              <a:xfrm>
                <a:off x="9100059" y="3814682"/>
                <a:ext cx="1428644" cy="553998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>
                  <a:lnSpc>
                    <a:spcPct val="100000"/>
                  </a:lnSpc>
                </a:pPr>
                <a:r>
                  <a:rPr lang="en-US" b="1" dirty="0">
                    <a:latin typeface="Courier New"/>
                    <a:cs typeface="Courier New"/>
                  </a:rPr>
                  <a:t>e</a:t>
                </a:r>
                <a:r>
                  <a:rPr lang="en-US" b="1" dirty="0" smtClean="0">
                    <a:latin typeface="Courier New"/>
                    <a:cs typeface="Courier New"/>
                  </a:rPr>
                  <a:t> := </a:t>
                </a:r>
                <a:r>
                  <a:rPr b="1" dirty="0" smtClean="0">
                    <a:latin typeface="Courier New"/>
                    <a:cs typeface="Courier New"/>
                  </a:rPr>
                  <a:t>b /</a:t>
                </a:r>
                <a:r>
                  <a:rPr b="1" spc="-95" dirty="0" smtClean="0">
                    <a:latin typeface="Courier New"/>
                    <a:cs typeface="Courier New"/>
                  </a:rPr>
                  <a:t> </a:t>
                </a:r>
                <a:r>
                  <a:rPr b="1" dirty="0" smtClean="0">
                    <a:latin typeface="Courier New"/>
                    <a:cs typeface="Courier New"/>
                  </a:rPr>
                  <a:t>c  </a:t>
                </a:r>
                <a:r>
                  <a:rPr lang="en-US" b="1" dirty="0" smtClean="0">
                    <a:latin typeface="Courier New"/>
                    <a:cs typeface="Courier New"/>
                  </a:rPr>
                  <a:t>f : </a:t>
                </a:r>
                <a:r>
                  <a:rPr b="1" dirty="0" smtClean="0">
                    <a:latin typeface="Courier New"/>
                    <a:cs typeface="Courier New"/>
                  </a:rPr>
                  <a:t>e +</a:t>
                </a:r>
                <a:r>
                  <a:rPr b="1" spc="-100" dirty="0" smtClean="0">
                    <a:latin typeface="Courier New"/>
                    <a:cs typeface="Courier New"/>
                  </a:rPr>
                  <a:t> </a:t>
                </a:r>
                <a:r>
                  <a:rPr b="1" dirty="0" smtClean="0">
                    <a:latin typeface="Courier New"/>
                    <a:cs typeface="Courier New"/>
                  </a:rPr>
                  <a:t>1</a:t>
                </a:r>
                <a:endParaRPr dirty="0">
                  <a:latin typeface="Courier New"/>
                  <a:cs typeface="Courier New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529384" y="4740073"/>
                <a:ext cx="1421648" cy="92333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 := f</a:t>
                </a:r>
              </a:p>
              <a:p>
                <a:r>
                  <a:rPr lang="en-US" dirty="0"/>
                  <a:t>h</a:t>
                </a:r>
                <a:r>
                  <a:rPr lang="en-US" dirty="0" smtClean="0"/>
                  <a:t> := t – g</a:t>
                </a:r>
              </a:p>
              <a:p>
                <a:r>
                  <a:rPr lang="en-US" dirty="0" smtClean="0"/>
                  <a:t>If e &gt; 0 ?  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117492" y="6122454"/>
                <a:ext cx="610424" cy="36933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goto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9037630" y="6122454"/>
                <a:ext cx="776751" cy="36933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return</a:t>
                </a:r>
                <a:endParaRPr lang="en-US" dirty="0"/>
              </a:p>
            </p:txBody>
          </p:sp>
          <p:sp>
            <p:nvSpPr>
              <p:cNvPr id="31" name="object 36"/>
              <p:cNvSpPr txBox="1"/>
              <p:nvPr/>
            </p:nvSpPr>
            <p:spPr>
              <a:xfrm>
                <a:off x="7435270" y="2863650"/>
                <a:ext cx="1428644" cy="553998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>
                  <a:lnSpc>
                    <a:spcPct val="100000"/>
                  </a:lnSpc>
                </a:pPr>
                <a:r>
                  <a:rPr lang="en-US" b="1" dirty="0" smtClean="0">
                    <a:latin typeface="Courier New"/>
                    <a:cs typeface="Courier New"/>
                  </a:rPr>
                  <a:t>c := </a:t>
                </a:r>
                <a:r>
                  <a:rPr b="1" dirty="0" smtClean="0">
                    <a:latin typeface="Courier New"/>
                    <a:cs typeface="Courier New"/>
                  </a:rPr>
                  <a:t>b /</a:t>
                </a:r>
                <a:r>
                  <a:rPr b="1" spc="-95" dirty="0" smtClean="0">
                    <a:latin typeface="Courier New"/>
                    <a:cs typeface="Courier New"/>
                  </a:rPr>
                  <a:t> </a:t>
                </a:r>
                <a:r>
                  <a:rPr lang="en-US" b="1" dirty="0">
                    <a:latin typeface="Courier New"/>
                    <a:cs typeface="Courier New"/>
                  </a:rPr>
                  <a:t>d</a:t>
                </a:r>
                <a:r>
                  <a:rPr b="1" dirty="0" smtClean="0">
                    <a:latin typeface="Courier New"/>
                    <a:cs typeface="Courier New"/>
                  </a:rPr>
                  <a:t>  </a:t>
                </a:r>
                <a:endParaRPr lang="en-US" b="1" dirty="0">
                  <a:latin typeface="Courier New"/>
                  <a:cs typeface="Courier New"/>
                </a:endParaRPr>
              </a:p>
              <a:p>
                <a:pPr marL="12700" marR="5080">
                  <a:lnSpc>
                    <a:spcPct val="100000"/>
                  </a:lnSpc>
                </a:pPr>
                <a:r>
                  <a:rPr lang="en-US" b="1" dirty="0">
                    <a:latin typeface="Courier New"/>
                    <a:cs typeface="Courier New"/>
                  </a:rPr>
                  <a:t>c</a:t>
                </a:r>
                <a:r>
                  <a:rPr lang="en-US" b="1" dirty="0" smtClean="0">
                    <a:latin typeface="Courier New"/>
                    <a:cs typeface="Courier New"/>
                  </a:rPr>
                  <a:t> &lt; x?</a:t>
                </a:r>
                <a:endParaRPr dirty="0">
                  <a:latin typeface="Courier New"/>
                  <a:cs typeface="Courier New"/>
                </a:endParaRPr>
              </a:p>
            </p:txBody>
          </p:sp>
          <p:cxnSp>
            <p:nvCxnSpPr>
              <p:cNvPr id="32" name="Straight Arrow Connector 31"/>
              <p:cNvCxnSpPr>
                <a:stCxn id="26" idx="2"/>
                <a:endCxn id="31" idx="0"/>
              </p:cNvCxnSpPr>
              <p:nvPr/>
            </p:nvCxnSpPr>
            <p:spPr>
              <a:xfrm>
                <a:off x="8143451" y="2520645"/>
                <a:ext cx="6141" cy="343005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endCxn id="30" idx="0"/>
              </p:cNvCxnSpPr>
              <p:nvPr/>
            </p:nvCxnSpPr>
            <p:spPr>
              <a:xfrm>
                <a:off x="8412292" y="5666924"/>
                <a:ext cx="1013714" cy="455530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28" idx="2"/>
                <a:endCxn id="29" idx="0"/>
              </p:cNvCxnSpPr>
              <p:nvPr/>
            </p:nvCxnSpPr>
            <p:spPr>
              <a:xfrm flipH="1">
                <a:off x="7422704" y="5663403"/>
                <a:ext cx="817504" cy="459051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Elbow Connector 34"/>
              <p:cNvCxnSpPr>
                <a:stCxn id="29" idx="1"/>
                <a:endCxn id="31" idx="1"/>
              </p:cNvCxnSpPr>
              <p:nvPr/>
            </p:nvCxnSpPr>
            <p:spPr>
              <a:xfrm rot="10800000" flipH="1">
                <a:off x="7117492" y="3140650"/>
                <a:ext cx="317778" cy="3166471"/>
              </a:xfrm>
              <a:prstGeom prst="bentConnector3">
                <a:avLst>
                  <a:gd name="adj1" fmla="val -71937"/>
                </a:avLst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7107946" y="184353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126997" y="2817486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3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854692" y="3773072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291097" y="4672492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</a:t>
                </a:r>
                <a:endParaRPr lang="en-US" sz="12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758299" y="6100371"/>
                <a:ext cx="3417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11</a:t>
                </a:r>
                <a:endParaRPr lang="en-US" sz="12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860569" y="6063554"/>
                <a:ext cx="3417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10</a:t>
                </a:r>
                <a:endParaRPr lang="en-US" sz="12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495979" y="5754428"/>
                <a:ext cx="386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Yes</a:t>
                </a:r>
                <a:endParaRPr lang="en-US" sz="12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913790" y="5764164"/>
                <a:ext cx="3658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No</a:t>
                </a:r>
                <a:endParaRPr lang="en-US" sz="1200" dirty="0"/>
              </a:p>
            </p:txBody>
          </p:sp>
        </p:grpSp>
      </p:grpSp>
      <p:sp>
        <p:nvSpPr>
          <p:cNvPr id="44" name="object 4"/>
          <p:cNvSpPr txBox="1"/>
          <p:nvPr/>
        </p:nvSpPr>
        <p:spPr>
          <a:xfrm>
            <a:off x="812129" y="1686282"/>
            <a:ext cx="5345350" cy="4118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Bef>
                <a:spcPts val="40"/>
              </a:spcBef>
            </a:pPr>
            <a:endParaRPr sz="2400" dirty="0">
              <a:cs typeface="Times New Roman"/>
            </a:endParaRPr>
          </a:p>
          <a:p>
            <a:pPr marL="8890">
              <a:lnSpc>
                <a:spcPct val="110000"/>
              </a:lnSpc>
              <a:spcBef>
                <a:spcPts val="5"/>
              </a:spcBef>
            </a:pPr>
            <a:r>
              <a:rPr sz="2400" b="1" spc="-5" dirty="0">
                <a:cs typeface="Times New Roman"/>
              </a:rPr>
              <a:t>Construction</a:t>
            </a:r>
            <a:endParaRPr sz="2400" dirty="0">
              <a:cs typeface="Times New Roman"/>
            </a:endParaRPr>
          </a:p>
          <a:p>
            <a:pPr marL="231140" indent="-118745">
              <a:lnSpc>
                <a:spcPct val="110000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r>
              <a:rPr sz="2400" dirty="0">
                <a:cs typeface="Times New Roman"/>
              </a:rPr>
              <a:t>Each CFG node </a:t>
            </a:r>
            <a:r>
              <a:rPr sz="2400" spc="-5" dirty="0">
                <a:cs typeface="Times New Roman"/>
              </a:rPr>
              <a:t>represents </a:t>
            </a:r>
            <a:r>
              <a:rPr sz="2400" dirty="0">
                <a:cs typeface="Times New Roman"/>
              </a:rPr>
              <a:t>a </a:t>
            </a:r>
            <a:r>
              <a:rPr sz="2400" spc="-5" dirty="0">
                <a:cs typeface="Times New Roman"/>
              </a:rPr>
              <a:t>basic</a:t>
            </a:r>
            <a:r>
              <a:rPr sz="2400" spc="-45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block</a:t>
            </a:r>
            <a:endParaRPr sz="2400" dirty="0">
              <a:cs typeface="Times New Roman"/>
            </a:endParaRPr>
          </a:p>
          <a:p>
            <a:pPr marL="231140" indent="-118745">
              <a:lnSpc>
                <a:spcPct val="110000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r>
              <a:rPr sz="2400" spc="-5" dirty="0">
                <a:cs typeface="Times New Roman"/>
              </a:rPr>
              <a:t>There </a:t>
            </a:r>
            <a:r>
              <a:rPr sz="2400" dirty="0">
                <a:cs typeface="Times New Roman"/>
              </a:rPr>
              <a:t>is an edge from node i to j</a:t>
            </a:r>
            <a:r>
              <a:rPr sz="2400" spc="-114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if</a:t>
            </a:r>
          </a:p>
          <a:p>
            <a:pPr marL="454025" lvl="1" indent="-116205">
              <a:lnSpc>
                <a:spcPct val="110000"/>
              </a:lnSpc>
              <a:spcBef>
                <a:spcPts val="120"/>
              </a:spcBef>
              <a:buChar char="–"/>
              <a:tabLst>
                <a:tab pos="454659" algn="l"/>
              </a:tabLst>
            </a:pPr>
            <a:r>
              <a:rPr sz="2400" spc="-5" dirty="0">
                <a:cs typeface="Times New Roman"/>
              </a:rPr>
              <a:t>Last statement </a:t>
            </a:r>
            <a:r>
              <a:rPr sz="2400" dirty="0">
                <a:cs typeface="Times New Roman"/>
              </a:rPr>
              <a:t>of </a:t>
            </a:r>
            <a:r>
              <a:rPr sz="2400" spc="-5" dirty="0">
                <a:cs typeface="Times New Roman"/>
              </a:rPr>
              <a:t>block </a:t>
            </a:r>
            <a:r>
              <a:rPr sz="2400" dirty="0">
                <a:cs typeface="Times New Roman"/>
              </a:rPr>
              <a:t>i </a:t>
            </a:r>
            <a:r>
              <a:rPr sz="2400" spc="-5" dirty="0">
                <a:cs typeface="Times New Roman"/>
              </a:rPr>
              <a:t>branches </a:t>
            </a:r>
            <a:r>
              <a:rPr sz="2400" dirty="0">
                <a:cs typeface="Times New Roman"/>
              </a:rPr>
              <a:t>to the </a:t>
            </a:r>
            <a:r>
              <a:rPr sz="2400" spc="-5" dirty="0">
                <a:cs typeface="Times New Roman"/>
              </a:rPr>
              <a:t>first statement </a:t>
            </a:r>
            <a:r>
              <a:rPr sz="2400" dirty="0">
                <a:cs typeface="Times New Roman"/>
              </a:rPr>
              <a:t>of </a:t>
            </a:r>
            <a:r>
              <a:rPr sz="2400" spc="-5" dirty="0">
                <a:cs typeface="Times New Roman"/>
              </a:rPr>
              <a:t>j,</a:t>
            </a:r>
            <a:r>
              <a:rPr sz="2400" spc="40" dirty="0">
                <a:cs typeface="Times New Roman"/>
              </a:rPr>
              <a:t> </a:t>
            </a:r>
            <a:r>
              <a:rPr sz="2400" dirty="0" smtClean="0">
                <a:cs typeface="Times New Roman"/>
              </a:rPr>
              <a:t>or</a:t>
            </a:r>
            <a:endParaRPr lang="en-US" sz="2400" dirty="0" smtClean="0">
              <a:cs typeface="Times New Roman"/>
            </a:endParaRPr>
          </a:p>
          <a:p>
            <a:pPr marL="454025" lvl="1" indent="-116205">
              <a:lnSpc>
                <a:spcPct val="110000"/>
              </a:lnSpc>
              <a:spcBef>
                <a:spcPts val="120"/>
              </a:spcBef>
              <a:buChar char="–"/>
              <a:tabLst>
                <a:tab pos="454659" algn="l"/>
              </a:tabLst>
            </a:pPr>
            <a:r>
              <a:rPr sz="2400" spc="-5" dirty="0" smtClean="0">
                <a:cs typeface="Times New Roman"/>
              </a:rPr>
              <a:t>Block </a:t>
            </a:r>
            <a:r>
              <a:rPr sz="2400" dirty="0">
                <a:cs typeface="Times New Roman"/>
              </a:rPr>
              <a:t>i does </a:t>
            </a:r>
            <a:r>
              <a:rPr sz="2400" b="1" spc="5" dirty="0">
                <a:cs typeface="Times New Roman"/>
              </a:rPr>
              <a:t>not </a:t>
            </a:r>
            <a:r>
              <a:rPr sz="2400" dirty="0">
                <a:cs typeface="Times New Roman"/>
              </a:rPr>
              <a:t>end </a:t>
            </a:r>
            <a:r>
              <a:rPr sz="2400" spc="-5" dirty="0">
                <a:cs typeface="Times New Roman"/>
              </a:rPr>
              <a:t>with </a:t>
            </a:r>
            <a:r>
              <a:rPr sz="2400" dirty="0">
                <a:cs typeface="Times New Roman"/>
              </a:rPr>
              <a:t>an </a:t>
            </a:r>
            <a:r>
              <a:rPr sz="2400" spc="-5" dirty="0">
                <a:cs typeface="Times New Roman"/>
              </a:rPr>
              <a:t>unconditional branch </a:t>
            </a:r>
            <a:r>
              <a:rPr sz="2400" dirty="0">
                <a:cs typeface="Times New Roman"/>
              </a:rPr>
              <a:t>and is </a:t>
            </a:r>
            <a:r>
              <a:rPr sz="2400" spc="-5" dirty="0" smtClean="0">
                <a:cs typeface="Times New Roman"/>
              </a:rPr>
              <a:t>immediately </a:t>
            </a:r>
            <a:r>
              <a:rPr sz="2400" spc="-5" dirty="0">
                <a:cs typeface="Times New Roman"/>
              </a:rPr>
              <a:t>followed </a:t>
            </a:r>
            <a:r>
              <a:rPr sz="2400" dirty="0">
                <a:cs typeface="Times New Roman"/>
              </a:rPr>
              <a:t>in </a:t>
            </a:r>
            <a:r>
              <a:rPr sz="2400" spc="-5" dirty="0">
                <a:cs typeface="Times New Roman"/>
              </a:rPr>
              <a:t>program order </a:t>
            </a:r>
            <a:r>
              <a:rPr sz="2400" dirty="0">
                <a:cs typeface="Times New Roman"/>
              </a:rPr>
              <a:t>by </a:t>
            </a:r>
            <a:r>
              <a:rPr sz="2400" spc="-5" dirty="0">
                <a:cs typeface="Times New Roman"/>
              </a:rPr>
              <a:t>block </a:t>
            </a:r>
            <a:r>
              <a:rPr sz="2400" dirty="0">
                <a:cs typeface="Times New Roman"/>
              </a:rPr>
              <a:t>j </a:t>
            </a:r>
            <a:r>
              <a:rPr sz="2400" spc="-5" dirty="0">
                <a:cs typeface="Times New Roman"/>
              </a:rPr>
              <a:t>(fall</a:t>
            </a:r>
            <a:r>
              <a:rPr sz="2400" spc="70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through</a:t>
            </a:r>
            <a:r>
              <a:rPr sz="2400" spc="-5" dirty="0" smtClean="0">
                <a:cs typeface="Times New Roman"/>
              </a:rPr>
              <a:t>)</a:t>
            </a:r>
            <a:endParaRPr sz="2400" dirty="0">
              <a:cs typeface="Times New Roman"/>
            </a:endParaRPr>
          </a:p>
        </p:txBody>
      </p:sp>
      <p:cxnSp>
        <p:nvCxnSpPr>
          <p:cNvPr id="46" name="Straight Arrow Connector 45"/>
          <p:cNvCxnSpPr>
            <a:stCxn id="27" idx="2"/>
          </p:cNvCxnSpPr>
          <p:nvPr/>
        </p:nvCxnSpPr>
        <p:spPr>
          <a:xfrm flipH="1">
            <a:off x="8758299" y="4368680"/>
            <a:ext cx="1056082" cy="37139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21800" y="3417648"/>
            <a:ext cx="19739" cy="131775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66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Looping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object 6"/>
          <p:cNvSpPr/>
          <p:nvPr/>
        </p:nvSpPr>
        <p:spPr>
          <a:xfrm>
            <a:off x="2481880" y="1892806"/>
            <a:ext cx="6496867" cy="3802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5034709" y="2159306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preheader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34709" y="291355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35427" y="475153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1" y="475153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xit edge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359967" y="5440637"/>
            <a:ext cx="1125556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Exit edge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309871" y="1690688"/>
            <a:ext cx="1125556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backedge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96000" y="2571719"/>
            <a:ext cx="1434946" cy="292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ntry edge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8020939" y="3713714"/>
            <a:ext cx="1125556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  <p:sp>
        <p:nvSpPr>
          <p:cNvPr id="19" name="Rectangle 18"/>
          <p:cNvSpPr/>
          <p:nvPr/>
        </p:nvSpPr>
        <p:spPr>
          <a:xfrm>
            <a:off x="8502503" y="1666641"/>
            <a:ext cx="321325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Why?</a:t>
            </a:r>
          </a:p>
          <a:p>
            <a:r>
              <a:rPr lang="en-US" sz="2000" dirty="0" err="1" smtClean="0"/>
              <a:t>backedges</a:t>
            </a:r>
            <a:r>
              <a:rPr lang="en-US" sz="2000" dirty="0" smtClean="0"/>
              <a:t> indicate that we might need to traverse the CFG more than once for data flow analysis  </a:t>
            </a:r>
          </a:p>
        </p:txBody>
      </p:sp>
    </p:spTree>
    <p:extLst>
      <p:ext uri="{BB962C8B-B14F-4D97-AF65-F5344CB8AC3E}">
        <p14:creationId xmlns:p14="http://schemas.microsoft.com/office/powerpoint/2010/main" val="238688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Looping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4" name="object 6"/>
          <p:cNvSpPr/>
          <p:nvPr/>
        </p:nvSpPr>
        <p:spPr>
          <a:xfrm>
            <a:off x="2481880" y="1892806"/>
            <a:ext cx="6496867" cy="3802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5034709" y="2159306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preheader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34709" y="291355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35427" y="475153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1" y="4751538"/>
            <a:ext cx="1806766" cy="363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xit edge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359967" y="5440637"/>
            <a:ext cx="1125556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Exit edge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309871" y="1690688"/>
            <a:ext cx="1125556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backedge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96000" y="2571719"/>
            <a:ext cx="1434946" cy="292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ntry edge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8020939" y="3713714"/>
            <a:ext cx="1125556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14" name="object 33"/>
          <p:cNvSpPr txBox="1"/>
          <p:nvPr/>
        </p:nvSpPr>
        <p:spPr>
          <a:xfrm>
            <a:off x="7993528" y="1300783"/>
            <a:ext cx="3591498" cy="954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cs typeface="Times New Roman"/>
              </a:rPr>
              <a:t>Not all loops </a:t>
            </a:r>
            <a:r>
              <a:rPr sz="2000" b="1" dirty="0">
                <a:cs typeface="Times New Roman"/>
              </a:rPr>
              <a:t>have</a:t>
            </a:r>
            <a:r>
              <a:rPr sz="2000" b="1" spc="-65" dirty="0">
                <a:cs typeface="Times New Roman"/>
              </a:rPr>
              <a:t> </a:t>
            </a:r>
            <a:r>
              <a:rPr sz="2000" b="1" dirty="0">
                <a:cs typeface="Times New Roman"/>
              </a:rPr>
              <a:t>preheaders</a:t>
            </a:r>
            <a:endParaRPr sz="2000" dirty="0">
              <a:cs typeface="Times New Roman"/>
            </a:endParaRPr>
          </a:p>
          <a:p>
            <a:pPr marL="11620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Sometimes it </a:t>
            </a:r>
            <a:r>
              <a:rPr sz="2000" dirty="0">
                <a:cs typeface="Times New Roman"/>
              </a:rPr>
              <a:t>is </a:t>
            </a:r>
            <a:r>
              <a:rPr sz="2000" spc="-5" dirty="0">
                <a:cs typeface="Times New Roman"/>
              </a:rPr>
              <a:t>useful </a:t>
            </a:r>
            <a:r>
              <a:rPr sz="2000" dirty="0">
                <a:cs typeface="Times New Roman"/>
              </a:rPr>
              <a:t>to </a:t>
            </a:r>
            <a:r>
              <a:rPr sz="2000" spc="-5" dirty="0">
                <a:cs typeface="Times New Roman"/>
              </a:rPr>
              <a:t>create</a:t>
            </a:r>
            <a:r>
              <a:rPr sz="2000" spc="-90" dirty="0">
                <a:cs typeface="Times New Roman"/>
              </a:rPr>
              <a:t> </a:t>
            </a:r>
            <a:r>
              <a:rPr sz="2000" dirty="0">
                <a:cs typeface="Times New Roman"/>
              </a:rPr>
              <a:t>them</a:t>
            </a:r>
          </a:p>
        </p:txBody>
      </p:sp>
      <p:sp>
        <p:nvSpPr>
          <p:cNvPr id="15" name="object 34"/>
          <p:cNvSpPr txBox="1"/>
          <p:nvPr/>
        </p:nvSpPr>
        <p:spPr>
          <a:xfrm>
            <a:off x="8972294" y="2182382"/>
            <a:ext cx="2559282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cs typeface="Times New Roman"/>
              </a:rPr>
              <a:t>Without </a:t>
            </a:r>
            <a:r>
              <a:rPr sz="2000" b="1" dirty="0">
                <a:cs typeface="Times New Roman"/>
              </a:rPr>
              <a:t>preheader</a:t>
            </a:r>
            <a:r>
              <a:rPr sz="2000" b="1" spc="-60" dirty="0">
                <a:cs typeface="Times New Roman"/>
              </a:rPr>
              <a:t> </a:t>
            </a:r>
            <a:r>
              <a:rPr sz="2000" b="1" dirty="0">
                <a:cs typeface="Times New Roman"/>
              </a:rPr>
              <a:t>node</a:t>
            </a:r>
            <a:endParaRPr sz="2000" dirty="0">
              <a:cs typeface="Times New Roman"/>
            </a:endParaRPr>
          </a:p>
          <a:p>
            <a:pPr marL="11620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There </a:t>
            </a:r>
            <a:r>
              <a:rPr sz="2000" dirty="0">
                <a:cs typeface="Times New Roman"/>
              </a:rPr>
              <a:t>can be </a:t>
            </a:r>
            <a:r>
              <a:rPr sz="2000" spc="-5" dirty="0">
                <a:cs typeface="Times New Roman"/>
              </a:rPr>
              <a:t>multiple entry</a:t>
            </a:r>
            <a:r>
              <a:rPr sz="2000" spc="-85" dirty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edges</a:t>
            </a:r>
            <a:endParaRPr sz="2000" dirty="0">
              <a:cs typeface="Times New Roman"/>
            </a:endParaRPr>
          </a:p>
        </p:txBody>
      </p:sp>
      <p:sp>
        <p:nvSpPr>
          <p:cNvPr id="16" name="object 35"/>
          <p:cNvSpPr txBox="1"/>
          <p:nvPr/>
        </p:nvSpPr>
        <p:spPr>
          <a:xfrm>
            <a:off x="9341388" y="3806862"/>
            <a:ext cx="2547980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cs typeface="Times New Roman"/>
              </a:rPr>
              <a:t>With single </a:t>
            </a:r>
            <a:r>
              <a:rPr sz="2000" b="1" dirty="0">
                <a:cs typeface="Times New Roman"/>
              </a:rPr>
              <a:t>preheader</a:t>
            </a:r>
            <a:r>
              <a:rPr sz="2000" b="1" spc="-25" dirty="0">
                <a:cs typeface="Times New Roman"/>
              </a:rPr>
              <a:t> </a:t>
            </a:r>
            <a:r>
              <a:rPr sz="2000" b="1" dirty="0">
                <a:cs typeface="Times New Roman"/>
              </a:rPr>
              <a:t>node</a:t>
            </a:r>
            <a:endParaRPr sz="2000" dirty="0">
              <a:cs typeface="Times New Roman"/>
            </a:endParaRPr>
          </a:p>
          <a:p>
            <a:pPr marL="11620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There </a:t>
            </a:r>
            <a:r>
              <a:rPr sz="2000" dirty="0">
                <a:cs typeface="Times New Roman"/>
              </a:rPr>
              <a:t>is </a:t>
            </a:r>
            <a:r>
              <a:rPr sz="2000" spc="-5" dirty="0">
                <a:cs typeface="Times New Roman"/>
              </a:rPr>
              <a:t>only </a:t>
            </a:r>
            <a:r>
              <a:rPr sz="2000" dirty="0">
                <a:cs typeface="Times New Roman"/>
              </a:rPr>
              <a:t>one </a:t>
            </a:r>
            <a:r>
              <a:rPr sz="2000" spc="-5" dirty="0">
                <a:cs typeface="Times New Roman"/>
              </a:rPr>
              <a:t>entry</a:t>
            </a:r>
            <a:r>
              <a:rPr sz="2000" spc="-114" dirty="0">
                <a:cs typeface="Times New Roman"/>
              </a:rPr>
              <a:t> </a:t>
            </a:r>
            <a:r>
              <a:rPr sz="2000" dirty="0">
                <a:cs typeface="Times New Roman"/>
              </a:rPr>
              <a:t>edge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280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Dominators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d </a:t>
            </a:r>
            <a:r>
              <a:rPr lang="en-US" b="1" spc="5" dirty="0" err="1" smtClean="0">
                <a:latin typeface="Times New Roman"/>
                <a:cs typeface="Times New Roman"/>
              </a:rPr>
              <a:t>dom</a:t>
            </a:r>
            <a:r>
              <a:rPr lang="en-US" b="1" spc="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if </a:t>
            </a:r>
            <a:r>
              <a:rPr lang="en-US" spc="-5" dirty="0" smtClean="0">
                <a:latin typeface="Times New Roman"/>
                <a:cs typeface="Times New Roman"/>
              </a:rPr>
              <a:t>all paths </a:t>
            </a:r>
            <a:r>
              <a:rPr lang="en-US" dirty="0" smtClean="0">
                <a:latin typeface="Times New Roman"/>
                <a:cs typeface="Times New Roman"/>
              </a:rPr>
              <a:t>from </a:t>
            </a:r>
            <a:r>
              <a:rPr lang="en-US" spc="-5" dirty="0" smtClean="0">
                <a:latin typeface="Times New Roman"/>
                <a:cs typeface="Times New Roman"/>
              </a:rPr>
              <a:t>entry </a:t>
            </a:r>
            <a:r>
              <a:rPr lang="en-US" dirty="0" smtClean="0">
                <a:latin typeface="Times New Roman"/>
                <a:cs typeface="Times New Roman"/>
              </a:rPr>
              <a:t>to node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include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Strict Dominator (d </a:t>
            </a:r>
            <a:r>
              <a:rPr lang="en-US" dirty="0" err="1" smtClean="0">
                <a:latin typeface="Times New Roman"/>
                <a:cs typeface="Times New Roman"/>
              </a:rPr>
              <a:t>sdom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If d </a:t>
            </a:r>
            <a:r>
              <a:rPr lang="en-US" dirty="0" err="1" smtClean="0">
                <a:latin typeface="Times New Roman"/>
                <a:cs typeface="Times New Roman"/>
              </a:rPr>
              <a:t>dom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, but d !=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Immediate dominator (a </a:t>
            </a:r>
            <a:r>
              <a:rPr lang="en-US" dirty="0" err="1" smtClean="0">
                <a:latin typeface="Times New Roman"/>
                <a:cs typeface="Times New Roman"/>
              </a:rPr>
              <a:t>idom</a:t>
            </a:r>
            <a:r>
              <a:rPr lang="en-US" dirty="0" smtClean="0">
                <a:latin typeface="Times New Roman"/>
                <a:cs typeface="Times New Roman"/>
              </a:rPr>
              <a:t> b)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dirty="0" err="1" smtClean="0">
                <a:latin typeface="Times New Roman"/>
                <a:cs typeface="Times New Roman"/>
              </a:rPr>
              <a:t>sdom</a:t>
            </a:r>
            <a:r>
              <a:rPr lang="en-US" dirty="0" smtClean="0">
                <a:latin typeface="Times New Roman"/>
                <a:cs typeface="Times New Roman"/>
              </a:rPr>
              <a:t> b and there does not exist any node c such that a != c, c != b, a </a:t>
            </a:r>
            <a:r>
              <a:rPr lang="en-US" dirty="0" err="1" smtClean="0">
                <a:latin typeface="Times New Roman"/>
                <a:cs typeface="Times New Roman"/>
              </a:rPr>
              <a:t>dom</a:t>
            </a:r>
            <a:r>
              <a:rPr lang="en-US" dirty="0" smtClean="0">
                <a:latin typeface="Times New Roman"/>
                <a:cs typeface="Times New Roman"/>
              </a:rPr>
              <a:t> c, c </a:t>
            </a:r>
            <a:r>
              <a:rPr lang="en-US" dirty="0" err="1" smtClean="0">
                <a:latin typeface="Times New Roman"/>
                <a:cs typeface="Times New Roman"/>
              </a:rPr>
              <a:t>dom</a:t>
            </a:r>
            <a:r>
              <a:rPr lang="en-US" dirty="0" smtClean="0">
                <a:latin typeface="Times New Roman"/>
                <a:cs typeface="Times New Roman"/>
              </a:rPr>
              <a:t> b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Post dominator (p </a:t>
            </a:r>
            <a:r>
              <a:rPr lang="en-US" dirty="0" err="1" smtClean="0">
                <a:latin typeface="Times New Roman"/>
                <a:cs typeface="Times New Roman"/>
              </a:rPr>
              <a:t>pdom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/>
                <a:cs typeface="Times New Roman"/>
              </a:rPr>
              <a:t>If every possible path from </a:t>
            </a:r>
            <a:r>
              <a:rPr lang="en-US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to exit includes p </a:t>
            </a:r>
          </a:p>
          <a:p>
            <a:pPr lvl="1"/>
            <a:endParaRPr lang="en-US" dirty="0" smtClean="0">
              <a:latin typeface="Times New Roman"/>
              <a:cs typeface="Times New Roman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5384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Identifying Natural Loops and Dominators 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Edge</a:t>
            </a:r>
          </a:p>
          <a:p>
            <a:pPr lvl="1"/>
            <a:r>
              <a:rPr lang="en-US" spc="5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back edge </a:t>
            </a:r>
            <a:r>
              <a:rPr lang="en-US" dirty="0" smtClean="0">
                <a:latin typeface="Times New Roman"/>
                <a:cs typeface="Times New Roman"/>
              </a:rPr>
              <a:t>of a </a:t>
            </a:r>
            <a:r>
              <a:rPr lang="en-US" spc="-5" dirty="0" smtClean="0">
                <a:latin typeface="Times New Roman"/>
                <a:cs typeface="Times New Roman"/>
              </a:rPr>
              <a:t>natural loop </a:t>
            </a:r>
            <a:r>
              <a:rPr lang="en-US" dirty="0" smtClean="0">
                <a:latin typeface="Times New Roman"/>
                <a:cs typeface="Times New Roman"/>
              </a:rPr>
              <a:t>is one </a:t>
            </a:r>
            <a:r>
              <a:rPr lang="en-US" spc="-5" dirty="0" smtClean="0">
                <a:latin typeface="Times New Roman"/>
                <a:cs typeface="Times New Roman"/>
              </a:rPr>
              <a:t>whose target dominates its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source</a:t>
            </a:r>
          </a:p>
          <a:p>
            <a:pPr marL="457200" lvl="1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/>
              <a:t>Natural Loop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b="1" dirty="0" smtClean="0">
                <a:latin typeface="Times New Roman"/>
                <a:cs typeface="Times New Roman"/>
              </a:rPr>
              <a:t>natural loop </a:t>
            </a:r>
            <a:r>
              <a:rPr lang="en-US" dirty="0" smtClean="0">
                <a:latin typeface="Times New Roman"/>
                <a:cs typeface="Times New Roman"/>
              </a:rPr>
              <a:t>of a back edge </a:t>
            </a:r>
            <a:r>
              <a:rPr lang="en-US" spc="-5" dirty="0" smtClean="0">
                <a:solidFill>
                  <a:srgbClr val="008F00"/>
                </a:solidFill>
                <a:latin typeface="Times New Roman"/>
                <a:cs typeface="Times New Roman"/>
              </a:rPr>
              <a:t>(</a:t>
            </a:r>
            <a:r>
              <a:rPr lang="en-US" spc="-5" dirty="0" err="1" smtClean="0">
                <a:solidFill>
                  <a:srgbClr val="008F00"/>
                </a:solidFill>
                <a:latin typeface="Times New Roman"/>
                <a:cs typeface="Times New Roman"/>
              </a:rPr>
              <a:t>m</a:t>
            </a:r>
            <a:r>
              <a:rPr lang="en-US" spc="-5" dirty="0" err="1" smtClean="0">
                <a:solidFill>
                  <a:srgbClr val="008F00"/>
                </a:solidFill>
                <a:latin typeface="Symbol"/>
                <a:cs typeface="Symbol"/>
              </a:rPr>
              <a:t></a:t>
            </a:r>
            <a:r>
              <a:rPr lang="en-US" spc="-5" dirty="0" err="1" smtClean="0">
                <a:solidFill>
                  <a:srgbClr val="008F00"/>
                </a:solidFill>
                <a:latin typeface="Times New Roman"/>
                <a:cs typeface="Times New Roman"/>
              </a:rPr>
              <a:t>n</a:t>
            </a:r>
            <a:r>
              <a:rPr lang="en-US" spc="-5" dirty="0" smtClean="0">
                <a:solidFill>
                  <a:srgbClr val="008F00"/>
                </a:solidFill>
                <a:latin typeface="Times New Roman"/>
                <a:cs typeface="Times New Roman"/>
              </a:rPr>
              <a:t>)</a:t>
            </a:r>
            <a:r>
              <a:rPr lang="en-US" spc="-5" dirty="0" smtClean="0">
                <a:latin typeface="Times New Roman"/>
                <a:cs typeface="Times New Roman"/>
              </a:rPr>
              <a:t>, where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n  </a:t>
            </a:r>
            <a:r>
              <a:rPr lang="en-US" spc="-5" dirty="0" smtClean="0">
                <a:latin typeface="Times New Roman"/>
                <a:cs typeface="Times New Roman"/>
              </a:rPr>
              <a:t>dominates </a:t>
            </a:r>
            <a:r>
              <a:rPr lang="en-US" spc="5" dirty="0" smtClean="0">
                <a:solidFill>
                  <a:srgbClr val="008F00"/>
                </a:solidFill>
                <a:latin typeface="Times New Roman"/>
                <a:cs typeface="Times New Roman"/>
              </a:rPr>
              <a:t>m</a:t>
            </a:r>
            <a:r>
              <a:rPr lang="en-US" spc="5" dirty="0" smtClean="0">
                <a:latin typeface="Times New Roman"/>
                <a:cs typeface="Times New Roman"/>
              </a:rPr>
              <a:t>, </a:t>
            </a:r>
            <a:r>
              <a:rPr lang="en-US" dirty="0" smtClean="0">
                <a:latin typeface="Times New Roman"/>
                <a:cs typeface="Times New Roman"/>
              </a:rPr>
              <a:t>is the </a:t>
            </a:r>
            <a:r>
              <a:rPr lang="en-US" spc="-5" dirty="0" smtClean="0">
                <a:latin typeface="Times New Roman"/>
                <a:cs typeface="Times New Roman"/>
              </a:rPr>
              <a:t>set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-5" dirty="0" smtClean="0">
                <a:latin typeface="Times New Roman"/>
                <a:cs typeface="Times New Roman"/>
              </a:rPr>
              <a:t>nodes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x </a:t>
            </a:r>
            <a:r>
              <a:rPr lang="en-US" dirty="0" smtClean="0">
                <a:latin typeface="Times New Roman"/>
                <a:cs typeface="Times New Roman"/>
              </a:rPr>
              <a:t>such </a:t>
            </a:r>
            <a:r>
              <a:rPr lang="en-US" spc="-5" dirty="0" smtClean="0">
                <a:latin typeface="Times New Roman"/>
                <a:cs typeface="Times New Roman"/>
              </a:rPr>
              <a:t>that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n  </a:t>
            </a:r>
            <a:r>
              <a:rPr lang="en-US" spc="-5" dirty="0" smtClean="0">
                <a:latin typeface="Times New Roman"/>
                <a:cs typeface="Times New Roman"/>
              </a:rPr>
              <a:t>dominates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x </a:t>
            </a:r>
            <a:r>
              <a:rPr lang="en-US" dirty="0" smtClean="0">
                <a:latin typeface="Times New Roman"/>
                <a:cs typeface="Times New Roman"/>
              </a:rPr>
              <a:t>and </a:t>
            </a:r>
            <a:r>
              <a:rPr lang="en-US" spc="-5" dirty="0" smtClean="0">
                <a:latin typeface="Times New Roman"/>
                <a:cs typeface="Times New Roman"/>
              </a:rPr>
              <a:t>there </a:t>
            </a:r>
            <a:r>
              <a:rPr lang="en-US" dirty="0" smtClean="0">
                <a:latin typeface="Times New Roman"/>
                <a:cs typeface="Times New Roman"/>
              </a:rPr>
              <a:t>is a </a:t>
            </a:r>
            <a:r>
              <a:rPr lang="en-US" spc="-5" dirty="0" smtClean="0">
                <a:latin typeface="Times New Roman"/>
                <a:cs typeface="Times New Roman"/>
              </a:rPr>
              <a:t>path </a:t>
            </a:r>
            <a:r>
              <a:rPr lang="en-US" dirty="0" smtClean="0">
                <a:latin typeface="Times New Roman"/>
                <a:cs typeface="Times New Roman"/>
              </a:rPr>
              <a:t>from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x </a:t>
            </a:r>
            <a:r>
              <a:rPr lang="en-US" dirty="0" smtClean="0">
                <a:latin typeface="Times New Roman"/>
                <a:cs typeface="Times New Roman"/>
              </a:rPr>
              <a:t>to </a:t>
            </a:r>
            <a:r>
              <a:rPr lang="en-US" spc="5" dirty="0" smtClean="0">
                <a:solidFill>
                  <a:srgbClr val="008F00"/>
                </a:solidFill>
                <a:latin typeface="Times New Roman"/>
                <a:cs typeface="Times New Roman"/>
              </a:rPr>
              <a:t>m </a:t>
            </a:r>
            <a:r>
              <a:rPr lang="en-US" dirty="0" smtClean="0">
                <a:latin typeface="Times New Roman"/>
                <a:cs typeface="Times New Roman"/>
              </a:rPr>
              <a:t>not  </a:t>
            </a:r>
            <a:r>
              <a:rPr lang="en-US" spc="-5" dirty="0" smtClean="0">
                <a:latin typeface="Times New Roman"/>
                <a:cs typeface="Times New Roman"/>
              </a:rPr>
              <a:t>containing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8F00"/>
                </a:solidFill>
                <a:latin typeface="Times New Roman"/>
                <a:cs typeface="Times New Roman"/>
              </a:rPr>
              <a:t>n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4757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Reducibility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95"/>
            <a:ext cx="10515600" cy="4612568"/>
          </a:xfrm>
        </p:spPr>
        <p:txBody>
          <a:bodyPr>
            <a:noAutofit/>
          </a:bodyPr>
          <a:lstStyle/>
          <a:p>
            <a:pPr marL="112395" marR="154940" indent="0">
              <a:lnSpc>
                <a:spcPts val="1080"/>
              </a:lnSpc>
              <a:spcBef>
                <a:spcPts val="254"/>
              </a:spcBef>
              <a:buNone/>
              <a:tabLst>
                <a:tab pos="231775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398145" marR="154940" indent="-285750">
              <a:lnSpc>
                <a:spcPts val="1080"/>
              </a:lnSpc>
              <a:spcBef>
                <a:spcPts val="254"/>
              </a:spcBef>
              <a:tabLst>
                <a:tab pos="231775" algn="l"/>
              </a:tabLst>
            </a:pPr>
            <a:r>
              <a:rPr lang="en-US" sz="2400" spc="5" dirty="0" smtClean="0"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cs typeface="Times New Roman" panose="02020603050405020304" pitchFamily="18" charset="0"/>
              </a:rPr>
              <a:t>CFG is </a:t>
            </a:r>
            <a:r>
              <a:rPr lang="en-US" sz="2400" b="1" spc="-5" dirty="0" smtClean="0">
                <a:solidFill>
                  <a:srgbClr val="024CD6"/>
                </a:solidFill>
                <a:cs typeface="Times New Roman" panose="02020603050405020304" pitchFamily="18" charset="0"/>
              </a:rPr>
              <a:t>reducible </a:t>
            </a:r>
            <a:r>
              <a:rPr lang="en-US" sz="2400" spc="-5" dirty="0" smtClean="0">
                <a:cs typeface="Times New Roman" panose="02020603050405020304" pitchFamily="18" charset="0"/>
              </a:rPr>
              <a:t>(well-structured) </a:t>
            </a:r>
            <a:r>
              <a:rPr lang="en-US" sz="2400" dirty="0" smtClean="0">
                <a:cs typeface="Times New Roman" panose="02020603050405020304" pitchFamily="18" charset="0"/>
              </a:rPr>
              <a:t>if </a:t>
            </a:r>
            <a:r>
              <a:rPr lang="en-US" sz="2400" spc="5" dirty="0" smtClean="0">
                <a:cs typeface="Times New Roman" panose="02020603050405020304" pitchFamily="18" charset="0"/>
              </a:rPr>
              <a:t>we </a:t>
            </a:r>
            <a:r>
              <a:rPr lang="en-US" sz="2400" dirty="0" smtClean="0">
                <a:cs typeface="Times New Roman" panose="02020603050405020304" pitchFamily="18" charset="0"/>
              </a:rPr>
              <a:t>can </a:t>
            </a:r>
            <a:r>
              <a:rPr lang="en-US" sz="2400" spc="-5" dirty="0" smtClean="0">
                <a:cs typeface="Times New Roman" panose="02020603050405020304" pitchFamily="18" charset="0"/>
              </a:rPr>
              <a:t>partition its edges into  two </a:t>
            </a:r>
          </a:p>
          <a:p>
            <a:pPr marL="398145" marR="154940" indent="-285750">
              <a:lnSpc>
                <a:spcPts val="1080"/>
              </a:lnSpc>
              <a:spcBef>
                <a:spcPts val="254"/>
              </a:spcBef>
              <a:tabLst>
                <a:tab pos="231775" algn="l"/>
              </a:tabLst>
            </a:pPr>
            <a:endParaRPr lang="en-US" sz="2400" spc="-5" dirty="0">
              <a:cs typeface="Times New Roman" panose="02020603050405020304" pitchFamily="18" charset="0"/>
            </a:endParaRPr>
          </a:p>
          <a:p>
            <a:pPr marL="112395" marR="154940" indent="0">
              <a:lnSpc>
                <a:spcPts val="1080"/>
              </a:lnSpc>
              <a:spcBef>
                <a:spcPts val="254"/>
              </a:spcBef>
              <a:buNone/>
              <a:tabLst>
                <a:tab pos="231775" algn="l"/>
              </a:tabLst>
            </a:pPr>
            <a:r>
              <a:rPr lang="en-US" sz="2400" spc="-5" dirty="0" smtClean="0">
                <a:cs typeface="Times New Roman" panose="02020603050405020304" pitchFamily="18" charset="0"/>
              </a:rPr>
              <a:t>disjoint sets, </a:t>
            </a:r>
            <a:r>
              <a:rPr lang="en-US" sz="2400" dirty="0" smtClean="0">
                <a:cs typeface="Times New Roman" panose="02020603050405020304" pitchFamily="18" charset="0"/>
              </a:rPr>
              <a:t>the </a:t>
            </a:r>
            <a:r>
              <a:rPr lang="en-US" sz="2400" b="1" spc="-5" dirty="0" smtClean="0">
                <a:solidFill>
                  <a:srgbClr val="024CD6"/>
                </a:solidFill>
                <a:cs typeface="Times New Roman" panose="02020603050405020304" pitchFamily="18" charset="0"/>
              </a:rPr>
              <a:t>forward edges </a:t>
            </a:r>
            <a:r>
              <a:rPr lang="en-US" sz="2400" spc="-5" dirty="0" smtClean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and the </a:t>
            </a:r>
            <a:r>
              <a:rPr lang="en-US" sz="2400" b="1" dirty="0" smtClean="0">
                <a:solidFill>
                  <a:srgbClr val="024CD6"/>
                </a:solidFill>
                <a:cs typeface="Times New Roman" panose="02020603050405020304" pitchFamily="18" charset="0"/>
              </a:rPr>
              <a:t>back </a:t>
            </a:r>
            <a:r>
              <a:rPr lang="en-US" sz="2400" spc="-5" dirty="0" smtClean="0">
                <a:cs typeface="Times New Roman" panose="02020603050405020304" pitchFamily="18" charset="0"/>
              </a:rPr>
              <a:t>edges, </a:t>
            </a:r>
            <a:r>
              <a:rPr lang="en-US" sz="2400" dirty="0" smtClean="0">
                <a:cs typeface="Times New Roman" panose="02020603050405020304" pitchFamily="18" charset="0"/>
              </a:rPr>
              <a:t>such</a:t>
            </a:r>
            <a:r>
              <a:rPr lang="en-US" sz="2400" spc="50" dirty="0" smtClean="0"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cs typeface="Times New Roman" panose="02020603050405020304" pitchFamily="18" charset="0"/>
              </a:rPr>
              <a:t>that</a:t>
            </a:r>
          </a:p>
          <a:p>
            <a:pPr marL="112395" marR="154940" indent="0">
              <a:lnSpc>
                <a:spcPts val="1080"/>
              </a:lnSpc>
              <a:spcBef>
                <a:spcPts val="254"/>
              </a:spcBef>
              <a:buNone/>
              <a:tabLst>
                <a:tab pos="231775" algn="l"/>
              </a:tabLst>
            </a:pPr>
            <a:endParaRPr lang="en-US" sz="2400" dirty="0" smtClean="0">
              <a:cs typeface="Times New Roman" panose="02020603050405020304" pitchFamily="18" charset="0"/>
            </a:endParaRPr>
          </a:p>
          <a:p>
            <a:pPr marL="454025" lvl="1" indent="-116205">
              <a:lnSpc>
                <a:spcPts val="1080"/>
              </a:lnSpc>
              <a:spcBef>
                <a:spcPts val="240"/>
              </a:spcBef>
              <a:buChar char="–"/>
              <a:tabLst>
                <a:tab pos="454659" algn="l"/>
              </a:tabLst>
            </a:pPr>
            <a:r>
              <a:rPr lang="en-US" dirty="0" smtClean="0">
                <a:cs typeface="Times New Roman" panose="02020603050405020304" pitchFamily="18" charset="0"/>
              </a:rPr>
              <a:t>The </a:t>
            </a:r>
            <a:r>
              <a:rPr lang="en-US" spc="-5" dirty="0" smtClean="0">
                <a:cs typeface="Times New Roman" panose="02020603050405020304" pitchFamily="18" charset="0"/>
              </a:rPr>
              <a:t>forward edges </a:t>
            </a:r>
            <a:r>
              <a:rPr lang="en-US" dirty="0" smtClean="0">
                <a:cs typeface="Times New Roman" panose="02020603050405020304" pitchFamily="18" charset="0"/>
              </a:rPr>
              <a:t>form an </a:t>
            </a:r>
            <a:r>
              <a:rPr lang="en-US" spc="-5" dirty="0" smtClean="0">
                <a:cs typeface="Times New Roman" panose="02020603050405020304" pitchFamily="18" charset="0"/>
              </a:rPr>
              <a:t>acyclic graph </a:t>
            </a:r>
            <a:r>
              <a:rPr lang="en-US" dirty="0" smtClean="0">
                <a:cs typeface="Times New Roman" panose="02020603050405020304" pitchFamily="18" charset="0"/>
              </a:rPr>
              <a:t>in </a:t>
            </a:r>
            <a:r>
              <a:rPr lang="en-US" spc="-5" dirty="0" smtClean="0">
                <a:cs typeface="Times New Roman" panose="02020603050405020304" pitchFamily="18" charset="0"/>
              </a:rPr>
              <a:t>which every </a:t>
            </a:r>
            <a:r>
              <a:rPr lang="en-US" dirty="0" smtClean="0">
                <a:cs typeface="Times New Roman" panose="02020603050405020304" pitchFamily="18" charset="0"/>
              </a:rPr>
              <a:t>node can be  </a:t>
            </a:r>
            <a:r>
              <a:rPr lang="en-US" spc="-5" dirty="0" smtClean="0">
                <a:cs typeface="Times New Roman" panose="02020603050405020304" pitchFamily="18" charset="0"/>
              </a:rPr>
              <a:t>reached </a:t>
            </a:r>
          </a:p>
          <a:p>
            <a:pPr marL="337820" lvl="1" indent="0">
              <a:lnSpc>
                <a:spcPts val="1080"/>
              </a:lnSpc>
              <a:spcBef>
                <a:spcPts val="240"/>
              </a:spcBef>
              <a:buNone/>
              <a:tabLst>
                <a:tab pos="454659" algn="l"/>
              </a:tabLst>
            </a:pPr>
            <a:endParaRPr lang="en-US" spc="-5" dirty="0">
              <a:cs typeface="Times New Roman" panose="02020603050405020304" pitchFamily="18" charset="0"/>
            </a:endParaRPr>
          </a:p>
          <a:p>
            <a:pPr marL="337820" lvl="1" indent="0">
              <a:lnSpc>
                <a:spcPts val="1080"/>
              </a:lnSpc>
              <a:spcBef>
                <a:spcPts val="240"/>
              </a:spcBef>
              <a:buNone/>
              <a:tabLst>
                <a:tab pos="454659" algn="l"/>
              </a:tabLst>
            </a:pPr>
            <a:r>
              <a:rPr lang="en-US" dirty="0" smtClean="0">
                <a:cs typeface="Times New Roman" panose="02020603050405020304" pitchFamily="18" charset="0"/>
              </a:rPr>
              <a:t>from the </a:t>
            </a:r>
            <a:r>
              <a:rPr lang="en-US" spc="-5" dirty="0" smtClean="0">
                <a:cs typeface="Times New Roman" panose="02020603050405020304" pitchFamily="18" charset="0"/>
              </a:rPr>
              <a:t>entry</a:t>
            </a:r>
            <a:r>
              <a:rPr lang="en-US" spc="-70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node</a:t>
            </a:r>
          </a:p>
          <a:p>
            <a:pPr marL="454025" marR="125730" lvl="1" indent="-116205">
              <a:lnSpc>
                <a:spcPts val="1080"/>
              </a:lnSpc>
              <a:spcBef>
                <a:spcPts val="240"/>
              </a:spcBef>
              <a:buChar char="–"/>
              <a:tabLst>
                <a:tab pos="454659" algn="l"/>
              </a:tabLst>
            </a:pPr>
            <a:endParaRPr lang="en-US" dirty="0" smtClean="0">
              <a:cs typeface="Times New Roman" panose="02020603050405020304" pitchFamily="18" charset="0"/>
            </a:endParaRPr>
          </a:p>
          <a:p>
            <a:pPr marL="454025" marR="125730" lvl="1" indent="-116205">
              <a:lnSpc>
                <a:spcPts val="1080"/>
              </a:lnSpc>
              <a:spcBef>
                <a:spcPts val="240"/>
              </a:spcBef>
              <a:buChar char="–"/>
              <a:tabLst>
                <a:tab pos="454659" algn="l"/>
              </a:tabLst>
            </a:pPr>
            <a:r>
              <a:rPr lang="en-US" dirty="0" smtClean="0">
                <a:cs typeface="Times New Roman" panose="02020603050405020304" pitchFamily="18" charset="0"/>
              </a:rPr>
              <a:t>The back </a:t>
            </a:r>
            <a:r>
              <a:rPr lang="en-US" spc="-5" dirty="0" smtClean="0">
                <a:cs typeface="Times New Roman" panose="02020603050405020304" pitchFamily="18" charset="0"/>
              </a:rPr>
              <a:t>edges consist only </a:t>
            </a:r>
            <a:r>
              <a:rPr lang="en-US" dirty="0" smtClean="0">
                <a:cs typeface="Times New Roman" panose="02020603050405020304" pitchFamily="18" charset="0"/>
              </a:rPr>
              <a:t>of </a:t>
            </a:r>
            <a:r>
              <a:rPr lang="en-US" spc="-5" dirty="0" smtClean="0">
                <a:cs typeface="Times New Roman" panose="02020603050405020304" pitchFamily="18" charset="0"/>
              </a:rPr>
              <a:t>edges whose targets dominate their  sources</a:t>
            </a:r>
          </a:p>
          <a:p>
            <a:pPr marL="337820" marR="125730" lvl="1" indent="0">
              <a:lnSpc>
                <a:spcPts val="1080"/>
              </a:lnSpc>
              <a:spcBef>
                <a:spcPts val="240"/>
              </a:spcBef>
              <a:buNone/>
              <a:tabLst>
                <a:tab pos="454659" algn="l"/>
              </a:tabLst>
            </a:pPr>
            <a:endParaRPr lang="en-US" sz="2400" b="1" spc="-5" dirty="0" smtClean="0">
              <a:cs typeface="Times New Roman" panose="02020603050405020304" pitchFamily="18" charset="0"/>
            </a:endParaRPr>
          </a:p>
          <a:p>
            <a:pPr marL="8890" marR="574040">
              <a:spcBef>
                <a:spcPts val="20"/>
              </a:spcBef>
            </a:pPr>
            <a:r>
              <a:rPr lang="en-US" sz="2400" b="1" spc="-5" dirty="0" smtClean="0">
                <a:cs typeface="Times New Roman" panose="02020603050405020304" pitchFamily="18" charset="0"/>
              </a:rPr>
              <a:t>Structured control-flow constructs give rise </a:t>
            </a:r>
            <a:r>
              <a:rPr lang="en-US" sz="2400" b="1" dirty="0" smtClean="0">
                <a:cs typeface="Times New Roman" panose="02020603050405020304" pitchFamily="18" charset="0"/>
              </a:rPr>
              <a:t>to </a:t>
            </a:r>
            <a:r>
              <a:rPr lang="en-US" sz="2400" b="1" spc="-5" dirty="0" smtClean="0">
                <a:cs typeface="Times New Roman" panose="02020603050405020304" pitchFamily="18" charset="0"/>
              </a:rPr>
              <a:t>reducible CFGs </a:t>
            </a:r>
          </a:p>
          <a:p>
            <a:pPr marL="0" marR="574040" indent="0">
              <a:spcBef>
                <a:spcPts val="20"/>
              </a:spcBef>
              <a:buNone/>
            </a:pPr>
            <a:r>
              <a:rPr lang="en-US" sz="2400" b="1" spc="-5" dirty="0"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cs typeface="Times New Roman" panose="02020603050405020304" pitchFamily="18" charset="0"/>
              </a:rPr>
              <a:t>   Value </a:t>
            </a:r>
            <a:r>
              <a:rPr lang="en-US" sz="2400" b="1" dirty="0" smtClean="0">
                <a:cs typeface="Times New Roman" panose="02020603050405020304" pitchFamily="18" charset="0"/>
              </a:rPr>
              <a:t>of </a:t>
            </a:r>
            <a:r>
              <a:rPr lang="en-US" sz="2400" b="1" spc="-5" dirty="0" smtClean="0">
                <a:cs typeface="Times New Roman" panose="02020603050405020304" pitchFamily="18" charset="0"/>
              </a:rPr>
              <a:t>reducibility: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indent="-118745">
              <a:lnSpc>
                <a:spcPct val="100000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r>
              <a:rPr lang="en-US" sz="2400" spc="-5" dirty="0" smtClean="0">
                <a:cs typeface="Times New Roman" panose="02020603050405020304" pitchFamily="18" charset="0"/>
              </a:rPr>
              <a:t>Dominance useful </a:t>
            </a:r>
            <a:r>
              <a:rPr lang="en-US" sz="2400" dirty="0" smtClean="0">
                <a:cs typeface="Times New Roman" panose="02020603050405020304" pitchFamily="18" charset="0"/>
              </a:rPr>
              <a:t>in </a:t>
            </a:r>
            <a:r>
              <a:rPr lang="en-US" sz="2400" spc="-5" dirty="0" smtClean="0">
                <a:cs typeface="Times New Roman" panose="02020603050405020304" pitchFamily="18" charset="0"/>
              </a:rPr>
              <a:t>identifying</a:t>
            </a:r>
            <a:r>
              <a:rPr lang="en-US" sz="2400" spc="10" dirty="0" smtClean="0"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cs typeface="Times New Roman" panose="02020603050405020304" pitchFamily="18" charset="0"/>
              </a:rPr>
              <a:t>loops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indent="-118745">
              <a:lnSpc>
                <a:spcPct val="100000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r>
              <a:rPr lang="en-US" sz="2400" spc="-5" dirty="0" smtClean="0">
                <a:cs typeface="Times New Roman" panose="02020603050405020304" pitchFamily="18" charset="0"/>
              </a:rPr>
              <a:t>Simplifies </a:t>
            </a:r>
            <a:r>
              <a:rPr lang="en-US" sz="2400" dirty="0" smtClean="0">
                <a:cs typeface="Times New Roman" panose="02020603050405020304" pitchFamily="18" charset="0"/>
              </a:rPr>
              <a:t>code </a:t>
            </a:r>
            <a:r>
              <a:rPr lang="en-US" sz="2400" spc="-5" dirty="0" smtClean="0">
                <a:cs typeface="Times New Roman" panose="02020603050405020304" pitchFamily="18" charset="0"/>
              </a:rPr>
              <a:t>transformations (every loop </a:t>
            </a:r>
            <a:r>
              <a:rPr lang="en-US" sz="2400" dirty="0" smtClean="0">
                <a:cs typeface="Times New Roman" panose="02020603050405020304" pitchFamily="18" charset="0"/>
              </a:rPr>
              <a:t>has a </a:t>
            </a:r>
            <a:r>
              <a:rPr lang="en-US" sz="2400" spc="-5" dirty="0" smtClean="0">
                <a:cs typeface="Times New Roman" panose="02020603050405020304" pitchFamily="18" charset="0"/>
              </a:rPr>
              <a:t>single</a:t>
            </a:r>
            <a:r>
              <a:rPr lang="en-US" sz="2400" spc="65" dirty="0" smtClean="0"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cs typeface="Times New Roman" panose="02020603050405020304" pitchFamily="18" charset="0"/>
              </a:rPr>
              <a:t>header)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indent="-118745">
              <a:lnSpc>
                <a:spcPts val="1195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endParaRPr lang="en-US" sz="24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1140" indent="-118745">
              <a:lnSpc>
                <a:spcPts val="1195"/>
              </a:lnSpc>
              <a:spcBef>
                <a:spcPts val="120"/>
              </a:spcBef>
              <a:buChar char="–"/>
              <a:tabLst>
                <a:tab pos="231775" algn="l"/>
              </a:tabLst>
            </a:pP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Permits interval</a:t>
            </a:r>
            <a:r>
              <a:rPr lang="en-US" sz="24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541088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807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Handling Irreducible CFG’s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Node splitting</a:t>
            </a:r>
          </a:p>
          <a:p>
            <a:pPr lvl="1"/>
            <a:r>
              <a:rPr lang="en-US" dirty="0" smtClean="0"/>
              <a:t>Can turn irreducible CFGs into reducible CFGs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2339300" y="2738573"/>
            <a:ext cx="5505368" cy="1905087"/>
            <a:chOff x="2743200" y="2351022"/>
            <a:chExt cx="2450591" cy="979321"/>
          </a:xfrm>
        </p:grpSpPr>
        <p:sp>
          <p:nvSpPr>
            <p:cNvPr id="54" name="object 11"/>
            <p:cNvSpPr/>
            <p:nvPr/>
          </p:nvSpPr>
          <p:spPr>
            <a:xfrm>
              <a:off x="2990088" y="2356104"/>
              <a:ext cx="274320" cy="170815"/>
            </a:xfrm>
            <a:custGeom>
              <a:avLst/>
              <a:gdLst/>
              <a:ahLst/>
              <a:cxnLst/>
              <a:rect l="l" t="t" r="r" b="b"/>
              <a:pathLst>
                <a:path w="274320" h="170814">
                  <a:moveTo>
                    <a:pt x="0" y="0"/>
                  </a:moveTo>
                  <a:lnTo>
                    <a:pt x="274319" y="0"/>
                  </a:lnTo>
                  <a:lnTo>
                    <a:pt x="274319" y="170687"/>
                  </a:lnTo>
                  <a:lnTo>
                    <a:pt x="0" y="170687"/>
                  </a:lnTo>
                  <a:lnTo>
                    <a:pt x="0" y="0"/>
                  </a:lnTo>
                  <a:close/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12"/>
            <p:cNvSpPr txBox="1"/>
            <p:nvPr/>
          </p:nvSpPr>
          <p:spPr>
            <a:xfrm>
              <a:off x="2990088" y="2351022"/>
              <a:ext cx="274320" cy="14239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dirty="0">
                  <a:cs typeface="Times New Roman"/>
                </a:rPr>
                <a:t>a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2743200" y="2351022"/>
              <a:ext cx="2450591" cy="979321"/>
              <a:chOff x="2743200" y="2351022"/>
              <a:chExt cx="2450591" cy="979321"/>
            </a:xfrm>
          </p:grpSpPr>
          <p:sp>
            <p:nvSpPr>
              <p:cNvPr id="57" name="object 8"/>
              <p:cNvSpPr txBox="1"/>
              <p:nvPr/>
            </p:nvSpPr>
            <p:spPr>
              <a:xfrm>
                <a:off x="2990088" y="2606039"/>
                <a:ext cx="274320" cy="159834"/>
              </a:xfrm>
              <a:prstGeom prst="rect">
                <a:avLst/>
              </a:prstGeom>
              <a:ln w="6095">
                <a:solidFill>
                  <a:srgbClr val="000000"/>
                </a:solidFill>
              </a:ln>
            </p:spPr>
            <p:txBody>
              <a:bodyPr vert="horz" wrap="square" lIns="0" tIns="0" rIns="0" bIns="0" rtlCol="0" anchor="ctr">
                <a:noAutofit/>
              </a:bodyPr>
              <a:lstStyle/>
              <a:p>
                <a:pPr algn="ctr">
                  <a:lnSpc>
                    <a:spcPts val="1160"/>
                  </a:lnSpc>
                </a:pPr>
                <a:r>
                  <a:rPr dirty="0">
                    <a:cs typeface="Times New Roman"/>
                  </a:rPr>
                  <a:t>b</a:t>
                </a:r>
              </a:p>
            </p:txBody>
          </p:sp>
          <p:sp>
            <p:nvSpPr>
              <p:cNvPr id="58" name="object 9"/>
              <p:cNvSpPr/>
              <p:nvPr/>
            </p:nvSpPr>
            <p:spPr>
              <a:xfrm>
                <a:off x="2743200" y="2892551"/>
                <a:ext cx="274320" cy="167640"/>
              </a:xfrm>
              <a:custGeom>
                <a:avLst/>
                <a:gdLst/>
                <a:ahLst/>
                <a:cxnLst/>
                <a:rect l="l" t="t" r="r" b="b"/>
                <a:pathLst>
                  <a:path w="274319" h="167639">
                    <a:moveTo>
                      <a:pt x="0" y="0"/>
                    </a:moveTo>
                    <a:lnTo>
                      <a:pt x="274319" y="0"/>
                    </a:lnTo>
                    <a:lnTo>
                      <a:pt x="274319" y="167639"/>
                    </a:lnTo>
                    <a:lnTo>
                      <a:pt x="0" y="167639"/>
                    </a:lnTo>
                    <a:lnTo>
                      <a:pt x="0" y="0"/>
                    </a:lnTo>
                    <a:close/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10"/>
              <p:cNvSpPr txBox="1"/>
              <p:nvPr/>
            </p:nvSpPr>
            <p:spPr>
              <a:xfrm>
                <a:off x="2840227" y="2878326"/>
                <a:ext cx="82550" cy="14239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dirty="0">
                    <a:cs typeface="Times New Roman"/>
                  </a:rPr>
                  <a:t>c</a:t>
                </a:r>
              </a:p>
            </p:txBody>
          </p:sp>
          <p:sp>
            <p:nvSpPr>
              <p:cNvPr id="60" name="object 13"/>
              <p:cNvSpPr/>
              <p:nvPr/>
            </p:nvSpPr>
            <p:spPr>
              <a:xfrm>
                <a:off x="3136391" y="2523744"/>
                <a:ext cx="0" cy="33655"/>
              </a:xfrm>
              <a:custGeom>
                <a:avLst/>
                <a:gdLst/>
                <a:ahLst/>
                <a:cxnLst/>
                <a:rect l="l" t="t" r="r" b="b"/>
                <a:pathLst>
                  <a:path h="33655">
                    <a:moveTo>
                      <a:pt x="0" y="0"/>
                    </a:moveTo>
                    <a:lnTo>
                      <a:pt x="0" y="3352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14"/>
              <p:cNvSpPr/>
              <p:nvPr/>
            </p:nvSpPr>
            <p:spPr>
              <a:xfrm>
                <a:off x="3113532" y="2531364"/>
                <a:ext cx="52069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79375">
                    <a:moveTo>
                      <a:pt x="0" y="0"/>
                    </a:moveTo>
                    <a:lnTo>
                      <a:pt x="27431" y="79247"/>
                    </a:lnTo>
                    <a:lnTo>
                      <a:pt x="43375" y="27431"/>
                    </a:lnTo>
                    <a:lnTo>
                      <a:pt x="27431" y="27431"/>
                    </a:lnTo>
                    <a:lnTo>
                      <a:pt x="0" y="0"/>
                    </a:lnTo>
                    <a:close/>
                  </a:path>
                  <a:path w="52069" h="79375">
                    <a:moveTo>
                      <a:pt x="51816" y="0"/>
                    </a:moveTo>
                    <a:lnTo>
                      <a:pt x="27431" y="27431"/>
                    </a:lnTo>
                    <a:lnTo>
                      <a:pt x="43375" y="27431"/>
                    </a:lnTo>
                    <a:lnTo>
                      <a:pt x="518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15"/>
              <p:cNvSpPr/>
              <p:nvPr/>
            </p:nvSpPr>
            <p:spPr>
              <a:xfrm>
                <a:off x="3267455" y="2776727"/>
                <a:ext cx="73660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3660" h="79375">
                    <a:moveTo>
                      <a:pt x="0" y="0"/>
                    </a:moveTo>
                    <a:lnTo>
                      <a:pt x="73151" y="7924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16"/>
              <p:cNvSpPr/>
              <p:nvPr/>
            </p:nvSpPr>
            <p:spPr>
              <a:xfrm>
                <a:off x="3302508" y="2817876"/>
                <a:ext cx="76200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9375">
                    <a:moveTo>
                      <a:pt x="39624" y="0"/>
                    </a:moveTo>
                    <a:lnTo>
                      <a:pt x="36575" y="36575"/>
                    </a:lnTo>
                    <a:lnTo>
                      <a:pt x="0" y="36575"/>
                    </a:lnTo>
                    <a:lnTo>
                      <a:pt x="76200" y="79248"/>
                    </a:lnTo>
                    <a:lnTo>
                      <a:pt x="39624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17"/>
              <p:cNvSpPr/>
              <p:nvPr/>
            </p:nvSpPr>
            <p:spPr>
              <a:xfrm>
                <a:off x="2929127" y="2776727"/>
                <a:ext cx="64135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64135" h="76200">
                    <a:moveTo>
                      <a:pt x="64007" y="0"/>
                    </a:moveTo>
                    <a:lnTo>
                      <a:pt x="0" y="76199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5" name="object 18"/>
              <p:cNvSpPr/>
              <p:nvPr/>
            </p:nvSpPr>
            <p:spPr>
              <a:xfrm>
                <a:off x="2903220" y="2817876"/>
                <a:ext cx="70485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0485" h="79375">
                    <a:moveTo>
                      <a:pt x="27431" y="0"/>
                    </a:moveTo>
                    <a:lnTo>
                      <a:pt x="0" y="79248"/>
                    </a:lnTo>
                    <a:lnTo>
                      <a:pt x="65722" y="33527"/>
                    </a:lnTo>
                    <a:lnTo>
                      <a:pt x="33528" y="33527"/>
                    </a:lnTo>
                    <a:lnTo>
                      <a:pt x="27431" y="0"/>
                    </a:lnTo>
                    <a:close/>
                  </a:path>
                  <a:path w="70485" h="79375">
                    <a:moveTo>
                      <a:pt x="70104" y="30479"/>
                    </a:moveTo>
                    <a:lnTo>
                      <a:pt x="33528" y="33527"/>
                    </a:lnTo>
                    <a:lnTo>
                      <a:pt x="65722" y="33527"/>
                    </a:lnTo>
                    <a:lnTo>
                      <a:pt x="70104" y="3047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object 19"/>
              <p:cNvSpPr/>
              <p:nvPr/>
            </p:nvSpPr>
            <p:spPr>
              <a:xfrm>
                <a:off x="3233927" y="2892551"/>
                <a:ext cx="274320" cy="167640"/>
              </a:xfrm>
              <a:custGeom>
                <a:avLst/>
                <a:gdLst/>
                <a:ahLst/>
                <a:cxnLst/>
                <a:rect l="l" t="t" r="r" b="b"/>
                <a:pathLst>
                  <a:path w="274320" h="167639">
                    <a:moveTo>
                      <a:pt x="0" y="0"/>
                    </a:moveTo>
                    <a:lnTo>
                      <a:pt x="274319" y="0"/>
                    </a:lnTo>
                    <a:lnTo>
                      <a:pt x="274319" y="167639"/>
                    </a:lnTo>
                    <a:lnTo>
                      <a:pt x="0" y="167639"/>
                    </a:lnTo>
                    <a:lnTo>
                      <a:pt x="0" y="0"/>
                    </a:lnTo>
                    <a:close/>
                  </a:path>
                </a:pathLst>
              </a:custGeom>
              <a:ln w="6095">
                <a:solidFill>
                  <a:srgbClr val="008F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7" name="object 20"/>
              <p:cNvSpPr txBox="1"/>
              <p:nvPr/>
            </p:nvSpPr>
            <p:spPr>
              <a:xfrm>
                <a:off x="3327908" y="2878326"/>
                <a:ext cx="89535" cy="142393"/>
              </a:xfrm>
              <a:prstGeom prst="rect">
                <a:avLst/>
              </a:prstGeom>
            </p:spPr>
            <p:txBody>
              <a:bodyPr vert="horz" wrap="square" lIns="0" tIns="0" rIns="0" bIns="0" rtlCol="0" anchor="ctr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dirty="0">
                    <a:solidFill>
                      <a:srgbClr val="008F00"/>
                    </a:solidFill>
                    <a:cs typeface="Times New Roman"/>
                  </a:rPr>
                  <a:t>d</a:t>
                </a:r>
                <a:endParaRPr dirty="0">
                  <a:cs typeface="Times New Roman"/>
                </a:endParaRPr>
              </a:p>
            </p:txBody>
          </p:sp>
          <p:sp>
            <p:nvSpPr>
              <p:cNvPr id="68" name="object 21"/>
              <p:cNvSpPr/>
              <p:nvPr/>
            </p:nvSpPr>
            <p:spPr>
              <a:xfrm>
                <a:off x="3020567" y="2944367"/>
                <a:ext cx="1619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61925">
                    <a:moveTo>
                      <a:pt x="0" y="0"/>
                    </a:moveTo>
                    <a:lnTo>
                      <a:pt x="161543" y="0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9" name="object 22"/>
              <p:cNvSpPr/>
              <p:nvPr/>
            </p:nvSpPr>
            <p:spPr>
              <a:xfrm>
                <a:off x="3156204" y="2921507"/>
                <a:ext cx="82550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52069">
                    <a:moveTo>
                      <a:pt x="0" y="0"/>
                    </a:moveTo>
                    <a:lnTo>
                      <a:pt x="27431" y="24384"/>
                    </a:lnTo>
                    <a:lnTo>
                      <a:pt x="0" y="51816"/>
                    </a:lnTo>
                    <a:lnTo>
                      <a:pt x="82295" y="24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0" name="object 23"/>
              <p:cNvSpPr/>
              <p:nvPr/>
            </p:nvSpPr>
            <p:spPr>
              <a:xfrm>
                <a:off x="3078479" y="3011423"/>
                <a:ext cx="1587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8750">
                    <a:moveTo>
                      <a:pt x="0" y="0"/>
                    </a:moveTo>
                    <a:lnTo>
                      <a:pt x="158495" y="0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1" name="object 24"/>
              <p:cNvSpPr/>
              <p:nvPr/>
            </p:nvSpPr>
            <p:spPr>
              <a:xfrm>
                <a:off x="3031235" y="2988564"/>
                <a:ext cx="79375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79375" h="52069">
                    <a:moveTo>
                      <a:pt x="79247" y="0"/>
                    </a:moveTo>
                    <a:lnTo>
                      <a:pt x="0" y="24383"/>
                    </a:lnTo>
                    <a:lnTo>
                      <a:pt x="79247" y="51815"/>
                    </a:lnTo>
                    <a:lnTo>
                      <a:pt x="51815" y="24383"/>
                    </a:lnTo>
                    <a:lnTo>
                      <a:pt x="79247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2" name="object 25"/>
              <p:cNvSpPr txBox="1"/>
              <p:nvPr/>
            </p:nvSpPr>
            <p:spPr>
              <a:xfrm>
                <a:off x="3240023" y="3145535"/>
                <a:ext cx="274320" cy="171207"/>
              </a:xfrm>
              <a:prstGeom prst="rect">
                <a:avLst/>
              </a:prstGeom>
              <a:ln w="6095">
                <a:solidFill>
                  <a:srgbClr val="000000"/>
                </a:solidFill>
              </a:ln>
            </p:spPr>
            <p:txBody>
              <a:bodyPr vert="horz" wrap="square" lIns="0" tIns="0" rIns="0" bIns="0" rtlCol="0" anchor="ctr">
                <a:noAutofit/>
              </a:bodyPr>
              <a:lstStyle/>
              <a:p>
                <a:pPr marR="2540" algn="ctr">
                  <a:lnSpc>
                    <a:spcPts val="1160"/>
                  </a:lnSpc>
                </a:pPr>
                <a:r>
                  <a:rPr dirty="0">
                    <a:cs typeface="Times New Roman"/>
                  </a:rPr>
                  <a:t>e</a:t>
                </a:r>
              </a:p>
            </p:txBody>
          </p:sp>
          <p:sp>
            <p:nvSpPr>
              <p:cNvPr id="73" name="object 26"/>
              <p:cNvSpPr/>
              <p:nvPr/>
            </p:nvSpPr>
            <p:spPr>
              <a:xfrm>
                <a:off x="3383279" y="3063239"/>
                <a:ext cx="0" cy="33655"/>
              </a:xfrm>
              <a:custGeom>
                <a:avLst/>
                <a:gdLst/>
                <a:ahLst/>
                <a:cxnLst/>
                <a:rect l="l" t="t" r="r" b="b"/>
                <a:pathLst>
                  <a:path h="33655">
                    <a:moveTo>
                      <a:pt x="0" y="0"/>
                    </a:moveTo>
                    <a:lnTo>
                      <a:pt x="0" y="3352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4" name="object 27"/>
              <p:cNvSpPr/>
              <p:nvPr/>
            </p:nvSpPr>
            <p:spPr>
              <a:xfrm>
                <a:off x="3360420" y="3070860"/>
                <a:ext cx="52069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82550">
                    <a:moveTo>
                      <a:pt x="0" y="0"/>
                    </a:moveTo>
                    <a:lnTo>
                      <a:pt x="24383" y="82296"/>
                    </a:lnTo>
                    <a:lnTo>
                      <a:pt x="42671" y="27432"/>
                    </a:lnTo>
                    <a:lnTo>
                      <a:pt x="24383" y="27432"/>
                    </a:lnTo>
                    <a:lnTo>
                      <a:pt x="0" y="0"/>
                    </a:lnTo>
                    <a:close/>
                  </a:path>
                  <a:path w="52070" h="82550">
                    <a:moveTo>
                      <a:pt x="51815" y="0"/>
                    </a:moveTo>
                    <a:lnTo>
                      <a:pt x="24383" y="27432"/>
                    </a:lnTo>
                    <a:lnTo>
                      <a:pt x="42671" y="27432"/>
                    </a:lnTo>
                    <a:lnTo>
                      <a:pt x="51815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5" name="object 28"/>
              <p:cNvSpPr txBox="1"/>
              <p:nvPr/>
            </p:nvSpPr>
            <p:spPr>
              <a:xfrm>
                <a:off x="4675632" y="2606039"/>
                <a:ext cx="277495" cy="153032"/>
              </a:xfrm>
              <a:prstGeom prst="rect">
                <a:avLst/>
              </a:prstGeom>
              <a:ln w="6095">
                <a:solidFill>
                  <a:srgbClr val="000000"/>
                </a:solidFill>
              </a:ln>
            </p:spPr>
            <p:txBody>
              <a:bodyPr vert="horz" wrap="square" lIns="0" tIns="0" rIns="0" bIns="0" rtlCol="0" anchor="ctr">
                <a:noAutofit/>
              </a:bodyPr>
              <a:lstStyle/>
              <a:p>
                <a:pPr algn="ctr">
                  <a:lnSpc>
                    <a:spcPts val="1160"/>
                  </a:lnSpc>
                </a:pPr>
                <a:r>
                  <a:rPr dirty="0">
                    <a:cs typeface="Times New Roman"/>
                  </a:rPr>
                  <a:t>b</a:t>
                </a:r>
              </a:p>
            </p:txBody>
          </p:sp>
          <p:sp>
            <p:nvSpPr>
              <p:cNvPr id="76" name="object 29"/>
              <p:cNvSpPr/>
              <p:nvPr/>
            </p:nvSpPr>
            <p:spPr>
              <a:xfrm>
                <a:off x="4428744" y="2892551"/>
                <a:ext cx="274320" cy="167640"/>
              </a:xfrm>
              <a:custGeom>
                <a:avLst/>
                <a:gdLst/>
                <a:ahLst/>
                <a:cxnLst/>
                <a:rect l="l" t="t" r="r" b="b"/>
                <a:pathLst>
                  <a:path w="274320" h="167639">
                    <a:moveTo>
                      <a:pt x="0" y="0"/>
                    </a:moveTo>
                    <a:lnTo>
                      <a:pt x="274319" y="0"/>
                    </a:lnTo>
                    <a:lnTo>
                      <a:pt x="274319" y="167639"/>
                    </a:lnTo>
                    <a:lnTo>
                      <a:pt x="0" y="167639"/>
                    </a:lnTo>
                    <a:lnTo>
                      <a:pt x="0" y="0"/>
                    </a:lnTo>
                    <a:close/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7" name="object 30"/>
              <p:cNvSpPr txBox="1"/>
              <p:nvPr/>
            </p:nvSpPr>
            <p:spPr>
              <a:xfrm>
                <a:off x="4428744" y="2878326"/>
                <a:ext cx="274320" cy="14239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905" algn="ctr">
                  <a:lnSpc>
                    <a:spcPct val="100000"/>
                  </a:lnSpc>
                </a:pPr>
                <a:r>
                  <a:rPr dirty="0">
                    <a:cs typeface="Times New Roman"/>
                  </a:rPr>
                  <a:t>c</a:t>
                </a:r>
              </a:p>
            </p:txBody>
          </p:sp>
          <p:sp>
            <p:nvSpPr>
              <p:cNvPr id="78" name="object 32"/>
              <p:cNvSpPr txBox="1"/>
              <p:nvPr/>
            </p:nvSpPr>
            <p:spPr>
              <a:xfrm>
                <a:off x="4675632" y="2351022"/>
                <a:ext cx="277495" cy="14239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dirty="0">
                    <a:cs typeface="Times New Roman"/>
                  </a:rPr>
                  <a:t>a</a:t>
                </a:r>
              </a:p>
            </p:txBody>
          </p:sp>
          <p:sp>
            <p:nvSpPr>
              <p:cNvPr id="79" name="object 33"/>
              <p:cNvSpPr/>
              <p:nvPr/>
            </p:nvSpPr>
            <p:spPr>
              <a:xfrm>
                <a:off x="4821935" y="2523744"/>
                <a:ext cx="0" cy="33655"/>
              </a:xfrm>
              <a:custGeom>
                <a:avLst/>
                <a:gdLst/>
                <a:ahLst/>
                <a:cxnLst/>
                <a:rect l="l" t="t" r="r" b="b"/>
                <a:pathLst>
                  <a:path h="33655">
                    <a:moveTo>
                      <a:pt x="0" y="0"/>
                    </a:moveTo>
                    <a:lnTo>
                      <a:pt x="0" y="3352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0" name="object 34"/>
              <p:cNvSpPr/>
              <p:nvPr/>
            </p:nvSpPr>
            <p:spPr>
              <a:xfrm>
                <a:off x="4799076" y="2531364"/>
                <a:ext cx="52069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79375">
                    <a:moveTo>
                      <a:pt x="0" y="0"/>
                    </a:moveTo>
                    <a:lnTo>
                      <a:pt x="24384" y="79247"/>
                    </a:lnTo>
                    <a:lnTo>
                      <a:pt x="42320" y="27431"/>
                    </a:lnTo>
                    <a:lnTo>
                      <a:pt x="24384" y="27431"/>
                    </a:lnTo>
                    <a:lnTo>
                      <a:pt x="0" y="0"/>
                    </a:lnTo>
                    <a:close/>
                  </a:path>
                  <a:path w="52070" h="79375">
                    <a:moveTo>
                      <a:pt x="51815" y="0"/>
                    </a:moveTo>
                    <a:lnTo>
                      <a:pt x="24384" y="27431"/>
                    </a:lnTo>
                    <a:lnTo>
                      <a:pt x="42320" y="27431"/>
                    </a:lnTo>
                    <a:lnTo>
                      <a:pt x="51815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35"/>
              <p:cNvSpPr/>
              <p:nvPr/>
            </p:nvSpPr>
            <p:spPr>
              <a:xfrm>
                <a:off x="4956047" y="2776727"/>
                <a:ext cx="70485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0485" h="79375">
                    <a:moveTo>
                      <a:pt x="0" y="0"/>
                    </a:moveTo>
                    <a:lnTo>
                      <a:pt x="70103" y="7924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2" name="object 36"/>
              <p:cNvSpPr/>
              <p:nvPr/>
            </p:nvSpPr>
            <p:spPr>
              <a:xfrm>
                <a:off x="4988052" y="2817876"/>
                <a:ext cx="73660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3660" h="79375">
                    <a:moveTo>
                      <a:pt x="39624" y="0"/>
                    </a:moveTo>
                    <a:lnTo>
                      <a:pt x="36575" y="36575"/>
                    </a:lnTo>
                    <a:lnTo>
                      <a:pt x="0" y="36575"/>
                    </a:lnTo>
                    <a:lnTo>
                      <a:pt x="73151" y="79248"/>
                    </a:lnTo>
                    <a:lnTo>
                      <a:pt x="39624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3" name="object 37"/>
              <p:cNvSpPr/>
              <p:nvPr/>
            </p:nvSpPr>
            <p:spPr>
              <a:xfrm>
                <a:off x="4614671" y="2776727"/>
                <a:ext cx="64135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64135" h="76200">
                    <a:moveTo>
                      <a:pt x="64007" y="0"/>
                    </a:moveTo>
                    <a:lnTo>
                      <a:pt x="0" y="76199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38"/>
              <p:cNvSpPr/>
              <p:nvPr/>
            </p:nvSpPr>
            <p:spPr>
              <a:xfrm>
                <a:off x="4585715" y="2817876"/>
                <a:ext cx="73660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73660" h="79375">
                    <a:moveTo>
                      <a:pt x="30480" y="0"/>
                    </a:moveTo>
                    <a:lnTo>
                      <a:pt x="0" y="79248"/>
                    </a:lnTo>
                    <a:lnTo>
                      <a:pt x="68579" y="33527"/>
                    </a:lnTo>
                    <a:lnTo>
                      <a:pt x="36575" y="33527"/>
                    </a:lnTo>
                    <a:lnTo>
                      <a:pt x="30480" y="0"/>
                    </a:lnTo>
                    <a:close/>
                  </a:path>
                  <a:path w="73660" h="79375">
                    <a:moveTo>
                      <a:pt x="73151" y="30479"/>
                    </a:moveTo>
                    <a:lnTo>
                      <a:pt x="36575" y="33527"/>
                    </a:lnTo>
                    <a:lnTo>
                      <a:pt x="68579" y="33527"/>
                    </a:lnTo>
                    <a:lnTo>
                      <a:pt x="73151" y="3047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39"/>
              <p:cNvSpPr/>
              <p:nvPr/>
            </p:nvSpPr>
            <p:spPr>
              <a:xfrm>
                <a:off x="4919471" y="2892551"/>
                <a:ext cx="274320" cy="167640"/>
              </a:xfrm>
              <a:custGeom>
                <a:avLst/>
                <a:gdLst/>
                <a:ahLst/>
                <a:cxnLst/>
                <a:rect l="l" t="t" r="r" b="b"/>
                <a:pathLst>
                  <a:path w="274320" h="167639">
                    <a:moveTo>
                      <a:pt x="0" y="0"/>
                    </a:moveTo>
                    <a:lnTo>
                      <a:pt x="274319" y="0"/>
                    </a:lnTo>
                    <a:lnTo>
                      <a:pt x="274319" y="167639"/>
                    </a:lnTo>
                    <a:lnTo>
                      <a:pt x="0" y="167639"/>
                    </a:lnTo>
                    <a:lnTo>
                      <a:pt x="0" y="0"/>
                    </a:lnTo>
                    <a:close/>
                  </a:path>
                </a:pathLst>
              </a:custGeom>
              <a:ln w="6095">
                <a:solidFill>
                  <a:srgbClr val="008F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40"/>
              <p:cNvSpPr txBox="1"/>
              <p:nvPr/>
            </p:nvSpPr>
            <p:spPr>
              <a:xfrm>
                <a:off x="5013452" y="2878326"/>
                <a:ext cx="89535" cy="14239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dirty="0">
                    <a:solidFill>
                      <a:srgbClr val="008F00"/>
                    </a:solidFill>
                    <a:cs typeface="Times New Roman"/>
                  </a:rPr>
                  <a:t>d</a:t>
                </a:r>
                <a:endParaRPr dirty="0">
                  <a:cs typeface="Times New Roman"/>
                </a:endParaRPr>
              </a:p>
            </p:txBody>
          </p:sp>
          <p:sp>
            <p:nvSpPr>
              <p:cNvPr id="87" name="object 41"/>
              <p:cNvSpPr/>
              <p:nvPr/>
            </p:nvSpPr>
            <p:spPr>
              <a:xfrm>
                <a:off x="4757927" y="2944367"/>
                <a:ext cx="1619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61925">
                    <a:moveTo>
                      <a:pt x="0" y="0"/>
                    </a:moveTo>
                    <a:lnTo>
                      <a:pt x="161543" y="0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8" name="object 42"/>
              <p:cNvSpPr/>
              <p:nvPr/>
            </p:nvSpPr>
            <p:spPr>
              <a:xfrm>
                <a:off x="4707635" y="2921507"/>
                <a:ext cx="55244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55245" h="52069">
                    <a:moveTo>
                      <a:pt x="54863" y="0"/>
                    </a:moveTo>
                    <a:lnTo>
                      <a:pt x="0" y="24384"/>
                    </a:lnTo>
                    <a:lnTo>
                      <a:pt x="54863" y="51816"/>
                    </a:lnTo>
                    <a:lnTo>
                      <a:pt x="54863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43"/>
              <p:cNvSpPr/>
              <p:nvPr/>
            </p:nvSpPr>
            <p:spPr>
              <a:xfrm>
                <a:off x="4428744" y="3145535"/>
                <a:ext cx="274320" cy="170815"/>
              </a:xfrm>
              <a:custGeom>
                <a:avLst/>
                <a:gdLst/>
                <a:ahLst/>
                <a:cxnLst/>
                <a:rect l="l" t="t" r="r" b="b"/>
                <a:pathLst>
                  <a:path w="274320" h="170814">
                    <a:moveTo>
                      <a:pt x="0" y="0"/>
                    </a:moveTo>
                    <a:lnTo>
                      <a:pt x="274319" y="0"/>
                    </a:lnTo>
                    <a:lnTo>
                      <a:pt x="274319" y="170687"/>
                    </a:lnTo>
                    <a:lnTo>
                      <a:pt x="0" y="170687"/>
                    </a:lnTo>
                    <a:lnTo>
                      <a:pt x="0" y="0"/>
                    </a:lnTo>
                    <a:close/>
                  </a:path>
                </a:pathLst>
              </a:custGeom>
              <a:ln w="6095">
                <a:solidFill>
                  <a:srgbClr val="008F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0" name="object 44"/>
              <p:cNvSpPr txBox="1"/>
              <p:nvPr/>
            </p:nvSpPr>
            <p:spPr>
              <a:xfrm>
                <a:off x="4504435" y="3137406"/>
                <a:ext cx="121285" cy="14239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dirty="0">
                    <a:solidFill>
                      <a:srgbClr val="008F00"/>
                    </a:solidFill>
                    <a:cs typeface="Times New Roman"/>
                  </a:rPr>
                  <a:t>d</a:t>
                </a:r>
                <a:r>
                  <a:rPr dirty="0">
                    <a:solidFill>
                      <a:srgbClr val="008F00"/>
                    </a:solidFill>
                    <a:cs typeface="Symbol"/>
                  </a:rPr>
                  <a:t></a:t>
                </a:r>
                <a:endParaRPr dirty="0">
                  <a:cs typeface="Symbol"/>
                </a:endParaRPr>
              </a:p>
            </p:txBody>
          </p:sp>
          <p:sp>
            <p:nvSpPr>
              <p:cNvPr id="91" name="object 45"/>
              <p:cNvSpPr/>
              <p:nvPr/>
            </p:nvSpPr>
            <p:spPr>
              <a:xfrm>
                <a:off x="4529327" y="3060191"/>
                <a:ext cx="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h="30480">
                    <a:moveTo>
                      <a:pt x="0" y="0"/>
                    </a:moveTo>
                    <a:lnTo>
                      <a:pt x="0" y="30479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2" name="object 46"/>
              <p:cNvSpPr/>
              <p:nvPr/>
            </p:nvSpPr>
            <p:spPr>
              <a:xfrm>
                <a:off x="4506467" y="3064764"/>
                <a:ext cx="52069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82550">
                    <a:moveTo>
                      <a:pt x="0" y="0"/>
                    </a:moveTo>
                    <a:lnTo>
                      <a:pt x="24384" y="82295"/>
                    </a:lnTo>
                    <a:lnTo>
                      <a:pt x="42672" y="27431"/>
                    </a:lnTo>
                    <a:lnTo>
                      <a:pt x="24384" y="27431"/>
                    </a:lnTo>
                    <a:lnTo>
                      <a:pt x="0" y="0"/>
                    </a:lnTo>
                    <a:close/>
                  </a:path>
                  <a:path w="52070" h="82550">
                    <a:moveTo>
                      <a:pt x="51816" y="0"/>
                    </a:moveTo>
                    <a:lnTo>
                      <a:pt x="24384" y="27431"/>
                    </a:lnTo>
                    <a:lnTo>
                      <a:pt x="42672" y="27431"/>
                    </a:lnTo>
                    <a:lnTo>
                      <a:pt x="51816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3" name="object 47"/>
              <p:cNvSpPr/>
              <p:nvPr/>
            </p:nvSpPr>
            <p:spPr>
              <a:xfrm>
                <a:off x="4605527" y="3112007"/>
                <a:ext cx="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h="30480">
                    <a:moveTo>
                      <a:pt x="0" y="0"/>
                    </a:moveTo>
                    <a:lnTo>
                      <a:pt x="0" y="30479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4" name="object 48"/>
              <p:cNvSpPr/>
              <p:nvPr/>
            </p:nvSpPr>
            <p:spPr>
              <a:xfrm>
                <a:off x="4582667" y="3061716"/>
                <a:ext cx="52069" cy="55244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55244">
                    <a:moveTo>
                      <a:pt x="27432" y="0"/>
                    </a:moveTo>
                    <a:lnTo>
                      <a:pt x="0" y="54863"/>
                    </a:lnTo>
                    <a:lnTo>
                      <a:pt x="51816" y="54863"/>
                    </a:lnTo>
                    <a:lnTo>
                      <a:pt x="27432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5" name="object 49"/>
              <p:cNvSpPr/>
              <p:nvPr/>
            </p:nvSpPr>
            <p:spPr>
              <a:xfrm>
                <a:off x="5056632" y="3054095"/>
                <a:ext cx="0" cy="33655"/>
              </a:xfrm>
              <a:custGeom>
                <a:avLst/>
                <a:gdLst/>
                <a:ahLst/>
                <a:cxnLst/>
                <a:rect l="l" t="t" r="r" b="b"/>
                <a:pathLst>
                  <a:path h="33655">
                    <a:moveTo>
                      <a:pt x="0" y="0"/>
                    </a:moveTo>
                    <a:lnTo>
                      <a:pt x="0" y="33527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6" name="object 50"/>
              <p:cNvSpPr/>
              <p:nvPr/>
            </p:nvSpPr>
            <p:spPr>
              <a:xfrm>
                <a:off x="5033771" y="3061716"/>
                <a:ext cx="52069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79375">
                    <a:moveTo>
                      <a:pt x="0" y="0"/>
                    </a:moveTo>
                    <a:lnTo>
                      <a:pt x="27431" y="79248"/>
                    </a:lnTo>
                    <a:lnTo>
                      <a:pt x="43375" y="27431"/>
                    </a:lnTo>
                    <a:lnTo>
                      <a:pt x="27431" y="27431"/>
                    </a:lnTo>
                    <a:lnTo>
                      <a:pt x="0" y="0"/>
                    </a:lnTo>
                    <a:close/>
                  </a:path>
                  <a:path w="52070" h="79375">
                    <a:moveTo>
                      <a:pt x="51815" y="0"/>
                    </a:moveTo>
                    <a:lnTo>
                      <a:pt x="27431" y="27431"/>
                    </a:lnTo>
                    <a:lnTo>
                      <a:pt x="43375" y="27431"/>
                    </a:lnTo>
                    <a:lnTo>
                      <a:pt x="51815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7" name="object 51"/>
              <p:cNvSpPr txBox="1"/>
              <p:nvPr/>
            </p:nvSpPr>
            <p:spPr>
              <a:xfrm>
                <a:off x="4913376" y="3136391"/>
                <a:ext cx="274320" cy="193952"/>
              </a:xfrm>
              <a:prstGeom prst="rect">
                <a:avLst/>
              </a:prstGeom>
              <a:ln w="6095">
                <a:solidFill>
                  <a:srgbClr val="000000"/>
                </a:solidFill>
              </a:ln>
            </p:spPr>
            <p:txBody>
              <a:bodyPr vert="horz" wrap="square" lIns="0" tIns="0" rIns="0" bIns="0" rtlCol="0" anchor="ctr">
                <a:noAutofit/>
              </a:bodyPr>
              <a:lstStyle/>
              <a:p>
                <a:pPr marL="26034" algn="ctr">
                  <a:lnSpc>
                    <a:spcPts val="990"/>
                  </a:lnSpc>
                </a:pPr>
                <a:r>
                  <a:rPr dirty="0">
                    <a:cs typeface="Times New Roman"/>
                  </a:rPr>
                  <a:t>e</a:t>
                </a:r>
              </a:p>
            </p:txBody>
          </p:sp>
          <p:sp>
            <p:nvSpPr>
              <p:cNvPr id="98" name="object 52"/>
              <p:cNvSpPr/>
              <p:nvPr/>
            </p:nvSpPr>
            <p:spPr>
              <a:xfrm>
                <a:off x="4709159" y="3227832"/>
                <a:ext cx="1587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8750">
                    <a:moveTo>
                      <a:pt x="0" y="0"/>
                    </a:moveTo>
                    <a:lnTo>
                      <a:pt x="158495" y="0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9" name="object 53"/>
              <p:cNvSpPr/>
              <p:nvPr/>
            </p:nvSpPr>
            <p:spPr>
              <a:xfrm>
                <a:off x="4869179" y="3204972"/>
                <a:ext cx="52069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52070" h="52070">
                    <a:moveTo>
                      <a:pt x="0" y="0"/>
                    </a:moveTo>
                    <a:lnTo>
                      <a:pt x="0" y="51816"/>
                    </a:lnTo>
                    <a:lnTo>
                      <a:pt x="51816" y="274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00" name="object 11"/>
          <p:cNvSpPr/>
          <p:nvPr/>
        </p:nvSpPr>
        <p:spPr>
          <a:xfrm>
            <a:off x="6826065" y="2735570"/>
            <a:ext cx="405450" cy="294030"/>
          </a:xfrm>
          <a:custGeom>
            <a:avLst/>
            <a:gdLst/>
            <a:ahLst/>
            <a:cxnLst/>
            <a:rect l="l" t="t" r="r" b="b"/>
            <a:pathLst>
              <a:path w="274320" h="170814">
                <a:moveTo>
                  <a:pt x="0" y="0"/>
                </a:moveTo>
                <a:lnTo>
                  <a:pt x="274319" y="0"/>
                </a:lnTo>
                <a:lnTo>
                  <a:pt x="27431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01" name="object 7"/>
          <p:cNvSpPr txBox="1"/>
          <p:nvPr/>
        </p:nvSpPr>
        <p:spPr>
          <a:xfrm>
            <a:off x="860219" y="4875311"/>
            <a:ext cx="9435390" cy="1320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cs typeface="Times New Roman"/>
              </a:rPr>
              <a:t>General</a:t>
            </a:r>
            <a:r>
              <a:rPr sz="2000" b="1" spc="-60" dirty="0">
                <a:cs typeface="Times New Roman"/>
              </a:rPr>
              <a:t> </a:t>
            </a:r>
            <a:r>
              <a:rPr sz="2000" b="1" spc="-5" dirty="0">
                <a:cs typeface="Times New Roman"/>
              </a:rPr>
              <a:t>idea</a:t>
            </a:r>
            <a:endParaRPr sz="2000"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15"/>
              </a:spcBef>
              <a:buChar char="–"/>
              <a:tabLst>
                <a:tab pos="235585" algn="l"/>
              </a:tabLst>
            </a:pPr>
            <a:r>
              <a:rPr sz="2000" spc="-5" dirty="0">
                <a:cs typeface="Times New Roman"/>
              </a:rPr>
              <a:t>Reduce graph (iteratively </a:t>
            </a:r>
            <a:r>
              <a:rPr sz="2000" spc="-5" dirty="0" smtClean="0">
                <a:cs typeface="Times New Roman"/>
              </a:rPr>
              <a:t>rem</a:t>
            </a:r>
            <a:r>
              <a:rPr lang="en-US" sz="2000" spc="-5" dirty="0" smtClean="0">
                <a:cs typeface="Times New Roman"/>
              </a:rPr>
              <a:t>ove</a:t>
            </a:r>
            <a:r>
              <a:rPr sz="2000" spc="-5" dirty="0" smtClean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self edges, merge nodes with single</a:t>
            </a:r>
            <a:r>
              <a:rPr sz="2000" spc="125" dirty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pred)</a:t>
            </a:r>
            <a:endParaRPr sz="2000" dirty="0">
              <a:cs typeface="Times New Roman"/>
            </a:endParaRPr>
          </a:p>
          <a:p>
            <a:pPr marL="234950" indent="-118745">
              <a:lnSpc>
                <a:spcPct val="100000"/>
              </a:lnSpc>
              <a:spcBef>
                <a:spcPts val="240"/>
              </a:spcBef>
              <a:buChar char="–"/>
              <a:tabLst>
                <a:tab pos="235585" algn="l"/>
              </a:tabLst>
            </a:pPr>
            <a:r>
              <a:rPr sz="2000" spc="-5" dirty="0">
                <a:cs typeface="Times New Roman"/>
              </a:rPr>
              <a:t>More than </a:t>
            </a:r>
            <a:r>
              <a:rPr sz="2000" dirty="0">
                <a:cs typeface="Times New Roman"/>
              </a:rPr>
              <a:t>one node </a:t>
            </a:r>
            <a:r>
              <a:rPr sz="2000" spc="10" dirty="0">
                <a:cs typeface="Times New Roman"/>
              </a:rPr>
              <a:t>=&gt;</a:t>
            </a:r>
            <a:r>
              <a:rPr sz="2000" spc="-30" dirty="0">
                <a:cs typeface="Times New Roman"/>
              </a:rPr>
              <a:t> </a:t>
            </a:r>
            <a:r>
              <a:rPr sz="2000" spc="-5" dirty="0">
                <a:cs typeface="Times New Roman"/>
              </a:rPr>
              <a:t>irreducible</a:t>
            </a:r>
            <a:endParaRPr sz="2000" dirty="0">
              <a:cs typeface="Times New Roman"/>
            </a:endParaRPr>
          </a:p>
          <a:p>
            <a:pPr marL="34163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cs typeface="Times New Roman"/>
              </a:rPr>
              <a:t>–  </a:t>
            </a:r>
            <a:r>
              <a:rPr sz="2000" spc="-5" dirty="0">
                <a:cs typeface="Times New Roman"/>
              </a:rPr>
              <a:t>Split </a:t>
            </a:r>
            <a:r>
              <a:rPr sz="2000" dirty="0">
                <a:cs typeface="Times New Roman"/>
              </a:rPr>
              <a:t>any </a:t>
            </a:r>
            <a:r>
              <a:rPr sz="2000" spc="-5" dirty="0">
                <a:cs typeface="Times New Roman"/>
              </a:rPr>
              <a:t>multi-parent </a:t>
            </a:r>
            <a:r>
              <a:rPr sz="2000" dirty="0">
                <a:cs typeface="Times New Roman"/>
              </a:rPr>
              <a:t>node and </a:t>
            </a:r>
            <a:r>
              <a:rPr sz="2000" spc="-5" dirty="0">
                <a:cs typeface="Times New Roman"/>
              </a:rPr>
              <a:t>start</a:t>
            </a:r>
            <a:r>
              <a:rPr sz="2000" spc="-130" dirty="0">
                <a:cs typeface="Times New Roman"/>
              </a:rPr>
              <a:t> </a:t>
            </a:r>
            <a:r>
              <a:rPr sz="2000" dirty="0">
                <a:cs typeface="Times New Roman"/>
              </a:rPr>
              <a:t>over</a:t>
            </a:r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442343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380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7D31"/>
                </a:solidFill>
              </a:rPr>
              <a:t>Why go through all this trouble?</a:t>
            </a:r>
            <a:endParaRPr lang="en-US" dirty="0">
              <a:solidFill>
                <a:srgbClr val="ED7D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082" y="1369034"/>
            <a:ext cx="10515600" cy="4351338"/>
          </a:xfrm>
        </p:spPr>
        <p:txBody>
          <a:bodyPr>
            <a:noAutofit/>
          </a:bodyPr>
          <a:lstStyle/>
          <a:p>
            <a:pPr marL="8890">
              <a:lnSpc>
                <a:spcPct val="110000"/>
              </a:lnSpc>
            </a:pPr>
            <a:r>
              <a:rPr lang="en-US" sz="2400" b="1" spc="-5" dirty="0" smtClean="0">
                <a:cs typeface="Times New Roman" panose="02020603050405020304" pitchFamily="18" charset="0"/>
              </a:rPr>
              <a:t>Modern languages provide structured control</a:t>
            </a:r>
            <a:r>
              <a:rPr lang="en-US" sz="2400" b="1" spc="60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flow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marR="173355" indent="-118745">
              <a:lnSpc>
                <a:spcPct val="11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lang="en-US" sz="2400" dirty="0" smtClean="0">
                <a:cs typeface="Times New Roman" panose="02020603050405020304" pitchFamily="18" charset="0"/>
              </a:rPr>
              <a:t>Shouldn’t the </a:t>
            </a:r>
            <a:r>
              <a:rPr lang="en-US" sz="2400" spc="-5" dirty="0" smtClean="0">
                <a:cs typeface="Times New Roman" panose="02020603050405020304" pitchFamily="18" charset="0"/>
              </a:rPr>
              <a:t>compiler remember this information rather than throw it  away </a:t>
            </a:r>
            <a:r>
              <a:rPr lang="en-US" sz="2400" dirty="0" smtClean="0">
                <a:cs typeface="Times New Roman" panose="02020603050405020304" pitchFamily="18" charset="0"/>
              </a:rPr>
              <a:t>and </a:t>
            </a:r>
            <a:r>
              <a:rPr lang="en-US" sz="2400" spc="-5" dirty="0" smtClean="0">
                <a:cs typeface="Times New Roman" panose="02020603050405020304" pitchFamily="18" charset="0"/>
              </a:rPr>
              <a:t>then re-compute</a:t>
            </a:r>
            <a:r>
              <a:rPr lang="en-US" sz="2400" spc="-25" dirty="0" smtClean="0"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cs typeface="Times New Roman" panose="02020603050405020304" pitchFamily="18" charset="0"/>
              </a:rPr>
              <a:t>it?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8890">
              <a:lnSpc>
                <a:spcPct val="110000"/>
              </a:lnSpc>
            </a:pPr>
            <a:r>
              <a:rPr lang="en-US" sz="2400" b="1" spc="-5" dirty="0" smtClean="0">
                <a:cs typeface="Times New Roman" panose="02020603050405020304" pitchFamily="18" charset="0"/>
              </a:rPr>
              <a:t>Answers?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marR="31115" indent="-118745" algn="just">
              <a:lnSpc>
                <a:spcPct val="11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lang="en-US" sz="2400" dirty="0" smtClean="0">
                <a:cs typeface="Times New Roman" panose="02020603050405020304" pitchFamily="18" charset="0"/>
              </a:rPr>
              <a:t>We </a:t>
            </a:r>
            <a:r>
              <a:rPr lang="en-US" sz="2400" spc="-5" dirty="0" smtClean="0">
                <a:cs typeface="Times New Roman" panose="02020603050405020304" pitchFamily="18" charset="0"/>
              </a:rPr>
              <a:t>may want </a:t>
            </a:r>
            <a:r>
              <a:rPr lang="en-US" sz="2400" dirty="0" smtClean="0">
                <a:cs typeface="Times New Roman" panose="02020603050405020304" pitchFamily="18" charset="0"/>
              </a:rPr>
              <a:t>to </a:t>
            </a:r>
            <a:r>
              <a:rPr lang="en-US" sz="2400" spc="-5" dirty="0" smtClean="0">
                <a:cs typeface="Times New Roman" panose="02020603050405020304" pitchFamily="18" charset="0"/>
              </a:rPr>
              <a:t>work </a:t>
            </a:r>
            <a:r>
              <a:rPr lang="en-US" sz="2400" dirty="0" smtClean="0">
                <a:cs typeface="Times New Roman" panose="02020603050405020304" pitchFamily="18" charset="0"/>
              </a:rPr>
              <a:t>on the </a:t>
            </a:r>
            <a:r>
              <a:rPr lang="en-US" sz="2400" spc="-5" dirty="0" smtClean="0">
                <a:cs typeface="Times New Roman" panose="02020603050405020304" pitchFamily="18" charset="0"/>
              </a:rPr>
              <a:t>binary </a:t>
            </a:r>
            <a:r>
              <a:rPr lang="en-US" sz="2400" dirty="0" smtClean="0">
                <a:cs typeface="Times New Roman" panose="02020603050405020304" pitchFamily="18" charset="0"/>
              </a:rPr>
              <a:t>code 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indent="-118745">
              <a:lnSpc>
                <a:spcPct val="11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lang="en-US" sz="2400" spc="-5" dirty="0" smtClean="0">
                <a:cs typeface="Times New Roman" panose="02020603050405020304" pitchFamily="18" charset="0"/>
              </a:rPr>
              <a:t>Most modern languages still provide </a:t>
            </a:r>
            <a:r>
              <a:rPr lang="en-US" sz="2400" dirty="0" smtClean="0">
                <a:cs typeface="Times New Roman" panose="02020603050405020304" pitchFamily="18" charset="0"/>
              </a:rPr>
              <a:t>a </a:t>
            </a:r>
            <a:r>
              <a:rPr lang="en-US" sz="2400" b="1" dirty="0" err="1" smtClean="0">
                <a:cs typeface="Times New Roman" panose="02020603050405020304" pitchFamily="18" charset="0"/>
              </a:rPr>
              <a:t>goto</a:t>
            </a:r>
            <a:r>
              <a:rPr lang="en-US" sz="2400" b="1" spc="-295" dirty="0" smtClean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statement</a:t>
            </a:r>
          </a:p>
          <a:p>
            <a:pPr marL="231140" indent="-118745" algn="just">
              <a:lnSpc>
                <a:spcPct val="11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lang="en-US" sz="2400" spc="-5" dirty="0" smtClean="0">
                <a:cs typeface="Times New Roman" panose="02020603050405020304" pitchFamily="18" charset="0"/>
              </a:rPr>
              <a:t>Languages typically provide multiple types </a:t>
            </a:r>
            <a:r>
              <a:rPr lang="en-US" sz="2400" dirty="0" smtClean="0">
                <a:cs typeface="Times New Roman" panose="02020603050405020304" pitchFamily="18" charset="0"/>
              </a:rPr>
              <a:t>of </a:t>
            </a:r>
            <a:r>
              <a:rPr lang="en-US" sz="2400" spc="-5" dirty="0" smtClean="0">
                <a:cs typeface="Times New Roman" panose="02020603050405020304" pitchFamily="18" charset="0"/>
              </a:rPr>
              <a:t>loops. This analysis lets </a:t>
            </a:r>
            <a:r>
              <a:rPr lang="en-US" sz="2400" dirty="0" smtClean="0">
                <a:cs typeface="Times New Roman" panose="02020603050405020304" pitchFamily="18" charset="0"/>
              </a:rPr>
              <a:t>us  </a:t>
            </a:r>
            <a:r>
              <a:rPr lang="en-US" sz="2400" spc="-5" dirty="0" smtClean="0">
                <a:cs typeface="Times New Roman" panose="02020603050405020304" pitchFamily="18" charset="0"/>
              </a:rPr>
              <a:t>treat </a:t>
            </a:r>
            <a:r>
              <a:rPr lang="en-US" sz="2400" dirty="0" smtClean="0">
                <a:cs typeface="Times New Roman" panose="02020603050405020304" pitchFamily="18" charset="0"/>
              </a:rPr>
              <a:t>them </a:t>
            </a:r>
            <a:r>
              <a:rPr lang="en-US" sz="2400" spc="-5" dirty="0" smtClean="0">
                <a:cs typeface="Times New Roman" panose="02020603050405020304" pitchFamily="18" charset="0"/>
              </a:rPr>
              <a:t>all</a:t>
            </a:r>
            <a:r>
              <a:rPr lang="en-US" sz="2400" spc="-50" dirty="0" smtClean="0"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cs typeface="Times New Roman" panose="02020603050405020304" pitchFamily="18" charset="0"/>
              </a:rPr>
              <a:t>uniformly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231140" marR="10160" indent="-118745" algn="just">
              <a:lnSpc>
                <a:spcPct val="110000"/>
              </a:lnSpc>
              <a:spcBef>
                <a:spcPts val="240"/>
              </a:spcBef>
              <a:buChar char="–"/>
              <a:tabLst>
                <a:tab pos="231775" algn="l"/>
              </a:tabLst>
            </a:pPr>
            <a:r>
              <a:rPr lang="en-US" sz="2400" dirty="0" smtClean="0">
                <a:cs typeface="Times New Roman" panose="02020603050405020304" pitchFamily="18" charset="0"/>
              </a:rPr>
              <a:t>We </a:t>
            </a:r>
            <a:r>
              <a:rPr lang="en-US" sz="2400" spc="-5" dirty="0" smtClean="0">
                <a:cs typeface="Times New Roman" panose="02020603050405020304" pitchFamily="18" charset="0"/>
              </a:rPr>
              <a:t>may want </a:t>
            </a:r>
            <a:r>
              <a:rPr lang="en-US" sz="2400" dirty="0" smtClean="0">
                <a:cs typeface="Times New Roman" panose="02020603050405020304" pitchFamily="18" charset="0"/>
              </a:rPr>
              <a:t>a </a:t>
            </a:r>
            <a:r>
              <a:rPr lang="en-US" sz="2400" spc="-5" dirty="0" smtClean="0">
                <a:cs typeface="Times New Roman" panose="02020603050405020304" pitchFamily="18" charset="0"/>
              </a:rPr>
              <a:t>compiler with multiple front </a:t>
            </a:r>
            <a:r>
              <a:rPr lang="en-US" sz="2400" dirty="0" smtClean="0">
                <a:cs typeface="Times New Roman" panose="02020603050405020304" pitchFamily="18" charset="0"/>
              </a:rPr>
              <a:t>ends </a:t>
            </a:r>
            <a:r>
              <a:rPr lang="en-US" sz="2400" spc="-5" dirty="0" smtClean="0">
                <a:cs typeface="Times New Roman" panose="02020603050405020304" pitchFamily="18" charset="0"/>
              </a:rPr>
              <a:t>for multiple languages;  rather than </a:t>
            </a:r>
            <a:r>
              <a:rPr lang="en-US" sz="2400" spc="-5" dirty="0" smtClean="0">
                <a:cs typeface="Times New Roman" panose="02020603050405020304" pitchFamily="18" charset="0"/>
              </a:rPr>
              <a:t>translating </a:t>
            </a:r>
            <a:r>
              <a:rPr lang="en-US" sz="2400" dirty="0" smtClean="0">
                <a:cs typeface="Times New Roman" panose="02020603050405020304" pitchFamily="18" charset="0"/>
              </a:rPr>
              <a:t>each </a:t>
            </a:r>
            <a:r>
              <a:rPr lang="en-US" sz="2400" spc="-5" dirty="0" smtClean="0">
                <a:cs typeface="Times New Roman" panose="02020603050405020304" pitchFamily="18" charset="0"/>
              </a:rPr>
              <a:t>language </a:t>
            </a:r>
            <a:r>
              <a:rPr lang="en-US" sz="2400" dirty="0" smtClean="0">
                <a:cs typeface="Times New Roman" panose="02020603050405020304" pitchFamily="18" charset="0"/>
              </a:rPr>
              <a:t>to a </a:t>
            </a:r>
            <a:r>
              <a:rPr lang="en-US" sz="2400" spc="-5" dirty="0" smtClean="0">
                <a:cs typeface="Times New Roman" panose="02020603050405020304" pitchFamily="18" charset="0"/>
              </a:rPr>
              <a:t>CFG, translate </a:t>
            </a:r>
            <a:r>
              <a:rPr lang="en-US" sz="2400" dirty="0" smtClean="0">
                <a:cs typeface="Times New Roman" panose="02020603050405020304" pitchFamily="18" charset="0"/>
              </a:rPr>
              <a:t>each </a:t>
            </a:r>
            <a:r>
              <a:rPr lang="en-US" sz="2400" spc="-5" dirty="0" smtClean="0">
                <a:cs typeface="Times New Roman" panose="02020603050405020304" pitchFamily="18" charset="0"/>
              </a:rPr>
              <a:t>language </a:t>
            </a:r>
            <a:r>
              <a:rPr lang="en-US" sz="2400" dirty="0" smtClean="0">
                <a:cs typeface="Times New Roman" panose="02020603050405020304" pitchFamily="18" charset="0"/>
              </a:rPr>
              <a:t>to a </a:t>
            </a:r>
            <a:r>
              <a:rPr lang="en-US" sz="2400" spc="-5" dirty="0" smtClean="0">
                <a:cs typeface="Times New Roman" panose="02020603050405020304" pitchFamily="18" charset="0"/>
              </a:rPr>
              <a:t>canonical </a:t>
            </a:r>
            <a:r>
              <a:rPr lang="en-US" sz="2400" spc="-5" dirty="0" smtClean="0">
                <a:cs typeface="Times New Roman" panose="02020603050405020304" pitchFamily="18" charset="0"/>
              </a:rPr>
              <a:t>IR </a:t>
            </a:r>
            <a:r>
              <a:rPr lang="en-US" sz="2400" dirty="0" smtClean="0">
                <a:cs typeface="Times New Roman" panose="02020603050405020304" pitchFamily="18" charset="0"/>
              </a:rPr>
              <a:t>and </a:t>
            </a:r>
            <a:r>
              <a:rPr lang="en-US" sz="2400" spc="-5" dirty="0" smtClean="0">
                <a:cs typeface="Times New Roman" panose="02020603050405020304" pitchFamily="18" charset="0"/>
              </a:rPr>
              <a:t>then</a:t>
            </a:r>
            <a:r>
              <a:rPr lang="en-US" sz="2400" dirty="0" smtClean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to a</a:t>
            </a:r>
            <a:r>
              <a:rPr lang="en-US" sz="2400" spc="35" dirty="0" smtClean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CFG</a:t>
            </a: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26724" y="6442343"/>
            <a:ext cx="6738552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 Penn </a:t>
            </a:r>
            <a:r>
              <a:rPr lang="en-US" dirty="0"/>
              <a:t>CIS 570: Modern Programming Language Implementation (Autumn 2006)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46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Do we need to implement control and data flow </a:t>
            </a:r>
            <a:r>
              <a:rPr lang="en-US" dirty="0" smtClean="0">
                <a:solidFill>
                  <a:srgbClr val="FF6600"/>
                </a:solidFill>
              </a:rPr>
              <a:t>analysis from </a:t>
            </a:r>
            <a:r>
              <a:rPr lang="en-US" dirty="0" smtClean="0">
                <a:solidFill>
                  <a:srgbClr val="FF6600"/>
                </a:solidFill>
              </a:rPr>
              <a:t>scratch?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modern compilers already perform several types of such analysis for code optimization</a:t>
            </a:r>
          </a:p>
          <a:p>
            <a:pPr lvl="1"/>
            <a:r>
              <a:rPr lang="en-US" dirty="0" smtClean="0"/>
              <a:t>We can hook into different layers of analysis and customize them</a:t>
            </a:r>
          </a:p>
          <a:p>
            <a:pPr lvl="1"/>
            <a:r>
              <a:rPr lang="en-US" dirty="0" smtClean="0"/>
              <a:t>We still need to understand the details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LLVM (</a:t>
            </a:r>
            <a:r>
              <a:rPr lang="en-US" dirty="0"/>
              <a:t>http://</a:t>
            </a:r>
            <a:r>
              <a:rPr lang="en-US" dirty="0" err="1"/>
              <a:t>llvm.org</a:t>
            </a:r>
            <a:r>
              <a:rPr lang="en-US" dirty="0" smtClean="0"/>
              <a:t>/) is a highly customizable and modular compiler framework</a:t>
            </a:r>
          </a:p>
          <a:p>
            <a:pPr lvl="1"/>
            <a:r>
              <a:rPr lang="en-US" dirty="0" smtClean="0"/>
              <a:t>Users can write LLVM passes to perform different types of analysis</a:t>
            </a:r>
          </a:p>
          <a:p>
            <a:pPr lvl="1"/>
            <a:r>
              <a:rPr lang="en-US" dirty="0" smtClean="0"/>
              <a:t>Clang static analyzer can find several types of bugs</a:t>
            </a:r>
          </a:p>
          <a:p>
            <a:pPr lvl="1"/>
            <a:r>
              <a:rPr lang="en-US" dirty="0" smtClean="0"/>
              <a:t>Can instrument code for dynamic analysis </a:t>
            </a:r>
          </a:p>
        </p:txBody>
      </p:sp>
    </p:spTree>
    <p:extLst>
      <p:ext uri="{BB962C8B-B14F-4D97-AF65-F5344CB8AC3E}">
        <p14:creationId xmlns:p14="http://schemas.microsoft.com/office/powerpoint/2010/main" val="423730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6600"/>
                </a:solidFill>
              </a:rPr>
              <a:t>Compiler Overview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0534"/>
            <a:ext cx="10515600" cy="4351338"/>
          </a:xfrm>
        </p:spPr>
        <p:txBody>
          <a:bodyPr/>
          <a:lstStyle/>
          <a:p>
            <a:r>
              <a:rPr lang="en-US" dirty="0" smtClean="0"/>
              <a:t>Abstract Syntax Tree : </a:t>
            </a:r>
            <a:r>
              <a:rPr lang="en-US" altLang="en-US" dirty="0" smtClean="0"/>
              <a:t>Source code parsed to produce AST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Control Flow Graph: </a:t>
            </a:r>
            <a:r>
              <a:rPr lang="en-US" altLang="en-US" dirty="0" smtClean="0"/>
              <a:t>AST is transformed to CFG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Flow Analysis: </a:t>
            </a:r>
            <a:r>
              <a:rPr lang="en-US" altLang="en-US" dirty="0" smtClean="0"/>
              <a:t>operates on CFG</a:t>
            </a:r>
            <a:endParaRPr lang="en-US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91" y="1391227"/>
            <a:ext cx="91027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097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FF6600"/>
                </a:solidFill>
              </a:rPr>
              <a:t>The </a:t>
            </a:r>
            <a:r>
              <a:rPr lang="en-US" altLang="en-US" dirty="0">
                <a:solidFill>
                  <a:srgbClr val="FF6600"/>
                </a:solidFill>
              </a:rPr>
              <a:t>Structure of a Compiler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D0E6-B85D-4A1A-A59A-AC3450DDF7D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4038600" y="2124075"/>
            <a:ext cx="1447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dirty="0"/>
              <a:t>scanner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4038600" y="3089275"/>
            <a:ext cx="1447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dirty="0"/>
              <a:t>parser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4038600" y="4054475"/>
            <a:ext cx="1447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dirty="0"/>
              <a:t>checker</a:t>
            </a: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4038600" y="5019675"/>
            <a:ext cx="1447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dirty="0"/>
              <a:t>code gen</a:t>
            </a:r>
          </a:p>
        </p:txBody>
      </p:sp>
      <p:cxnSp>
        <p:nvCxnSpPr>
          <p:cNvPr id="159751" name="AutoShape 7"/>
          <p:cNvCxnSpPr>
            <a:cxnSpLocks noChangeShapeType="1"/>
            <a:stCxn id="159747" idx="2"/>
            <a:endCxn id="159748" idx="0"/>
          </p:cNvCxnSpPr>
          <p:nvPr/>
        </p:nvCxnSpPr>
        <p:spPr bwMode="auto">
          <a:xfrm>
            <a:off x="4762500" y="2590800"/>
            <a:ext cx="0" cy="488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52" name="AutoShape 8"/>
          <p:cNvCxnSpPr>
            <a:cxnSpLocks noChangeShapeType="1"/>
            <a:stCxn id="159748" idx="2"/>
            <a:endCxn id="159749" idx="0"/>
          </p:cNvCxnSpPr>
          <p:nvPr/>
        </p:nvCxnSpPr>
        <p:spPr bwMode="auto">
          <a:xfrm>
            <a:off x="4762500" y="3556000"/>
            <a:ext cx="0" cy="488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53" name="AutoShape 9"/>
          <p:cNvCxnSpPr>
            <a:cxnSpLocks noChangeShapeType="1"/>
            <a:stCxn id="159749" idx="2"/>
            <a:endCxn id="159750" idx="0"/>
          </p:cNvCxnSpPr>
          <p:nvPr/>
        </p:nvCxnSpPr>
        <p:spPr bwMode="auto">
          <a:xfrm>
            <a:off x="4762500" y="4521200"/>
            <a:ext cx="0" cy="488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54" name="AutoShape 10"/>
          <p:cNvCxnSpPr>
            <a:cxnSpLocks noChangeShapeType="1"/>
            <a:stCxn id="159750" idx="2"/>
          </p:cNvCxnSpPr>
          <p:nvPr/>
        </p:nvCxnSpPr>
        <p:spPr bwMode="auto">
          <a:xfrm flipH="1">
            <a:off x="4756150" y="5486400"/>
            <a:ext cx="6350" cy="495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755" name="AutoShape 11"/>
          <p:cNvCxnSpPr>
            <a:cxnSpLocks noChangeShapeType="1"/>
            <a:endCxn id="159747" idx="0"/>
          </p:cNvCxnSpPr>
          <p:nvPr/>
        </p:nvCxnSpPr>
        <p:spPr bwMode="auto">
          <a:xfrm flipH="1">
            <a:off x="4762501" y="1600200"/>
            <a:ext cx="4763" cy="514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756" name="Text Box 12"/>
          <p:cNvSpPr txBox="1">
            <a:spLocks noChangeArrowheads="1"/>
          </p:cNvSpPr>
          <p:nvPr/>
        </p:nvSpPr>
        <p:spPr bwMode="auto">
          <a:xfrm>
            <a:off x="4937125" y="1681163"/>
            <a:ext cx="3826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 smtClean="0">
                <a:solidFill>
                  <a:schemeClr val="accent2"/>
                </a:solidFill>
              </a:rPr>
              <a:t>Source code </a:t>
            </a:r>
            <a:r>
              <a:rPr lang="en-US" altLang="en-US" sz="2000" dirty="0">
                <a:solidFill>
                  <a:schemeClr val="accent2"/>
                </a:solidFill>
              </a:rPr>
              <a:t>(stream of characters)</a:t>
            </a:r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4953000" y="2671763"/>
            <a:ext cx="19455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chemeClr val="accent2"/>
                </a:solidFill>
              </a:rPr>
              <a:t>stream of tokens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4953001" y="3586163"/>
            <a:ext cx="29395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chemeClr val="accent2"/>
                </a:solidFill>
              </a:rPr>
              <a:t>Abstract Syntax Tree (AST) </a:t>
            </a: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4953001" y="4576763"/>
            <a:ext cx="45825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solidFill>
                  <a:schemeClr val="accent2"/>
                </a:solidFill>
              </a:rPr>
              <a:t>AST with annotations (types, declarations)</a:t>
            </a:r>
          </a:p>
        </p:txBody>
      </p:sp>
      <p:sp>
        <p:nvSpPr>
          <p:cNvPr id="159760" name="Text Box 16"/>
          <p:cNvSpPr txBox="1">
            <a:spLocks noChangeArrowheads="1"/>
          </p:cNvSpPr>
          <p:nvPr/>
        </p:nvSpPr>
        <p:spPr bwMode="auto">
          <a:xfrm>
            <a:off x="4953000" y="5567363"/>
            <a:ext cx="22187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 smtClean="0">
                <a:solidFill>
                  <a:schemeClr val="accent2"/>
                </a:solidFill>
              </a:rPr>
              <a:t>Machine/byte code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FF6600"/>
                </a:solidFill>
              </a:rPr>
              <a:t>Syntactic </a:t>
            </a:r>
            <a:r>
              <a:rPr lang="en-US" altLang="en-US" dirty="0">
                <a:solidFill>
                  <a:srgbClr val="FF6600"/>
                </a:solidFill>
              </a:rPr>
              <a:t>Analysis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Input: </a:t>
            </a:r>
            <a:r>
              <a:rPr lang="en-US" altLang="en-US" dirty="0"/>
              <a:t>sequence of tokens from scanner</a:t>
            </a:r>
          </a:p>
          <a:p>
            <a:r>
              <a:rPr lang="en-US" altLang="en-US" b="1" dirty="0"/>
              <a:t>Output: </a:t>
            </a:r>
            <a:r>
              <a:rPr lang="en-US" altLang="en-US" dirty="0"/>
              <a:t>abstract syntax tree</a:t>
            </a:r>
          </a:p>
          <a:p>
            <a:r>
              <a:rPr lang="en-US" altLang="en-US" dirty="0"/>
              <a:t>Actually,</a:t>
            </a:r>
          </a:p>
          <a:p>
            <a:pPr lvl="1"/>
            <a:r>
              <a:rPr lang="en-US" altLang="en-US" dirty="0"/>
              <a:t>parser first builds a </a:t>
            </a:r>
            <a:r>
              <a:rPr lang="en-US" altLang="en-US" u="sng" dirty="0"/>
              <a:t>parse tree</a:t>
            </a:r>
          </a:p>
          <a:p>
            <a:pPr lvl="1"/>
            <a:r>
              <a:rPr lang="en-US" altLang="en-US" dirty="0"/>
              <a:t>AST is then built by translating the parse tree</a:t>
            </a:r>
          </a:p>
          <a:p>
            <a:pPr lvl="1"/>
            <a:r>
              <a:rPr lang="en-US" altLang="en-US" dirty="0"/>
              <a:t>parse tree rarely built explicitly; only determined by, say, how parser pushes stuff to </a:t>
            </a:r>
            <a:r>
              <a:rPr lang="en-US" altLang="en-US" dirty="0" smtClean="0"/>
              <a:t>stack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FB2AC-ACF8-44A8-9E22-1A3A8D8A100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UC Berkeley: Prof. </a:t>
            </a:r>
            <a:r>
              <a:rPr lang="en-US" altLang="en-US" dirty="0" err="1" smtClean="0"/>
              <a:t>Bodik</a:t>
            </a:r>
            <a:r>
              <a:rPr lang="en-US" altLang="en-US" dirty="0" smtClean="0"/>
              <a:t>  CS 164  Lecture 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512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olidFill>
                  <a:srgbClr val="ED7D31"/>
                </a:solidFill>
              </a:rPr>
              <a:t>Example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Source Code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9900CC"/>
                </a:solidFill>
              </a:rPr>
              <a:t>			4*(2+3)</a:t>
            </a:r>
          </a:p>
          <a:p>
            <a:r>
              <a:rPr lang="en-US" altLang="en-US" dirty="0"/>
              <a:t>Parser input</a:t>
            </a:r>
          </a:p>
          <a:p>
            <a:pPr lvl="1" algn="ctr">
              <a:buFontTx/>
              <a:buNone/>
            </a:pPr>
            <a:r>
              <a:rPr lang="en-US" altLang="en-US" b="1" dirty="0">
                <a:solidFill>
                  <a:srgbClr val="9900CC"/>
                </a:solidFill>
                <a:latin typeface="Century Gothic" panose="020B0502020202020204" pitchFamily="34" charset="0"/>
              </a:rPr>
              <a:t>NUM(4)  TIMES  LPAR  NUM(2)  PLUS  NUM(3)  RPAR</a:t>
            </a:r>
            <a:endParaRPr lang="en-US" altLang="en-US" dirty="0"/>
          </a:p>
          <a:p>
            <a:r>
              <a:rPr lang="en-US" altLang="en-US" dirty="0"/>
              <a:t>Parser output (AST):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UC Berkeley: Prof. </a:t>
            </a:r>
            <a:r>
              <a:rPr lang="en-US" altLang="en-US" dirty="0" err="1" smtClean="0"/>
              <a:t>Bodik</a:t>
            </a:r>
            <a:r>
              <a:rPr lang="en-US" altLang="en-US" dirty="0" smtClean="0"/>
              <a:t>  CS 164  Lecture 5</a:t>
            </a:r>
            <a:endParaRPr lang="en-US" alt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C2A4-DAEE-4DE6-AAEA-C3E3285A349D}" type="slidenum">
              <a:rPr lang="en-US" altLang="en-US"/>
              <a:pPr/>
              <a:t>7</a:t>
            </a:fld>
            <a:endParaRPr lang="en-US" altLang="en-US"/>
          </a:p>
        </p:txBody>
      </p:sp>
      <p:grpSp>
        <p:nvGrpSpPr>
          <p:cNvPr id="160786" name="Group 18"/>
          <p:cNvGrpSpPr>
            <a:grpSpLocks/>
          </p:cNvGrpSpPr>
          <p:nvPr/>
        </p:nvGrpSpPr>
        <p:grpSpPr bwMode="auto">
          <a:xfrm>
            <a:off x="5181601" y="3817938"/>
            <a:ext cx="4906963" cy="2125662"/>
            <a:chOff x="1245" y="2592"/>
            <a:chExt cx="3091" cy="1339"/>
          </a:xfrm>
        </p:grpSpPr>
        <p:sp>
          <p:nvSpPr>
            <p:cNvPr id="160774" name="Text Box 6"/>
            <p:cNvSpPr txBox="1">
              <a:spLocks noChangeArrowheads="1"/>
            </p:cNvSpPr>
            <p:nvPr/>
          </p:nvSpPr>
          <p:spPr bwMode="auto">
            <a:xfrm>
              <a:off x="2804" y="2592"/>
              <a:ext cx="2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*</a:t>
              </a:r>
            </a:p>
          </p:txBody>
        </p:sp>
        <p:cxnSp>
          <p:nvCxnSpPr>
            <p:cNvPr id="160775" name="AutoShape 7"/>
            <p:cNvCxnSpPr>
              <a:cxnSpLocks noChangeShapeType="1"/>
              <a:stCxn id="160776" idx="0"/>
              <a:endCxn id="160774" idx="2"/>
            </p:cNvCxnSpPr>
            <p:nvPr/>
          </p:nvCxnSpPr>
          <p:spPr bwMode="auto">
            <a:xfrm flipV="1">
              <a:off x="1708" y="2919"/>
              <a:ext cx="1202" cy="2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776" name="Text Box 8"/>
            <p:cNvSpPr txBox="1">
              <a:spLocks noChangeArrowheads="1"/>
            </p:cNvSpPr>
            <p:nvPr/>
          </p:nvSpPr>
          <p:spPr bwMode="auto">
            <a:xfrm>
              <a:off x="1245" y="3216"/>
              <a:ext cx="92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NUM(4)</a:t>
              </a:r>
            </a:p>
          </p:txBody>
        </p:sp>
        <p:cxnSp>
          <p:nvCxnSpPr>
            <p:cNvPr id="160778" name="AutoShape 10"/>
            <p:cNvCxnSpPr>
              <a:cxnSpLocks noChangeShapeType="1"/>
              <a:stCxn id="160774" idx="2"/>
              <a:endCxn id="160780" idx="0"/>
            </p:cNvCxnSpPr>
            <p:nvPr/>
          </p:nvCxnSpPr>
          <p:spPr bwMode="auto">
            <a:xfrm>
              <a:off x="2910" y="2919"/>
              <a:ext cx="406" cy="1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780" name="Text Box 12"/>
            <p:cNvSpPr txBox="1">
              <a:spLocks noChangeArrowheads="1"/>
            </p:cNvSpPr>
            <p:nvPr/>
          </p:nvSpPr>
          <p:spPr bwMode="auto">
            <a:xfrm>
              <a:off x="3190" y="3069"/>
              <a:ext cx="2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+</a:t>
              </a:r>
            </a:p>
          </p:txBody>
        </p:sp>
        <p:cxnSp>
          <p:nvCxnSpPr>
            <p:cNvPr id="160782" name="AutoShape 14"/>
            <p:cNvCxnSpPr>
              <a:cxnSpLocks noChangeShapeType="1"/>
              <a:stCxn id="160780" idx="2"/>
              <a:endCxn id="160783" idx="0"/>
            </p:cNvCxnSpPr>
            <p:nvPr/>
          </p:nvCxnSpPr>
          <p:spPr bwMode="auto">
            <a:xfrm flipH="1">
              <a:off x="2815" y="3396"/>
              <a:ext cx="501" cy="2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783" name="Text Box 15"/>
            <p:cNvSpPr txBox="1">
              <a:spLocks noChangeArrowheads="1"/>
            </p:cNvSpPr>
            <p:nvPr/>
          </p:nvSpPr>
          <p:spPr bwMode="auto">
            <a:xfrm>
              <a:off x="2352" y="3604"/>
              <a:ext cx="92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NUM(2)</a:t>
              </a:r>
            </a:p>
          </p:txBody>
        </p:sp>
        <p:sp>
          <p:nvSpPr>
            <p:cNvPr id="160784" name="Text Box 16"/>
            <p:cNvSpPr txBox="1">
              <a:spLocks noChangeArrowheads="1"/>
            </p:cNvSpPr>
            <p:nvPr/>
          </p:nvSpPr>
          <p:spPr bwMode="auto">
            <a:xfrm>
              <a:off x="3411" y="3604"/>
              <a:ext cx="92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NUM(3)</a:t>
              </a:r>
            </a:p>
          </p:txBody>
        </p:sp>
        <p:cxnSp>
          <p:nvCxnSpPr>
            <p:cNvPr id="160785" name="AutoShape 17"/>
            <p:cNvCxnSpPr>
              <a:cxnSpLocks noChangeShapeType="1"/>
              <a:stCxn id="160780" idx="2"/>
              <a:endCxn id="160784" idx="0"/>
            </p:cNvCxnSpPr>
            <p:nvPr/>
          </p:nvCxnSpPr>
          <p:spPr bwMode="auto">
            <a:xfrm>
              <a:off x="3316" y="3396"/>
              <a:ext cx="558" cy="2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52491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olidFill>
                  <a:srgbClr val="ED7D31"/>
                </a:solidFill>
              </a:rPr>
              <a:t>Parse tree for </a:t>
            </a:r>
            <a:r>
              <a:rPr lang="en-US" altLang="en-US" dirty="0" smtClean="0">
                <a:solidFill>
                  <a:srgbClr val="ED7D31"/>
                </a:solidFill>
              </a:rPr>
              <a:t>the example: 4*(2+3)</a:t>
            </a:r>
            <a:endParaRPr lang="en-US" altLang="en-US" dirty="0">
              <a:solidFill>
                <a:srgbClr val="ED7D31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UC Berkeley: Prof. </a:t>
            </a:r>
            <a:r>
              <a:rPr lang="en-US" altLang="en-US" dirty="0" err="1" smtClean="0"/>
              <a:t>Bodik</a:t>
            </a:r>
            <a:r>
              <a:rPr lang="en-US" altLang="en-US" dirty="0" smtClean="0"/>
              <a:t>  CS 164  Lecture 5</a:t>
            </a:r>
            <a:endParaRPr lang="en-US" alt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560AE-D813-4EBA-BDCF-7A85BF60290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1820" name="Text Box 28"/>
          <p:cNvSpPr txBox="1">
            <a:spLocks noChangeArrowheads="1"/>
          </p:cNvSpPr>
          <p:nvPr/>
        </p:nvSpPr>
        <p:spPr bwMode="auto">
          <a:xfrm>
            <a:off x="1927225" y="5913439"/>
            <a:ext cx="233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leaves are tokens</a:t>
            </a:r>
          </a:p>
        </p:txBody>
      </p:sp>
      <p:sp>
        <p:nvSpPr>
          <p:cNvPr id="161821" name="Rectangle 29"/>
          <p:cNvSpPr>
            <a:spLocks noChangeArrowheads="1"/>
          </p:cNvSpPr>
          <p:nvPr/>
        </p:nvSpPr>
        <p:spPr bwMode="auto">
          <a:xfrm>
            <a:off x="2622550" y="5505450"/>
            <a:ext cx="56325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l">
              <a:spcBef>
                <a:spcPct val="20000"/>
              </a:spcBef>
            </a:pPr>
            <a:r>
              <a:rPr lang="en-US" altLang="en-US" b="1">
                <a:solidFill>
                  <a:srgbClr val="9900CC"/>
                </a:solidFill>
              </a:rPr>
              <a:t>NUM(4)  TIMES  LPAR  NUM(2)  PLUS  NUM(3)  RPAR</a:t>
            </a:r>
          </a:p>
        </p:txBody>
      </p:sp>
      <p:grpSp>
        <p:nvGrpSpPr>
          <p:cNvPr id="161863" name="Group 71"/>
          <p:cNvGrpSpPr>
            <a:grpSpLocks/>
          </p:cNvGrpSpPr>
          <p:nvPr/>
        </p:nvGrpSpPr>
        <p:grpSpPr bwMode="auto">
          <a:xfrm>
            <a:off x="4826000" y="4492626"/>
            <a:ext cx="3646488" cy="1069975"/>
            <a:chOff x="2080" y="2830"/>
            <a:chExt cx="2297" cy="674"/>
          </a:xfrm>
        </p:grpSpPr>
        <p:sp>
          <p:nvSpPr>
            <p:cNvPr id="161848" name="Rectangle 56"/>
            <p:cNvSpPr>
              <a:spLocks noChangeArrowheads="1"/>
            </p:cNvSpPr>
            <p:nvPr/>
          </p:nvSpPr>
          <p:spPr bwMode="auto">
            <a:xfrm>
              <a:off x="2080" y="2830"/>
              <a:ext cx="22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EXPR                        </a:t>
              </a:r>
            </a:p>
          </p:txBody>
        </p:sp>
        <p:sp>
          <p:nvSpPr>
            <p:cNvPr id="161849" name="Line 57"/>
            <p:cNvSpPr>
              <a:spLocks noChangeShapeType="1"/>
            </p:cNvSpPr>
            <p:nvPr/>
          </p:nvSpPr>
          <p:spPr bwMode="auto">
            <a:xfrm flipH="1">
              <a:off x="2880" y="3070"/>
              <a:ext cx="482" cy="3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50" name="Line 58"/>
            <p:cNvSpPr>
              <a:spLocks noChangeShapeType="1"/>
            </p:cNvSpPr>
            <p:nvPr/>
          </p:nvSpPr>
          <p:spPr bwMode="auto">
            <a:xfrm>
              <a:off x="3361" y="3070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51" name="Line 59"/>
            <p:cNvSpPr>
              <a:spLocks noChangeShapeType="1"/>
            </p:cNvSpPr>
            <p:nvPr/>
          </p:nvSpPr>
          <p:spPr bwMode="auto">
            <a:xfrm>
              <a:off x="3361" y="3070"/>
              <a:ext cx="479" cy="4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  <p:grpSp>
        <p:nvGrpSpPr>
          <p:cNvPr id="161864" name="Group 72"/>
          <p:cNvGrpSpPr>
            <a:grpSpLocks/>
          </p:cNvGrpSpPr>
          <p:nvPr/>
        </p:nvGrpSpPr>
        <p:grpSpPr bwMode="auto">
          <a:xfrm>
            <a:off x="4749800" y="3425826"/>
            <a:ext cx="3784600" cy="2136775"/>
            <a:chOff x="2032" y="2158"/>
            <a:chExt cx="2384" cy="1346"/>
          </a:xfrm>
        </p:grpSpPr>
        <p:sp>
          <p:nvSpPr>
            <p:cNvPr id="161854" name="Rectangle 62"/>
            <p:cNvSpPr>
              <a:spLocks noChangeArrowheads="1"/>
            </p:cNvSpPr>
            <p:nvPr/>
          </p:nvSpPr>
          <p:spPr bwMode="auto">
            <a:xfrm>
              <a:off x="2032" y="2158"/>
              <a:ext cx="234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EXPR                         </a:t>
              </a:r>
            </a:p>
          </p:txBody>
        </p:sp>
        <p:sp>
          <p:nvSpPr>
            <p:cNvPr id="161855" name="Line 63"/>
            <p:cNvSpPr>
              <a:spLocks noChangeShapeType="1"/>
            </p:cNvSpPr>
            <p:nvPr/>
          </p:nvSpPr>
          <p:spPr bwMode="auto">
            <a:xfrm flipH="1">
              <a:off x="2352" y="2398"/>
              <a:ext cx="962" cy="11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56" name="Line 64"/>
            <p:cNvSpPr>
              <a:spLocks noChangeShapeType="1"/>
            </p:cNvSpPr>
            <p:nvPr/>
          </p:nvSpPr>
          <p:spPr bwMode="auto">
            <a:xfrm>
              <a:off x="3313" y="2398"/>
              <a:ext cx="47" cy="4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57" name="Line 65"/>
            <p:cNvSpPr>
              <a:spLocks noChangeShapeType="1"/>
            </p:cNvSpPr>
            <p:nvPr/>
          </p:nvSpPr>
          <p:spPr bwMode="auto">
            <a:xfrm>
              <a:off x="3313" y="2398"/>
              <a:ext cx="1103" cy="11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  <p:grpSp>
        <p:nvGrpSpPr>
          <p:cNvPr id="161865" name="Group 73"/>
          <p:cNvGrpSpPr>
            <a:grpSpLocks/>
          </p:cNvGrpSpPr>
          <p:nvPr/>
        </p:nvGrpSpPr>
        <p:grpSpPr bwMode="auto">
          <a:xfrm>
            <a:off x="3581400" y="1981200"/>
            <a:ext cx="4478338" cy="3505200"/>
            <a:chOff x="1296" y="1248"/>
            <a:chExt cx="2821" cy="2208"/>
          </a:xfrm>
        </p:grpSpPr>
        <p:sp>
          <p:nvSpPr>
            <p:cNvPr id="161859" name="Rectangle 67"/>
            <p:cNvSpPr>
              <a:spLocks noChangeArrowheads="1"/>
            </p:cNvSpPr>
            <p:nvPr/>
          </p:nvSpPr>
          <p:spPr bwMode="auto">
            <a:xfrm>
              <a:off x="1776" y="1248"/>
              <a:ext cx="234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400">
                  <a:solidFill>
                    <a:srgbClr val="9900CC"/>
                  </a:solidFill>
                </a:rPr>
                <a:t>                 EXPR                         </a:t>
              </a:r>
            </a:p>
          </p:txBody>
        </p:sp>
        <p:sp>
          <p:nvSpPr>
            <p:cNvPr id="161860" name="Line 68"/>
            <p:cNvSpPr>
              <a:spLocks noChangeShapeType="1"/>
            </p:cNvSpPr>
            <p:nvPr/>
          </p:nvSpPr>
          <p:spPr bwMode="auto">
            <a:xfrm flipH="1">
              <a:off x="1296" y="1488"/>
              <a:ext cx="1762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61" name="Line 69"/>
            <p:cNvSpPr>
              <a:spLocks noChangeShapeType="1"/>
            </p:cNvSpPr>
            <p:nvPr/>
          </p:nvSpPr>
          <p:spPr bwMode="auto">
            <a:xfrm>
              <a:off x="3057" y="1488"/>
              <a:ext cx="207" cy="67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61862" name="Line 70"/>
            <p:cNvSpPr>
              <a:spLocks noChangeShapeType="1"/>
            </p:cNvSpPr>
            <p:nvPr/>
          </p:nvSpPr>
          <p:spPr bwMode="auto">
            <a:xfrm flipH="1">
              <a:off x="1872" y="1488"/>
              <a:ext cx="1185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90454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olidFill>
                  <a:srgbClr val="ED7D31"/>
                </a:solidFill>
              </a:rPr>
              <a:t>Another example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00200"/>
            <a:ext cx="8763000" cy="4419600"/>
          </a:xfrm>
        </p:spPr>
        <p:txBody>
          <a:bodyPr/>
          <a:lstStyle/>
          <a:p>
            <a:r>
              <a:rPr lang="en-US" altLang="en-US" dirty="0" smtClean="0"/>
              <a:t>Source Code</a:t>
            </a:r>
            <a:endParaRPr lang="en-US" altLang="en-US" dirty="0"/>
          </a:p>
          <a:p>
            <a:pPr lvl="1" algn="ctr">
              <a:buFontTx/>
              <a:buNone/>
            </a:pPr>
            <a:r>
              <a:rPr lang="en-US" altLang="en-US" sz="2800" dirty="0">
                <a:solidFill>
                  <a:srgbClr val="9900CC"/>
                </a:solidFill>
              </a:rPr>
              <a:t>if (x == y) { a=1; }</a:t>
            </a:r>
          </a:p>
          <a:p>
            <a:r>
              <a:rPr lang="en-US" altLang="en-US" dirty="0"/>
              <a:t>Parser input</a:t>
            </a:r>
          </a:p>
          <a:p>
            <a:pPr lvl="1" algn="ctr">
              <a:buFontTx/>
              <a:buNone/>
            </a:pPr>
            <a:r>
              <a:rPr lang="en-US" altLang="en-US" b="1" dirty="0">
                <a:solidFill>
                  <a:srgbClr val="9900CC"/>
                </a:solidFill>
                <a:latin typeface="Century Gothic" panose="020B0502020202020204" pitchFamily="34" charset="0"/>
              </a:rPr>
              <a:t>IF  LPAR  ID  EQ  ID  RPAR  LBR  ID  AS  INT  SEMI  RBR</a:t>
            </a:r>
          </a:p>
          <a:p>
            <a:r>
              <a:rPr lang="en-US" altLang="en-US" dirty="0"/>
              <a:t>Parser output (AST):</a:t>
            </a:r>
          </a:p>
          <a:p>
            <a:endParaRPr lang="en-US" alt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Adopted From UC Berkeley: Prof. </a:t>
            </a:r>
            <a:r>
              <a:rPr lang="en-US" altLang="en-US" dirty="0" err="1" smtClean="0"/>
              <a:t>Bodik</a:t>
            </a:r>
            <a:r>
              <a:rPr lang="en-US" altLang="en-US" dirty="0" smtClean="0"/>
              <a:t>  CS 164  Lecture 5</a:t>
            </a:r>
            <a:endParaRPr lang="en-US" alt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2E7B-3BFE-46BE-8DE9-163BF1821F21}" type="slidenum">
              <a:rPr lang="en-US" altLang="en-US"/>
              <a:pPr/>
              <a:t>9</a:t>
            </a:fld>
            <a:endParaRPr lang="en-US" altLang="en-US"/>
          </a:p>
        </p:txBody>
      </p:sp>
      <p:grpSp>
        <p:nvGrpSpPr>
          <p:cNvPr id="155652" name="Group 4"/>
          <p:cNvGrpSpPr>
            <a:grpSpLocks/>
          </p:cNvGrpSpPr>
          <p:nvPr/>
        </p:nvGrpSpPr>
        <p:grpSpPr bwMode="auto">
          <a:xfrm>
            <a:off x="2895600" y="4114800"/>
            <a:ext cx="4762500" cy="2133600"/>
            <a:chOff x="864" y="2592"/>
            <a:chExt cx="3000" cy="1344"/>
          </a:xfrm>
        </p:grpSpPr>
        <p:cxnSp>
          <p:nvCxnSpPr>
            <p:cNvPr id="155653" name="AutoShape 5"/>
            <p:cNvCxnSpPr>
              <a:cxnSpLocks noChangeShapeType="1"/>
              <a:stCxn id="155656" idx="2"/>
              <a:endCxn id="155657" idx="0"/>
            </p:cNvCxnSpPr>
            <p:nvPr/>
          </p:nvCxnSpPr>
          <p:spPr bwMode="auto">
            <a:xfrm flipH="1">
              <a:off x="1080" y="3399"/>
              <a:ext cx="408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654" name="Text Box 6"/>
            <p:cNvSpPr txBox="1">
              <a:spLocks noChangeArrowheads="1"/>
            </p:cNvSpPr>
            <p:nvPr/>
          </p:nvSpPr>
          <p:spPr bwMode="auto">
            <a:xfrm>
              <a:off x="2208" y="2592"/>
              <a:ext cx="14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IF-THEN</a:t>
              </a:r>
            </a:p>
          </p:txBody>
        </p:sp>
        <p:cxnSp>
          <p:nvCxnSpPr>
            <p:cNvPr id="155655" name="AutoShape 7"/>
            <p:cNvCxnSpPr>
              <a:cxnSpLocks noChangeShapeType="1"/>
              <a:stCxn id="155656" idx="0"/>
              <a:endCxn id="155654" idx="2"/>
            </p:cNvCxnSpPr>
            <p:nvPr/>
          </p:nvCxnSpPr>
          <p:spPr bwMode="auto">
            <a:xfrm flipV="1">
              <a:off x="1488" y="2919"/>
              <a:ext cx="1438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656" name="Text Box 8"/>
            <p:cNvSpPr txBox="1">
              <a:spLocks noChangeArrowheads="1"/>
            </p:cNvSpPr>
            <p:nvPr/>
          </p:nvSpPr>
          <p:spPr bwMode="auto">
            <a:xfrm>
              <a:off x="1248" y="3072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==</a:t>
              </a:r>
            </a:p>
          </p:txBody>
        </p:sp>
        <p:sp>
          <p:nvSpPr>
            <p:cNvPr id="155657" name="Text Box 9"/>
            <p:cNvSpPr txBox="1">
              <a:spLocks noChangeArrowheads="1"/>
            </p:cNvSpPr>
            <p:nvPr/>
          </p:nvSpPr>
          <p:spPr bwMode="auto">
            <a:xfrm>
              <a:off x="864" y="3600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ID</a:t>
              </a:r>
            </a:p>
          </p:txBody>
        </p:sp>
        <p:cxnSp>
          <p:nvCxnSpPr>
            <p:cNvPr id="155658" name="AutoShape 10"/>
            <p:cNvCxnSpPr>
              <a:cxnSpLocks noChangeShapeType="1"/>
              <a:stCxn id="155654" idx="2"/>
              <a:endCxn id="155660" idx="0"/>
            </p:cNvCxnSpPr>
            <p:nvPr/>
          </p:nvCxnSpPr>
          <p:spPr bwMode="auto">
            <a:xfrm>
              <a:off x="2926" y="2919"/>
              <a:ext cx="410" cy="1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659" name="Text Box 11"/>
            <p:cNvSpPr txBox="1">
              <a:spLocks noChangeArrowheads="1"/>
            </p:cNvSpPr>
            <p:nvPr/>
          </p:nvSpPr>
          <p:spPr bwMode="auto">
            <a:xfrm>
              <a:off x="1536" y="3600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ID</a:t>
              </a:r>
            </a:p>
          </p:txBody>
        </p:sp>
        <p:sp>
          <p:nvSpPr>
            <p:cNvPr id="155660" name="Text Box 12"/>
            <p:cNvSpPr txBox="1">
              <a:spLocks noChangeArrowheads="1"/>
            </p:cNvSpPr>
            <p:nvPr/>
          </p:nvSpPr>
          <p:spPr bwMode="auto">
            <a:xfrm>
              <a:off x="3120" y="3072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=</a:t>
              </a:r>
            </a:p>
          </p:txBody>
        </p:sp>
        <p:cxnSp>
          <p:nvCxnSpPr>
            <p:cNvPr id="155661" name="AutoShape 13"/>
            <p:cNvCxnSpPr>
              <a:cxnSpLocks noChangeShapeType="1"/>
              <a:stCxn id="155656" idx="2"/>
              <a:endCxn id="155659" idx="0"/>
            </p:cNvCxnSpPr>
            <p:nvPr/>
          </p:nvCxnSpPr>
          <p:spPr bwMode="auto">
            <a:xfrm>
              <a:off x="1488" y="3399"/>
              <a:ext cx="264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662" name="AutoShape 14"/>
            <p:cNvCxnSpPr>
              <a:cxnSpLocks noChangeShapeType="1"/>
              <a:endCxn id="155663" idx="0"/>
            </p:cNvCxnSpPr>
            <p:nvPr/>
          </p:nvCxnSpPr>
          <p:spPr bwMode="auto">
            <a:xfrm flipH="1">
              <a:off x="2976" y="3408"/>
              <a:ext cx="408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663" name="Text Box 15"/>
            <p:cNvSpPr txBox="1">
              <a:spLocks noChangeArrowheads="1"/>
            </p:cNvSpPr>
            <p:nvPr/>
          </p:nvSpPr>
          <p:spPr bwMode="auto">
            <a:xfrm>
              <a:off x="2760" y="360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ID</a:t>
              </a:r>
            </a:p>
          </p:txBody>
        </p:sp>
        <p:sp>
          <p:nvSpPr>
            <p:cNvPr id="155664" name="Text Box 16"/>
            <p:cNvSpPr txBox="1">
              <a:spLocks noChangeArrowheads="1"/>
            </p:cNvSpPr>
            <p:nvPr/>
          </p:nvSpPr>
          <p:spPr bwMode="auto">
            <a:xfrm>
              <a:off x="3432" y="360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Century Gothic" panose="020B0502020202020204" pitchFamily="34" charset="0"/>
                </a:rPr>
                <a:t>INT</a:t>
              </a:r>
            </a:p>
          </p:txBody>
        </p:sp>
        <p:cxnSp>
          <p:nvCxnSpPr>
            <p:cNvPr id="155665" name="AutoShape 17"/>
            <p:cNvCxnSpPr>
              <a:cxnSpLocks noChangeShapeType="1"/>
              <a:endCxn id="155664" idx="0"/>
            </p:cNvCxnSpPr>
            <p:nvPr/>
          </p:nvCxnSpPr>
          <p:spPr bwMode="auto">
            <a:xfrm>
              <a:off x="3384" y="3408"/>
              <a:ext cx="264" cy="2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72142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1929</Words>
  <Application>Microsoft Macintosh PowerPoint</Application>
  <PresentationFormat>Custom</PresentationFormat>
  <Paragraphs>352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Basic Program Analysis</vt:lpstr>
      <vt:lpstr>Our Goal</vt:lpstr>
      <vt:lpstr>Do we need to implement control and data flow analysis from scratch?</vt:lpstr>
      <vt:lpstr>Compiler Overview</vt:lpstr>
      <vt:lpstr>The Structure of a Compiler</vt:lpstr>
      <vt:lpstr>Syntactic Analysis</vt:lpstr>
      <vt:lpstr>Example</vt:lpstr>
      <vt:lpstr>Parse tree for the example: 4*(2+3)</vt:lpstr>
      <vt:lpstr>Another example</vt:lpstr>
      <vt:lpstr>Parse tree for example: if (x==y) {a=1;} </vt:lpstr>
      <vt:lpstr>Parse Tree</vt:lpstr>
      <vt:lpstr>PowerPoint Presentation</vt:lpstr>
      <vt:lpstr>Abstract Syntax Tree (AST)</vt:lpstr>
      <vt:lpstr>PowerPoint Presentation</vt:lpstr>
      <vt:lpstr>Disadvantages of ASTs</vt:lpstr>
      <vt:lpstr>Control Flow Graph &amp; Analysis</vt:lpstr>
      <vt:lpstr>Representing Control Flow</vt:lpstr>
      <vt:lpstr>What Is Control-Flow Analysis?</vt:lpstr>
      <vt:lpstr>Basic Blocks</vt:lpstr>
      <vt:lpstr>Basic Block Example</vt:lpstr>
      <vt:lpstr>Building a CFG From Basic Block</vt:lpstr>
      <vt:lpstr>Looping</vt:lpstr>
      <vt:lpstr>Looping</vt:lpstr>
      <vt:lpstr>Dominators</vt:lpstr>
      <vt:lpstr>Identifying Natural Loops and Dominators </vt:lpstr>
      <vt:lpstr>Reducibility</vt:lpstr>
      <vt:lpstr>Handling Irreducible CFG’s</vt:lpstr>
      <vt:lpstr>Why go through all this trouble?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Program Analysis</dc:title>
  <dc:creator>Baishakhi Ray</dc:creator>
  <cp:lastModifiedBy>Suman Jana</cp:lastModifiedBy>
  <cp:revision>96</cp:revision>
  <dcterms:created xsi:type="dcterms:W3CDTF">2016-08-29T01:27:54Z</dcterms:created>
  <dcterms:modified xsi:type="dcterms:W3CDTF">2017-01-25T08:54:47Z</dcterms:modified>
</cp:coreProperties>
</file>