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38"/>
  </p:normalViewPr>
  <p:slideViewPr>
    <p:cSldViewPr snapToGrid="0">
      <p:cViewPr varScale="1">
        <p:scale>
          <a:sx n="113" d="100"/>
          <a:sy n="113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02580-98FE-3344-0EC5-C4B537999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4E2683-8CEF-F35C-91B4-D30A95054B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8D72-8AEE-F4EE-FB8E-C81410E7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26255-1A21-8EC4-6DF2-01B145A1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2A3D3-6CF6-CCB1-D1E7-228E062FB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0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7014-465D-9620-45CD-9596C1C3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8A043-8170-7762-CB44-38293445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6142D-8144-D3E1-722D-B949C7EFD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0C305-1CBB-0374-39B3-71D97127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3E284-DEDB-44F6-2AE9-F955AE29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9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646A6-4DE7-9C02-1A51-977D80248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82930D-65E0-AE4E-CAA3-7DE4DF145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CFBD9-1B7A-C1CF-8D45-C8132C71A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00633-7E2C-0932-FB3F-C4C9C3A4A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BC3F2-1A5D-8659-40F0-5D9649FF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6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98AA7-9CA7-556C-8B67-3704BB7A3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2541B-EDD9-10C9-FEF3-96225D8F2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8B040-C2C2-7882-855A-EF54DD795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358B7-3B73-99AD-4714-7EB46572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0F906-9AF6-956F-4236-80847B4F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3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02EE-1B30-814B-506E-F16C6041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78A8F-C717-1212-39C4-1F31079E9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431F-3D2B-02D7-59A6-FA680DFB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62B45-9D3D-2882-D67F-08180F01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C7D14-6E82-07DE-A2E5-BF0E967A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2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FDE3B-BA9D-390B-DAC8-6A651107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CCAA1-C908-E94C-263A-6C69CCBE0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FD6CD-A8D9-96C7-681A-F195EBD70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E1F00-30C5-2C8A-014F-19C89259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80D6A-EEBB-272B-13BF-CDED3B35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05930-020A-8AF1-E066-2906D9CB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1F56-D9AD-0605-4784-1932CC75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48502-C49A-DB55-5882-40EB41A0C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6FFD93-7553-063E-4F37-E23F0F3C5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B427C-B468-6FE5-50D7-CE8EB5B75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0BE932-ACAE-8BD4-05FF-47150CE41E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C51267-7619-BB26-FF4D-5F644652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DBA5C-D6B2-F6BD-D9CA-ED44A8EC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42BF8-8433-3731-0E0D-F135481D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2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800E-60D0-3BC4-DCDF-F3B06955C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486963-307F-8996-4229-C6493721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2D93CD-9976-BAAB-FCDC-C86552B1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9262F-2D7D-8661-ED44-8DDCC91E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7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68581-1D9E-9E6D-9FBF-F4CF207B7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37AFD-4FB9-39C4-09BA-6FD02D9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DED4D-19DB-FA17-3B63-643DB0A5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5269C-DFEB-3C25-1F87-50BE9358B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2307B-8CD2-0942-B715-84F5964B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E8AE5-11E5-833D-9C2B-94A980167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B571B4-07E9-CBD0-7292-DFCACFFBC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66146-510B-DFEB-E0B9-E2D1427A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A9A04-0058-0EDA-23B3-BF08428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8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693E7-7993-8F52-400F-D1F09FB76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4D865-A95A-5D81-C915-7FA776653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C43A78-0C20-018B-218A-BF7765E0B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54C78-0303-B476-5BC4-7B1CF4D4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F75FF-BB26-8A91-6F2D-9F7E3096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051C6-3878-78C8-ECDA-66BBD91A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2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02298-1CEA-429D-34DB-3D1E3EEF3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DE3DF7-AD46-1E96-8E0D-BD07B4AC3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A8EE7-54BD-719A-5522-8A1EEC945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07950-F60D-3749-8152-8D719314AE31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219BD-7252-70D8-81A0-2229810CF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11049-39E6-5C67-4EF5-F37AA7424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782C-6B38-464B-8CCD-70D51504E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4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23FE7-B474-7A71-D066-15D37DACC8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evaluate a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2FC94-1861-1FCC-6EA4-E5A4A7C807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3E422-26CC-39BE-83AF-10EC2D876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Good Research Proposal?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6F6CB-6F7B-EA47-15F7-4DDF6693C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 strong proposal answers five core questions clearly:</a:t>
            </a:r>
            <a:endParaRPr lang="en-US" dirty="0"/>
          </a:p>
          <a:p>
            <a:pPr lvl="1">
              <a:buFont typeface="+mj-lt"/>
              <a:buAutoNum type="arabicPeriod"/>
            </a:pPr>
            <a:r>
              <a:rPr lang="en-US" b="1" dirty="0"/>
              <a:t>Problem:</a:t>
            </a:r>
            <a:r>
              <a:rPr lang="en-US" dirty="0"/>
              <a:t> What precise problem are you solving?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Importance:</a:t>
            </a:r>
            <a:r>
              <a:rPr lang="en-US" dirty="0"/>
              <a:t> Why should anyone care?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Novelty:</a:t>
            </a:r>
            <a:r>
              <a:rPr lang="en-US" dirty="0"/>
              <a:t> What is new compared to prior work?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Method:</a:t>
            </a:r>
            <a:r>
              <a:rPr lang="en-US" dirty="0"/>
              <a:t> How exactly will you do it?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Evaluation:</a:t>
            </a:r>
            <a:r>
              <a:rPr lang="en-US" dirty="0"/>
              <a:t> How will you prove it works?</a:t>
            </a:r>
          </a:p>
          <a:p>
            <a:r>
              <a:rPr lang="en-US" dirty="0"/>
              <a:t>If one of these is vague → the proposal is weak.</a:t>
            </a:r>
          </a:p>
          <a:p>
            <a:r>
              <a:rPr lang="en-US" b="1" dirty="0"/>
              <a:t>Red flags:</a:t>
            </a:r>
            <a:endParaRPr lang="en-US" dirty="0"/>
          </a:p>
          <a:p>
            <a:pPr lvl="1"/>
            <a:r>
              <a:rPr lang="en-US" dirty="0"/>
              <a:t>Buzzwords without a concrete question</a:t>
            </a:r>
          </a:p>
          <a:p>
            <a:pPr lvl="1"/>
            <a:r>
              <a:rPr lang="en-US" dirty="0"/>
              <a:t>No comparison to existing work</a:t>
            </a:r>
          </a:p>
          <a:p>
            <a:pPr lvl="1"/>
            <a:r>
              <a:rPr lang="en-US" dirty="0"/>
              <a:t>“We will improve X” without defining how improvement is measured</a:t>
            </a:r>
          </a:p>
          <a:p>
            <a:pPr lvl="1"/>
            <a:r>
              <a:rPr lang="en-US" dirty="0"/>
              <a:t>No clear evaluation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79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6D9A-F5C6-C5BF-C7DD-BA99005D4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core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7A114-2CE8-57F7-AC94-102C6F422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When reviewing a proposal, score it on:</a:t>
            </a:r>
          </a:p>
          <a:p>
            <a:r>
              <a:rPr lang="en-US" b="1" dirty="0"/>
              <a:t>1. Clarity</a:t>
            </a:r>
          </a:p>
          <a:p>
            <a:pPr lvl="1"/>
            <a:r>
              <a:rPr lang="en-US" dirty="0"/>
              <a:t>Is the research question specific?</a:t>
            </a:r>
          </a:p>
          <a:p>
            <a:pPr lvl="1"/>
            <a:r>
              <a:rPr lang="en-US" dirty="0"/>
              <a:t>Can you restate it in one sentence?</a:t>
            </a:r>
          </a:p>
          <a:p>
            <a:r>
              <a:rPr lang="en-US" b="1" dirty="0"/>
              <a:t>2. Significance</a:t>
            </a:r>
          </a:p>
          <a:p>
            <a:pPr lvl="1"/>
            <a:r>
              <a:rPr lang="en-US" dirty="0"/>
              <a:t>Does it solve a real, non-trivial problem?</a:t>
            </a:r>
          </a:p>
          <a:p>
            <a:pPr lvl="1"/>
            <a:r>
              <a:rPr lang="en-US" dirty="0"/>
              <a:t>Who benefits if this succeeds?</a:t>
            </a:r>
          </a:p>
          <a:p>
            <a:r>
              <a:rPr lang="en-US" b="1" dirty="0"/>
              <a:t>3. Novelty</a:t>
            </a:r>
          </a:p>
          <a:p>
            <a:pPr lvl="1"/>
            <a:r>
              <a:rPr lang="en-US" dirty="0"/>
              <a:t>Is it clearly different from prior work?</a:t>
            </a:r>
          </a:p>
          <a:p>
            <a:pPr lvl="1"/>
            <a:r>
              <a:rPr lang="en-US" dirty="0"/>
              <a:t>Is there evidence the authors understand related work?</a:t>
            </a:r>
          </a:p>
          <a:p>
            <a:r>
              <a:rPr lang="en-US" b="1" dirty="0"/>
              <a:t>4. Feasibility</a:t>
            </a:r>
          </a:p>
          <a:p>
            <a:pPr lvl="1"/>
            <a:r>
              <a:rPr lang="en-US" dirty="0"/>
              <a:t>Is the method realistic for the time/resources?</a:t>
            </a:r>
          </a:p>
          <a:p>
            <a:pPr lvl="1"/>
            <a:r>
              <a:rPr lang="en-US" dirty="0"/>
              <a:t>Are assumptions reasonable?</a:t>
            </a:r>
          </a:p>
          <a:p>
            <a:r>
              <a:rPr lang="en-US" dirty="0"/>
              <a:t>A proposal can be interesting but </a:t>
            </a:r>
            <a:r>
              <a:rPr lang="en-US" b="1" dirty="0"/>
              <a:t>not feasible</a:t>
            </a:r>
            <a:r>
              <a:rPr lang="en-US" dirty="0"/>
              <a:t> — that still makes it weak.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07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3C551-74F5-AF3F-621B-CD0539F48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Method and Evidence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B5003-BB51-35CB-8717-4A864A1B5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good proposal must include:</a:t>
            </a:r>
          </a:p>
          <a:p>
            <a:pPr lvl="1"/>
            <a:r>
              <a:rPr lang="en-US" b="1" dirty="0"/>
              <a:t>Clear Hypothesis</a:t>
            </a:r>
          </a:p>
          <a:p>
            <a:pPr lvl="1"/>
            <a:r>
              <a:rPr lang="en-US" dirty="0"/>
              <a:t>What claim is being tested?</a:t>
            </a:r>
          </a:p>
          <a:p>
            <a:pPr lvl="1"/>
            <a:r>
              <a:rPr lang="en-US" b="1" dirty="0"/>
              <a:t>Concrete Method</a:t>
            </a:r>
          </a:p>
          <a:p>
            <a:pPr lvl="1"/>
            <a:r>
              <a:rPr lang="en-US" dirty="0"/>
              <a:t>Data source?</a:t>
            </a:r>
          </a:p>
          <a:p>
            <a:pPr lvl="1"/>
            <a:r>
              <a:rPr lang="en-US" dirty="0"/>
              <a:t>Algorithm/system design?</a:t>
            </a:r>
          </a:p>
          <a:p>
            <a:pPr lvl="1"/>
            <a:r>
              <a:rPr lang="en-US" dirty="0"/>
              <a:t>Experimental setup?</a:t>
            </a:r>
          </a:p>
          <a:p>
            <a:r>
              <a:rPr lang="en-US" b="1" dirty="0"/>
              <a:t>Evaluation Plan</a:t>
            </a:r>
          </a:p>
          <a:p>
            <a:pPr lvl="1"/>
            <a:r>
              <a:rPr lang="en-US" dirty="0"/>
              <a:t>Baselines?</a:t>
            </a:r>
          </a:p>
          <a:p>
            <a:pPr lvl="1"/>
            <a:r>
              <a:rPr lang="en-US" dirty="0"/>
              <a:t>Metrics?</a:t>
            </a:r>
          </a:p>
          <a:p>
            <a:pPr lvl="1"/>
            <a:r>
              <a:rPr lang="en-US" dirty="0"/>
              <a:t>Datasets?</a:t>
            </a:r>
          </a:p>
          <a:p>
            <a:pPr lvl="1"/>
            <a:r>
              <a:rPr lang="en-US" dirty="0"/>
              <a:t>Statistical validation?</a:t>
            </a:r>
          </a:p>
          <a:p>
            <a:r>
              <a:rPr lang="en-US" dirty="0"/>
              <a:t>If evaluation is vague → the proposal is not research, it is an idea.</a:t>
            </a:r>
          </a:p>
          <a:p>
            <a:r>
              <a:rPr lang="en-US" b="1" dirty="0"/>
              <a:t>Key principle:</a:t>
            </a:r>
            <a:endParaRPr lang="en-US" dirty="0"/>
          </a:p>
          <a:p>
            <a:pPr lvl="1"/>
            <a:r>
              <a:rPr lang="en-US" dirty="0"/>
              <a:t>Research = Claim + Evidence.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34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1E9D-298A-1A93-55F9-C2F842B1B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Constructive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019D-0724-F318-4659-B72205C87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1. Summary (2–3 sentences)</a:t>
            </a:r>
          </a:p>
          <a:p>
            <a:r>
              <a:rPr lang="en-US" dirty="0"/>
              <a:t>Show you understood the proposal.</a:t>
            </a:r>
          </a:p>
          <a:p>
            <a:r>
              <a:rPr lang="en-US" b="1" dirty="0"/>
              <a:t>2. Strengths</a:t>
            </a:r>
          </a:p>
          <a:p>
            <a:pPr lvl="1"/>
            <a:r>
              <a:rPr lang="en-US" dirty="0"/>
              <a:t>Be specific:</a:t>
            </a:r>
          </a:p>
          <a:p>
            <a:pPr lvl="1"/>
            <a:r>
              <a:rPr lang="en-US" dirty="0"/>
              <a:t>Clear problem definition</a:t>
            </a:r>
          </a:p>
          <a:p>
            <a:pPr lvl="1"/>
            <a:r>
              <a:rPr lang="en-US" dirty="0"/>
              <a:t>Strong experimental plan</a:t>
            </a:r>
          </a:p>
          <a:p>
            <a:pPr lvl="1"/>
            <a:r>
              <a:rPr lang="en-US" dirty="0"/>
              <a:t>Good grounding in literature</a:t>
            </a:r>
          </a:p>
          <a:p>
            <a:r>
              <a:rPr lang="en-US" b="1" dirty="0"/>
              <a:t>3. Weaknesses</a:t>
            </a:r>
          </a:p>
          <a:p>
            <a:pPr lvl="1"/>
            <a:r>
              <a:rPr lang="en-US" dirty="0"/>
              <a:t>Be actionable:</a:t>
            </a:r>
          </a:p>
          <a:p>
            <a:pPr lvl="1"/>
            <a:r>
              <a:rPr lang="en-US" dirty="0"/>
              <a:t>Missing baseline comparison</a:t>
            </a:r>
          </a:p>
          <a:p>
            <a:pPr lvl="1"/>
            <a:r>
              <a:rPr lang="en-US" dirty="0"/>
              <a:t>No measurable metric</a:t>
            </a:r>
          </a:p>
          <a:p>
            <a:pPr lvl="1"/>
            <a:r>
              <a:rPr lang="en-US" dirty="0"/>
              <a:t>Feasibility concerns</a:t>
            </a:r>
          </a:p>
          <a:p>
            <a:r>
              <a:rPr lang="en-US" b="1" dirty="0"/>
              <a:t>4. Suggestions</a:t>
            </a:r>
          </a:p>
          <a:p>
            <a:pPr lvl="1"/>
            <a:r>
              <a:rPr lang="en-US" dirty="0"/>
              <a:t>Concrete improvements:</a:t>
            </a:r>
          </a:p>
          <a:p>
            <a:pPr lvl="1"/>
            <a:r>
              <a:rPr lang="en-US" dirty="0"/>
              <a:t>Define metric X</a:t>
            </a:r>
          </a:p>
          <a:p>
            <a:pPr lvl="1"/>
            <a:r>
              <a:rPr lang="en-US" dirty="0"/>
              <a:t>Add comparison to Y</a:t>
            </a:r>
          </a:p>
          <a:p>
            <a:pPr lvl="1"/>
            <a:r>
              <a:rPr lang="en-US" dirty="0"/>
              <a:t>Narrow scope to Z</a:t>
            </a:r>
          </a:p>
          <a:p>
            <a:r>
              <a:rPr lang="en-US" dirty="0"/>
              <a:t>Avoid: Personal attacks,  Vague criticism (“unclear”, “weak”), Reviewing the topic instead of the execution,…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358</Words>
  <Application>Microsoft Macintosh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How to evaluate a proposal</vt:lpstr>
      <vt:lpstr>What Is a Good Research Proposal?</vt:lpstr>
      <vt:lpstr>The core dimensions</vt:lpstr>
      <vt:lpstr>Evaluating the Method and Evidence Plan</vt:lpstr>
      <vt:lpstr>Writing Constructive Reviews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evaluate a proposal</dc:title>
  <dc:creator>Microsoft Office User</dc:creator>
  <cp:lastModifiedBy>Microsoft Office User</cp:lastModifiedBy>
  <cp:revision>3</cp:revision>
  <dcterms:created xsi:type="dcterms:W3CDTF">2026-02-13T16:27:44Z</dcterms:created>
  <dcterms:modified xsi:type="dcterms:W3CDTF">2026-02-13T16:32:06Z</dcterms:modified>
</cp:coreProperties>
</file>