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png" ContentType="image/png"/>
  <Default Extension="tiff" ContentType="image/tif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1" r:id="rId2"/>
    <p:sldId id="342" r:id="rId3"/>
    <p:sldId id="356" r:id="rId4"/>
    <p:sldId id="357" r:id="rId5"/>
    <p:sldId id="302" r:id="rId6"/>
    <p:sldId id="381" r:id="rId7"/>
    <p:sldId id="344" r:id="rId8"/>
    <p:sldId id="382" r:id="rId9"/>
    <p:sldId id="334" r:id="rId10"/>
    <p:sldId id="383" r:id="rId11"/>
    <p:sldId id="304" r:id="rId12"/>
    <p:sldId id="379" r:id="rId13"/>
    <p:sldId id="300" r:id="rId14"/>
    <p:sldId id="361" r:id="rId15"/>
    <p:sldId id="311" r:id="rId16"/>
    <p:sldId id="378" r:id="rId17"/>
    <p:sldId id="384" r:id="rId18"/>
    <p:sldId id="385" r:id="rId19"/>
    <p:sldId id="387" r:id="rId20"/>
    <p:sldId id="393" r:id="rId21"/>
    <p:sldId id="386" r:id="rId22"/>
    <p:sldId id="373" r:id="rId23"/>
    <p:sldId id="262" r:id="rId24"/>
    <p:sldId id="363" r:id="rId25"/>
    <p:sldId id="394" r:id="rId26"/>
    <p:sldId id="322" r:id="rId27"/>
    <p:sldId id="368" r:id="rId28"/>
    <p:sldId id="390" r:id="rId29"/>
    <p:sldId id="325" r:id="rId30"/>
    <p:sldId id="374" r:id="rId31"/>
    <p:sldId id="372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43E9"/>
    <a:srgbClr val="99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2" autoAdjust="0"/>
    <p:restoredTop sz="86458" autoAdjust="0"/>
  </p:normalViewPr>
  <p:slideViewPr>
    <p:cSldViewPr>
      <p:cViewPr>
        <p:scale>
          <a:sx n="80" d="100"/>
          <a:sy n="80" d="100"/>
        </p:scale>
        <p:origin x="-16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38A310-A874-44C2-B558-E1641761F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3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2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1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48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2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3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01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6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2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4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92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13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57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5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8A310-A874-44C2-B558-E1641761F4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7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8EE16-C2E2-434D-9B8F-B23B97C485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2E5E0-20D0-4B6F-8862-79D032DE9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CED15-C55E-4727-8C4D-D839AE5371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B6365-B92E-4336-94B6-2607268370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BFA09-B568-47E8-BC1B-DA8ADD6F3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FB995-D0D8-48B1-95E1-24AB5F93A0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32FC1-8FC9-4DC0-B234-098E85F88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8A7E8-A9F4-4D06-AC27-C139988470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87AD4-5855-4EE6-9E38-A56D4B5655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A9EA6-16A6-4849-9A8C-08E1CDEAF3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04E1A4-D81D-4240-B250-BA3C47A6BC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+mn-ea"/>
          <a:cs typeface="Calibri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/>
          <a:ea typeface="+mn-ea"/>
          <a:cs typeface="Calibri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Relationship Id="rId5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jpg"/><Relationship Id="rId5" Type="http://schemas.openxmlformats.org/officeDocument/2006/relationships/image" Target="../media/image26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Relationship Id="rId6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3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eg"/><Relationship Id="rId6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6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Relationship Id="rId6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.jpeg"/><Relationship Id="rId5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.jpeg"/><Relationship Id="rId5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chemeClr val="tx2"/>
                </a:solidFill>
                <a:latin typeface="Calibri"/>
                <a:cs typeface="Calibri"/>
              </a:rPr>
              <a:t>Enabling Fine-Grained Permissions for Augmented Reality </a:t>
            </a:r>
          </a:p>
          <a:p>
            <a:r>
              <a:rPr lang="en-US" sz="3600" b="1" dirty="0">
                <a:solidFill>
                  <a:schemeClr val="tx2"/>
                </a:solidFill>
                <a:latin typeface="Calibri"/>
                <a:cs typeface="Calibri"/>
              </a:rPr>
              <a:t>Applications With Recognizers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>
                <a:latin typeface="Calibri"/>
                <a:cs typeface="Calibri"/>
              </a:rPr>
              <a:t>Suman Jana</a:t>
            </a:r>
            <a:r>
              <a:rPr lang="ca-ES" baseline="30000" dirty="0" smtClean="0">
                <a:latin typeface="Calibri"/>
                <a:cs typeface="Calibri"/>
              </a:rPr>
              <a:t>1*</a:t>
            </a:r>
            <a:r>
              <a:rPr lang="en-US" dirty="0" smtClean="0">
                <a:latin typeface="Calibri"/>
                <a:cs typeface="Calibri"/>
              </a:rPr>
              <a:t>, David Molnar</a:t>
            </a:r>
            <a:r>
              <a:rPr lang="ca-ES" baseline="30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</a:t>
            </a:r>
            <a:r>
              <a:rPr lang="en-US" b="1" dirty="0" smtClean="0">
                <a:latin typeface="Calibri"/>
                <a:cs typeface="Calibri"/>
              </a:rPr>
              <a:t> </a:t>
            </a:r>
          </a:p>
          <a:p>
            <a:r>
              <a:rPr lang="en-US" dirty="0" smtClean="0">
                <a:latin typeface="Calibri"/>
                <a:cs typeface="Calibri"/>
              </a:rPr>
              <a:t>Alexander </a:t>
            </a:r>
            <a:r>
              <a:rPr lang="en-US" dirty="0" err="1" smtClean="0">
                <a:latin typeface="Calibri"/>
                <a:cs typeface="Calibri"/>
              </a:rPr>
              <a:t>Moshchuk</a:t>
            </a:r>
            <a:r>
              <a:rPr lang="ca-ES" baseline="30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Alan Dunn</a:t>
            </a:r>
            <a:r>
              <a:rPr lang="ca-ES" baseline="30000" dirty="0" smtClean="0">
                <a:latin typeface="Calibri"/>
                <a:cs typeface="Calibri"/>
              </a:rPr>
              <a:t>1*</a:t>
            </a:r>
            <a:r>
              <a:rPr lang="en-US" dirty="0" smtClean="0">
                <a:latin typeface="Calibri"/>
                <a:cs typeface="Calibri"/>
              </a:rPr>
              <a:t>, Benjamin </a:t>
            </a:r>
            <a:r>
              <a:rPr lang="en-US" dirty="0" err="1" smtClean="0">
                <a:latin typeface="Calibri"/>
                <a:cs typeface="Calibri"/>
              </a:rPr>
              <a:t>Livshits</a:t>
            </a:r>
            <a:r>
              <a:rPr lang="ca-ES" baseline="30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</a:t>
            </a:r>
          </a:p>
          <a:p>
            <a:r>
              <a:rPr lang="en-US" dirty="0" smtClean="0">
                <a:latin typeface="Calibri"/>
                <a:cs typeface="Calibri"/>
              </a:rPr>
              <a:t>Helen </a:t>
            </a:r>
            <a:r>
              <a:rPr lang="en-US" dirty="0">
                <a:latin typeface="Calibri"/>
                <a:cs typeface="Calibri"/>
              </a:rPr>
              <a:t>J. </a:t>
            </a:r>
            <a:r>
              <a:rPr lang="en-US" dirty="0" smtClean="0">
                <a:latin typeface="Calibri"/>
                <a:cs typeface="Calibri"/>
              </a:rPr>
              <a:t>Wang</a:t>
            </a:r>
            <a:r>
              <a:rPr lang="ca-ES" baseline="30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and </a:t>
            </a:r>
            <a:r>
              <a:rPr lang="en-US" dirty="0" err="1" smtClean="0">
                <a:latin typeface="Calibri"/>
                <a:cs typeface="Calibri"/>
              </a:rPr>
              <a:t>Eyal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Ofek</a:t>
            </a:r>
            <a:r>
              <a:rPr lang="ca-ES" baseline="30000" dirty="0" smtClean="0">
                <a:latin typeface="Calibri"/>
                <a:cs typeface="Calibri"/>
              </a:rPr>
              <a:t>2</a:t>
            </a:r>
            <a:endParaRPr lang="en-US" baseline="30000" dirty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066800" y="4191000"/>
            <a:ext cx="7162800" cy="10668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ca-E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1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University of Texas </a:t>
            </a:r>
            <a:r>
              <a:rPr lang="ca-E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at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Austin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ca-E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Microsoft </a:t>
            </a:r>
            <a:r>
              <a:rPr lang="ca-E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Research</a:t>
            </a:r>
            <a:endParaRPr lang="ca-ES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* </a:t>
            </a:r>
            <a:r>
              <a:rPr lang="ca-E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Work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done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during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internship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at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Microsoft </a:t>
            </a:r>
            <a:r>
              <a:rPr lang="ca-E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Research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371600" y="5334000"/>
            <a:ext cx="6477000" cy="762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ca-ES" dirty="0" smtClean="0">
                <a:latin typeface="Calibri"/>
                <a:cs typeface="Calibri"/>
              </a:rPr>
              <a:t>USENIX </a:t>
            </a:r>
            <a:r>
              <a:rPr lang="ca-ES" dirty="0" err="1" smtClean="0">
                <a:latin typeface="Calibri"/>
                <a:cs typeface="Calibri"/>
              </a:rPr>
              <a:t>Security</a:t>
            </a:r>
            <a:r>
              <a:rPr lang="ca-ES" dirty="0" smtClean="0">
                <a:latin typeface="Calibri"/>
                <a:cs typeface="Calibri"/>
              </a:rPr>
              <a:t>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overlaying-reality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3241964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Scalability concern: </a:t>
            </a:r>
            <a:r>
              <a:rPr lang="en-US" sz="4400" dirty="0" smtClean="0"/>
              <a:t>must scale to multiple concurrent applications</a:t>
            </a:r>
            <a:endParaRPr lang="en-US" sz="4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" name="Picture 10" descr="overlaying-reality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34" y="2438400"/>
            <a:ext cx="3241964" cy="2438400"/>
          </a:xfrm>
          <a:prstGeom prst="rect">
            <a:avLst/>
          </a:prstGeom>
        </p:spPr>
      </p:pic>
      <p:pic>
        <p:nvPicPr>
          <p:cNvPr id="13" name="Picture 12" descr="overlaying-reality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36" y="2590800"/>
            <a:ext cx="3241964" cy="2438400"/>
          </a:xfrm>
          <a:prstGeom prst="rect">
            <a:avLst/>
          </a:prstGeom>
        </p:spPr>
      </p:pic>
      <p:pic>
        <p:nvPicPr>
          <p:cNvPr id="17" name="Picture 16" descr="Screen-Shot-2013-05-09-at-11.11.00-AM-640x3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29000"/>
            <a:ext cx="3334566" cy="1828800"/>
          </a:xfrm>
          <a:prstGeom prst="rect">
            <a:avLst/>
          </a:prstGeom>
        </p:spPr>
      </p:pic>
      <p:pic>
        <p:nvPicPr>
          <p:cNvPr id="18" name="Picture 17" descr="Screen-Shot-2013-05-09-at-11.11.00-AM-640x3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10000"/>
            <a:ext cx="333456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3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What can we do with today’s abstraction?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19400" y="2667000"/>
            <a:ext cx="5867400" cy="990600"/>
            <a:chOff x="838200" y="3505200"/>
            <a:chExt cx="7467600" cy="1981200"/>
          </a:xfrm>
        </p:grpSpPr>
        <p:sp>
          <p:nvSpPr>
            <p:cNvPr id="19" name="Oval 18"/>
            <p:cNvSpPr/>
            <p:nvPr/>
          </p:nvSpPr>
          <p:spPr>
            <a:xfrm>
              <a:off x="838200" y="3581400"/>
              <a:ext cx="2133600" cy="1905000"/>
            </a:xfrm>
            <a:prstGeom prst="ellipse">
              <a:avLst/>
            </a:prstGeom>
            <a:solidFill>
              <a:schemeClr val="tx1">
                <a:alpha val="4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 smtClean="0">
                  <a:latin typeface="Calibri"/>
                  <a:cs typeface="Calibri"/>
                </a:rPr>
                <a:t>recognize</a:t>
              </a:r>
            </a:p>
            <a:p>
              <a:r>
                <a:rPr lang="en-US" sz="1800" dirty="0" smtClean="0">
                  <a:latin typeface="Calibri"/>
                  <a:cs typeface="Calibri"/>
                </a:rPr>
                <a:t>objects 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505200" y="3581400"/>
              <a:ext cx="2133600" cy="1905000"/>
            </a:xfrm>
            <a:prstGeom prst="ellipse">
              <a:avLst/>
            </a:prstGeom>
            <a:solidFill>
              <a:schemeClr val="tx1">
                <a:alpha val="4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 smtClean="0">
                  <a:latin typeface="Calibri"/>
                  <a:cs typeface="Calibri"/>
                </a:rPr>
                <a:t>transform 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172200" y="3505200"/>
              <a:ext cx="2133600" cy="1981200"/>
            </a:xfrm>
            <a:prstGeom prst="ellipse">
              <a:avLst/>
            </a:prstGeom>
            <a:solidFill>
              <a:schemeClr val="tx1">
                <a:alpha val="4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 smtClean="0">
                  <a:latin typeface="Calibri"/>
                  <a:cs typeface="Calibri"/>
                </a:rPr>
                <a:t>render 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971800" y="44196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638800" y="44196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6" descr="Rich_stream_of_ _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819400" y="4648200"/>
            <a:ext cx="5867400" cy="990600"/>
            <a:chOff x="838200" y="3505200"/>
            <a:chExt cx="7467600" cy="1981200"/>
          </a:xfrm>
        </p:grpSpPr>
        <p:sp>
          <p:nvSpPr>
            <p:cNvPr id="29" name="Oval 28"/>
            <p:cNvSpPr/>
            <p:nvPr/>
          </p:nvSpPr>
          <p:spPr>
            <a:xfrm>
              <a:off x="838200" y="3581400"/>
              <a:ext cx="2133600" cy="1905000"/>
            </a:xfrm>
            <a:prstGeom prst="ellipse">
              <a:avLst/>
            </a:prstGeom>
            <a:solidFill>
              <a:schemeClr val="tx1">
                <a:alpha val="4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 smtClean="0">
                  <a:latin typeface="Calibri"/>
                  <a:cs typeface="Calibri"/>
                </a:rPr>
                <a:t>recognize</a:t>
              </a:r>
            </a:p>
            <a:p>
              <a:r>
                <a:rPr lang="en-US" sz="1800" dirty="0" smtClean="0">
                  <a:latin typeface="Calibri"/>
                  <a:cs typeface="Calibri"/>
                </a:rPr>
                <a:t>objects 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3581400"/>
              <a:ext cx="2133600" cy="1905000"/>
            </a:xfrm>
            <a:prstGeom prst="ellipse">
              <a:avLst/>
            </a:prstGeom>
            <a:solidFill>
              <a:schemeClr val="tx1">
                <a:alpha val="46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 smtClean="0">
                  <a:latin typeface="Calibri"/>
                  <a:cs typeface="Calibri"/>
                </a:rPr>
                <a:t>transform 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72200" y="3505200"/>
              <a:ext cx="2133600" cy="1981200"/>
            </a:xfrm>
            <a:prstGeom prst="ellipse">
              <a:avLst/>
            </a:prstGeom>
            <a:solidFill>
              <a:schemeClr val="tx1">
                <a:alpha val="4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 smtClean="0">
                  <a:latin typeface="Calibri"/>
                  <a:cs typeface="Calibri"/>
                </a:rPr>
                <a:t>render 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2971800" y="44196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5638800" y="4419600"/>
              <a:ext cx="5334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2667000" y="2514600"/>
            <a:ext cx="60960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67000" y="4419600"/>
            <a:ext cx="60960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20371175">
            <a:off x="2080535" y="3057891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591995">
            <a:off x="2110630" y="5074499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2362200"/>
            <a:ext cx="2286000" cy="35814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524000"/>
            <a:ext cx="2514600" cy="83099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a lot of repetitive work across apps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2362200"/>
            <a:ext cx="762000" cy="381000"/>
          </a:xfrm>
          <a:prstGeom prst="straightConnector1">
            <a:avLst/>
          </a:prstGeom>
          <a:ln w="39116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67200" y="5867400"/>
            <a:ext cx="2438400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ard to maintain 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usable frame rate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600200"/>
            <a:ext cx="27432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2x overhead for 2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Kinect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Apps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114800" y="2286000"/>
            <a:ext cx="228600" cy="228600"/>
          </a:xfrm>
          <a:prstGeom prst="straightConnector1">
            <a:avLst/>
          </a:prstGeom>
          <a:ln w="39116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67600" y="20529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a</a:t>
            </a:r>
            <a:r>
              <a:rPr lang="en-US" dirty="0" smtClean="0">
                <a:latin typeface="Calibri"/>
                <a:cs typeface="Calibri"/>
              </a:rPr>
              <a:t>pp 1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39579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a</a:t>
            </a:r>
            <a:r>
              <a:rPr lang="en-US" dirty="0" smtClean="0">
                <a:latin typeface="Calibri"/>
                <a:cs typeface="Calibri"/>
              </a:rPr>
              <a:t>pp 2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Recognizers: a new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B6365-B92E-4336-94B6-2607268370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>
            <a:noAutofit/>
          </a:bodyPr>
          <a:lstStyle/>
          <a:p>
            <a:pPr algn="ctr"/>
            <a:r>
              <a:rPr lang="en-US" sz="4300" dirty="0" smtClean="0"/>
              <a:t>Introducing recognizers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86200"/>
            <a:ext cx="8305800" cy="2590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A new platform abstraction to recognize real-world objects – generates events that apps can subscribe to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Fine-grained control over detected objects </a:t>
            </a:r>
          </a:p>
          <a:p>
            <a:pPr eaLnBrk="1" hangingPunct="1"/>
            <a:r>
              <a:rPr lang="en-US" dirty="0" smtClean="0"/>
              <a:t>Can enforce least privilege – each app must obtain permissions to access each recognizer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90600" y="1656634"/>
            <a:ext cx="7162800" cy="1848566"/>
            <a:chOff x="609600" y="4095034"/>
            <a:chExt cx="7162800" cy="1848566"/>
          </a:xfrm>
        </p:grpSpPr>
        <p:sp>
          <p:nvSpPr>
            <p:cNvPr id="3" name="Oval 2"/>
            <p:cNvSpPr/>
            <p:nvPr/>
          </p:nvSpPr>
          <p:spPr>
            <a:xfrm>
              <a:off x="3657600" y="4114800"/>
              <a:ext cx="2286000" cy="16002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/>
                  <a:cs typeface="Calibri"/>
                </a:rPr>
                <a:t>skeleton</a:t>
              </a:r>
            </a:p>
            <a:p>
              <a:pPr algn="ctr"/>
              <a:r>
                <a:rPr lang="en-US" dirty="0" smtClean="0">
                  <a:latin typeface="Calibri"/>
                  <a:cs typeface="Calibri"/>
                </a:rPr>
                <a:t>recognizer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048000" y="4777822"/>
              <a:ext cx="497808" cy="25137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096000" y="4777822"/>
              <a:ext cx="497808" cy="25137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orig_img_skelet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120712"/>
              <a:ext cx="2286000" cy="1822888"/>
            </a:xfrm>
            <a:prstGeom prst="rect">
              <a:avLst/>
            </a:prstGeom>
          </p:spPr>
        </p:pic>
        <p:pic>
          <p:nvPicPr>
            <p:cNvPr id="5" name="Picture 4" descr="skelet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871" y="4095034"/>
              <a:ext cx="1000529" cy="177236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dirty="0" smtClean="0"/>
              <a:t>Scalability with multiple recognizers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57400" y="4191281"/>
            <a:ext cx="1028700" cy="44224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Face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2800" y="4176320"/>
            <a:ext cx="990600" cy="548079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3D model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4176321"/>
            <a:ext cx="15240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Skeleton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4400" y="5087447"/>
            <a:ext cx="1083046" cy="460474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Hand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5090721"/>
            <a:ext cx="10668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Foot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81400" y="2918724"/>
            <a:ext cx="710578" cy="26699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2880921"/>
            <a:ext cx="685800" cy="3048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571750" y="3642921"/>
            <a:ext cx="323850" cy="54836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7600" y="3566721"/>
            <a:ext cx="1828800" cy="6096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14800" y="3490521"/>
            <a:ext cx="1371600" cy="6858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00750" y="3623755"/>
            <a:ext cx="19050" cy="552566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57800" y="4633521"/>
            <a:ext cx="304800" cy="4572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53200" y="4633521"/>
            <a:ext cx="381000" cy="4572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0"/>
          </p:cNvCxnSpPr>
          <p:nvPr/>
        </p:nvCxnSpPr>
        <p:spPr>
          <a:xfrm>
            <a:off x="3429000" y="3642921"/>
            <a:ext cx="419100" cy="53339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667000" y="3185721"/>
            <a:ext cx="1028700" cy="438034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RGB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48300" y="3185721"/>
            <a:ext cx="1104900" cy="438034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Depth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3" name="Picture 8" descr="http://i.msdn.microsoft.com/dynimg/IC5346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1784763" cy="5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3" name="TextBox 18482"/>
          <p:cNvSpPr txBox="1"/>
          <p:nvPr/>
        </p:nvSpPr>
        <p:spPr>
          <a:xfrm>
            <a:off x="1066800" y="5943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sample </a:t>
            </a:r>
            <a:r>
              <a:rPr lang="en-US" dirty="0">
                <a:latin typeface="Calibri"/>
                <a:cs typeface="Calibri"/>
              </a:rPr>
              <a:t>directed acyclic graph of </a:t>
            </a:r>
            <a:r>
              <a:rPr lang="en-US" dirty="0" smtClean="0">
                <a:latin typeface="Calibri"/>
                <a:cs typeface="Calibri"/>
              </a:rPr>
              <a:t>recognizers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2433935"/>
            <a:ext cx="236220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Explicit data flow</a:t>
            </a:r>
          </a:p>
        </p:txBody>
      </p:sp>
    </p:spTree>
    <p:extLst>
      <p:ext uri="{BB962C8B-B14F-4D97-AF65-F5344CB8AC3E}">
        <p14:creationId xmlns:p14="http://schemas.microsoft.com/office/powerpoint/2010/main" val="67455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dirty="0" smtClean="0"/>
              <a:t>Benefits of explicit dataflow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57400" y="4191281"/>
            <a:ext cx="1028700" cy="44224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Face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4176321"/>
            <a:ext cx="15240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Skeleton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4400" y="5087447"/>
            <a:ext cx="1083046" cy="460474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Hand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5090721"/>
            <a:ext cx="10668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Foot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81400" y="2918724"/>
            <a:ext cx="710578" cy="26699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2880921"/>
            <a:ext cx="685800" cy="3048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2571750" y="3642921"/>
            <a:ext cx="323850" cy="54836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7600" y="3566721"/>
            <a:ext cx="1828800" cy="6096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14800" y="3490521"/>
            <a:ext cx="1371600" cy="6858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00750" y="3623755"/>
            <a:ext cx="19050" cy="552566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57800" y="4633521"/>
            <a:ext cx="304800" cy="4572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53200" y="4633521"/>
            <a:ext cx="381000" cy="4572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29000" y="3642921"/>
            <a:ext cx="438150" cy="5334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667000" y="3185721"/>
            <a:ext cx="1028700" cy="438034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RGB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48300" y="3185721"/>
            <a:ext cx="1104900" cy="438034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Depth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3" name="Picture 8" descr="http://i.msdn.microsoft.com/dynimg/IC5346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1784763" cy="5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-cloud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18680"/>
            <a:ext cx="1716532" cy="1220347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21" idx="3"/>
          </p:cNvCxnSpPr>
          <p:nvPr/>
        </p:nvCxnSpPr>
        <p:spPr>
          <a:xfrm flipV="1">
            <a:off x="3695700" y="2514600"/>
            <a:ext cx="3467100" cy="89013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172200" y="2743200"/>
            <a:ext cx="1219200" cy="4572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8000" y="2952690"/>
            <a:ext cx="198120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cs typeface="Calibri"/>
              </a:rPr>
              <a:t>ffload  to cloud</a:t>
            </a:r>
            <a:endParaRPr lang="en-US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8438" name="TextBox 18437"/>
          <p:cNvSpPr txBox="1"/>
          <p:nvPr/>
        </p:nvSpPr>
        <p:spPr>
          <a:xfrm>
            <a:off x="1143000" y="5105400"/>
            <a:ext cx="2133600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cs typeface="Calibri"/>
              </a:rPr>
              <a:t>etter scheduling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19200" y="5638800"/>
            <a:ext cx="1905000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Calibri"/>
                <a:cs typeface="Calibri"/>
              </a:rPr>
              <a:t>lazy invocation</a:t>
            </a:r>
            <a:endParaRPr lang="en-US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352800" y="4176320"/>
            <a:ext cx="990600" cy="548079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3D model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15200" y="2118921"/>
            <a:ext cx="990600" cy="548079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3D model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438" grpId="0" animBg="1"/>
      <p:bldP spid="28" grpId="0" animBg="1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b="1" dirty="0" smtClean="0"/>
              <a:t>How do recognizers help?</a:t>
            </a:r>
            <a:endParaRPr lang="en-US" sz="4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91000" cy="4727448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BFA09-B568-47E8-BC1B-DA8ADD6F3C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76400"/>
            <a:ext cx="4191000" cy="4727448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11342"/>
              </p:ext>
            </p:extLst>
          </p:nvPr>
        </p:nvGraphicFramePr>
        <p:xfrm>
          <a:off x="457200" y="1752600"/>
          <a:ext cx="8305800" cy="47243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2900"/>
                <a:gridCol w="4152900"/>
              </a:tblGrid>
              <a:tr h="7526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/>
                          <a:cs typeface="Calibri"/>
                        </a:rPr>
                        <a:t>Concerns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Role of recognizers</a:t>
                      </a:r>
                    </a:p>
                  </a:txBody>
                  <a:tcPr/>
                </a:tc>
              </a:tr>
              <a:tr h="1200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Privacy</a:t>
                      </a:r>
                      <a:r>
                        <a:rPr lang="en-US" sz="2400" baseline="0" dirty="0" smtClean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 concern</a:t>
                      </a:r>
                      <a:endParaRPr lang="en-US" sz="2400" dirty="0">
                        <a:solidFill>
                          <a:srgbClr val="292934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Recognizer based permissions allow enforcing least privilege</a:t>
                      </a:r>
                    </a:p>
                  </a:txBody>
                  <a:tcPr anchor="ctr"/>
                </a:tc>
              </a:tr>
              <a:tr h="120077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Scalability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concern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Recognizers allow computation sharing across apps</a:t>
                      </a:r>
                    </a:p>
                  </a:txBody>
                  <a:tcPr anchor="ctr"/>
                </a:tc>
              </a:tr>
              <a:tr h="157023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292934"/>
                          </a:solidFill>
                          <a:latin typeface="Calibri"/>
                          <a:cs typeface="Calibri"/>
                        </a:rPr>
                        <a:t>Offload individual recognizers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733800"/>
            <a:ext cx="8458200" cy="2819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sz="4300" b="1" dirty="0" smtClean="0"/>
              <a:t>Explaining recognizers: </a:t>
            </a:r>
            <a:br>
              <a:rPr lang="en-US" sz="4300" b="1" dirty="0" smtClean="0"/>
            </a:br>
            <a:r>
              <a:rPr lang="en-US" sz="4300" b="1" dirty="0" smtClean="0"/>
              <a:t>privacy </a:t>
            </a:r>
            <a:r>
              <a:rPr lang="en-US" sz="4300" b="1" dirty="0"/>
              <a:t>g</a:t>
            </a:r>
            <a:r>
              <a:rPr lang="en-US" sz="4300" b="1" dirty="0" smtClean="0"/>
              <a:t>oggles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3352"/>
            <a:ext cx="8229600" cy="4718304"/>
          </a:xfrm>
        </p:spPr>
        <p:txBody>
          <a:bodyPr/>
          <a:lstStyle/>
          <a:p>
            <a:pPr eaLnBrk="1" hangingPunct="1"/>
            <a:r>
              <a:rPr lang="en-US" dirty="0" smtClean="0"/>
              <a:t>Visual way to explain information given by each recognizer to an application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8A7E8-A9F4-4D06-AC27-C139988470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 descr="goggles_dean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72" y="3200400"/>
            <a:ext cx="5822128" cy="234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791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Privacy goggles for skeleton recognizer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87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300" b="1" dirty="0" smtClean="0"/>
              <a:t>Recognizer-based AR architecture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8A7E8-A9F4-4D06-AC27-C139988470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5800" y="2514600"/>
            <a:ext cx="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86400" y="2514600"/>
            <a:ext cx="0" cy="27432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19600" y="49530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429000" y="1905000"/>
            <a:ext cx="2362200" cy="609600"/>
          </a:xfrm>
          <a:prstGeom prst="round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3152" tIns="36576" rIns="73152" bIns="36576" spcCol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A</a:t>
            </a:r>
            <a:r>
              <a:rPr lang="en-US" sz="2000" dirty="0" smtClean="0">
                <a:latin typeface="Calibri"/>
                <a:cs typeface="Calibri"/>
              </a:rPr>
              <a:t>pp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70441"/>
            <a:ext cx="228600" cy="58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2071195" y="3248030"/>
            <a:ext cx="5486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20271" y="3429000"/>
            <a:ext cx="1618046" cy="492443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AR platform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29000" y="5257800"/>
            <a:ext cx="2524116" cy="1371600"/>
          </a:xfrm>
          <a:prstGeom prst="roundRect">
            <a:avLst>
              <a:gd name="adj" fmla="val 6810"/>
            </a:avLst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4648200" y="5627132"/>
            <a:ext cx="228600" cy="240268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2880" tIns="91440" rIns="182880" bIns="91440" spcCol="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43400" y="5931932"/>
            <a:ext cx="228600" cy="240268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2880" tIns="91440" rIns="182880" bIns="91440" spcCol="0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5931932"/>
            <a:ext cx="228600" cy="240268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2880" tIns="91440" rIns="182880" bIns="91440" spcCol="0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6236732"/>
            <a:ext cx="228600" cy="240268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2880" tIns="91440" rIns="182880" bIns="91440" spcCol="0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8200" y="6236732"/>
            <a:ext cx="228600" cy="240268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2880" tIns="91440" rIns="182880" bIns="91440" spcCol="0"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0" idx="3"/>
            <a:endCxn id="21" idx="7"/>
          </p:cNvCxnSpPr>
          <p:nvPr/>
        </p:nvCxnSpPr>
        <p:spPr>
          <a:xfrm flipH="1">
            <a:off x="4538522" y="5832214"/>
            <a:ext cx="143156" cy="134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24" idx="7"/>
          </p:cNvCxnSpPr>
          <p:nvPr/>
        </p:nvCxnSpPr>
        <p:spPr>
          <a:xfrm flipH="1">
            <a:off x="4843322" y="6137014"/>
            <a:ext cx="143156" cy="134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5"/>
            <a:endCxn id="23" idx="1"/>
          </p:cNvCxnSpPr>
          <p:nvPr/>
        </p:nvCxnSpPr>
        <p:spPr>
          <a:xfrm>
            <a:off x="5148122" y="6137014"/>
            <a:ext cx="143156" cy="134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5"/>
            <a:endCxn id="22" idx="1"/>
          </p:cNvCxnSpPr>
          <p:nvPr/>
        </p:nvCxnSpPr>
        <p:spPr>
          <a:xfrm>
            <a:off x="4843322" y="5832214"/>
            <a:ext cx="143156" cy="134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038600" y="6236732"/>
            <a:ext cx="228600" cy="240268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2880" tIns="91440" rIns="182880" bIns="91440" spcCol="0"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endCxn id="29" idx="7"/>
          </p:cNvCxnSpPr>
          <p:nvPr/>
        </p:nvCxnSpPr>
        <p:spPr>
          <a:xfrm flipH="1">
            <a:off x="4233722" y="6137014"/>
            <a:ext cx="143156" cy="134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0" y="2631757"/>
            <a:ext cx="4038600" cy="49244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2000" dirty="0" smtClean="0">
                <a:latin typeface="Calibri"/>
                <a:cs typeface="Calibri"/>
              </a:rPr>
              <a:t>subscribes to skeleton recognizer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3523" y="3285292"/>
            <a:ext cx="2942277" cy="800219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AR platform delivers </a:t>
            </a:r>
          </a:p>
          <a:p>
            <a:r>
              <a:rPr lang="en-US" sz="2000" dirty="0">
                <a:latin typeface="Calibri"/>
                <a:cs typeface="Calibri"/>
              </a:rPr>
              <a:t>r</a:t>
            </a:r>
            <a:r>
              <a:rPr lang="en-US" sz="2000" dirty="0" smtClean="0">
                <a:latin typeface="Calibri"/>
                <a:cs typeface="Calibri"/>
              </a:rPr>
              <a:t>ecognizer events </a:t>
            </a:r>
            <a:r>
              <a:rPr lang="en-US" sz="2000" dirty="0">
                <a:latin typeface="Calibri"/>
                <a:cs typeface="Calibri"/>
              </a:rPr>
              <a:t>to app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733800" y="3429000"/>
            <a:ext cx="1447800" cy="685800"/>
          </a:xfrm>
          <a:prstGeom prst="round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3152" tIns="36576" rIns="73152" bIns="36576" spcCol="0" rtlCol="0" anchor="ctr"/>
          <a:lstStyle/>
          <a:p>
            <a:pPr algn="ctr"/>
            <a:r>
              <a:rPr lang="en-US" sz="2000" dirty="0">
                <a:latin typeface="Calibri"/>
                <a:cs typeface="Calibri"/>
              </a:rPr>
              <a:t>p</a:t>
            </a:r>
            <a:r>
              <a:rPr lang="en-US" sz="2000" dirty="0" smtClean="0">
                <a:latin typeface="Calibri"/>
                <a:cs typeface="Calibri"/>
              </a:rPr>
              <a:t>rivacy goggles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2400" y="5181600"/>
            <a:ext cx="1563068" cy="492443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r</a:t>
            </a:r>
            <a:r>
              <a:rPr lang="en-US" sz="2000" dirty="0" smtClean="0">
                <a:latin typeface="Calibri"/>
                <a:cs typeface="Calibri"/>
              </a:rPr>
              <a:t>ecognizers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419600" y="41148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goggles_dean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19600"/>
            <a:ext cx="151408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2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B6365-B92E-4336-94B6-2607268370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Augmented Reality (AR) :</a:t>
            </a:r>
            <a:r>
              <a:rPr lang="en-US" dirty="0" smtClean="0">
                <a:latin typeface="Calibri" pitchFamily="34" charset="0"/>
              </a:rPr>
              <a:t> 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the new frontier!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62439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Calibri"/>
                <a:cs typeface="Calibri"/>
              </a:rPr>
              <a:t>http://</a:t>
            </a:r>
            <a:r>
              <a:rPr lang="en-US" dirty="0" err="1">
                <a:solidFill>
                  <a:srgbClr val="000090"/>
                </a:solidFill>
                <a:latin typeface="Calibri"/>
                <a:cs typeface="Calibri"/>
              </a:rPr>
              <a:t>www.layar.com</a:t>
            </a:r>
            <a:r>
              <a:rPr lang="en-US" dirty="0">
                <a:solidFill>
                  <a:srgbClr val="000090"/>
                </a:solidFill>
                <a:latin typeface="Calibri"/>
                <a:cs typeface="Calibri"/>
              </a:rPr>
              <a:t>/layers/</a:t>
            </a:r>
            <a:r>
              <a:rPr lang="en-US" dirty="0" err="1">
                <a:solidFill>
                  <a:srgbClr val="000090"/>
                </a:solidFill>
                <a:latin typeface="Calibri"/>
                <a:cs typeface="Calibri"/>
              </a:rPr>
              <a:t>clicmobiletestlayar</a:t>
            </a:r>
            <a:r>
              <a:rPr lang="en-US" dirty="0">
                <a:solidFill>
                  <a:srgbClr val="000090"/>
                </a:solidFill>
                <a:latin typeface="Calibri"/>
                <a:cs typeface="Calibri"/>
              </a:rPr>
              <a:t>/</a:t>
            </a:r>
          </a:p>
        </p:txBody>
      </p:sp>
      <p:pic>
        <p:nvPicPr>
          <p:cNvPr id="5" name="Picture 4" descr="overlaying-reality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410200" cy="4069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58629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SoundWalk</a:t>
            </a:r>
            <a:r>
              <a:rPr lang="en-US" dirty="0" smtClean="0">
                <a:latin typeface="Calibri"/>
                <a:cs typeface="Calibri"/>
              </a:rPr>
              <a:t> app on </a:t>
            </a:r>
            <a:r>
              <a:rPr lang="en-US" dirty="0" err="1" smtClean="0">
                <a:latin typeface="Calibri"/>
                <a:cs typeface="Calibri"/>
              </a:rPr>
              <a:t>Layar</a:t>
            </a:r>
            <a:r>
              <a:rPr lang="en-US" dirty="0" smtClean="0">
                <a:latin typeface="Calibri"/>
                <a:cs typeface="Calibri"/>
              </a:rPr>
              <a:t> AR browser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10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300" b="1" dirty="0" smtClean="0"/>
              <a:t>Example applications</a:t>
            </a:r>
            <a:endParaRPr lang="en-US" sz="43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BFA09-B568-47E8-BC1B-DA8ADD6F3C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4147583"/>
              </p:ext>
            </p:extLst>
          </p:nvPr>
        </p:nvGraphicFramePr>
        <p:xfrm>
          <a:off x="381000" y="1686662"/>
          <a:ext cx="8305801" cy="4866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110"/>
                <a:gridCol w="2335723"/>
                <a:gridCol w="4339968"/>
              </a:tblGrid>
              <a:tr h="731664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Application </a:t>
                      </a:r>
                      <a:endParaRPr lang="en-US" sz="1600" b="1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What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it does</a:t>
                      </a:r>
                      <a:endParaRPr lang="en-US" sz="1600" b="1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Recognizers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endParaRPr lang="en-US" sz="1600" b="1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5440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Hand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cursor</a:t>
                      </a:r>
                      <a:endParaRPr lang="en-US" sz="1600" b="1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Control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cursor with hand movements</a:t>
                      </a:r>
                      <a:endParaRPr lang="en-US" sz="1600" b="1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Skeleton</a:t>
                      </a:r>
                    </a:p>
                  </a:txBody>
                  <a:tcPr/>
                </a:tc>
              </a:tr>
              <a:tr h="133114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Facial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movement </a:t>
                      </a:r>
                    </a:p>
                    <a:p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detector</a:t>
                      </a:r>
                      <a:endParaRPr lang="en-US" sz="1600" b="1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Visualize tracked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faces</a:t>
                      </a:r>
                      <a:endParaRPr lang="en-US" sz="1600" b="1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Face detector</a:t>
                      </a:r>
                    </a:p>
                    <a:p>
                      <a:endParaRPr lang="en-US" sz="1600" b="1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25965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Room Scanner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Find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flat surfaces</a:t>
                      </a:r>
                      <a:endParaRPr lang="en-US" sz="1600" b="1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3D Model,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Depth</a:t>
                      </a:r>
                      <a:endParaRPr lang="en-US" sz="1600" b="1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jeKinect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7"/>
          <a:stretch/>
        </p:blipFill>
        <p:spPr>
          <a:xfrm>
            <a:off x="2362200" y="3048000"/>
            <a:ext cx="1752600" cy="880706"/>
          </a:xfrm>
          <a:prstGeom prst="rect">
            <a:avLst/>
          </a:prstGeom>
        </p:spPr>
      </p:pic>
      <p:pic>
        <p:nvPicPr>
          <p:cNvPr id="7" name="Picture 6" descr="Microsoft-Face-Tracking-SD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19600"/>
            <a:ext cx="1163145" cy="752369"/>
          </a:xfrm>
          <a:prstGeom prst="rect">
            <a:avLst/>
          </a:prstGeom>
        </p:spPr>
      </p:pic>
      <p:pic>
        <p:nvPicPr>
          <p:cNvPr id="9" name="Picture 8" descr="screenshot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0"/>
            <a:ext cx="887506" cy="5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3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B6365-B92E-4336-94B6-2607268370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300" b="1" dirty="0" smtClean="0"/>
              <a:t>Evaluation criteria</a:t>
            </a:r>
            <a:endParaRPr lang="en-US" sz="4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2960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Privacy: How many applications need access to raw video and sensor data?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Performance of concurrent applications</a:t>
            </a:r>
          </a:p>
          <a:p>
            <a:pPr lvl="1"/>
            <a:r>
              <a:rPr lang="en-US" dirty="0" smtClean="0"/>
              <a:t>Performance of outsourced AR computation</a:t>
            </a:r>
          </a:p>
          <a:p>
            <a:r>
              <a:rPr lang="en-US" dirty="0" smtClean="0"/>
              <a:t>Usability</a:t>
            </a:r>
          </a:p>
          <a:p>
            <a:pPr lvl="1"/>
            <a:r>
              <a:rPr lang="en-US" dirty="0" smtClean="0"/>
              <a:t>Is the information released less sensitive than raw data? </a:t>
            </a:r>
          </a:p>
          <a:p>
            <a:pPr lvl="1"/>
            <a:r>
              <a:rPr lang="en-US" dirty="0" smtClean="0"/>
              <a:t>Do users understand privacy goggles?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BFA09-B568-47E8-BC1B-DA8ADD6F3C6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8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300" dirty="0" smtClean="0">
                <a:latin typeface="Calibri" pitchFamily="34" charset="0"/>
              </a:rPr>
              <a:t>Few apps need raw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 descr="Snapshot 2013-07-20 21-30-5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4513525" cy="3727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172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r</a:t>
            </a:r>
            <a:r>
              <a:rPr lang="en-US" dirty="0" smtClean="0">
                <a:latin typeface="Calibri"/>
                <a:cs typeface="Calibri"/>
              </a:rPr>
              <a:t>ecognizers used by  87 shipping Xbox Applications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867400"/>
            <a:ext cx="533400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752600"/>
            <a:ext cx="6934200" cy="4572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Only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4 recognizers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cover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~90% of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shipping Xbox apps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eleased information less 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923872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Calibri"/>
                <a:cs typeface="Calibri"/>
              </a:rPr>
              <a:t>10 surveys with 50 respondents each about recognizer output</a:t>
            </a: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5874603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86% </a:t>
            </a:r>
            <a:r>
              <a:rPr lang="en-US" dirty="0" smtClean="0">
                <a:latin typeface="Calibri"/>
                <a:cs typeface="Calibri"/>
              </a:rPr>
              <a:t>of the users said the left one is more sensitive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514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Consider the two pictures below. Which picture contains “more sensitive” information?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7" name="Picture 6" descr="relative_sensitivit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0400"/>
            <a:ext cx="6248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dirty="0" smtClean="0"/>
              <a:t>Privacy goggles communicate 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152 respondents </a:t>
            </a:r>
          </a:p>
          <a:p>
            <a:r>
              <a:rPr lang="en-US" dirty="0" smtClean="0"/>
              <a:t>80</a:t>
            </a:r>
            <a:r>
              <a:rPr lang="en-US" dirty="0"/>
              <a:t>% </a:t>
            </a:r>
            <a:r>
              <a:rPr lang="en-US" dirty="0" smtClean="0"/>
              <a:t>identified </a:t>
            </a:r>
            <a:r>
              <a:rPr lang="en-US" dirty="0"/>
              <a:t>that the app </a:t>
            </a:r>
            <a:r>
              <a:rPr lang="en-US" dirty="0" smtClean="0"/>
              <a:t>could see </a:t>
            </a:r>
            <a:r>
              <a:rPr lang="en-US" dirty="0"/>
              <a:t>body </a:t>
            </a:r>
            <a:r>
              <a:rPr lang="en-US" dirty="0" smtClean="0"/>
              <a:t>position</a:t>
            </a:r>
          </a:p>
          <a:p>
            <a:r>
              <a:rPr lang="en-US" dirty="0" smtClean="0"/>
              <a:t>47</a:t>
            </a:r>
            <a:r>
              <a:rPr lang="en-US" dirty="0"/>
              <a:t>% </a:t>
            </a:r>
            <a:r>
              <a:rPr lang="en-US" dirty="0" smtClean="0"/>
              <a:t>identified that the app could see hand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 descr="goggles_dean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72" y="3581400"/>
            <a:ext cx="5822128" cy="2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1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labil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91977"/>
            <a:ext cx="6553200" cy="3404023"/>
          </a:xfrm>
          <a:prstGeom prst="rect">
            <a:avLst/>
          </a:prstGeom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438400" y="2438400"/>
            <a:ext cx="1981200" cy="9144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0" y="1828800"/>
            <a:ext cx="3352800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&gt; 25 fps for up to 6 apps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300" dirty="0" smtClean="0">
                <a:latin typeface="Calibri" pitchFamily="34" charset="0"/>
              </a:rPr>
              <a:t>Sharing recognizers works!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cxnSp>
        <p:nvCxnSpPr>
          <p:cNvPr id="6" name="Straight Arrow Connector 5"/>
          <p:cNvCxnSpPr>
            <a:stCxn id="32772" idx="0"/>
          </p:cNvCxnSpPr>
          <p:nvPr/>
        </p:nvCxnSpPr>
        <p:spPr>
          <a:xfrm flipV="1">
            <a:off x="3429000" y="2133600"/>
            <a:ext cx="304800" cy="304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ecognizer offloading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 descr="kinect-fusio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20312"/>
            <a:ext cx="2209800" cy="2546888"/>
          </a:xfrm>
          <a:prstGeom prst="rect">
            <a:avLst/>
          </a:prstGeom>
        </p:spPr>
      </p:pic>
      <p:pic>
        <p:nvPicPr>
          <p:cNvPr id="6" name="Picture 5" descr="kinect-fusio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3" y="1752600"/>
            <a:ext cx="2282627" cy="2514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81400" y="2209800"/>
            <a:ext cx="2133600" cy="1447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/>
                <a:cs typeface="Calibri"/>
              </a:rPr>
              <a:t>Kinect</a:t>
            </a:r>
            <a:r>
              <a:rPr lang="en-US" dirty="0" smtClean="0">
                <a:latin typeface="Calibri"/>
                <a:cs typeface="Calibri"/>
              </a:rPr>
              <a:t> fusion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recognizer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76600" y="2819400"/>
            <a:ext cx="381000" cy="2513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715000" y="2819400"/>
            <a:ext cx="381000" cy="2513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386261-nvidia-geforce-gtx-78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0"/>
            <a:ext cx="1752600" cy="1289450"/>
          </a:xfrm>
          <a:prstGeom prst="rect">
            <a:avLst/>
          </a:prstGeom>
        </p:spPr>
      </p:pic>
      <p:pic>
        <p:nvPicPr>
          <p:cNvPr id="26" name="Picture 25" descr="imgr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486400"/>
            <a:ext cx="1111250" cy="1111250"/>
          </a:xfrm>
          <a:prstGeom prst="rect">
            <a:avLst/>
          </a:prstGeom>
        </p:spPr>
      </p:pic>
      <p:pic>
        <p:nvPicPr>
          <p:cNvPr id="29" name="Picture 28" descr="imgr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24400"/>
            <a:ext cx="838200" cy="1096645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4648200" y="3657600"/>
            <a:ext cx="0" cy="838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00400" y="44196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/>
                <a:cs typeface="Calibri"/>
              </a:rPr>
              <a:t>n</a:t>
            </a:r>
            <a:r>
              <a:rPr lang="en-US" sz="2200" dirty="0" smtClean="0">
                <a:latin typeface="Calibri"/>
                <a:cs typeface="Calibri"/>
              </a:rPr>
              <a:t>eeds an extremely powerful GPU to run  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0" y="5715000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4.46 fps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914400" y="5786735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/>
                <a:cs typeface="Calibri"/>
              </a:rPr>
              <a:t>d</a:t>
            </a:r>
            <a:r>
              <a:rPr lang="en-US" sz="2200" dirty="0" smtClean="0">
                <a:latin typeface="Calibri"/>
                <a:cs typeface="Calibri"/>
              </a:rPr>
              <a:t>oesn’t work</a:t>
            </a:r>
            <a:endParaRPr lang="en-US" sz="2200" dirty="0">
              <a:latin typeface="Calibri"/>
              <a:cs typeface="Calibri"/>
            </a:endParaRPr>
          </a:p>
        </p:txBody>
      </p:sp>
      <p:cxnSp>
        <p:nvCxnSpPr>
          <p:cNvPr id="37" name="Straight Arrow Connector 36"/>
          <p:cNvCxnSpPr>
            <a:endCxn id="26" idx="1"/>
          </p:cNvCxnSpPr>
          <p:nvPr/>
        </p:nvCxnSpPr>
        <p:spPr>
          <a:xfrm>
            <a:off x="2362200" y="5334000"/>
            <a:ext cx="1219200" cy="7080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1371600" y="57912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/>
                <a:cs typeface="Calibri"/>
              </a:rPr>
              <a:t>o</a:t>
            </a:r>
            <a:r>
              <a:rPr lang="en-US" sz="2200" dirty="0" smtClean="0">
                <a:latin typeface="Calibri"/>
                <a:cs typeface="Calibri"/>
              </a:rPr>
              <a:t>ffloaded recognizer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43200" y="517713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4.17 fps</a:t>
            </a:r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Minimizing recognizer false 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Recognizers are not perfect (yet) - </a:t>
            </a:r>
            <a:r>
              <a:rPr lang="en-US" dirty="0"/>
              <a:t>f</a:t>
            </a:r>
            <a:r>
              <a:rPr lang="en-US" dirty="0" smtClean="0"/>
              <a:t>alse positives can lead to information leakage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85800" y="2656582"/>
            <a:ext cx="8001000" cy="4049018"/>
            <a:chOff x="685800" y="2732782"/>
            <a:chExt cx="8001000" cy="4049018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6073914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Calibri"/>
                  <a:cs typeface="Calibri"/>
                </a:rPr>
                <a:t>OpenCV</a:t>
              </a:r>
              <a:r>
                <a:rPr lang="en-US" sz="2000" dirty="0" smtClean="0">
                  <a:latin typeface="Calibri"/>
                  <a:cs typeface="Calibri"/>
                </a:rPr>
                <a:t> face recognizer</a:t>
              </a:r>
              <a:endParaRPr lang="en-US" sz="2000" dirty="0">
                <a:latin typeface="Calibri"/>
                <a:cs typeface="Calibri"/>
              </a:endParaRPr>
            </a:p>
            <a:p>
              <a:endParaRPr lang="en-US" sz="2000" dirty="0" smtClean="0"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5800" y="6073914"/>
              <a:ext cx="419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Calibri"/>
                  <a:cs typeface="Calibri"/>
                </a:rPr>
                <a:t>OpenCV</a:t>
              </a:r>
              <a:r>
                <a:rPr lang="en-US" sz="2000" dirty="0" smtClean="0">
                  <a:latin typeface="Calibri"/>
                  <a:cs typeface="Calibri"/>
                </a:rPr>
                <a:t> face recognizer &amp; </a:t>
              </a:r>
              <a:r>
                <a:rPr lang="en-US" sz="2000" dirty="0" err="1" smtClean="0">
                  <a:latin typeface="Calibri"/>
                  <a:cs typeface="Calibri"/>
                </a:rPr>
                <a:t>Kinect</a:t>
              </a:r>
              <a:r>
                <a:rPr lang="en-US" sz="2000" dirty="0" smtClean="0">
                  <a:latin typeface="Calibri"/>
                  <a:cs typeface="Calibri"/>
                </a:rPr>
                <a:t> depth filter</a:t>
              </a:r>
              <a:endParaRPr lang="en-US" sz="2000" dirty="0">
                <a:latin typeface="Calibri"/>
                <a:cs typeface="Calibri"/>
              </a:endParaRPr>
            </a:p>
          </p:txBody>
        </p:sp>
        <p:pic>
          <p:nvPicPr>
            <p:cNvPr id="9" name="Picture 8" descr="recognizer_comb1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962400"/>
              <a:ext cx="2138222" cy="2093830"/>
            </a:xfrm>
            <a:prstGeom prst="rect">
              <a:avLst/>
            </a:prstGeom>
          </p:spPr>
        </p:pic>
        <p:pic>
          <p:nvPicPr>
            <p:cNvPr id="10" name="Picture 9" descr="recognizer_comb2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952032"/>
              <a:ext cx="2133600" cy="20755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24000" y="2732782"/>
              <a:ext cx="5943600" cy="107721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  <a:latin typeface="Calibri"/>
                  <a:cs typeface="Calibri"/>
                </a:rPr>
                <a:t>AR platforms can apply simple heuristics like combining multiple recognizers to decrease false positives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593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Summary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3352"/>
            <a:ext cx="8229600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New AR paradigm needs new platform abstractions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Recognizers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in enforcing least privilege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 sharing of computation across apps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 efficient offloading of heavyweight computation</a:t>
            </a:r>
          </a:p>
          <a:p>
            <a:pPr lvl="1"/>
            <a:r>
              <a:rPr lang="en-US" dirty="0"/>
              <a:t>False positives in recognizers can be dealt using heuristics at the platform level 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Privacy goggles </a:t>
            </a:r>
            <a:r>
              <a:rPr lang="en-US" dirty="0" smtClean="0">
                <a:solidFill>
                  <a:srgbClr val="292934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/>
              <a:t>v</a:t>
            </a:r>
            <a:r>
              <a:rPr lang="en-US" dirty="0" smtClean="0"/>
              <a:t>isual permission management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Augmented Reality (AR) :</a:t>
            </a:r>
            <a:r>
              <a:rPr lang="en-US" dirty="0" smtClean="0">
                <a:latin typeface="Calibri" pitchFamily="34" charset="0"/>
              </a:rPr>
              <a:t> 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the new frontier!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62484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/>
                <a:cs typeface="Calibri"/>
              </a:rPr>
              <a:t>http://</a:t>
            </a:r>
            <a:r>
              <a:rPr lang="en-US" dirty="0" err="1" smtClean="0">
                <a:solidFill>
                  <a:srgbClr val="000090"/>
                </a:solidFill>
                <a:latin typeface="Calibri"/>
                <a:cs typeface="Calibri"/>
              </a:rPr>
              <a:t>www.ea.com</a:t>
            </a:r>
            <a:r>
              <a:rPr lang="en-US" dirty="0" smtClean="0">
                <a:solidFill>
                  <a:srgbClr val="000090"/>
                </a:solidFill>
                <a:latin typeface="Calibri"/>
                <a:cs typeface="Calibri"/>
              </a:rPr>
              <a:t>/ea-sports-active-2</a:t>
            </a:r>
            <a:endParaRPr lang="en-US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4617.ea active.jpg-610x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7010400" cy="3941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5867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EA Sports Active 2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58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BFA09-B568-47E8-BC1B-DA8ADD6F3C6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3937337"/>
            <a:ext cx="3124200" cy="10156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lvl="1"/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tons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of exciting new stuff! </a:t>
            </a:r>
            <a:endParaRPr lang="en-US" sz="2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0" lvl="1"/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ome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talk to us if interested</a:t>
            </a:r>
          </a:p>
          <a:p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ctr"/>
            <a:r>
              <a:rPr lang="en-US" sz="4300" dirty="0" smtClean="0"/>
              <a:t>Future work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Picture 8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1543628" cy="533400"/>
          </a:xfrm>
          <a:prstGeom prst="rect">
            <a:avLst/>
          </a:prstGeom>
        </p:spPr>
      </p:pic>
      <p:pic>
        <p:nvPicPr>
          <p:cNvPr id="10" name="Picture 9" descr="gla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7800"/>
            <a:ext cx="1219200" cy="845658"/>
          </a:xfrm>
          <a:prstGeom prst="rect">
            <a:avLst/>
          </a:prstGeom>
        </p:spPr>
      </p:pic>
      <p:pic>
        <p:nvPicPr>
          <p:cNvPr id="11" name="Picture 10" descr="20130523_071448_gallery_camera_30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0"/>
            <a:ext cx="1541124" cy="914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429000" y="2667000"/>
            <a:ext cx="2133600" cy="762000"/>
          </a:xfrm>
          <a:prstGeom prst="ellipse">
            <a:avLst/>
          </a:prstGeom>
          <a:solidFill>
            <a:srgbClr val="7243E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recognize</a:t>
            </a:r>
          </a:p>
          <a:p>
            <a:r>
              <a:rPr lang="en-US" sz="2000" dirty="0" smtClean="0">
                <a:latin typeface="Calibri"/>
                <a:cs typeface="Calibri"/>
              </a:rPr>
              <a:t>objects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Right Arrow 12"/>
          <p:cNvSpPr/>
          <p:nvPr/>
        </p:nvSpPr>
        <p:spPr>
          <a:xfrm rot="3045248">
            <a:off x="3007514" y="2507125"/>
            <a:ext cx="487612" cy="2573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3657600"/>
            <a:ext cx="2133600" cy="762000"/>
          </a:xfrm>
          <a:prstGeom prst="ellipse">
            <a:avLst/>
          </a:prstGeom>
          <a:solidFill>
            <a:srgbClr val="7243E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transform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29000" y="4648200"/>
            <a:ext cx="2133600" cy="762000"/>
          </a:xfrm>
          <a:prstGeom prst="ellipse">
            <a:avLst/>
          </a:prstGeom>
          <a:solidFill>
            <a:srgbClr val="7243E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render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6" name="Right Arrow 15"/>
          <p:cNvSpPr/>
          <p:nvPr/>
        </p:nvSpPr>
        <p:spPr>
          <a:xfrm rot="8891003">
            <a:off x="5542557" y="2557925"/>
            <a:ext cx="515607" cy="2181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4381500" y="2400300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246163">
            <a:off x="4415848" y="3433026"/>
            <a:ext cx="226432" cy="2283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246163">
            <a:off x="4419629" y="4429350"/>
            <a:ext cx="228544" cy="2185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5638800"/>
            <a:ext cx="1816100" cy="95614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5400000">
            <a:off x="4419600" y="5410200"/>
            <a:ext cx="2286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1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638800"/>
            <a:ext cx="1371600" cy="990600"/>
          </a:xfrm>
          <a:prstGeom prst="rect">
            <a:avLst/>
          </a:prstGeom>
        </p:spPr>
      </p:pic>
      <p:pic>
        <p:nvPicPr>
          <p:cNvPr id="23" name="Picture 22" descr="1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648325"/>
            <a:ext cx="1428750" cy="981075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8891003">
            <a:off x="2894626" y="5301125"/>
            <a:ext cx="515607" cy="2181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045248">
            <a:off x="5522112" y="5239934"/>
            <a:ext cx="487612" cy="2573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24200" y="3581400"/>
            <a:ext cx="2667000" cy="1828800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6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BFA09-B568-47E8-BC1B-DA8ADD6F3C6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8" descr="question_200-18ed44f67c5ccf2ee0d4eb689aa16c0e8aa9a664-s6-c3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31160"/>
            <a:ext cx="3200400" cy="333144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0702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Augmented Reality (AR) :</a:t>
            </a:r>
            <a:r>
              <a:rPr lang="en-US" dirty="0" smtClean="0">
                <a:latin typeface="Calibri" pitchFamily="34" charset="0"/>
              </a:rPr>
              <a:t> 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the new frontier!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62484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Google Glass navigation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 descr="Screen-Shot-2013-05-09-at-11.11.00-AM-640x3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772400" cy="42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dirty="0" smtClean="0">
                <a:latin typeface="Calibri" pitchFamily="34" charset="0"/>
              </a:rPr>
              <a:t>AR application pipeline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9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1543628" cy="533400"/>
          </a:xfrm>
          <a:prstGeom prst="rect">
            <a:avLst/>
          </a:prstGeom>
        </p:spPr>
      </p:pic>
      <p:pic>
        <p:nvPicPr>
          <p:cNvPr id="14" name="Picture 13" descr="gla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7800"/>
            <a:ext cx="1219200" cy="845658"/>
          </a:xfrm>
          <a:prstGeom prst="rect">
            <a:avLst/>
          </a:prstGeom>
        </p:spPr>
      </p:pic>
      <p:pic>
        <p:nvPicPr>
          <p:cNvPr id="15" name="Picture 14" descr="20130523_071448_gallery_camera_30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0"/>
            <a:ext cx="1541124" cy="9144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429000" y="2667000"/>
            <a:ext cx="2133600" cy="762000"/>
          </a:xfrm>
          <a:prstGeom prst="ellipse">
            <a:avLst/>
          </a:prstGeom>
          <a:solidFill>
            <a:srgbClr val="7243E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recognize</a:t>
            </a:r>
          </a:p>
          <a:p>
            <a:r>
              <a:rPr lang="en-US" sz="2000" dirty="0" smtClean="0">
                <a:latin typeface="Calibri"/>
                <a:cs typeface="Calibri"/>
              </a:rPr>
              <a:t>objects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8" name="Right Arrow 17"/>
          <p:cNvSpPr/>
          <p:nvPr/>
        </p:nvSpPr>
        <p:spPr>
          <a:xfrm rot="3045248">
            <a:off x="3007514" y="2507125"/>
            <a:ext cx="487612" cy="2573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29000" y="3657600"/>
            <a:ext cx="2133600" cy="762000"/>
          </a:xfrm>
          <a:prstGeom prst="ellipse">
            <a:avLst/>
          </a:prstGeom>
          <a:solidFill>
            <a:srgbClr val="7243E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transform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29000" y="4648200"/>
            <a:ext cx="2133600" cy="762000"/>
          </a:xfrm>
          <a:prstGeom prst="ellipse">
            <a:avLst/>
          </a:prstGeom>
          <a:solidFill>
            <a:srgbClr val="7243E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render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7" name="Right Arrow 36"/>
          <p:cNvSpPr/>
          <p:nvPr/>
        </p:nvSpPr>
        <p:spPr>
          <a:xfrm rot="8891003">
            <a:off x="5542557" y="2557925"/>
            <a:ext cx="515607" cy="2181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5400000">
            <a:off x="4381500" y="2400300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5246163">
            <a:off x="4415848" y="3433026"/>
            <a:ext cx="226432" cy="2283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246163">
            <a:off x="4419629" y="4429350"/>
            <a:ext cx="228544" cy="2185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5638800"/>
            <a:ext cx="1816100" cy="95614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5400000">
            <a:off x="4419600" y="5410200"/>
            <a:ext cx="2286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638800"/>
            <a:ext cx="1371600" cy="990600"/>
          </a:xfrm>
          <a:prstGeom prst="rect">
            <a:avLst/>
          </a:prstGeom>
        </p:spPr>
      </p:pic>
      <p:pic>
        <p:nvPicPr>
          <p:cNvPr id="5" name="Picture 4" descr="1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648325"/>
            <a:ext cx="1428750" cy="981075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8891003">
            <a:off x="2894626" y="5301125"/>
            <a:ext cx="515607" cy="2181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045248">
            <a:off x="5522112" y="5239934"/>
            <a:ext cx="487612" cy="2573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dirty="0" smtClean="0">
                <a:latin typeface="Calibri" pitchFamily="34" charset="0"/>
              </a:rPr>
              <a:t>AR application pipeline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9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1543628" cy="533400"/>
          </a:xfrm>
          <a:prstGeom prst="rect">
            <a:avLst/>
          </a:prstGeom>
        </p:spPr>
      </p:pic>
      <p:pic>
        <p:nvPicPr>
          <p:cNvPr id="14" name="Picture 13" descr="gla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7800"/>
            <a:ext cx="1219200" cy="845658"/>
          </a:xfrm>
          <a:prstGeom prst="rect">
            <a:avLst/>
          </a:prstGeom>
        </p:spPr>
      </p:pic>
      <p:pic>
        <p:nvPicPr>
          <p:cNvPr id="15" name="Picture 14" descr="20130523_071448_gallery_camera_30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0"/>
            <a:ext cx="1541124" cy="9144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429000" y="2667000"/>
            <a:ext cx="2133600" cy="762000"/>
          </a:xfrm>
          <a:prstGeom prst="ellipse">
            <a:avLst/>
          </a:prstGeom>
          <a:solidFill>
            <a:srgbClr val="7243E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recognize</a:t>
            </a:r>
          </a:p>
          <a:p>
            <a:r>
              <a:rPr lang="en-US" sz="2000" dirty="0" smtClean="0">
                <a:latin typeface="Calibri"/>
                <a:cs typeface="Calibri"/>
              </a:rPr>
              <a:t>objects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8" name="Right Arrow 17"/>
          <p:cNvSpPr/>
          <p:nvPr/>
        </p:nvSpPr>
        <p:spPr>
          <a:xfrm rot="3045248">
            <a:off x="3007514" y="2507125"/>
            <a:ext cx="487612" cy="2573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29000" y="3657600"/>
            <a:ext cx="2133600" cy="762000"/>
          </a:xfrm>
          <a:prstGeom prst="ellipse">
            <a:avLst/>
          </a:prstGeom>
          <a:solidFill>
            <a:srgbClr val="7243E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transform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29000" y="4648200"/>
            <a:ext cx="2133600" cy="762000"/>
          </a:xfrm>
          <a:prstGeom prst="ellipse">
            <a:avLst/>
          </a:prstGeom>
          <a:solidFill>
            <a:srgbClr val="7243E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  <a:cs typeface="Calibri"/>
              </a:rPr>
              <a:t>render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7" name="Right Arrow 36"/>
          <p:cNvSpPr/>
          <p:nvPr/>
        </p:nvSpPr>
        <p:spPr>
          <a:xfrm rot="8891003">
            <a:off x="5542557" y="2557925"/>
            <a:ext cx="515607" cy="2181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5400000">
            <a:off x="4381500" y="2400300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5246163">
            <a:off x="4415848" y="3433026"/>
            <a:ext cx="226432" cy="2283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246163">
            <a:off x="4419629" y="4429350"/>
            <a:ext cx="228544" cy="2185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5638800"/>
            <a:ext cx="1816100" cy="95614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5400000">
            <a:off x="4419600" y="5410200"/>
            <a:ext cx="2286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638800"/>
            <a:ext cx="1371600" cy="990600"/>
          </a:xfrm>
          <a:prstGeom prst="rect">
            <a:avLst/>
          </a:prstGeom>
        </p:spPr>
      </p:pic>
      <p:pic>
        <p:nvPicPr>
          <p:cNvPr id="5" name="Picture 4" descr="1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648325"/>
            <a:ext cx="1428750" cy="981075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8891003">
            <a:off x="2894626" y="5301125"/>
            <a:ext cx="515607" cy="2181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045248">
            <a:off x="5522112" y="5239934"/>
            <a:ext cx="487612" cy="2573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2800" y="2667000"/>
            <a:ext cx="2286000" cy="2819400"/>
          </a:xfrm>
          <a:prstGeom prst="rect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3581401"/>
            <a:ext cx="2971800" cy="1200328"/>
          </a:xfrm>
          <a:prstGeom prst="rect">
            <a:avLst/>
          </a:prstGeom>
          <a:solidFill>
            <a:srgbClr val="D2533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urrent AR applications do it all by themselves!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3600272"/>
            <a:ext cx="2971800" cy="1200328"/>
          </a:xfrm>
          <a:prstGeom prst="rect">
            <a:avLst/>
          </a:prstGeom>
          <a:solidFill>
            <a:srgbClr val="D2533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ll these stages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need platform support  (HotOS’13)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7" name="Straight Arrow Connector 6"/>
          <p:cNvCxnSpPr>
            <a:stCxn id="12" idx="1"/>
          </p:cNvCxnSpPr>
          <p:nvPr/>
        </p:nvCxnSpPr>
        <p:spPr>
          <a:xfrm flipH="1">
            <a:off x="5562600" y="2930099"/>
            <a:ext cx="914400" cy="11790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2514600"/>
            <a:ext cx="20574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opic of today’s talk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51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05200" y="304800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a</a:t>
            </a:r>
            <a:r>
              <a:rPr lang="en-US" sz="2000" b="1" dirty="0" smtClean="0">
                <a:latin typeface="Calibri" pitchFamily="34" charset="0"/>
              </a:rPr>
              <a:t>ll </a:t>
            </a:r>
            <a:r>
              <a:rPr lang="en-US" sz="2000" b="1" dirty="0">
                <a:latin typeface="Calibri" pitchFamily="34" charset="0"/>
              </a:rPr>
              <a:t>apps see this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Privacy </a:t>
            </a:r>
            <a:r>
              <a:rPr lang="en-US" dirty="0" smtClean="0"/>
              <a:t>concern:</a:t>
            </a:r>
            <a:r>
              <a:rPr lang="en-US" dirty="0" smtClean="0">
                <a:latin typeface="Calibri" pitchFamily="34" charset="0"/>
              </a:rPr>
              <a:t> unrestricted access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8" name="Picture 6" descr="Rich_stream_of_ _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4381500" y="3162300"/>
            <a:ext cx="381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verlaying-reality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1524000" cy="1146256"/>
          </a:xfrm>
          <a:prstGeom prst="rect">
            <a:avLst/>
          </a:prstGeom>
        </p:spPr>
      </p:pic>
      <p:pic>
        <p:nvPicPr>
          <p:cNvPr id="13" name="Picture 12" descr="4617.ea active.jpg-610x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05000"/>
            <a:ext cx="1761708" cy="990600"/>
          </a:xfrm>
          <a:prstGeom prst="rect">
            <a:avLst/>
          </a:prstGeom>
        </p:spPr>
      </p:pic>
      <p:pic>
        <p:nvPicPr>
          <p:cNvPr id="14" name="Picture 13" descr="Screen-Shot-2013-05-09-at-11.11.00-AM-640x3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1828800" cy="100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05200" y="304800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a</a:t>
            </a:r>
            <a:r>
              <a:rPr lang="en-US" sz="2000" b="1" dirty="0" smtClean="0">
                <a:latin typeface="Calibri" pitchFamily="34" charset="0"/>
              </a:rPr>
              <a:t>ll </a:t>
            </a:r>
            <a:r>
              <a:rPr lang="en-US" sz="2000" b="1" dirty="0">
                <a:latin typeface="Calibri" pitchFamily="34" charset="0"/>
              </a:rPr>
              <a:t>apps see this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Privacy </a:t>
            </a:r>
            <a:r>
              <a:rPr lang="en-US" dirty="0" smtClean="0"/>
              <a:t>concern:</a:t>
            </a:r>
            <a:r>
              <a:rPr lang="en-US" dirty="0" smtClean="0">
                <a:latin typeface="Calibri" pitchFamily="34" charset="0"/>
              </a:rPr>
              <a:t> unrestricted access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8" name="Picture 6" descr="Rich_stream_of_ _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4381500" y="3162300"/>
            <a:ext cx="381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verlaying-reality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1524000" cy="1146256"/>
          </a:xfrm>
          <a:prstGeom prst="rect">
            <a:avLst/>
          </a:prstGeom>
        </p:spPr>
      </p:pic>
      <p:pic>
        <p:nvPicPr>
          <p:cNvPr id="13" name="Picture 12" descr="4617.ea active.jpg-610x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05000"/>
            <a:ext cx="1761708" cy="990600"/>
          </a:xfrm>
          <a:prstGeom prst="rect">
            <a:avLst/>
          </a:prstGeom>
        </p:spPr>
      </p:pic>
      <p:pic>
        <p:nvPicPr>
          <p:cNvPr id="14" name="Picture 13" descr="Screen-Shot-2013-05-09-at-11.11.00-AM-640x3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1828800" cy="1002982"/>
          </a:xfrm>
          <a:prstGeom prst="rect">
            <a:avLst/>
          </a:prstGeom>
        </p:spPr>
      </p:pic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505200" y="4495800"/>
            <a:ext cx="1066800" cy="1066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724400" y="4267200"/>
            <a:ext cx="1066800" cy="1066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876800" y="5410200"/>
            <a:ext cx="609600" cy="609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4800600"/>
            <a:ext cx="20574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ons of sensitive information!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10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overlaying-reality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3241964" cy="2438400"/>
          </a:xfrm>
          <a:prstGeom prst="rect">
            <a:avLst/>
          </a:prstGeom>
        </p:spPr>
      </p:pic>
      <p:pic>
        <p:nvPicPr>
          <p:cNvPr id="20" name="Picture 19" descr="Screen-Shot-2013-05-09-at-11.11.00-AM-640x3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67000"/>
            <a:ext cx="3334566" cy="1828800"/>
          </a:xfrm>
          <a:prstGeom prst="rect">
            <a:avLst/>
          </a:prstGeom>
        </p:spPr>
      </p:pic>
      <p:cxnSp>
        <p:nvCxnSpPr>
          <p:cNvPr id="24" name="Straight Connector 23"/>
          <p:cNvCxnSpPr>
            <a:endCxn id="12" idx="0"/>
          </p:cNvCxnSpPr>
          <p:nvPr/>
        </p:nvCxnSpPr>
        <p:spPr>
          <a:xfrm>
            <a:off x="4572000" y="1905000"/>
            <a:ext cx="0" cy="327213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4"/>
          <p:cNvSpPr txBox="1">
            <a:spLocks/>
          </p:cNvSpPr>
          <p:nvPr/>
        </p:nvSpPr>
        <p:spPr>
          <a:xfrm>
            <a:off x="914400" y="1828800"/>
            <a:ext cx="32004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AR tour guide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300" b="1" dirty="0" smtClean="0"/>
              <a:t>Functionality concern: </a:t>
            </a:r>
            <a:br>
              <a:rPr lang="en-US" sz="4300" b="1" dirty="0" smtClean="0"/>
            </a:br>
            <a:r>
              <a:rPr lang="en-US" sz="4300" b="1" dirty="0" smtClean="0"/>
              <a:t>one app at a time</a:t>
            </a:r>
            <a:endParaRPr lang="en-US" sz="4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A525E-F35B-4A75-B785-FAED7D20CE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029200" y="1828800"/>
            <a:ext cx="35814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Calibri"/>
                <a:cs typeface="Calibri"/>
              </a:rPr>
              <a:t>AR navigator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1771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0" y="5391090"/>
            <a:ext cx="281940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can’t run concurrently</a:t>
            </a:r>
          </a:p>
        </p:txBody>
      </p:sp>
    </p:spTree>
    <p:extLst>
      <p:ext uri="{BB962C8B-B14F-4D97-AF65-F5344CB8AC3E}">
        <p14:creationId xmlns:p14="http://schemas.microsoft.com/office/powerpoint/2010/main" val="25401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7526</TotalTime>
  <Words>754</Words>
  <Application>Microsoft Macintosh PowerPoint</Application>
  <PresentationFormat>On-screen Show (4:3)</PresentationFormat>
  <Paragraphs>225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Clarity</vt:lpstr>
      <vt:lpstr>PowerPoint Presentation</vt:lpstr>
      <vt:lpstr>Augmented Reality (AR) :   the new frontier!</vt:lpstr>
      <vt:lpstr>Augmented Reality (AR) :   the new frontier!</vt:lpstr>
      <vt:lpstr>Augmented Reality (AR) :   the new frontier!</vt:lpstr>
      <vt:lpstr>AR application pipeline</vt:lpstr>
      <vt:lpstr>AR application pipeline</vt:lpstr>
      <vt:lpstr>Privacy concern: unrestricted access</vt:lpstr>
      <vt:lpstr>Privacy concern: unrestricted access</vt:lpstr>
      <vt:lpstr>Functionality concern:  one app at a time</vt:lpstr>
      <vt:lpstr>Scalability concern: must scale to multiple concurrent applications</vt:lpstr>
      <vt:lpstr>What can we do with today’s abstraction?</vt:lpstr>
      <vt:lpstr>Recognizers: a new abstraction</vt:lpstr>
      <vt:lpstr>Introducing recognizers</vt:lpstr>
      <vt:lpstr>Scalability with multiple recognizers</vt:lpstr>
      <vt:lpstr>Benefits of explicit dataflow </vt:lpstr>
      <vt:lpstr>How do recognizers help?</vt:lpstr>
      <vt:lpstr>Explaining recognizers:  privacy goggles</vt:lpstr>
      <vt:lpstr>Recognizer-based AR architecture</vt:lpstr>
      <vt:lpstr>Implementation</vt:lpstr>
      <vt:lpstr>Example applications</vt:lpstr>
      <vt:lpstr>Evaluation</vt:lpstr>
      <vt:lpstr>Evaluation criteria</vt:lpstr>
      <vt:lpstr>Few apps need raw data</vt:lpstr>
      <vt:lpstr>Released information less sensitive</vt:lpstr>
      <vt:lpstr>Privacy goggles communicate </vt:lpstr>
      <vt:lpstr>Sharing recognizers works!</vt:lpstr>
      <vt:lpstr>Recognizer offloading</vt:lpstr>
      <vt:lpstr>Minimizing recognizer false positives</vt:lpstr>
      <vt:lpstr>Summary</vt:lpstr>
      <vt:lpstr>PowerPoint Presentation</vt:lpstr>
      <vt:lpstr>Thanks!</vt:lpstr>
    </vt:vector>
  </TitlesOfParts>
  <Manager/>
  <Company>Microsoft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Fine-Grained Permissions for Augmented Reality  Applications With Recognizers </dc:title>
  <dc:subject/>
  <dc:creator>Suman Jana</dc:creator>
  <cp:keywords/>
  <dc:description/>
  <cp:lastModifiedBy>Suman Jana</cp:lastModifiedBy>
  <cp:revision>849</cp:revision>
  <dcterms:created xsi:type="dcterms:W3CDTF">2012-08-01T18:12:57Z</dcterms:created>
  <dcterms:modified xsi:type="dcterms:W3CDTF">2013-08-17T23:19:57Z</dcterms:modified>
  <cp:category/>
</cp:coreProperties>
</file>