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65" r:id="rId12"/>
    <p:sldId id="266" r:id="rId13"/>
    <p:sldId id="270" r:id="rId14"/>
    <p:sldId id="271" r:id="rId15"/>
    <p:sldId id="267" r:id="rId16"/>
    <p:sldId id="268" r:id="rId17"/>
    <p:sldId id="269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F79A926-264C-4ED2-9E11-34FE8487E2A9}">
  <a:tblStyle styleId="{8F79A926-264C-4ED2-9E11-34FE8487E2A9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20" autoAdjust="0"/>
  </p:normalViewPr>
  <p:slideViewPr>
    <p:cSldViewPr snapToGrid="0">
      <p:cViewPr varScale="1">
        <p:scale>
          <a:sx n="93" d="100"/>
          <a:sy n="93" d="100"/>
        </p:scale>
        <p:origin x="-1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6418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95039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968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968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2095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6.jp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9.jpg"/><Relationship Id="rId5" Type="http://schemas.openxmlformats.org/officeDocument/2006/relationships/image" Target="../media/image6.jpg"/><Relationship Id="rId6" Type="http://schemas.openxmlformats.org/officeDocument/2006/relationships/image" Target="../media/image13.jpg"/><Relationship Id="rId7" Type="http://schemas.openxmlformats.org/officeDocument/2006/relationships/image" Target="../media/image10.png"/><Relationship Id="rId8" Type="http://schemas.openxmlformats.org/officeDocument/2006/relationships/image" Target="../media/image11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jp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1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9.jp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991375"/>
            <a:ext cx="8520599" cy="131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b="0" i="0" u="none" strike="noStrike" cap="none" dirty="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Automatically Detecting Error Handling Bugs using Error Specifications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605525"/>
            <a:ext cx="8520599" cy="150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Suman Jana</a:t>
            </a:r>
            <a:r>
              <a:rPr lang="en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Yuan Kang</a:t>
            </a:r>
            <a:r>
              <a:rPr lang="en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Samuel Roth</a:t>
            </a:r>
            <a:r>
              <a:rPr lang="en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Baishakhi Ray</a:t>
            </a:r>
            <a:r>
              <a:rPr lang="en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8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Columbia University</a:t>
            </a: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6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Ohio Northern University</a:t>
            </a: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6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University of Virginia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l="16111" r="11639"/>
          <a:stretch/>
        </p:blipFill>
        <p:spPr>
          <a:xfrm>
            <a:off x="5946575" y="1720475"/>
            <a:ext cx="2603299" cy="121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200">
                <a:solidFill>
                  <a:srgbClr val="FF6600"/>
                </a:solidFill>
              </a:rPr>
              <a:t>Bug localization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2170750" y="3993925"/>
            <a:ext cx="4846800" cy="4905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Pinpoints function call with buggy error handling</a:t>
            </a:r>
          </a:p>
        </p:txBody>
      </p:sp>
      <p:pic>
        <p:nvPicPr>
          <p:cNvPr id="146" name="Shape 146" descr="https://meltdownstomastery.files.wordpress.com/2013/10/fotolia_50647126_xs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50037" y="1436275"/>
            <a:ext cx="1843924" cy="184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/>
        </p:nvSpPr>
        <p:spPr>
          <a:xfrm rot="60268">
            <a:off x="3618700" y="3204343"/>
            <a:ext cx="1950899" cy="732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handling  oracle</a:t>
            </a:r>
          </a:p>
        </p:txBody>
      </p:sp>
      <p:sp>
        <p:nvSpPr>
          <p:cNvPr id="148" name="Shape 148"/>
          <p:cNvSpPr/>
          <p:nvPr/>
        </p:nvSpPr>
        <p:spPr>
          <a:xfrm>
            <a:off x="5521400" y="2209125"/>
            <a:ext cx="3924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49" name="Shape 149" descr="https://upload.wikimedia.org/wikipedia/commons/b/bb/Nuvola-inspired_File_Icons_for_MediaWiki-fileicon-c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47500" y="1822424"/>
            <a:ext cx="1067424" cy="106742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/>
          <p:nvPr/>
        </p:nvSpPr>
        <p:spPr>
          <a:xfrm>
            <a:off x="2921325" y="2198400"/>
            <a:ext cx="3924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http://asalesguyrecruiting.com/wp-content/uploads/2014/11/bad-appl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4925" y="1569225"/>
            <a:ext cx="1843800" cy="152209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200">
                <a:solidFill>
                  <a:srgbClr val="FF6600"/>
                </a:solidFill>
              </a:rPr>
              <a:t>Minimize false positives</a:t>
            </a:r>
          </a:p>
        </p:txBody>
      </p:sp>
      <p:pic>
        <p:nvPicPr>
          <p:cNvPr id="157" name="Shape 157" descr="http://allendatagraph.com/wp-content/uploads/2014/01/Specs-Icon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57925" y="1892353"/>
            <a:ext cx="1006506" cy="10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 txBox="1"/>
          <p:nvPr/>
        </p:nvSpPr>
        <p:spPr>
          <a:xfrm>
            <a:off x="872474" y="3005050"/>
            <a:ext cx="2911800" cy="78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specs/path exploration might not be perfect</a:t>
            </a:r>
          </a:p>
        </p:txBody>
      </p:sp>
      <p:sp>
        <p:nvSpPr>
          <p:cNvPr id="159" name="Shape 159"/>
          <p:cNvSpPr/>
          <p:nvPr/>
        </p:nvSpPr>
        <p:spPr>
          <a:xfrm>
            <a:off x="3800550" y="2135525"/>
            <a:ext cx="780900" cy="420000"/>
          </a:xfrm>
          <a:prstGeom prst="rightArrow">
            <a:avLst>
              <a:gd name="adj1" fmla="val 40714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 txBox="1"/>
          <p:nvPr/>
        </p:nvSpPr>
        <p:spPr>
          <a:xfrm>
            <a:off x="5071850" y="3231375"/>
            <a:ext cx="3299400" cy="7842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Compare error handling of the same function across call sites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1900650" y="1532950"/>
            <a:ext cx="5034900" cy="29118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EPEx architecture</a:t>
            </a:r>
          </a:p>
        </p:txBody>
      </p:sp>
      <p:pic>
        <p:nvPicPr>
          <p:cNvPr id="167" name="Shape 167" descr="http://www.stdicon.com/nuvola/text/x-c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3400" y="1711850"/>
            <a:ext cx="519300" cy="5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/>
          <p:nvPr/>
        </p:nvSpPr>
        <p:spPr>
          <a:xfrm>
            <a:off x="390026" y="2186225"/>
            <a:ext cx="1352700" cy="5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Source code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442640" y="3325980"/>
            <a:ext cx="1219200" cy="5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specs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7221650" y="2987675"/>
            <a:ext cx="1352700" cy="41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    Bugs</a:t>
            </a:r>
          </a:p>
        </p:txBody>
      </p:sp>
      <p:cxnSp>
        <p:nvCxnSpPr>
          <p:cNvPr id="171" name="Shape 171"/>
          <p:cNvCxnSpPr/>
          <p:nvPr/>
        </p:nvCxnSpPr>
        <p:spPr>
          <a:xfrm>
            <a:off x="3399425" y="2632100"/>
            <a:ext cx="2874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2" name="Shape 172"/>
          <p:cNvCxnSpPr/>
          <p:nvPr/>
        </p:nvCxnSpPr>
        <p:spPr>
          <a:xfrm rot="10800000" flipH="1">
            <a:off x="1564494" y="3000075"/>
            <a:ext cx="304199" cy="3162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3" name="Shape 173"/>
          <p:cNvCxnSpPr/>
          <p:nvPr/>
        </p:nvCxnSpPr>
        <p:spPr>
          <a:xfrm>
            <a:off x="1651500" y="2020875"/>
            <a:ext cx="254100" cy="258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174" name="Shape 174" descr="http://allendatagraph.com/wp-content/uploads/2014/01/Specs-Icon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0350" y="2899624"/>
            <a:ext cx="519300" cy="519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 descr="https://meltdownstomastery.files.wordpress.com/2013/10/fotolia_50647126_xs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4887" y="1963975"/>
            <a:ext cx="1352800" cy="13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 rot="60268">
            <a:off x="3390100" y="3204343"/>
            <a:ext cx="1950899" cy="732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handling  oracle</a:t>
            </a:r>
          </a:p>
        </p:txBody>
      </p:sp>
      <p:pic>
        <p:nvPicPr>
          <p:cNvPr id="177" name="Shape 177" descr="https://www.drawshop.com/graphics/1223/watermarks/3d-man-with-multiple-arrow-paths-isolated-on-white-262897-35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22000" y="2060373"/>
            <a:ext cx="1481800" cy="111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 rotWithShape="1">
          <a:blip r:embed="rId7">
            <a:alphaModFix/>
          </a:blip>
          <a:srcRect l="16111" r="11639"/>
          <a:stretch/>
        </p:blipFill>
        <p:spPr>
          <a:xfrm>
            <a:off x="7055850" y="2292625"/>
            <a:ext cx="1520443" cy="707449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/>
        </p:nvSpPr>
        <p:spPr>
          <a:xfrm rot="60268">
            <a:off x="1699700" y="3143068"/>
            <a:ext cx="1950899" cy="732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path exploration</a:t>
            </a:r>
          </a:p>
        </p:txBody>
      </p:sp>
      <p:pic>
        <p:nvPicPr>
          <p:cNvPr id="180" name="Shape 180" descr="http://asalesguyrecruiting.com/wp-content/uploads/2014/11/bad-apple.jp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86400" y="2133600"/>
            <a:ext cx="1219199" cy="10064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1" name="Shape 181"/>
          <p:cNvCxnSpPr/>
          <p:nvPr/>
        </p:nvCxnSpPr>
        <p:spPr>
          <a:xfrm>
            <a:off x="5075825" y="2632100"/>
            <a:ext cx="2874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2" name="Shape 182"/>
          <p:cNvSpPr txBox="1"/>
          <p:nvPr/>
        </p:nvSpPr>
        <p:spPr>
          <a:xfrm rot="60268">
            <a:off x="5142700" y="3128143"/>
            <a:ext cx="1950899" cy="7321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across call sites </a:t>
            </a:r>
          </a:p>
          <a:p>
            <a:pPr lvl="0" algn="ctr" rtl="0"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Shape 183"/>
          <p:cNvCxnSpPr>
            <a:endCxn id="178" idx="1"/>
          </p:cNvCxnSpPr>
          <p:nvPr/>
        </p:nvCxnSpPr>
        <p:spPr>
          <a:xfrm>
            <a:off x="6752250" y="2632249"/>
            <a:ext cx="303600" cy="14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4" name="Shape 184"/>
          <p:cNvSpPr txBox="1"/>
          <p:nvPr/>
        </p:nvSpPr>
        <p:spPr>
          <a:xfrm>
            <a:off x="3583525" y="4397250"/>
            <a:ext cx="1674300" cy="41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EPEx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/>
        </p:nvSpPr>
        <p:spPr>
          <a:xfrm>
            <a:off x="587829" y="2359425"/>
            <a:ext cx="2220246" cy="966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u="sng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error spec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check_if_ca: &lt; 0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GnuTLS error range: != 1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3062323" y="1260875"/>
            <a:ext cx="3028200" cy="280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_gnutls_certificate_verify2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(check_if_ca(...)==0)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1;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11700" y="16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How does EPEx work?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6365117" y="1260875"/>
            <a:ext cx="1910700" cy="255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check_if_ca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(result &lt;0)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3641544" y="936881"/>
            <a:ext cx="4129499" cy="40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Font typeface="Calibri"/>
              <a:buNone/>
            </a:pPr>
            <a:r>
              <a:rPr lang="en" b="0" i="0" u="sng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GnuTLS CVE-2014-0092</a:t>
            </a:r>
          </a:p>
        </p:txBody>
      </p:sp>
      <p:sp>
        <p:nvSpPr>
          <p:cNvPr id="215" name="Shape 215"/>
          <p:cNvSpPr/>
          <p:nvPr/>
        </p:nvSpPr>
        <p:spPr>
          <a:xfrm>
            <a:off x="6171325" y="1990625"/>
            <a:ext cx="369300" cy="7914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6247525" y="2905025"/>
            <a:ext cx="369300" cy="6429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2894725" y="1914425"/>
            <a:ext cx="369300" cy="4002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18" name="Shape 218" descr="https://www.drawshop.com/graphics/1223/watermarks/3d-man-with-multiple-arrow-paths-isolated-on-white-262897-35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408710" y="1161698"/>
            <a:ext cx="1168938" cy="87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Shape 219"/>
          <p:cNvSpPr txBox="1"/>
          <p:nvPr/>
        </p:nvSpPr>
        <p:spPr>
          <a:xfrm>
            <a:off x="3341625" y="2054622"/>
            <a:ext cx="1910700" cy="47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an error path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15" grpId="0" animBg="1"/>
      <p:bldP spid="216" grpId="0" animBg="1"/>
      <p:bldP spid="217" grpId="0" animBg="1"/>
      <p:bldP spid="2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/>
        </p:nvSpPr>
        <p:spPr>
          <a:xfrm>
            <a:off x="3062323" y="1260875"/>
            <a:ext cx="3028200" cy="280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_gnutls_certificate_verify2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(check_if_ca(...)==0)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1;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311700" y="16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How does EPEx work?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6365117" y="1260875"/>
            <a:ext cx="1910700" cy="255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check_if_ca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(result &lt;0)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227" name="Shape 227"/>
          <p:cNvSpPr/>
          <p:nvPr/>
        </p:nvSpPr>
        <p:spPr>
          <a:xfrm>
            <a:off x="6350700" y="1914425"/>
            <a:ext cx="266100" cy="4002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6350725" y="2295425"/>
            <a:ext cx="266100" cy="11814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/>
          <p:nvPr/>
        </p:nvSpPr>
        <p:spPr>
          <a:xfrm>
            <a:off x="2997925" y="1914425"/>
            <a:ext cx="266100" cy="10899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2997975" y="3140500"/>
            <a:ext cx="266100" cy="6333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FF"/>
          </a:solidFill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31" name="Shape 231" descr="https://meltdownstomastery.files.wordpress.com/2013/10/fotolia_50647126_xs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5049" y="3762421"/>
            <a:ext cx="966600" cy="966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/>
        </p:nvSpPr>
        <p:spPr>
          <a:xfrm>
            <a:off x="1168550" y="1675325"/>
            <a:ext cx="1733700" cy="46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An error path</a:t>
            </a:r>
          </a:p>
        </p:txBody>
      </p:sp>
      <p:cxnSp>
        <p:nvCxnSpPr>
          <p:cNvPr id="234" name="Shape 234"/>
          <p:cNvCxnSpPr/>
          <p:nvPr/>
        </p:nvCxnSpPr>
        <p:spPr>
          <a:xfrm>
            <a:off x="2681900" y="1963525"/>
            <a:ext cx="335400" cy="768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35" name="Shape 235"/>
          <p:cNvSpPr txBox="1"/>
          <p:nvPr/>
        </p:nvSpPr>
        <p:spPr>
          <a:xfrm>
            <a:off x="2835000" y="4040075"/>
            <a:ext cx="2595900" cy="683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 = 1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(not an error)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incorrect error propagation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3641544" y="936881"/>
            <a:ext cx="4129499" cy="40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Font typeface="Calibri"/>
              <a:buNone/>
            </a:pPr>
            <a:r>
              <a:rPr lang="en" b="0" i="0" u="sng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GnuTLS CVE-2014-0092</a:t>
            </a:r>
          </a:p>
        </p:txBody>
      </p:sp>
      <p:cxnSp>
        <p:nvCxnSpPr>
          <p:cNvPr id="237" name="Shape 237"/>
          <p:cNvCxnSpPr>
            <a:endCxn id="235" idx="0"/>
          </p:cNvCxnSpPr>
          <p:nvPr/>
        </p:nvCxnSpPr>
        <p:spPr>
          <a:xfrm flipH="1">
            <a:off x="4132950" y="3773675"/>
            <a:ext cx="24000" cy="2664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239" name="Shape 239" descr="http://reqtest.com/wp-content/uploads/2013/07/bug-icon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05750" y="4091123"/>
            <a:ext cx="572700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210"/>
          <p:cNvSpPr txBox="1"/>
          <p:nvPr/>
        </p:nvSpPr>
        <p:spPr>
          <a:xfrm>
            <a:off x="587829" y="2359425"/>
            <a:ext cx="2220246" cy="966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u="sng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error spec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check_if_ca: &lt; 0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GnuTLS error range: !=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30" grpId="0" animBg="1"/>
      <p:bldP spid="233" grpId="0"/>
      <p:bldP spid="2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27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Most functions in a library/application share the same error specs</a:t>
            </a:r>
          </a:p>
          <a:p>
            <a: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Font typeface="Arial"/>
              <a:buChar char="○"/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256 tested functions had only 38 unique specs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How hard is creating error specs?</a:t>
            </a:r>
          </a:p>
        </p:txBody>
      </p:sp>
      <p:graphicFrame>
        <p:nvGraphicFramePr>
          <p:cNvPr id="191" name="Shape 191"/>
          <p:cNvGraphicFramePr/>
          <p:nvPr/>
        </p:nvGraphicFramePr>
        <p:xfrm>
          <a:off x="2062175" y="2599025"/>
          <a:ext cx="4713175" cy="1828680"/>
        </p:xfrm>
        <a:graphic>
          <a:graphicData uri="http://schemas.openxmlformats.org/drawingml/2006/table">
            <a:tbl>
              <a:tblPr>
                <a:noFill/>
                <a:tableStyleId>{8F79A926-264C-4ED2-9E11-34FE8487E2A9}</a:tableStyleId>
              </a:tblPr>
              <a:tblGrid>
                <a:gridCol w="1080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Program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Error code(s)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Non-error code(s)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GnuTLS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[-403, -1]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[0, 1]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OpenSSL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≤ 0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cURL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[1, 91]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Error specs of API functions can be reused across applications</a:t>
            </a:r>
          </a:p>
          <a:p>
            <a:pPr marL="0"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We also have an automated way of inferring API function error specs from their usages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How hard is creating error specs?</a:t>
            </a:r>
          </a:p>
        </p:txBody>
      </p:sp>
      <p:pic>
        <p:nvPicPr>
          <p:cNvPr id="198" name="Shape 198" descr="https://www.hni.uni-paderborn.de/typo3temp/pics/1f3e000d6a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8750" y="3183624"/>
            <a:ext cx="1281850" cy="128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 txBox="1"/>
          <p:nvPr/>
        </p:nvSpPr>
        <p:spPr>
          <a:xfrm>
            <a:off x="3329800" y="3480721"/>
            <a:ext cx="4061100" cy="69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31st IEEE/ACM International Conference on Automated Software Engineering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Leveraged Clang static analyzer engine for under-constrained symbolic execution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Implemented as a custom Clang checker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○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Detect error paths with </a:t>
            </a:r>
            <a:r>
              <a:rPr lang="en" sz="24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checkPostCall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○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Check logging or termination with </a:t>
            </a:r>
            <a:r>
              <a:rPr lang="en" sz="24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checkPreCall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C0C0C"/>
              </a:buClr>
              <a:buSzPct val="100000"/>
              <a:buFont typeface="Arial"/>
              <a:buChar char="○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Check error code propagation with </a:t>
            </a:r>
            <a:r>
              <a:rPr lang="en" sz="24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checkPreStmt</a:t>
            </a:r>
          </a:p>
          <a:p>
            <a:pPr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617 lines of C++ code and 227 lines of Python code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Implementing EPEx in Clang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311700" y="2725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Evaluation subjects</a:t>
            </a:r>
          </a:p>
        </p:txBody>
      </p:sp>
      <p:pic>
        <p:nvPicPr>
          <p:cNvPr id="245" name="Shape 245" descr="OpenSSL 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5650" y="1231287"/>
            <a:ext cx="1662638" cy="45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 descr="GNUTLS-logo.sv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5700" y="1005025"/>
            <a:ext cx="631944" cy="57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 txBox="1"/>
          <p:nvPr/>
        </p:nvSpPr>
        <p:spPr>
          <a:xfrm>
            <a:off x="4034800" y="1456550"/>
            <a:ext cx="1162200" cy="39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/>
              <a:t>GnuTLS</a:t>
            </a:r>
          </a:p>
        </p:txBody>
      </p:sp>
      <p:pic>
        <p:nvPicPr>
          <p:cNvPr id="248" name="Shape 2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42142" y="3249800"/>
            <a:ext cx="949665" cy="736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Shape 249" descr="curl logo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52600" y="2220037"/>
            <a:ext cx="1328743" cy="398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Shape 250" descr="Apache HTTP server logo (2016).sv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58760" y="2099794"/>
            <a:ext cx="1162200" cy="30682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Shape 251"/>
          <p:cNvSpPr txBox="1"/>
          <p:nvPr/>
        </p:nvSpPr>
        <p:spPr>
          <a:xfrm>
            <a:off x="4018625" y="2469187"/>
            <a:ext cx="812700" cy="45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httpd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3185650" y="4256850"/>
            <a:ext cx="2895900" cy="4503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" sz="2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867,000 lines of C code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4137914" y="3777187"/>
            <a:ext cx="705300" cy="39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Mutt</a:t>
            </a:r>
          </a:p>
        </p:txBody>
      </p:sp>
      <p:pic>
        <p:nvPicPr>
          <p:cNvPr id="254" name="Shape 25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182687" y="2132987"/>
            <a:ext cx="1154723" cy="5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Shape 255" descr="http://www.sbprojects.com/projects/raspberrypi/mutt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133450" y="3060312"/>
            <a:ext cx="8128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Shape 256" descr="https://avatars2.githubusercontent.com/u/8916057?v=3&amp;s=400"/>
          <p:cNvPicPr preferRelativeResize="0"/>
          <p:nvPr/>
        </p:nvPicPr>
        <p:blipFill rotWithShape="1">
          <a:blip r:embed="rId10">
            <a:alphaModFix/>
          </a:blip>
          <a:srcRect t="32359" b="46307"/>
          <a:stretch/>
        </p:blipFill>
        <p:spPr>
          <a:xfrm>
            <a:off x="6040924" y="1128475"/>
            <a:ext cx="1438239" cy="306825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Shape 257"/>
          <p:cNvSpPr txBox="1"/>
          <p:nvPr/>
        </p:nvSpPr>
        <p:spPr>
          <a:xfrm>
            <a:off x="6110500" y="1359100"/>
            <a:ext cx="1328700" cy="39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mbed TLS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6042900" y="3730350"/>
            <a:ext cx="1434300" cy="45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/>
              <a:t>GNU wget</a:t>
            </a:r>
          </a:p>
        </p:txBody>
      </p:sp>
      <p:pic>
        <p:nvPicPr>
          <p:cNvPr id="259" name="Shape 259" descr=" [A GNU head] 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378600" y="3080900"/>
            <a:ext cx="762912" cy="736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4" name="Shape 264"/>
          <p:cNvGraphicFramePr/>
          <p:nvPr>
            <p:extLst>
              <p:ext uri="{D42A27DB-BD31-4B8C-83A1-F6EECF244321}">
                <p14:modId xmlns:p14="http://schemas.microsoft.com/office/powerpoint/2010/main" val="519993541"/>
              </p:ext>
            </p:extLst>
          </p:nvPr>
        </p:nvGraphicFramePr>
        <p:xfrm>
          <a:off x="2430912" y="1658050"/>
          <a:ext cx="3490550" cy="1462950"/>
        </p:xfrm>
        <a:graphic>
          <a:graphicData uri="http://schemas.openxmlformats.org/drawingml/2006/table">
            <a:tbl>
              <a:tblPr>
                <a:noFill/>
                <a:tableStyleId>{8F79A926-264C-4ED2-9E11-34FE8487E2A9}</a:tableStyleId>
              </a:tblPr>
              <a:tblGrid>
                <a:gridCol w="2169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Reported Bugs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Real Bugs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102 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False Positives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 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Accuracy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5972425" y="2149560"/>
            <a:ext cx="861300" cy="43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78%</a:t>
            </a: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5974449" y="2623160"/>
            <a:ext cx="970500" cy="43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(22%)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 descr="http://vignette3.wikia.nocookie.net/disney-crap/images/c/c3/Toy_story_everywhere.jpg/revision/latest?cb=20140211015732"/>
          <p:cNvPicPr preferRelativeResize="0"/>
          <p:nvPr/>
        </p:nvPicPr>
        <p:blipFill rotWithShape="1">
          <a:blip r:embed="rId3">
            <a:alphaModFix/>
          </a:blip>
          <a:srcRect l="14691" r="8266"/>
          <a:stretch/>
        </p:blipFill>
        <p:spPr>
          <a:xfrm>
            <a:off x="974025" y="2500662"/>
            <a:ext cx="2711275" cy="19190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Incorrect error handling</a:t>
            </a:r>
            <a:r>
              <a:rPr lang="en" sz="3200">
                <a:solidFill>
                  <a:srgbClr val="FF6600"/>
                </a:solidFill>
              </a:rPr>
              <a:t>: a major source</a:t>
            </a: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3200">
                <a:solidFill>
                  <a:srgbClr val="FF6600"/>
                </a:solidFill>
              </a:rPr>
              <a:t>of</a:t>
            </a: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200">
                <a:solidFill>
                  <a:srgbClr val="FF6600"/>
                </a:solidFill>
              </a:rPr>
              <a:t>s</a:t>
            </a: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ecurity</a:t>
            </a:r>
            <a:r>
              <a:rPr lang="en" sz="3200">
                <a:solidFill>
                  <a:srgbClr val="FF6600"/>
                </a:solidFill>
              </a:rPr>
              <a:t> vulnerabilities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3657923" y="2700767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CVE-2014-0092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5221412" y="2692008"/>
            <a:ext cx="17406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CVE-2015-0208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5221412" y="3120401"/>
            <a:ext cx="17406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CVE-2015-0288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3657924" y="3129194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CVE-2015-0285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3678499" y="3557592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CVE-2015-0292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974025" y="1742125"/>
            <a:ext cx="7136400" cy="430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One of OWASP’s top 10 sources of security vulnerabilities</a:t>
            </a:r>
          </a:p>
        </p:txBody>
      </p:sp>
      <p:sp>
        <p:nvSpPr>
          <p:cNvPr id="68" name="Shape 68"/>
          <p:cNvSpPr/>
          <p:nvPr/>
        </p:nvSpPr>
        <p:spPr>
          <a:xfrm>
            <a:off x="6744365" y="2691992"/>
            <a:ext cx="1633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CVE-2015-8617</a:t>
            </a:r>
          </a:p>
        </p:txBody>
      </p:sp>
      <p:sp>
        <p:nvSpPr>
          <p:cNvPr id="69" name="Shape 69"/>
          <p:cNvSpPr/>
          <p:nvPr/>
        </p:nvSpPr>
        <p:spPr>
          <a:xfrm>
            <a:off x="6744677" y="3116031"/>
            <a:ext cx="16332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CVE-2015-7941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5217940" y="3557592"/>
            <a:ext cx="17406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CVE-2014-9826</a:t>
            </a:r>
          </a:p>
        </p:txBody>
      </p:sp>
      <p:sp>
        <p:nvSpPr>
          <p:cNvPr id="71" name="Shape 71"/>
          <p:cNvSpPr/>
          <p:nvPr/>
        </p:nvSpPr>
        <p:spPr>
          <a:xfrm>
            <a:off x="6746492" y="3554632"/>
            <a:ext cx="16332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CVE-2015-8340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3688449" y="3812692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5060049" y="3812692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6736449" y="3812692"/>
            <a:ext cx="17007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Running time</a:t>
            </a:r>
          </a:p>
        </p:txBody>
      </p:sp>
      <p:graphicFrame>
        <p:nvGraphicFramePr>
          <p:cNvPr id="273" name="Shape 273"/>
          <p:cNvGraphicFramePr/>
          <p:nvPr/>
        </p:nvGraphicFramePr>
        <p:xfrm>
          <a:off x="959750" y="1584762"/>
          <a:ext cx="7232875" cy="2285850"/>
        </p:xfrm>
        <a:graphic>
          <a:graphicData uri="http://schemas.openxmlformats.org/drawingml/2006/table">
            <a:tbl>
              <a:tblPr>
                <a:noFill/>
                <a:tableStyleId>{8F79A926-264C-4ED2-9E11-34FE8487E2A9}</a:tableStyleId>
              </a:tblPr>
              <a:tblGrid>
                <a:gridCol w="1254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1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3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2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Program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checker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Div-by-zero checker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EPEx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GnuTLS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1.85m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13.28m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12.82m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OpenSSL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8.25m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186.90m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132.33m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cURL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0.18m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13.96m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12.95m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httpd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4.68m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4.51m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/>
        </p:nvSpPr>
        <p:spPr>
          <a:xfrm>
            <a:off x="1345400" y="1474675"/>
            <a:ext cx="6516000" cy="23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static int dtls1_add_cert_to_buf(BUF_MEM *buf, unsigned long *l,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                           X509 *x)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int n;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unsigned char *p;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…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p = (unsigned char *)&amp;(buf-&gt;data[*l]);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l2n3(n, p);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i2d_X509(x, &amp;p);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*l += n + 3;</a:t>
            </a:r>
          </a:p>
          <a:p>
            <a:pPr marL="0" lvl="0" indent="0" rt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return 1;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Exhibit 1: OpenSSL</a:t>
            </a:r>
          </a:p>
        </p:txBody>
      </p:sp>
      <p:sp>
        <p:nvSpPr>
          <p:cNvPr id="280" name="Shape 280"/>
          <p:cNvSpPr/>
          <p:nvPr/>
        </p:nvSpPr>
        <p:spPr>
          <a:xfrm>
            <a:off x="1798504" y="3236925"/>
            <a:ext cx="16755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Shape 281"/>
          <p:cNvSpPr txBox="1"/>
          <p:nvPr/>
        </p:nvSpPr>
        <p:spPr>
          <a:xfrm>
            <a:off x="3898475" y="3057375"/>
            <a:ext cx="4131300" cy="5727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Missing error check </a:t>
            </a:r>
            <a:r>
              <a:rPr lang="en" sz="2400" dirty="0">
                <a:solidFill>
                  <a:srgbClr val="FFFFFF"/>
                </a:solidFill>
                <a:latin typeface="Calibri" panose="020F0502020204030204" pitchFamily="34" charset="0"/>
              </a:rPr>
              <a:t>→</a:t>
            </a: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 data corruption</a:t>
            </a:r>
          </a:p>
        </p:txBody>
      </p:sp>
      <p:cxnSp>
        <p:nvCxnSpPr>
          <p:cNvPr id="282" name="Shape 282"/>
          <p:cNvCxnSpPr>
            <a:endCxn id="280" idx="3"/>
          </p:cNvCxnSpPr>
          <p:nvPr/>
        </p:nvCxnSpPr>
        <p:spPr>
          <a:xfrm flipH="1">
            <a:off x="3474004" y="3351525"/>
            <a:ext cx="428700" cy="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dirty="0">
                <a:solidFill>
                  <a:srgbClr val="FF6600"/>
                </a:solidFill>
              </a:rPr>
              <a:t>Exhibit 2: OpenSSL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1234139" y="1244750"/>
            <a:ext cx="6713700" cy="23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int PEM_ASN1_write_bio(...)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int ret = 0;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…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/* Generate a salt */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(RAND_pseudo_bytes(iv, enc-&gt;iv_len) &lt; 0)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goto err;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…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 = 1;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err: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OPENSSL_cleanse(iv, sizeof(iv));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…</a:t>
            </a:r>
          </a:p>
          <a:p>
            <a:pPr marL="457200" lvl="0" indent="-6985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return ret;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2117939" y="2390125"/>
            <a:ext cx="37776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4148875" y="1427325"/>
            <a:ext cx="2903400" cy="654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rgbClr val="FFFFFF"/>
                </a:solidFill>
              </a:rPr>
              <a:t>RAND_pseudo_bytes can return 0 or -1 on error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3206925" y="2718671"/>
            <a:ext cx="4372800" cy="5727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Wrong error check </a:t>
            </a:r>
            <a:r>
              <a:rPr lang="en" sz="2400" dirty="0">
                <a:solidFill>
                  <a:srgbClr val="FFFFFF"/>
                </a:solidFill>
                <a:latin typeface="Calibri" panose="020F0502020204030204" pitchFamily="34" charset="0"/>
              </a:rPr>
              <a:t>→</a:t>
            </a: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 weak randomness</a:t>
            </a:r>
          </a:p>
        </p:txBody>
      </p:sp>
      <p:cxnSp>
        <p:nvCxnSpPr>
          <p:cNvPr id="303" name="Shape 303"/>
          <p:cNvCxnSpPr/>
          <p:nvPr/>
        </p:nvCxnSpPr>
        <p:spPr>
          <a:xfrm>
            <a:off x="5636825" y="2082225"/>
            <a:ext cx="0" cy="267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73700" y="1061300"/>
            <a:ext cx="6713700" cy="320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BIGNUM *SRP_Calc_server_key(BIGNUM *A, BIGNUM *v, BIGNUM *u,</a:t>
            </a:r>
          </a:p>
          <a:p>
            <a:pPr marL="2286000" lvl="0" indent="45720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BIGNUM *b, BIGNUM *N)</a:t>
            </a: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((bn_ctx = BN_CTX_new()) == NULL ||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(tmp = BN_new()) == NULL || (S = BN_new()) == NULL)</a:t>
            </a:r>
          </a:p>
          <a:p>
            <a:pPr marL="457200" lvl="0" indent="45720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goto err;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(!BN_mod_exp(tmp, v, u, N, bn_ctx))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goto err;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...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err: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BN_CTX_free(bn_ctx);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BN_clear_free(tmp);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return S;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311700" y="2224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dirty="0">
                <a:solidFill>
                  <a:srgbClr val="FF6600"/>
                </a:solidFill>
              </a:rPr>
              <a:t>Exhibit 3: OpenSSL</a:t>
            </a:r>
          </a:p>
        </p:txBody>
      </p:sp>
      <p:sp>
        <p:nvSpPr>
          <p:cNvPr id="310" name="Shape 310"/>
          <p:cNvSpPr/>
          <p:nvPr/>
        </p:nvSpPr>
        <p:spPr>
          <a:xfrm rot="10800000">
            <a:off x="2591875" y="2239953"/>
            <a:ext cx="2942700" cy="1736624"/>
          </a:xfrm>
          <a:prstGeom prst="bentArrow">
            <a:avLst>
              <a:gd name="adj1" fmla="val 3640"/>
              <a:gd name="adj2" fmla="val 9090"/>
              <a:gd name="adj3" fmla="val 14385"/>
              <a:gd name="adj4" fmla="val 4375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4718549" y="1984396"/>
            <a:ext cx="22872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3722475" y="2745800"/>
            <a:ext cx="4281300" cy="5715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Incorrect error propagation </a:t>
            </a:r>
            <a:r>
              <a:rPr lang="en" sz="2400" dirty="0">
                <a:solidFill>
                  <a:srgbClr val="FFFFFF"/>
                </a:solidFill>
                <a:latin typeface="Calibri" panose="020F0502020204030204" pitchFamily="34" charset="0"/>
              </a:rPr>
              <a:t>→</a:t>
            </a: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 weak key</a:t>
            </a:r>
          </a:p>
        </p:txBody>
      </p:sp>
      <p:sp>
        <p:nvSpPr>
          <p:cNvPr id="313" name="Shape 313"/>
          <p:cNvSpPr/>
          <p:nvPr/>
        </p:nvSpPr>
        <p:spPr>
          <a:xfrm>
            <a:off x="1992581" y="2420827"/>
            <a:ext cx="32547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0" animBg="1"/>
      <p:bldP spid="311" grpId="0" animBg="1"/>
      <p:bldP spid="3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/>
        </p:nvSpPr>
        <p:spPr>
          <a:xfrm>
            <a:off x="606150" y="823075"/>
            <a:ext cx="6713700" cy="2361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int gnutls_ocsp_resp_get_single (...time_t *this_update)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ret = asn1_read_value(...);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if (ret != ASN1_SUCCESS) {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*this_update = (time_t) (-1);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...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return GNUTLS_SUCCESS;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3359700" y="2051900"/>
            <a:ext cx="5100900" cy="2231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static int check_ocsp_response(...)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ret = gnutls_ocsp_resp_get_single(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&amp;vtime);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if (ret &lt; 0) {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...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if (now - vtime &gt; MAX_OCSP_VALIDITY_SECS) {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...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311700" y="13592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dirty="0">
                <a:solidFill>
                  <a:srgbClr val="FF6600"/>
                </a:solidFill>
              </a:rPr>
              <a:t>Exhibit 4: GnuTLS</a:t>
            </a:r>
          </a:p>
        </p:txBody>
      </p:sp>
      <p:sp>
        <p:nvSpPr>
          <p:cNvPr id="321" name="Shape 321"/>
          <p:cNvSpPr/>
          <p:nvPr/>
        </p:nvSpPr>
        <p:spPr>
          <a:xfrm rot="10800000" flipH="1">
            <a:off x="2349200" y="2575975"/>
            <a:ext cx="1512300" cy="403800"/>
          </a:xfrm>
          <a:prstGeom prst="bentArrow">
            <a:avLst>
              <a:gd name="adj1" fmla="val 13488"/>
              <a:gd name="adj2" fmla="val 21433"/>
              <a:gd name="adj3" fmla="val 34639"/>
              <a:gd name="adj4" fmla="val 4375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/>
          <p:nvPr/>
        </p:nvSpPr>
        <p:spPr>
          <a:xfrm rot="5400000">
            <a:off x="5802950" y="564625"/>
            <a:ext cx="738600" cy="3318600"/>
          </a:xfrm>
          <a:prstGeom prst="bentArrow">
            <a:avLst>
              <a:gd name="adj1" fmla="val 6617"/>
              <a:gd name="adj2" fmla="val 11620"/>
              <a:gd name="adj3" fmla="val 17710"/>
              <a:gd name="adj4" fmla="val 4375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3" name="Shape 323"/>
          <p:cNvSpPr txBox="1"/>
          <p:nvPr/>
        </p:nvSpPr>
        <p:spPr>
          <a:xfrm>
            <a:off x="1780375" y="3812600"/>
            <a:ext cx="4808700" cy="5562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Missing propagation </a:t>
            </a:r>
            <a:r>
              <a:rPr lang="en" sz="2400" dirty="0">
                <a:solidFill>
                  <a:srgbClr val="FFFFFF"/>
                </a:solidFill>
                <a:latin typeface="Calibri" panose="020F0502020204030204" pitchFamily="34" charset="0"/>
              </a:rPr>
              <a:t>→</a:t>
            </a: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 incorrect time check</a:t>
            </a:r>
          </a:p>
        </p:txBody>
      </p:sp>
      <p:sp>
        <p:nvSpPr>
          <p:cNvPr id="324" name="Shape 324"/>
          <p:cNvSpPr/>
          <p:nvPr/>
        </p:nvSpPr>
        <p:spPr>
          <a:xfrm>
            <a:off x="1545525" y="1735025"/>
            <a:ext cx="29397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Shape 325"/>
          <p:cNvSpPr/>
          <p:nvPr/>
        </p:nvSpPr>
        <p:spPr>
          <a:xfrm>
            <a:off x="4841950" y="3411425"/>
            <a:ext cx="5772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7545884" y="2575993"/>
            <a:ext cx="5772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/>
        </p:nvSpPr>
        <p:spPr>
          <a:xfrm>
            <a:off x="758550" y="1275100"/>
            <a:ext cx="6713700" cy="2050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AUTHORITY_KEYID *v2i_AUTHORITY_KEYID(</a:t>
            </a:r>
            <a:r>
              <a:rPr lang="en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serial = ASN1_INTEGER_dup(X509_get_serialNumber(cert));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(!isname || !serial) {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X509V3err(</a:t>
            </a:r>
            <a:r>
              <a:rPr lang="en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);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goto err;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3460625" y="2605100"/>
            <a:ext cx="4790240" cy="1690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ASN1_STRING *ASN1_STRING_dup(ASN1_STRING *str)</a:t>
            </a: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ASN1_STRING *ret;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(!str)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return NULL;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311700" y="13592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A sample false positive</a:t>
            </a:r>
          </a:p>
        </p:txBody>
      </p:sp>
      <p:sp>
        <p:nvSpPr>
          <p:cNvPr id="334" name="Shape 334"/>
          <p:cNvSpPr/>
          <p:nvPr/>
        </p:nvSpPr>
        <p:spPr>
          <a:xfrm rot="10800000">
            <a:off x="4945625" y="3122216"/>
            <a:ext cx="2695500" cy="622533"/>
          </a:xfrm>
          <a:prstGeom prst="bentArrow">
            <a:avLst>
              <a:gd name="adj1" fmla="val 7661"/>
              <a:gd name="adj2" fmla="val 14755"/>
              <a:gd name="adj3" fmla="val 25000"/>
              <a:gd name="adj4" fmla="val 43750"/>
            </a:avLst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5" name="Shape 335"/>
          <p:cNvSpPr/>
          <p:nvPr/>
        </p:nvSpPr>
        <p:spPr>
          <a:xfrm rot="5400000">
            <a:off x="6794225" y="1996925"/>
            <a:ext cx="865500" cy="1026000"/>
          </a:xfrm>
          <a:prstGeom prst="bentArrow">
            <a:avLst>
              <a:gd name="adj1" fmla="val 5716"/>
              <a:gd name="adj2" fmla="val 9999"/>
              <a:gd name="adj3" fmla="val 11876"/>
              <a:gd name="adj4" fmla="val 47564"/>
            </a:avLst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 txBox="1"/>
          <p:nvPr/>
        </p:nvSpPr>
        <p:spPr>
          <a:xfrm>
            <a:off x="803350" y="3366650"/>
            <a:ext cx="2657275" cy="92925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FFFF"/>
                </a:solidFill>
              </a:rPr>
              <a:t>Clang’s symbolic analysis explores paths in each source file independently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2720100" y="1075657"/>
            <a:ext cx="2903400" cy="38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/>
              <a:t>openssl/crypto/x509v3/v3_akey.c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4421225" y="2406125"/>
            <a:ext cx="2643600" cy="38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dirty="0"/>
              <a:t>openssl/crypto/asn1/asn1_lib.c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1075657"/>
            <a:ext cx="1480457" cy="38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93228" y="2393688"/>
            <a:ext cx="1305311" cy="38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 animBg="1"/>
      <p:bldP spid="335" grpId="0" animBg="1"/>
      <p:bldP spid="33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>
                <a:solidFill>
                  <a:srgbClr val="FF6600"/>
                </a:solidFill>
              </a:rPr>
              <a:t>Conclusions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311700" y="1130225"/>
            <a:ext cx="8520600" cy="3514800"/>
          </a:xfrm>
          <a:prstGeom prst="rect">
            <a:avLst/>
          </a:prstGeom>
          <a:noFill/>
          <a:ln w="9525" cap="flat" cmpd="sng">
            <a:solidFill>
              <a:srgbClr val="00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Error handling bugs are dangerous and hard to find with existing tools</a:t>
            </a:r>
          </a:p>
          <a:p>
            <a:pPr lvl="0" indent="-28346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EPEx can scalably find and localize such bugs by </a:t>
            </a:r>
          </a:p>
          <a:p>
            <a: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Char char="○"/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Only exploring error paths</a:t>
            </a:r>
          </a:p>
          <a:p>
            <a: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Char char="○"/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Using a error handling oracle at the caller function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https://github.com/yujokang/EPEx</a:t>
            </a:r>
          </a:p>
        </p:txBody>
      </p:sp>
      <p:pic>
        <p:nvPicPr>
          <p:cNvPr id="345" name="Shape 345" descr="http://theamericangenius.com/wp-content/uploads/2011/10/uncle-sam-wants-you-to-refinanc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2187" y="3349950"/>
            <a:ext cx="1419624" cy="968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Shape 346"/>
          <p:cNvSpPr txBox="1"/>
          <p:nvPr/>
        </p:nvSpPr>
        <p:spPr>
          <a:xfrm>
            <a:off x="2138700" y="3727125"/>
            <a:ext cx="1647300" cy="366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Start using it now!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Error </a:t>
            </a:r>
            <a:r>
              <a:rPr lang="en" sz="32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andling is especially problematic in C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2577475" y="1235675"/>
            <a:ext cx="3758700" cy="237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 ret = func1(...);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(ret == 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/* pass the error upstream or exit */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 *ptr = func2(...);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(!ptr)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/* pass the error upstream or exit */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1022704" y="3777433"/>
            <a:ext cx="7012800" cy="708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built-in exception handling mechanism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Developers design custom error protocols (e.g., 0 means error)</a:t>
            </a:r>
          </a:p>
        </p:txBody>
      </p:sp>
      <p:sp>
        <p:nvSpPr>
          <p:cNvPr id="82" name="Shape 82"/>
          <p:cNvSpPr/>
          <p:nvPr/>
        </p:nvSpPr>
        <p:spPr>
          <a:xfrm>
            <a:off x="2608275" y="1568133"/>
            <a:ext cx="1261976" cy="271200"/>
          </a:xfrm>
          <a:prstGeom prst="rect">
            <a:avLst/>
          </a:pr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2594674" y="2679825"/>
            <a:ext cx="921300" cy="271200"/>
          </a:xfrm>
          <a:prstGeom prst="rect">
            <a:avLst/>
          </a:pr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164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What can go wrong? </a:t>
            </a:r>
            <a:br>
              <a:rPr lang="en" sz="3200" b="0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" sz="3200" b="0" i="0" u="none" strike="noStrike" cap="none">
              <a:solidFill>
                <a:srgbClr val="FF66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86724" y="1035526"/>
            <a:ext cx="8081400" cy="370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450717" y="1260875"/>
            <a:ext cx="1910561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check_if_ca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(result &lt;0)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1843123" y="1260875"/>
            <a:ext cx="3028120" cy="28007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 _gnutls_certificate_verify2 (…)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if (check_if_ca(...)==0) 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result = 0;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goto cleanup;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result = 1;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cleanup: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return result;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   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843128" y="4091196"/>
            <a:ext cx="5518149" cy="6463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Completely breaks SSL/TLS security guarantees against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 active man-in-the-middle attacker</a:t>
            </a:r>
          </a:p>
        </p:txBody>
      </p:sp>
      <p:sp>
        <p:nvSpPr>
          <p:cNvPr id="93" name="Shape 93"/>
          <p:cNvSpPr/>
          <p:nvPr/>
        </p:nvSpPr>
        <p:spPr>
          <a:xfrm>
            <a:off x="2056655" y="1787083"/>
            <a:ext cx="2090376" cy="258509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5786989" y="2062672"/>
            <a:ext cx="12024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2546219" y="793856"/>
            <a:ext cx="4129497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25000"/>
              <a:buFont typeface="Calibri"/>
              <a:buNone/>
            </a:pPr>
            <a:r>
              <a:rPr lang="en" sz="2000" b="0" i="0" u="sng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GnuTLS CVE-2014-0092</a:t>
            </a:r>
          </a:p>
        </p:txBody>
      </p:sp>
      <p:sp>
        <p:nvSpPr>
          <p:cNvPr id="96" name="Shape 96"/>
          <p:cNvSpPr/>
          <p:nvPr/>
        </p:nvSpPr>
        <p:spPr>
          <a:xfrm>
            <a:off x="5712899" y="3312025"/>
            <a:ext cx="11532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2056649" y="3064150"/>
            <a:ext cx="959100" cy="23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4" grpId="0" animBg="1"/>
      <p:bldP spid="96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24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rror conditions are rare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24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rror handling bugs are often </a:t>
            </a:r>
            <a:r>
              <a:rPr lang="en" sz="2400" b="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silent</a:t>
            </a:r>
            <a:r>
              <a:rPr lang="en" sz="2400" b="0" i="0" u="sng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(no crashes)</a:t>
            </a:r>
            <a:r>
              <a:rPr lang="en" sz="24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but produce incorrect results</a:t>
            </a:r>
          </a:p>
          <a:p>
            <a: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Font typeface="Arial"/>
              <a:buChar char="○"/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H</a:t>
            </a:r>
            <a:r>
              <a:rPr lang="en" sz="20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ard to detect w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ith</a:t>
            </a:r>
            <a:r>
              <a:rPr lang="en" sz="20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out test oracles</a:t>
            </a:r>
            <a:endParaRPr lang="en" dirty="0">
              <a:ea typeface="Calibri"/>
            </a:endParaRPr>
          </a:p>
          <a:p>
            <a: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Font typeface="Arial"/>
              <a:buChar char="○"/>
            </a:pPr>
            <a:r>
              <a:rPr lang="en" sz="2000" b="0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How to design program-independent error handling oracles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lvl="0" indent="-28346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Bugs </a:t>
            </a:r>
            <a:r>
              <a:rPr lang="en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manifest far away</a:t>
            </a:r>
            <a:r>
              <a:rPr lang="en" sz="2400" dirty="0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from their sources</a:t>
            </a:r>
          </a:p>
          <a:p>
            <a: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20000"/>
              <a:buChar char="○"/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Hard to localize</a:t>
            </a: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rgbClr val="FF6600"/>
                </a:solidFill>
              </a:rPr>
              <a:t>E</a:t>
            </a:r>
            <a:r>
              <a:rPr lang="en" sz="3200" b="0" i="0" u="none" strike="noStrike" cap="none">
                <a:solidFill>
                  <a:srgbClr val="FF6600"/>
                </a:solidFill>
              </a:rPr>
              <a:t>rror handling bugs are hard to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200" b="0" i="0" u="none" strike="noStrike" cap="none">
                <a:solidFill>
                  <a:srgbClr val="FF6600"/>
                </a:solidFill>
              </a:rPr>
              <a:t>detect </a:t>
            </a:r>
            <a:r>
              <a:rPr lang="en" sz="3200">
                <a:solidFill>
                  <a:srgbClr val="FF6600"/>
                </a:solidFill>
              </a:rPr>
              <a:t>and</a:t>
            </a:r>
            <a:r>
              <a:rPr lang="en" sz="3200" b="0" i="0" u="none" strike="noStrike" cap="none">
                <a:solidFill>
                  <a:srgbClr val="FF6600"/>
                </a:solidFill>
              </a:rPr>
              <a:t> </a:t>
            </a:r>
            <a:r>
              <a:rPr lang="en" sz="3200">
                <a:solidFill>
                  <a:srgbClr val="FF6600"/>
                </a:solidFill>
              </a:rPr>
              <a:t>localize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18928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F6600"/>
                </a:solidFill>
              </a:rPr>
              <a:t>EPEx: automated detection of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F6600"/>
                </a:solidFill>
              </a:rPr>
              <a:t>error handling bugs</a:t>
            </a:r>
          </a:p>
          <a:p>
            <a:pPr lvl="0" rtl="0">
              <a:spcBef>
                <a:spcPts val="0"/>
              </a:spcBef>
              <a:buNone/>
            </a:pP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200">
                <a:solidFill>
                  <a:srgbClr val="FF6600"/>
                </a:solidFill>
              </a:rPr>
              <a:t>Error path exploration</a:t>
            </a: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 b="10746"/>
          <a:stretch/>
        </p:blipFill>
        <p:spPr>
          <a:xfrm>
            <a:off x="1691850" y="1250425"/>
            <a:ext cx="2437400" cy="1890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 rotWithShape="1">
          <a:blip r:embed="rId4">
            <a:alphaModFix/>
          </a:blip>
          <a:srcRect l="13346" r="27572" b="5767"/>
          <a:stretch/>
        </p:blipFill>
        <p:spPr>
          <a:xfrm>
            <a:off x="5072025" y="1250425"/>
            <a:ext cx="1536824" cy="189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1984856" y="1898505"/>
            <a:ext cx="1751699" cy="467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Too many paths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3432450" y="3297125"/>
            <a:ext cx="4907700" cy="7302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 Under-constrained symbolic execution at caller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 Identify and only explore error paths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200" dirty="0">
                <a:solidFill>
                  <a:srgbClr val="FF6600"/>
                </a:solidFill>
              </a:rPr>
              <a:t>Generic error handling oracle</a:t>
            </a:r>
          </a:p>
        </p:txBody>
      </p:sp>
      <p:sp>
        <p:nvSpPr>
          <p:cNvPr id="123" name="Shape 123"/>
          <p:cNvSpPr txBox="1"/>
          <p:nvPr/>
        </p:nvSpPr>
        <p:spPr>
          <a:xfrm rot="60268">
            <a:off x="2018500" y="3280543"/>
            <a:ext cx="1950899" cy="732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Error handling  oracle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8775" y="1155600"/>
            <a:ext cx="766800" cy="7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0724" y="3610800"/>
            <a:ext cx="822900" cy="8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6840075" y="2437800"/>
            <a:ext cx="1341000" cy="572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Pass the error upstream</a:t>
            </a:r>
          </a:p>
        </p:txBody>
      </p:sp>
      <p:pic>
        <p:nvPicPr>
          <p:cNvPr id="127" name="Shape 127" descr="https://meltdownstomastery.files.wordpress.com/2013/10/fotolia_50647126_xs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1750" y="1470150"/>
            <a:ext cx="1843924" cy="1843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" name="Shape 130"/>
          <p:cNvGrpSpPr/>
          <p:nvPr/>
        </p:nvGrpSpPr>
        <p:grpSpPr>
          <a:xfrm>
            <a:off x="4940200" y="2266225"/>
            <a:ext cx="1703950" cy="924549"/>
            <a:chOff x="7405975" y="1544600"/>
            <a:chExt cx="1703950" cy="924549"/>
          </a:xfrm>
        </p:grpSpPr>
        <p:pic>
          <p:nvPicPr>
            <p:cNvPr id="131" name="Shape 131"/>
            <p:cNvPicPr preferRelativeResize="0"/>
            <p:nvPr/>
          </p:nvPicPr>
          <p:blipFill rotWithShape="1">
            <a:blip r:embed="rId6">
              <a:alphaModFix/>
            </a:blip>
            <a:srcRect l="22256" t="37106" r="48505"/>
            <a:stretch/>
          </p:blipFill>
          <p:spPr>
            <a:xfrm>
              <a:off x="7405975" y="1544600"/>
              <a:ext cx="806320" cy="9245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Shape 132"/>
            <p:cNvPicPr preferRelativeResize="0"/>
            <p:nvPr/>
          </p:nvPicPr>
          <p:blipFill rotWithShape="1">
            <a:blip r:embed="rId6">
              <a:alphaModFix/>
            </a:blip>
            <a:srcRect l="18712" t="37106" r="48505"/>
            <a:stretch/>
          </p:blipFill>
          <p:spPr>
            <a:xfrm>
              <a:off x="8205858" y="1544600"/>
              <a:ext cx="904066" cy="9245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3" name="Shape 133"/>
          <p:cNvSpPr txBox="1"/>
          <p:nvPr/>
        </p:nvSpPr>
        <p:spPr>
          <a:xfrm>
            <a:off x="6263150" y="1337100"/>
            <a:ext cx="1341000" cy="403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Log the error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6484425" y="3716100"/>
            <a:ext cx="1341000" cy="6123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Terminate the program</a:t>
            </a:r>
          </a:p>
        </p:txBody>
      </p:sp>
      <p:sp>
        <p:nvSpPr>
          <p:cNvPr id="135" name="Shape 135"/>
          <p:cNvSpPr/>
          <p:nvPr/>
        </p:nvSpPr>
        <p:spPr>
          <a:xfrm>
            <a:off x="4057125" y="2579400"/>
            <a:ext cx="6549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 rot="1748203">
            <a:off x="3837516" y="3240651"/>
            <a:ext cx="813316" cy="298146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 rot="-1745180">
            <a:off x="3887497" y="1738651"/>
            <a:ext cx="841755" cy="298146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 txBox="1"/>
          <p:nvPr/>
        </p:nvSpPr>
        <p:spPr>
          <a:xfrm>
            <a:off x="1858600" y="3955800"/>
            <a:ext cx="2317800" cy="766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Buggy error handling if none of these happen</a:t>
            </a:r>
          </a:p>
        </p:txBody>
      </p:sp>
      <p:sp>
        <p:nvSpPr>
          <p:cNvPr id="20" name="Shape 128"/>
          <p:cNvSpPr/>
          <p:nvPr/>
        </p:nvSpPr>
        <p:spPr>
          <a:xfrm>
            <a:off x="1542525" y="2566700"/>
            <a:ext cx="3924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1" name="Shape 129" descr="https://upload.wikimedia.org/wikipedia/commons/b/bb/Nuvola-inspired_File_Icons_for_MediaWiki-fileicon-c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5510" y="2343123"/>
            <a:ext cx="766799" cy="76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en" sz="3200" dirty="0">
                <a:solidFill>
                  <a:srgbClr val="FF6600"/>
                </a:solidFill>
              </a:rPr>
              <a:t>Generic error handling oracle</a:t>
            </a:r>
          </a:p>
        </p:txBody>
      </p:sp>
      <p:sp>
        <p:nvSpPr>
          <p:cNvPr id="123" name="Shape 123"/>
          <p:cNvSpPr txBox="1"/>
          <p:nvPr/>
        </p:nvSpPr>
        <p:spPr>
          <a:xfrm rot="60268">
            <a:off x="2018500" y="3280543"/>
            <a:ext cx="1950899" cy="732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Error handling  oracle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6840075" y="2437800"/>
            <a:ext cx="1341000" cy="572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Pass the error upstream</a:t>
            </a:r>
          </a:p>
        </p:txBody>
      </p:sp>
      <p:pic>
        <p:nvPicPr>
          <p:cNvPr id="127" name="Shape 127" descr="https://meltdownstomastery.files.wordpress.com/2013/10/fotolia_50647126_xs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1750" y="1470150"/>
            <a:ext cx="1843924" cy="1843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" name="Shape 130"/>
          <p:cNvGrpSpPr/>
          <p:nvPr/>
        </p:nvGrpSpPr>
        <p:grpSpPr>
          <a:xfrm>
            <a:off x="4940200" y="2266225"/>
            <a:ext cx="1703950" cy="924549"/>
            <a:chOff x="7405975" y="1544600"/>
            <a:chExt cx="1703950" cy="924549"/>
          </a:xfrm>
        </p:grpSpPr>
        <p:pic>
          <p:nvPicPr>
            <p:cNvPr id="131" name="Shape 131"/>
            <p:cNvPicPr preferRelativeResize="0"/>
            <p:nvPr/>
          </p:nvPicPr>
          <p:blipFill rotWithShape="1">
            <a:blip r:embed="rId4">
              <a:alphaModFix/>
            </a:blip>
            <a:srcRect l="22256" t="37106" r="48505"/>
            <a:stretch/>
          </p:blipFill>
          <p:spPr>
            <a:xfrm>
              <a:off x="7405975" y="1544600"/>
              <a:ext cx="806320" cy="9245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Shape 132"/>
            <p:cNvPicPr preferRelativeResize="0"/>
            <p:nvPr/>
          </p:nvPicPr>
          <p:blipFill rotWithShape="1">
            <a:blip r:embed="rId4">
              <a:alphaModFix/>
            </a:blip>
            <a:srcRect l="18712" t="37106" r="48505"/>
            <a:stretch/>
          </p:blipFill>
          <p:spPr>
            <a:xfrm>
              <a:off x="8205858" y="1544600"/>
              <a:ext cx="904066" cy="9245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5" name="Shape 135"/>
          <p:cNvSpPr/>
          <p:nvPr/>
        </p:nvSpPr>
        <p:spPr>
          <a:xfrm>
            <a:off x="4057125" y="2579400"/>
            <a:ext cx="6549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Thought Bubble: Cloud 1"/>
          <p:cNvSpPr/>
          <p:nvPr/>
        </p:nvSpPr>
        <p:spPr>
          <a:xfrm>
            <a:off x="5221950" y="1117600"/>
            <a:ext cx="2278307" cy="940865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What about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error code transformations?</a:t>
            </a:r>
          </a:p>
        </p:txBody>
      </p:sp>
      <p:sp>
        <p:nvSpPr>
          <p:cNvPr id="20" name="Shape 126"/>
          <p:cNvSpPr txBox="1"/>
          <p:nvPr/>
        </p:nvSpPr>
        <p:spPr>
          <a:xfrm>
            <a:off x="4441371" y="3398535"/>
            <a:ext cx="3739704" cy="631766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solidFill>
                  <a:srgbClr val="FFFFFF"/>
                </a:solidFill>
              </a:rPr>
              <a:t>Programs have valid error ranges: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dirty="0">
                <a:solidFill>
                  <a:srgbClr val="FFFFFF"/>
                </a:solidFill>
              </a:rPr>
              <a:t>transformations within those ranges are fine</a:t>
            </a:r>
          </a:p>
        </p:txBody>
      </p:sp>
      <p:pic>
        <p:nvPicPr>
          <p:cNvPr id="14" name="Shape 157" descr="http://allendatagraph.com/wp-content/uploads/2014/01/Specs-Icon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84335" y="4233745"/>
            <a:ext cx="617666" cy="61764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28"/>
          <p:cNvSpPr/>
          <p:nvPr/>
        </p:nvSpPr>
        <p:spPr>
          <a:xfrm rot="16200000">
            <a:off x="2797460" y="3945099"/>
            <a:ext cx="305044" cy="246843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23"/>
          <p:cNvSpPr txBox="1"/>
          <p:nvPr/>
        </p:nvSpPr>
        <p:spPr>
          <a:xfrm rot="60268">
            <a:off x="1233093" y="4271161"/>
            <a:ext cx="1950899" cy="5053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Error 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spec</a:t>
            </a:r>
            <a:endParaRPr lang="en"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128"/>
          <p:cNvSpPr/>
          <p:nvPr/>
        </p:nvSpPr>
        <p:spPr>
          <a:xfrm>
            <a:off x="1542525" y="2566700"/>
            <a:ext cx="392400" cy="298200"/>
          </a:xfrm>
          <a:prstGeom prst="rightArrow">
            <a:avLst>
              <a:gd name="adj1" fmla="val 23391"/>
              <a:gd name="adj2" fmla="val 62265"/>
            </a:avLst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9" name="Shape 129" descr="https://upload.wikimedia.org/wikipedia/commons/b/bb/Nuvola-inspired_File_Icons_for_MediaWiki-fileicon-c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5510" y="2343123"/>
            <a:ext cx="766799" cy="7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55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1187</Words>
  <Application>Microsoft Macintosh PowerPoint</Application>
  <PresentationFormat>On-screen Show (16:9)</PresentationFormat>
  <Paragraphs>318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simple-light-2</vt:lpstr>
      <vt:lpstr>Automatically Detecting Error Handling Bugs using Error Specifications</vt:lpstr>
      <vt:lpstr>Incorrect error handling: a major source of security vulnerabilities</vt:lpstr>
      <vt:lpstr>PowerPoint Presentation</vt:lpstr>
      <vt:lpstr>What can go wrong?  </vt:lpstr>
      <vt:lpstr>Error handling bugs are hard to  detect and localize</vt:lpstr>
      <vt:lpstr>EPEx: automated detection of  error handling bugs </vt:lpstr>
      <vt:lpstr>Error path exploration</vt:lpstr>
      <vt:lpstr>Generic error handling oracle</vt:lpstr>
      <vt:lpstr>Generic error handling oracle</vt:lpstr>
      <vt:lpstr>Bug localization</vt:lpstr>
      <vt:lpstr>Minimize false positives</vt:lpstr>
      <vt:lpstr>EPEx architecture</vt:lpstr>
      <vt:lpstr>How does EPEx work?</vt:lpstr>
      <vt:lpstr>How does EPEx work?</vt:lpstr>
      <vt:lpstr>How hard is creating error specs?</vt:lpstr>
      <vt:lpstr>How hard is creating error specs?</vt:lpstr>
      <vt:lpstr>Implementing EPEx in Clang</vt:lpstr>
      <vt:lpstr>Evaluation subjects</vt:lpstr>
      <vt:lpstr>Accuracy</vt:lpstr>
      <vt:lpstr>Running time</vt:lpstr>
      <vt:lpstr>Exhibit 1: OpenSSL</vt:lpstr>
      <vt:lpstr>Exhibit 2: OpenSSL</vt:lpstr>
      <vt:lpstr>Exhibit 3: OpenSSL</vt:lpstr>
      <vt:lpstr>Exhibit 4: GnuTLS</vt:lpstr>
      <vt:lpstr>A sample false positive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Automatically Detecting Error Handling Bugs using Error Specifications</dc:title>
  <cp:lastModifiedBy>Suman Jana</cp:lastModifiedBy>
  <cp:revision>359</cp:revision>
  <dcterms:modified xsi:type="dcterms:W3CDTF">2016-08-12T04:56:16Z</dcterms:modified>
</cp:coreProperties>
</file>