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38"/>
  </p:normalViewPr>
  <p:slideViewPr>
    <p:cSldViewPr snapToGrid="0">
      <p:cViewPr varScale="1">
        <p:scale>
          <a:sx n="113" d="100"/>
          <a:sy n="113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EFD83-421D-0840-A843-BC25A34C46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FE1039-1D00-D947-6F9E-973DC5504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A61EC-B112-B48C-F0B9-8D7057FF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114A-3081-2FEC-7997-978E13013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CACE1-5899-B7DF-BCD3-1359CA3FB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6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6E851-5A4E-552F-A1FE-9B992480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1963E2-82B5-8D91-607C-FDF937A1D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1CD77-ACEF-B594-3A86-715BD044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F8C73-4303-1DA2-7E76-8102D757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D7BB2-5AF6-EAA9-A389-A099682F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4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421872-93B1-5F3A-8688-8DE81F5078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A40466-D1DC-25DA-DBC5-485FFB3B3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2FA51-ACDC-692A-9496-46C36335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BC981-7B2C-AA4D-BF3E-C456DC9A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2B77A-EF42-E3B6-FD7E-377FAA09F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5952-B4F7-141F-DC0A-0B78453D7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437F8-DEC9-4BB1-216E-92FD93079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64326-5394-694E-A04B-B03BCFF5F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E67D4-F069-465A-A0F7-51ABBFDC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32A12-69EF-2C2F-E9C7-F388DF4C6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9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1FE41-9C92-6D6F-C9BC-1D470121D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DAF46-6C4B-E877-1E55-B080BE8EB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5C919-786F-9191-538A-BF4860D66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3D29D-B736-7C10-D794-AD82F1760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F5A3A-CDBB-3130-84FA-9681541F2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38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3FD47-C647-1306-4DBF-61DF4AD34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82209-B80B-E66F-4F18-323061BE3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11867-B903-7221-55A7-038A0E81A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CF699-A397-7070-3E79-02B696C54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DF8AB8-52FE-0C48-CECB-6881EC697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E2500-1128-FA30-1DDB-E5DFEC2A4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9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F24BB-D5AD-BFAA-98AD-EBECF3BF3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E9828-1571-DDCA-E71F-108305D52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1AFA7-A5AC-CC59-B411-78D68321F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8FEF6F-4CBE-E1E1-DDA7-E51C37C415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7C0ACB-688E-9D7D-11BE-ED85FDF050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95BA38-A31E-F7C7-B145-4065A7148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702312-C18B-ED99-6035-90E4D705F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6F32E5-3AC1-0577-B4BA-2A80A4A0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7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50D21-696C-C9F2-28AA-99C228DA2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824290-DC42-B64C-7C7A-1814FE4D4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B86FEF-426B-550E-8D64-E85671511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9178C-FC01-F3F3-47A8-A5B2E51D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6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638A6-D74B-3DA5-FC0A-38243BE9B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CE71-F14F-D305-0238-0746410CB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84815F-6407-4953-E080-CD965D95F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59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47FD5-72CF-0F38-4989-2ECC83857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B006E-E435-B22D-2918-D2E6BF815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B0462-78A9-4D18-58C3-1A9CC9AD9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5973E-BA1D-0291-95A3-533D64351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69035-4028-9F06-E5D7-EC613EF82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5C0016-A7FB-9CC4-45BD-D8E5408D5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2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3BB2E-6F1D-166F-4BB6-DBC935AA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2FC790-FD40-4639-34D1-03FFE4279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4F46CD-170A-088D-7870-D4DB40579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DDD94-F975-8E34-F41D-4480A6CFE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1468F-90DA-352B-B3CB-DE68C0734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3B199-475A-FBD6-C8FE-405FC05EC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8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CFA3B0-9901-0482-3C43-F7672C070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6E7943-F6A1-E62B-1306-F4E35B9E6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F3FF1-0B8F-31DD-ED0F-0C410CAE6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B0BED-A80E-D841-AA87-D4E00BC2F847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ACEFC-1EEB-92C7-4E3A-AD537E0D5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EFF9C-994F-BE29-69ED-0AECF2925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B62B7-AE64-E742-8CAF-42C16AC8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2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5DF93-FD30-06C6-D1FD-DC76E3F4BA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Guidelines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06951-E5F5-A53E-A846-0904E47376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Suman Jana</a:t>
            </a:r>
          </a:p>
        </p:txBody>
      </p:sp>
    </p:spTree>
    <p:extLst>
      <p:ext uri="{BB962C8B-B14F-4D97-AF65-F5344CB8AC3E}">
        <p14:creationId xmlns:p14="http://schemas.microsoft.com/office/powerpoint/2010/main" val="348639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5EE44-4024-861F-C491-576BFB932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07E4C-C7B8-E913-267B-55B9B6984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Part 1: Background and Motivation (10 min)</a:t>
            </a:r>
            <a:br>
              <a:rPr lang="en-US" dirty="0"/>
            </a:br>
            <a:r>
              <a:rPr lang="en-US" dirty="0"/>
              <a:t>Present 2–3 papers as part of </a:t>
            </a:r>
            <a:r>
              <a:rPr lang="en-US" b="1" dirty="0"/>
              <a:t>one unified story</a:t>
            </a:r>
            <a:endParaRPr lang="en-US" dirty="0"/>
          </a:p>
          <a:p>
            <a:pPr lvl="1"/>
            <a:r>
              <a:rPr lang="en-US" dirty="0"/>
              <a:t>Structure:</a:t>
            </a:r>
          </a:p>
          <a:p>
            <a:pPr lvl="1">
              <a:buFont typeface="+mj-lt"/>
              <a:buAutoNum type="arabicPeriod"/>
            </a:pPr>
            <a:r>
              <a:rPr lang="en-US" dirty="0"/>
              <a:t>Introduce the broader problem area</a:t>
            </a:r>
          </a:p>
          <a:p>
            <a:pPr lvl="1">
              <a:buFont typeface="+mj-lt"/>
              <a:buAutoNum type="arabicPeriod"/>
            </a:pPr>
            <a:r>
              <a:rPr lang="en-US" dirty="0"/>
              <a:t>Explain how each paper contributes to solving that problem</a:t>
            </a:r>
          </a:p>
          <a:p>
            <a:pPr lvl="1">
              <a:buFont typeface="+mj-lt"/>
              <a:buAutoNum type="arabicPeriod"/>
            </a:pPr>
            <a:r>
              <a:rPr lang="en-US" dirty="0"/>
              <a:t>Identify what is still missing</a:t>
            </a:r>
          </a:p>
          <a:p>
            <a:pPr lvl="1"/>
            <a:r>
              <a:rPr lang="en-US" dirty="0"/>
              <a:t>Goal: Build toward your project naturally.</a:t>
            </a:r>
          </a:p>
          <a:p>
            <a:r>
              <a:rPr lang="en-US" b="1" dirty="0"/>
              <a:t>Part 2: Your Proposed Project (10 min)</a:t>
            </a:r>
            <a:endParaRPr lang="en-US" dirty="0"/>
          </a:p>
          <a:p>
            <a:pPr lvl="1"/>
            <a:r>
              <a:rPr lang="en-US" dirty="0"/>
              <a:t>Explain:</a:t>
            </a:r>
          </a:p>
          <a:p>
            <a:pPr lvl="1"/>
            <a:r>
              <a:rPr lang="en-US" dirty="0"/>
              <a:t>Problem you solve</a:t>
            </a:r>
          </a:p>
          <a:p>
            <a:pPr lvl="1"/>
            <a:r>
              <a:rPr lang="en-US" dirty="0"/>
              <a:t>Your approach</a:t>
            </a:r>
          </a:p>
          <a:p>
            <a:pPr lvl="1"/>
            <a:r>
              <a:rPr lang="en-US" dirty="0"/>
              <a:t>What is novel</a:t>
            </a:r>
          </a:p>
          <a:p>
            <a:pPr lvl="1"/>
            <a:r>
              <a:rPr lang="en-US" dirty="0"/>
              <a:t>Evaluation plan</a:t>
            </a:r>
          </a:p>
          <a:p>
            <a:pPr lvl="1"/>
            <a:r>
              <a:rPr lang="en-US" dirty="0"/>
              <a:t>Goal: Show how your work fills the gap.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11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CA356-F293-CD42-1ECC-35B06E3E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Unifying the Background Papers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54A32-5AAE-F8DC-0B99-CE44ECCED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This slide connects all papers into one narrative.</a:t>
            </a:r>
          </a:p>
          <a:p>
            <a:r>
              <a:rPr lang="en-US" dirty="0"/>
              <a:t>Structure:</a:t>
            </a:r>
          </a:p>
          <a:p>
            <a:r>
              <a:rPr lang="en-US" b="1" dirty="0"/>
              <a:t>Step 1: Define the Common Problem</a:t>
            </a:r>
            <a:endParaRPr lang="en-US" dirty="0"/>
          </a:p>
          <a:p>
            <a:pPr lvl="1"/>
            <a:r>
              <a:rPr lang="en-US" dirty="0"/>
              <a:t>Example: "Many recent works try to improve the reliability of LLM-generated code."</a:t>
            </a:r>
          </a:p>
          <a:p>
            <a:r>
              <a:rPr lang="en-US" b="1" dirty="0"/>
              <a:t>Step 2: Explain How Each Paper Addresses This Problem</a:t>
            </a:r>
            <a:endParaRPr lang="en-US" dirty="0"/>
          </a:p>
          <a:p>
            <a:pPr lvl="1"/>
            <a:r>
              <a:rPr lang="en-US" dirty="0"/>
              <a:t>Paper A: Detects bugs after code is generated</a:t>
            </a:r>
          </a:p>
          <a:p>
            <a:pPr lvl="1"/>
            <a:r>
              <a:rPr lang="en-US" dirty="0"/>
              <a:t>Paper B: Prevents bugs during generation</a:t>
            </a:r>
          </a:p>
          <a:p>
            <a:pPr lvl="1"/>
            <a:r>
              <a:rPr lang="en-US" dirty="0"/>
              <a:t>Paper C: Uses tests to validate generated code</a:t>
            </a:r>
          </a:p>
          <a:p>
            <a:pPr lvl="1"/>
            <a:r>
              <a:rPr lang="en-US" dirty="0"/>
              <a:t>All papers address the same goal: improving reliability.</a:t>
            </a:r>
          </a:p>
          <a:p>
            <a:r>
              <a:rPr lang="en-US" b="1" dirty="0"/>
              <a:t>Step 3: Identify the Gap</a:t>
            </a:r>
            <a:endParaRPr lang="en-US" dirty="0"/>
          </a:p>
          <a:p>
            <a:pPr lvl="1"/>
            <a:r>
              <a:rPr lang="en-US" dirty="0" err="1"/>
              <a:t>Example:"However</a:t>
            </a:r>
            <a:r>
              <a:rPr lang="en-US" dirty="0"/>
              <a:t>, these works do not use runtime feedback to guide generation."</a:t>
            </a:r>
          </a:p>
          <a:p>
            <a:pPr lvl="1"/>
            <a:r>
              <a:rPr lang="en-US" dirty="0"/>
              <a:t>This gap motivates your project.</a:t>
            </a:r>
          </a:p>
          <a:p>
            <a:r>
              <a:rPr lang="en-US" dirty="0"/>
              <a:t>This slide is the bridge between background and your proposal.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99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6A6E7-C094-2F09-1742-CAEE4849F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 Unified Background Narrative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3719D-0464-8A17-5DF8-DE3DED669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Example Topic: Improving the Reliability of LLM-Generated Code</a:t>
            </a:r>
            <a:endParaRPr lang="en-US" dirty="0"/>
          </a:p>
          <a:p>
            <a:r>
              <a:rPr lang="en-US" b="1" dirty="0"/>
              <a:t>Common Theme: </a:t>
            </a:r>
            <a:r>
              <a:rPr lang="en-US" dirty="0"/>
              <a:t>Many recent research papers try to improve the correctness and reliability of code generated by large language models.</a:t>
            </a:r>
          </a:p>
          <a:p>
            <a:r>
              <a:rPr lang="en-US" b="1" dirty="0"/>
              <a:t>Paper A</a:t>
            </a:r>
            <a:endParaRPr lang="en-US" dirty="0"/>
          </a:p>
          <a:p>
            <a:pPr lvl="1"/>
            <a:r>
              <a:rPr lang="en-US" dirty="0"/>
              <a:t>Focus: Uses static analysis to detect bugs in generated code.</a:t>
            </a:r>
            <a:br>
              <a:rPr lang="en-US" dirty="0"/>
            </a:br>
            <a:r>
              <a:rPr lang="en-US" dirty="0"/>
              <a:t>Contribution: Helps identify errors automatically.</a:t>
            </a:r>
            <a:br>
              <a:rPr lang="en-US" dirty="0"/>
            </a:br>
            <a:r>
              <a:rPr lang="en-US" dirty="0"/>
              <a:t>Limitation: Only detects problems after code is generated. It does not guide the model during generation.</a:t>
            </a:r>
          </a:p>
          <a:p>
            <a:r>
              <a:rPr lang="en-US" b="1" dirty="0"/>
              <a:t>Paper B</a:t>
            </a:r>
            <a:endParaRPr lang="en-US" dirty="0"/>
          </a:p>
          <a:p>
            <a:pPr lvl="1"/>
            <a:r>
              <a:rPr lang="en-US" dirty="0"/>
              <a:t>Focus: Uses test cases to validate generated code.</a:t>
            </a:r>
            <a:br>
              <a:rPr lang="en-US" dirty="0"/>
            </a:br>
            <a:r>
              <a:rPr lang="en-US" dirty="0"/>
              <a:t>Contribution: Improves correctness by filtering bad outputs.</a:t>
            </a:r>
            <a:br>
              <a:rPr lang="en-US" dirty="0"/>
            </a:br>
            <a:r>
              <a:rPr lang="en-US" dirty="0"/>
              <a:t>Limitation: Validation happens after generation. The model does not learn from execution feedback during generation.</a:t>
            </a:r>
          </a:p>
          <a:p>
            <a:r>
              <a:rPr lang="en-US" b="1" dirty="0"/>
              <a:t>Paper C</a:t>
            </a:r>
            <a:endParaRPr lang="en-US" dirty="0"/>
          </a:p>
          <a:p>
            <a:pPr lvl="1"/>
            <a:r>
              <a:rPr lang="en-US" dirty="0"/>
              <a:t>Focus: Improves prompting strategies for code generation.</a:t>
            </a:r>
            <a:br>
              <a:rPr lang="en-US" dirty="0"/>
            </a:br>
            <a:r>
              <a:rPr lang="en-US" dirty="0"/>
              <a:t>Contribution: Produces cleaner or more accurate outputs through better prompts.</a:t>
            </a:r>
            <a:br>
              <a:rPr lang="en-US" dirty="0"/>
            </a:br>
            <a:r>
              <a:rPr lang="en-US" dirty="0"/>
              <a:t>Limitation: Does not incorporate runtime or execution-based feedback.</a:t>
            </a:r>
          </a:p>
          <a:p>
            <a:r>
              <a:rPr lang="en-US" b="1" dirty="0"/>
              <a:t>Key Insight Across All Papers: </a:t>
            </a:r>
            <a:r>
              <a:rPr lang="en-US" dirty="0"/>
              <a:t>All three papers aim to improve reliability.</a:t>
            </a:r>
          </a:p>
          <a:p>
            <a:r>
              <a:rPr lang="en-US" dirty="0"/>
              <a:t>However, they mostly operate </a:t>
            </a:r>
            <a:r>
              <a:rPr lang="en-US" i="1" dirty="0"/>
              <a:t>after</a:t>
            </a:r>
            <a:r>
              <a:rPr lang="en-US" dirty="0"/>
              <a:t> code is generated or rely only on better prompting.</a:t>
            </a:r>
          </a:p>
          <a:p>
            <a:r>
              <a:rPr lang="en-US" dirty="0"/>
              <a:t>None directly integrate runtime feedback into the generation process itself.</a:t>
            </a:r>
          </a:p>
          <a:p>
            <a:r>
              <a:rPr lang="en-US" b="1" dirty="0"/>
              <a:t>This naturally motivates the proposed project.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110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2690E-A99A-8708-CEBE-63D0F6EEB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to your project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7500A-55D1-53F3-AA71-78CB04FF6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Title: Our Project: Filling the Gap</a:t>
            </a:r>
            <a:endParaRPr lang="en-US" dirty="0"/>
          </a:p>
          <a:p>
            <a:r>
              <a:rPr lang="en-US" b="1" dirty="0"/>
              <a:t>Problem</a:t>
            </a:r>
            <a:endParaRPr lang="en-US" dirty="0"/>
          </a:p>
          <a:p>
            <a:pPr lvl="1"/>
            <a:r>
              <a:rPr lang="en-US" dirty="0"/>
              <a:t>LLMs generate incorrect code because they lack execution feedback.</a:t>
            </a:r>
          </a:p>
          <a:p>
            <a:r>
              <a:rPr lang="en-US" b="1" dirty="0"/>
              <a:t>Our Idea</a:t>
            </a:r>
            <a:endParaRPr lang="en-US" dirty="0"/>
          </a:p>
          <a:p>
            <a:pPr lvl="1"/>
            <a:r>
              <a:rPr lang="en-US" dirty="0"/>
              <a:t>Use runtime execution feedback during generation.</a:t>
            </a:r>
          </a:p>
          <a:p>
            <a:r>
              <a:rPr lang="en-US" b="1" dirty="0"/>
              <a:t>What is Novel</a:t>
            </a:r>
            <a:endParaRPr lang="en-US" dirty="0"/>
          </a:p>
          <a:p>
            <a:r>
              <a:rPr lang="en-US" dirty="0"/>
              <a:t>Prior work: Detects bugs after generation</a:t>
            </a:r>
          </a:p>
          <a:p>
            <a:r>
              <a:rPr lang="en-US" dirty="0"/>
              <a:t>Our work: Uses feedback during generation</a:t>
            </a:r>
          </a:p>
          <a:p>
            <a:r>
              <a:rPr lang="en-US" b="1" dirty="0"/>
              <a:t>Evaluation Plan</a:t>
            </a:r>
            <a:endParaRPr lang="en-US" dirty="0"/>
          </a:p>
          <a:p>
            <a:r>
              <a:rPr lang="en-US" dirty="0"/>
              <a:t>Compare against: Standard prompting, Test-based validation methods</a:t>
            </a:r>
          </a:p>
          <a:p>
            <a:r>
              <a:rPr lang="en-US" dirty="0"/>
              <a:t>Metrics: Bug rate, Execution success rate, Efficiency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879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32FE6-B120-33D1-5571-6FC61ECF5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FA0AE-F662-7071-CB9A-A3EB0CC72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slides due by Thursday (5</a:t>
            </a:r>
            <a:r>
              <a:rPr lang="en-US" baseline="30000" dirty="0"/>
              <a:t>th</a:t>
            </a:r>
            <a:r>
              <a:rPr lang="en-US" dirty="0"/>
              <a:t> March) at 11:59 pm.</a:t>
            </a:r>
          </a:p>
          <a:p>
            <a:r>
              <a:rPr lang="en-US" dirty="0"/>
              <a:t>Please do come to class on time.</a:t>
            </a:r>
          </a:p>
          <a:p>
            <a:r>
              <a:rPr lang="en-US" dirty="0"/>
              <a:t>If you do not attend the class for your presentation, you will receive 0 points for the presentation unless you have provided a doctor’s note or have discussed your absence with me beforehand. This applies regardless of what your teammates present. </a:t>
            </a:r>
          </a:p>
          <a:p>
            <a:r>
              <a:rPr lang="en-US"/>
              <a:t>Please actively participate and engage with presentations other than your own by asking questions and providing thoughtful feedback.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437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566</Words>
  <Application>Microsoft Macintosh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Presentation Guidelines</vt:lpstr>
      <vt:lpstr>Overall Structure</vt:lpstr>
      <vt:lpstr>Unifying the Background Papers</vt:lpstr>
      <vt:lpstr>Example of a Unified Background Narrative</vt:lpstr>
      <vt:lpstr>Transition to your project idea</vt:lpstr>
      <vt:lpstr>Logistics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Guidelines</dc:title>
  <dc:creator>Microsoft Office User</dc:creator>
  <cp:lastModifiedBy>Microsoft Office User</cp:lastModifiedBy>
  <cp:revision>7</cp:revision>
  <dcterms:created xsi:type="dcterms:W3CDTF">2026-02-20T15:27:13Z</dcterms:created>
  <dcterms:modified xsi:type="dcterms:W3CDTF">2026-02-20T16:16:30Z</dcterms:modified>
</cp:coreProperties>
</file>