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52"/>
    <p:restoredTop sz="94638"/>
  </p:normalViewPr>
  <p:slideViewPr>
    <p:cSldViewPr snapToGrid="0">
      <p:cViewPr varScale="1">
        <p:scale>
          <a:sx n="113" d="100"/>
          <a:sy n="113" d="100"/>
        </p:scale>
        <p:origin x="42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95A46-EEE8-4861-0C2A-5120B7ADBA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1FE15F-FF78-12AF-034D-706DEBF983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77417A-F88B-7995-9688-74664DE12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09364-9C55-5144-BACF-26A01585FBA5}" type="datetimeFigureOut">
              <a:rPr lang="en-US" smtClean="0"/>
              <a:t>1/23/26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AD7B8F-2752-AE85-0E0E-1FC9C60F4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6C28A2-76A7-A424-521D-5D7A0BD49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3A593-5856-7D41-B890-DAEB6C687E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667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8B891-B1A0-8AF6-65E9-10D4F819D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BE9C0A-E0B4-8D57-C057-D882AB7ED1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70CBBD-3A6F-E1E3-9D56-1DDF920E0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09364-9C55-5144-BACF-26A01585FBA5}" type="datetimeFigureOut">
              <a:rPr lang="en-US" smtClean="0"/>
              <a:t>1/23/26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CFA46B-3712-8FA8-337A-2E681B364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5F1D6B-F791-4240-14E9-D4BBE8CB0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3A593-5856-7D41-B890-DAEB6C687E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378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18BAE4A-52AB-4912-B2EC-93311F836C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42433C-83D7-1B72-B9F3-B5E6E9043B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DCC458-FA88-7CD4-249C-FF322B896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09364-9C55-5144-BACF-26A01585FBA5}" type="datetimeFigureOut">
              <a:rPr lang="en-US" smtClean="0"/>
              <a:t>1/23/26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A63C71-A067-9929-4B35-17F8E08C6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A75E60-074F-72C2-7113-8D180AB85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3A593-5856-7D41-B890-DAEB6C687E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028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07D297-F8FE-A612-F63A-96B12D67E7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2B8312-2396-3274-C0F2-82C54561E5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1A82B2-E839-8B4C-315F-F6A4D355A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09364-9C55-5144-BACF-26A01585FBA5}" type="datetimeFigureOut">
              <a:rPr lang="en-US" smtClean="0"/>
              <a:t>1/23/26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8F4F28-6142-B37F-0ACD-B632308F4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B1E832-8B4D-3587-275B-AFCDFEA12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3A593-5856-7D41-B890-DAEB6C687E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603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9665D-A26F-4D56-3340-DDF1E2EFE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167B89-7681-09E8-5C56-899C70B299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6CBD48-B0E4-2D4B-F66C-ED7584334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09364-9C55-5144-BACF-26A01585FBA5}" type="datetimeFigureOut">
              <a:rPr lang="en-US" smtClean="0"/>
              <a:t>1/23/26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467017-6F1F-8FB7-0728-C8747006D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45B236-A0C5-0D1E-47E1-91FB8ED27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3A593-5856-7D41-B890-DAEB6C687E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655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2256DF-82BE-D217-611D-3C641DA9E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7FB725-68C2-A9A3-05A7-A21786F32C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A705CF-AFCD-B8FF-3737-7D51EA4193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2CFDC-A489-7B2C-7471-74C31A3F9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09364-9C55-5144-BACF-26A01585FBA5}" type="datetimeFigureOut">
              <a:rPr lang="en-US" smtClean="0"/>
              <a:t>1/23/26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9F58D6-6C5B-AE80-4C96-8A603D34B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501631-05E1-FC2E-5F10-A3D41B5EE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3A593-5856-7D41-B890-DAEB6C687E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032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1905F-F700-3468-7033-4581480DED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E3F5EF-974D-064F-33F3-47161A4C8D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BCA412-8A0E-5D34-A10B-8FFB642FC1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AB88DA-6E81-BE23-591F-F6CB354CDE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0CDCF8-576F-89E4-B7A6-E873076385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7BA316-F274-23A7-C7D1-467759D0A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09364-9C55-5144-BACF-26A01585FBA5}" type="datetimeFigureOut">
              <a:rPr lang="en-US" smtClean="0"/>
              <a:t>1/23/26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12D80F-544C-C0F2-D211-279D88B60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0DDA22E-EFB7-75A8-008C-DD6CF50E9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3A593-5856-7D41-B890-DAEB6C687E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237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A05E3-6F9D-7C2C-53FC-CD7ED1E2D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81F0DC-758F-044A-468D-8B40CA49B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09364-9C55-5144-BACF-26A01585FBA5}" type="datetimeFigureOut">
              <a:rPr lang="en-US" smtClean="0"/>
              <a:t>1/23/26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648274-12D7-139B-1EA8-31EEB8448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CFFA37-B722-5B81-7378-05C2BF8EC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3A593-5856-7D41-B890-DAEB6C687E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90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55DD24-BC96-E327-1E0E-8C376F411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09364-9C55-5144-BACF-26A01585FBA5}" type="datetimeFigureOut">
              <a:rPr lang="en-US" smtClean="0"/>
              <a:t>1/23/26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26378A-D6E0-F51C-B55F-4A7BB3927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B6DBB9-5130-B6D7-8ECA-C82AC7E45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3A593-5856-7D41-B890-DAEB6C687E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67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E6EE7-8436-932E-B9AD-B30FFBD7A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B9AAC1-29E7-09AE-6659-34B9DFD443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68E57D-C916-A903-89E1-562E7B0EE4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47DCB8-18BC-FE80-F05A-408E1917B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09364-9C55-5144-BACF-26A01585FBA5}" type="datetimeFigureOut">
              <a:rPr lang="en-US" smtClean="0"/>
              <a:t>1/23/26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F31A15-D665-09C6-DC7F-9C1E2FC83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72C4B9-66EA-8726-2F0A-D2DD82FF5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3A593-5856-7D41-B890-DAEB6C687E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240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14873-AE58-9EE7-6019-BD4EA0470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B7FE76B-3E8E-2856-5928-B931FD211A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F1FCFD-3883-A0A9-24CD-668B59F4EC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A016EF-5331-C68F-5D2B-809242F58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09364-9C55-5144-BACF-26A01585FBA5}" type="datetimeFigureOut">
              <a:rPr lang="en-US" smtClean="0"/>
              <a:t>1/23/26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E20A53-E33D-C198-4EF3-8D7113FEA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0A08E9-739F-4F4D-BC90-86F57380E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3A593-5856-7D41-B890-DAEB6C687E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606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D7D62A4-F8B5-A604-AD58-4BD4E0A6C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0C571A-6088-11A9-1240-D87D84AF12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891C91-F7C0-1C84-FB8F-451963D42C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B09364-9C55-5144-BACF-26A01585FBA5}" type="datetimeFigureOut">
              <a:rPr lang="en-US" smtClean="0"/>
              <a:t>1/23/26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8F2FD1-DD4E-926A-D6A2-C1446013BF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8CCDA1-434E-46F4-6F55-27A2666D59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53A593-5856-7D41-B890-DAEB6C687E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480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C0537-9A52-A7B0-0159-2F104FE33BF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Introduction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2865CD-E86E-0B45-788C-D088BD786D4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Suman Jana</a:t>
            </a:r>
          </a:p>
        </p:txBody>
      </p:sp>
    </p:spTree>
    <p:extLst>
      <p:ext uri="{BB962C8B-B14F-4D97-AF65-F5344CB8AC3E}">
        <p14:creationId xmlns:p14="http://schemas.microsoft.com/office/powerpoint/2010/main" val="39792859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4093D-CA8D-595B-574E-0EBBF7783B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Course Project Mentorship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708B95-B8CA-CC4A-9272-4991DFC41D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team will have </a:t>
            </a:r>
            <a:r>
              <a:rPr lang="en-US" b="1" dirty="0"/>
              <a:t>regular one-on-one meetings</a:t>
            </a:r>
            <a:r>
              <a:rPr lang="en-US" dirty="0"/>
              <a:t> with the instructor</a:t>
            </a:r>
          </a:p>
          <a:p>
            <a:r>
              <a:rPr lang="en-US" dirty="0"/>
              <a:t>These sessions focus on </a:t>
            </a:r>
            <a:r>
              <a:rPr lang="en-US" b="1" dirty="0"/>
              <a:t>sharpening the research direction</a:t>
            </a:r>
            <a:r>
              <a:rPr lang="en-US" dirty="0"/>
              <a:t> and providing </a:t>
            </a:r>
            <a:r>
              <a:rPr lang="en-US" b="1" dirty="0"/>
              <a:t>detailed, actionable feedback</a:t>
            </a:r>
            <a:endParaRPr lang="en-US" dirty="0"/>
          </a:p>
          <a:p>
            <a:r>
              <a:rPr lang="en-US" dirty="0"/>
              <a:t>This structure is designed to </a:t>
            </a:r>
            <a:r>
              <a:rPr lang="en-US" b="1" dirty="0"/>
              <a:t>mirror the close mentoring model of PhD research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7085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09571-8138-61AD-971F-1B99C2D11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Class format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FB2DC4-3A60-2735-1DCC-A56897F14B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Class format:</a:t>
            </a:r>
            <a:r>
              <a:rPr lang="en-US" dirty="0"/>
              <a:t> In person only (no Zoom)</a:t>
            </a:r>
          </a:p>
          <a:p>
            <a:r>
              <a:rPr lang="en-US" dirty="0"/>
              <a:t>Logistics may evolve during the semester — please remain flexible</a:t>
            </a:r>
          </a:p>
        </p:txBody>
      </p:sp>
    </p:spTree>
    <p:extLst>
      <p:ext uri="{BB962C8B-B14F-4D97-AF65-F5344CB8AC3E}">
        <p14:creationId xmlns:p14="http://schemas.microsoft.com/office/powerpoint/2010/main" val="9200907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B78554-6225-AB56-A825-9A866ACF9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Paper reading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FEA622-2A05-0E11-E3B3-BC7D3A7E27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to Read a Paper: http://</a:t>
            </a:r>
            <a:r>
              <a:rPr lang="en-US" dirty="0" err="1"/>
              <a:t>ccr.sigcomm.org</a:t>
            </a:r>
            <a:r>
              <a:rPr lang="en-US" dirty="0"/>
              <a:t>/online/files/p83-keshavA.pdf</a:t>
            </a:r>
          </a:p>
        </p:txBody>
      </p:sp>
    </p:spTree>
    <p:extLst>
      <p:ext uri="{BB962C8B-B14F-4D97-AF65-F5344CB8AC3E}">
        <p14:creationId xmlns:p14="http://schemas.microsoft.com/office/powerpoint/2010/main" val="30040615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02CC4-C6CA-B05F-5A11-7BB0F5281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Laws and ethics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FA661D-FC5D-37B9-24C3-C15ED434AB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Act responsibly and </a:t>
            </a:r>
            <a:r>
              <a:rPr lang="en-US" b="1" dirty="0"/>
              <a:t>avoid causing harm</a:t>
            </a:r>
            <a:endParaRPr lang="en-US" dirty="0"/>
          </a:p>
          <a:p>
            <a:r>
              <a:rPr lang="en-US" b="1" dirty="0"/>
              <a:t>Respect privacy, ownership, and consent</a:t>
            </a:r>
            <a:r>
              <a:rPr lang="en-US" dirty="0"/>
              <a:t> at all times</a:t>
            </a:r>
          </a:p>
          <a:p>
            <a:r>
              <a:rPr lang="en-US" dirty="0"/>
              <a:t>Violations may result in </a:t>
            </a:r>
            <a:r>
              <a:rPr lang="en-US" b="1" dirty="0"/>
              <a:t>failure of the course</a:t>
            </a:r>
            <a:endParaRPr lang="en-US" dirty="0"/>
          </a:p>
          <a:p>
            <a:r>
              <a:rPr lang="en-US" dirty="0"/>
              <a:t>Unauthorized access or interception of systems is </a:t>
            </a:r>
            <a:r>
              <a:rPr lang="en-US" b="1" dirty="0"/>
              <a:t>illegal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Covered under federal and state laws (e.g., anti-intrusion statutes)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Consequences may include </a:t>
            </a:r>
            <a:r>
              <a:rPr lang="en-US" b="1" dirty="0"/>
              <a:t>civil liability or criminal charges</a:t>
            </a:r>
            <a:endParaRPr lang="en-US" dirty="0"/>
          </a:p>
          <a:p>
            <a:r>
              <a:rPr lang="en-US" dirty="0"/>
              <a:t>University policy strictly forbids </a:t>
            </a:r>
            <a:r>
              <a:rPr lang="en-US" b="1" dirty="0"/>
              <a:t>misuse of campus systems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Penalties can include </a:t>
            </a:r>
            <a:r>
              <a:rPr lang="en-US" b="1" dirty="0"/>
              <a:t>disciplinary action or expulsion</a:t>
            </a:r>
            <a:endParaRPr lang="en-US" dirty="0"/>
          </a:p>
          <a:p>
            <a:r>
              <a:rPr lang="en-US" dirty="0"/>
              <a:t>If you are uncertain about what is permitted, </a:t>
            </a:r>
            <a:r>
              <a:rPr lang="en-US" b="1" dirty="0"/>
              <a:t>ask me first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48485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49597A-A537-CF98-E7EA-BD82F7C6B1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What this class is not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48D8AD-FC61-4676-1A54-966959CA1C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Not a traditional undergraduate-style class with a fixed syllabus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Topics evolve each year to reflect </a:t>
            </a:r>
            <a:r>
              <a:rPr lang="en-US" b="1" dirty="0"/>
              <a:t>current research directions</a:t>
            </a:r>
            <a:endParaRPr lang="en-US" dirty="0"/>
          </a:p>
          <a:p>
            <a:r>
              <a:rPr lang="en-US" dirty="0"/>
              <a:t>No midterms or final exams</a:t>
            </a:r>
          </a:p>
          <a:p>
            <a:r>
              <a:rPr lang="en-US" dirty="0"/>
              <a:t>Success is </a:t>
            </a:r>
            <a:r>
              <a:rPr lang="en-US" b="1" dirty="0"/>
              <a:t>not measured by test scores (</a:t>
            </a:r>
            <a:r>
              <a:rPr lang="en-US" dirty="0"/>
              <a:t>except for two short in-class quizzes), but by your growth as a security researcher</a:t>
            </a:r>
          </a:p>
          <a:p>
            <a:r>
              <a:rPr lang="en-US" dirty="0"/>
              <a:t>Emphasis is on: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Critical reading and analysis of research papers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Formulating and executing a research project end-to-end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Clearly articulating and defending your ideas to a technical audience</a:t>
            </a:r>
          </a:p>
          <a:p>
            <a:r>
              <a:rPr lang="en-US" dirty="0"/>
              <a:t>Class time will </a:t>
            </a:r>
            <a:r>
              <a:rPr lang="en-US" b="1" dirty="0"/>
              <a:t>not follow a standard lecture format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Sessions center on discussion, critique, and deep dives into papers and ideas</a:t>
            </a:r>
          </a:p>
        </p:txBody>
      </p:sp>
    </p:spTree>
    <p:extLst>
      <p:ext uri="{BB962C8B-B14F-4D97-AF65-F5344CB8AC3E}">
        <p14:creationId xmlns:p14="http://schemas.microsoft.com/office/powerpoint/2010/main" val="29409304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A2923-E957-525B-A675-C151599B8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Today’s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BDAFFA-E16B-6DCE-D4E6-6DD952A57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Course goals &amp; overview</a:t>
            </a:r>
          </a:p>
          <a:p>
            <a:pPr marL="0" indent="0">
              <a:buNone/>
            </a:pPr>
            <a:r>
              <a:rPr lang="en-US" dirty="0"/>
              <a:t>• Brief discussion on how to read papers</a:t>
            </a:r>
          </a:p>
          <a:p>
            <a:pPr marL="0" indent="0">
              <a:buNone/>
            </a:pPr>
            <a:r>
              <a:rPr lang="en-US" dirty="0"/>
              <a:t>• Basic Deep learning crash course</a:t>
            </a:r>
          </a:p>
        </p:txBody>
      </p:sp>
    </p:spTree>
    <p:extLst>
      <p:ext uri="{BB962C8B-B14F-4D97-AF65-F5344CB8AC3E}">
        <p14:creationId xmlns:p14="http://schemas.microsoft.com/office/powerpoint/2010/main" val="15599910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A2923-E957-525B-A675-C151599B8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Today’s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BDAFFA-E16B-6DCE-D4E6-6DD952A57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Learn about ML Security: a new and rapidly evolving field</a:t>
            </a:r>
          </a:p>
          <a:p>
            <a:r>
              <a:rPr lang="en-US" dirty="0"/>
              <a:t>Focus on understanding key foundational concepts</a:t>
            </a:r>
          </a:p>
          <a:p>
            <a:r>
              <a:rPr lang="en-US" dirty="0"/>
              <a:t>Conduct original research on a topic related to ML security</a:t>
            </a:r>
          </a:p>
          <a:p>
            <a:r>
              <a:rPr lang="en-US" dirty="0"/>
              <a:t>Work in teams to explore real-world problems</a:t>
            </a:r>
          </a:p>
          <a:p>
            <a:r>
              <a:rPr lang="en-US" dirty="0"/>
              <a:t>Gain a “PhD student–style” research experience</a:t>
            </a:r>
          </a:p>
          <a:p>
            <a:r>
              <a:rPr lang="en-US" dirty="0"/>
              <a:t>Design and evaluate smarter attacks, defenses, or both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32034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A2923-E957-525B-A675-C151599B8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ML Security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BDAFFA-E16B-6DCE-D4E6-6DD952A57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/>
              <a:t>Course Overview &amp; Expectations</a:t>
            </a:r>
          </a:p>
          <a:p>
            <a:pPr lvl="1"/>
            <a:r>
              <a:rPr lang="en-US" dirty="0"/>
              <a:t>This is a </a:t>
            </a:r>
            <a:r>
              <a:rPr lang="en-US" b="1" dirty="0"/>
              <a:t>research-oriented topic course</a:t>
            </a:r>
            <a:r>
              <a:rPr lang="en-US" dirty="0"/>
              <a:t> focused on developing the skills needed to conduct high-quality, high-impact research in LLM security</a:t>
            </a:r>
          </a:p>
          <a:p>
            <a:pPr lvl="1"/>
            <a:r>
              <a:rPr lang="en-US" dirty="0"/>
              <a:t>Prior research experience is helpful but </a:t>
            </a:r>
            <a:r>
              <a:rPr lang="en-US" b="1" dirty="0"/>
              <a:t>not required</a:t>
            </a:r>
            <a:endParaRPr lang="en-US" dirty="0"/>
          </a:p>
          <a:p>
            <a:r>
              <a:rPr lang="en-US" b="1" dirty="0"/>
              <a:t>Technical Background</a:t>
            </a:r>
          </a:p>
          <a:p>
            <a:pPr lvl="1"/>
            <a:r>
              <a:rPr lang="en-US" dirty="0"/>
              <a:t>Familiarity with LLMs and modern ML concepts</a:t>
            </a:r>
          </a:p>
          <a:p>
            <a:pPr lvl="1"/>
            <a:r>
              <a:rPr lang="en-US" dirty="0"/>
              <a:t>Understanding of basic backpropagation and how deep neural networks are trained (e.g., having trained a simple model yourself)</a:t>
            </a:r>
          </a:p>
          <a:p>
            <a:pPr lvl="1"/>
            <a:r>
              <a:rPr lang="en-US" dirty="0"/>
              <a:t>Hands-on experience with </a:t>
            </a:r>
            <a:r>
              <a:rPr lang="en-US" dirty="0" err="1"/>
              <a:t>PyTorch</a:t>
            </a:r>
            <a:r>
              <a:rPr lang="en-US" dirty="0"/>
              <a:t>, TensorFlow, or similar frameworks </a:t>
            </a:r>
            <a:r>
              <a:rPr lang="en-US" b="1" dirty="0"/>
              <a:t>(required)</a:t>
            </a:r>
            <a:endParaRPr lang="en-US" dirty="0"/>
          </a:p>
          <a:p>
            <a:pPr lvl="1"/>
            <a:r>
              <a:rPr lang="en-US" dirty="0"/>
              <a:t>Some background in computer security (e.g., intro or systems security courses) </a:t>
            </a:r>
            <a:r>
              <a:rPr lang="en-US" b="1" dirty="0"/>
              <a:t>(strongly recommended)</a:t>
            </a:r>
            <a:endParaRPr lang="en-US" dirty="0"/>
          </a:p>
          <a:p>
            <a:pPr lvl="1"/>
            <a:r>
              <a:rPr lang="en-US" dirty="0"/>
              <a:t>Mathematical maturity, including comfort with notation used in deep learning, probability, and calculus </a:t>
            </a:r>
            <a:r>
              <a:rPr lang="en-US" b="1" dirty="0"/>
              <a:t>(strongly recommended)</a:t>
            </a:r>
            <a:endParaRPr lang="en-US" dirty="0"/>
          </a:p>
          <a:p>
            <a:r>
              <a:rPr lang="en-US" b="1" dirty="0"/>
              <a:t>What It Takes to Do Well</a:t>
            </a:r>
            <a:endParaRPr lang="en-US" dirty="0"/>
          </a:p>
          <a:p>
            <a:pPr lvl="1"/>
            <a:r>
              <a:rPr lang="en-US" dirty="0"/>
              <a:t>Ability to read, understand, and synthesize ML and security research papers</a:t>
            </a:r>
          </a:p>
          <a:p>
            <a:pPr lvl="1"/>
            <a:r>
              <a:rPr lang="en-US" dirty="0"/>
              <a:t>Strong engagement with the course research project (details to follow)</a:t>
            </a:r>
          </a:p>
        </p:txBody>
      </p:sp>
    </p:spTree>
    <p:extLst>
      <p:ext uri="{BB962C8B-B14F-4D97-AF65-F5344CB8AC3E}">
        <p14:creationId xmlns:p14="http://schemas.microsoft.com/office/powerpoint/2010/main" val="4515338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A2923-E957-525B-A675-C151599B8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Course project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BDAFFA-E16B-6DCE-D4E6-6DD952A57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The course project is a </a:t>
            </a:r>
            <a:r>
              <a:rPr lang="en-US" b="1" dirty="0"/>
              <a:t>major part of your grade (50%)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Success in the course depends heavily on sustained effort on the project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The objective is to produce </a:t>
            </a:r>
            <a:r>
              <a:rPr lang="en-US" b="1" dirty="0"/>
              <a:t>original research</a:t>
            </a:r>
            <a:r>
              <a:rPr lang="en-US" dirty="0"/>
              <a:t>, ideally at a publishable level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At minimum, teams should aim to submit a </a:t>
            </a:r>
            <a:r>
              <a:rPr lang="en-US" b="1" dirty="0"/>
              <a:t>workshop paper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Projects may be completed in </a:t>
            </a:r>
            <a:r>
              <a:rPr lang="en-US" b="1" dirty="0"/>
              <a:t>teams of 1–3 students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Begin discussions early to form groups and define ideas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If you are uncertain about fully committing to the course, please do not join a team</a:t>
            </a:r>
          </a:p>
        </p:txBody>
      </p:sp>
    </p:spTree>
    <p:extLst>
      <p:ext uri="{BB962C8B-B14F-4D97-AF65-F5344CB8AC3E}">
        <p14:creationId xmlns:p14="http://schemas.microsoft.com/office/powerpoint/2010/main" val="11730658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E67283-523F-6966-0B67-87DD829440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Course project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C4D4B4-1BBE-5370-720A-B5DBCBFA73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600" b="1" dirty="0"/>
              <a:t>Teams due:</a:t>
            </a:r>
            <a:r>
              <a:rPr lang="en-US" sz="1600" dirty="0"/>
              <a:t> Jan 30, 11:00 PM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1–3 students per team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Email TA + instructor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Subject line = </a:t>
            </a:r>
            <a:r>
              <a:rPr lang="en-US" sz="1600" b="1" dirty="0"/>
              <a:t>team name</a:t>
            </a:r>
            <a:endParaRPr lang="en-US" sz="1600" dirty="0"/>
          </a:p>
          <a:p>
            <a:r>
              <a:rPr lang="en-US" sz="1600" b="1" dirty="0"/>
              <a:t>Proposal due:</a:t>
            </a:r>
            <a:r>
              <a:rPr lang="en-US" sz="1600" dirty="0"/>
              <a:t> Feb 6, 11:00 PM (via </a:t>
            </a:r>
            <a:r>
              <a:rPr lang="en-US" sz="1600" dirty="0" err="1"/>
              <a:t>HotCRP</a:t>
            </a:r>
            <a:r>
              <a:rPr lang="en-US" sz="1600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1-page proposal including: Team name (title), Problem &amp; motivation, Planned approach, Evaluation </a:t>
            </a:r>
            <a:r>
              <a:rPr lang="en-US" sz="1600" dirty="0" err="1"/>
              <a:t>planMilestones</a:t>
            </a:r>
            <a:r>
              <a:rPr lang="en-US" sz="1600" dirty="0"/>
              <a:t> &amp; timeline</a:t>
            </a:r>
          </a:p>
          <a:p>
            <a:r>
              <a:rPr lang="en-US" sz="1600" b="1" dirty="0"/>
              <a:t>Project approval</a:t>
            </a:r>
            <a:endParaRPr lang="en-US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Must discuss idea with instructor in advance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All projects vetted for research merit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If not approved, team selects from provided list</a:t>
            </a:r>
          </a:p>
          <a:p>
            <a:r>
              <a:rPr lang="en-US" sz="1600" b="1" dirty="0"/>
              <a:t>Research / PhD students: </a:t>
            </a:r>
            <a:r>
              <a:rPr lang="en-US" sz="1600" dirty="0"/>
              <a:t>If aligning with existing work, discuss privately</a:t>
            </a:r>
          </a:p>
        </p:txBody>
      </p:sp>
    </p:spTree>
    <p:extLst>
      <p:ext uri="{BB962C8B-B14F-4D97-AF65-F5344CB8AC3E}">
        <p14:creationId xmlns:p14="http://schemas.microsoft.com/office/powerpoint/2010/main" val="36144170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60C58-2B59-1D3E-7F04-17EB7DFB4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Project Ideas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B205D0-AC3C-F7BC-CB8E-175ECFE53C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A list of </a:t>
            </a:r>
            <a:r>
              <a:rPr lang="en-US" b="1" dirty="0"/>
              <a:t>well-scoped research ideas</a:t>
            </a:r>
            <a:r>
              <a:rPr lang="en-US" dirty="0"/>
              <a:t> will be provided</a:t>
            </a:r>
          </a:p>
          <a:p>
            <a:pPr lvl="1"/>
            <a:r>
              <a:rPr lang="en-US" dirty="0"/>
              <a:t>Come talk to me during </a:t>
            </a:r>
            <a:r>
              <a:rPr lang="en-US" b="1" dirty="0"/>
              <a:t>office hours</a:t>
            </a:r>
            <a:r>
              <a:rPr lang="en-US" dirty="0"/>
              <a:t> to discuss and refine ideas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56447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4AA84-7DB0-E304-58FE-35B98F7C9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Course Project Process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2AE4A-49F3-8B64-99AF-79676805D2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Feb 13: In-class peer project review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Come prepared to present:</a:t>
            </a:r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Summary of work completed so far</a:t>
            </a:r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Planned next steps</a:t>
            </a:r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Presentation length TBD (based on number of teams)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Clearly highlight </a:t>
            </a:r>
            <a:r>
              <a:rPr lang="en-US" b="1" dirty="0"/>
              <a:t>specific points where you want feedback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Feedback will be provided by </a:t>
            </a:r>
            <a:r>
              <a:rPr lang="en-US" b="1" dirty="0"/>
              <a:t>the entire class and the instructor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We will use an </a:t>
            </a:r>
            <a:r>
              <a:rPr lang="en-US" b="1" dirty="0"/>
              <a:t>online feedback tool</a:t>
            </a:r>
            <a:r>
              <a:rPr lang="en-US" dirty="0"/>
              <a:t> (link to be shared)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Attendance is mandatory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All students must attend, present their work, and provide feedback to others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This session is not optional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63563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F29A3C-0228-4A78-318D-5064EC72A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Course project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DD2B54-B5BD-B909-974F-90C47CC358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/>
              <a:t>Project presentations: May 29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Full team participation required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Present your work </a:t>
            </a:r>
            <a:r>
              <a:rPr lang="en-US" b="1" dirty="0"/>
              <a:t>in a conference-style format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Evaluation will occur </a:t>
            </a:r>
            <a:r>
              <a:rPr lang="en-US" b="1" dirty="0"/>
              <a:t>live during presentations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All team members must attend and </a:t>
            </a:r>
            <a:r>
              <a:rPr lang="en-US" b="1" dirty="0"/>
              <a:t>present a distinct portion</a:t>
            </a:r>
            <a:r>
              <a:rPr lang="en-US" dirty="0"/>
              <a:t> of the project</a:t>
            </a:r>
          </a:p>
          <a:p>
            <a:r>
              <a:rPr lang="en-US" b="1" dirty="0"/>
              <a:t>Final report due: May 6, 2:00 PM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Submit via </a:t>
            </a:r>
            <a:r>
              <a:rPr lang="en-US" b="1" dirty="0"/>
              <a:t>course </a:t>
            </a:r>
            <a:r>
              <a:rPr lang="en-US" b="1" dirty="0" err="1"/>
              <a:t>HotCRP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Report must include a brief </a:t>
            </a:r>
            <a:r>
              <a:rPr lang="en-US" b="1" dirty="0"/>
              <a:t>statement of individual contributions</a:t>
            </a:r>
            <a:endParaRPr lang="en-US" dirty="0"/>
          </a:p>
          <a:p>
            <a:r>
              <a:rPr lang="en-US" b="1" dirty="0"/>
              <a:t>Beyond the course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If you are interested in </a:t>
            </a:r>
            <a:r>
              <a:rPr lang="en-US" b="1" dirty="0"/>
              <a:t>developing the project into a conference submission</a:t>
            </a:r>
            <a:r>
              <a:rPr lang="en-US" dirty="0"/>
              <a:t>, I am happy to advise and mentor you</a:t>
            </a:r>
          </a:p>
        </p:txBody>
      </p:sp>
    </p:spTree>
    <p:extLst>
      <p:ext uri="{BB962C8B-B14F-4D97-AF65-F5344CB8AC3E}">
        <p14:creationId xmlns:p14="http://schemas.microsoft.com/office/powerpoint/2010/main" val="4315572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876</Words>
  <Application>Microsoft Macintosh PowerPoint</Application>
  <PresentationFormat>Widescreen</PresentationFormat>
  <Paragraphs>102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Introduction</vt:lpstr>
      <vt:lpstr>Today’s class</vt:lpstr>
      <vt:lpstr>Today’s class</vt:lpstr>
      <vt:lpstr>ML Security</vt:lpstr>
      <vt:lpstr>Course project</vt:lpstr>
      <vt:lpstr>Course project</vt:lpstr>
      <vt:lpstr>Project Ideas </vt:lpstr>
      <vt:lpstr>Course Project Process </vt:lpstr>
      <vt:lpstr>Course project process</vt:lpstr>
      <vt:lpstr>Course Project Mentorship</vt:lpstr>
      <vt:lpstr>Class format</vt:lpstr>
      <vt:lpstr>Paper reading</vt:lpstr>
      <vt:lpstr>Laws and ethics</vt:lpstr>
      <vt:lpstr>What this class is not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</dc:title>
  <dc:creator>Microsoft Office User</dc:creator>
  <cp:lastModifiedBy>Microsoft Office User</cp:lastModifiedBy>
  <cp:revision>5</cp:revision>
  <dcterms:created xsi:type="dcterms:W3CDTF">2026-01-23T16:10:20Z</dcterms:created>
  <dcterms:modified xsi:type="dcterms:W3CDTF">2026-01-23T16:48:46Z</dcterms:modified>
</cp:coreProperties>
</file>