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73" r:id="rId3"/>
    <p:sldId id="271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38"/>
  </p:normalViewPr>
  <p:slideViewPr>
    <p:cSldViewPr snapToGrid="0">
      <p:cViewPr varScale="1">
        <p:scale>
          <a:sx n="113" d="100"/>
          <a:sy n="113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BD83F-F01C-0D9C-3E62-73C7421EA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AC723F-3852-6059-235A-3C75CE45CD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37B81-7EF0-4B2D-72F5-E06EA5E64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3784F-F07C-BDB2-17D3-11A6CDAC3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A3734-FD96-D45F-962D-B2E7591A0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80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06220-93AA-4C5D-935A-9917C7536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973723-6E50-E030-7C57-9160FA4E4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C00B2-DAE8-77BB-CE42-A4DADC4D2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40837-5A84-0291-7528-3057B93F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A9952-9163-C381-AF04-7E04B167C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1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FA5D20-EFB7-CC0C-88EB-0BDB26B43C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C3C67F-6854-1C9E-6EC3-3F00F75BB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0C52B-EA22-5104-1348-4FBFCE417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9D170-3486-5CBA-2139-C3930830F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D2FDE-9E8C-C722-A39D-EC996568C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2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D21F7-27DD-E91F-7F99-422770EFA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DFF53-090F-BC03-67CD-68E7C9E7B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8694C-D37C-A3A7-5902-95881557C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1356A-49A9-53F6-9B46-3A19F1351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8C695-7504-EC70-FC13-B27D03EC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5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909D6-BCB7-8E0F-1168-1EA85F463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183D4-5AA7-0679-CA15-74A330C38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7F106-D595-2062-DD65-316D5F82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FCE9E-42BC-58C7-9BBC-AA7983EC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2D443-FCBD-8E09-9823-A03B1DC7C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9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1CFFA-562F-FBA3-D54D-290FB17E2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39127-F3DE-0C3D-ABC7-B136F33D0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525F4-31C8-2D3A-D816-118FDE9A4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21152-8707-9419-C438-DC937603E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C95451-E68D-A1AB-DC56-655CED90F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706DA-BC30-3A09-1AC5-7D3F6F1FC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6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E869B-CB09-FFB4-D44A-EE05991E5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02DF5-EA75-E4E2-DA73-C01251F88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F4946-E9C9-4BF4-6F77-C283A3A9A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1B8DDC-862B-D563-A520-A041519404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1AFE17-87F6-4AD9-A064-D349774A3E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7DA3B3-4E78-4248-6E06-BF6BE20F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F1ACF-20C5-0AED-4C81-73E3BAA90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53C3D3-1FC2-45F4-EC22-DA82A61A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6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A576B-3D2E-76E2-A8DB-B72EEDD4B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88D3D2-0010-0874-94C1-66BEA066B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761F98-9B1D-9197-70C5-E1D990776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40949-5D10-A4C4-98B0-21C4540DB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2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6A557D-D3FE-9B76-00A3-E69E54E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EACAA1-7F6B-8D87-FBF2-7968C21EF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6C6CDF-CB41-7908-5F91-905B45F9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879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8422-F1FD-3A0D-3EFB-A9331CBBD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8033F-8159-9D1B-CC36-4B1395F26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C6C-3A1B-FF24-2E80-69612E031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38B10-DD03-5AC5-CC83-184135E4B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C9CBE-1C37-3621-D3CC-B11F99179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6D9D1-B3A7-EBB4-4F06-77F8041B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21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D1FE-6266-BF71-3F5C-5B8E7A9DE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01323C-77A5-C189-3B9D-4D1BF790CC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46AD5C-6E36-2A1A-48D8-98FB4091D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499AB-FEDB-80A2-3493-AC61CBD9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DF500-28BC-0DE4-2BA6-E05D1B5F3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49902-4BF2-7733-89BE-34371C332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3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3B077C-8DD6-8865-1933-001CEDE51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E34983-B0D6-9275-D2B6-EAB2826DC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D3DCB-F6EE-A223-9D14-D4B7ECAE9A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775C2-A3E3-8B45-B54D-BBB0C6C1BF6D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954BE-BCE7-AF3F-FE21-264CA62CE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C4027-C5E8-9E5E-62C4-099F8EEFA6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DD295-68C1-6747-BAF5-7170782A4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10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B45D0-434E-B7C0-15A2-8E56D7DF3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find relevant &amp; important papers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6506D-0BF1-D889-44E8-4FD6270DC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Start from the Right Venues (Don’t Google Randomly)</a:t>
            </a:r>
          </a:p>
          <a:p>
            <a:r>
              <a:rPr lang="en-US" b="1" dirty="0"/>
              <a:t>Goal:</a:t>
            </a:r>
            <a:r>
              <a:rPr lang="en-US" dirty="0"/>
              <a:t> Identify </a:t>
            </a:r>
            <a:r>
              <a:rPr lang="en-US" i="1" dirty="0"/>
              <a:t>where</a:t>
            </a:r>
            <a:r>
              <a:rPr lang="en-US" dirty="0"/>
              <a:t> high-quality ML security papers appear.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 </a:t>
            </a:r>
            <a:r>
              <a:rPr lang="en-US" b="1" dirty="0" err="1"/>
              <a:t>csrankings.org</a:t>
            </a:r>
            <a:r>
              <a:rPr lang="en-US" dirty="0"/>
              <a:t> → select </a:t>
            </a:r>
            <a:r>
              <a:rPr lang="en-US" b="1" dirty="0"/>
              <a:t>AI / ML</a:t>
            </a:r>
            <a:r>
              <a:rPr lang="en-US" dirty="0"/>
              <a:t> and </a:t>
            </a:r>
            <a:r>
              <a:rPr lang="en-US" b="1" dirty="0"/>
              <a:t>Security</a:t>
            </a:r>
            <a:r>
              <a:rPr lang="en-US" dirty="0"/>
              <a:t> areas.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Focus on </a:t>
            </a:r>
            <a:r>
              <a:rPr lang="en-US" b="1" dirty="0"/>
              <a:t>top-tier conferences</a:t>
            </a:r>
            <a:r>
              <a:rPr lang="en-US" dirty="0"/>
              <a:t> that regularly publish ML security work: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Security: S&amp;P, USENIX Security, CCS, NDSS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ML: </a:t>
            </a:r>
            <a:r>
              <a:rPr lang="en-US" dirty="0" err="1"/>
              <a:t>NeurIPS</a:t>
            </a:r>
            <a:r>
              <a:rPr lang="en-US" dirty="0"/>
              <a:t>, ICML, ICLR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Why venues matter: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Papers are peer-reviewed by experts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Strong signal-to-noise ratio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Ideas tend to define the field for the next 3–5 years</a:t>
            </a:r>
          </a:p>
          <a:p>
            <a:r>
              <a:rPr lang="en-US" b="1" dirty="0"/>
              <a:t>Rule:</a:t>
            </a:r>
            <a:r>
              <a:rPr lang="en-US" dirty="0"/>
              <a:t> If a paper is not from a top venue </a:t>
            </a:r>
            <a:r>
              <a:rPr lang="en-US" i="1" dirty="0"/>
              <a:t>or</a:t>
            </a:r>
            <a:r>
              <a:rPr lang="en-US" dirty="0"/>
              <a:t> heavily cited, be skeptical.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55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CEE50-FA29-982E-B053-25126678B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Risks Increase with Scale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01386-9408-A4E0-31C3-AC57C123C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More capable models → </a:t>
            </a:r>
            <a:r>
              <a:rPr lang="en-US" b="1" dirty="0"/>
              <a:t>larger attack surface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Risks scale </a:t>
            </a:r>
            <a:r>
              <a:rPr lang="en-US" i="1" dirty="0"/>
              <a:t>non-linearly</a:t>
            </a:r>
            <a:r>
              <a:rPr lang="en-US" dirty="0"/>
              <a:t> with capability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Better phishing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More realistic malware explanations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Scientific misuse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Safety ≠ just content filtering</a:t>
            </a:r>
          </a:p>
          <a:p>
            <a:r>
              <a:rPr lang="en-US" dirty="0"/>
              <a:t>This motivates </a:t>
            </a:r>
            <a:r>
              <a:rPr lang="en-US" b="1" dirty="0"/>
              <a:t>multi-layered mitigation</a:t>
            </a:r>
            <a:r>
              <a:rPr lang="en-US" dirty="0"/>
              <a:t>, not a single fix.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65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133A-92E1-863A-CDC0-DAE2F503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1EA0D-A11F-C03F-C956-55CC005C4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Identified risk categories:</a:t>
            </a:r>
          </a:p>
          <a:p>
            <a:pPr lvl="1"/>
            <a:r>
              <a:rPr lang="en-US" dirty="0"/>
              <a:t>Harmful advice (weapons, drugs, bio)</a:t>
            </a:r>
          </a:p>
          <a:p>
            <a:pPr lvl="1"/>
            <a:r>
              <a:rPr lang="en-US" dirty="0"/>
              <a:t>Cybersecurity misuse</a:t>
            </a:r>
          </a:p>
          <a:p>
            <a:pPr lvl="1"/>
            <a:r>
              <a:rPr lang="en-US" dirty="0"/>
              <a:t>Disinformation</a:t>
            </a:r>
          </a:p>
          <a:p>
            <a:pPr lvl="1"/>
            <a:r>
              <a:rPr lang="en-US" dirty="0"/>
              <a:t>Over-reliance / automation bias</a:t>
            </a:r>
          </a:p>
          <a:p>
            <a:pPr lvl="1"/>
            <a:r>
              <a:rPr lang="en-US" dirty="0"/>
              <a:t>Privacy leakage</a:t>
            </a:r>
          </a:p>
          <a:p>
            <a:pPr lvl="1"/>
            <a:r>
              <a:rPr lang="en-US" dirty="0"/>
              <a:t>Jailbreaks and prompt exploits</a:t>
            </a:r>
          </a:p>
          <a:p>
            <a:r>
              <a:rPr lang="en-US" dirty="0"/>
              <a:t>Key insight:</a:t>
            </a:r>
          </a:p>
          <a:p>
            <a:pPr lvl="1"/>
            <a:r>
              <a:rPr lang="en-US" dirty="0"/>
              <a:t>GPT-4 failures are often </a:t>
            </a:r>
            <a:r>
              <a:rPr lang="en-US" i="1" dirty="0"/>
              <a:t>policy violations under adversarial prompting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945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133A-92E1-863A-CDC0-DAE2F503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Adversarial Testing via Domain Experts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1EA0D-A11F-C03F-C956-55CC005C4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OpenAI</a:t>
            </a:r>
            <a:r>
              <a:rPr lang="en-US" dirty="0"/>
              <a:t> used </a:t>
            </a:r>
            <a:r>
              <a:rPr lang="en-US" b="1" dirty="0"/>
              <a:t>50+ external experts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Cybersecurity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Biosecurity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National security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Long-term AI risk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Experts crafted </a:t>
            </a:r>
            <a:r>
              <a:rPr lang="en-US" i="1" dirty="0"/>
              <a:t>highly realistic attack prompts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Used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Discover failure modes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Generate targeted safety training data</a:t>
            </a:r>
          </a:p>
          <a:p>
            <a:r>
              <a:rPr lang="en-US" dirty="0"/>
              <a:t>This is </a:t>
            </a:r>
            <a:r>
              <a:rPr lang="en-US" b="1" dirty="0"/>
              <a:t>red-teaming as dataset generation</a:t>
            </a:r>
            <a:r>
              <a:rPr lang="en-US" dirty="0"/>
              <a:t>, not just evaluation.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46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133A-92E1-863A-CDC0-DAE2F503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Model-Assisted Safety 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1EA0D-A11F-C03F-C956-55CC005C4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idea: </a:t>
            </a:r>
            <a:r>
              <a:rPr lang="en-US" i="1" dirty="0"/>
              <a:t>Use models to supervise models</a:t>
            </a:r>
            <a:endParaRPr lang="en-US" dirty="0"/>
          </a:p>
          <a:p>
            <a:r>
              <a:rPr lang="en-US" dirty="0"/>
              <a:t>Pipeline includes:</a:t>
            </a:r>
          </a:p>
          <a:p>
            <a:pPr>
              <a:buFont typeface="+mj-lt"/>
              <a:buAutoNum type="arabicPeriod"/>
            </a:pPr>
            <a:r>
              <a:rPr lang="en-US" dirty="0"/>
              <a:t>Standard RLHF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Safety-specific RLHF prompts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Rule-Based Reward Models (RBRMs)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GPT-4 classifiers scoring outputs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Enforce refusal style, not just refusal existence</a:t>
            </a:r>
          </a:p>
          <a:p>
            <a:r>
              <a:rPr lang="en-US" dirty="0"/>
              <a:t>Security insight:</a:t>
            </a:r>
          </a:p>
          <a:p>
            <a:pPr lvl="1"/>
            <a:r>
              <a:rPr lang="en-US" dirty="0"/>
              <a:t>This is an internal policy enforcement layer, not a capability limiter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11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133A-92E1-863A-CDC0-DAE2F503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Refusals: Precision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1EA0D-A11F-C03F-C956-55CC005C4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Observed problems: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Early models: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Over-refused benign queries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Under-refused harmful ones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GPT-4 improvements: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↓ disallowed content generation (~82%)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↑ correct handling of sensitive but allowed queries</a:t>
            </a:r>
          </a:p>
          <a:p>
            <a:r>
              <a:rPr lang="en-US" dirty="0"/>
              <a:t>Key challenge:</a:t>
            </a:r>
          </a:p>
          <a:p>
            <a:pPr lvl="1"/>
            <a:r>
              <a:rPr lang="en-US" dirty="0"/>
              <a:t>Refusal correctness is a </a:t>
            </a:r>
            <a:r>
              <a:rPr lang="en-US" b="1" dirty="0"/>
              <a:t>classification problem under distribution shift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512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133A-92E1-863A-CDC0-DAE2F503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Calibration Tradeoff (Very Important)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1EA0D-A11F-C03F-C956-55CC005C4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Pre-trained GPT-4: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Well-calibrated confidence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Post-RLHF GPT-4: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Worse calibration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More confident wrong answers</a:t>
            </a:r>
          </a:p>
          <a:p>
            <a:r>
              <a:rPr lang="en-US" dirty="0"/>
              <a:t>Security implication:</a:t>
            </a:r>
          </a:p>
          <a:p>
            <a:pPr lvl="1"/>
            <a:r>
              <a:rPr lang="en-US" dirty="0"/>
              <a:t>Alignment can </a:t>
            </a:r>
            <a:r>
              <a:rPr lang="en-US" b="1" dirty="0"/>
              <a:t>reduce epistemic honesty</a:t>
            </a:r>
            <a:endParaRPr lang="en-US" dirty="0"/>
          </a:p>
          <a:p>
            <a:r>
              <a:rPr lang="en-US" dirty="0"/>
              <a:t>This is critical for:</a:t>
            </a:r>
          </a:p>
          <a:p>
            <a:pPr lvl="1"/>
            <a:r>
              <a:rPr lang="en-US" dirty="0"/>
              <a:t>Automated decision systems</a:t>
            </a:r>
          </a:p>
          <a:p>
            <a:pPr lvl="1"/>
            <a:r>
              <a:rPr lang="en-US" dirty="0"/>
              <a:t>Security analysis tools</a:t>
            </a:r>
          </a:p>
          <a:p>
            <a:pPr lvl="1"/>
            <a:r>
              <a:rPr lang="en-US" dirty="0"/>
              <a:t>Medical / legal 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98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15C67-BA97-46FD-97EE-A610AE77F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ML Security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5429C-73EA-863C-8FC6-69D47DFDA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b="1" dirty="0"/>
              <a:t>Capability ≠ safety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/>
              <a:t>Safety must be: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Predictive (before training)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Adversarial (expert-driven)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Layered (policy + reward + monitoring)</a:t>
            </a:r>
          </a:p>
          <a:p>
            <a:pPr>
              <a:buFont typeface="+mj-lt"/>
              <a:buAutoNum type="arabicPeriod"/>
            </a:pPr>
            <a:r>
              <a:rPr lang="en-US" dirty="0"/>
              <a:t>RLHF is powerful but </a:t>
            </a:r>
            <a:r>
              <a:rPr lang="en-US" b="1" dirty="0"/>
              <a:t>not free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/>
              <a:t>Jailbreaks remain possible → deployment-time controls are essential</a:t>
            </a:r>
          </a:p>
          <a:p>
            <a:r>
              <a:rPr lang="en-US" dirty="0"/>
              <a:t>Open problem:</a:t>
            </a:r>
          </a:p>
          <a:p>
            <a:r>
              <a:rPr lang="en-US" dirty="0"/>
              <a:t>Can we design alignment methods that </a:t>
            </a:r>
            <a:r>
              <a:rPr lang="en-US" i="1" dirty="0"/>
              <a:t>preserve calibration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2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35E6D-F844-815C-C151-096DE3676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Citations as a Quality Filter (Backward &amp; Forward)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03EB2-5596-7B68-A463-3FDA49F43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Step 1: Find a “seed paper”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Pick </a:t>
            </a:r>
            <a:r>
              <a:rPr lang="en-US" b="1" dirty="0"/>
              <a:t>1–2 recent papers (last 2–3 years)</a:t>
            </a:r>
            <a:r>
              <a:rPr lang="en-US" dirty="0"/>
              <a:t> from top venues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 topics: model extraction, prompt injection, data poisoning, jailbreaks</a:t>
            </a:r>
          </a:p>
          <a:p>
            <a:r>
              <a:rPr lang="en-US" b="1" dirty="0"/>
              <a:t>Step 2: Backward citations (foundations)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Look at references with: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High citation counts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Older dates (foundational ideas)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These explain </a:t>
            </a:r>
            <a:r>
              <a:rPr lang="en-US" i="1" dirty="0"/>
              <a:t>why</a:t>
            </a:r>
            <a:r>
              <a:rPr lang="en-US" dirty="0"/>
              <a:t> the problem exists</a:t>
            </a:r>
          </a:p>
          <a:p>
            <a:r>
              <a:rPr lang="en-US" b="1" dirty="0"/>
              <a:t>Step 3: Forward citations (what matters now)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 Google Scholar → “Cited by”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Sort by </a:t>
            </a:r>
            <a:r>
              <a:rPr lang="en-US" b="1" dirty="0"/>
              <a:t>recent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These show: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the idea evolved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Current attacks, defenses, failures</a:t>
            </a:r>
          </a:p>
          <a:p>
            <a:r>
              <a:rPr lang="en-US" b="1" dirty="0"/>
              <a:t>Heuristic:</a:t>
            </a:r>
            <a:br>
              <a:rPr lang="en-US" dirty="0"/>
            </a:br>
            <a:r>
              <a:rPr lang="en-US" dirty="0"/>
              <a:t>If a paper has </a:t>
            </a:r>
            <a:r>
              <a:rPr lang="en-US" b="1" dirty="0"/>
              <a:t>many forward citations in top venues</a:t>
            </a:r>
            <a:r>
              <a:rPr lang="en-US" dirty="0"/>
              <a:t>, it’s important.</a:t>
            </a:r>
          </a:p>
        </p:txBody>
      </p:sp>
    </p:spTree>
    <p:extLst>
      <p:ext uri="{BB962C8B-B14F-4D97-AF65-F5344CB8AC3E}">
        <p14:creationId xmlns:p14="http://schemas.microsoft.com/office/powerpoint/2010/main" val="302548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FF47E-DDC1-16E1-4F37-CF6A0BDC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Narrow to </a:t>
            </a:r>
            <a:r>
              <a:rPr lang="en-US" b="1" i="1" dirty="0"/>
              <a:t>Your</a:t>
            </a:r>
            <a:r>
              <a:rPr lang="en-US" b="1" dirty="0"/>
              <a:t> Topic (Avoid Being Overwhelmed)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1D530-1816-61C0-6CB2-0513C6EEB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Problem:</a:t>
            </a:r>
            <a:r>
              <a:rPr lang="en-US" dirty="0"/>
              <a:t> ML security is too broad — you must specialize.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First, choose </a:t>
            </a:r>
            <a:r>
              <a:rPr lang="en-US" b="1" dirty="0"/>
              <a:t>one axis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Threat type (e.g., jailbreaks, poisoning, privacy)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Model type (LLMs, vision models, code models)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Deployment setting (APIs, agents, fine-tuning, RAG)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Then search with </a:t>
            </a:r>
            <a:r>
              <a:rPr lang="en-US" b="1" dirty="0"/>
              <a:t>structured queries</a:t>
            </a:r>
            <a:r>
              <a:rPr lang="en-US" dirty="0"/>
              <a:t>, e.g.: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"prompt injection" </a:t>
            </a:r>
            <a:r>
              <a:rPr lang="en-US" dirty="0" err="1"/>
              <a:t>site:arxiv.org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"data poisoning" AND "language models"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"model extraction" USENIX Security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Prefer papers that: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Clearly define a </a:t>
            </a:r>
            <a:r>
              <a:rPr lang="en-US" b="1" dirty="0"/>
              <a:t>threat model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Have </a:t>
            </a:r>
            <a:r>
              <a:rPr lang="en-US" b="1" dirty="0"/>
              <a:t>reproducible experiments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Explicitly discuss </a:t>
            </a:r>
            <a:r>
              <a:rPr lang="en-US" b="1" dirty="0"/>
              <a:t>limitations</a:t>
            </a:r>
            <a:endParaRPr lang="en-US" dirty="0"/>
          </a:p>
          <a:p>
            <a:r>
              <a:rPr lang="en-US" b="1" dirty="0"/>
              <a:t>Litmus test:</a:t>
            </a:r>
            <a:br>
              <a:rPr lang="en-US" dirty="0"/>
            </a:br>
            <a:r>
              <a:rPr lang="en-US" dirty="0"/>
              <a:t>If you can explain </a:t>
            </a:r>
            <a:r>
              <a:rPr lang="en-US" i="1" dirty="0"/>
              <a:t>what breaks, why it breaks, and under what assumptions</a:t>
            </a:r>
            <a:r>
              <a:rPr lang="en-US" dirty="0"/>
              <a:t> — it’s a good paper.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76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7D730-126C-CE35-0114-AFF8B955F9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GPT 4: a Case Study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682BFC-6241-4C45-968E-897B506AAF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Suman Jana</a:t>
            </a:r>
          </a:p>
        </p:txBody>
      </p:sp>
    </p:spTree>
    <p:extLst>
      <p:ext uri="{BB962C8B-B14F-4D97-AF65-F5344CB8AC3E}">
        <p14:creationId xmlns:p14="http://schemas.microsoft.com/office/powerpoint/2010/main" val="1446591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FD754-A613-CB8E-54F0-ACC89EEEF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GPT-4 Technical Report (</a:t>
            </a:r>
            <a:r>
              <a:rPr lang="en-US" dirty="0" err="1"/>
              <a:t>OpenAI</a:t>
            </a:r>
            <a:r>
              <a:rPr lang="en-US" dirty="0"/>
              <a:t>, 2023/2024)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2E717-80EE-CFE3-5FD3-4AEC5D684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Documents the development of GPT-4: a large-scale </a:t>
            </a:r>
            <a:r>
              <a:rPr lang="en-US" b="1" dirty="0"/>
              <a:t>multimodal Transformer</a:t>
            </a:r>
            <a:endParaRPr lang="en-US" dirty="0"/>
          </a:p>
          <a:p>
            <a:pPr lvl="1"/>
            <a:r>
              <a:rPr lang="en-US" dirty="0"/>
              <a:t>Focus is </a:t>
            </a:r>
            <a:r>
              <a:rPr lang="en-US" b="1" dirty="0"/>
              <a:t>not architecture disclosure</a:t>
            </a:r>
            <a:r>
              <a:rPr lang="en-US" dirty="0"/>
              <a:t>, but:</a:t>
            </a:r>
          </a:p>
          <a:p>
            <a:pPr lvl="1"/>
            <a:r>
              <a:rPr lang="en-US" dirty="0"/>
              <a:t>Capability characterization</a:t>
            </a:r>
          </a:p>
          <a:p>
            <a:pPr lvl="1"/>
            <a:r>
              <a:rPr lang="en-US" dirty="0"/>
              <a:t>Predictable scaling</a:t>
            </a:r>
          </a:p>
          <a:p>
            <a:pPr lvl="1"/>
            <a:r>
              <a:rPr lang="en-US" dirty="0"/>
              <a:t>Safety risks and mitigations</a:t>
            </a:r>
          </a:p>
          <a:p>
            <a:r>
              <a:rPr lang="en-US" dirty="0"/>
              <a:t>Important for </a:t>
            </a:r>
            <a:r>
              <a:rPr lang="en-US" b="1" dirty="0"/>
              <a:t>ML security</a:t>
            </a:r>
            <a:r>
              <a:rPr lang="en-US" dirty="0"/>
              <a:t> because:</a:t>
            </a:r>
          </a:p>
          <a:p>
            <a:pPr lvl="1"/>
            <a:r>
              <a:rPr lang="en-US" dirty="0"/>
              <a:t>Shows </a:t>
            </a:r>
            <a:r>
              <a:rPr lang="en-US" i="1" dirty="0"/>
              <a:t>where failures come from</a:t>
            </a:r>
            <a:endParaRPr lang="en-US" dirty="0"/>
          </a:p>
          <a:p>
            <a:pPr lvl="1"/>
            <a:r>
              <a:rPr lang="en-US" dirty="0"/>
              <a:t>Shows </a:t>
            </a:r>
            <a:r>
              <a:rPr lang="en-US" i="1" dirty="0"/>
              <a:t>how mitigation is layered</a:t>
            </a:r>
            <a:endParaRPr lang="en-US" dirty="0"/>
          </a:p>
          <a:p>
            <a:pPr lvl="1"/>
            <a:r>
              <a:rPr lang="en-US" dirty="0"/>
              <a:t>Reveals tradeoffs between </a:t>
            </a:r>
            <a:r>
              <a:rPr lang="en-US" b="1" dirty="0"/>
              <a:t>capability, calibration, and safety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19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B94A7-23E1-7FD2-9D1E-1648B7492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GPT-4 Is (Technically)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A3E92-C563-5EDE-549F-C68158E6F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Transformer-based </a:t>
            </a:r>
            <a:r>
              <a:rPr lang="en-US" b="1" dirty="0"/>
              <a:t>next-token prediction model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Inputs: text + images → outputs: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Trained in two stages: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Pre-training</a:t>
            </a:r>
            <a:r>
              <a:rPr lang="en-US" dirty="0"/>
              <a:t> on large-scale data (self-supervised)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Post-training alignment</a:t>
            </a:r>
            <a:r>
              <a:rPr lang="en-US" dirty="0"/>
              <a:t> using RLHF (human feedback incorporation)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learning after deployment (static model)</a:t>
            </a:r>
          </a:p>
          <a:p>
            <a:r>
              <a:rPr lang="en-US" dirty="0"/>
              <a:t>Key point: </a:t>
            </a:r>
            <a:r>
              <a:rPr lang="en-US" i="1" dirty="0"/>
              <a:t>Most “intelligence” comes from pre-training, not RLHF.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47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40DE7-1ADC-D86F-A17F-3533D8CB4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Capabilities as an Emergent Property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17153-5189-7B90-E5C1-D5C9EBE25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GPT-4 shows </a:t>
            </a:r>
            <a:r>
              <a:rPr lang="en-US" b="1" dirty="0"/>
              <a:t>human-level performance</a:t>
            </a:r>
            <a:r>
              <a:rPr lang="en-US" dirty="0"/>
              <a:t> on many exams: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Bar exam (~90th percentile)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GRE, SAT, AP exams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exam-specific training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Performance emerges from: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Scale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Data diversity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Optimization stability</a:t>
            </a:r>
          </a:p>
          <a:p>
            <a:r>
              <a:rPr lang="en-US" dirty="0"/>
              <a:t>Security takeaway:</a:t>
            </a:r>
          </a:p>
          <a:p>
            <a:r>
              <a:rPr lang="en-US" dirty="0"/>
              <a:t>Capability generalization ≠ reliability or safety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537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EF2B7-93D0-37DD-4A5E-DF83901A1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Predictable Scaling (Security-Relevant Insight)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92452-7FC8-3254-D924-A6BB4AE26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Training very large models is </a:t>
            </a:r>
            <a:r>
              <a:rPr lang="en-US" b="1" dirty="0"/>
              <a:t>non-iterative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OpenAI</a:t>
            </a:r>
            <a:r>
              <a:rPr lang="en-US" dirty="0"/>
              <a:t> emphasizes </a:t>
            </a:r>
            <a:r>
              <a:rPr lang="en-US" b="1" dirty="0"/>
              <a:t>predictable scaling laws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Loss and some capabilities follow power laws:</a:t>
            </a:r>
          </a:p>
          <a:p>
            <a:pPr lvl="1"/>
            <a:r>
              <a:rPr lang="en-US" b="1" dirty="0"/>
              <a:t>Predictable scaling:</a:t>
            </a:r>
            <a:r>
              <a:rPr lang="en-US" dirty="0"/>
              <a:t> With stable training, loss and capabilities improve smoothly with more compute rather than changing unpredictably.</a:t>
            </a:r>
          </a:p>
          <a:p>
            <a:pPr lvl="1"/>
            <a:r>
              <a:rPr lang="en-US" b="1" dirty="0"/>
              <a:t>Early forecasting:</a:t>
            </a:r>
            <a:r>
              <a:rPr lang="en-US" dirty="0"/>
              <a:t> Small models can be used to accurately predict the final performance and capabilities of much larger models before training finishes.</a:t>
            </a:r>
          </a:p>
          <a:p>
            <a:pPr lvl="1"/>
            <a:endParaRPr lang="en-US" dirty="0"/>
          </a:p>
          <a:p>
            <a:r>
              <a:rPr lang="en-US" dirty="0"/>
              <a:t>Why this matters for security:</a:t>
            </a:r>
          </a:p>
          <a:p>
            <a:pPr lvl="1"/>
            <a:r>
              <a:rPr lang="en-US" dirty="0"/>
              <a:t>You can </a:t>
            </a:r>
            <a:r>
              <a:rPr lang="en-US" b="1" dirty="0"/>
              <a:t>forecast risk</a:t>
            </a:r>
            <a:r>
              <a:rPr lang="en-US" dirty="0"/>
              <a:t> </a:t>
            </a:r>
            <a:r>
              <a:rPr lang="en-US" i="1" dirty="0"/>
              <a:t>before</a:t>
            </a:r>
            <a:r>
              <a:rPr lang="en-US" dirty="0"/>
              <a:t> training finishes</a:t>
            </a:r>
          </a:p>
          <a:p>
            <a:pPr lvl="1"/>
            <a:r>
              <a:rPr lang="en-US" dirty="0"/>
              <a:t>Enables </a:t>
            </a:r>
            <a:r>
              <a:rPr lang="en-US" b="1" dirty="0"/>
              <a:t>pre-registration of safety expectations</a:t>
            </a:r>
            <a:endParaRPr lang="en-US" dirty="0"/>
          </a:p>
          <a:p>
            <a:pPr lvl="1"/>
            <a:r>
              <a:rPr lang="en-US" dirty="0"/>
              <a:t>Reduces “unknown unknowns” at scale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419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011E7-69FF-2984-606C-E842501E9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Known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77C41-7445-5F9C-C81A-6DD7C77DD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GPT-4 still:</a:t>
            </a:r>
          </a:p>
          <a:p>
            <a:pPr lvl="1"/>
            <a:r>
              <a:rPr lang="en-US" dirty="0"/>
              <a:t>Hallucinates facts</a:t>
            </a:r>
          </a:p>
          <a:p>
            <a:pPr lvl="1"/>
            <a:r>
              <a:rPr lang="en-US" dirty="0"/>
              <a:t>Makes reasoning errors</a:t>
            </a:r>
          </a:p>
          <a:p>
            <a:pPr lvl="1"/>
            <a:r>
              <a:rPr lang="en-US" dirty="0"/>
              <a:t>Is overconfident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Has a fixed knowledge cutoff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Can generate insecure code</a:t>
            </a:r>
          </a:p>
          <a:p>
            <a:r>
              <a:rPr lang="en-US" dirty="0"/>
              <a:t>Important nuance:</a:t>
            </a:r>
          </a:p>
          <a:p>
            <a:pPr lvl="1"/>
            <a:r>
              <a:rPr lang="en-US" dirty="0"/>
              <a:t>Errors are often </a:t>
            </a:r>
            <a:r>
              <a:rPr lang="en-US" b="1" dirty="0"/>
              <a:t>locally subtle</a:t>
            </a:r>
            <a:r>
              <a:rPr lang="en-US" dirty="0"/>
              <a:t>, not obviously wrong</a:t>
            </a:r>
          </a:p>
          <a:p>
            <a:pPr lvl="1"/>
            <a:r>
              <a:rPr lang="en-US" dirty="0"/>
              <a:t>Especially dangerous in </a:t>
            </a:r>
            <a:r>
              <a:rPr lang="en-US" b="1" dirty="0"/>
              <a:t>security, bio, legal contexts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801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1005</Words>
  <Application>Microsoft Macintosh PowerPoint</Application>
  <PresentationFormat>Widescreen</PresentationFormat>
  <Paragraphs>167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How to find relevant &amp; important papers</vt:lpstr>
      <vt:lpstr>Use Citations as a Quality Filter (Backward &amp; Forward)</vt:lpstr>
      <vt:lpstr>Narrow to Your Topic (Avoid Being Overwhelmed)</vt:lpstr>
      <vt:lpstr>GPT 4: a Case Study  </vt:lpstr>
      <vt:lpstr>GPT-4 Technical Report (OpenAI, 2023/2024)</vt:lpstr>
      <vt:lpstr>What GPT-4 Is (Technically)</vt:lpstr>
      <vt:lpstr>Capabilities as an Emergent Property</vt:lpstr>
      <vt:lpstr>Predictable Scaling (Security-Relevant Insight)</vt:lpstr>
      <vt:lpstr>Known Limitations</vt:lpstr>
      <vt:lpstr>Why Risks Increase with Scale</vt:lpstr>
      <vt:lpstr>Threat Model</vt:lpstr>
      <vt:lpstr>Adversarial Testing via Domain Experts</vt:lpstr>
      <vt:lpstr>Model-Assisted Safety Pipeline</vt:lpstr>
      <vt:lpstr>Refusals: Precision Matters</vt:lpstr>
      <vt:lpstr>Calibration Tradeoff (Very Important)</vt:lpstr>
      <vt:lpstr>Big ML Security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GPT 4: a Case Study  </dc:title>
  <dc:creator>Microsoft Office User</dc:creator>
  <cp:lastModifiedBy>Microsoft Office User</cp:lastModifiedBy>
  <cp:revision>10</cp:revision>
  <dcterms:created xsi:type="dcterms:W3CDTF">2026-02-06T14:48:18Z</dcterms:created>
  <dcterms:modified xsi:type="dcterms:W3CDTF">2026-02-06T16:13:22Z</dcterms:modified>
</cp:coreProperties>
</file>