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90" r:id="rId11"/>
    <p:sldId id="293" r:id="rId12"/>
    <p:sldId id="289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91" r:id="rId25"/>
    <p:sldId id="292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38"/>
  </p:normalViewPr>
  <p:slideViewPr>
    <p:cSldViewPr snapToGrid="0">
      <p:cViewPr varScale="1">
        <p:scale>
          <a:sx n="113" d="100"/>
          <a:sy n="113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4737-D9F5-55ED-AD27-85AFC5C73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A56C7-080C-27BB-D598-5227A6F46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675D9-F142-307D-6F68-7476F1CD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35784-6196-5FDF-18F0-22F785A6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D1E9-81A6-86FA-FDA5-ECB37D28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6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DDF5-7179-055C-9BD6-8F2D544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FD2CF-5E14-CA18-8CD5-16A536F23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CA700-B9B7-A28E-E570-4D4DE03A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841AC-2AEA-A90B-B7F8-D68CADBC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917E-08F7-9083-CFB3-CDDE06B9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5AFE9-6206-8C65-0CF3-A31158300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FDBC0-C7CB-F7B3-3DD2-82DDEAB6F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95214-161B-7051-C3E8-3490CFFB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5B7B1-0AE5-3D48-225E-2AE7A2D4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6324B-6A83-214D-0DE4-E1259057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7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EEB8-0400-4B19-9DB6-311E1FEF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DD5A-D05A-A282-3F54-BC957A17D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AD1A3-F8A5-16F6-0282-2EF4A14E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6B43-69C4-E8A4-D99F-104C0898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185A-FEAB-43C7-2D67-BF3A4E4B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9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E382-9CD2-5408-3744-106D9059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BB98-B24C-6950-64EB-19A23493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5A369-DAF5-4827-DA9E-C110DE77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80B44-0148-862D-0225-B5F5B983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DC3F-9E4A-1AE4-71F6-34648F90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6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CF92-C484-6CC5-1B5E-AC1EBE44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B4EA-3D6E-22E8-2BBA-1337471FC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912D-E576-A9D9-D6A2-A80D47C2E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3E9F4-80D7-BA63-AFAD-ABB1DD46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92BCA-F318-032B-53E2-3FA24745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15798-99CC-B800-1E5D-54E6662A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9450-2533-A090-E6A0-16AD1851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C1DC1-D1BE-E5AB-7021-CA5BB972C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6B7C5-0E1B-0284-AE09-B00DB9ABA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9B22F-4203-7F80-0FFD-FF328E704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F7BA5-F599-6CA4-B580-4465505C0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6287A-0B6F-5EA3-3A34-B96C2BF3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82C02-E1CF-B75E-697D-2961A031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AFA9A-BAE4-2F98-DD7C-EBECE8DF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71D7-62A2-A601-7904-AE0EFFF8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55AA9-7261-50F8-D75A-08F4E8B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632E9-F7C1-E842-D327-3AB6DF1B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C4CA9-179E-017F-23D4-2E8B7C82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AEAB1-33AC-B85E-5E6E-9878A1EA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3C3AB-1956-D7DB-7110-FB027CC1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F06E7-FB99-FCFD-40F9-4D4DA021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712F-EF3B-9B74-8633-C673FAB1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7953-D223-2976-8537-5AF5B678A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B14BC-2283-1297-5C2E-CF31D805D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B15E8-E554-EE30-3BCD-80632514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FC679-D1BD-9900-DC1F-4AAA9B63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C4C3E-533F-F1DB-FD65-E4D2033B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4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671E-03D2-B4FC-D411-68820DBE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86B01-EB17-8E65-AA39-352A5479F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1B72-C195-2CEA-5528-470344D17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5D609-1EA0-2F1E-0F48-1EEDBB01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FA043-8973-63C5-D53D-CDB08871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1EB7D-9C86-EAE5-E01B-32386DB3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5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32AD1-75C8-4EED-3373-8A733D25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7981-2D96-5B24-2D5D-9B98B2536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51850-D462-5D00-E0DC-0AC5A7AB6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8A8B-7EB3-D447-BB95-941B0B0A7B5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824B-6FB0-6F8B-108F-15EB66FF6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438C0-2E53-E7A1-4151-84779FF24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0EBE-9064-D24C-BD79-1AAF0AE1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6208-B54D-7F4F-87CC-36F411D2E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Security: </a:t>
            </a:r>
            <a:br>
              <a:rPr lang="en-US" dirty="0"/>
            </a:br>
            <a:r>
              <a:rPr lang="en-US" dirty="0"/>
              <a:t>Adversarial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C2634-F1B5-F070-A6D1-39401CB06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Suman Jana</a:t>
            </a:r>
          </a:p>
        </p:txBody>
      </p:sp>
    </p:spTree>
    <p:extLst>
      <p:ext uri="{BB962C8B-B14F-4D97-AF65-F5344CB8AC3E}">
        <p14:creationId xmlns:p14="http://schemas.microsoft.com/office/powerpoint/2010/main" val="374609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Adversarial Example?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8CDB3-2940-7056-AAFB-3830CCD5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44" y="2147094"/>
            <a:ext cx="47244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8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Adversarial Example?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8CF0C-2AD9-0DB9-C159-620BD1D2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98" y="3622899"/>
            <a:ext cx="3681604" cy="2688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0243F-4264-C3C6-E413-BC11058A6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12" y="1410182"/>
            <a:ext cx="6096000" cy="19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7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Adversarial Example?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02336-B684-0A52-CD4B-22F36B45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045" y="2154765"/>
            <a:ext cx="6878578" cy="23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6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Is Surprising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Humans: robustness under noise</a:t>
            </a:r>
          </a:p>
          <a:p>
            <a:r>
              <a:rPr lang="en-US" dirty="0"/>
              <a:t>ML: extreme sensitivity</a:t>
            </a:r>
          </a:p>
          <a:p>
            <a:r>
              <a:rPr lang="en-US" dirty="0"/>
              <a:t>Indicates mismatch between:</a:t>
            </a:r>
          </a:p>
          <a:p>
            <a:pPr lvl="1"/>
            <a:r>
              <a:rPr lang="en-US" dirty="0"/>
              <a:t>Data manifold</a:t>
            </a:r>
          </a:p>
          <a:p>
            <a:pPr lvl="1"/>
            <a:r>
              <a:rPr lang="en-US" dirty="0"/>
              <a:t>Decision boundary</a:t>
            </a:r>
          </a:p>
          <a:p>
            <a:r>
              <a:rPr lang="en-US" dirty="0"/>
              <a:t>Raises question: what is the model </a:t>
            </a:r>
            <a:r>
              <a:rPr lang="en-US" i="1" dirty="0"/>
              <a:t>really</a:t>
            </a:r>
            <a:r>
              <a:rPr lang="en-US" dirty="0"/>
              <a:t> learning?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1F082-C8D2-9180-9A42-BF0230DB21DC}"/>
              </a:ext>
            </a:extLst>
          </p:cNvPr>
          <p:cNvSpPr txBox="1"/>
          <p:nvPr/>
        </p:nvSpPr>
        <p:spPr>
          <a:xfrm>
            <a:off x="1704622" y="5147733"/>
            <a:ext cx="891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an adversarial example a </a:t>
            </a:r>
            <a:r>
              <a:rPr lang="en-US" sz="2400" i="1" dirty="0">
                <a:solidFill>
                  <a:srgbClr val="FF0000"/>
                </a:solidFill>
              </a:rPr>
              <a:t>bug</a:t>
            </a:r>
            <a:r>
              <a:rPr lang="en-US" sz="2400" dirty="0">
                <a:solidFill>
                  <a:srgbClr val="FF0000"/>
                </a:solidFill>
              </a:rPr>
              <a:t>, a </a:t>
            </a:r>
            <a:r>
              <a:rPr lang="en-US" sz="2400" i="1" dirty="0">
                <a:solidFill>
                  <a:srgbClr val="FF0000"/>
                </a:solidFill>
              </a:rPr>
              <a:t>feature</a:t>
            </a:r>
            <a:r>
              <a:rPr lang="en-US" sz="2400" dirty="0">
                <a:solidFill>
                  <a:srgbClr val="FF0000"/>
                </a:solidFill>
              </a:rPr>
              <a:t>, or a </a:t>
            </a:r>
            <a:r>
              <a:rPr lang="en-US" sz="2400" i="1" dirty="0">
                <a:solidFill>
                  <a:srgbClr val="FF0000"/>
                </a:solidFill>
              </a:rPr>
              <a:t>specification failure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675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White-box vs black-box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Access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parameters?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Gradients?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Queries?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Targeted vs untargeted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Constraint: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ℓ∞, ℓ₂, ℓ₀ bounds</a:t>
            </a:r>
          </a:p>
          <a:p>
            <a:r>
              <a:rPr lang="en-US" dirty="0"/>
              <a:t>(Important to emphasize </a:t>
            </a:r>
            <a:r>
              <a:rPr lang="en-US" i="1" dirty="0"/>
              <a:t>security always depends on threat model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543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High-dimensional input spaces</a:t>
            </a:r>
          </a:p>
          <a:p>
            <a:r>
              <a:rPr lang="en-US" dirty="0"/>
              <a:t>Concentration of measure</a:t>
            </a:r>
          </a:p>
          <a:p>
            <a:r>
              <a:rPr lang="en-US" dirty="0"/>
              <a:t>Most points lie near the boundary</a:t>
            </a:r>
          </a:p>
          <a:p>
            <a:r>
              <a:rPr lang="en-US" dirty="0"/>
              <a:t>Linear regions dominate behavior</a:t>
            </a:r>
          </a:p>
          <a:p>
            <a:r>
              <a:rPr lang="en-US" dirty="0"/>
              <a:t>Robustness ≠ accuracy</a:t>
            </a:r>
          </a:p>
        </p:txBody>
      </p:sp>
    </p:spTree>
    <p:extLst>
      <p:ext uri="{BB962C8B-B14F-4D97-AF65-F5344CB8AC3E}">
        <p14:creationId xmlns:p14="http://schemas.microsoft.com/office/powerpoint/2010/main" val="213046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Optimization to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trained by minimizing loss L(x, y; </a:t>
            </a:r>
            <a:r>
              <a:rPr lang="el-GR" dirty="0"/>
              <a:t>θ)</a:t>
            </a:r>
            <a:r>
              <a:rPr lang="en-US" dirty="0"/>
              <a:t> </a:t>
            </a:r>
            <a:r>
              <a:rPr lang="en-US" dirty="0" err="1"/>
              <a:t>wrt</a:t>
            </a:r>
            <a:r>
              <a:rPr lang="en-US" dirty="0"/>
              <a:t> wights/parameters</a:t>
            </a:r>
            <a:endParaRPr lang="el-GR" dirty="0"/>
          </a:p>
          <a:p>
            <a:r>
              <a:rPr lang="en-US" dirty="0"/>
              <a:t>Attacker </a:t>
            </a:r>
            <a:r>
              <a:rPr lang="en-US" i="1" dirty="0"/>
              <a:t>maximizes</a:t>
            </a:r>
            <a:r>
              <a:rPr lang="en-US" dirty="0"/>
              <a:t> loss </a:t>
            </a:r>
            <a:r>
              <a:rPr lang="en-US" dirty="0" err="1"/>
              <a:t>wrt</a:t>
            </a:r>
            <a:r>
              <a:rPr lang="en-US" dirty="0"/>
              <a:t> input</a:t>
            </a:r>
          </a:p>
          <a:p>
            <a:r>
              <a:rPr lang="en-US" dirty="0"/>
              <a:t>Security inversion:</a:t>
            </a:r>
          </a:p>
          <a:p>
            <a:pPr lvl="1"/>
            <a:r>
              <a:rPr lang="en-US" dirty="0"/>
              <a:t>Defender minimizes</a:t>
            </a:r>
          </a:p>
          <a:p>
            <a:pPr lvl="1"/>
            <a:r>
              <a:rPr lang="en-US" dirty="0"/>
              <a:t>Attacker maximizes</a:t>
            </a:r>
          </a:p>
          <a:p>
            <a:pPr lvl="1"/>
            <a:r>
              <a:rPr lang="en-US" dirty="0"/>
              <a:t>Attack = constrained optimization problem (under perturbation budget)</a:t>
            </a:r>
          </a:p>
        </p:txBody>
      </p:sp>
    </p:spTree>
    <p:extLst>
      <p:ext uri="{BB962C8B-B14F-4D97-AF65-F5344CB8AC3E}">
        <p14:creationId xmlns:p14="http://schemas.microsoft.com/office/powerpoint/2010/main" val="1150413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Linearize loss around input x</a:t>
            </a:r>
          </a:p>
          <a:p>
            <a:r>
              <a:rPr lang="en-US" dirty="0"/>
              <a:t>Use gradient ∇ₓL</a:t>
            </a:r>
          </a:p>
          <a:p>
            <a:r>
              <a:rPr lang="en-US" dirty="0"/>
              <a:t>Local worst-case direction</a:t>
            </a:r>
          </a:p>
          <a:p>
            <a:r>
              <a:rPr lang="en-US" dirty="0"/>
              <a:t>High-dimensional linearity dominates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EC264-AD21-5E13-A21C-7C6697134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422" y="1442154"/>
            <a:ext cx="5113867" cy="34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5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Gradient Sign Method (FGSM)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Perturbation:</a:t>
            </a:r>
          </a:p>
          <a:p>
            <a:pPr lvl="1"/>
            <a:r>
              <a:rPr lang="el-GR" dirty="0"/>
              <a:t>δ = ε · </a:t>
            </a:r>
            <a:r>
              <a:rPr lang="en-US" dirty="0"/>
              <a:t>sign(∇ₓL)</a:t>
            </a:r>
          </a:p>
          <a:p>
            <a:r>
              <a:rPr lang="en-US" dirty="0"/>
              <a:t>Why sign?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Maximizes loss under ℓ∞ constraint</a:t>
            </a:r>
          </a:p>
          <a:p>
            <a:r>
              <a:rPr lang="en-US" dirty="0"/>
              <a:t>One-step</a:t>
            </a:r>
          </a:p>
          <a:p>
            <a:r>
              <a:rPr lang="en-US" dirty="0"/>
              <a:t>Cheap</a:t>
            </a:r>
          </a:p>
          <a:p>
            <a:r>
              <a:rPr lang="en-US" dirty="0"/>
              <a:t>Surprisingly effective</a:t>
            </a:r>
          </a:p>
        </p:txBody>
      </p:sp>
    </p:spTree>
    <p:extLst>
      <p:ext uri="{BB962C8B-B14F-4D97-AF65-F5344CB8AC3E}">
        <p14:creationId xmlns:p14="http://schemas.microsoft.com/office/powerpoint/2010/main" val="296697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FGSM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Models behave locally linearly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dimensionality amplifies small </a:t>
            </a:r>
            <a:r>
              <a:rPr lang="el-GR" dirty="0"/>
              <a:t>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Robustness not optimized during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Decision boundary is close </a:t>
            </a:r>
            <a:r>
              <a:rPr lang="en-US" i="1" dirty="0"/>
              <a:t>everywhere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79F4E-F382-EB1D-1291-DF4E343521EA}"/>
              </a:ext>
            </a:extLst>
          </p:cNvPr>
          <p:cNvSpPr txBox="1"/>
          <p:nvPr/>
        </p:nvSpPr>
        <p:spPr>
          <a:xfrm>
            <a:off x="982133" y="4504267"/>
            <a:ext cx="10205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FGSM is a </a:t>
            </a:r>
            <a:r>
              <a:rPr lang="en-US" sz="2400" i="1" dirty="0">
                <a:solidFill>
                  <a:srgbClr val="FF0000"/>
                </a:solidFill>
              </a:rPr>
              <a:t>linear</a:t>
            </a:r>
            <a:r>
              <a:rPr lang="en-US" sz="2400" dirty="0">
                <a:solidFill>
                  <a:srgbClr val="FF0000"/>
                </a:solidFill>
              </a:rPr>
              <a:t> attack. Why does it work so well on highly nonlinear networks?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3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&amp;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is now part of </a:t>
            </a:r>
            <a:r>
              <a:rPr lang="en-US" i="1" dirty="0"/>
              <a:t>critical systems</a:t>
            </a:r>
            <a:r>
              <a:rPr lang="en-US" dirty="0"/>
              <a:t>: code, finance, medicine, infrastructure</a:t>
            </a:r>
          </a:p>
          <a:p>
            <a:r>
              <a:rPr lang="en-US" dirty="0"/>
              <a:t>Security assumptions from traditional software </a:t>
            </a:r>
            <a:r>
              <a:rPr lang="en-US" b="1" dirty="0"/>
              <a:t>do not carry over</a:t>
            </a:r>
            <a:endParaRPr lang="en-US" dirty="0"/>
          </a:p>
          <a:p>
            <a:r>
              <a:rPr lang="en-US" dirty="0"/>
              <a:t>Today’s plan:</a:t>
            </a:r>
          </a:p>
          <a:p>
            <a:pPr lvl="1"/>
            <a:r>
              <a:rPr lang="en-US" dirty="0"/>
              <a:t>Why AI security is different</a:t>
            </a:r>
          </a:p>
          <a:p>
            <a:pPr lvl="1"/>
            <a:r>
              <a:rPr lang="en-US" dirty="0"/>
              <a:t>Threat models for learning systems</a:t>
            </a:r>
          </a:p>
          <a:p>
            <a:pPr lvl="1"/>
            <a:r>
              <a:rPr lang="en-US" dirty="0"/>
              <a:t>Deep dive: </a:t>
            </a:r>
            <a:r>
              <a:rPr lang="en-US" b="1" dirty="0"/>
              <a:t>adversarial examples</a:t>
            </a:r>
            <a:endParaRPr lang="en-US" dirty="0"/>
          </a:p>
          <a:p>
            <a:pPr lvl="1"/>
            <a:r>
              <a:rPr lang="en-US" dirty="0"/>
              <a:t>Goal: move from </a:t>
            </a:r>
            <a:r>
              <a:rPr lang="en-US" i="1" dirty="0"/>
              <a:t>intuitions</a:t>
            </a:r>
            <a:r>
              <a:rPr lang="en-US" dirty="0"/>
              <a:t> → concrete </a:t>
            </a:r>
            <a:r>
              <a:rPr lang="en-US" i="1" dirty="0"/>
              <a:t>attack surfaces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0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attacks (PGD intuition)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FGSM as one step of gradient ascent</a:t>
            </a:r>
          </a:p>
          <a:p>
            <a:r>
              <a:rPr lang="en-US" dirty="0"/>
              <a:t>Iterative refinement</a:t>
            </a:r>
          </a:p>
          <a:p>
            <a:r>
              <a:rPr lang="en-US" dirty="0"/>
              <a:t>Projection keeps perturbation bounded</a:t>
            </a:r>
          </a:p>
          <a:p>
            <a:r>
              <a:rPr lang="en-US" dirty="0"/>
              <a:t>Strongest known first-order adversary</a:t>
            </a:r>
          </a:p>
        </p:txBody>
      </p:sp>
    </p:spTree>
    <p:extLst>
      <p:ext uri="{BB962C8B-B14F-4D97-AF65-F5344CB8AC3E}">
        <p14:creationId xmlns:p14="http://schemas.microsoft.com/office/powerpoint/2010/main" val="135381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Transferability Phenomenon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Adversarial examples transfer across models</a:t>
            </a:r>
          </a:p>
          <a:p>
            <a:r>
              <a:rPr lang="en-US" dirty="0"/>
              <a:t>Suggests shared vulnerabilities</a:t>
            </a:r>
          </a:p>
          <a:p>
            <a:r>
              <a:rPr lang="en-US" dirty="0"/>
              <a:t>Points to data distribution, not architecture</a:t>
            </a:r>
          </a:p>
          <a:p>
            <a:r>
              <a:rPr lang="en-US" dirty="0"/>
              <a:t>Breaks “security through obscurity”</a:t>
            </a:r>
          </a:p>
        </p:txBody>
      </p:sp>
    </p:spTree>
    <p:extLst>
      <p:ext uri="{BB962C8B-B14F-4D97-AF65-F5344CB8AC3E}">
        <p14:creationId xmlns:p14="http://schemas.microsoft.com/office/powerpoint/2010/main" val="354550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Is a Security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memory corruption</a:t>
            </a:r>
          </a:p>
          <a:p>
            <a:r>
              <a:rPr lang="en-US" dirty="0"/>
              <a:t>No undefined behavior</a:t>
            </a:r>
          </a:p>
          <a:p>
            <a:r>
              <a:rPr lang="en-US" dirty="0"/>
              <a:t>Yet:</a:t>
            </a:r>
          </a:p>
          <a:p>
            <a:pPr lvl="1"/>
            <a:r>
              <a:rPr lang="en-US" dirty="0"/>
              <a:t>Predictable exploitation</a:t>
            </a:r>
          </a:p>
          <a:p>
            <a:pPr lvl="1"/>
            <a:r>
              <a:rPr lang="en-US" dirty="0"/>
              <a:t>Attacker-controlled failure</a:t>
            </a:r>
          </a:p>
          <a:p>
            <a:r>
              <a:rPr lang="en-US" dirty="0"/>
              <a:t>Forces rethinking of “correctness”</a:t>
            </a:r>
          </a:p>
        </p:txBody>
      </p:sp>
    </p:spTree>
    <p:extLst>
      <p:ext uri="{BB962C8B-B14F-4D97-AF65-F5344CB8AC3E}">
        <p14:creationId xmlns:p14="http://schemas.microsoft.com/office/powerpoint/2010/main" val="4005470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Adversarial training</a:t>
            </a:r>
          </a:p>
          <a:p>
            <a:r>
              <a:rPr lang="en-US" dirty="0"/>
              <a:t>Input preprocessing</a:t>
            </a:r>
          </a:p>
          <a:p>
            <a:r>
              <a:rPr lang="en-US" dirty="0"/>
              <a:t>Randomization</a:t>
            </a:r>
          </a:p>
          <a:p>
            <a:r>
              <a:rPr lang="en-US" dirty="0"/>
              <a:t>Certified robustness</a:t>
            </a:r>
          </a:p>
          <a:p>
            <a:r>
              <a:rPr lang="en-US" dirty="0"/>
              <a:t>Tradeoff: robustness vs accuracy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9DAE2-0586-D840-C3F9-EB05D128894E}"/>
              </a:ext>
            </a:extLst>
          </p:cNvPr>
          <p:cNvSpPr txBox="1"/>
          <p:nvPr/>
        </p:nvSpPr>
        <p:spPr>
          <a:xfrm>
            <a:off x="1230488" y="4888089"/>
            <a:ext cx="9685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</a:t>
            </a:r>
            <a:r>
              <a:rPr lang="en-US" sz="2400" i="1" dirty="0">
                <a:solidFill>
                  <a:srgbClr val="FF0000"/>
                </a:solidFill>
              </a:rPr>
              <a:t>know</a:t>
            </a:r>
            <a:r>
              <a:rPr lang="en-US" sz="2400" dirty="0">
                <a:solidFill>
                  <a:srgbClr val="FF0000"/>
                </a:solidFill>
              </a:rPr>
              <a:t> adversarial examples exist, why not just detect and reject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06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0068-104C-69CB-EE3F-94299ACF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Training: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390FF-B167-6349-133C-655F0678F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 on adversarial examples</a:t>
            </a:r>
          </a:p>
          <a:p>
            <a:pPr lvl="1"/>
            <a:r>
              <a:rPr lang="en-US" dirty="0"/>
              <a:t>Min-Max game: defender chooses </a:t>
            </a:r>
            <a:r>
              <a:rPr lang="el-GR" dirty="0"/>
              <a:t>θ</a:t>
            </a:r>
            <a:r>
              <a:rPr lang="en-US" dirty="0"/>
              <a:t>, Attacker chooses </a:t>
            </a:r>
            <a:r>
              <a:rPr lang="el-GR" dirty="0"/>
              <a:t>δ </a:t>
            </a:r>
            <a:r>
              <a:rPr lang="en-US" dirty="0"/>
              <a:t>with ||</a:t>
            </a:r>
            <a:r>
              <a:rPr lang="el-GR" dirty="0"/>
              <a:t>δ|| ≤ ε</a:t>
            </a:r>
            <a:endParaRPr lang="en-US" dirty="0"/>
          </a:p>
          <a:p>
            <a:pPr lvl="1"/>
            <a:r>
              <a:rPr lang="en-US" dirty="0"/>
              <a:t>Goal:</a:t>
            </a:r>
          </a:p>
          <a:p>
            <a:pPr marL="457200" lvl="1" indent="0">
              <a:buNone/>
            </a:pPr>
            <a:r>
              <a:rPr lang="en-US" dirty="0"/>
              <a:t>    Defender minimizes    E[ Loss(x + </a:t>
            </a:r>
            <a:r>
              <a:rPr lang="el-GR" dirty="0"/>
              <a:t>δ, </a:t>
            </a:r>
            <a:r>
              <a:rPr lang="en-US" dirty="0"/>
              <a:t>y; </a:t>
            </a:r>
            <a:r>
              <a:rPr lang="el-GR" dirty="0"/>
              <a:t>θ) ]</a:t>
            </a:r>
          </a:p>
          <a:p>
            <a:pPr marL="457200" lvl="1" indent="0">
              <a:buNone/>
            </a:pPr>
            <a:r>
              <a:rPr lang="el-GR" dirty="0"/>
              <a:t>   </a:t>
            </a:r>
            <a:r>
              <a:rPr lang="en-US" dirty="0"/>
              <a:t> Attacker maximizes    Loss(x + </a:t>
            </a:r>
            <a:r>
              <a:rPr lang="el-GR" dirty="0"/>
              <a:t>δ, </a:t>
            </a:r>
            <a:r>
              <a:rPr lang="en-US" dirty="0"/>
              <a:t>y; </a:t>
            </a:r>
            <a:r>
              <a:rPr lang="el-GR" dirty="0"/>
              <a:t>θ)</a:t>
            </a:r>
          </a:p>
          <a:p>
            <a:r>
              <a:rPr lang="en-US" dirty="0"/>
              <a:t>Converts worst-case into training objective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67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60A1-EDA8-CC44-9793-F5DE41C0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Adversarial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C40E-8BE5-388C-84D0-122FB91AD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Computationally expensive (PGD in loop)</a:t>
            </a:r>
          </a:p>
          <a:p>
            <a:r>
              <a:rPr lang="en-US" dirty="0"/>
              <a:t>Trades off clean accuracy</a:t>
            </a:r>
          </a:p>
          <a:p>
            <a:r>
              <a:rPr lang="en-US" dirty="0"/>
              <a:t>Robustness is </a:t>
            </a:r>
            <a:r>
              <a:rPr lang="en-US" b="1" dirty="0"/>
              <a:t>norm-specific</a:t>
            </a:r>
            <a:endParaRPr lang="en-US" dirty="0"/>
          </a:p>
          <a:p>
            <a:r>
              <a:rPr lang="en-US" dirty="0"/>
              <a:t>Does not generalize well to unseen threat models</a:t>
            </a:r>
          </a:p>
          <a:p>
            <a:r>
              <a:rPr lang="en-US" dirty="0"/>
              <a:t>Breaks under distribution shift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72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Robustness is computationally expensive</a:t>
            </a:r>
          </a:p>
          <a:p>
            <a:r>
              <a:rPr lang="en-US" dirty="0"/>
              <a:t>Certified guarantees scale poorly</a:t>
            </a:r>
          </a:p>
          <a:p>
            <a:r>
              <a:rPr lang="en-US" dirty="0"/>
              <a:t>Distribution shift breaks assumptions</a:t>
            </a:r>
          </a:p>
          <a:p>
            <a:r>
              <a:rPr lang="en-US" dirty="0"/>
              <a:t>Security ≠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675078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to Broader ML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Poisoning ≈ training-time adversarial examples</a:t>
            </a:r>
          </a:p>
          <a:p>
            <a:r>
              <a:rPr lang="en-US" dirty="0"/>
              <a:t>Backdoors = targeted robustness failure</a:t>
            </a:r>
          </a:p>
          <a:p>
            <a:r>
              <a:rPr lang="en-US" dirty="0"/>
              <a:t>LLM jailbreaks = semantic adversarial examples</a:t>
            </a:r>
          </a:p>
          <a:p>
            <a:r>
              <a:rPr lang="en-US" dirty="0"/>
              <a:t>Same root cause: </a:t>
            </a:r>
            <a:r>
              <a:rPr lang="en-US" b="1" dirty="0"/>
              <a:t>learned decision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3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systems are </a:t>
            </a:r>
            <a:r>
              <a:rPr lang="en-US" i="1" dirty="0"/>
              <a:t>geometric objects</a:t>
            </a:r>
            <a:r>
              <a:rPr lang="en-US" dirty="0"/>
              <a:t>, not programs</a:t>
            </a:r>
          </a:p>
          <a:p>
            <a:r>
              <a:rPr lang="en-US" dirty="0"/>
              <a:t>Security failures arise from continuity + dimension</a:t>
            </a:r>
          </a:p>
          <a:p>
            <a:r>
              <a:rPr lang="en-US" dirty="0"/>
              <a:t>Adversarial examples are: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Fundamental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Still not fully solved</a:t>
            </a:r>
          </a:p>
          <a:p>
            <a:r>
              <a:rPr lang="en-US" dirty="0"/>
              <a:t>Sets the stage for:</a:t>
            </a:r>
          </a:p>
          <a:p>
            <a:pPr lvl="1"/>
            <a:r>
              <a:rPr lang="en-US" dirty="0"/>
              <a:t>Robust learning</a:t>
            </a:r>
          </a:p>
          <a:p>
            <a:pPr lvl="1"/>
            <a:r>
              <a:rPr lang="en-US" dirty="0"/>
              <a:t>Formal guarantees</a:t>
            </a:r>
          </a:p>
          <a:p>
            <a:pPr lvl="1"/>
            <a:r>
              <a:rPr lang="en-US" dirty="0"/>
              <a:t>System-level defenses</a:t>
            </a:r>
          </a:p>
        </p:txBody>
      </p:sp>
    </p:spTree>
    <p:extLst>
      <p:ext uri="{BB962C8B-B14F-4D97-AF65-F5344CB8AC3E}">
        <p14:creationId xmlns:p14="http://schemas.microsoft.com/office/powerpoint/2010/main" val="279379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Software Security (Baseline)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control flow</a:t>
            </a:r>
          </a:p>
          <a:p>
            <a:r>
              <a:rPr lang="en-US" dirty="0"/>
              <a:t>Human-written logic</a:t>
            </a:r>
          </a:p>
          <a:p>
            <a:r>
              <a:rPr lang="en-US" dirty="0"/>
              <a:t>Discrete state transitions</a:t>
            </a:r>
          </a:p>
          <a:p>
            <a:r>
              <a:rPr lang="en-US" dirty="0"/>
              <a:t>Security analysis tools:</a:t>
            </a:r>
          </a:p>
          <a:p>
            <a:pPr lvl="1"/>
            <a:r>
              <a:rPr lang="en-US" dirty="0"/>
              <a:t>Static analysis</a:t>
            </a:r>
          </a:p>
          <a:p>
            <a:pPr lvl="1"/>
            <a:r>
              <a:rPr lang="en-US" dirty="0"/>
              <a:t>Symbolic execution</a:t>
            </a:r>
          </a:p>
          <a:p>
            <a:pPr lvl="1"/>
            <a:r>
              <a:rPr lang="en-US" dirty="0"/>
              <a:t>Taint tracking</a:t>
            </a:r>
          </a:p>
          <a:p>
            <a:pPr lvl="1"/>
            <a:r>
              <a:rPr lang="en-US" dirty="0"/>
              <a:t>Model checking</a:t>
            </a:r>
          </a:p>
          <a:p>
            <a:r>
              <a:rPr lang="en-US" dirty="0"/>
              <a:t>Vulnerabilities live in </a:t>
            </a:r>
            <a:r>
              <a:rPr lang="en-US" b="1" dirty="0"/>
              <a:t>code paths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7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Systems: A Different Computational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= </a:t>
            </a:r>
            <a:r>
              <a:rPr lang="en-US" b="1" dirty="0"/>
              <a:t>learned parameters</a:t>
            </a:r>
            <a:r>
              <a:rPr lang="en-US" dirty="0"/>
              <a:t>, not written logic</a:t>
            </a:r>
          </a:p>
          <a:p>
            <a:pPr lvl="1"/>
            <a:r>
              <a:rPr lang="en-US" dirty="0"/>
              <a:t>No explicit control flow</a:t>
            </a:r>
          </a:p>
          <a:p>
            <a:pPr lvl="1"/>
            <a:r>
              <a:rPr lang="en-US" dirty="0"/>
              <a:t>No readable invariants</a:t>
            </a:r>
          </a:p>
          <a:p>
            <a:r>
              <a:rPr lang="en-US" dirty="0"/>
              <a:t>Decision boundary is:</a:t>
            </a:r>
          </a:p>
          <a:p>
            <a:pPr lvl="1"/>
            <a:r>
              <a:rPr lang="en-US" dirty="0"/>
              <a:t>High-dimensional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/>
              <a:t>Implicit</a:t>
            </a:r>
          </a:p>
          <a:p>
            <a:r>
              <a:rPr lang="en-US" dirty="0"/>
              <a:t>Behavior emerges from data, not design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56234-8780-1A61-3298-5ED26DD1860D}"/>
              </a:ext>
            </a:extLst>
          </p:cNvPr>
          <p:cNvSpPr txBox="1"/>
          <p:nvPr/>
        </p:nvSpPr>
        <p:spPr>
          <a:xfrm>
            <a:off x="1039989" y="5508978"/>
            <a:ext cx="1008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a model has 99% test accuracy, what does that </a:t>
            </a:r>
            <a:r>
              <a:rPr lang="en-US" sz="2400" i="1" dirty="0">
                <a:solidFill>
                  <a:srgbClr val="FF0000"/>
                </a:solidFill>
              </a:rPr>
              <a:t>actually</a:t>
            </a:r>
            <a:r>
              <a:rPr lang="en-US" sz="2400" dirty="0">
                <a:solidFill>
                  <a:srgbClr val="FF0000"/>
                </a:solidFill>
              </a:rPr>
              <a:t> say about its security?</a:t>
            </a:r>
          </a:p>
        </p:txBody>
      </p:sp>
    </p:spTree>
    <p:extLst>
      <p:ext uri="{BB962C8B-B14F-4D97-AF65-F5344CB8AC3E}">
        <p14:creationId xmlns:p14="http://schemas.microsoft.com/office/powerpoint/2010/main" val="217123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Program Analysis Breaks for ML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loops, branches, or CFG</a:t>
            </a:r>
          </a:p>
          <a:p>
            <a:r>
              <a:rPr lang="en-US" dirty="0"/>
              <a:t>Gradients ≠ semantics</a:t>
            </a:r>
          </a:p>
          <a:p>
            <a:r>
              <a:rPr lang="en-US" dirty="0"/>
              <a:t>State space is </a:t>
            </a:r>
            <a:r>
              <a:rPr lang="en-US" dirty="0" err="1"/>
              <a:t>ℝ</a:t>
            </a:r>
            <a:r>
              <a:rPr lang="en-US" dirty="0"/>
              <a:t>ⁿ, not discrete</a:t>
            </a:r>
          </a:p>
          <a:p>
            <a:r>
              <a:rPr lang="en-US" dirty="0"/>
              <a:t>Small perturbations → large semantic changes</a:t>
            </a:r>
          </a:p>
          <a:p>
            <a:r>
              <a:rPr lang="en-US" dirty="0"/>
              <a:t>Traditional notions of:</a:t>
            </a:r>
          </a:p>
          <a:p>
            <a:pPr lvl="1"/>
            <a:r>
              <a:rPr lang="en-US" dirty="0"/>
              <a:t>Reachability</a:t>
            </a:r>
          </a:p>
          <a:p>
            <a:pPr lvl="1"/>
            <a:r>
              <a:rPr lang="en-US" dirty="0"/>
              <a:t>Coverage</a:t>
            </a:r>
          </a:p>
          <a:p>
            <a:pPr lvl="1"/>
            <a:r>
              <a:rPr lang="en-US" dirty="0"/>
              <a:t>Safety invariants</a:t>
            </a:r>
            <a:br>
              <a:rPr lang="en-US" dirty="0"/>
            </a:br>
            <a:r>
              <a:rPr lang="en-US" b="1" dirty="0"/>
              <a:t>do not apply directly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3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Attack Surfaces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data</a:t>
            </a:r>
          </a:p>
          <a:p>
            <a:r>
              <a:rPr lang="en-US" dirty="0"/>
              <a:t>Model architecture</a:t>
            </a:r>
          </a:p>
          <a:p>
            <a:r>
              <a:rPr lang="en-US" dirty="0"/>
              <a:t>Loss function</a:t>
            </a:r>
          </a:p>
          <a:p>
            <a:r>
              <a:rPr lang="en-US" dirty="0"/>
              <a:t>Inference inputs</a:t>
            </a:r>
          </a:p>
          <a:p>
            <a:r>
              <a:rPr lang="en-US" dirty="0"/>
              <a:t>Deployment context (distribution shift)</a:t>
            </a:r>
          </a:p>
          <a:p>
            <a:r>
              <a:rPr lang="en-US" dirty="0"/>
              <a:t>Security becomes </a:t>
            </a:r>
            <a:r>
              <a:rPr lang="en-US" b="1" dirty="0"/>
              <a:t>end-to-end</a:t>
            </a:r>
            <a:r>
              <a:rPr lang="en-US" dirty="0"/>
              <a:t>, not code-local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8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AI Security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Training-time attacks</a:t>
            </a:r>
            <a:endParaRPr lang="en-US" dirty="0"/>
          </a:p>
          <a:p>
            <a:pPr lvl="1"/>
            <a:r>
              <a:rPr lang="en-US" dirty="0"/>
              <a:t>Data poisoning</a:t>
            </a:r>
          </a:p>
          <a:p>
            <a:pPr lvl="1"/>
            <a:r>
              <a:rPr lang="en-US" dirty="0"/>
              <a:t>Backdoors</a:t>
            </a:r>
          </a:p>
          <a:p>
            <a:r>
              <a:rPr lang="en-US" b="1" dirty="0"/>
              <a:t>Inference-time attacks</a:t>
            </a:r>
            <a:endParaRPr lang="en-US" dirty="0"/>
          </a:p>
          <a:p>
            <a:pPr lvl="1"/>
            <a:r>
              <a:rPr lang="en-US" dirty="0"/>
              <a:t>Adversarial examples</a:t>
            </a:r>
          </a:p>
          <a:p>
            <a:pPr lvl="1"/>
            <a:r>
              <a:rPr lang="en-US" dirty="0"/>
              <a:t>Evasion</a:t>
            </a:r>
          </a:p>
          <a:p>
            <a:r>
              <a:rPr lang="en-US" b="1" dirty="0"/>
              <a:t>Model-level attacks</a:t>
            </a:r>
            <a:endParaRPr lang="en-US" dirty="0"/>
          </a:p>
          <a:p>
            <a:pPr lvl="1"/>
            <a:r>
              <a:rPr lang="en-US" dirty="0"/>
              <a:t>Extraction</a:t>
            </a:r>
          </a:p>
          <a:p>
            <a:pPr lvl="1"/>
            <a:r>
              <a:rPr lang="en-US" dirty="0"/>
              <a:t>Inversion</a:t>
            </a:r>
          </a:p>
          <a:p>
            <a:r>
              <a:rPr lang="en-US" b="1" dirty="0"/>
              <a:t>System-level attacks</a:t>
            </a:r>
            <a:endParaRPr lang="en-US" dirty="0"/>
          </a:p>
          <a:p>
            <a:pPr lvl="1"/>
            <a:r>
              <a:rPr lang="en-US" dirty="0"/>
              <a:t>Tool misuse</a:t>
            </a:r>
          </a:p>
          <a:p>
            <a:pPr lvl="1"/>
            <a:r>
              <a:rPr lang="en-US" dirty="0"/>
              <a:t>Prompt injection (for LLMs)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6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Adversarial Examples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 even for simple models</a:t>
            </a:r>
          </a:p>
          <a:p>
            <a:r>
              <a:rPr lang="en-US" dirty="0"/>
              <a:t>Do not require access to training data</a:t>
            </a:r>
          </a:p>
          <a:p>
            <a:r>
              <a:rPr lang="en-US" dirty="0"/>
              <a:t>Often transfer across models</a:t>
            </a:r>
          </a:p>
          <a:p>
            <a:r>
              <a:rPr lang="en-US" dirty="0"/>
              <a:t>Violate the “small change → small effect” assumption</a:t>
            </a:r>
          </a:p>
          <a:p>
            <a:r>
              <a:rPr lang="en-US" dirty="0"/>
              <a:t>Reveal </a:t>
            </a:r>
            <a:r>
              <a:rPr lang="en-US" i="1" dirty="0"/>
              <a:t>geometric fragility</a:t>
            </a:r>
            <a:r>
              <a:rPr lang="en-US" dirty="0"/>
              <a:t> of learned models</a:t>
            </a:r>
          </a:p>
        </p:txBody>
      </p:sp>
    </p:spTree>
    <p:extLst>
      <p:ext uri="{BB962C8B-B14F-4D97-AF65-F5344CB8AC3E}">
        <p14:creationId xmlns:p14="http://schemas.microsoft.com/office/powerpoint/2010/main" val="257044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72A-D550-C13D-F597-5A1ED075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Adversarial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3E9-2510-63E1-5306-9D5C187C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Input x classified correctly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Perturbation </a:t>
            </a:r>
            <a:r>
              <a:rPr lang="el-GR" dirty="0"/>
              <a:t>δ </a:t>
            </a:r>
            <a:r>
              <a:rPr lang="en-US" dirty="0"/>
              <a:t>is </a:t>
            </a:r>
            <a:r>
              <a:rPr lang="en-US" i="1" dirty="0"/>
              <a:t>small</a:t>
            </a:r>
            <a:r>
              <a:rPr lang="en-US" dirty="0"/>
              <a:t> under some norm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x + </a:t>
            </a:r>
            <a:r>
              <a:rPr lang="el-GR" dirty="0"/>
              <a:t>δ </a:t>
            </a:r>
            <a:r>
              <a:rPr lang="en-US" dirty="0"/>
              <a:t>is misclassified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tension: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Perceptually identical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Algorithmically catastrophic</a:t>
            </a:r>
          </a:p>
        </p:txBody>
      </p:sp>
    </p:spTree>
    <p:extLst>
      <p:ext uri="{BB962C8B-B14F-4D97-AF65-F5344CB8AC3E}">
        <p14:creationId xmlns:p14="http://schemas.microsoft.com/office/powerpoint/2010/main" val="183035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839</Words>
  <Application>Microsoft Macintosh PowerPoint</Application>
  <PresentationFormat>Widescreen</PresentationFormat>
  <Paragraphs>184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ML Security:  Adversarial Examples</vt:lpstr>
      <vt:lpstr>Motivation &amp; Roadmap</vt:lpstr>
      <vt:lpstr>Traditional Software Security (Baseline)</vt:lpstr>
      <vt:lpstr>ML Systems: A Different Computational Object</vt:lpstr>
      <vt:lpstr>Why Program Analysis Breaks for ML </vt:lpstr>
      <vt:lpstr>New Attack Surfaces in ML</vt:lpstr>
      <vt:lpstr>Taxonomy of AI Security Threats</vt:lpstr>
      <vt:lpstr>Why Adversarial Examples Matter</vt:lpstr>
      <vt:lpstr>What Is an Adversarial Example?</vt:lpstr>
      <vt:lpstr>What Is an Adversarial Example?</vt:lpstr>
      <vt:lpstr>What Is an Adversarial Example?</vt:lpstr>
      <vt:lpstr>What Is an Adversarial Example?</vt:lpstr>
      <vt:lpstr>Why This Is Surprising</vt:lpstr>
      <vt:lpstr>Threat Model Assumptions</vt:lpstr>
      <vt:lpstr>Geometry of the Problem</vt:lpstr>
      <vt:lpstr>From Optimization to Attack</vt:lpstr>
      <vt:lpstr>First-Order Approximation</vt:lpstr>
      <vt:lpstr>Fast Gradient Sign Method (FGSM)</vt:lpstr>
      <vt:lpstr>Why FGSM works?</vt:lpstr>
      <vt:lpstr>Iterative attacks (PGD intuition)</vt:lpstr>
      <vt:lpstr>Transferability Phenomenon</vt:lpstr>
      <vt:lpstr>Why This Is a Security Problem?</vt:lpstr>
      <vt:lpstr>Defenses</vt:lpstr>
      <vt:lpstr>Adversarial Training: </vt:lpstr>
      <vt:lpstr>Limitations of Adversarial Training</vt:lpstr>
      <vt:lpstr>Fundamental Limitations</vt:lpstr>
      <vt:lpstr>Connections to Broader ML Security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Security: Overview</dc:title>
  <dc:creator>Microsoft Office User</dc:creator>
  <cp:lastModifiedBy>Microsoft Office User</cp:lastModifiedBy>
  <cp:revision>32</cp:revision>
  <dcterms:created xsi:type="dcterms:W3CDTF">2026-01-30T14:34:01Z</dcterms:created>
  <dcterms:modified xsi:type="dcterms:W3CDTF">2026-01-30T16:08:50Z</dcterms:modified>
</cp:coreProperties>
</file>