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5" r:id="rId2"/>
    <p:sldId id="266" r:id="rId3"/>
    <p:sldId id="267" r:id="rId4"/>
    <p:sldId id="268" r:id="rId5"/>
    <p:sldId id="269" r:id="rId6"/>
    <p:sldId id="270" r:id="rId7"/>
    <p:sldId id="271" r:id="rId8"/>
    <p:sldId id="27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52"/>
    <p:restoredTop sz="94660"/>
  </p:normalViewPr>
  <p:slideViewPr>
    <p:cSldViewPr snapToGrid="0">
      <p:cViewPr varScale="1">
        <p:scale>
          <a:sx n="118" d="100"/>
          <a:sy n="118" d="100"/>
        </p:scale>
        <p:origin x="264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B44737-D9F5-55ED-AD27-85AFC5C73F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BA56C7-080C-27BB-D598-5227A6F465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4675D9-F142-307D-6F68-7476F1CD7B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E8A8B-7EB3-D447-BB95-941B0B0A7B5A}" type="datetimeFigureOut">
              <a:rPr lang="en-US" smtClean="0"/>
              <a:t>4/10/26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635784-6196-5FDF-18F0-22F785A61D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A2D1E9-81A6-86FA-FDA5-ECB37D280D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F0EBE-9064-D24C-BD79-1AAF0AE15E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4652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8FDDF5-7179-055C-9BD6-8F2D5447A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88FD2CF-5E14-CA18-8CD5-16A536F23B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6CA700-B9B7-A28E-E570-4D4DE03A06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E8A8B-7EB3-D447-BB95-941B0B0A7B5A}" type="datetimeFigureOut">
              <a:rPr lang="en-US" smtClean="0"/>
              <a:t>4/10/26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B841AC-2AEA-A90B-B7F8-D68CADBC7A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77917E-08F7-9083-CFB3-CDDE06B97B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F0EBE-9064-D24C-BD79-1AAF0AE15E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949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625AFE9-6206-8C65-0CF3-A31158300A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0FDBC0-C7CB-F7B3-3DD2-82DDEAB6F8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795214-161B-7051-C3E8-3490CFFBD8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E8A8B-7EB3-D447-BB95-941B0B0A7B5A}" type="datetimeFigureOut">
              <a:rPr lang="en-US" smtClean="0"/>
              <a:t>4/10/26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A5B7B1-0AE5-3D48-225E-2AE7A2D465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26324B-6A83-214D-0DE4-E12590571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F0EBE-9064-D24C-BD79-1AAF0AE15E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773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6FEEB8-0400-4B19-9DB6-311E1FEF0A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09DD5A-D05A-A282-3F54-BC957A17D2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3AD1A3-F8A5-16F6-0282-2EF4A14E41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E8A8B-7EB3-D447-BB95-941B0B0A7B5A}" type="datetimeFigureOut">
              <a:rPr lang="en-US" smtClean="0"/>
              <a:t>4/10/26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D36B43-69C4-E8A4-D99F-104C0898C8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BB185A-FEAB-43C7-2D67-BF3A4E4BEB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F0EBE-9064-D24C-BD79-1AAF0AE15E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9922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5AE382-9CD2-5408-3744-106D9059FC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B5BB98-B24C-6950-64EB-19A234937E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75A369-DAF5-4827-DA9E-C110DE7795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E8A8B-7EB3-D447-BB95-941B0B0A7B5A}" type="datetimeFigureOut">
              <a:rPr lang="en-US" smtClean="0"/>
              <a:t>4/10/26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680B44-0148-862D-0225-B5F5B98333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C1DC3F-9E4A-1AE4-71F6-34648F903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F0EBE-9064-D24C-BD79-1AAF0AE15E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2659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4ECF92-C484-6CC5-1B5E-AC1EBE4418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74B4EA-3D6E-22E8-2BBA-1337471FCA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FB912D-E576-A9D9-D6A2-A80D47C2E2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A3E9F4-80D7-BA63-AFAD-ABB1DD461E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E8A8B-7EB3-D447-BB95-941B0B0A7B5A}" type="datetimeFigureOut">
              <a:rPr lang="en-US" smtClean="0"/>
              <a:t>4/10/26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E92BCA-F318-032B-53E2-3FA2474575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615798-99CC-B800-1E5D-54E6662AF4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F0EBE-9064-D24C-BD79-1AAF0AE15E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471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BD9450-2533-A090-E6A0-16AD18515F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3C1DC1-D1BE-E5AB-7021-CA5BB972CC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26B7C5-0E1B-0284-AE09-B00DB9ABA1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3A9B22F-4203-7F80-0FFD-FF328E704C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4BF7BA5-F599-6CA4-B580-4465505C06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1B6287A-0B6F-5EA3-3A34-B96C2BF38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E8A8B-7EB3-D447-BB95-941B0B0A7B5A}" type="datetimeFigureOut">
              <a:rPr lang="en-US" smtClean="0"/>
              <a:t>4/10/26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AD82C02-E1CF-B75E-697D-2961A0315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F1AFA9A-BAE4-2F98-DD7C-EBECE8DF17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F0EBE-9064-D24C-BD79-1AAF0AE15E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841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5471D7-62A2-A601-7904-AE0EFFF8EC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6955AA9-7261-50F8-D75A-08F4E8B8D7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E8A8B-7EB3-D447-BB95-941B0B0A7B5A}" type="datetimeFigureOut">
              <a:rPr lang="en-US" smtClean="0"/>
              <a:t>4/10/26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3632E9-F7C1-E842-D327-3AB6DF1B0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A2C4CA9-179E-017F-23D4-2E8B7C8215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F0EBE-9064-D24C-BD79-1AAF0AE15E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3867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DAEAB1-33AC-B85E-5E6E-9878A1EACE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E8A8B-7EB3-D447-BB95-941B0B0A7B5A}" type="datetimeFigureOut">
              <a:rPr lang="en-US" smtClean="0"/>
              <a:t>4/10/26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BC3C3AB-1956-D7DB-7110-FB027CC10B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8F06E7-FB99-FCFD-40F9-4D4DA02109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F0EBE-9064-D24C-BD79-1AAF0AE15E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215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06712F-EF3B-9B74-8633-C673FAB180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607953-D223-2976-8537-5AF5B678A1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DB14BC-2283-1297-5C2E-CF31D805D3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3B15E8-E554-EE30-3BCD-806325149B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E8A8B-7EB3-D447-BB95-941B0B0A7B5A}" type="datetimeFigureOut">
              <a:rPr lang="en-US" smtClean="0"/>
              <a:t>4/10/26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8FC679-D1BD-9900-DC1F-4AAA9B6309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4C4C3E-533F-F1DB-FD65-E4D2033B6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F0EBE-9064-D24C-BD79-1AAF0AE15E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7477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F7671E-03D2-B4FC-D411-68820DBE02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B886B01-EB17-8E65-AA39-352A5479FD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471B72-C195-2CEA-5528-470344D17B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45D609-1EA0-2F1E-0F48-1EEDBB01D6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E8A8B-7EB3-D447-BB95-941B0B0A7B5A}" type="datetimeFigureOut">
              <a:rPr lang="en-US" smtClean="0"/>
              <a:t>4/10/26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AFA043-8973-63C5-D53D-CDB08871C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B1EB7D-9C86-EAE5-E01B-32386DB31A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F0EBE-9064-D24C-BD79-1AAF0AE15E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1550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0032AD1-75C8-4EED-3373-8A733D257E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237981-2D96-5B24-2D5D-9B98B25361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951850-D462-5D00-E0DC-0AC5A7AB61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7E8A8B-7EB3-D447-BB95-941B0B0A7B5A}" type="datetimeFigureOut">
              <a:rPr lang="en-US" smtClean="0"/>
              <a:t>4/10/26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E0824B-6FB0-6F8B-108F-15EB66FF69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D438C0-2E53-E7A1-4151-84779FF24E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5F0EBE-9064-D24C-BD79-1AAF0AE15E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04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876208-B54D-7F4F-87CC-36F411D2E1A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ML Security: </a:t>
            </a:r>
            <a:br>
              <a:rPr lang="en-US" dirty="0"/>
            </a:br>
            <a:r>
              <a:rPr lang="en-US" dirty="0"/>
              <a:t>Experimental Design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EC2634-F1B5-F070-A6D1-39401CB06C8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Suman Jana</a:t>
            </a:r>
          </a:p>
        </p:txBody>
      </p:sp>
    </p:spTree>
    <p:extLst>
      <p:ext uri="{BB962C8B-B14F-4D97-AF65-F5344CB8AC3E}">
        <p14:creationId xmlns:p14="http://schemas.microsoft.com/office/powerpoint/2010/main" val="37460995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81E72A-D550-C13D-F597-5A1ED075EF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do we need careful experiments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B5D3E9-2510-63E1-5306-9D5C187CAA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/>
              <a:t>Goal:</a:t>
            </a:r>
            <a:r>
              <a:rPr lang="en-US" dirty="0"/>
              <a:t> Show that your system </a:t>
            </a:r>
            <a:r>
              <a:rPr lang="en-US" i="1" dirty="0"/>
              <a:t>actually works</a:t>
            </a:r>
            <a:r>
              <a:rPr lang="en-US" dirty="0"/>
              <a:t> and is </a:t>
            </a:r>
            <a:r>
              <a:rPr lang="en-US" i="1" dirty="0"/>
              <a:t>better than alternatives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Implementation ≠ evidence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Good experiments answer: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Does it solve the problem?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How well does it work?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When does it fail?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In ML security: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Mistakes can be </a:t>
            </a:r>
            <a:r>
              <a:rPr lang="en-US" b="1" dirty="0"/>
              <a:t>dangerous</a:t>
            </a:r>
            <a:r>
              <a:rPr lang="en-US" dirty="0"/>
              <a:t> (false negatives, bypasses)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Adversaries will exploit weak evaluation </a:t>
            </a:r>
          </a:p>
          <a:p>
            <a:r>
              <a:rPr lang="en-US" b="1" dirty="0"/>
              <a:t>Key idea:</a:t>
            </a:r>
            <a:br>
              <a:rPr lang="en-US" dirty="0"/>
            </a:br>
            <a:r>
              <a:rPr lang="en-US" dirty="0"/>
              <a:t>👉 </a:t>
            </a:r>
            <a:r>
              <a:rPr lang="en-US" i="1" dirty="0"/>
              <a:t>If your evaluation is weak, your contribution is unclear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4600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81E72A-D550-C13D-F597-5A1ED075EF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Define the Evaluation Question First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B5D3E9-2510-63E1-5306-9D5C187CAA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/>
              <a:t>Before running anything, clearly define:</a:t>
            </a:r>
          </a:p>
          <a:p>
            <a:r>
              <a:rPr lang="en-US" b="1" dirty="0"/>
              <a:t>1. What are you measuring?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Detection? (e.g., vulnerabilities)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Generation? (e.g., patches)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Robustness? (e.g., adversarial inputs) </a:t>
            </a:r>
          </a:p>
          <a:p>
            <a:r>
              <a:rPr lang="en-US" b="1" dirty="0"/>
              <a:t>2. What is success?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Accuracy?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Fewer vulnerabilities?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Faster detection? </a:t>
            </a:r>
          </a:p>
          <a:p>
            <a:r>
              <a:rPr lang="en-US" b="1" dirty="0"/>
              <a:t>3. What is your hypothesis?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“Our method detects more bugs than baseline X”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“Our system is more robust to adversarial inputs” </a:t>
            </a:r>
          </a:p>
          <a:p>
            <a:r>
              <a:rPr lang="en-US" b="1" dirty="0"/>
              <a:t>Rule:</a:t>
            </a:r>
            <a:br>
              <a:rPr lang="en-US" dirty="0"/>
            </a:br>
            <a:r>
              <a:rPr lang="en-US" dirty="0"/>
              <a:t>👉 Every experiment must answer a </a:t>
            </a:r>
            <a:r>
              <a:rPr lang="en-US" i="1" dirty="0"/>
              <a:t>specific question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61722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81E72A-D550-C13D-F597-5A1ED075EF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Choose the Right Metric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B5D3E9-2510-63E1-5306-9D5C187CAA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Common ML + Security Metrics:</a:t>
            </a:r>
          </a:p>
          <a:p>
            <a:r>
              <a:rPr lang="en-US" b="1" dirty="0"/>
              <a:t>Classification (e.g., vulnerability detection)</a:t>
            </a:r>
          </a:p>
          <a:p>
            <a:pPr lvl="1"/>
            <a:r>
              <a:rPr lang="en-US" dirty="0"/>
              <a:t>Accuracy </a:t>
            </a:r>
          </a:p>
          <a:p>
            <a:pPr lvl="1"/>
            <a:r>
              <a:rPr lang="en-US" dirty="0"/>
              <a:t>Precision (how many flagged are correct) </a:t>
            </a:r>
          </a:p>
          <a:p>
            <a:pPr lvl="1"/>
            <a:r>
              <a:rPr lang="en-US" dirty="0"/>
              <a:t>Recall (how many real bugs you found) </a:t>
            </a:r>
          </a:p>
          <a:p>
            <a:pPr lvl="1"/>
            <a:r>
              <a:rPr lang="en-US" dirty="0"/>
              <a:t>F1-score </a:t>
            </a:r>
          </a:p>
          <a:p>
            <a:r>
              <a:rPr lang="en-US" b="1" dirty="0"/>
              <a:t>Security-specific concerns</a:t>
            </a:r>
          </a:p>
          <a:p>
            <a:pPr lvl="1"/>
            <a:r>
              <a:rPr lang="en-US" dirty="0"/>
              <a:t>False negatives → </a:t>
            </a:r>
            <a:r>
              <a:rPr lang="en-US" b="1" dirty="0"/>
              <a:t>very dangerous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False positives → developer burden </a:t>
            </a:r>
          </a:p>
          <a:p>
            <a:r>
              <a:rPr lang="en-US" b="1" dirty="0"/>
              <a:t>Example:</a:t>
            </a:r>
          </a:p>
          <a:p>
            <a:pPr lvl="1"/>
            <a:r>
              <a:rPr lang="en-US" dirty="0"/>
              <a:t>A model with 99% accuracy but low recall may miss critical bugs </a:t>
            </a:r>
          </a:p>
          <a:p>
            <a:r>
              <a:rPr lang="en-US" b="1" dirty="0"/>
              <a:t>Rule:</a:t>
            </a:r>
            <a:br>
              <a:rPr lang="en-US" dirty="0"/>
            </a:br>
            <a:r>
              <a:rPr lang="en-US" dirty="0"/>
              <a:t>👉 Pick metrics that reflect </a:t>
            </a:r>
            <a:r>
              <a:rPr lang="en-US" i="1" dirty="0"/>
              <a:t>real-world risk</a:t>
            </a:r>
            <a:r>
              <a:rPr lang="en-US" dirty="0"/>
              <a:t>, not just numbers</a:t>
            </a:r>
          </a:p>
        </p:txBody>
      </p:sp>
    </p:spTree>
    <p:extLst>
      <p:ext uri="{BB962C8B-B14F-4D97-AF65-F5344CB8AC3E}">
        <p14:creationId xmlns:p14="http://schemas.microsoft.com/office/powerpoint/2010/main" val="21712336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81E72A-D550-C13D-F597-5A1ED075EF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Baselines and Comparisons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B5D3E9-2510-63E1-5306-9D5C187CAA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Your method must be compared against:</a:t>
            </a:r>
          </a:p>
          <a:p>
            <a:r>
              <a:rPr lang="en-US" b="1" dirty="0"/>
              <a:t>Types of baselines:</a:t>
            </a:r>
          </a:p>
          <a:p>
            <a:pPr lvl="1"/>
            <a:r>
              <a:rPr lang="en-US" dirty="0"/>
              <a:t>Simple baseline (e.g., random / heuristic) </a:t>
            </a:r>
          </a:p>
          <a:p>
            <a:pPr lvl="1"/>
            <a:r>
              <a:rPr lang="en-US" dirty="0"/>
              <a:t>Existing tools (e.g., static analyzers, human-created tools) </a:t>
            </a:r>
          </a:p>
          <a:p>
            <a:pPr lvl="1"/>
            <a:r>
              <a:rPr lang="en-US" dirty="0"/>
              <a:t>Prior ML methods </a:t>
            </a:r>
          </a:p>
          <a:p>
            <a:r>
              <a:rPr lang="en-US" b="1" dirty="0"/>
              <a:t>Why baselines matter:</a:t>
            </a:r>
          </a:p>
          <a:p>
            <a:pPr lvl="1"/>
            <a:r>
              <a:rPr lang="en-US" dirty="0"/>
              <a:t>Shows improvement is meaningful </a:t>
            </a:r>
          </a:p>
          <a:p>
            <a:pPr lvl="1"/>
            <a:r>
              <a:rPr lang="en-US" dirty="0"/>
              <a:t>Avoids “reinventing the wheel” </a:t>
            </a:r>
          </a:p>
          <a:p>
            <a:r>
              <a:rPr lang="en-US" b="1" dirty="0"/>
              <a:t>Good comparison:</a:t>
            </a:r>
          </a:p>
          <a:p>
            <a:pPr lvl="1"/>
            <a:r>
              <a:rPr lang="en-US" dirty="0"/>
              <a:t>Same dataset </a:t>
            </a:r>
          </a:p>
          <a:p>
            <a:pPr lvl="1"/>
            <a:r>
              <a:rPr lang="en-US" dirty="0"/>
              <a:t>Same evaluation setup </a:t>
            </a:r>
          </a:p>
          <a:p>
            <a:pPr lvl="1"/>
            <a:r>
              <a:rPr lang="en-US" dirty="0"/>
              <a:t>Fair conditions </a:t>
            </a:r>
          </a:p>
          <a:p>
            <a:r>
              <a:rPr lang="en-US" b="1" dirty="0"/>
              <a:t>Rule:</a:t>
            </a:r>
            <a:br>
              <a:rPr lang="en-US" dirty="0"/>
            </a:br>
            <a:r>
              <a:rPr lang="en-US" dirty="0"/>
              <a:t>👉 No baseline = no convincing result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52388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81E72A-D550-C13D-F597-5A1ED075EF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Dataset and Experimental Setup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B5D3E9-2510-63E1-5306-9D5C187CAA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b="1" dirty="0"/>
              <a:t>Dataset: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Where does data come from?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Public benchmarks?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Generated data? </a:t>
            </a:r>
          </a:p>
          <a:p>
            <a:pPr lvl="1"/>
            <a:r>
              <a:rPr lang="en-US" dirty="0"/>
              <a:t>Is it realistic? </a:t>
            </a:r>
          </a:p>
          <a:p>
            <a:pPr lvl="1"/>
            <a:r>
              <a:rPr lang="en-US" dirty="0"/>
              <a:t>Is there leakage? (train/test overlap) </a:t>
            </a:r>
          </a:p>
          <a:p>
            <a:r>
              <a:rPr lang="en-US" b="1" dirty="0"/>
              <a:t>Setup:</a:t>
            </a:r>
          </a:p>
          <a:p>
            <a:pPr lvl="1"/>
            <a:r>
              <a:rPr lang="en-US" dirty="0"/>
              <a:t>Train / validation / test split </a:t>
            </a:r>
          </a:p>
          <a:p>
            <a:pPr lvl="1"/>
            <a:r>
              <a:rPr lang="en-US" dirty="0"/>
              <a:t>Repeat experiments (not just once!) </a:t>
            </a:r>
          </a:p>
          <a:p>
            <a:pPr lvl="1"/>
            <a:r>
              <a:rPr lang="en-US" dirty="0"/>
              <a:t>Control randomness </a:t>
            </a:r>
          </a:p>
          <a:p>
            <a:r>
              <a:rPr lang="en-US" b="1" dirty="0"/>
              <a:t>In ML Security:</a:t>
            </a:r>
          </a:p>
          <a:p>
            <a:pPr lvl="1"/>
            <a:r>
              <a:rPr lang="en-US" dirty="0"/>
              <a:t>Include adversarial or edge cases </a:t>
            </a:r>
          </a:p>
          <a:p>
            <a:pPr lvl="1"/>
            <a:r>
              <a:rPr lang="en-US" dirty="0"/>
              <a:t>Test on </a:t>
            </a:r>
            <a:r>
              <a:rPr lang="en-US" b="1" dirty="0"/>
              <a:t>unseen scenarios</a:t>
            </a:r>
            <a:r>
              <a:rPr lang="en-US" dirty="0"/>
              <a:t> </a:t>
            </a:r>
          </a:p>
          <a:p>
            <a:r>
              <a:rPr lang="en-US" b="1" dirty="0"/>
              <a:t>Rule:</a:t>
            </a:r>
            <a:br>
              <a:rPr lang="en-US" dirty="0"/>
            </a:br>
            <a:r>
              <a:rPr lang="en-US" dirty="0"/>
              <a:t>👉 Bad data = misleading conclusions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14868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81E72A-D550-C13D-F597-5A1ED075EF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Analyze Results (Not Just Numbers)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B5D3E9-2510-63E1-5306-9D5C187CAA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Do not just report metrics — interpret them:</a:t>
            </a:r>
          </a:p>
          <a:p>
            <a:r>
              <a:rPr lang="en-US" b="1" dirty="0"/>
              <a:t>Ask:</a:t>
            </a:r>
          </a:p>
          <a:p>
            <a:pPr lvl="1"/>
            <a:r>
              <a:rPr lang="en-US" dirty="0"/>
              <a:t>Where does the model fail? </a:t>
            </a:r>
          </a:p>
          <a:p>
            <a:pPr lvl="1"/>
            <a:r>
              <a:rPr lang="en-US" dirty="0"/>
              <a:t>What patterns exist in errors? </a:t>
            </a:r>
          </a:p>
          <a:p>
            <a:pPr lvl="1"/>
            <a:r>
              <a:rPr lang="en-US" dirty="0"/>
              <a:t>Is improvement consistent? </a:t>
            </a:r>
          </a:p>
          <a:p>
            <a:r>
              <a:rPr lang="en-US" b="1" dirty="0"/>
              <a:t>Include:</a:t>
            </a:r>
          </a:p>
          <a:p>
            <a:pPr lvl="1"/>
            <a:r>
              <a:rPr lang="en-US" dirty="0"/>
              <a:t>Examples (success + failure cases) </a:t>
            </a:r>
          </a:p>
          <a:p>
            <a:pPr lvl="1"/>
            <a:r>
              <a:rPr lang="en-US" dirty="0"/>
              <a:t>Visualizations (if possible) </a:t>
            </a:r>
          </a:p>
          <a:p>
            <a:pPr lvl="1"/>
            <a:r>
              <a:rPr lang="en-US" dirty="0"/>
              <a:t>Ablation studies (what matters most?) </a:t>
            </a:r>
          </a:p>
          <a:p>
            <a:r>
              <a:rPr lang="en-US" b="1" dirty="0"/>
              <a:t>Example:</a:t>
            </a:r>
          </a:p>
          <a:p>
            <a:pPr lvl="1"/>
            <a:r>
              <a:rPr lang="en-US" dirty="0"/>
              <a:t>“Fails on rare vulnerability types” </a:t>
            </a:r>
          </a:p>
          <a:p>
            <a:pPr lvl="1"/>
            <a:r>
              <a:rPr lang="en-US" dirty="0"/>
              <a:t>“Improves recall but hurts precision” </a:t>
            </a:r>
          </a:p>
          <a:p>
            <a:r>
              <a:rPr lang="en-US" b="1" dirty="0"/>
              <a:t>Rule:</a:t>
            </a:r>
            <a:br>
              <a:rPr lang="en-US" dirty="0"/>
            </a:br>
            <a:r>
              <a:rPr lang="en-US" dirty="0"/>
              <a:t>👉 Insight &gt; raw numbers</a:t>
            </a:r>
          </a:p>
        </p:txBody>
      </p:sp>
    </p:spTree>
    <p:extLst>
      <p:ext uri="{BB962C8B-B14F-4D97-AF65-F5344CB8AC3E}">
        <p14:creationId xmlns:p14="http://schemas.microsoft.com/office/powerpoint/2010/main" val="16759614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81E72A-D550-C13D-F597-5A1ED075EF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Pitfalls to Avoid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B5D3E9-2510-63E1-5306-9D5C187CAA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❌ Only reporting accuracy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❌ No baselines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❌ Testing on training data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❌ Ignoring failure cases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❌ Overclaiming results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❌ Small or biased datasets </a:t>
            </a:r>
          </a:p>
          <a:p>
            <a:r>
              <a:rPr lang="en-US" b="1" dirty="0"/>
              <a:t>Final takeaway:</a:t>
            </a:r>
          </a:p>
          <a:p>
            <a:r>
              <a:rPr lang="en-US" dirty="0"/>
              <a:t>👉 A strong project:</a:t>
            </a:r>
          </a:p>
          <a:p>
            <a:pPr lvl="1"/>
            <a:r>
              <a:rPr lang="en-US" dirty="0"/>
              <a:t>Clear question </a:t>
            </a:r>
          </a:p>
          <a:p>
            <a:pPr lvl="1"/>
            <a:r>
              <a:rPr lang="en-US" dirty="0"/>
              <a:t>Proper metrics </a:t>
            </a:r>
          </a:p>
          <a:p>
            <a:pPr lvl="1"/>
            <a:r>
              <a:rPr lang="en-US" dirty="0"/>
              <a:t>Fair comparison </a:t>
            </a:r>
          </a:p>
          <a:p>
            <a:pPr lvl="1"/>
            <a:r>
              <a:rPr lang="en-US" dirty="0"/>
              <a:t>Thoughtful analysis</a:t>
            </a:r>
          </a:p>
        </p:txBody>
      </p:sp>
    </p:spTree>
    <p:extLst>
      <p:ext uri="{BB962C8B-B14F-4D97-AF65-F5344CB8AC3E}">
        <p14:creationId xmlns:p14="http://schemas.microsoft.com/office/powerpoint/2010/main" val="25704492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</TotalTime>
  <Words>532</Words>
  <Application>Microsoft Macintosh PowerPoint</Application>
  <PresentationFormat>Widescreen</PresentationFormat>
  <Paragraphs>96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ML Security:  Experimental Design </vt:lpstr>
      <vt:lpstr>Why do we need careful experiments</vt:lpstr>
      <vt:lpstr>Define the Evaluation Question First</vt:lpstr>
      <vt:lpstr>Choose the Right Metric</vt:lpstr>
      <vt:lpstr>Baselines and Comparisons</vt:lpstr>
      <vt:lpstr>Dataset and Experimental Setup</vt:lpstr>
      <vt:lpstr>Analyze Results (Not Just Numbers)</vt:lpstr>
      <vt:lpstr>Common Pitfalls to Avoid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ML Security: Overview</dc:title>
  <dc:creator>Microsoft Office User</dc:creator>
  <cp:lastModifiedBy>Microsoft Office User</cp:lastModifiedBy>
  <cp:revision>34</cp:revision>
  <dcterms:created xsi:type="dcterms:W3CDTF">2026-01-30T14:34:01Z</dcterms:created>
  <dcterms:modified xsi:type="dcterms:W3CDTF">2026-04-10T15:07:16Z</dcterms:modified>
</cp:coreProperties>
</file>