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2" r:id="rId3"/>
  </p:sldMasterIdLst>
  <p:notesMasterIdLst>
    <p:notesMasterId r:id="rId42"/>
  </p:notesMasterIdLst>
  <p:handoutMasterIdLst>
    <p:handoutMasterId r:id="rId43"/>
  </p:handoutMasterIdLst>
  <p:sldIdLst>
    <p:sldId id="429" r:id="rId4"/>
    <p:sldId id="696" r:id="rId5"/>
    <p:sldId id="697" r:id="rId6"/>
    <p:sldId id="698" r:id="rId7"/>
    <p:sldId id="699" r:id="rId8"/>
    <p:sldId id="700" r:id="rId9"/>
    <p:sldId id="701" r:id="rId10"/>
    <p:sldId id="702" r:id="rId11"/>
    <p:sldId id="703" r:id="rId12"/>
    <p:sldId id="704" r:id="rId13"/>
    <p:sldId id="706" r:id="rId14"/>
    <p:sldId id="707" r:id="rId15"/>
    <p:sldId id="708" r:id="rId16"/>
    <p:sldId id="710" r:id="rId17"/>
    <p:sldId id="711" r:id="rId18"/>
    <p:sldId id="712" r:id="rId19"/>
    <p:sldId id="713" r:id="rId20"/>
    <p:sldId id="714" r:id="rId21"/>
    <p:sldId id="715" r:id="rId22"/>
    <p:sldId id="717" r:id="rId23"/>
    <p:sldId id="718" r:id="rId24"/>
    <p:sldId id="719" r:id="rId25"/>
    <p:sldId id="720" r:id="rId26"/>
    <p:sldId id="721" r:id="rId27"/>
    <p:sldId id="722" r:id="rId28"/>
    <p:sldId id="723" r:id="rId29"/>
    <p:sldId id="724" r:id="rId30"/>
    <p:sldId id="725" r:id="rId31"/>
    <p:sldId id="728" r:id="rId32"/>
    <p:sldId id="729" r:id="rId33"/>
    <p:sldId id="730" r:id="rId34"/>
    <p:sldId id="731" r:id="rId35"/>
    <p:sldId id="732" r:id="rId36"/>
    <p:sldId id="740" r:id="rId37"/>
    <p:sldId id="733" r:id="rId38"/>
    <p:sldId id="734" r:id="rId39"/>
    <p:sldId id="741" r:id="rId40"/>
    <p:sldId id="683" r:id="rId41"/>
  </p:sldIdLst>
  <p:sldSz cx="9144000" cy="5143500" type="screen16x9"/>
  <p:notesSz cx="6858000" cy="9144000"/>
  <p:custDataLst>
    <p:tags r:id="rId4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00CC00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3089" autoAdjust="0"/>
  </p:normalViewPr>
  <p:slideViewPr>
    <p:cSldViewPr>
      <p:cViewPr>
        <p:scale>
          <a:sx n="90" d="100"/>
          <a:sy n="90" d="100"/>
        </p:scale>
        <p:origin x="-2096" y="-7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interSettings" Target="printerSettings/printerSettings1.bin"/><Relationship Id="rId4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A2F7B-37AB-E64A-BDC2-BD96FF9571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5EBE8-F4B4-1840-AEB3-DB83FC3EE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65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008F-8C0F-4F63-86DC-E7B67385E4BD}" type="datetimeFigureOut">
              <a:rPr lang="en-US" smtClean="0"/>
              <a:pPr/>
              <a:t>4/6/16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8DAD-5F37-4EA5-A798-26ED1E4539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12415" indent="-274006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6023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34432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72841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11250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49659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88068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26477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204B1F2A-4012-7647-AD29-BBCB57408754}" type="slidenum">
              <a:rPr lang="en-US" sz="1200">
                <a:latin typeface="Times New Roman" charset="0"/>
              </a:rPr>
              <a:pPr/>
              <a:t>16</a:t>
            </a:fld>
            <a:endParaRPr lang="en-US" sz="1200">
              <a:latin typeface="Times New Roman" charset="0"/>
            </a:endParaRPr>
          </a:p>
        </p:txBody>
      </p:sp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6402" y="8687106"/>
            <a:ext cx="2971598" cy="45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b"/>
          <a:lstStyle>
            <a:lvl1pPr defTabSz="9525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25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25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25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25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fld id="{CEFF73CE-E7CD-5E4F-B877-7534EA3260EC}" type="slidenum">
              <a:rPr lang="en-US" sz="1200"/>
              <a:pPr algn="r" eaLnBrk="1" hangingPunct="1"/>
              <a:t>16</a:t>
            </a:fld>
            <a:endParaRPr 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1429" tIns="45715" rIns="91429" bIns="4571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12415" indent="-274006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6023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34432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72841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11250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49659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88068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26477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3F0365FA-BF97-0E49-83CC-8574B149C91F}" type="slidenum">
              <a:rPr lang="en-US" sz="1200">
                <a:latin typeface="Times New Roman" charset="0"/>
              </a:rPr>
              <a:pPr/>
              <a:t>17</a:t>
            </a:fld>
            <a:endParaRPr lang="en-US" sz="1200">
              <a:latin typeface="Times New Roman" charset="0"/>
            </a:endParaRPr>
          </a:p>
        </p:txBody>
      </p:sp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6402" y="8687106"/>
            <a:ext cx="2971598" cy="45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b"/>
          <a:lstStyle>
            <a:lvl1pPr defTabSz="9525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25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25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25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25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fld id="{25357B90-A618-5A4E-81D6-84A18A9EC191}" type="slidenum">
              <a:rPr lang="en-US" sz="1200"/>
              <a:pPr algn="r" eaLnBrk="1" hangingPunct="1"/>
              <a:t>17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All these shopping carts stored data on browser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900" dirty="0">
                <a:latin typeface="Times New Roman" charset="0"/>
                <a:ea typeface="ＭＳ Ｐゴシック" charset="0"/>
                <a:cs typeface="ＭＳ Ｐゴシック" charset="0"/>
              </a:rPr>
              <a:t>non-keyed checksums (e.g. CRC) are insufficient for this purpose !</a:t>
            </a:r>
            <a:r>
              <a:rPr lang="en-US" sz="900" dirty="0" smtClean="0">
                <a:latin typeface="Times New Roman" charset="0"/>
                <a:ea typeface="ＭＳ Ｐゴシック" charset="0"/>
                <a:cs typeface="ＭＳ Ｐゴシック" charset="0"/>
              </a:rPr>
              <a:t>!</a:t>
            </a:r>
          </a:p>
          <a:p>
            <a:r>
              <a:rPr lang="en-US" sz="900" dirty="0" smtClean="0">
                <a:latin typeface="Times New Roman" charset="0"/>
                <a:ea typeface="ＭＳ Ｐゴシック" charset="0"/>
                <a:cs typeface="ＭＳ Ｐゴシック" charset="0"/>
              </a:rPr>
              <a:t>Can still swap with cookies from another active session.    Bind</a:t>
            </a:r>
            <a:r>
              <a:rPr lang="en-US" sz="900" baseline="0" dirty="0" smtClean="0">
                <a:latin typeface="Times New Roman" charset="0"/>
                <a:ea typeface="ＭＳ Ｐゴシック" charset="0"/>
                <a:cs typeface="ＭＳ Ｐゴシック" charset="0"/>
              </a:rPr>
              <a:t> to IP address?</a:t>
            </a:r>
            <a:endParaRPr lang="en-US" sz="9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12415" indent="-274006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6023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34432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72841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11250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49659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88068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26477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0C49569-317F-1641-A0EB-93C14895FECE}" type="slidenum">
              <a:rPr lang="en-US" sz="1200">
                <a:latin typeface="Times New Roman" charset="0"/>
              </a:rPr>
              <a:pPr/>
              <a:t>18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Attack:</a:t>
            </a:r>
            <a:r>
              <a:rPr lang="en-US" baseline="0" dirty="0" smtClean="0"/>
              <a:t>   http://</a:t>
            </a:r>
            <a:r>
              <a:rPr lang="en-US" baseline="0" dirty="0" err="1" smtClean="0"/>
              <a:t>netifera.com</a:t>
            </a:r>
            <a:r>
              <a:rPr lang="en-US" baseline="0" dirty="0" smtClean="0"/>
              <a:t>/research/poet/PaddingOraclesEverywhereEkoparty2010.pdf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247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12415" indent="-274006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6023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34432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72841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11250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49659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88068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26477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78311811-0FE7-BB47-9DE3-A8EDDA08486F}" type="slidenum">
              <a:rPr lang="en-US" sz="1200">
                <a:latin typeface="Times New Roman" charset="0"/>
              </a:rPr>
              <a:pPr/>
              <a:t>23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Validate token:   check that it</a:t>
            </a:r>
            <a:r>
              <a:rPr lang="en-US" baseline="0" dirty="0" smtClean="0"/>
              <a:t> belongs to an active session that has not been logged out or timed out.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836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12415" indent="-274006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6023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34432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72841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11250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49659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88068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26477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EA15180E-522D-6642-AAFB-699DCF4AFD34}" type="slidenum">
              <a:rPr lang="en-US" sz="1200">
                <a:latin typeface="Times New Roman" charset="0"/>
              </a:rPr>
              <a:pPr/>
              <a:t>26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12415" indent="-274006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6023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34432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72841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11250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49659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88068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26477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9657AA25-869C-604A-911D-E8BB800C04A7}" type="slidenum">
              <a:rPr lang="en-US" sz="1200">
                <a:latin typeface="Times New Roman" charset="0"/>
              </a:rPr>
              <a:pPr/>
              <a:t>31</a:t>
            </a:fld>
            <a:endParaRPr lang="en-US" sz="1200">
              <a:latin typeface="Times New Roman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Don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t generate your own.   Use built in procedures:   ASP, Tomcat,  JServ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12415" indent="-274006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6023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34432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72841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11250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49659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88068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26477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88CB7352-7717-7C41-A37D-AE595EEFC5F0}" type="slidenum">
              <a:rPr lang="en-US" sz="1200">
                <a:latin typeface="Times New Roman" charset="0"/>
              </a:rPr>
              <a:pPr/>
              <a:t>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12415" indent="-274006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6023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34432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72841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11250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49659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88068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26477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9657AA25-869C-604A-911D-E8BB800C04A7}" type="slidenum">
              <a:rPr lang="en-US" sz="1200">
                <a:latin typeface="Times New Roman" charset="0"/>
              </a:rPr>
              <a:pPr/>
              <a:t>32</a:t>
            </a:fld>
            <a:endParaRPr lang="en-US" sz="1200">
              <a:latin typeface="Times New Roman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Don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t generate your own.   Use built in procedures:   ASP, Tomcat,  JServ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also embed agent’s </a:t>
            </a:r>
            <a:r>
              <a:rPr lang="en-US" dirty="0" err="1" smtClean="0"/>
              <a:t>timezone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1783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Problems with new SessionToken after every request:     the back button   (but can be dealt with with proper handling of replays)</a:t>
            </a:r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12415" indent="-274006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6023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34432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72841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11250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49659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88068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26477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877EE1BB-94B2-2442-97FD-DE431D6892DA}" type="slidenum">
              <a:rPr lang="en-US" sz="1200">
                <a:latin typeface="Times New Roman" charset="0"/>
              </a:rPr>
              <a:pPr/>
              <a:t>36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FF3:   most specific cookie sent first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12415" indent="-274006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6023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34432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72841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11250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49659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88068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26477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7767C316-1F59-B849-97C8-AE89DD8A70E4}" type="slidenum">
              <a:rPr lang="en-US" sz="1200">
                <a:latin typeface="Times New Roman" charset="0"/>
              </a:rPr>
              <a:pPr/>
              <a:t>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SOP:    same as server-side read/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write. </a:t>
            </a:r>
          </a:p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Explain </a:t>
            </a:r>
            <a:r>
              <a:rPr lang="en-US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HttpOnly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cookies:   not available in </a:t>
            </a:r>
            <a:r>
              <a:rPr lang="en-US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document.cookie</a:t>
            </a:r>
            <a:r>
              <a:rPr lang="en-US" smtClean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12415" indent="-274006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6023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34432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72841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11250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49659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88068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26477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84DB5922-160F-2246-96F9-407F4974B683}" type="slidenum">
              <a:rPr lang="en-US" sz="1200">
                <a:latin typeface="Times New Roman" charset="0"/>
              </a:rPr>
              <a:pPr/>
              <a:t>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Users an easily edit cookie database</a:t>
            </a:r>
            <a:r>
              <a:rPr lang="en-US" baseline="0" dirty="0" smtClean="0"/>
              <a:t> and modify cookies arbitrarily.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702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RFC 2109 (cookie RFC) has an option for including domain, path in Cookie header, but not supported by browsers.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12415" indent="-274006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6023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34432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72841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11250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49659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88068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26477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8C9F3E06-858C-D44A-B2FE-14B3CF8C51C3}" type="slidenum">
              <a:rPr lang="en-US" sz="1200">
                <a:latin typeface="Times New Roman" charset="0"/>
              </a:rPr>
              <a:pPr/>
              <a:t>12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Writes </a:t>
            </a:r>
            <a:r>
              <a:rPr lang="en-US" dirty="0" err="1" smtClean="0"/>
              <a:t>creditcard</a:t>
            </a:r>
            <a:r>
              <a:rPr lang="en-US" dirty="0" smtClean="0"/>
              <a:t> number into attacker’s account.    Common in hosting</a:t>
            </a:r>
            <a:r>
              <a:rPr lang="en-US" baseline="0" dirty="0" smtClean="0"/>
              <a:t> providers.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564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Times New Roman" charset="0"/>
                <a:ea typeface="ＭＳ Ｐゴシック" charset="0"/>
                <a:cs typeface="ＭＳ Ｐゴシック" charset="0"/>
              </a:rPr>
              <a:t>Alice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visits   http://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www.google.com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 automatically due to phishing filter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12415" indent="-274006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96023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34432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72841" indent="-219205" defTabSz="914875" eaLnBrk="0" hangingPunct="0"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11250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49659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88068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726477" indent="-219205" defTabSz="9148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655DFC12-0008-244E-ADC5-E24C4A4B1899}" type="slidenum">
              <a:rPr lang="en-US" sz="1200">
                <a:latin typeface="Times New Roman" charset="0"/>
              </a:rPr>
              <a:pPr/>
              <a:t>14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51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0295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70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41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31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65066" y="481965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15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19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515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441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460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806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19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61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860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3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836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11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6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523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239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39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593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6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9.xml"/><Relationship Id="rId5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7750"/>
            <a:ext cx="8229600" cy="4095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721" r:id="rId13"/>
    <p:sldLayoutId id="2147483736" r:id="rId1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72599" y="666750"/>
            <a:ext cx="129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vertLeftWhite2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18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346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490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062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48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4/6/16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</a:t>
            </a:r>
            <a:r>
              <a:rPr lang="en-US" sz="1400" baseline="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baseline="0" dirty="0" smtClean="0">
                <a:solidFill>
                  <a:prstClr val="black"/>
                </a:solidFill>
              </a:rPr>
              <a:t>buttons is</a:t>
            </a:r>
            <a:r>
              <a:rPr lang="en-US" sz="1400" dirty="0" smtClean="0">
                <a:solidFill>
                  <a:prstClr val="black"/>
                </a:solidFill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3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38200" y="9715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1" hangingPunct="1"/>
            <a:endParaRPr lang="en-US" sz="3200" b="1" i="1" dirty="0">
              <a:solidFill>
                <a:schemeClr val="tx2"/>
              </a:solidFill>
              <a:latin typeface="Arial Narrow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209800" y="2495550"/>
            <a:ext cx="6400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90000"/>
              </a:lnSpc>
              <a:spcBef>
                <a:spcPct val="20000"/>
              </a:spcBef>
            </a:pPr>
            <a:endParaRPr lang="en-US" sz="1800" b="1" i="1" dirty="0">
              <a:latin typeface="Arial Narrow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Arial Narrow" charset="0"/>
              </a:rPr>
              <a:t>Web Security:  </a:t>
            </a:r>
            <a:r>
              <a:rPr lang="en-US" sz="3200" b="1" dirty="0">
                <a:solidFill>
                  <a:schemeClr val="tx2"/>
                </a:solidFill>
                <a:latin typeface="Arial Narrow" charset="0"/>
              </a:rPr>
              <a:t> </a:t>
            </a:r>
            <a:r>
              <a:rPr lang="en-US" sz="3200" b="1" dirty="0" smtClean="0">
                <a:solidFill>
                  <a:schemeClr val="tx2"/>
                </a:solidFill>
                <a:latin typeface="Arial Narrow" charset="0"/>
              </a:rPr>
              <a:t>  </a:t>
            </a:r>
            <a:r>
              <a:rPr lang="en-US" sz="3200" b="1" i="1" dirty="0" smtClean="0">
                <a:solidFill>
                  <a:schemeClr val="tx2"/>
                </a:solidFill>
                <a:latin typeface="Arial Narrow" charset="0"/>
              </a:rPr>
              <a:t>Session Management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209550"/>
            <a:ext cx="958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CS155</a:t>
            </a:r>
            <a:endParaRPr lang="en-US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438400" y="325755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*Original slides were created by Prof. Dan </a:t>
            </a:r>
            <a:r>
              <a:rPr lang="en-US" sz="1400" dirty="0" err="1" smtClean="0"/>
              <a:t>Boneh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181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09600" y="-19050"/>
            <a:ext cx="8128000" cy="685800"/>
          </a:xfrm>
        </p:spPr>
        <p:txBody>
          <a:bodyPr/>
          <a:lstStyle/>
          <a:p>
            <a:r>
              <a:rPr lang="en-US" sz="3200" dirty="0">
                <a:latin typeface="Tahoma" charset="0"/>
                <a:ea typeface="ＭＳ Ｐゴシック" charset="0"/>
                <a:cs typeface="ＭＳ Ｐゴシック" charset="0"/>
              </a:rPr>
              <a:t>Viewing/deleting cookies in Browser UI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32735"/>
          <a:stretch/>
        </p:blipFill>
        <p:spPr>
          <a:xfrm>
            <a:off x="533400" y="1123950"/>
            <a:ext cx="7861300" cy="309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63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pPr algn="l"/>
            <a:r>
              <a:rPr 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Cookie protocol problems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364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Cookie protocol problems</a:t>
            </a:r>
          </a:p>
        </p:txBody>
      </p:sp>
      <p:sp>
        <p:nvSpPr>
          <p:cNvPr id="18434" name="Subtitle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Server is blind:</a:t>
            </a:r>
          </a:p>
          <a:p>
            <a:pPr lvl="1"/>
            <a:r>
              <a:rPr lang="en-US" dirty="0">
                <a:ea typeface="ＭＳ Ｐゴシック" charset="0"/>
              </a:rPr>
              <a:t>Does not see cookie attributes  (e.g. </a:t>
            </a:r>
            <a:r>
              <a:rPr lang="en-US" dirty="0" smtClean="0">
                <a:ea typeface="ＭＳ Ｐゴシック" charset="0"/>
              </a:rPr>
              <a:t>secure, </a:t>
            </a:r>
            <a:r>
              <a:rPr lang="en-US" dirty="0" err="1" smtClean="0">
                <a:ea typeface="ＭＳ Ｐゴシック" charset="0"/>
              </a:rPr>
              <a:t>HttpOnly</a:t>
            </a:r>
            <a:r>
              <a:rPr lang="en-US" dirty="0" smtClean="0">
                <a:ea typeface="ＭＳ Ｐゴシック" charset="0"/>
              </a:rPr>
              <a:t>)</a:t>
            </a:r>
            <a:endParaRPr lang="en-US" dirty="0">
              <a:ea typeface="ＭＳ Ｐゴシック" charset="0"/>
            </a:endParaRPr>
          </a:p>
          <a:p>
            <a:pPr lvl="1"/>
            <a:r>
              <a:rPr lang="en-US" dirty="0">
                <a:ea typeface="ＭＳ Ｐゴシック" charset="0"/>
              </a:rPr>
              <a:t>Does not see which domain set the cookie</a:t>
            </a:r>
          </a:p>
          <a:p>
            <a:pPr>
              <a:buFont typeface="Wingdings" charset="0"/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524000" y="3486150"/>
            <a:ext cx="57525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Server only sees:     </a:t>
            </a:r>
            <a:r>
              <a:rPr lang="en-US" sz="2400" dirty="0" smtClean="0"/>
              <a:t>   </a:t>
            </a:r>
            <a:r>
              <a:rPr lang="en-US" sz="2400" b="1" dirty="0">
                <a:solidFill>
                  <a:srgbClr val="FF0000"/>
                </a:solidFill>
              </a:rPr>
              <a:t>Cookie:  NAME=VALUE</a:t>
            </a:r>
          </a:p>
        </p:txBody>
      </p:sp>
    </p:spTree>
    <p:extLst>
      <p:ext uri="{BB962C8B-B14F-4D97-AF65-F5344CB8AC3E}">
        <p14:creationId xmlns:p14="http://schemas.microsoft.com/office/powerpoint/2010/main" val="3733593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Example 1:  login server problems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457200" y="819150"/>
            <a:ext cx="8610600" cy="4324350"/>
          </a:xfrm>
        </p:spPr>
        <p:txBody>
          <a:bodyPr>
            <a:normAutofit lnSpcReduction="10000"/>
          </a:bodyPr>
          <a:lstStyle/>
          <a:p>
            <a:pPr marL="293687" indent="-457200">
              <a:spcBef>
                <a:spcPts val="2400"/>
              </a:spcBef>
              <a:buFont typeface="+mj-lt"/>
              <a:buAutoNum type="arabicPeriod"/>
              <a:tabLst>
                <a:tab pos="568325" algn="l"/>
                <a:tab pos="1198563" algn="l"/>
              </a:tabLst>
            </a:pPr>
            <a:r>
              <a:rPr lang="en-US" dirty="0">
                <a:ea typeface="ＭＳ Ｐゴシック" charset="0"/>
                <a:cs typeface="ＭＳ Ｐゴシック" charset="0"/>
              </a:rPr>
              <a:t>Alice logs in at    </a:t>
            </a:r>
            <a:r>
              <a:rPr lang="en-US" b="1" dirty="0" err="1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login.site.com</a:t>
            </a:r>
            <a:r>
              <a:rPr lang="en-US" b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ea typeface="ＭＳ Ｐゴシック" charset="0"/>
                <a:cs typeface="ＭＳ Ｐゴシック" charset="0"/>
              </a:rPr>
              <a:t>   </a:t>
            </a:r>
          </a:p>
          <a:p>
            <a:pPr marL="168275" indent="-331788">
              <a:buFont typeface="Wingdings" charset="0"/>
              <a:buNone/>
              <a:tabLst>
                <a:tab pos="568325" algn="l"/>
                <a:tab pos="1198563" algn="l"/>
              </a:tabLst>
            </a:pPr>
            <a:r>
              <a:rPr lang="en-US" dirty="0">
                <a:ea typeface="ＭＳ Ｐゴシック" charset="0"/>
                <a:cs typeface="ＭＳ Ｐゴシック" charset="0"/>
              </a:rPr>
              <a:t>		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    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login.site.com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 </a:t>
            </a:r>
            <a:r>
              <a:rPr lang="en-US" dirty="0">
                <a:ea typeface="ＭＳ Ｐゴシック" charset="0"/>
                <a:cs typeface="ＭＳ Ｐゴシック" charset="0"/>
              </a:rPr>
              <a:t>sets session-id cookie for  </a:t>
            </a:r>
            <a:r>
              <a:rPr lang="en-US" b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.</a:t>
            </a:r>
            <a:r>
              <a:rPr lang="en-US" b="1" dirty="0" err="1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site.com</a:t>
            </a:r>
            <a:endParaRPr lang="en-US" b="1" dirty="0">
              <a:solidFill>
                <a:srgbClr val="00B050"/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ts val="2400"/>
              </a:spcBef>
              <a:buNone/>
              <a:tabLst>
                <a:tab pos="568325" algn="l"/>
                <a:tab pos="1198563" algn="l"/>
              </a:tabLst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2.   Alice </a:t>
            </a:r>
            <a:r>
              <a:rPr lang="en-US" dirty="0">
                <a:ea typeface="ＭＳ Ｐゴシック" charset="0"/>
                <a:cs typeface="ＭＳ Ｐゴシック" charset="0"/>
              </a:rPr>
              <a:t>visits   </a:t>
            </a:r>
            <a:r>
              <a:rPr lang="en-US" b="1" dirty="0" err="1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evil.site.com</a:t>
            </a:r>
            <a:endParaRPr lang="en-US" b="1" dirty="0">
              <a:solidFill>
                <a:srgbClr val="00B050"/>
              </a:solidFill>
              <a:ea typeface="ＭＳ Ｐゴシック" charset="0"/>
              <a:cs typeface="ＭＳ Ｐゴシック" charset="0"/>
            </a:endParaRPr>
          </a:p>
          <a:p>
            <a:pPr marL="168275" indent="-331788">
              <a:buFont typeface="Wingdings" charset="0"/>
              <a:buNone/>
              <a:tabLst>
                <a:tab pos="568325" algn="l"/>
                <a:tab pos="1198563" algn="l"/>
              </a:tabLst>
            </a:pPr>
            <a:r>
              <a:rPr lang="en-US" dirty="0">
                <a:ea typeface="ＭＳ Ｐゴシック" charset="0"/>
                <a:cs typeface="ＭＳ Ｐゴシック" charset="0"/>
              </a:rPr>
              <a:t>		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    overwrites    </a:t>
            </a:r>
            <a:r>
              <a:rPr lang="en-US" b="1" dirty="0">
                <a:ea typeface="ＭＳ Ｐゴシック" charset="0"/>
                <a:cs typeface="ＭＳ Ｐゴシック" charset="0"/>
              </a:rPr>
              <a:t>.</a:t>
            </a:r>
            <a:r>
              <a:rPr lang="en-US" b="1" dirty="0" err="1">
                <a:ea typeface="ＭＳ Ｐゴシック" charset="0"/>
                <a:cs typeface="ＭＳ Ｐゴシック" charset="0"/>
              </a:rPr>
              <a:t>site.com</a:t>
            </a:r>
            <a:r>
              <a:rPr lang="en-US" b="1" dirty="0">
                <a:ea typeface="ＭＳ Ｐゴシック" charset="0"/>
                <a:cs typeface="ＭＳ Ｐゴシック" charset="0"/>
              </a:rPr>
              <a:t>    </a:t>
            </a:r>
            <a:r>
              <a:rPr lang="en-US" dirty="0">
                <a:ea typeface="ＭＳ Ｐゴシック" charset="0"/>
                <a:cs typeface="ＭＳ Ｐゴシック" charset="0"/>
              </a:rPr>
              <a:t>session-id cookie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r>
              <a:rPr lang="en-US" dirty="0">
                <a:ea typeface="ＭＳ Ｐゴシック" charset="0"/>
                <a:cs typeface="ＭＳ Ｐゴシック" charset="0"/>
              </a:rPr>
              <a:t>	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    with </a:t>
            </a:r>
            <a:r>
              <a:rPr lang="en-US" dirty="0">
                <a:ea typeface="ＭＳ Ｐゴシック" charset="0"/>
                <a:cs typeface="ＭＳ Ｐゴシック" charset="0"/>
              </a:rPr>
              <a:t>session-id of user 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 err="1">
                <a:ea typeface="ＭＳ Ｐゴシック" charset="0"/>
                <a:cs typeface="ＭＳ Ｐゴシック" charset="0"/>
              </a:rPr>
              <a:t>badguy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”</a:t>
            </a:r>
            <a:endParaRPr lang="en-US" altLang="ja-JP" dirty="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ts val="2400"/>
              </a:spcBef>
              <a:buNone/>
              <a:tabLst>
                <a:tab pos="568325" algn="l"/>
                <a:tab pos="1198563" algn="l"/>
              </a:tabLst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3.   Alice </a:t>
            </a:r>
            <a:r>
              <a:rPr lang="en-US" dirty="0">
                <a:ea typeface="ＭＳ Ｐゴシック" charset="0"/>
                <a:cs typeface="ＭＳ Ｐゴシック" charset="0"/>
              </a:rPr>
              <a:t>visits   </a:t>
            </a:r>
            <a:r>
              <a:rPr lang="en-US" b="1" dirty="0" err="1" smtClean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course.site.com</a:t>
            </a:r>
            <a:r>
              <a:rPr lang="en-US" b="1" dirty="0" smtClean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    </a:t>
            </a:r>
            <a:r>
              <a:rPr lang="en-US" dirty="0">
                <a:ea typeface="ＭＳ Ｐゴシック" charset="0"/>
                <a:cs typeface="ＭＳ Ｐゴシック" charset="0"/>
              </a:rPr>
              <a:t>to submit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homework</a:t>
            </a:r>
            <a:endParaRPr lang="en-US" b="1" dirty="0">
              <a:ea typeface="ＭＳ Ｐゴシック" charset="0"/>
              <a:cs typeface="ＭＳ Ｐゴシック" charset="0"/>
            </a:endParaRPr>
          </a:p>
          <a:p>
            <a:pPr marL="168275" indent="-331788">
              <a:buFont typeface="Wingdings" charset="0"/>
              <a:buNone/>
              <a:tabLst>
                <a:tab pos="568325" algn="l"/>
                <a:tab pos="1198563" algn="l"/>
              </a:tabLst>
            </a:pPr>
            <a:r>
              <a:rPr lang="en-US" dirty="0">
                <a:ea typeface="ＭＳ Ｐゴシック" charset="0"/>
                <a:cs typeface="ＭＳ Ｐゴシック" charset="0"/>
              </a:rPr>
              <a:t>		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    </a:t>
            </a:r>
            <a:r>
              <a:rPr lang="en-US" b="1" dirty="0" err="1" smtClean="0">
                <a:ea typeface="ＭＳ Ｐゴシック" charset="0"/>
                <a:cs typeface="ＭＳ Ｐゴシック" charset="0"/>
              </a:rPr>
              <a:t>course.site.com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 thinks </a:t>
            </a:r>
            <a:r>
              <a:rPr lang="en-US" dirty="0">
                <a:ea typeface="ＭＳ Ｐゴシック" charset="0"/>
                <a:cs typeface="ＭＳ Ｐゴシック" charset="0"/>
              </a:rPr>
              <a:t>it is talking to 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 err="1">
                <a:ea typeface="ＭＳ Ｐゴシック" charset="0"/>
                <a:cs typeface="ＭＳ Ｐゴシック" charset="0"/>
              </a:rPr>
              <a:t>badguy</a:t>
            </a:r>
            <a:r>
              <a:rPr lang="ja-JP" altLang="en-US" dirty="0" smtClean="0">
                <a:ea typeface="ＭＳ Ｐゴシック" charset="0"/>
                <a:cs typeface="ＭＳ Ｐゴシック" charset="0"/>
              </a:rPr>
              <a:t>”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marL="168275" indent="-331788">
              <a:spcBef>
                <a:spcPts val="2376"/>
              </a:spcBef>
              <a:buFont typeface="Wingdings" charset="0"/>
              <a:buNone/>
              <a:tabLst>
                <a:tab pos="568325" algn="l"/>
                <a:tab pos="1198563" algn="l"/>
              </a:tabLst>
            </a:pPr>
            <a:r>
              <a:rPr lang="en-US" dirty="0">
                <a:ea typeface="ＭＳ Ｐゴシック" charset="0"/>
                <a:cs typeface="ＭＳ Ｐゴシック" charset="0"/>
              </a:rPr>
              <a:t>Problem:  </a:t>
            </a:r>
            <a:r>
              <a:rPr lang="en-US" b="1" dirty="0" err="1" smtClean="0">
                <a:solidFill>
                  <a:srgbClr val="002060"/>
                </a:solidFill>
                <a:ea typeface="ＭＳ Ｐゴシック" charset="0"/>
                <a:cs typeface="ＭＳ Ｐゴシック" charset="0"/>
              </a:rPr>
              <a:t>course.site.com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 expects </a:t>
            </a:r>
            <a:r>
              <a:rPr lang="en-US" dirty="0">
                <a:ea typeface="ＭＳ Ｐゴシック" charset="0"/>
                <a:cs typeface="ＭＳ Ｐゴシック" charset="0"/>
              </a:rPr>
              <a:t>session-id from  </a:t>
            </a:r>
            <a:r>
              <a:rPr lang="en-US" b="1" dirty="0" err="1">
                <a:solidFill>
                  <a:srgbClr val="002060"/>
                </a:solidFill>
                <a:ea typeface="ＭＳ Ｐゴシック" charset="0"/>
                <a:cs typeface="ＭＳ Ｐゴシック" charset="0"/>
              </a:rPr>
              <a:t>login.site.com</a:t>
            </a:r>
            <a:r>
              <a:rPr lang="en-US" dirty="0">
                <a:ea typeface="ＭＳ Ｐゴシック" charset="0"/>
                <a:cs typeface="ＭＳ Ｐゴシック" charset="0"/>
              </a:rPr>
              <a:t>;</a:t>
            </a:r>
          </a:p>
          <a:p>
            <a:pPr marL="168275" indent="-331788">
              <a:buFont typeface="Wingdings" charset="0"/>
              <a:buNone/>
              <a:tabLst>
                <a:tab pos="568325" algn="l"/>
                <a:tab pos="1198563" algn="l"/>
              </a:tabLst>
            </a:pPr>
            <a:r>
              <a:rPr lang="en-US" dirty="0">
                <a:ea typeface="ＭＳ Ｐゴシック" charset="0"/>
                <a:cs typeface="ＭＳ Ｐゴシック" charset="0"/>
              </a:rPr>
              <a:t>			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cannot </a:t>
            </a:r>
            <a:r>
              <a:rPr lang="en-US" dirty="0">
                <a:ea typeface="ＭＳ Ｐゴシック" charset="0"/>
                <a:cs typeface="ＭＳ Ｐゴシック" charset="0"/>
              </a:rPr>
              <a:t>tell that session-id cookie was overwritten</a:t>
            </a:r>
          </a:p>
          <a:p>
            <a:pPr marL="168275" indent="-331788">
              <a:tabLst>
                <a:tab pos="568325" algn="l"/>
                <a:tab pos="1198563" algn="l"/>
              </a:tabLst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329112"/>
            <a:ext cx="8486775" cy="757238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9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609600" y="57150"/>
            <a:ext cx="8077200" cy="685800"/>
          </a:xfrm>
        </p:spPr>
        <p:txBody>
          <a:bodyPr/>
          <a:lstStyle/>
          <a:p>
            <a:r>
              <a:rPr lang="en-US" sz="2800" dirty="0">
                <a:latin typeface="Tahoma" charset="0"/>
                <a:ea typeface="ＭＳ Ｐゴシック" charset="0"/>
                <a:cs typeface="ＭＳ Ｐゴシック" charset="0"/>
              </a:rPr>
              <a:t>Example 2:   </a:t>
            </a:r>
            <a:r>
              <a:rPr lang="ja-JP" altLang="en-US" sz="2800" dirty="0">
                <a:latin typeface="Tahom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latin typeface="Tahoma" charset="0"/>
                <a:ea typeface="ＭＳ Ｐゴシック" charset="0"/>
                <a:cs typeface="ＭＳ Ｐゴシック" charset="0"/>
              </a:rPr>
              <a:t>secure</a:t>
            </a:r>
            <a:r>
              <a:rPr lang="ja-JP" altLang="en-US" sz="2800" dirty="0">
                <a:latin typeface="Tahom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 dirty="0">
                <a:latin typeface="Tahoma" charset="0"/>
                <a:ea typeface="ＭＳ Ｐゴシック" charset="0"/>
                <a:cs typeface="ＭＳ Ｐゴシック" charset="0"/>
              </a:rPr>
              <a:t> cookies are not secure</a:t>
            </a:r>
            <a:endParaRPr lang="en-US" sz="2800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381000" y="895350"/>
            <a:ext cx="8315325" cy="41529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Alice logs in at    </a:t>
            </a:r>
            <a:r>
              <a:rPr lang="en-US" b="1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https</a:t>
            </a:r>
            <a:r>
              <a:rPr 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:/</a:t>
            </a:r>
            <a:r>
              <a:rPr lang="en-US" dirty="0" smtClean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/</a:t>
            </a:r>
            <a:r>
              <a:rPr lang="en-US" dirty="0" err="1" smtClean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accounts.google.com</a:t>
            </a:r>
            <a:endParaRPr lang="en-US" dirty="0">
              <a:solidFill>
                <a:srgbClr val="000090"/>
              </a:solidFill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Alice visits     </a:t>
            </a:r>
            <a:r>
              <a:rPr lang="en-US" b="1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http</a:t>
            </a:r>
            <a:r>
              <a:rPr 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://</a:t>
            </a:r>
            <a:r>
              <a:rPr lang="en-US" dirty="0" err="1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www.google.com</a:t>
            </a:r>
            <a:r>
              <a:rPr 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    </a:t>
            </a:r>
            <a:r>
              <a:rPr lang="en-US" dirty="0">
                <a:ea typeface="ＭＳ Ｐゴシック" charset="0"/>
                <a:cs typeface="ＭＳ Ｐゴシック" charset="0"/>
              </a:rPr>
              <a:t>(cleartext)</a:t>
            </a:r>
          </a:p>
          <a:p>
            <a:r>
              <a:rPr lang="en-US" dirty="0">
                <a:ea typeface="ＭＳ Ｐゴシック" charset="0"/>
              </a:rPr>
              <a:t>Network attacker can inject into response</a:t>
            </a:r>
          </a:p>
          <a:p>
            <a:pPr lvl="1">
              <a:buFont typeface="Wingdings" charset="0"/>
              <a:buNone/>
            </a:pPr>
            <a:r>
              <a:rPr lang="en-US" dirty="0">
                <a:ea typeface="ＭＳ Ｐゴシック" charset="0"/>
              </a:rPr>
              <a:t>			</a:t>
            </a:r>
            <a:r>
              <a:rPr lang="en-US" b="1" dirty="0">
                <a:solidFill>
                  <a:srgbClr val="000090"/>
                </a:solidFill>
                <a:ea typeface="ＭＳ Ｐゴシック" charset="0"/>
              </a:rPr>
              <a:t>Set-Cookie:  </a:t>
            </a:r>
            <a:r>
              <a:rPr lang="en-US" b="1" dirty="0" smtClean="0">
                <a:solidFill>
                  <a:srgbClr val="000090"/>
                </a:solidFill>
                <a:ea typeface="ＭＳ Ｐゴシック" charset="0"/>
              </a:rPr>
              <a:t>SSID</a:t>
            </a:r>
            <a:r>
              <a:rPr lang="en-US" b="1" dirty="0">
                <a:solidFill>
                  <a:srgbClr val="000090"/>
                </a:solidFill>
                <a:ea typeface="ＭＳ Ｐゴシック" charset="0"/>
              </a:rPr>
              <a:t>=</a:t>
            </a:r>
            <a:r>
              <a:rPr lang="en-US" b="1" dirty="0" err="1">
                <a:solidFill>
                  <a:srgbClr val="000090"/>
                </a:solidFill>
                <a:ea typeface="ＭＳ Ｐゴシック" charset="0"/>
              </a:rPr>
              <a:t>badguy</a:t>
            </a:r>
            <a:r>
              <a:rPr lang="en-US" b="1" dirty="0">
                <a:solidFill>
                  <a:srgbClr val="000090"/>
                </a:solidFill>
                <a:ea typeface="ＭＳ Ｐゴシック" charset="0"/>
              </a:rPr>
              <a:t>; secure</a:t>
            </a:r>
          </a:p>
          <a:p>
            <a:pPr>
              <a:buFont typeface="Wingdings" charset="0"/>
              <a:buNone/>
            </a:pPr>
            <a:r>
              <a:rPr lang="en-US" dirty="0">
                <a:ea typeface="ＭＳ Ｐゴシック" charset="0"/>
              </a:rPr>
              <a:t>	and overwrite secure cookie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Problem:   network attacker can re-write HTTPS cookies !</a:t>
            </a:r>
          </a:p>
          <a:p>
            <a:pPr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		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dirty="0" smtClean="0">
                <a:ea typeface="ＭＳ Ｐゴシック" charset="0"/>
                <a:cs typeface="ＭＳ Ｐゴシック" charset="0"/>
                <a:sym typeface="Symbol" charset="0"/>
              </a:rPr>
              <a:t>  </a:t>
            </a:r>
            <a:r>
              <a:rPr lang="en-US" dirty="0">
                <a:ea typeface="ＭＳ Ｐゴシック" charset="0"/>
                <a:cs typeface="ＭＳ Ｐゴシック" charset="0"/>
              </a:rPr>
              <a:t>HTTPS cookie value cannot be trusted</a:t>
            </a: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152400" y="2520950"/>
            <a:ext cx="8382000" cy="1371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6934200" y="2134791"/>
            <a:ext cx="2209800" cy="20835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lg" len="med"/>
              </a14:hiddenLine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20412" y="1287504"/>
            <a:ext cx="819907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90"/>
                </a:solidFill>
              </a:rPr>
              <a:t>set</a:t>
            </a:r>
            <a:r>
              <a:rPr lang="en-US" sz="1600" dirty="0">
                <a:solidFill>
                  <a:srgbClr val="000090"/>
                </a:solidFill>
              </a:rPr>
              <a:t>-cookie: </a:t>
            </a:r>
            <a:r>
              <a:rPr lang="en-US" sz="1600" b="1" dirty="0">
                <a:solidFill>
                  <a:srgbClr val="000090"/>
                </a:solidFill>
              </a:rPr>
              <a:t>SSID</a:t>
            </a:r>
            <a:r>
              <a:rPr lang="en-US" sz="1600" dirty="0">
                <a:solidFill>
                  <a:srgbClr val="000090"/>
                </a:solidFill>
              </a:rPr>
              <a:t>=A7_ESAgDpKYk5TGnf</a:t>
            </a:r>
            <a:r>
              <a:rPr lang="en-US" sz="1600" dirty="0" smtClean="0">
                <a:solidFill>
                  <a:srgbClr val="000090"/>
                </a:solidFill>
              </a:rPr>
              <a:t>;  Domain</a:t>
            </a:r>
            <a:r>
              <a:rPr lang="en-US" sz="1600" dirty="0">
                <a:solidFill>
                  <a:srgbClr val="000090"/>
                </a:solidFill>
              </a:rPr>
              <a:t>=.google.com</a:t>
            </a:r>
            <a:r>
              <a:rPr lang="en-US" sz="1600" dirty="0" smtClean="0">
                <a:solidFill>
                  <a:srgbClr val="000090"/>
                </a:solidFill>
              </a:rPr>
              <a:t>;  Path</a:t>
            </a:r>
            <a:r>
              <a:rPr lang="en-US" sz="1600" dirty="0">
                <a:solidFill>
                  <a:srgbClr val="000090"/>
                </a:solidFill>
              </a:rPr>
              <a:t>=</a:t>
            </a:r>
            <a:r>
              <a:rPr lang="en-US" sz="1600" dirty="0" smtClean="0">
                <a:solidFill>
                  <a:srgbClr val="000090"/>
                </a:solidFill>
              </a:rPr>
              <a:t>/  ;</a:t>
            </a:r>
            <a:br>
              <a:rPr lang="en-US" sz="1600" dirty="0" smtClean="0">
                <a:solidFill>
                  <a:srgbClr val="000090"/>
                </a:solidFill>
              </a:rPr>
            </a:br>
            <a:r>
              <a:rPr lang="en-US" sz="1600" dirty="0" smtClean="0">
                <a:solidFill>
                  <a:srgbClr val="000090"/>
                </a:solidFill>
              </a:rPr>
              <a:t>			Expires</a:t>
            </a:r>
            <a:r>
              <a:rPr lang="en-US" sz="1600" dirty="0">
                <a:solidFill>
                  <a:srgbClr val="000090"/>
                </a:solidFill>
              </a:rPr>
              <a:t>=Wed, 09-Mar-</a:t>
            </a:r>
            <a:r>
              <a:rPr lang="en-US" sz="1600" dirty="0" smtClean="0">
                <a:solidFill>
                  <a:srgbClr val="000090"/>
                </a:solidFill>
              </a:rPr>
              <a:t>2023 </a:t>
            </a:r>
            <a:r>
              <a:rPr lang="en-US" sz="1600" dirty="0">
                <a:solidFill>
                  <a:srgbClr val="000090"/>
                </a:solidFill>
              </a:rPr>
              <a:t>18:35:11 GMT</a:t>
            </a:r>
            <a:r>
              <a:rPr lang="en-US" sz="1600" dirty="0" smtClean="0">
                <a:solidFill>
                  <a:srgbClr val="000090"/>
                </a:solidFill>
              </a:rPr>
              <a:t>;  </a:t>
            </a:r>
            <a:r>
              <a:rPr lang="en-US" sz="1600" b="1" dirty="0" smtClean="0">
                <a:solidFill>
                  <a:srgbClr val="000090"/>
                </a:solidFill>
              </a:rPr>
              <a:t>Secure;  </a:t>
            </a:r>
            <a:r>
              <a:rPr lang="en-US" sz="1600" b="1" dirty="0" err="1" smtClean="0">
                <a:solidFill>
                  <a:srgbClr val="000090"/>
                </a:solidFill>
              </a:rPr>
              <a:t>HttpOnly</a:t>
            </a:r>
            <a:endParaRPr lang="en-US" sz="1600" b="1" dirty="0">
              <a:solidFill>
                <a:srgbClr val="000090"/>
              </a:solidFill>
            </a:endParaRPr>
          </a:p>
          <a:p>
            <a:r>
              <a:rPr lang="en-US" sz="1600" dirty="0" smtClean="0">
                <a:solidFill>
                  <a:srgbClr val="000090"/>
                </a:solidFill>
              </a:rPr>
              <a:t>set</a:t>
            </a:r>
            <a:r>
              <a:rPr lang="en-US" sz="1600" dirty="0">
                <a:solidFill>
                  <a:srgbClr val="000090"/>
                </a:solidFill>
              </a:rPr>
              <a:t>-cookie: </a:t>
            </a:r>
            <a:r>
              <a:rPr lang="en-US" sz="1600" b="1" dirty="0">
                <a:solidFill>
                  <a:srgbClr val="000090"/>
                </a:solidFill>
              </a:rPr>
              <a:t>SAPISID</a:t>
            </a:r>
            <a:r>
              <a:rPr lang="en-US" sz="1600" dirty="0">
                <a:solidFill>
                  <a:srgbClr val="000090"/>
                </a:solidFill>
              </a:rPr>
              <a:t>=wj1gYKLFy-RmWybP/ANtKMtPIHNambvdI4</a:t>
            </a:r>
            <a:r>
              <a:rPr lang="en-US" sz="1600" dirty="0" smtClean="0">
                <a:solidFill>
                  <a:srgbClr val="000090"/>
                </a:solidFill>
              </a:rPr>
              <a:t>;  Domain</a:t>
            </a:r>
            <a:r>
              <a:rPr lang="en-US" sz="1600" dirty="0">
                <a:solidFill>
                  <a:srgbClr val="000090"/>
                </a:solidFill>
              </a:rPr>
              <a:t>=.</a:t>
            </a:r>
            <a:r>
              <a:rPr lang="en-US" sz="1600" dirty="0" err="1">
                <a:solidFill>
                  <a:srgbClr val="000090"/>
                </a:solidFill>
              </a:rPr>
              <a:t>google.com;Path</a:t>
            </a:r>
            <a:r>
              <a:rPr lang="en-US" sz="1600" dirty="0">
                <a:solidFill>
                  <a:srgbClr val="000090"/>
                </a:solidFill>
              </a:rPr>
              <a:t>=</a:t>
            </a:r>
            <a:r>
              <a:rPr lang="en-US" sz="1600" dirty="0" smtClean="0">
                <a:solidFill>
                  <a:srgbClr val="000090"/>
                </a:solidFill>
              </a:rPr>
              <a:t>/  ;</a:t>
            </a:r>
            <a:br>
              <a:rPr lang="en-US" sz="1600" dirty="0" smtClean="0">
                <a:solidFill>
                  <a:srgbClr val="000090"/>
                </a:solidFill>
              </a:rPr>
            </a:br>
            <a:r>
              <a:rPr lang="en-US" sz="1600" dirty="0" smtClean="0">
                <a:solidFill>
                  <a:srgbClr val="000090"/>
                </a:solidFill>
              </a:rPr>
              <a:t>			Expires</a:t>
            </a:r>
            <a:r>
              <a:rPr lang="en-US" sz="1600" dirty="0">
                <a:solidFill>
                  <a:srgbClr val="000090"/>
                </a:solidFill>
              </a:rPr>
              <a:t>=Wed, 09-Mar</a:t>
            </a:r>
            <a:r>
              <a:rPr lang="en-US" sz="1600">
                <a:solidFill>
                  <a:srgbClr val="000090"/>
                </a:solidFill>
              </a:rPr>
              <a:t>-</a:t>
            </a:r>
            <a:r>
              <a:rPr lang="en-US" sz="1600" smtClean="0">
                <a:solidFill>
                  <a:srgbClr val="000090"/>
                </a:solidFill>
              </a:rPr>
              <a:t>2023 </a:t>
            </a:r>
            <a:r>
              <a:rPr lang="en-US" sz="1600" dirty="0">
                <a:solidFill>
                  <a:srgbClr val="000090"/>
                </a:solidFill>
              </a:rPr>
              <a:t>18:35:11 GMT</a:t>
            </a:r>
            <a:r>
              <a:rPr lang="en-US" sz="1600" dirty="0" smtClean="0">
                <a:solidFill>
                  <a:srgbClr val="000090"/>
                </a:solidFill>
              </a:rPr>
              <a:t>;  </a:t>
            </a:r>
            <a:r>
              <a:rPr lang="en-US" sz="1600" b="1" dirty="0" smtClean="0">
                <a:solidFill>
                  <a:srgbClr val="000090"/>
                </a:solidFill>
              </a:rPr>
              <a:t>Secure</a:t>
            </a:r>
            <a:endParaRPr lang="en-US" sz="16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917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Interaction with the DOM SOP</a:t>
            </a:r>
          </a:p>
        </p:txBody>
      </p:sp>
      <p:sp>
        <p:nvSpPr>
          <p:cNvPr id="23554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457200" y="1047750"/>
            <a:ext cx="8458200" cy="4095750"/>
          </a:xfrm>
        </p:spPr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Cookie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SOP </a:t>
            </a:r>
            <a:r>
              <a:rPr lang="en-US" dirty="0">
                <a:ea typeface="ＭＳ Ｐゴシック" charset="0"/>
                <a:cs typeface="ＭＳ Ｐゴシック" charset="0"/>
              </a:rPr>
              <a:t>path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separation:</a:t>
            </a:r>
          </a:p>
          <a:p>
            <a:pPr>
              <a:buFont typeface="Wingdings" charset="0"/>
              <a:buNone/>
            </a:pPr>
            <a:r>
              <a:rPr lang="en-US" b="1" dirty="0">
                <a:solidFill>
                  <a:srgbClr val="7379C1"/>
                </a:solidFill>
                <a:ea typeface="ＭＳ Ｐゴシック" charset="0"/>
                <a:cs typeface="ＭＳ Ｐゴシック" charset="0"/>
              </a:rPr>
              <a:t>	</a:t>
            </a:r>
            <a:r>
              <a:rPr lang="en-US" b="1" dirty="0" smtClean="0">
                <a:solidFill>
                  <a:srgbClr val="7379C1"/>
                </a:solidFill>
                <a:ea typeface="ＭＳ Ｐゴシック" charset="0"/>
                <a:cs typeface="ＭＳ Ｐゴシック" charset="0"/>
              </a:rPr>
              <a:t>	</a:t>
            </a:r>
            <a:r>
              <a:rPr lang="en-US" b="1" dirty="0" err="1" smtClean="0">
                <a:solidFill>
                  <a:srgbClr val="7379C1"/>
                </a:solidFill>
                <a:ea typeface="ＭＳ Ｐゴシック" charset="0"/>
                <a:cs typeface="ＭＳ Ｐゴシック" charset="0"/>
              </a:rPr>
              <a:t>x.com</a:t>
            </a:r>
            <a:r>
              <a:rPr lang="en-US" b="1" dirty="0">
                <a:solidFill>
                  <a:srgbClr val="7379C1"/>
                </a:solidFill>
                <a:ea typeface="ＭＳ Ｐゴシック" charset="0"/>
                <a:cs typeface="ＭＳ Ｐゴシック" charset="0"/>
              </a:rPr>
              <a:t>/A</a:t>
            </a:r>
            <a:r>
              <a:rPr lang="en-US" dirty="0">
                <a:ea typeface="ＭＳ Ｐゴシック" charset="0"/>
                <a:cs typeface="ＭＳ Ｐゴシック" charset="0"/>
              </a:rPr>
              <a:t>   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 does </a:t>
            </a:r>
            <a:r>
              <a:rPr lang="en-US" dirty="0">
                <a:ea typeface="ＭＳ Ｐゴシック" charset="0"/>
                <a:cs typeface="ＭＳ Ｐゴシック" charset="0"/>
              </a:rPr>
              <a:t>not see cookies of     </a:t>
            </a:r>
            <a:r>
              <a:rPr lang="en-US" b="1" dirty="0" err="1">
                <a:solidFill>
                  <a:srgbClr val="7379C1"/>
                </a:solidFill>
                <a:ea typeface="ＭＳ Ｐゴシック" charset="0"/>
                <a:cs typeface="ＭＳ Ｐゴシック" charset="0"/>
              </a:rPr>
              <a:t>x.com</a:t>
            </a:r>
            <a:r>
              <a:rPr lang="en-US" b="1" dirty="0">
                <a:solidFill>
                  <a:srgbClr val="7379C1"/>
                </a:solidFill>
                <a:ea typeface="ＭＳ Ｐゴシック" charset="0"/>
                <a:cs typeface="ＭＳ Ｐゴシック" charset="0"/>
              </a:rPr>
              <a:t>/</a:t>
            </a:r>
            <a:r>
              <a:rPr lang="en-US" b="1" dirty="0" smtClean="0">
                <a:solidFill>
                  <a:srgbClr val="7379C1"/>
                </a:solidFill>
                <a:ea typeface="ＭＳ Ｐゴシック" charset="0"/>
                <a:cs typeface="ＭＳ Ｐゴシック" charset="0"/>
              </a:rPr>
              <a:t>B</a:t>
            </a:r>
            <a:endParaRPr lang="en-US" b="1" dirty="0">
              <a:solidFill>
                <a:srgbClr val="7379C1"/>
              </a:solidFill>
              <a:ea typeface="ＭＳ Ｐゴシック" charset="0"/>
              <a:cs typeface="ＭＳ Ｐゴシック" charset="0"/>
            </a:endParaRPr>
          </a:p>
          <a:p>
            <a:pPr>
              <a:spcBef>
                <a:spcPts val="2424"/>
              </a:spcBef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Not a security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measure:   </a:t>
            </a:r>
            <a:r>
              <a:rPr lang="en-US" b="1" dirty="0" err="1" smtClean="0">
                <a:solidFill>
                  <a:srgbClr val="666699"/>
                </a:solidFill>
                <a:ea typeface="ＭＳ Ｐゴシック" charset="0"/>
                <a:cs typeface="ＭＳ Ｐゴシック" charset="0"/>
              </a:rPr>
              <a:t>x.com</a:t>
            </a:r>
            <a:r>
              <a:rPr lang="en-US" b="1" dirty="0">
                <a:solidFill>
                  <a:srgbClr val="666699"/>
                </a:solidFill>
                <a:ea typeface="ＭＳ Ｐゴシック" charset="0"/>
                <a:cs typeface="ＭＳ Ｐゴシック" charset="0"/>
              </a:rPr>
              <a:t>/A</a:t>
            </a:r>
            <a:r>
              <a:rPr lang="en-US" dirty="0">
                <a:solidFill>
                  <a:srgbClr val="666699"/>
                </a:solidFill>
                <a:ea typeface="ＭＳ Ｐゴシック" charset="0"/>
                <a:cs typeface="ＭＳ Ｐゴシック" charset="0"/>
              </a:rPr>
              <a:t>  </a:t>
            </a:r>
            <a:r>
              <a:rPr lang="en-US" dirty="0">
                <a:ea typeface="ＭＳ Ｐゴシック" charset="0"/>
                <a:cs typeface="ＭＳ Ｐゴシック" charset="0"/>
              </a:rPr>
              <a:t>has access to DOM of  </a:t>
            </a:r>
            <a:r>
              <a:rPr lang="en-US" b="1" dirty="0" err="1">
                <a:solidFill>
                  <a:srgbClr val="666699"/>
                </a:solidFill>
                <a:ea typeface="ＭＳ Ｐゴシック" charset="0"/>
                <a:cs typeface="ＭＳ Ｐゴシック" charset="0"/>
              </a:rPr>
              <a:t>x.com</a:t>
            </a:r>
            <a:r>
              <a:rPr lang="en-US" b="1" dirty="0">
                <a:solidFill>
                  <a:srgbClr val="666699"/>
                </a:solidFill>
                <a:ea typeface="ＭＳ Ｐゴシック" charset="0"/>
                <a:cs typeface="ＭＳ Ｐゴシック" charset="0"/>
              </a:rPr>
              <a:t>/B</a:t>
            </a:r>
          </a:p>
          <a:p>
            <a:pPr>
              <a:spcBef>
                <a:spcPts val="2000"/>
              </a:spcBef>
              <a:buFontTx/>
              <a:buNone/>
            </a:pPr>
            <a:r>
              <a:rPr lang="en-US" altLang="ko-KR" dirty="0">
                <a:ea typeface="ＭＳ Ｐゴシック" charset="0"/>
                <a:cs typeface="ＭＳ Ｐゴシック" charset="0"/>
              </a:rPr>
              <a:t>		</a:t>
            </a:r>
            <a:r>
              <a:rPr lang="en-US" altLang="ko-KR" b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&lt;</a:t>
            </a:r>
            <a:r>
              <a:rPr lang="en-US" altLang="ko-KR" b="1" dirty="0" err="1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iframe</a:t>
            </a:r>
            <a:r>
              <a:rPr lang="en-US" altLang="ko-KR" b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altLang="ko-KR" b="1" dirty="0" err="1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src</a:t>
            </a:r>
            <a:r>
              <a:rPr lang="en-US" altLang="ko-KR" b="1" dirty="0" smtClean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=“</a:t>
            </a:r>
            <a:r>
              <a:rPr lang="en-US" altLang="ko-KR" b="1" dirty="0" err="1" smtClean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x.com</a:t>
            </a:r>
            <a:r>
              <a:rPr lang="en-US" altLang="ko-KR" b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/B"&gt;&lt;/</a:t>
            </a:r>
            <a:r>
              <a:rPr lang="en-US" altLang="ko-KR" b="1" dirty="0" err="1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iframe</a:t>
            </a:r>
            <a:r>
              <a:rPr lang="en-US" altLang="ko-KR" b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&gt;</a:t>
            </a:r>
          </a:p>
          <a:p>
            <a:pPr>
              <a:spcBef>
                <a:spcPts val="1200"/>
              </a:spcBef>
              <a:buFontTx/>
              <a:buNone/>
            </a:pPr>
            <a:r>
              <a:rPr lang="en-US" altLang="ko-KR" b="1" dirty="0">
                <a:solidFill>
                  <a:srgbClr val="00B050"/>
                </a:solidFill>
                <a:ea typeface="굴림" charset="0"/>
                <a:cs typeface="굴림" charset="0"/>
              </a:rPr>
              <a:t>		a</a:t>
            </a:r>
            <a:r>
              <a:rPr lang="en-US" altLang="ko-KR" b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lert(frames[0].</a:t>
            </a:r>
            <a:r>
              <a:rPr lang="en-US" altLang="ko-KR" b="1" dirty="0" err="1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document.cookie</a:t>
            </a:r>
            <a:r>
              <a:rPr lang="en-US" altLang="ko-KR" b="1" dirty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)</a:t>
            </a:r>
            <a:r>
              <a:rPr lang="en-US" altLang="ko-KR" b="1" dirty="0" smtClean="0">
                <a:solidFill>
                  <a:srgbClr val="00B050"/>
                </a:solidFill>
                <a:ea typeface="ＭＳ Ｐゴシック" charset="0"/>
                <a:cs typeface="ＭＳ Ｐゴシック" charset="0"/>
              </a:rPr>
              <a:t>;</a:t>
            </a:r>
            <a:endParaRPr lang="en-US" altLang="ko-KR" b="1" dirty="0">
              <a:solidFill>
                <a:srgbClr val="00B050"/>
              </a:solidFill>
              <a:ea typeface="ＭＳ Ｐゴシック" charset="0"/>
              <a:cs typeface="ＭＳ Ｐゴシック" charset="0"/>
            </a:endParaRPr>
          </a:p>
          <a:p>
            <a:pPr>
              <a:spcBef>
                <a:spcPts val="3000"/>
              </a:spcBef>
              <a:buFont typeface="Wingdings" charset="0"/>
              <a:buNone/>
            </a:pPr>
            <a:r>
              <a:rPr lang="en-US" altLang="ko-KR" dirty="0">
                <a:ea typeface="ＭＳ Ｐゴシック" charset="0"/>
                <a:cs typeface="ＭＳ Ｐゴシック" charset="0"/>
                <a:sym typeface="Symbol" charset="0"/>
              </a:rPr>
              <a:t>Path separation is done for efficiency not security:</a:t>
            </a:r>
          </a:p>
          <a:p>
            <a:pPr>
              <a:spcBef>
                <a:spcPts val="600"/>
              </a:spcBef>
              <a:buFont typeface="Wingdings" charset="0"/>
              <a:buNone/>
            </a:pPr>
            <a:r>
              <a:rPr lang="en-US" altLang="ko-KR" dirty="0">
                <a:ea typeface="ＭＳ Ｐゴシック" charset="0"/>
                <a:cs typeface="ＭＳ Ｐゴシック" charset="0"/>
                <a:sym typeface="Symbol" charset="0"/>
              </a:rPr>
              <a:t>		</a:t>
            </a:r>
            <a:r>
              <a:rPr lang="en-US" altLang="ko-KR" dirty="0" smtClean="0"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altLang="ko-KR" dirty="0" err="1" smtClean="0">
                <a:ea typeface="ＭＳ Ｐゴシック" charset="0"/>
                <a:cs typeface="ＭＳ Ｐゴシック" charset="0"/>
                <a:sym typeface="Symbol" charset="0"/>
              </a:rPr>
              <a:t>x.com</a:t>
            </a:r>
            <a:r>
              <a:rPr lang="en-US" altLang="ko-KR" dirty="0">
                <a:ea typeface="ＭＳ Ｐゴシック" charset="0"/>
                <a:cs typeface="ＭＳ Ｐゴシック" charset="0"/>
                <a:sym typeface="Symbol" charset="0"/>
              </a:rPr>
              <a:t>/A    is only sent the cookies it needs</a:t>
            </a:r>
            <a:endParaRPr lang="en-US" altLang="ko-KR" dirty="0"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endParaRPr lang="en-US" b="1" dirty="0">
              <a:solidFill>
                <a:srgbClr val="666699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3555" name="Rounded Rectangle 3"/>
          <p:cNvSpPr>
            <a:spLocks noChangeArrowheads="1"/>
          </p:cNvSpPr>
          <p:nvPr/>
        </p:nvSpPr>
        <p:spPr bwMode="auto">
          <a:xfrm>
            <a:off x="801279" y="2870592"/>
            <a:ext cx="5943600" cy="85725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75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95250"/>
            <a:ext cx="8229600" cy="857250"/>
          </a:xfrm>
        </p:spPr>
        <p:txBody>
          <a:bodyPr anchor="ctr">
            <a:normAutofit/>
          </a:bodyPr>
          <a:lstStyle/>
          <a:p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Cookies have no integrity</a:t>
            </a:r>
            <a:endParaRPr lang="en-US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60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4294967295"/>
          </p:nvPr>
        </p:nvSpPr>
        <p:spPr>
          <a:xfrm>
            <a:off x="304800" y="742950"/>
            <a:ext cx="8407400" cy="440055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User can change and delete cookie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values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marL="571500" lvl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dirty="0">
                <a:ea typeface="ＭＳ Ｐゴシック" charset="0"/>
              </a:rPr>
              <a:t>Edit cookie </a:t>
            </a:r>
            <a:r>
              <a:rPr lang="en-US" sz="2000" dirty="0" smtClean="0">
                <a:ea typeface="ＭＳ Ｐゴシック" charset="0"/>
              </a:rPr>
              <a:t>database (FF:   </a:t>
            </a:r>
            <a:r>
              <a:rPr lang="en-US" sz="2000" dirty="0" err="1">
                <a:ea typeface="ＭＳ Ｐゴシック" charset="0"/>
              </a:rPr>
              <a:t>cookies.sqlite</a:t>
            </a:r>
            <a:r>
              <a:rPr lang="en-US" sz="2000" dirty="0">
                <a:ea typeface="ＭＳ Ｐゴシック" charset="0"/>
              </a:rPr>
              <a:t>)</a:t>
            </a:r>
          </a:p>
          <a:p>
            <a:pPr marL="571500" lvl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dirty="0">
                <a:ea typeface="ＭＳ Ｐゴシック" charset="0"/>
              </a:rPr>
              <a:t>Modify Cookie header   (FF:   </a:t>
            </a:r>
            <a:r>
              <a:rPr lang="en-US" sz="2000" dirty="0" err="1">
                <a:ea typeface="ＭＳ Ｐゴシック" charset="0"/>
              </a:rPr>
              <a:t>TamperData</a:t>
            </a:r>
            <a:r>
              <a:rPr lang="en-US" sz="2000" dirty="0">
                <a:ea typeface="ＭＳ Ｐゴシック" charset="0"/>
              </a:rPr>
              <a:t> extension)</a:t>
            </a:r>
          </a:p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Silly example: shopping cart software</a:t>
            </a:r>
          </a:p>
          <a:p>
            <a:pPr marL="171450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lang="en-US" b="1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   </a:t>
            </a:r>
            <a:r>
              <a:rPr lang="en-US" b="1" dirty="0" smtClean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	Set</a:t>
            </a:r>
            <a:r>
              <a:rPr lang="en-US" b="1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-cookie:	shopping-cart-total = 150</a:t>
            </a:r>
            <a:r>
              <a:rPr lang="en-US" dirty="0">
                <a:ea typeface="ＭＳ Ｐゴシック" charset="0"/>
                <a:cs typeface="ＭＳ Ｐゴシック" charset="0"/>
              </a:rPr>
              <a:t>   ($)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  <a:tabLst>
                <a:tab pos="458788" algn="l"/>
              </a:tabLst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	User </a:t>
            </a:r>
            <a:r>
              <a:rPr lang="en-US" dirty="0">
                <a:ea typeface="ＭＳ Ｐゴシック" charset="0"/>
                <a:cs typeface="ＭＳ Ｐゴシック" charset="0"/>
              </a:rPr>
              <a:t>edits cookie file  (cookie poisoning):</a:t>
            </a:r>
          </a:p>
          <a:p>
            <a:pPr marL="171450">
              <a:spcBef>
                <a:spcPct val="0"/>
              </a:spcBef>
              <a:spcAft>
                <a:spcPts val="600"/>
              </a:spcAft>
              <a:buFont typeface="Arial" charset="0"/>
              <a:buNone/>
            </a:pPr>
            <a:r>
              <a:rPr lang="en-US" b="1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    </a:t>
            </a:r>
            <a:r>
              <a:rPr lang="en-US" b="1" dirty="0" smtClean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	Cookie:	shopping</a:t>
            </a:r>
            <a:r>
              <a:rPr lang="en-US" b="1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-cart-total = 15</a:t>
            </a:r>
            <a:r>
              <a:rPr lang="en-US" dirty="0">
                <a:ea typeface="ＭＳ Ｐゴシック" charset="0"/>
                <a:cs typeface="ＭＳ Ｐゴシック" charset="0"/>
              </a:rPr>
              <a:t>     ($)</a:t>
            </a:r>
          </a:p>
          <a:p>
            <a:pPr marL="171450">
              <a:spcBef>
                <a:spcPts val="1200"/>
              </a:spcBef>
              <a:spcAft>
                <a:spcPts val="600"/>
              </a:spcAft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Similar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problem </a:t>
            </a:r>
            <a:r>
              <a:rPr lang="en-US" dirty="0">
                <a:ea typeface="ＭＳ Ｐゴシック" charset="0"/>
                <a:cs typeface="ＭＳ Ｐゴシック" charset="0"/>
              </a:rPr>
              <a:t>with hidden fields</a:t>
            </a:r>
          </a:p>
          <a:p>
            <a:pPr marL="571500" lvl="1">
              <a:spcBef>
                <a:spcPct val="0"/>
              </a:spcBef>
              <a:spcAft>
                <a:spcPts val="600"/>
              </a:spcAft>
              <a:buFont typeface="Wingdings" charset="0"/>
              <a:buNone/>
            </a:pPr>
            <a:r>
              <a:rPr lang="en-US" dirty="0">
                <a:ea typeface="ＭＳ Ｐゴシック" charset="0"/>
              </a:rPr>
              <a:t>	</a:t>
            </a:r>
            <a:r>
              <a:rPr lang="en-US" sz="2000" b="1" dirty="0">
                <a:solidFill>
                  <a:srgbClr val="009900"/>
                </a:solidFill>
                <a:ea typeface="ＭＳ Ｐゴシック" charset="0"/>
              </a:rPr>
              <a:t>&lt;INPUT TYPE=</a:t>
            </a:r>
            <a:r>
              <a:rPr lang="ja-JP" altLang="en-US" sz="2000" b="1" dirty="0">
                <a:solidFill>
                  <a:srgbClr val="009900"/>
                </a:solidFill>
                <a:ea typeface="ＭＳ Ｐゴシック" charset="0"/>
              </a:rPr>
              <a:t>“</a:t>
            </a:r>
            <a:r>
              <a:rPr lang="en-US" altLang="ja-JP" sz="2000" b="1" dirty="0">
                <a:solidFill>
                  <a:srgbClr val="009900"/>
                </a:solidFill>
                <a:ea typeface="ＭＳ Ｐゴシック" charset="0"/>
              </a:rPr>
              <a:t>hidden</a:t>
            </a:r>
            <a:r>
              <a:rPr lang="ja-JP" altLang="en-US" sz="2000" b="1" dirty="0">
                <a:solidFill>
                  <a:srgbClr val="009900"/>
                </a:solidFill>
                <a:ea typeface="ＭＳ Ｐゴシック" charset="0"/>
              </a:rPr>
              <a:t>”</a:t>
            </a:r>
            <a:r>
              <a:rPr lang="en-US" altLang="ja-JP" sz="2000" b="1" dirty="0">
                <a:solidFill>
                  <a:srgbClr val="009900"/>
                </a:solidFill>
                <a:ea typeface="ＭＳ Ｐゴシック" charset="0"/>
              </a:rPr>
              <a:t> NAME=price VALUE=</a:t>
            </a:r>
            <a:r>
              <a:rPr lang="ja-JP" altLang="en-US" sz="2000" b="1" dirty="0">
                <a:solidFill>
                  <a:srgbClr val="009900"/>
                </a:solidFill>
                <a:ea typeface="ＭＳ Ｐゴシック" charset="0"/>
              </a:rPr>
              <a:t>“</a:t>
            </a:r>
            <a:r>
              <a:rPr lang="en-US" altLang="ja-JP" sz="2000" b="1" dirty="0">
                <a:solidFill>
                  <a:srgbClr val="009900"/>
                </a:solidFill>
                <a:ea typeface="ＭＳ Ｐゴシック" charset="0"/>
              </a:rPr>
              <a:t>150</a:t>
            </a:r>
            <a:r>
              <a:rPr lang="ja-JP" altLang="en-US" sz="2000" b="1" dirty="0">
                <a:solidFill>
                  <a:srgbClr val="009900"/>
                </a:solidFill>
                <a:ea typeface="ＭＳ Ｐゴシック" charset="0"/>
              </a:rPr>
              <a:t>”</a:t>
            </a:r>
            <a:r>
              <a:rPr lang="en-US" altLang="ja-JP" sz="2000" b="1" dirty="0">
                <a:solidFill>
                  <a:srgbClr val="009900"/>
                </a:solidFill>
                <a:ea typeface="ＭＳ Ｐゴシック" charset="0"/>
              </a:rPr>
              <a:t>&gt;</a:t>
            </a:r>
            <a:endParaRPr lang="en-US" sz="2000" dirty="0">
              <a:ea typeface="ＭＳ Ｐゴシック" charset="0"/>
            </a:endParaRPr>
          </a:p>
        </p:txBody>
      </p:sp>
      <p:sp>
        <p:nvSpPr>
          <p:cNvPr id="25603" name="Slide Number Placeholder 3"/>
          <p:cNvSpPr txBox="1">
            <a:spLocks noGrp="1"/>
          </p:cNvSpPr>
          <p:nvPr/>
        </p:nvSpPr>
        <p:spPr bwMode="auto">
          <a:xfrm>
            <a:off x="8737600" y="4962525"/>
            <a:ext cx="3556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fld id="{B04F62A7-5F6E-AD40-A394-DA00A9642C2D}" type="slidenum">
              <a:rPr lang="en-GB" sz="1000" b="1">
                <a:solidFill>
                  <a:schemeClr val="bg1"/>
                </a:solidFill>
                <a:latin typeface="Times" charset="0"/>
              </a:rPr>
              <a:pPr algn="ctr"/>
              <a:t>16</a:t>
            </a:fld>
            <a:endParaRPr lang="en-GB" sz="1000" b="1">
              <a:solidFill>
                <a:schemeClr val="bg1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4725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 txBox="1">
            <a:spLocks noGrp="1"/>
          </p:cNvSpPr>
          <p:nvPr/>
        </p:nvSpPr>
        <p:spPr bwMode="auto">
          <a:xfrm>
            <a:off x="8737600" y="4962525"/>
            <a:ext cx="3556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fld id="{5ED1EBF2-AB71-9845-8B20-20A6DEEAB568}" type="slidenum">
              <a:rPr lang="en-GB" sz="1000" b="1">
                <a:solidFill>
                  <a:schemeClr val="bg1"/>
                </a:solidFill>
                <a:latin typeface="Times" charset="0"/>
              </a:rPr>
              <a:pPr algn="ctr"/>
              <a:t>17</a:t>
            </a:fld>
            <a:endParaRPr lang="en-GB" sz="1000" b="1">
              <a:solidFill>
                <a:schemeClr val="bg1"/>
              </a:solidFill>
              <a:latin typeface="Times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Not so silly …   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(as of  2/2000)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047750"/>
            <a:ext cx="7772400" cy="337185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D3.COM Pty Ltd: </a:t>
            </a: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ShopFactory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 5.8	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@Retail Corporation: @Retail	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Adgrafix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: Check It Out	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Baron Consulting Group: </a:t>
            </a: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WebSite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 Tool 	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ComCity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 Corporation: </a:t>
            </a: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SalesCart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	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Crested Butte Software: </a:t>
            </a: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EasyCart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	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Dansie.net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Dansie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 Shopping Cart	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Intelligent Vending Systems: </a:t>
            </a: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Intellivend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	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Make-a-Store: Make-a-Store </a:t>
            </a: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OrderPage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	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McMurtrey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/Whitaker &amp; Associates: Cart32 3.0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pknutsen@nethut.no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CartMan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 1.04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Rich Media Technologies: </a:t>
            </a: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JustAddCommerce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 5.0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SmartCart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SmartCart</a:t>
            </a:r>
            <a:endParaRPr lang="en-US" sz="2000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tabLst>
                <a:tab pos="4572000" algn="l"/>
              </a:tabLst>
            </a:pP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Web Express: </a:t>
            </a:r>
            <a:r>
              <a:rPr lang="en-US" sz="2000" dirty="0" err="1">
                <a:latin typeface="Tahoma" charset="0"/>
                <a:ea typeface="ＭＳ Ｐゴシック" charset="0"/>
                <a:cs typeface="ＭＳ Ｐゴシック" charset="0"/>
              </a:rPr>
              <a:t>Shoptron</a:t>
            </a: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 1.2 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Font typeface="Wingdings" charset="0"/>
              <a:buNone/>
              <a:tabLst>
                <a:tab pos="4572000" algn="l"/>
              </a:tabLst>
            </a:pPr>
            <a:endParaRPr lang="en-US" sz="2000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1" y="4552950"/>
            <a:ext cx="564356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ea typeface="+mn-ea"/>
                <a:cs typeface="+mn-cs"/>
              </a:rPr>
              <a:t>Source:    http://xforce.iss.net/xforce/xfdb/4621</a:t>
            </a:r>
          </a:p>
        </p:txBody>
      </p:sp>
    </p:spTree>
    <p:extLst>
      <p:ext uri="{BB962C8B-B14F-4D97-AF65-F5344CB8AC3E}">
        <p14:creationId xmlns:p14="http://schemas.microsoft.com/office/powerpoint/2010/main" val="40623221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09600" y="57150"/>
            <a:ext cx="8077200" cy="685800"/>
          </a:xfrm>
        </p:spPr>
        <p:txBody>
          <a:bodyPr/>
          <a:lstStyle/>
          <a:p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Solution:   cryptographic checksums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8600" y="4533840"/>
            <a:ext cx="68490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Binding to session-id (SID) makes it harder to </a:t>
            </a:r>
            <a:r>
              <a:rPr lang="en-US" altLang="ja-JP" dirty="0" smtClean="0">
                <a:latin typeface="+mn-lt"/>
              </a:rPr>
              <a:t>replay old cookies</a:t>
            </a:r>
            <a:endParaRPr lang="en-US" dirty="0">
              <a:latin typeface="+mn-lt"/>
            </a:endParaRPr>
          </a:p>
        </p:txBody>
      </p:sp>
      <p:sp>
        <p:nvSpPr>
          <p:cNvPr id="29699" name="TextBox 17"/>
          <p:cNvSpPr txBox="1">
            <a:spLocks noChangeArrowheads="1"/>
          </p:cNvSpPr>
          <p:nvPr/>
        </p:nvSpPr>
        <p:spPr bwMode="auto">
          <a:xfrm>
            <a:off x="457200" y="971550"/>
            <a:ext cx="7440258" cy="933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dirty="0">
                <a:latin typeface="+mn-lt"/>
              </a:rPr>
              <a:t>Goal:    data integrity</a:t>
            </a:r>
          </a:p>
          <a:p>
            <a:pPr eaLnBrk="1" hangingPunct="1">
              <a:spcBef>
                <a:spcPts val="800"/>
              </a:spcBef>
            </a:pPr>
            <a:r>
              <a:rPr lang="en-US" sz="2400" dirty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    Requires server-side secret </a:t>
            </a:r>
            <a:r>
              <a:rPr lang="en-US" sz="2400" dirty="0">
                <a:latin typeface="+mn-lt"/>
              </a:rPr>
              <a:t>key  k  unknown to browser</a:t>
            </a:r>
          </a:p>
        </p:txBody>
      </p:sp>
      <p:grpSp>
        <p:nvGrpSpPr>
          <p:cNvPr id="29700" name="Group 18"/>
          <p:cNvGrpSpPr>
            <a:grpSpLocks/>
          </p:cNvGrpSpPr>
          <p:nvPr/>
        </p:nvGrpSpPr>
        <p:grpSpPr bwMode="auto">
          <a:xfrm>
            <a:off x="685800" y="2686050"/>
            <a:ext cx="1524000" cy="914400"/>
            <a:chOff x="1066800" y="1828800"/>
            <a:chExt cx="1524000" cy="1219200"/>
          </a:xfrm>
        </p:grpSpPr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1447800" y="1828800"/>
              <a:ext cx="1128713" cy="838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AutoShape 16"/>
            <p:cNvSpPr>
              <a:spLocks noChangeArrowheads="1"/>
            </p:cNvSpPr>
            <p:nvPr/>
          </p:nvSpPr>
          <p:spPr bwMode="auto">
            <a:xfrm>
              <a:off x="1547813" y="1928813"/>
              <a:ext cx="914400" cy="6096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defRPr/>
              </a:pPr>
              <a:r>
                <a:rPr lang="en-US" b="1" dirty="0">
                  <a:solidFill>
                    <a:schemeClr val="bg1"/>
                  </a:solidFill>
                  <a:latin typeface="+mn-lt"/>
                  <a:ea typeface="+mn-ea"/>
                  <a:cs typeface="+mn-cs"/>
                </a:rPr>
                <a:t>Browser</a:t>
              </a:r>
            </a:p>
          </p:txBody>
        </p:sp>
        <p:sp>
          <p:nvSpPr>
            <p:cNvPr id="22" name="AutoShape 17"/>
            <p:cNvSpPr>
              <a:spLocks noChangeArrowheads="1"/>
            </p:cNvSpPr>
            <p:nvPr/>
          </p:nvSpPr>
          <p:spPr bwMode="auto">
            <a:xfrm>
              <a:off x="1066800" y="2667000"/>
              <a:ext cx="1524000" cy="228600"/>
            </a:xfrm>
            <a:prstGeom prst="parallelogram">
              <a:avLst>
                <a:gd name="adj" fmla="val 1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1066800" y="2895600"/>
              <a:ext cx="11430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2190750" y="2662238"/>
              <a:ext cx="400050" cy="385762"/>
            </a:xfrm>
            <a:custGeom>
              <a:avLst/>
              <a:gdLst/>
              <a:ahLst/>
              <a:cxnLst>
                <a:cxn ang="0">
                  <a:pos x="0" y="243"/>
                </a:cxn>
                <a:cxn ang="0">
                  <a:pos x="252" y="81"/>
                </a:cxn>
                <a:cxn ang="0">
                  <a:pos x="249" y="0"/>
                </a:cxn>
                <a:cxn ang="0">
                  <a:pos x="0" y="147"/>
                </a:cxn>
                <a:cxn ang="0">
                  <a:pos x="0" y="243"/>
                </a:cxn>
              </a:cxnLst>
              <a:rect l="0" t="0" r="r" b="b"/>
              <a:pathLst>
                <a:path w="252" h="243">
                  <a:moveTo>
                    <a:pt x="0" y="243"/>
                  </a:moveTo>
                  <a:lnTo>
                    <a:pt x="252" y="81"/>
                  </a:lnTo>
                  <a:lnTo>
                    <a:pt x="249" y="0"/>
                  </a:lnTo>
                  <a:lnTo>
                    <a:pt x="0" y="147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5" name="AutoShape 20"/>
          <p:cNvSpPr>
            <a:spLocks noChangeArrowheads="1"/>
          </p:cNvSpPr>
          <p:nvPr/>
        </p:nvSpPr>
        <p:spPr bwMode="auto">
          <a:xfrm>
            <a:off x="7315200" y="2628900"/>
            <a:ext cx="1219200" cy="953691"/>
          </a:xfrm>
          <a:prstGeom prst="can">
            <a:avLst>
              <a:gd name="adj" fmla="val 2607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24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Server</a:t>
            </a:r>
          </a:p>
        </p:txBody>
      </p:sp>
      <p:sp>
        <p:nvSpPr>
          <p:cNvPr id="29702" name="TextBox 28"/>
          <p:cNvSpPr txBox="1">
            <a:spLocks noChangeArrowheads="1"/>
          </p:cNvSpPr>
          <p:nvPr/>
        </p:nvSpPr>
        <p:spPr bwMode="auto">
          <a:xfrm>
            <a:off x="8614574" y="2750344"/>
            <a:ext cx="377026" cy="52322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k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2271714" y="2800349"/>
            <a:ext cx="5119687" cy="369335"/>
            <a:chOff x="2195514" y="3733800"/>
            <a:chExt cx="5119687" cy="492508"/>
          </a:xfrm>
        </p:grpSpPr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2581596" y="3733804"/>
              <a:ext cx="2118789" cy="492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accent2"/>
                </a:buClr>
                <a:defRPr/>
              </a:pPr>
              <a:r>
                <a:rPr lang="en-US" dirty="0">
                  <a:solidFill>
                    <a:srgbClr val="808000"/>
                  </a:solidFill>
                  <a:latin typeface="+mn-lt"/>
                  <a:ea typeface="+mn-ea"/>
                  <a:cs typeface="+mn-cs"/>
                </a:rPr>
                <a:t>Set-Cookie:  </a:t>
              </a:r>
              <a:r>
                <a:rPr lang="en-US" dirty="0" smtClean="0">
                  <a:solidFill>
                    <a:srgbClr val="808000"/>
                  </a:solidFill>
                  <a:latin typeface="+mn-lt"/>
                  <a:ea typeface="+mn-ea"/>
                  <a:cs typeface="+mn-cs"/>
                </a:rPr>
                <a:t>NAME = </a:t>
              </a:r>
              <a:endParaRPr lang="en-US" dirty="0">
                <a:solidFill>
                  <a:srgbClr val="808000"/>
                </a:solidFill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29714" name="Straight Arrow Connector 27"/>
            <p:cNvCxnSpPr>
              <a:cxnSpLocks noChangeShapeType="1"/>
            </p:cNvCxnSpPr>
            <p:nvPr/>
          </p:nvCxnSpPr>
          <p:spPr bwMode="auto">
            <a:xfrm rot="10800000" flipV="1">
              <a:off x="2195514" y="3733800"/>
              <a:ext cx="5119687" cy="15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15" name="Rectangle 33"/>
            <p:cNvSpPr>
              <a:spLocks noChangeArrowheads="1"/>
            </p:cNvSpPr>
            <p:nvPr/>
          </p:nvSpPr>
          <p:spPr bwMode="auto">
            <a:xfrm>
              <a:off x="4648200" y="3811588"/>
              <a:ext cx="1524000" cy="379413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 wrap="none" tIns="0" bIns="0"/>
            <a:lstStyle/>
            <a:p>
              <a:pPr algn="ctr"/>
              <a:r>
                <a:rPr lang="en-US" dirty="0"/>
                <a:t>value</a:t>
              </a:r>
            </a:p>
          </p:txBody>
        </p:sp>
        <p:sp>
          <p:nvSpPr>
            <p:cNvPr id="29716" name="Rectangle 34"/>
            <p:cNvSpPr>
              <a:spLocks noChangeArrowheads="1"/>
            </p:cNvSpPr>
            <p:nvPr/>
          </p:nvSpPr>
          <p:spPr bwMode="auto">
            <a:xfrm>
              <a:off x="6172200" y="3810000"/>
              <a:ext cx="547688" cy="380999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 wrap="none" tIns="0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T</a:t>
              </a:r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2133600" y="3409953"/>
            <a:ext cx="5119688" cy="369332"/>
            <a:chOff x="2209801" y="4546540"/>
            <a:chExt cx="5119687" cy="492505"/>
          </a:xfrm>
        </p:grpSpPr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2617530" y="4546540"/>
              <a:ext cx="1802071" cy="492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chemeClr val="accent2"/>
                </a:buClr>
                <a:defRPr/>
              </a:pPr>
              <a:r>
                <a:rPr lang="en-US" dirty="0">
                  <a:solidFill>
                    <a:srgbClr val="808000"/>
                  </a:solidFill>
                  <a:latin typeface="+mn-lt"/>
                  <a:ea typeface="+mn-ea"/>
                  <a:cs typeface="+mn-cs"/>
                </a:rPr>
                <a:t>Cookie:   NAME =</a:t>
              </a:r>
            </a:p>
          </p:txBody>
        </p:sp>
        <p:cxnSp>
          <p:nvCxnSpPr>
            <p:cNvPr id="29710" name="Straight Arrow Connector 27"/>
            <p:cNvCxnSpPr>
              <a:cxnSpLocks noChangeShapeType="1"/>
            </p:cNvCxnSpPr>
            <p:nvPr/>
          </p:nvCxnSpPr>
          <p:spPr bwMode="auto">
            <a:xfrm rot="10800000" flipH="1" flipV="1">
              <a:off x="2209801" y="4551302"/>
              <a:ext cx="5119687" cy="15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11" name="Rectangle 35"/>
            <p:cNvSpPr>
              <a:spLocks noChangeArrowheads="1"/>
            </p:cNvSpPr>
            <p:nvPr/>
          </p:nvSpPr>
          <p:spPr bwMode="auto">
            <a:xfrm>
              <a:off x="4405312" y="4649788"/>
              <a:ext cx="1524000" cy="379412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 wrap="none" tIns="0" bIns="0"/>
            <a:lstStyle/>
            <a:p>
              <a:pPr algn="ctr"/>
              <a:r>
                <a:rPr lang="en-US" dirty="0"/>
                <a:t>value</a:t>
              </a:r>
            </a:p>
          </p:txBody>
        </p:sp>
        <p:sp>
          <p:nvSpPr>
            <p:cNvPr id="29712" name="Rectangle 36"/>
            <p:cNvSpPr>
              <a:spLocks noChangeArrowheads="1"/>
            </p:cNvSpPr>
            <p:nvPr/>
          </p:nvSpPr>
          <p:spPr bwMode="auto">
            <a:xfrm>
              <a:off x="5929312" y="4648200"/>
              <a:ext cx="547688" cy="38100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 wrap="none" tIns="0" bIns="0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T</a:t>
              </a:r>
            </a:p>
          </p:txBody>
        </p:sp>
      </p:grp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600200" y="2038350"/>
            <a:ext cx="71240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002060"/>
                </a:solidFill>
              </a:rPr>
              <a:t>Generate tag:   T </a:t>
            </a:r>
            <a:r>
              <a:rPr lang="en-US" b="1" dirty="0">
                <a:solidFill>
                  <a:srgbClr val="002060"/>
                </a:solidFill>
                <a:sym typeface="Symbol" charset="0"/>
              </a:rPr>
              <a:t>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MACsign</a:t>
            </a:r>
            <a:r>
              <a:rPr lang="en-US" b="1" dirty="0" smtClean="0">
                <a:solidFill>
                  <a:srgbClr val="002060"/>
                </a:solidFill>
              </a:rPr>
              <a:t>(</a:t>
            </a:r>
            <a:r>
              <a:rPr lang="en-US" b="1" dirty="0">
                <a:solidFill>
                  <a:srgbClr val="002060"/>
                </a:solidFill>
              </a:rPr>
              <a:t>k, </a:t>
            </a:r>
            <a:r>
              <a:rPr lang="en-US" b="1" dirty="0" smtClean="0">
                <a:solidFill>
                  <a:srgbClr val="002060"/>
                </a:solidFill>
              </a:rPr>
              <a:t>  SID </a:t>
            </a:r>
            <a:r>
              <a:rPr lang="en-US" b="1" dirty="0" err="1" smtClean="0">
                <a:solidFill>
                  <a:srgbClr val="002060"/>
                </a:solidFill>
              </a:rPr>
              <a:t>ll</a:t>
            </a:r>
            <a:r>
              <a:rPr lang="en-US" b="1" dirty="0" smtClean="0">
                <a:solidFill>
                  <a:srgbClr val="002060"/>
                </a:solidFill>
              </a:rPr>
              <a:t> name </a:t>
            </a:r>
            <a:r>
              <a:rPr lang="en-US" b="1" dirty="0" err="1" smtClean="0">
                <a:solidFill>
                  <a:srgbClr val="002060"/>
                </a:solidFill>
              </a:rPr>
              <a:t>ll</a:t>
            </a:r>
            <a:r>
              <a:rPr lang="en-US" b="1" dirty="0" smtClean="0">
                <a:solidFill>
                  <a:srgbClr val="002060"/>
                </a:solidFill>
              </a:rPr>
              <a:t> value 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9707" name="TextBox 38"/>
          <p:cNvSpPr txBox="1">
            <a:spLocks noChangeArrowheads="1"/>
          </p:cNvSpPr>
          <p:nvPr/>
        </p:nvSpPr>
        <p:spPr bwMode="auto">
          <a:xfrm>
            <a:off x="1600200" y="3958452"/>
            <a:ext cx="6802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002060"/>
                </a:solidFill>
              </a:rPr>
              <a:t> Verify tag:   </a:t>
            </a:r>
            <a:r>
              <a:rPr lang="en-US" b="1" dirty="0" err="1" smtClean="0">
                <a:solidFill>
                  <a:srgbClr val="002060"/>
                </a:solidFill>
              </a:rPr>
              <a:t>MACverify</a:t>
            </a:r>
            <a:r>
              <a:rPr lang="en-US" b="1" dirty="0" smtClean="0">
                <a:solidFill>
                  <a:srgbClr val="002060"/>
                </a:solidFill>
              </a:rPr>
              <a:t>(</a:t>
            </a:r>
            <a:r>
              <a:rPr lang="en-US" b="1" dirty="0" smtClean="0">
                <a:solidFill>
                  <a:srgbClr val="002060"/>
                </a:solidFill>
                <a:sym typeface="Symbol" charset="0"/>
              </a:rPr>
              <a:t>k,   SID </a:t>
            </a:r>
            <a:r>
              <a:rPr lang="en-US" b="1" dirty="0" err="1" smtClean="0">
                <a:solidFill>
                  <a:srgbClr val="002060"/>
                </a:solidFill>
                <a:sym typeface="Symbol" charset="0"/>
              </a:rPr>
              <a:t>ll</a:t>
            </a:r>
            <a:r>
              <a:rPr lang="en-US" b="1" dirty="0" smtClean="0">
                <a:solidFill>
                  <a:srgbClr val="002060"/>
                </a:solidFill>
                <a:sym typeface="Symbol" charset="0"/>
              </a:rPr>
              <a:t> name </a:t>
            </a:r>
            <a:r>
              <a:rPr lang="en-US" b="1" dirty="0" err="1" smtClean="0">
                <a:solidFill>
                  <a:srgbClr val="002060"/>
                </a:solidFill>
                <a:sym typeface="Symbol" charset="0"/>
              </a:rPr>
              <a:t>ll</a:t>
            </a:r>
            <a:r>
              <a:rPr lang="en-US" b="1" dirty="0" smtClean="0">
                <a:solidFill>
                  <a:srgbClr val="002060"/>
                </a:solidFill>
                <a:sym typeface="Symbol" charset="0"/>
              </a:rPr>
              <a:t> value,   T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6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8" grpId="0"/>
      <p:bldP spid="2970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3"/>
          <p:cNvSpPr txBox="1">
            <a:spLocks noGrp="1"/>
          </p:cNvSpPr>
          <p:nvPr/>
        </p:nvSpPr>
        <p:spPr bwMode="auto">
          <a:xfrm>
            <a:off x="8737600" y="4962525"/>
            <a:ext cx="3556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fld id="{0E05BD88-633D-D848-9C9B-53AD0B812A0C}" type="slidenum">
              <a:rPr lang="en-GB" sz="1000" b="1">
                <a:solidFill>
                  <a:schemeClr val="bg1"/>
                </a:solidFill>
                <a:latin typeface="Times" charset="0"/>
              </a:rPr>
              <a:pPr algn="ctr"/>
              <a:t>19</a:t>
            </a:fld>
            <a:endParaRPr lang="en-GB" sz="1000" b="1">
              <a:solidFill>
                <a:schemeClr val="bg1"/>
              </a:solidFill>
              <a:latin typeface="Times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71450"/>
            <a:ext cx="8229600" cy="857250"/>
          </a:xfrm>
        </p:spPr>
        <p:txBody>
          <a:bodyPr anchor="ctr"/>
          <a:lstStyle/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Example:    </a:t>
            </a:r>
            <a:r>
              <a:rPr lang="en-US" sz="3200" dirty="0" smtClean="0">
                <a:latin typeface="Tahoma" charset="0"/>
                <a:ea typeface="ＭＳ Ｐゴシック" charset="0"/>
                <a:cs typeface="ＭＳ Ｐゴシック" charset="0"/>
              </a:rPr>
              <a:t>ASP.NET</a:t>
            </a:r>
            <a:endParaRPr lang="en-US" sz="3200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819150"/>
            <a:ext cx="8305800" cy="432435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dirty="0" err="1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System.Web.Configuration.MachineKey</a:t>
            </a:r>
            <a:r>
              <a:rPr lang="en-US" dirty="0">
                <a:ea typeface="ＭＳ Ｐゴシック" charset="0"/>
                <a:cs typeface="ＭＳ Ｐゴシック" charset="0"/>
              </a:rPr>
              <a:t> </a:t>
            </a:r>
          </a:p>
          <a:p>
            <a:pPr marL="171450" lvl="1" indent="342900"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ea typeface="ＭＳ Ｐゴシック" charset="0"/>
              </a:rPr>
              <a:t>Secret web server key intended for cookie protection</a:t>
            </a:r>
          </a:p>
          <a:p>
            <a:pPr marL="0" indent="-22860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>
                <a:ea typeface="ＭＳ Ｐゴシック" charset="0"/>
              </a:rPr>
              <a:t>Creating </a:t>
            </a:r>
            <a:r>
              <a:rPr lang="en-US" dirty="0">
                <a:ea typeface="ＭＳ Ｐゴシック" charset="0"/>
              </a:rPr>
              <a:t>an encrypted cookie with integrity: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 smtClean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	</a:t>
            </a:r>
            <a:r>
              <a:rPr lang="cs-CZ" dirty="0" err="1" smtClean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HttpCookie</a:t>
            </a:r>
            <a:r>
              <a:rPr lang="cs-CZ" dirty="0" smtClean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  </a:t>
            </a:r>
            <a:r>
              <a:rPr lang="cs-CZ" dirty="0" err="1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cookie</a:t>
            </a:r>
            <a:r>
              <a:rPr lang="cs-CZ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 = </a:t>
            </a:r>
            <a:r>
              <a:rPr lang="cs-CZ" dirty="0" err="1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new</a:t>
            </a:r>
            <a:r>
              <a:rPr lang="cs-CZ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cs-CZ" dirty="0" err="1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HttpCookie</a:t>
            </a:r>
            <a:r>
              <a:rPr lang="cs-CZ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name</a:t>
            </a:r>
            <a:r>
              <a:rPr lang="cs-CZ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,</a:t>
            </a:r>
            <a:r>
              <a:rPr lang="en-US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val</a:t>
            </a:r>
            <a:r>
              <a:rPr lang="cs-CZ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); </a:t>
            </a:r>
            <a:r>
              <a:rPr lang="en-US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</a:br>
            <a:r>
              <a:rPr lang="en-US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	</a:t>
            </a:r>
            <a:r>
              <a:rPr lang="cs-CZ" dirty="0" err="1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HttpCookie</a:t>
            </a:r>
            <a:r>
              <a:rPr lang="cs-CZ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  </a:t>
            </a:r>
            <a:r>
              <a:rPr lang="cs-CZ" dirty="0" err="1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encodedCookie</a:t>
            </a:r>
            <a:r>
              <a:rPr lang="cs-CZ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 =</a:t>
            </a:r>
            <a:r>
              <a:rPr lang="en-US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</a:br>
            <a:r>
              <a:rPr lang="en-US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			</a:t>
            </a:r>
            <a:r>
              <a:rPr lang="cs-CZ" b="1" dirty="0" err="1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HttpSecureCookie.Encode</a:t>
            </a:r>
            <a:r>
              <a:rPr lang="en-US" b="1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cs-CZ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cs-CZ" dirty="0" err="1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cookie</a:t>
            </a:r>
            <a:r>
              <a:rPr lang="cs-CZ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);</a:t>
            </a:r>
            <a:r>
              <a:rPr lang="en-US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 </a:t>
            </a:r>
          </a:p>
          <a:p>
            <a:pPr marL="171450">
              <a:spcBef>
                <a:spcPts val="3000"/>
              </a:spcBef>
              <a:spcAft>
                <a:spcPts val="600"/>
              </a:spcAft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Decrypting and validating an encrypted cookie: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smtClean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	</a:t>
            </a:r>
            <a:r>
              <a:rPr lang="cs-CZ" b="1" dirty="0" err="1" smtClean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HttpSecureCookie</a:t>
            </a:r>
            <a:r>
              <a:rPr lang="cs-CZ" b="1" dirty="0" smtClean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.</a:t>
            </a:r>
            <a:r>
              <a:rPr lang="en-US" b="1" dirty="0" smtClean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De</a:t>
            </a:r>
            <a:r>
              <a:rPr lang="cs-CZ" b="1" dirty="0" err="1" smtClean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code</a:t>
            </a:r>
            <a:r>
              <a:rPr lang="en-US" b="1" dirty="0" smtClean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cs-CZ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cs-CZ" dirty="0" err="1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cookie</a:t>
            </a:r>
            <a:r>
              <a:rPr lang="cs-CZ" dirty="0">
                <a:solidFill>
                  <a:srgbClr val="009900"/>
                </a:solidFill>
                <a:ea typeface="ＭＳ Ｐゴシック" charset="0"/>
                <a:cs typeface="ＭＳ Ｐゴシック" charset="0"/>
              </a:rPr>
              <a:t>);</a:t>
            </a:r>
            <a:endParaRPr lang="en-US" dirty="0">
              <a:solidFill>
                <a:srgbClr val="009900"/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774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Same origin policy:   </a:t>
            </a:r>
            <a:r>
              <a:rPr lang="en-US" altLang="ja-JP" sz="3200" dirty="0" smtClean="0">
                <a:ea typeface="ＭＳ Ｐゴシック" charset="0"/>
                <a:cs typeface="ＭＳ Ｐゴシック" charset="0"/>
              </a:rPr>
              <a:t>review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6148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381000" y="971550"/>
            <a:ext cx="8001000" cy="3048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Review:   Same Origin Policy (SOP) for DOM:</a:t>
            </a:r>
          </a:p>
          <a:p>
            <a:pPr marL="520700" lvl="1" indent="-233363">
              <a:lnSpc>
                <a:spcPts val="3400"/>
              </a:lnSpc>
              <a:spcBef>
                <a:spcPts val="1200"/>
              </a:spcBef>
            </a:pPr>
            <a:r>
              <a:rPr lang="en-US" dirty="0">
                <a:ea typeface="ＭＳ Ｐゴシック" charset="0"/>
              </a:rPr>
              <a:t>Origin A can access origin </a:t>
            </a:r>
            <a:r>
              <a:rPr lang="en-US" dirty="0" smtClean="0">
                <a:ea typeface="ＭＳ Ｐゴシック" charset="0"/>
              </a:rPr>
              <a:t>B’</a:t>
            </a:r>
            <a:r>
              <a:rPr lang="en-US" altLang="ja-JP" dirty="0" smtClean="0">
                <a:ea typeface="ＭＳ Ｐゴシック" charset="0"/>
              </a:rPr>
              <a:t>s </a:t>
            </a:r>
            <a:r>
              <a:rPr lang="en-US" altLang="ja-JP" dirty="0">
                <a:ea typeface="ＭＳ Ｐゴシック" charset="0"/>
              </a:rPr>
              <a:t>DOM if match on</a:t>
            </a:r>
            <a:br>
              <a:rPr lang="en-US" altLang="ja-JP" dirty="0">
                <a:ea typeface="ＭＳ Ｐゴシック" charset="0"/>
              </a:rPr>
            </a:br>
            <a:r>
              <a:rPr lang="en-US" altLang="ja-JP" dirty="0">
                <a:ea typeface="ＭＳ Ｐゴシック" charset="0"/>
              </a:rPr>
              <a:t>		</a:t>
            </a:r>
            <a:r>
              <a:rPr lang="en-US" altLang="ja-JP" sz="2600" b="1" dirty="0">
                <a:ea typeface="ＭＳ Ｐゴシック" charset="0"/>
              </a:rPr>
              <a:t>(scheme,   domain,  port)</a:t>
            </a:r>
          </a:p>
          <a:p>
            <a:pPr marL="520700" lvl="1" indent="-233363"/>
            <a:endParaRPr lang="en-US" dirty="0">
              <a:ea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smtClean="0">
                <a:ea typeface="ＭＳ Ｐゴシック" charset="0"/>
                <a:cs typeface="ＭＳ Ｐゴシック" charset="0"/>
              </a:rPr>
              <a:t>This lecture:  </a:t>
            </a:r>
            <a:r>
              <a:rPr lang="en-US" dirty="0">
                <a:ea typeface="ＭＳ Ｐゴシック" charset="0"/>
                <a:cs typeface="ＭＳ Ｐゴシック" charset="0"/>
              </a:rPr>
              <a:t>Same Original Policy (SOP) for cookies: </a:t>
            </a:r>
          </a:p>
          <a:p>
            <a:pPr marL="520700" lvl="1" indent="-233363">
              <a:lnSpc>
                <a:spcPts val="3400"/>
              </a:lnSpc>
              <a:spcBef>
                <a:spcPts val="1200"/>
              </a:spcBef>
            </a:pPr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Based </a:t>
            </a:r>
            <a:r>
              <a:rPr lang="en-US" dirty="0">
                <a:ea typeface="ＭＳ Ｐゴシック" charset="0"/>
              </a:rPr>
              <a:t>on</a:t>
            </a:r>
            <a:r>
              <a:rPr lang="en-US" dirty="0" smtClean="0">
                <a:ea typeface="ＭＳ Ｐゴシック" charset="0"/>
              </a:rPr>
              <a:t>:      </a:t>
            </a:r>
            <a:r>
              <a:rPr lang="en-US" sz="2600" b="1" dirty="0" smtClean="0">
                <a:ea typeface="ＭＳ Ｐゴシック" charset="0"/>
              </a:rPr>
              <a:t>(</a:t>
            </a:r>
            <a:r>
              <a:rPr lang="en-US" sz="2600" b="1" dirty="0">
                <a:ea typeface="ＭＳ Ｐゴシック" charset="0"/>
              </a:rPr>
              <a:t>[scheme],  domain,  </a:t>
            </a:r>
            <a:r>
              <a:rPr lang="en-US" sz="2600" b="1" i="1" dirty="0">
                <a:ea typeface="ＭＳ Ｐゴシック" charset="0"/>
              </a:rPr>
              <a:t>path</a:t>
            </a:r>
            <a:r>
              <a:rPr lang="en-US" sz="2600" b="1" dirty="0" smtClean="0">
                <a:ea typeface="ＭＳ Ｐゴシック" charset="0"/>
              </a:rPr>
              <a:t>)</a:t>
            </a:r>
            <a:endParaRPr lang="en-US" sz="2600" b="1" dirty="0">
              <a:ea typeface="ＭＳ Ｐゴシック" charset="0"/>
            </a:endParaRPr>
          </a:p>
        </p:txBody>
      </p:sp>
      <p:grpSp>
        <p:nvGrpSpPr>
          <p:cNvPr id="6149" name="Group 6"/>
          <p:cNvGrpSpPr>
            <a:grpSpLocks/>
          </p:cNvGrpSpPr>
          <p:nvPr/>
        </p:nvGrpSpPr>
        <p:grpSpPr bwMode="auto">
          <a:xfrm>
            <a:off x="2590800" y="3867150"/>
            <a:ext cx="1085604" cy="776447"/>
            <a:chOff x="2209800" y="4984376"/>
            <a:chExt cx="1085323" cy="1035761"/>
          </a:xfrm>
        </p:grpSpPr>
        <p:sp>
          <p:nvSpPr>
            <p:cNvPr id="6151" name="TextBox 4"/>
            <p:cNvSpPr txBox="1">
              <a:spLocks noChangeArrowheads="1"/>
            </p:cNvSpPr>
            <p:nvPr/>
          </p:nvSpPr>
          <p:spPr bwMode="auto">
            <a:xfrm>
              <a:off x="2209800" y="5486400"/>
              <a:ext cx="1085323" cy="533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optional</a:t>
              </a:r>
            </a:p>
          </p:txBody>
        </p:sp>
        <p:sp>
          <p:nvSpPr>
            <p:cNvPr id="6152" name="Freeform 5"/>
            <p:cNvSpPr>
              <a:spLocks noChangeArrowheads="1"/>
            </p:cNvSpPr>
            <p:nvPr/>
          </p:nvSpPr>
          <p:spPr bwMode="auto">
            <a:xfrm>
              <a:off x="2761129" y="4984376"/>
              <a:ext cx="519953" cy="573742"/>
            </a:xfrm>
            <a:custGeom>
              <a:avLst/>
              <a:gdLst>
                <a:gd name="T0" fmla="*/ 0 w 519953"/>
                <a:gd name="T1" fmla="*/ 573742 h 573742"/>
                <a:gd name="T2" fmla="*/ 394447 w 519953"/>
                <a:gd name="T3" fmla="*/ 340659 h 573742"/>
                <a:gd name="T4" fmla="*/ 519953 w 519953"/>
                <a:gd name="T5" fmla="*/ 0 h 573742"/>
                <a:gd name="T6" fmla="*/ 0 60000 65536"/>
                <a:gd name="T7" fmla="*/ 0 60000 65536"/>
                <a:gd name="T8" fmla="*/ 0 60000 65536"/>
                <a:gd name="T9" fmla="*/ 0 w 519953"/>
                <a:gd name="T10" fmla="*/ 0 h 573742"/>
                <a:gd name="T11" fmla="*/ 519953 w 519953"/>
                <a:gd name="T12" fmla="*/ 573742 h 5737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9953" h="573742">
                  <a:moveTo>
                    <a:pt x="0" y="573742"/>
                  </a:moveTo>
                  <a:cubicBezTo>
                    <a:pt x="153894" y="505012"/>
                    <a:pt x="307788" y="436283"/>
                    <a:pt x="394447" y="340659"/>
                  </a:cubicBezTo>
                  <a:cubicBezTo>
                    <a:pt x="481106" y="245035"/>
                    <a:pt x="500529" y="122517"/>
                    <a:pt x="519953" y="0"/>
                  </a:cubicBezTo>
                </a:path>
              </a:pathLst>
            </a:cu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0" y="4686300"/>
            <a:ext cx="5410200" cy="4572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scheme://domain:port/path?params</a:t>
            </a:r>
          </a:p>
        </p:txBody>
      </p:sp>
    </p:spTree>
    <p:extLst>
      <p:ext uri="{BB962C8B-B14F-4D97-AF65-F5344CB8AC3E}">
        <p14:creationId xmlns:p14="http://schemas.microsoft.com/office/powerpoint/2010/main" val="2262153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pPr algn="l"/>
            <a:r>
              <a:rPr 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Session Management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45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Sessions</a:t>
            </a:r>
          </a:p>
        </p:txBody>
      </p:sp>
      <p:sp>
        <p:nvSpPr>
          <p:cNvPr id="33794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A sequence of requests and responses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from one </a:t>
            </a:r>
            <a:r>
              <a:rPr lang="en-US" dirty="0">
                <a:ea typeface="ＭＳ Ｐゴシック" charset="0"/>
                <a:cs typeface="ＭＳ Ｐゴシック" charset="0"/>
              </a:rPr>
              <a:t>browser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ea typeface="ＭＳ Ｐゴシック" charset="0"/>
                <a:cs typeface="ＭＳ Ｐゴシック" charset="0"/>
              </a:rPr>
              <a:t>to </a:t>
            </a:r>
            <a:r>
              <a:rPr lang="en-US" dirty="0">
                <a:ea typeface="ＭＳ Ｐゴシック" charset="0"/>
                <a:cs typeface="ＭＳ Ｐゴシック" charset="0"/>
              </a:rPr>
              <a:t>one (or more) sites</a:t>
            </a:r>
          </a:p>
          <a:p>
            <a:pPr lvl="1"/>
            <a:r>
              <a:rPr lang="en-US" dirty="0">
                <a:ea typeface="ＭＳ Ｐゴシック" charset="0"/>
              </a:rPr>
              <a:t>Session can be long  </a:t>
            </a:r>
            <a:r>
              <a:rPr lang="en-US" dirty="0" smtClean="0">
                <a:ea typeface="ＭＳ Ｐゴシック" charset="0"/>
              </a:rPr>
              <a:t>(e.g. Gmail) or </a:t>
            </a:r>
            <a:r>
              <a:rPr lang="en-US" dirty="0">
                <a:ea typeface="ＭＳ Ｐゴシック" charset="0"/>
              </a:rPr>
              <a:t>short</a:t>
            </a:r>
          </a:p>
          <a:p>
            <a:pPr lvl="1">
              <a:spcBef>
                <a:spcPts val="800"/>
              </a:spcBef>
            </a:pPr>
            <a:r>
              <a:rPr lang="en-US" dirty="0">
                <a:ea typeface="ＭＳ Ｐゴシック" charset="0"/>
              </a:rPr>
              <a:t>without session </a:t>
            </a:r>
            <a:r>
              <a:rPr lang="en-US" dirty="0" err="1">
                <a:ea typeface="ＭＳ Ｐゴシック" charset="0"/>
              </a:rPr>
              <a:t>mgmt</a:t>
            </a:r>
            <a:r>
              <a:rPr lang="en-US" dirty="0">
                <a:ea typeface="ＭＳ Ｐゴシック" charset="0"/>
              </a:rPr>
              <a:t>:</a:t>
            </a:r>
            <a:br>
              <a:rPr lang="en-US" dirty="0">
                <a:ea typeface="ＭＳ Ｐゴシック" charset="0"/>
              </a:rPr>
            </a:br>
            <a:r>
              <a:rPr lang="en-US" dirty="0">
                <a:ea typeface="ＭＳ Ｐゴシック" charset="0"/>
              </a:rPr>
              <a:t>	 </a:t>
            </a:r>
            <a:r>
              <a:rPr lang="en-US" dirty="0" smtClean="0">
                <a:ea typeface="ＭＳ Ｐゴシック" charset="0"/>
              </a:rPr>
              <a:t>	users </a:t>
            </a:r>
            <a:r>
              <a:rPr lang="en-US" dirty="0">
                <a:ea typeface="ＭＳ Ｐゴシック" charset="0"/>
              </a:rPr>
              <a:t>would have to constantly re-authenticate</a:t>
            </a: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Session 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mgmt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:    </a:t>
            </a:r>
            <a:r>
              <a:rPr lang="en-US" dirty="0" smtClean="0">
                <a:ea typeface="ＭＳ Ｐゴシック" charset="0"/>
              </a:rPr>
              <a:t>authorize </a:t>
            </a:r>
            <a:r>
              <a:rPr lang="en-US" dirty="0">
                <a:ea typeface="ＭＳ Ｐゴシック" charset="0"/>
              </a:rPr>
              <a:t>user once;</a:t>
            </a:r>
          </a:p>
          <a:p>
            <a:pPr lvl="1"/>
            <a:r>
              <a:rPr lang="en-US" dirty="0">
                <a:ea typeface="ＭＳ Ｐゴシック" charset="0"/>
              </a:rPr>
              <a:t>All subsequent requests are tied to user</a:t>
            </a:r>
          </a:p>
          <a:p>
            <a:pPr lvl="1"/>
            <a:endParaRPr lang="en-US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422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Pre-history:   HTTP auth</a:t>
            </a:r>
          </a:p>
        </p:txBody>
      </p:sp>
      <p:pic>
        <p:nvPicPr>
          <p:cNvPr id="71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97" t="36752" r="19173" b="41354"/>
          <a:stretch>
            <a:fillRect/>
          </a:stretch>
        </p:blipFill>
        <p:spPr>
          <a:xfrm>
            <a:off x="838200" y="2419350"/>
            <a:ext cx="7543800" cy="1497806"/>
          </a:xfrm>
          <a:noFill/>
        </p:spPr>
      </p:pic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457200" y="971550"/>
            <a:ext cx="822960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939925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1939925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tabLst>
                <a:tab pos="1939925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tabLst>
                <a:tab pos="1939925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tabLst>
                <a:tab pos="1939925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39925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39925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39925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39925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HTTP request:	</a:t>
            </a:r>
            <a:r>
              <a:rPr lang="en-US" dirty="0">
                <a:solidFill>
                  <a:srgbClr val="002060"/>
                </a:solidFill>
              </a:rPr>
              <a:t>GET   /</a:t>
            </a:r>
            <a:r>
              <a:rPr lang="en-US" dirty="0" err="1">
                <a:solidFill>
                  <a:srgbClr val="002060"/>
                </a:solidFill>
              </a:rPr>
              <a:t>index.html</a:t>
            </a:r>
            <a:endParaRPr lang="en-US" dirty="0">
              <a:solidFill>
                <a:srgbClr val="002060"/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en-US" dirty="0"/>
              <a:t>HTTP response contains:</a:t>
            </a:r>
          </a:p>
          <a:p>
            <a:pPr eaLnBrk="1" hangingPunct="1">
              <a:spcBef>
                <a:spcPts val="600"/>
              </a:spcBef>
            </a:pPr>
            <a:r>
              <a:rPr lang="en-US" dirty="0"/>
              <a:t>       </a:t>
            </a:r>
            <a:r>
              <a:rPr lang="en-US" b="1" dirty="0">
                <a:solidFill>
                  <a:srgbClr val="002060"/>
                </a:solidFill>
              </a:rPr>
              <a:t>WWW-Authenticate:  Basic realm="Password Required</a:t>
            </a:r>
            <a:r>
              <a:rPr lang="ja-JP" altLang="en-US" b="1" dirty="0">
                <a:solidFill>
                  <a:srgbClr val="002060"/>
                </a:solidFill>
              </a:rPr>
              <a:t>“</a:t>
            </a:r>
            <a:endParaRPr lang="en-US" altLang="ja-JP" b="1" dirty="0">
              <a:solidFill>
                <a:srgbClr val="002060"/>
              </a:solidFill>
            </a:endParaRP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Browsers sends hashed password on all subsequent HTTP requests:</a:t>
            </a:r>
          </a:p>
          <a:p>
            <a:pPr eaLnBrk="1" hangingPunct="1">
              <a:spcBef>
                <a:spcPts val="600"/>
              </a:spcBef>
            </a:pPr>
            <a:r>
              <a:rPr lang="en-US" dirty="0"/>
              <a:t>       </a:t>
            </a:r>
            <a:r>
              <a:rPr lang="en-US" b="1" dirty="0">
                <a:solidFill>
                  <a:srgbClr val="002060"/>
                </a:solidFill>
              </a:rPr>
              <a:t>Authorization:  Basic ZGFddfibzsdfgkjheczI1NXRleHQ=</a:t>
            </a:r>
          </a:p>
        </p:txBody>
      </p:sp>
    </p:spTree>
    <p:extLst>
      <p:ext uri="{BB962C8B-B14F-4D97-AF65-F5344CB8AC3E}">
        <p14:creationId xmlns:p14="http://schemas.microsoft.com/office/powerpoint/2010/main" val="2779368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HTTP auth problems</a:t>
            </a:r>
          </a:p>
        </p:txBody>
      </p:sp>
      <p:sp>
        <p:nvSpPr>
          <p:cNvPr id="35842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228600" y="971550"/>
            <a:ext cx="8915400" cy="3886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Hardly used in commercial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sites: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spcBef>
                <a:spcPts val="2400"/>
              </a:spcBef>
            </a:pPr>
            <a:r>
              <a:rPr lang="en-US" dirty="0">
                <a:ea typeface="ＭＳ Ｐゴシック" charset="0"/>
              </a:rPr>
              <a:t>User cannot log out other than by closing browser</a:t>
            </a:r>
          </a:p>
          <a:p>
            <a:pPr lvl="1">
              <a:spcBef>
                <a:spcPts val="600"/>
              </a:spcBef>
            </a:pPr>
            <a:r>
              <a:rPr lang="en-US" dirty="0">
                <a:ea typeface="ＭＳ Ｐゴシック" charset="0"/>
              </a:rPr>
              <a:t>What </a:t>
            </a:r>
            <a:r>
              <a:rPr lang="en-US" dirty="0" smtClean="0">
                <a:ea typeface="ＭＳ Ｐゴシック" charset="0"/>
              </a:rPr>
              <a:t>if user </a:t>
            </a:r>
            <a:r>
              <a:rPr lang="en-US" dirty="0">
                <a:ea typeface="ＭＳ Ｐゴシック" charset="0"/>
              </a:rPr>
              <a:t>has multiple accounts</a:t>
            </a:r>
            <a:r>
              <a:rPr lang="en-US" dirty="0" smtClean="0">
                <a:ea typeface="ＭＳ Ｐゴシック" charset="0"/>
              </a:rPr>
              <a:t>?  </a:t>
            </a:r>
            <a:br>
              <a:rPr lang="en-US" dirty="0" smtClean="0">
                <a:ea typeface="ＭＳ Ｐゴシック" charset="0"/>
              </a:rPr>
            </a:br>
            <a:r>
              <a:rPr lang="en-US" dirty="0" smtClean="0">
                <a:ea typeface="ＭＳ Ｐゴシック" charset="0"/>
              </a:rPr>
              <a:t>multiple </a:t>
            </a:r>
            <a:r>
              <a:rPr lang="en-US" dirty="0">
                <a:ea typeface="ＭＳ Ｐゴシック" charset="0"/>
              </a:rPr>
              <a:t>users on same </a:t>
            </a:r>
            <a:r>
              <a:rPr lang="en-US" dirty="0" smtClean="0">
                <a:ea typeface="ＭＳ Ｐゴシック" charset="0"/>
              </a:rPr>
              <a:t>machine?</a:t>
            </a:r>
            <a:endParaRPr lang="en-US" dirty="0">
              <a:ea typeface="ＭＳ Ｐゴシック" charset="0"/>
            </a:endParaRPr>
          </a:p>
          <a:p>
            <a:pPr>
              <a:spcBef>
                <a:spcPts val="2400"/>
              </a:spcBef>
            </a:pPr>
            <a:r>
              <a:rPr lang="en-US" dirty="0">
                <a:ea typeface="ＭＳ Ｐゴシック" charset="0"/>
              </a:rPr>
              <a:t>Site cannot customize password dialog</a:t>
            </a:r>
          </a:p>
          <a:p>
            <a:pPr>
              <a:spcBef>
                <a:spcPts val="2400"/>
              </a:spcBef>
            </a:pPr>
            <a:r>
              <a:rPr lang="en-US" dirty="0">
                <a:ea typeface="ＭＳ Ｐゴシック" charset="0"/>
              </a:rPr>
              <a:t>Confusing dialog to users </a:t>
            </a:r>
          </a:p>
          <a:p>
            <a:pPr>
              <a:spcBef>
                <a:spcPts val="2400"/>
              </a:spcBef>
            </a:pPr>
            <a:r>
              <a:rPr lang="en-US" dirty="0">
                <a:ea typeface="ＭＳ Ｐゴシック" charset="0"/>
              </a:rPr>
              <a:t>Easily </a:t>
            </a:r>
            <a:r>
              <a:rPr lang="en-US" dirty="0" smtClean="0">
                <a:ea typeface="ＭＳ Ｐゴシック" charset="0"/>
              </a:rPr>
              <a:t>spoofed</a:t>
            </a:r>
            <a:endParaRPr lang="en-US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496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Session tokens</a:t>
            </a:r>
          </a:p>
        </p:txBody>
      </p:sp>
      <p:grpSp>
        <p:nvGrpSpPr>
          <p:cNvPr id="37890" name="Group 36"/>
          <p:cNvGrpSpPr>
            <a:grpSpLocks/>
          </p:cNvGrpSpPr>
          <p:nvPr/>
        </p:nvGrpSpPr>
        <p:grpSpPr bwMode="auto">
          <a:xfrm>
            <a:off x="381000" y="971551"/>
            <a:ext cx="1219200" cy="3555206"/>
            <a:chOff x="381000" y="1736725"/>
            <a:chExt cx="1219200" cy="4740275"/>
          </a:xfrm>
        </p:grpSpPr>
        <p:sp>
          <p:nvSpPr>
            <p:cNvPr id="1323012" name="Rectangle 4"/>
            <p:cNvSpPr>
              <a:spLocks noChangeArrowheads="1"/>
            </p:cNvSpPr>
            <p:nvPr/>
          </p:nvSpPr>
          <p:spPr bwMode="auto">
            <a:xfrm>
              <a:off x="381000" y="2133600"/>
              <a:ext cx="1219200" cy="43434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 type="none" w="lg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+mn-cs"/>
              </a:endParaRPr>
            </a:p>
          </p:txBody>
        </p:sp>
        <p:sp>
          <p:nvSpPr>
            <p:cNvPr id="1323015" name="Text Box 7"/>
            <p:cNvSpPr txBox="1">
              <a:spLocks noChangeArrowheads="1"/>
            </p:cNvSpPr>
            <p:nvPr/>
          </p:nvSpPr>
          <p:spPr bwMode="auto">
            <a:xfrm>
              <a:off x="457200" y="1736725"/>
              <a:ext cx="963049" cy="49244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 type="none" w="lg" len="med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ea typeface="+mn-ea"/>
                  <a:cs typeface="+mn-cs"/>
                </a:rPr>
                <a:t>Browser</a:t>
              </a:r>
            </a:p>
          </p:txBody>
        </p:sp>
      </p:grpSp>
      <p:sp>
        <p:nvSpPr>
          <p:cNvPr id="1323013" name="Rectangle 5"/>
          <p:cNvSpPr>
            <a:spLocks noChangeArrowheads="1"/>
          </p:cNvSpPr>
          <p:nvPr/>
        </p:nvSpPr>
        <p:spPr bwMode="auto">
          <a:xfrm>
            <a:off x="7315200" y="1257300"/>
            <a:ext cx="1219200" cy="325755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chemeClr val="bg1"/>
              </a:solidFill>
              <a:ea typeface="+mn-ea"/>
              <a:cs typeface="+mn-cs"/>
            </a:endParaRPr>
          </a:p>
        </p:txBody>
      </p:sp>
      <p:grpSp>
        <p:nvGrpSpPr>
          <p:cNvPr id="37892" name="Group 53"/>
          <p:cNvGrpSpPr>
            <a:grpSpLocks/>
          </p:cNvGrpSpPr>
          <p:nvPr/>
        </p:nvGrpSpPr>
        <p:grpSpPr bwMode="auto">
          <a:xfrm>
            <a:off x="1600200" y="1125126"/>
            <a:ext cx="5715000" cy="856134"/>
            <a:chOff x="1600200" y="1652297"/>
            <a:chExt cx="5715000" cy="1141970"/>
          </a:xfrm>
        </p:grpSpPr>
        <p:cxnSp>
          <p:nvCxnSpPr>
            <p:cNvPr id="37908" name="Straight Arrow Connector 39"/>
            <p:cNvCxnSpPr>
              <a:cxnSpLocks noChangeShapeType="1"/>
            </p:cNvCxnSpPr>
            <p:nvPr/>
          </p:nvCxnSpPr>
          <p:spPr bwMode="auto">
            <a:xfrm>
              <a:off x="1600200" y="2133600"/>
              <a:ext cx="5105400" cy="15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9" name="TextBox 40"/>
            <p:cNvSpPr txBox="1">
              <a:spLocks noChangeArrowheads="1"/>
            </p:cNvSpPr>
            <p:nvPr/>
          </p:nvSpPr>
          <p:spPr bwMode="auto">
            <a:xfrm>
              <a:off x="2057400" y="1652297"/>
              <a:ext cx="1869948" cy="533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>
                  <a:latin typeface="+mn-lt"/>
                </a:rPr>
                <a:t>GET /</a:t>
              </a:r>
              <a:r>
                <a:rPr lang="en-US" dirty="0" err="1">
                  <a:latin typeface="+mn-lt"/>
                </a:rPr>
                <a:t>index.html</a:t>
              </a:r>
              <a:endParaRPr lang="en-US" dirty="0">
                <a:latin typeface="+mn-lt"/>
              </a:endParaRPr>
            </a:p>
          </p:txBody>
        </p:sp>
        <p:cxnSp>
          <p:nvCxnSpPr>
            <p:cNvPr id="37910" name="Straight Arrow Connector 42"/>
            <p:cNvCxnSpPr>
              <a:cxnSpLocks noChangeShapeType="1"/>
            </p:cNvCxnSpPr>
            <p:nvPr/>
          </p:nvCxnSpPr>
          <p:spPr bwMode="auto">
            <a:xfrm rot="10800000" flipV="1">
              <a:off x="2079662" y="2362215"/>
              <a:ext cx="5235538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11" name="TextBox 43"/>
            <p:cNvSpPr txBox="1">
              <a:spLocks noChangeArrowheads="1"/>
            </p:cNvSpPr>
            <p:nvPr/>
          </p:nvSpPr>
          <p:spPr bwMode="auto">
            <a:xfrm>
              <a:off x="3811997" y="2260573"/>
              <a:ext cx="3248906" cy="533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>
                  <a:latin typeface="+mn-lt"/>
                </a:rPr>
                <a:t>set anonymous session token</a:t>
              </a:r>
            </a:p>
          </p:txBody>
        </p:sp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1600200" y="2006239"/>
            <a:ext cx="5105400" cy="707886"/>
            <a:chOff x="1600200" y="2827543"/>
            <a:chExt cx="5105400" cy="943662"/>
          </a:xfrm>
        </p:grpSpPr>
        <p:cxnSp>
          <p:nvCxnSpPr>
            <p:cNvPr id="37906" name="Straight Arrow Connector 45"/>
            <p:cNvCxnSpPr>
              <a:cxnSpLocks noChangeShapeType="1"/>
            </p:cNvCxnSpPr>
            <p:nvPr/>
          </p:nvCxnSpPr>
          <p:spPr bwMode="auto">
            <a:xfrm>
              <a:off x="1600200" y="3299182"/>
              <a:ext cx="5105400" cy="15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7" name="TextBox 46"/>
            <p:cNvSpPr txBox="1">
              <a:spLocks noChangeArrowheads="1"/>
            </p:cNvSpPr>
            <p:nvPr/>
          </p:nvSpPr>
          <p:spPr bwMode="auto">
            <a:xfrm>
              <a:off x="2057400" y="2827543"/>
              <a:ext cx="2877085" cy="943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>
                  <a:latin typeface="+mn-lt"/>
                </a:rPr>
                <a:t>GET /</a:t>
              </a:r>
              <a:r>
                <a:rPr lang="en-US" dirty="0" err="1">
                  <a:latin typeface="+mn-lt"/>
                </a:rPr>
                <a:t>books.html</a:t>
              </a:r>
              <a:endParaRPr lang="en-US" dirty="0">
                <a:latin typeface="+mn-lt"/>
              </a:endParaRPr>
            </a:p>
            <a:p>
              <a:pPr eaLnBrk="1" hangingPunct="1"/>
              <a:r>
                <a:rPr lang="en-US" dirty="0">
                  <a:latin typeface="+mn-lt"/>
                </a:rPr>
                <a:t>anonymous session token</a:t>
              </a:r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1600200" y="2724150"/>
            <a:ext cx="5715000" cy="1088208"/>
            <a:chOff x="1600200" y="3733830"/>
            <a:chExt cx="5715002" cy="1450758"/>
          </a:xfrm>
        </p:grpSpPr>
        <p:cxnSp>
          <p:nvCxnSpPr>
            <p:cNvPr id="37902" name="Straight Arrow Connector 47"/>
            <p:cNvCxnSpPr>
              <a:cxnSpLocks noChangeShapeType="1"/>
            </p:cNvCxnSpPr>
            <p:nvPr/>
          </p:nvCxnSpPr>
          <p:spPr bwMode="auto">
            <a:xfrm>
              <a:off x="1600200" y="4241765"/>
              <a:ext cx="5105400" cy="15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3" name="TextBox 48"/>
            <p:cNvSpPr txBox="1">
              <a:spLocks noChangeArrowheads="1"/>
            </p:cNvSpPr>
            <p:nvPr/>
          </p:nvSpPr>
          <p:spPr bwMode="auto">
            <a:xfrm>
              <a:off x="2079662" y="3733830"/>
              <a:ext cx="2548595" cy="943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>
                  <a:latin typeface="+mn-lt"/>
                </a:rPr>
                <a:t>POST /do-login</a:t>
              </a:r>
            </a:p>
            <a:p>
              <a:pPr eaLnBrk="1" hangingPunct="1"/>
              <a:r>
                <a:rPr lang="en-US" dirty="0">
                  <a:latin typeface="+mn-lt"/>
                </a:rPr>
                <a:t>Username &amp; password</a:t>
              </a:r>
            </a:p>
          </p:txBody>
        </p:sp>
        <p:cxnSp>
          <p:nvCxnSpPr>
            <p:cNvPr id="37904" name="Straight Arrow Connector 49"/>
            <p:cNvCxnSpPr>
              <a:cxnSpLocks noChangeShapeType="1"/>
            </p:cNvCxnSpPr>
            <p:nvPr/>
          </p:nvCxnSpPr>
          <p:spPr bwMode="auto">
            <a:xfrm rot="10800000" flipV="1">
              <a:off x="2133601" y="4728963"/>
              <a:ext cx="518160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5" name="TextBox 50"/>
            <p:cNvSpPr txBox="1">
              <a:spLocks noChangeArrowheads="1"/>
            </p:cNvSpPr>
            <p:nvPr/>
          </p:nvSpPr>
          <p:spPr bwMode="auto">
            <a:xfrm>
              <a:off x="3048000" y="4651176"/>
              <a:ext cx="3912525" cy="533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+mn-lt"/>
                </a:rPr>
                <a:t>elevate to a logged-in session token</a:t>
              </a:r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1600200" y="3921264"/>
            <a:ext cx="5105400" cy="707886"/>
            <a:chOff x="1600200" y="5214396"/>
            <a:chExt cx="5105400" cy="943662"/>
          </a:xfrm>
        </p:grpSpPr>
        <p:cxnSp>
          <p:nvCxnSpPr>
            <p:cNvPr id="37900" name="Straight Arrow Connector 51"/>
            <p:cNvCxnSpPr>
              <a:cxnSpLocks noChangeShapeType="1"/>
            </p:cNvCxnSpPr>
            <p:nvPr/>
          </p:nvCxnSpPr>
          <p:spPr bwMode="auto">
            <a:xfrm>
              <a:off x="1600200" y="5737582"/>
              <a:ext cx="5105400" cy="15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1" name="TextBox 52"/>
            <p:cNvSpPr txBox="1">
              <a:spLocks noChangeArrowheads="1"/>
            </p:cNvSpPr>
            <p:nvPr/>
          </p:nvSpPr>
          <p:spPr bwMode="auto">
            <a:xfrm>
              <a:off x="2133600" y="5214396"/>
              <a:ext cx="2628243" cy="943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>
                  <a:latin typeface="+mn-lt"/>
                </a:rPr>
                <a:t>POST /checkout</a:t>
              </a:r>
            </a:p>
            <a:p>
              <a:pPr eaLnBrk="1" hangingPunct="1"/>
              <a:r>
                <a:rPr lang="en-US" dirty="0">
                  <a:latin typeface="+mn-lt"/>
                </a:rPr>
                <a:t>logged-in session token</a:t>
              </a:r>
            </a:p>
          </p:txBody>
        </p:sp>
      </p:grpSp>
      <p:sp>
        <p:nvSpPr>
          <p:cNvPr id="58" name="Rounded Rectangular Callout 57"/>
          <p:cNvSpPr>
            <a:spLocks noChangeArrowheads="1"/>
          </p:cNvSpPr>
          <p:nvPr/>
        </p:nvSpPr>
        <p:spPr bwMode="auto">
          <a:xfrm>
            <a:off x="7391401" y="2550318"/>
            <a:ext cx="1490663" cy="973932"/>
          </a:xfrm>
          <a:prstGeom prst="wedgeRoundRectCallout">
            <a:avLst>
              <a:gd name="adj1" fmla="val -80561"/>
              <a:gd name="adj2" fmla="val 14108"/>
              <a:gd name="adj3" fmla="val 16667"/>
            </a:avLst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/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check </a:t>
            </a:r>
            <a:br>
              <a:rPr lang="en-US" b="1" dirty="0">
                <a:solidFill>
                  <a:srgbClr val="FFFFFF"/>
                </a:solidFill>
              </a:rPr>
            </a:br>
            <a:r>
              <a:rPr lang="en-US" b="1" dirty="0">
                <a:solidFill>
                  <a:srgbClr val="FFFFFF"/>
                </a:solidFill>
              </a:rPr>
              <a:t>credentials</a:t>
            </a:r>
          </a:p>
          <a:p>
            <a:pPr algn="ctr"/>
            <a:r>
              <a:rPr lang="en-US" b="1" dirty="0" smtClean="0">
                <a:solidFill>
                  <a:srgbClr val="FFFFFF"/>
                </a:solidFill>
              </a:rPr>
              <a:t>(crypto)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59" name="Rounded Rectangular Callout 58"/>
          <p:cNvSpPr>
            <a:spLocks noChangeArrowheads="1"/>
          </p:cNvSpPr>
          <p:nvPr/>
        </p:nvSpPr>
        <p:spPr bwMode="auto">
          <a:xfrm>
            <a:off x="7424737" y="3981450"/>
            <a:ext cx="1490663" cy="802481"/>
          </a:xfrm>
          <a:prstGeom prst="wedgeRoundRectCallout">
            <a:avLst>
              <a:gd name="adj1" fmla="val -86710"/>
              <a:gd name="adj2" fmla="val -10915"/>
              <a:gd name="adj3" fmla="val 16667"/>
            </a:avLst>
          </a:prstGeom>
          <a:solidFill>
            <a:srgbClr val="E46C0A"/>
          </a:solidFill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/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Validate</a:t>
            </a:r>
          </a:p>
          <a:p>
            <a:pPr algn="ctr"/>
            <a:r>
              <a:rPr lang="en-US" b="1" dirty="0">
                <a:solidFill>
                  <a:srgbClr val="FFFFFF"/>
                </a:solidFill>
              </a:rPr>
              <a:t>token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67600" y="907018"/>
            <a:ext cx="97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eb 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700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>
                <a:latin typeface="Tahoma" charset="0"/>
                <a:ea typeface="ＭＳ Ｐゴシック" charset="0"/>
                <a:cs typeface="ＭＳ Ｐゴシック" charset="0"/>
              </a:rPr>
              <a:t>Storing session tokens:  </a:t>
            </a:r>
            <a:br>
              <a:rPr lang="en-US" sz="3600">
                <a:latin typeface="Tahoma" charset="0"/>
                <a:ea typeface="ＭＳ Ｐゴシック" charset="0"/>
                <a:cs typeface="ＭＳ Ｐゴシック" charset="0"/>
              </a:rPr>
            </a:br>
            <a:r>
              <a:rPr lang="en-US" sz="3600">
                <a:latin typeface="Tahoma" charset="0"/>
                <a:ea typeface="ＭＳ Ｐゴシック" charset="0"/>
                <a:cs typeface="ＭＳ Ｐゴシック" charset="0"/>
              </a:rPr>
              <a:t>	</a:t>
            </a:r>
            <a:r>
              <a:rPr lang="en-US" sz="3200">
                <a:latin typeface="Tahoma" charset="0"/>
                <a:ea typeface="ＭＳ Ｐゴシック" charset="0"/>
                <a:cs typeface="ＭＳ Ｐゴシック" charset="0"/>
              </a:rPr>
              <a:t>Lots of options   </a:t>
            </a: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(but none are perfect)</a:t>
            </a:r>
          </a:p>
        </p:txBody>
      </p:sp>
      <p:sp>
        <p:nvSpPr>
          <p:cNvPr id="38914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304800" y="1047750"/>
            <a:ext cx="8534400" cy="3867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Browser cookie:</a:t>
            </a:r>
          </a:p>
          <a:p>
            <a:pPr marL="341313" indent="-341313"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		</a:t>
            </a:r>
            <a:r>
              <a:rPr lang="en-US" dirty="0" smtClean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Set</a:t>
            </a:r>
            <a:r>
              <a:rPr 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-Cookie:    </a:t>
            </a:r>
            <a:r>
              <a:rPr lang="en-US" dirty="0" err="1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SessionToken</a:t>
            </a:r>
            <a:r>
              <a:rPr 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=fduhye63sfdb</a:t>
            </a:r>
          </a:p>
          <a:p>
            <a:pPr marL="341313" indent="-341313"/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Embed </a:t>
            </a:r>
            <a:r>
              <a:rPr lang="en-US" dirty="0">
                <a:ea typeface="ＭＳ Ｐゴシック" charset="0"/>
                <a:cs typeface="ＭＳ Ｐゴシック" charset="0"/>
              </a:rPr>
              <a:t>in all URL links:</a:t>
            </a:r>
          </a:p>
          <a:p>
            <a:pPr marL="341313" indent="-341313"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		</a:t>
            </a:r>
            <a:r>
              <a:rPr lang="en-US" dirty="0" smtClean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https</a:t>
            </a:r>
            <a:r>
              <a:rPr 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://</a:t>
            </a:r>
            <a:r>
              <a:rPr lang="en-US" dirty="0" err="1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site.com</a:t>
            </a:r>
            <a:r>
              <a:rPr 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/checkout ? </a:t>
            </a:r>
            <a:r>
              <a:rPr lang="en-US" dirty="0" err="1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SessionToken</a:t>
            </a:r>
            <a:r>
              <a:rPr 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=kh7y3b</a:t>
            </a:r>
          </a:p>
          <a:p>
            <a:pPr marL="341313" indent="-341313">
              <a:buFont typeface="Wingdings" charset="0"/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In a hidden form field:</a:t>
            </a:r>
          </a:p>
          <a:p>
            <a:pPr marL="341313" indent="-341313"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		</a:t>
            </a:r>
            <a:r>
              <a:rPr 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&lt;input type=</a:t>
            </a:r>
            <a:r>
              <a:rPr lang="ja-JP" alt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hidden</a:t>
            </a:r>
            <a:r>
              <a:rPr lang="ja-JP" alt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altLang="ja-JP" dirty="0" smtClean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name</a:t>
            </a:r>
            <a:r>
              <a:rPr lang="en-US" altLang="ja-JP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=</a:t>
            </a:r>
            <a:r>
              <a:rPr lang="ja-JP" alt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 err="1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sessionid</a:t>
            </a:r>
            <a:r>
              <a:rPr lang="ja-JP" altLang="en-US" dirty="0" smtClean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altLang="ja-JP" dirty="0" smtClean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value</a:t>
            </a:r>
            <a:r>
              <a:rPr lang="en-US" altLang="ja-JP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=</a:t>
            </a:r>
            <a:r>
              <a:rPr lang="ja-JP" alt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kh7y3b</a:t>
            </a:r>
            <a:r>
              <a:rPr lang="ja-JP" altLang="en-US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&gt;</a:t>
            </a:r>
          </a:p>
          <a:p>
            <a:pPr marL="341313" indent="-341313">
              <a:buFont typeface="Wingdings" charset="0"/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cxnSp>
        <p:nvCxnSpPr>
          <p:cNvPr id="38915" name="Straight Connector 4"/>
          <p:cNvCxnSpPr>
            <a:cxnSpLocks noChangeShapeType="1"/>
          </p:cNvCxnSpPr>
          <p:nvPr/>
        </p:nvCxnSpPr>
        <p:spPr bwMode="auto">
          <a:xfrm>
            <a:off x="609600" y="2189559"/>
            <a:ext cx="7772400" cy="1191"/>
          </a:xfrm>
          <a:prstGeom prst="line">
            <a:avLst/>
          </a:prstGeom>
          <a:noFill/>
          <a:ln w="3175">
            <a:solidFill>
              <a:srgbClr val="86940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6" name="Straight Connector 5"/>
          <p:cNvCxnSpPr>
            <a:cxnSpLocks noChangeShapeType="1"/>
          </p:cNvCxnSpPr>
          <p:nvPr/>
        </p:nvCxnSpPr>
        <p:spPr bwMode="auto">
          <a:xfrm>
            <a:off x="685800" y="3561160"/>
            <a:ext cx="7772400" cy="1190"/>
          </a:xfrm>
          <a:prstGeom prst="line">
            <a:avLst/>
          </a:prstGeom>
          <a:noFill/>
          <a:ln w="3175">
            <a:solidFill>
              <a:srgbClr val="86940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532598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09600" y="57150"/>
            <a:ext cx="7772400" cy="685800"/>
          </a:xfrm>
        </p:spPr>
        <p:txBody>
          <a:bodyPr/>
          <a:lstStyle/>
          <a:p>
            <a:r>
              <a:rPr lang="en-US" sz="3600">
                <a:latin typeface="Tahoma" charset="0"/>
                <a:ea typeface="ＭＳ Ｐゴシック" charset="0"/>
                <a:cs typeface="ＭＳ Ｐゴシック" charset="0"/>
              </a:rPr>
              <a:t>Storing session tokens:   problems</a:t>
            </a: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38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381000" y="895350"/>
            <a:ext cx="8382000" cy="4171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Browser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cookie:   browser </a:t>
            </a:r>
            <a:r>
              <a:rPr lang="en-US" dirty="0">
                <a:ea typeface="ＭＳ Ｐゴシック" charset="0"/>
                <a:cs typeface="ＭＳ Ｐゴシック" charset="0"/>
              </a:rPr>
              <a:t>sends cookie with every request,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r>
              <a:rPr lang="en-US" dirty="0">
                <a:ea typeface="ＭＳ Ｐゴシック" charset="0"/>
                <a:cs typeface="ＭＳ Ｐゴシック" charset="0"/>
              </a:rPr>
              <a:t>	even when it should not   (CSRF)</a:t>
            </a:r>
          </a:p>
          <a:p>
            <a:pPr marL="0" indent="0">
              <a:spcBef>
                <a:spcPts val="4400"/>
              </a:spcBef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Embed in all URL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links:     token </a:t>
            </a:r>
            <a:r>
              <a:rPr lang="en-US" dirty="0">
                <a:ea typeface="ＭＳ Ｐゴシック" charset="0"/>
                <a:cs typeface="ＭＳ Ｐゴシック" charset="0"/>
              </a:rPr>
              <a:t>leaks via HTTP  </a:t>
            </a:r>
            <a:r>
              <a:rPr lang="en-US" b="1" dirty="0" err="1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Referer</a:t>
            </a:r>
            <a:r>
              <a:rPr lang="en-US" dirty="0">
                <a:ea typeface="ＭＳ Ｐゴシック" charset="0"/>
                <a:cs typeface="ＭＳ Ｐゴシック" charset="0"/>
              </a:rPr>
              <a:t>  header</a:t>
            </a:r>
          </a:p>
          <a:p>
            <a:pPr marL="0" indent="0">
              <a:spcBef>
                <a:spcPts val="4400"/>
              </a:spcBef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In a hidden form field:    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does not work for long-lived sessions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marL="341313" indent="-341313">
              <a:buFont typeface="Wingdings" charset="0"/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341313" indent="-341313">
              <a:spcBef>
                <a:spcPts val="3000"/>
              </a:spcBef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Best answer:   a combination of all of the above.</a:t>
            </a:r>
          </a:p>
        </p:txBody>
      </p:sp>
      <p:cxnSp>
        <p:nvCxnSpPr>
          <p:cNvPr id="39939" name="Straight Connector 3"/>
          <p:cNvCxnSpPr>
            <a:cxnSpLocks noChangeShapeType="1"/>
          </p:cNvCxnSpPr>
          <p:nvPr/>
        </p:nvCxnSpPr>
        <p:spPr bwMode="auto">
          <a:xfrm>
            <a:off x="457200" y="2037159"/>
            <a:ext cx="7772400" cy="1191"/>
          </a:xfrm>
          <a:prstGeom prst="line">
            <a:avLst/>
          </a:prstGeom>
          <a:noFill/>
          <a:ln w="3175">
            <a:solidFill>
              <a:srgbClr val="86940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0" name="Straight Connector 4"/>
          <p:cNvCxnSpPr>
            <a:cxnSpLocks noChangeShapeType="1"/>
          </p:cNvCxnSpPr>
          <p:nvPr/>
        </p:nvCxnSpPr>
        <p:spPr bwMode="auto">
          <a:xfrm>
            <a:off x="457200" y="3103960"/>
            <a:ext cx="7772400" cy="1190"/>
          </a:xfrm>
          <a:prstGeom prst="line">
            <a:avLst/>
          </a:prstGeom>
          <a:noFill/>
          <a:ln w="3175">
            <a:solidFill>
              <a:srgbClr val="86940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1" name="Straight Connector 5"/>
          <p:cNvCxnSpPr>
            <a:cxnSpLocks noChangeShapeType="1"/>
          </p:cNvCxnSpPr>
          <p:nvPr/>
        </p:nvCxnSpPr>
        <p:spPr bwMode="auto">
          <a:xfrm>
            <a:off x="457200" y="3789760"/>
            <a:ext cx="7772400" cy="1190"/>
          </a:xfrm>
          <a:prstGeom prst="line">
            <a:avLst/>
          </a:prstGeom>
          <a:noFill/>
          <a:ln w="3175">
            <a:solidFill>
              <a:srgbClr val="86940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3505200" y="2582228"/>
            <a:ext cx="3609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(or if user posts URL in a public blog)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920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The HTTP referer header</a:t>
            </a:r>
          </a:p>
        </p:txBody>
      </p:sp>
      <p:pic>
        <p:nvPicPr>
          <p:cNvPr id="4198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9" t="38608" r="57159" b="56155"/>
          <a:stretch>
            <a:fillRect/>
          </a:stretch>
        </p:blipFill>
        <p:spPr>
          <a:xfrm>
            <a:off x="152401" y="1085850"/>
            <a:ext cx="5281613" cy="628650"/>
          </a:xfrm>
          <a:noFill/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9" t="56116" r="42328" b="37067"/>
          <a:stretch>
            <a:fillRect/>
          </a:stretch>
        </p:blipFill>
        <p:spPr bwMode="auto">
          <a:xfrm>
            <a:off x="169864" y="1764507"/>
            <a:ext cx="8918575" cy="86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</p:pic>
      <p:sp>
        <p:nvSpPr>
          <p:cNvPr id="41988" name="TextBox 6"/>
          <p:cNvSpPr txBox="1">
            <a:spLocks noChangeArrowheads="1"/>
          </p:cNvSpPr>
          <p:nvPr/>
        </p:nvSpPr>
        <p:spPr bwMode="auto">
          <a:xfrm>
            <a:off x="304800" y="3028950"/>
            <a:ext cx="748153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dirty="0" err="1">
                <a:latin typeface="+mn-lt"/>
              </a:rPr>
              <a:t>Referer</a:t>
            </a:r>
            <a:r>
              <a:rPr lang="en-US" sz="2400" dirty="0">
                <a:latin typeface="+mn-lt"/>
              </a:rPr>
              <a:t> leaks URL session token to 3</a:t>
            </a:r>
            <a:r>
              <a:rPr lang="en-US" sz="2400" baseline="30000" dirty="0">
                <a:latin typeface="+mn-lt"/>
              </a:rPr>
              <a:t>rd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parties</a:t>
            </a:r>
          </a:p>
          <a:p>
            <a:pPr eaLnBrk="1" hangingPunct="1"/>
            <a:endParaRPr lang="en-US" sz="2400" dirty="0">
              <a:latin typeface="+mn-lt"/>
            </a:endParaRPr>
          </a:p>
          <a:p>
            <a:pPr eaLnBrk="1" hangingPunct="1"/>
            <a:r>
              <a:rPr lang="en-US" sz="2400" b="1" u="sng" dirty="0" err="1" smtClean="0">
                <a:latin typeface="+mn-lt"/>
              </a:rPr>
              <a:t>Referer</a:t>
            </a:r>
            <a:r>
              <a:rPr lang="en-US" sz="2400" b="1" u="sng" dirty="0" smtClean="0">
                <a:latin typeface="+mn-lt"/>
              </a:rPr>
              <a:t> </a:t>
            </a:r>
            <a:r>
              <a:rPr lang="en-US" sz="2400" b="1" u="sng" dirty="0" err="1" smtClean="0">
                <a:latin typeface="+mn-lt"/>
              </a:rPr>
              <a:t>supression</a:t>
            </a:r>
            <a:r>
              <a:rPr lang="en-US" sz="2400" dirty="0" smtClean="0">
                <a:latin typeface="+mn-lt"/>
              </a:rPr>
              <a:t>:</a:t>
            </a:r>
          </a:p>
          <a:p>
            <a:pPr marL="342900" indent="-342900" eaLnBrk="1" hangingPunct="1">
              <a:buFont typeface="Arial"/>
              <a:buChar char="•"/>
            </a:pPr>
            <a:r>
              <a:rPr lang="en-US" sz="2400" dirty="0">
                <a:latin typeface="+mn-lt"/>
              </a:rPr>
              <a:t>n</a:t>
            </a:r>
            <a:r>
              <a:rPr lang="en-US" sz="2400" dirty="0" smtClean="0">
                <a:latin typeface="+mn-lt"/>
              </a:rPr>
              <a:t>ot sent when HTTPS site refers to an HTTP site</a:t>
            </a:r>
            <a:endParaRPr lang="en-US" sz="2400" dirty="0">
              <a:latin typeface="+mn-lt"/>
            </a:endParaRPr>
          </a:p>
          <a:p>
            <a:pPr marL="342900" indent="-342900" eaLnBrk="1" hangingPunct="1">
              <a:buFont typeface="Arial"/>
              <a:buChar char="•"/>
            </a:pPr>
            <a:r>
              <a:rPr lang="en-US" sz="2400" dirty="0">
                <a:latin typeface="+mn-lt"/>
              </a:rPr>
              <a:t>i</a:t>
            </a:r>
            <a:r>
              <a:rPr lang="en-US" sz="2400" dirty="0" smtClean="0">
                <a:latin typeface="+mn-lt"/>
              </a:rPr>
              <a:t>n HTML5:     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&lt;a  </a:t>
            </a:r>
            <a:r>
              <a:rPr lang="en-US" b="1" dirty="0" err="1">
                <a:solidFill>
                  <a:srgbClr val="0000FF"/>
                </a:solidFill>
                <a:latin typeface="Arial"/>
                <a:cs typeface="Arial"/>
              </a:rPr>
              <a:t>rel</a:t>
            </a:r>
            <a:r>
              <a:rPr lang="en-US" b="1" dirty="0">
                <a:solidFill>
                  <a:srgbClr val="0000FF"/>
                </a:solidFill>
                <a:latin typeface="Arial"/>
                <a:cs typeface="Arial"/>
              </a:rPr>
              <a:t>=”</a:t>
            </a:r>
            <a:r>
              <a:rPr lang="en-US" b="1" dirty="0" err="1">
                <a:solidFill>
                  <a:srgbClr val="0000FF"/>
                </a:solidFill>
                <a:latin typeface="Arial"/>
                <a:cs typeface="Arial"/>
              </a:rPr>
              <a:t>noreferrer</a:t>
            </a:r>
            <a:r>
              <a:rPr lang="en-US" b="1" dirty="0">
                <a:solidFill>
                  <a:srgbClr val="0000FF"/>
                </a:solidFill>
                <a:latin typeface="Arial"/>
                <a:cs typeface="Arial"/>
              </a:rPr>
              <a:t>”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href</a:t>
            </a:r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=www.example.com&gt;</a:t>
            </a:r>
            <a:endParaRPr lang="en-US" dirty="0">
              <a:solidFill>
                <a:srgbClr val="0000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8711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The Logout Process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533400" y="857250"/>
            <a:ext cx="8382000" cy="4286250"/>
          </a:xfrm>
        </p:spPr>
        <p:txBody>
          <a:bodyPr>
            <a:normAutofit/>
          </a:bodyPr>
          <a:lstStyle/>
          <a:p>
            <a:pPr marL="0" indent="0">
              <a:buFont typeface="Wingdings" charset="0"/>
              <a:buNone/>
              <a:defRPr/>
            </a:pPr>
            <a:r>
              <a:rPr lang="en-US" dirty="0" smtClean="0"/>
              <a:t>Web sites must provide a logout function: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Functionality:  let user to login as different user</a:t>
            </a:r>
          </a:p>
          <a:p>
            <a:pPr>
              <a:buFont typeface="Arial"/>
              <a:buChar char="•"/>
              <a:defRPr/>
            </a:pPr>
            <a:r>
              <a:rPr lang="en-US" dirty="0" smtClean="0"/>
              <a:t>Security:   prevent others from abusing account</a:t>
            </a:r>
            <a:endParaRPr lang="en-US" dirty="0"/>
          </a:p>
          <a:p>
            <a:pPr marL="0" indent="0">
              <a:spcBef>
                <a:spcPts val="2376"/>
              </a:spcBef>
              <a:buFont typeface="Wingdings" charset="0"/>
              <a:buNone/>
              <a:defRPr/>
            </a:pPr>
            <a:r>
              <a:rPr lang="en-US" dirty="0" smtClean="0"/>
              <a:t>What happens during logout:</a:t>
            </a:r>
          </a:p>
          <a:p>
            <a:pPr marL="400050" lvl="1" indent="0">
              <a:buFont typeface="Wingdings" charset="0"/>
              <a:buNone/>
              <a:defRPr/>
            </a:pPr>
            <a:r>
              <a:rPr lang="en-US" dirty="0" smtClean="0"/>
              <a:t>1.  Delete </a:t>
            </a:r>
            <a:r>
              <a:rPr lang="en-US" dirty="0" err="1" smtClean="0"/>
              <a:t>SessionToken</a:t>
            </a:r>
            <a:r>
              <a:rPr lang="en-US" dirty="0" smtClean="0"/>
              <a:t> from client</a:t>
            </a:r>
          </a:p>
          <a:p>
            <a:pPr marL="400050" lvl="1" indent="0">
              <a:buFont typeface="Wingdings" charset="0"/>
              <a:buNone/>
              <a:defRPr/>
            </a:pPr>
            <a:r>
              <a:rPr lang="en-US" dirty="0" smtClean="0"/>
              <a:t>2.  Mark session token as expired on server</a:t>
            </a:r>
            <a:endParaRPr lang="en-US" dirty="0"/>
          </a:p>
          <a:p>
            <a:pPr marL="0" indent="0">
              <a:spcBef>
                <a:spcPts val="2376"/>
              </a:spcBef>
              <a:buFont typeface="Wingdings" charset="0"/>
              <a:buNone/>
              <a:defRPr/>
            </a:pPr>
            <a:r>
              <a:rPr lang="en-US" dirty="0" smtClean="0"/>
              <a:t>Problem:   many web sites do (1) but not (2)   !!</a:t>
            </a:r>
          </a:p>
          <a:p>
            <a:pPr marL="0" indent="0">
              <a:spcBef>
                <a:spcPts val="576"/>
              </a:spcBef>
              <a:buFont typeface="Wingdings" charset="0"/>
              <a:buNone/>
              <a:tabLst>
                <a:tab pos="458788" algn="l"/>
              </a:tabLst>
              <a:defRPr/>
            </a:pPr>
            <a:r>
              <a:rPr lang="en-US" dirty="0" smtClean="0">
                <a:cs typeface="Calibri (Body)"/>
              </a:rPr>
              <a:t>	⇒   Especially risky for sites who fall back to HTTP after login </a:t>
            </a:r>
          </a:p>
          <a:p>
            <a:pPr marL="0" indent="0">
              <a:buFont typeface="Wingdings" charset="0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3764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pPr algn="l"/>
            <a:r>
              <a:rPr 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Session hijacking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027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307207" y="2238728"/>
            <a:ext cx="4379593" cy="685800"/>
            <a:chOff x="4495800" y="3124200"/>
            <a:chExt cx="4379807" cy="6858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495800" y="3124200"/>
              <a:ext cx="3505371" cy="685800"/>
            </a:xfrm>
            <a:prstGeom prst="rect">
              <a:avLst/>
            </a:prstGeom>
            <a:solidFill>
              <a:schemeClr val="tx1">
                <a:lumMod val="20000"/>
                <a:lumOff val="80000"/>
                <a:alpha val="3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7184" name="TextBox 15"/>
            <p:cNvSpPr txBox="1">
              <a:spLocks noChangeArrowheads="1"/>
            </p:cNvSpPr>
            <p:nvPr/>
          </p:nvSpPr>
          <p:spPr bwMode="auto">
            <a:xfrm>
              <a:off x="8042060" y="3152745"/>
              <a:ext cx="833547" cy="533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/>
                <a:t>scope</a:t>
              </a:r>
            </a:p>
          </p:txBody>
        </p:sp>
      </p:grpSp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14300"/>
            <a:ext cx="8229600" cy="62865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Setting/deleting cookies by server</a:t>
            </a:r>
          </a:p>
        </p:txBody>
      </p:sp>
      <p:sp>
        <p:nvSpPr>
          <p:cNvPr id="7171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4533900"/>
            <a:ext cx="8763000" cy="62865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Default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scope is domain and path of setting URL</a:t>
            </a:r>
            <a:endParaRPr lang="en-US" sz="2800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73189" name="Rectangle 5"/>
          <p:cNvSpPr>
            <a:spLocks noChangeArrowheads="1"/>
          </p:cNvSpPr>
          <p:nvPr/>
        </p:nvSpPr>
        <p:spPr bwMode="auto">
          <a:xfrm>
            <a:off x="1295401" y="1040606"/>
            <a:ext cx="1128713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373190" name="AutoShape 6"/>
          <p:cNvSpPr>
            <a:spLocks noChangeArrowheads="1"/>
          </p:cNvSpPr>
          <p:nvPr/>
        </p:nvSpPr>
        <p:spPr bwMode="auto">
          <a:xfrm>
            <a:off x="1395413" y="1115616"/>
            <a:ext cx="9144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b="1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Browser</a:t>
            </a:r>
          </a:p>
        </p:txBody>
      </p:sp>
      <p:sp>
        <p:nvSpPr>
          <p:cNvPr id="1373191" name="AutoShape 7"/>
          <p:cNvSpPr>
            <a:spLocks noChangeArrowheads="1"/>
          </p:cNvSpPr>
          <p:nvPr/>
        </p:nvSpPr>
        <p:spPr bwMode="auto">
          <a:xfrm>
            <a:off x="914400" y="1669256"/>
            <a:ext cx="1524000" cy="171450"/>
          </a:xfrm>
          <a:prstGeom prst="parallelogram">
            <a:avLst>
              <a:gd name="adj" fmla="val 1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373192" name="Rectangle 8"/>
          <p:cNvSpPr>
            <a:spLocks noChangeArrowheads="1"/>
          </p:cNvSpPr>
          <p:nvPr/>
        </p:nvSpPr>
        <p:spPr bwMode="auto">
          <a:xfrm>
            <a:off x="914400" y="1840706"/>
            <a:ext cx="1143000" cy="114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373193" name="Freeform 9"/>
          <p:cNvSpPr>
            <a:spLocks/>
          </p:cNvSpPr>
          <p:nvPr/>
        </p:nvSpPr>
        <p:spPr bwMode="auto">
          <a:xfrm>
            <a:off x="2038350" y="1665685"/>
            <a:ext cx="400050" cy="289322"/>
          </a:xfrm>
          <a:custGeom>
            <a:avLst/>
            <a:gdLst/>
            <a:ahLst/>
            <a:cxnLst>
              <a:cxn ang="0">
                <a:pos x="0" y="243"/>
              </a:cxn>
              <a:cxn ang="0">
                <a:pos x="252" y="81"/>
              </a:cxn>
              <a:cxn ang="0">
                <a:pos x="249" y="0"/>
              </a:cxn>
              <a:cxn ang="0">
                <a:pos x="0" y="147"/>
              </a:cxn>
              <a:cxn ang="0">
                <a:pos x="0" y="243"/>
              </a:cxn>
            </a:cxnLst>
            <a:rect l="0" t="0" r="r" b="b"/>
            <a:pathLst>
              <a:path w="252" h="243">
                <a:moveTo>
                  <a:pt x="0" y="243"/>
                </a:moveTo>
                <a:lnTo>
                  <a:pt x="252" y="81"/>
                </a:lnTo>
                <a:lnTo>
                  <a:pt x="249" y="0"/>
                </a:lnTo>
                <a:lnTo>
                  <a:pt x="0" y="147"/>
                </a:lnTo>
                <a:lnTo>
                  <a:pt x="0" y="243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373194" name="AutoShape 10"/>
          <p:cNvSpPr>
            <a:spLocks noChangeArrowheads="1"/>
          </p:cNvSpPr>
          <p:nvPr/>
        </p:nvSpPr>
        <p:spPr bwMode="auto">
          <a:xfrm>
            <a:off x="6629400" y="983456"/>
            <a:ext cx="1219200" cy="953691"/>
          </a:xfrm>
          <a:prstGeom prst="can">
            <a:avLst>
              <a:gd name="adj" fmla="val 2607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24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Server</a:t>
            </a:r>
          </a:p>
        </p:txBody>
      </p:sp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3684823" y="895350"/>
            <a:ext cx="9393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accent2"/>
              </a:buClr>
            </a:pPr>
            <a:r>
              <a:rPr lang="en-US" dirty="0">
                <a:solidFill>
                  <a:srgbClr val="808000"/>
                </a:solidFill>
              </a:rPr>
              <a:t>GET …</a:t>
            </a:r>
          </a:p>
        </p:txBody>
      </p:sp>
      <p:sp>
        <p:nvSpPr>
          <p:cNvPr id="7179" name="Text Box 14"/>
          <p:cNvSpPr txBox="1">
            <a:spLocks noChangeArrowheads="1"/>
          </p:cNvSpPr>
          <p:nvPr/>
        </p:nvSpPr>
        <p:spPr bwMode="auto">
          <a:xfrm>
            <a:off x="2667000" y="1403449"/>
            <a:ext cx="5638800" cy="266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371600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1371600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tabLst>
                <a:tab pos="1371600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tabLst>
                <a:tab pos="1371600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tabLst>
                <a:tab pos="1371600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71600" algn="l"/>
              </a:tabLs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sz="1800" dirty="0">
                <a:solidFill>
                  <a:srgbClr val="808000"/>
                </a:solidFill>
              </a:rPr>
              <a:t>HTTP Header:</a:t>
            </a:r>
          </a:p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dirty="0">
                <a:solidFill>
                  <a:srgbClr val="808000"/>
                </a:solidFill>
              </a:rPr>
              <a:t>   Set-cookie:	NAME=VALUE ;</a:t>
            </a:r>
          </a:p>
          <a:p>
            <a:pPr>
              <a:spcBef>
                <a:spcPts val="1080"/>
              </a:spcBef>
              <a:buClr>
                <a:schemeClr val="accent2"/>
              </a:buClr>
            </a:pPr>
            <a:r>
              <a:rPr lang="en-US" dirty="0">
                <a:solidFill>
                  <a:srgbClr val="808000"/>
                </a:solidFill>
              </a:rPr>
              <a:t>	</a:t>
            </a:r>
            <a:r>
              <a:rPr lang="en-US" dirty="0" smtClean="0">
                <a:solidFill>
                  <a:srgbClr val="808000"/>
                </a:solidFill>
              </a:rPr>
              <a:t>	domain </a:t>
            </a:r>
            <a:r>
              <a:rPr lang="en-US" dirty="0">
                <a:solidFill>
                  <a:srgbClr val="808000"/>
                </a:solidFill>
              </a:rPr>
              <a:t>= (when to send) ;</a:t>
            </a:r>
          </a:p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dirty="0">
                <a:solidFill>
                  <a:srgbClr val="808000"/>
                </a:solidFill>
              </a:rPr>
              <a:t>	</a:t>
            </a:r>
            <a:r>
              <a:rPr lang="en-US" dirty="0" smtClean="0">
                <a:solidFill>
                  <a:srgbClr val="808000"/>
                </a:solidFill>
              </a:rPr>
              <a:t>	path </a:t>
            </a:r>
            <a:r>
              <a:rPr lang="en-US" dirty="0">
                <a:solidFill>
                  <a:srgbClr val="808000"/>
                </a:solidFill>
              </a:rPr>
              <a:t>= (when to send)</a:t>
            </a:r>
          </a:p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dirty="0">
                <a:solidFill>
                  <a:srgbClr val="808000"/>
                </a:solidFill>
              </a:rPr>
              <a:t>	</a:t>
            </a:r>
            <a:r>
              <a:rPr lang="en-US" dirty="0" smtClean="0">
                <a:solidFill>
                  <a:srgbClr val="808000"/>
                </a:solidFill>
              </a:rPr>
              <a:t>	secure </a:t>
            </a:r>
            <a:r>
              <a:rPr lang="en-US" dirty="0">
                <a:solidFill>
                  <a:srgbClr val="808000"/>
                </a:solidFill>
              </a:rPr>
              <a:t>= (only send over SSL);</a:t>
            </a:r>
          </a:p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dirty="0">
                <a:solidFill>
                  <a:srgbClr val="808000"/>
                </a:solidFill>
              </a:rPr>
              <a:t>	</a:t>
            </a:r>
            <a:r>
              <a:rPr lang="en-US" dirty="0" smtClean="0">
                <a:solidFill>
                  <a:srgbClr val="808000"/>
                </a:solidFill>
              </a:rPr>
              <a:t>	expires </a:t>
            </a:r>
            <a:r>
              <a:rPr lang="en-US" dirty="0">
                <a:solidFill>
                  <a:srgbClr val="808000"/>
                </a:solidFill>
              </a:rPr>
              <a:t>= (when expires) ;</a:t>
            </a:r>
          </a:p>
          <a:p>
            <a:pPr>
              <a:spcBef>
                <a:spcPct val="20000"/>
              </a:spcBef>
              <a:buClr>
                <a:schemeClr val="accent2"/>
              </a:buClr>
            </a:pPr>
            <a:r>
              <a:rPr lang="en-US" dirty="0">
                <a:solidFill>
                  <a:srgbClr val="808000"/>
                </a:solidFill>
              </a:rPr>
              <a:t>	</a:t>
            </a:r>
            <a:r>
              <a:rPr lang="en-US" dirty="0" smtClean="0">
                <a:solidFill>
                  <a:srgbClr val="808000"/>
                </a:solidFill>
              </a:rPr>
              <a:t>	</a:t>
            </a:r>
            <a:r>
              <a:rPr lang="en-US" dirty="0" err="1" smtClean="0">
                <a:solidFill>
                  <a:srgbClr val="808000"/>
                </a:solidFill>
              </a:rPr>
              <a:t>HttpOnly</a:t>
            </a:r>
            <a:r>
              <a:rPr lang="en-US" dirty="0" smtClean="0">
                <a:solidFill>
                  <a:srgbClr val="808000"/>
                </a:solidFill>
              </a:rPr>
              <a:t> </a:t>
            </a:r>
            <a:endParaRPr lang="en-US" dirty="0">
              <a:solidFill>
                <a:srgbClr val="808000"/>
              </a:solidFill>
            </a:endParaRPr>
          </a:p>
        </p:txBody>
      </p:sp>
      <p:sp>
        <p:nvSpPr>
          <p:cNvPr id="1373210" name="Text Box 26"/>
          <p:cNvSpPr txBox="1">
            <a:spLocks noChangeArrowheads="1"/>
          </p:cNvSpPr>
          <p:nvPr/>
        </p:nvSpPr>
        <p:spPr bwMode="auto">
          <a:xfrm>
            <a:off x="762001" y="2495550"/>
            <a:ext cx="1921770" cy="646331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if expires=NULL:</a:t>
            </a:r>
          </a:p>
          <a:p>
            <a:pPr>
              <a:defRPr/>
            </a:pPr>
            <a:r>
              <a:rPr lang="en-US" dirty="0" smtClean="0">
                <a:latin typeface="+mn-lt"/>
                <a:ea typeface="+mn-ea"/>
                <a:cs typeface="+mn-cs"/>
              </a:rPr>
              <a:t>    this </a:t>
            </a:r>
            <a:r>
              <a:rPr lang="en-US" dirty="0">
                <a:latin typeface="+mn-lt"/>
                <a:ea typeface="+mn-ea"/>
                <a:cs typeface="+mn-cs"/>
              </a:rPr>
              <a:t>session only</a:t>
            </a:r>
          </a:p>
        </p:txBody>
      </p:sp>
      <p:cxnSp>
        <p:nvCxnSpPr>
          <p:cNvPr id="7181" name="Straight Arrow Connector 24"/>
          <p:cNvCxnSpPr>
            <a:cxnSpLocks noChangeShapeType="1"/>
          </p:cNvCxnSpPr>
          <p:nvPr/>
        </p:nvCxnSpPr>
        <p:spPr bwMode="auto">
          <a:xfrm>
            <a:off x="2438400" y="1257300"/>
            <a:ext cx="4191000" cy="119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2" name="Straight Arrow Connector 26"/>
          <p:cNvCxnSpPr>
            <a:cxnSpLocks noChangeShapeType="1"/>
          </p:cNvCxnSpPr>
          <p:nvPr/>
        </p:nvCxnSpPr>
        <p:spPr bwMode="auto">
          <a:xfrm flipH="1">
            <a:off x="2438400" y="1708249"/>
            <a:ext cx="4191000" cy="1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 Box 26"/>
          <p:cNvSpPr txBox="1">
            <a:spLocks noChangeArrowheads="1"/>
          </p:cNvSpPr>
          <p:nvPr/>
        </p:nvSpPr>
        <p:spPr bwMode="auto">
          <a:xfrm>
            <a:off x="762000" y="3144619"/>
            <a:ext cx="2572113" cy="646331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 type="none" w="lg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  <a:cs typeface="+mn-cs"/>
              </a:rPr>
              <a:t>if expires</a:t>
            </a:r>
            <a:r>
              <a:rPr lang="en-US" dirty="0" smtClean="0">
                <a:latin typeface="+mn-lt"/>
                <a:ea typeface="+mn-ea"/>
                <a:cs typeface="+mn-cs"/>
              </a:rPr>
              <a:t>=</a:t>
            </a:r>
            <a:r>
              <a:rPr lang="en-US" dirty="0" smtClean="0"/>
              <a:t>past date</a:t>
            </a:r>
            <a:r>
              <a:rPr lang="en-US" dirty="0" smtClean="0">
                <a:latin typeface="+mn-lt"/>
                <a:ea typeface="+mn-ea"/>
                <a:cs typeface="+mn-cs"/>
              </a:rPr>
              <a:t>:</a:t>
            </a:r>
            <a:endParaRPr lang="en-US" dirty="0"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en-US" dirty="0" smtClean="0"/>
              <a:t>    browser deletes cookie</a:t>
            </a:r>
            <a:endParaRPr lang="en-US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1629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1373210" grpId="0" animBg="1"/>
      <p:bldP spid="1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r>
              <a:rPr lang="en-US" dirty="0" smtClean="0"/>
              <a:t>Session hijacking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5350"/>
            <a:ext cx="8458200" cy="409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Attacker waits for user to login</a:t>
            </a:r>
            <a:endParaRPr lang="en-US" dirty="0"/>
          </a:p>
          <a:p>
            <a:pPr marL="0" indent="0">
              <a:spcBef>
                <a:spcPts val="2376"/>
              </a:spcBef>
              <a:buNone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	then </a:t>
            </a:r>
            <a:r>
              <a:rPr lang="en-US" dirty="0">
                <a:ea typeface="ＭＳ Ｐゴシック" charset="0"/>
                <a:cs typeface="ＭＳ Ｐゴシック" charset="0"/>
              </a:rPr>
              <a:t>attacker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steals user’</a:t>
            </a:r>
            <a:r>
              <a:rPr lang="en-US" altLang="ja-JP" dirty="0" smtClean="0">
                <a:ea typeface="ＭＳ Ｐゴシック" charset="0"/>
                <a:cs typeface="ＭＳ Ｐゴシック" charset="0"/>
              </a:rPr>
              <a:t>s 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Session </a:t>
            </a:r>
            <a:r>
              <a:rPr lang="en-US" altLang="ja-JP" dirty="0" smtClean="0">
                <a:ea typeface="ＭＳ Ｐゴシック" charset="0"/>
                <a:cs typeface="ＭＳ Ｐゴシック" charset="0"/>
              </a:rPr>
              <a:t>Token </a:t>
            </a:r>
            <a:br>
              <a:rPr lang="en-US" altLang="ja-JP" dirty="0" smtClean="0">
                <a:ea typeface="ＭＳ Ｐゴシック" charset="0"/>
                <a:cs typeface="ＭＳ Ｐゴシック" charset="0"/>
              </a:rPr>
            </a:br>
            <a:r>
              <a:rPr lang="en-US" altLang="ja-JP" dirty="0" smtClean="0">
                <a:ea typeface="ＭＳ Ｐゴシック" charset="0"/>
                <a:cs typeface="ＭＳ Ｐゴシック" charset="0"/>
              </a:rPr>
              <a:t>	and 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hijacks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dirty="0" smtClean="0">
                <a:ea typeface="ＭＳ Ｐゴシック" charset="0"/>
                <a:cs typeface="ＭＳ Ｐゴシック" charset="0"/>
              </a:rPr>
              <a:t>session</a:t>
            </a:r>
            <a:endParaRPr lang="en-US" altLang="ja-JP" dirty="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ts val="2376"/>
              </a:spcBef>
              <a:buNone/>
            </a:pPr>
            <a:r>
              <a:rPr lang="en-US" altLang="ja-JP" dirty="0" smtClean="0">
                <a:ea typeface="ＭＳ Ｐゴシック" charset="0"/>
                <a:cs typeface="ＭＳ Ｐゴシック" charset="0"/>
              </a:rPr>
              <a:t>⇒   attacker can issue arbitrary requests on behalf of user</a:t>
            </a:r>
          </a:p>
          <a:p>
            <a:pPr marL="0" indent="0">
              <a:buNone/>
            </a:pPr>
            <a:endParaRPr lang="en-US" altLang="ja-JP" dirty="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altLang="ja-JP" dirty="0" smtClean="0">
                <a:ea typeface="ＭＳ Ｐゴシック" charset="0"/>
                <a:cs typeface="ＭＳ Ｐゴシック" charset="0"/>
              </a:rPr>
              <a:t>Example:   </a:t>
            </a:r>
            <a:r>
              <a:rPr lang="en-US" altLang="ja-JP" b="1" dirty="0" err="1" smtClean="0">
                <a:ea typeface="ＭＳ Ｐゴシック" charset="0"/>
                <a:cs typeface="ＭＳ Ｐゴシック" charset="0"/>
              </a:rPr>
              <a:t>FireSheep</a:t>
            </a:r>
            <a:r>
              <a:rPr lang="en-US" altLang="ja-JP" b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1800" dirty="0" smtClean="0">
                <a:ea typeface="ＭＳ Ｐゴシック" charset="0"/>
                <a:cs typeface="ＭＳ Ｐゴシック" charset="0"/>
              </a:rPr>
              <a:t>[2010]    </a:t>
            </a:r>
            <a:endParaRPr lang="en-US" altLang="ja-JP" dirty="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altLang="ja-JP" dirty="0" smtClean="0">
                <a:ea typeface="ＭＳ Ｐゴシック" charset="0"/>
                <a:cs typeface="ＭＳ Ｐゴシック" charset="0"/>
              </a:rPr>
              <a:t>	Firefox extension that hijacks Facebook </a:t>
            </a:r>
            <a:br>
              <a:rPr lang="en-US" altLang="ja-JP" dirty="0" smtClean="0">
                <a:ea typeface="ＭＳ Ｐゴシック" charset="0"/>
                <a:cs typeface="ＭＳ Ｐゴシック" charset="0"/>
              </a:rPr>
            </a:br>
            <a:r>
              <a:rPr lang="en-US" altLang="ja-JP" dirty="0" smtClean="0">
                <a:ea typeface="ＭＳ Ｐゴシック" charset="0"/>
                <a:cs typeface="ＭＳ Ｐゴシック" charset="0"/>
              </a:rPr>
              <a:t>	session tokens over </a:t>
            </a:r>
            <a:r>
              <a:rPr lang="en-US" altLang="ja-JP" dirty="0" err="1" smtClean="0">
                <a:ea typeface="ＭＳ Ｐゴシック" charset="0"/>
                <a:cs typeface="ＭＳ Ｐゴシック" charset="0"/>
              </a:rPr>
              <a:t>WiFi</a:t>
            </a:r>
            <a:r>
              <a:rPr lang="en-US" altLang="ja-JP" dirty="0" smtClean="0">
                <a:ea typeface="ＭＳ Ｐゴシック" charset="0"/>
                <a:cs typeface="ＭＳ Ｐゴシック" charset="0"/>
              </a:rPr>
              <a:t>.          Solution:   HTTPS after login</a:t>
            </a:r>
            <a:endParaRPr lang="en-US" altLang="ja-JP" dirty="0"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722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7150"/>
            <a:ext cx="8229600" cy="62865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Tahoma" charset="0"/>
                <a:ea typeface="ＭＳ Ｐゴシック" charset="0"/>
                <a:cs typeface="ＭＳ Ｐゴシック" charset="0"/>
              </a:rPr>
              <a:t>Beware:    </a:t>
            </a:r>
            <a:r>
              <a:rPr lang="en-US" sz="3600" dirty="0">
                <a:latin typeface="Tahoma" charset="0"/>
                <a:ea typeface="ＭＳ Ｐゴシック" charset="0"/>
                <a:cs typeface="ＭＳ Ｐゴシック" charset="0"/>
              </a:rPr>
              <a:t>Predictable </a:t>
            </a:r>
            <a:r>
              <a:rPr lang="en-US" sz="3600" dirty="0" smtClean="0">
                <a:latin typeface="Tahoma" charset="0"/>
                <a:ea typeface="ＭＳ Ｐゴシック" charset="0"/>
                <a:cs typeface="ＭＳ Ｐゴシック" charset="0"/>
              </a:rPr>
              <a:t>tokens</a:t>
            </a:r>
            <a:endParaRPr lang="en-US" sz="3600" dirty="0">
              <a:latin typeface="Tahoma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14602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819150"/>
            <a:ext cx="89154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ea typeface="ＭＳ Ｐゴシック" charset="0"/>
                <a:cs typeface="ＭＳ Ｐゴシック" charset="0"/>
              </a:rPr>
              <a:t>Example 1: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    </a:t>
            </a:r>
            <a:r>
              <a:rPr lang="en-US" dirty="0">
                <a:ea typeface="ＭＳ Ｐゴシック" charset="0"/>
                <a:cs typeface="ＭＳ Ｐゴシック" charset="0"/>
              </a:rPr>
              <a:t>counter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 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dirty="0" smtClean="0">
                <a:ea typeface="ＭＳ Ｐゴシック" charset="0"/>
                <a:cs typeface="ＭＳ Ｐゴシック" charset="0"/>
                <a:sym typeface="Symbol" charset="0"/>
              </a:rPr>
              <a:t> 	</a:t>
            </a:r>
            <a:r>
              <a:rPr lang="en-US" dirty="0" smtClean="0">
                <a:ea typeface="ＭＳ Ｐゴシック" charset="0"/>
                <a:sym typeface="Symbol" charset="0"/>
              </a:rPr>
              <a:t> </a:t>
            </a:r>
            <a:r>
              <a:rPr lang="en-US" dirty="0" smtClean="0">
                <a:ea typeface="ＭＳ Ｐゴシック" charset="0"/>
              </a:rPr>
              <a:t> user logs in, gets counter value, </a:t>
            </a:r>
            <a:br>
              <a:rPr lang="en-US" dirty="0" smtClean="0">
                <a:ea typeface="ＭＳ Ｐゴシック" charset="0"/>
              </a:rPr>
            </a:br>
            <a:r>
              <a:rPr lang="en-US" dirty="0" smtClean="0">
                <a:ea typeface="ＭＳ Ｐゴシック" charset="0"/>
              </a:rPr>
              <a:t>       	      can view sessions of other users</a:t>
            </a: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ts val="2976"/>
              </a:spcBef>
              <a:buNone/>
            </a:pPr>
            <a:r>
              <a:rPr lang="en-US" b="1" dirty="0" smtClean="0">
                <a:ea typeface="ＭＳ Ｐゴシック" charset="0"/>
                <a:cs typeface="ＭＳ Ｐゴシック" charset="0"/>
              </a:rPr>
              <a:t>Example 2:    </a:t>
            </a:r>
            <a:r>
              <a:rPr lang="en-US" dirty="0">
                <a:ea typeface="ＭＳ Ｐゴシック" charset="0"/>
                <a:cs typeface="ＭＳ Ｐゴシック" charset="0"/>
              </a:rPr>
              <a:t>weak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MAC.       </a:t>
            </a:r>
            <a:r>
              <a:rPr lang="en-US" dirty="0" smtClean="0">
                <a:ea typeface="ＭＳ Ｐゴシック" charset="0"/>
              </a:rPr>
              <a:t>token </a:t>
            </a:r>
            <a:r>
              <a:rPr lang="en-US" dirty="0">
                <a:ea typeface="ＭＳ Ｐゴシック" charset="0"/>
              </a:rPr>
              <a:t>= </a:t>
            </a:r>
            <a:r>
              <a:rPr lang="en-US" sz="2800" b="1" dirty="0" smtClean="0">
                <a:solidFill>
                  <a:srgbClr val="009900"/>
                </a:solidFill>
                <a:ea typeface="ＭＳ Ｐゴシック" charset="0"/>
              </a:rPr>
              <a:t>{</a:t>
            </a:r>
            <a:r>
              <a:rPr lang="en-US" b="1" dirty="0" smtClean="0">
                <a:solidFill>
                  <a:srgbClr val="009900"/>
                </a:solidFill>
                <a:ea typeface="ＭＳ Ｐゴシック" charset="0"/>
              </a:rPr>
              <a:t> </a:t>
            </a:r>
            <a:r>
              <a:rPr lang="en-US" b="1" dirty="0" err="1" smtClean="0">
                <a:solidFill>
                  <a:srgbClr val="009900"/>
                </a:solidFill>
                <a:ea typeface="ＭＳ Ｐゴシック" charset="0"/>
              </a:rPr>
              <a:t>userid</a:t>
            </a:r>
            <a:r>
              <a:rPr lang="en-US" b="1" dirty="0">
                <a:solidFill>
                  <a:srgbClr val="009900"/>
                </a:solidFill>
                <a:ea typeface="ＭＳ Ｐゴシック" charset="0"/>
              </a:rPr>
              <a:t>,  </a:t>
            </a:r>
            <a:r>
              <a:rPr lang="en-US" b="1" dirty="0" err="1">
                <a:solidFill>
                  <a:srgbClr val="009900"/>
                </a:solidFill>
                <a:ea typeface="ＭＳ Ｐゴシック" charset="0"/>
              </a:rPr>
              <a:t>MAC</a:t>
            </a:r>
            <a:r>
              <a:rPr lang="en-US" sz="2800" b="1" baseline="-25000" dirty="0" err="1">
                <a:solidFill>
                  <a:srgbClr val="009900"/>
                </a:solidFill>
                <a:ea typeface="ＭＳ Ｐゴシック" charset="0"/>
              </a:rPr>
              <a:t>k</a:t>
            </a:r>
            <a:r>
              <a:rPr lang="en-US" b="1" dirty="0">
                <a:solidFill>
                  <a:srgbClr val="009900"/>
                </a:solidFill>
                <a:ea typeface="ＭＳ Ｐゴシック" charset="0"/>
              </a:rPr>
              <a:t>(</a:t>
            </a:r>
            <a:r>
              <a:rPr lang="en-US" b="1" dirty="0" err="1">
                <a:solidFill>
                  <a:srgbClr val="009900"/>
                </a:solidFill>
                <a:ea typeface="ＭＳ Ｐゴシック" charset="0"/>
              </a:rPr>
              <a:t>userid</a:t>
            </a:r>
            <a:r>
              <a:rPr lang="en-US" b="1" dirty="0">
                <a:solidFill>
                  <a:srgbClr val="009900"/>
                </a:solidFill>
                <a:ea typeface="ＭＳ Ｐゴシック" charset="0"/>
              </a:rPr>
              <a:t>) </a:t>
            </a:r>
            <a:r>
              <a:rPr lang="en-US" sz="2800" b="1" dirty="0">
                <a:solidFill>
                  <a:srgbClr val="009900"/>
                </a:solidFill>
                <a:ea typeface="ＭＳ Ｐゴシック" charset="0"/>
              </a:rPr>
              <a:t>}</a:t>
            </a:r>
            <a:endParaRPr lang="en-US" b="1" dirty="0">
              <a:solidFill>
                <a:srgbClr val="009900"/>
              </a:solidFill>
              <a:ea typeface="ＭＳ Ｐゴシック" charset="0"/>
            </a:endParaRPr>
          </a:p>
          <a:p>
            <a:pPr marL="514350" indent="-457200"/>
            <a:r>
              <a:rPr lang="en-US" dirty="0">
                <a:ea typeface="ＭＳ Ｐゴシック" charset="0"/>
              </a:rPr>
              <a:t>Weak MAC exposes  </a:t>
            </a:r>
            <a:r>
              <a:rPr lang="en-US" b="1" dirty="0">
                <a:solidFill>
                  <a:srgbClr val="009900"/>
                </a:solidFill>
                <a:ea typeface="ＭＳ Ｐゴシック" charset="0"/>
              </a:rPr>
              <a:t> k  </a:t>
            </a:r>
            <a:r>
              <a:rPr lang="en-US" dirty="0">
                <a:ea typeface="ＭＳ Ｐゴシック" charset="0"/>
              </a:rPr>
              <a:t>  from few cookies</a:t>
            </a:r>
            <a:r>
              <a:rPr lang="en-US" dirty="0" smtClean="0">
                <a:ea typeface="ＭＳ Ｐゴシック" charset="0"/>
              </a:rPr>
              <a:t>.</a:t>
            </a:r>
            <a:endParaRPr lang="en-US" dirty="0">
              <a:ea typeface="ＭＳ Ｐゴシック" charset="0"/>
            </a:endParaRPr>
          </a:p>
          <a:p>
            <a:pPr marL="0" indent="0">
              <a:spcBef>
                <a:spcPts val="4176"/>
              </a:spcBef>
              <a:buNone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Apache </a:t>
            </a:r>
            <a:r>
              <a:rPr lang="en-US" dirty="0">
                <a:ea typeface="ＭＳ Ｐゴシック" charset="0"/>
                <a:cs typeface="ＭＳ Ｐゴシック" charset="0"/>
              </a:rPr>
              <a:t>Tomcat:   </a:t>
            </a:r>
            <a:r>
              <a:rPr lang="en-US" dirty="0" err="1" smtClean="0">
                <a:ea typeface="ＭＳ Ｐゴシック" charset="0"/>
                <a:cs typeface="ＭＳ Ｐゴシック" charset="0"/>
              </a:rPr>
              <a:t>generateSessionId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()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Returns random session ID    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[server retrieves client state based on </a:t>
            </a:r>
            <a:r>
              <a:rPr lang="en-US" sz="2000" dirty="0" err="1" smtClean="0">
                <a:ea typeface="ＭＳ Ｐゴシック" charset="0"/>
                <a:cs typeface="ＭＳ Ｐゴシック" charset="0"/>
              </a:rPr>
              <a:t>sess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-id]</a:t>
            </a: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93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533400" y="1352550"/>
            <a:ext cx="8153400" cy="243840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/>
          <a:lstStyle/>
          <a:p>
            <a:r>
              <a:rPr lang="en-US" sz="2400" dirty="0" smtClean="0"/>
              <a:t>Session </a:t>
            </a:r>
            <a:r>
              <a:rPr lang="en-US" sz="2400" dirty="0"/>
              <a:t>tokens must be </a:t>
            </a:r>
            <a:r>
              <a:rPr lang="en-US" sz="2400" dirty="0" smtClean="0"/>
              <a:t>unpredictable </a:t>
            </a:r>
            <a:r>
              <a:rPr lang="en-US" sz="2400" dirty="0"/>
              <a:t>to </a:t>
            </a:r>
            <a:r>
              <a:rPr lang="en-US" sz="2400" dirty="0" smtClean="0"/>
              <a:t>attacker</a:t>
            </a:r>
            <a:endParaRPr lang="en-US" sz="2400" dirty="0"/>
          </a:p>
          <a:p>
            <a:pPr>
              <a:spcBef>
                <a:spcPts val="2800"/>
              </a:spcBef>
            </a:pPr>
            <a:r>
              <a:rPr lang="en-US" sz="2400" dirty="0" smtClean="0"/>
              <a:t>To generate:  use underlying framework  </a:t>
            </a:r>
            <a:r>
              <a:rPr lang="en-US" sz="2000" dirty="0" smtClean="0"/>
              <a:t>(e.g. ASP, Tomcat, Rails)</a:t>
            </a:r>
            <a:endParaRPr lang="en-US" sz="2000" dirty="0"/>
          </a:p>
          <a:p>
            <a:pPr>
              <a:spcBef>
                <a:spcPts val="2400"/>
              </a:spcBef>
            </a:pPr>
            <a:r>
              <a:rPr lang="en-US" sz="2400" dirty="0"/>
              <a:t>    	</a:t>
            </a:r>
            <a:r>
              <a:rPr lang="en-US" sz="2400" dirty="0" smtClean="0"/>
              <a:t>Rails</a:t>
            </a:r>
            <a:r>
              <a:rPr lang="en-US" sz="2400" dirty="0"/>
              <a:t>:     token = MD5( current time, </a:t>
            </a:r>
            <a:r>
              <a:rPr lang="en-US" sz="2400" u="sng" dirty="0"/>
              <a:t>random </a:t>
            </a:r>
            <a:r>
              <a:rPr lang="en-US" sz="2400" u="sng" dirty="0" smtClean="0"/>
              <a:t>nonce</a:t>
            </a:r>
            <a:r>
              <a:rPr lang="en-US" sz="2400" dirty="0" smtClean="0"/>
              <a:t> 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782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Beware:  Session token theft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457200" y="895350"/>
            <a:ext cx="8534400" cy="42481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ea typeface="ＭＳ Ｐゴシック" charset="0"/>
                <a:cs typeface="ＭＳ Ｐゴシック" charset="0"/>
              </a:rPr>
              <a:t>Example 1</a:t>
            </a:r>
            <a:r>
              <a:rPr lang="en-US" dirty="0">
                <a:ea typeface="ＭＳ Ｐゴシック" charset="0"/>
                <a:cs typeface="ＭＳ Ｐゴシック" charset="0"/>
              </a:rPr>
              <a:t>:    login over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HTTPS,  but subsequent HTTP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spcBef>
                <a:spcPts val="1000"/>
              </a:spcBef>
            </a:pPr>
            <a:r>
              <a:rPr lang="en-US" dirty="0" smtClean="0">
                <a:ea typeface="ＭＳ Ｐゴシック" charset="0"/>
              </a:rPr>
              <a:t>Enables cookie theft at wireless </a:t>
            </a:r>
            <a:r>
              <a:rPr lang="en-US" dirty="0">
                <a:ea typeface="ＭＳ Ｐゴシック" charset="0"/>
              </a:rPr>
              <a:t>Café </a:t>
            </a:r>
            <a:r>
              <a:rPr lang="en-US" dirty="0" smtClean="0">
                <a:ea typeface="ＭＳ Ｐゴシック" charset="0"/>
              </a:rPr>
              <a:t>      </a:t>
            </a:r>
            <a:r>
              <a:rPr lang="en-US" dirty="0">
                <a:ea typeface="ＭＳ Ｐゴシック" charset="0"/>
              </a:rPr>
              <a:t>(e.g. </a:t>
            </a:r>
            <a:r>
              <a:rPr lang="en-US" dirty="0" err="1">
                <a:ea typeface="ＭＳ Ｐゴシック" charset="0"/>
              </a:rPr>
              <a:t>Firesheep</a:t>
            </a:r>
            <a:r>
              <a:rPr lang="en-US" dirty="0">
                <a:ea typeface="ＭＳ Ｐゴシック" charset="0"/>
              </a:rPr>
              <a:t>)</a:t>
            </a:r>
          </a:p>
          <a:p>
            <a:pPr>
              <a:spcBef>
                <a:spcPts val="1000"/>
              </a:spcBef>
            </a:pPr>
            <a:r>
              <a:rPr lang="en-US" dirty="0">
                <a:ea typeface="ＭＳ Ｐゴシック" charset="0"/>
              </a:rPr>
              <a:t>Other </a:t>
            </a:r>
            <a:r>
              <a:rPr lang="en-US" dirty="0" smtClean="0">
                <a:ea typeface="ＭＳ Ｐゴシック" charset="0"/>
              </a:rPr>
              <a:t>ways network attacker can steal token:</a:t>
            </a:r>
            <a:endParaRPr lang="en-US" dirty="0">
              <a:ea typeface="ＭＳ Ｐゴシック" charset="0"/>
            </a:endParaRPr>
          </a:p>
          <a:p>
            <a:pPr lvl="1"/>
            <a:r>
              <a:rPr lang="en-US" dirty="0">
                <a:ea typeface="ＭＳ Ｐゴシック" charset="0"/>
              </a:rPr>
              <a:t>S</a:t>
            </a:r>
            <a:r>
              <a:rPr lang="en-US" dirty="0" smtClean="0">
                <a:ea typeface="ＭＳ Ｐゴシック" charset="0"/>
              </a:rPr>
              <a:t>ite has mixed HTTPS</a:t>
            </a:r>
            <a:r>
              <a:rPr lang="en-US" dirty="0">
                <a:ea typeface="ＭＳ Ｐゴシック" charset="0"/>
              </a:rPr>
              <a:t>/HTTP </a:t>
            </a:r>
            <a:r>
              <a:rPr lang="en-US" dirty="0" smtClean="0">
                <a:ea typeface="ＭＳ Ｐゴシック" charset="0"/>
              </a:rPr>
              <a:t>pages  ⇒  token sent over HTTP</a:t>
            </a:r>
            <a:endParaRPr lang="en-US" dirty="0">
              <a:ea typeface="ＭＳ Ｐゴシック" charset="0"/>
            </a:endParaRPr>
          </a:p>
          <a:p>
            <a:pPr lvl="1"/>
            <a:r>
              <a:rPr lang="en-US" dirty="0">
                <a:ea typeface="ＭＳ Ｐゴシック" charset="0"/>
              </a:rPr>
              <a:t>Man-in-the-middle attacks on SSL </a:t>
            </a:r>
          </a:p>
          <a:p>
            <a:pPr lvl="2"/>
            <a:endParaRPr lang="en-US" dirty="0">
              <a:ea typeface="ＭＳ Ｐゴシック" charset="0"/>
            </a:endParaRPr>
          </a:p>
          <a:p>
            <a:pPr marL="0" indent="0">
              <a:buNone/>
            </a:pPr>
            <a:r>
              <a:rPr lang="en-US" b="1" dirty="0">
                <a:ea typeface="ＭＳ Ｐゴシック" charset="0"/>
                <a:cs typeface="ＭＳ Ｐゴシック" charset="0"/>
              </a:rPr>
              <a:t>Example 2</a:t>
            </a:r>
            <a:r>
              <a:rPr lang="en-US" dirty="0">
                <a:ea typeface="ＭＳ Ｐゴシック" charset="0"/>
                <a:cs typeface="ＭＳ Ｐゴシック" charset="0"/>
              </a:rPr>
              <a:t>:    Cross Site Scripting (XSS) exploits</a:t>
            </a: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Amplified by poor logout procedures:</a:t>
            </a:r>
          </a:p>
          <a:p>
            <a:pPr lvl="1"/>
            <a:r>
              <a:rPr lang="en-US" dirty="0">
                <a:ea typeface="ＭＳ Ｐゴシック" charset="0"/>
              </a:rPr>
              <a:t>Logout must invalidate token on server</a:t>
            </a:r>
          </a:p>
          <a:p>
            <a:pPr lvl="1"/>
            <a:endParaRPr lang="en-US" dirty="0">
              <a:ea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338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>
          <a:xfrm>
            <a:off x="609600" y="-19050"/>
            <a:ext cx="8305800" cy="952500"/>
          </a:xfrm>
        </p:spPr>
        <p:txBody>
          <a:bodyPr>
            <a:normAutofit fontScale="90000"/>
          </a:bodyPr>
          <a:lstStyle/>
          <a:p>
            <a:pPr algn="l">
              <a:lnSpc>
                <a:spcPts val="4500"/>
              </a:lnSpc>
            </a:pPr>
            <a:r>
              <a:rPr lang="en-US" sz="3200" dirty="0" smtClean="0">
                <a:latin typeface="Tahoma" charset="0"/>
                <a:ea typeface="ＭＳ Ｐゴシック" charset="0"/>
                <a:cs typeface="ＭＳ Ｐゴシック" charset="0"/>
              </a:rPr>
              <a:t>Mitigating </a:t>
            </a:r>
            <a:r>
              <a:rPr lang="en-US" sz="3200" dirty="0" err="1">
                <a:latin typeface="Tahoma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3200" dirty="0" err="1" smtClean="0">
                <a:latin typeface="Tahoma" charset="0"/>
                <a:ea typeface="ＭＳ Ｐゴシック" charset="0"/>
                <a:cs typeface="ＭＳ Ｐゴシック" charset="0"/>
              </a:rPr>
              <a:t>essionToken</a:t>
            </a:r>
            <a:r>
              <a:rPr lang="en-US" sz="3200" dirty="0" smtClean="0">
                <a:latin typeface="Tahoma" charset="0"/>
                <a:ea typeface="ＭＳ Ｐゴシック" charset="0"/>
                <a:cs typeface="ＭＳ Ｐゴシック" charset="0"/>
              </a:rPr>
              <a:t> theft by </a:t>
            </a:r>
            <a:r>
              <a:rPr lang="en-US" sz="3200" dirty="0">
                <a:latin typeface="Tahoma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3200" dirty="0" smtClean="0">
                <a:latin typeface="Tahoma" charset="0"/>
                <a:ea typeface="ＭＳ Ｐゴシック" charset="0"/>
                <a:cs typeface="ＭＳ Ｐゴシック" charset="0"/>
              </a:rPr>
              <a:t>inding </a:t>
            </a:r>
            <a:br>
              <a:rPr lang="en-US" sz="3200" dirty="0" smtClean="0">
                <a:latin typeface="Tahoma" charset="0"/>
                <a:ea typeface="ＭＳ Ｐゴシック" charset="0"/>
                <a:cs typeface="ＭＳ Ｐゴシック" charset="0"/>
              </a:rPr>
            </a:br>
            <a:r>
              <a:rPr lang="en-US" sz="3200" dirty="0" smtClean="0">
                <a:latin typeface="Tahoma" charset="0"/>
                <a:ea typeface="ＭＳ Ｐゴシック" charset="0"/>
                <a:cs typeface="ＭＳ Ｐゴシック" charset="0"/>
              </a:rPr>
              <a:t>		</a:t>
            </a:r>
            <a:r>
              <a:rPr lang="en-US" sz="3200" dirty="0" err="1" smtClean="0">
                <a:latin typeface="Tahoma" charset="0"/>
                <a:ea typeface="ＭＳ Ｐゴシック" charset="0"/>
                <a:cs typeface="ＭＳ Ｐゴシック" charset="0"/>
              </a:rPr>
              <a:t>SessionToken</a:t>
            </a:r>
            <a:r>
              <a:rPr lang="en-US" sz="3200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Tahoma" charset="0"/>
                <a:ea typeface="ＭＳ Ｐゴシック" charset="0"/>
                <a:cs typeface="ＭＳ Ｐゴシック" charset="0"/>
              </a:rPr>
              <a:t>to </a:t>
            </a:r>
            <a:r>
              <a:rPr lang="en-US" sz="3200" dirty="0" smtClean="0">
                <a:latin typeface="Tahoma" charset="0"/>
                <a:ea typeface="ＭＳ Ｐゴシック" charset="0"/>
                <a:cs typeface="ＭＳ Ｐゴシック" charset="0"/>
              </a:rPr>
              <a:t>client’</a:t>
            </a:r>
            <a:r>
              <a:rPr lang="en-US" altLang="ja-JP" sz="3200" dirty="0" smtClean="0">
                <a:latin typeface="Tahoma" charset="0"/>
                <a:ea typeface="ＭＳ Ｐゴシック" charset="0"/>
                <a:cs typeface="ＭＳ Ｐゴシック" charset="0"/>
              </a:rPr>
              <a:t>s computer</a:t>
            </a:r>
            <a:endParaRPr lang="en-US" sz="3200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50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304800" y="1981200"/>
            <a:ext cx="8458200" cy="3028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ea typeface="ＭＳ Ｐゴシック" charset="0"/>
                <a:cs typeface="ＭＳ Ｐゴシック" charset="0"/>
              </a:rPr>
              <a:t>Client IP </a:t>
            </a:r>
            <a:r>
              <a:rPr lang="en-US" b="1" dirty="0" err="1">
                <a:solidFill>
                  <a:srgbClr val="002060"/>
                </a:solidFill>
                <a:ea typeface="ＭＳ Ｐゴシック" charset="0"/>
                <a:cs typeface="ＭＳ Ｐゴシック" charset="0"/>
              </a:rPr>
              <a:t>a</a:t>
            </a:r>
            <a:r>
              <a:rPr lang="en-US" b="1" dirty="0" err="1" smtClean="0">
                <a:solidFill>
                  <a:srgbClr val="002060"/>
                </a:solidFill>
                <a:ea typeface="ＭＳ Ｐゴシック" charset="0"/>
                <a:cs typeface="ＭＳ Ｐゴシック" charset="0"/>
              </a:rPr>
              <a:t>ddr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:    </a:t>
            </a:r>
            <a:r>
              <a:rPr lang="en-US" dirty="0" smtClean="0">
                <a:ea typeface="ＭＳ Ｐゴシック" charset="0"/>
              </a:rPr>
              <a:t>makes </a:t>
            </a:r>
            <a:r>
              <a:rPr lang="en-US" dirty="0">
                <a:ea typeface="ＭＳ Ｐゴシック" charset="0"/>
              </a:rPr>
              <a:t>it harder to use token at another machine</a:t>
            </a:r>
          </a:p>
          <a:p>
            <a:pPr lvl="1"/>
            <a:r>
              <a:rPr lang="en-US" dirty="0">
                <a:ea typeface="ＭＳ Ｐゴシック" charset="0"/>
              </a:rPr>
              <a:t>But honest client may change IP </a:t>
            </a:r>
            <a:r>
              <a:rPr lang="en-US" dirty="0" err="1">
                <a:ea typeface="ＭＳ Ｐゴシック" charset="0"/>
              </a:rPr>
              <a:t>addr</a:t>
            </a:r>
            <a:r>
              <a:rPr lang="en-US" dirty="0">
                <a:ea typeface="ＭＳ Ｐゴシック" charset="0"/>
              </a:rPr>
              <a:t> during session</a:t>
            </a:r>
          </a:p>
          <a:p>
            <a:pPr lvl="2"/>
            <a:r>
              <a:rPr lang="en-US" dirty="0">
                <a:ea typeface="ＭＳ Ｐゴシック" charset="0"/>
              </a:rPr>
              <a:t>client will be logged out for no reason</a:t>
            </a:r>
            <a:r>
              <a:rPr lang="en-US" dirty="0" smtClean="0">
                <a:ea typeface="ＭＳ Ｐゴシック" charset="0"/>
              </a:rPr>
              <a:t>.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ts val="2424"/>
              </a:spcBef>
              <a:buNone/>
            </a:pPr>
            <a:r>
              <a:rPr lang="en-US" b="1" dirty="0">
                <a:solidFill>
                  <a:srgbClr val="002060"/>
                </a:solidFill>
                <a:ea typeface="ＭＳ Ｐゴシック" charset="0"/>
                <a:cs typeface="ＭＳ Ｐゴシック" charset="0"/>
              </a:rPr>
              <a:t>Client user </a:t>
            </a:r>
            <a:r>
              <a:rPr lang="en-US" b="1" dirty="0" smtClean="0">
                <a:solidFill>
                  <a:srgbClr val="002060"/>
                </a:solidFill>
                <a:ea typeface="ＭＳ Ｐゴシック" charset="0"/>
                <a:cs typeface="ＭＳ Ｐゴシック" charset="0"/>
              </a:rPr>
              <a:t>agent</a:t>
            </a:r>
            <a:r>
              <a:rPr lang="en-US" dirty="0" smtClean="0">
                <a:solidFill>
                  <a:srgbClr val="002060"/>
                </a:solidFill>
                <a:ea typeface="ＭＳ Ｐゴシック" charset="0"/>
                <a:cs typeface="ＭＳ Ｐゴシック" charset="0"/>
              </a:rPr>
              <a:t>: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 smtClean="0">
                <a:ea typeface="ＭＳ Ｐゴシック" charset="0"/>
              </a:rPr>
              <a:t> weak </a:t>
            </a:r>
            <a:r>
              <a:rPr lang="en-US" dirty="0">
                <a:ea typeface="ＭＳ Ｐゴシック" charset="0"/>
              </a:rPr>
              <a:t>defense against theft, but </a:t>
            </a:r>
            <a:r>
              <a:rPr lang="en-US" dirty="0" smtClean="0">
                <a:ea typeface="ＭＳ Ｐゴシック" charset="0"/>
              </a:rPr>
              <a:t>doesn’</a:t>
            </a:r>
            <a:r>
              <a:rPr lang="en-US" altLang="ja-JP" dirty="0" smtClean="0">
                <a:ea typeface="ＭＳ Ｐゴシック" charset="0"/>
              </a:rPr>
              <a:t>t </a:t>
            </a:r>
            <a:r>
              <a:rPr lang="en-US" altLang="ja-JP" dirty="0">
                <a:ea typeface="ＭＳ Ｐゴシック" charset="0"/>
              </a:rPr>
              <a:t>hurt</a:t>
            </a:r>
            <a:r>
              <a:rPr lang="en-US" altLang="ja-JP" dirty="0" smtClean="0">
                <a:ea typeface="ＭＳ Ｐゴシック" charset="0"/>
              </a:rPr>
              <a:t>.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ts val="3024"/>
              </a:spcBef>
              <a:buNone/>
            </a:pPr>
            <a:r>
              <a:rPr lang="en-US" b="1" dirty="0">
                <a:solidFill>
                  <a:srgbClr val="002060"/>
                </a:solidFill>
                <a:ea typeface="ＭＳ Ｐゴシック" charset="0"/>
                <a:cs typeface="ＭＳ Ｐゴシック" charset="0"/>
              </a:rPr>
              <a:t>SSL session </a:t>
            </a:r>
            <a:r>
              <a:rPr lang="en-US" b="1" dirty="0" smtClean="0">
                <a:solidFill>
                  <a:srgbClr val="002060"/>
                </a:solidFill>
                <a:ea typeface="ＭＳ Ｐゴシック" charset="0"/>
                <a:cs typeface="ＭＳ Ｐゴシック" charset="0"/>
              </a:rPr>
              <a:t>id</a:t>
            </a:r>
            <a:r>
              <a:rPr lang="en-US" dirty="0" smtClean="0">
                <a:solidFill>
                  <a:srgbClr val="002060"/>
                </a:solidFill>
                <a:ea typeface="ＭＳ Ｐゴシック" charset="0"/>
                <a:cs typeface="ＭＳ Ｐゴシック" charset="0"/>
              </a:rPr>
              <a:t>:  </a:t>
            </a:r>
            <a:r>
              <a:rPr lang="en-US" dirty="0">
                <a:ea typeface="ＭＳ Ｐゴシック" charset="0"/>
              </a:rPr>
              <a:t>s</a:t>
            </a:r>
            <a:r>
              <a:rPr lang="en-US" dirty="0" smtClean="0">
                <a:ea typeface="ＭＳ Ｐゴシック" charset="0"/>
              </a:rPr>
              <a:t>ame </a:t>
            </a:r>
            <a:r>
              <a:rPr lang="en-US" dirty="0">
                <a:ea typeface="ＭＳ Ｐゴシック" charset="0"/>
              </a:rPr>
              <a:t>problem as IP address   </a:t>
            </a:r>
            <a:r>
              <a:rPr lang="en-US" sz="1800" dirty="0">
                <a:ea typeface="ＭＳ Ｐゴシック" charset="0"/>
              </a:rPr>
              <a:t>(and even worse)</a:t>
            </a:r>
            <a:endParaRPr lang="en-US" dirty="0">
              <a:ea typeface="ＭＳ Ｐゴシック" charset="0"/>
            </a:endParaRPr>
          </a:p>
        </p:txBody>
      </p:sp>
      <p:sp>
        <p:nvSpPr>
          <p:cNvPr id="53251" name="TextBox 3"/>
          <p:cNvSpPr txBox="1">
            <a:spLocks noChangeArrowheads="1"/>
          </p:cNvSpPr>
          <p:nvPr/>
        </p:nvSpPr>
        <p:spPr bwMode="auto">
          <a:xfrm>
            <a:off x="304800" y="1271885"/>
            <a:ext cx="68218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dirty="0" smtClean="0">
                <a:latin typeface="+mn-lt"/>
              </a:rPr>
              <a:t>A </a:t>
            </a:r>
            <a:r>
              <a:rPr lang="en-US" sz="2400" dirty="0">
                <a:latin typeface="+mn-lt"/>
              </a:rPr>
              <a:t>c</a:t>
            </a:r>
            <a:r>
              <a:rPr lang="en-US" sz="2400" dirty="0" smtClean="0">
                <a:latin typeface="+mn-lt"/>
              </a:rPr>
              <a:t>ommon idea:  </a:t>
            </a:r>
            <a:r>
              <a:rPr lang="en-US" sz="2400" dirty="0">
                <a:latin typeface="+mn-lt"/>
              </a:rPr>
              <a:t>embed machine specific data in SID</a:t>
            </a:r>
          </a:p>
        </p:txBody>
      </p:sp>
    </p:spTree>
    <p:extLst>
      <p:ext uri="{BB962C8B-B14F-4D97-AF65-F5344CB8AC3E}">
        <p14:creationId xmlns:p14="http://schemas.microsoft.com/office/powerpoint/2010/main" val="1943799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ession </a:t>
            </a:r>
            <a:r>
              <a:rPr lang="en-US" dirty="0">
                <a:ea typeface="ＭＳ Ｐゴシック" charset="0"/>
                <a:cs typeface="ＭＳ Ｐゴシック" charset="0"/>
              </a:rPr>
              <a:t>fixation attacks</a:t>
            </a:r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381000" y="666750"/>
            <a:ext cx="8534400" cy="4476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Suppose attacker can set the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user’</a:t>
            </a:r>
            <a:r>
              <a:rPr lang="en-US" altLang="ja-JP" dirty="0" smtClean="0">
                <a:ea typeface="ＭＳ Ｐゴシック" charset="0"/>
                <a:cs typeface="ＭＳ Ｐゴシック" charset="0"/>
              </a:rPr>
              <a:t>s 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session token:</a:t>
            </a:r>
          </a:p>
          <a:p>
            <a:r>
              <a:rPr lang="en-US" dirty="0">
                <a:ea typeface="ＭＳ Ｐゴシック" charset="0"/>
              </a:rPr>
              <a:t>For URL tokens, trick user into clicking on URL</a:t>
            </a:r>
          </a:p>
          <a:p>
            <a:r>
              <a:rPr lang="en-US" dirty="0">
                <a:ea typeface="ＭＳ Ｐゴシック" charset="0"/>
              </a:rPr>
              <a:t>For cookie tokens, set using XSS </a:t>
            </a:r>
            <a:r>
              <a:rPr lang="en-US" dirty="0" smtClean="0">
                <a:ea typeface="ＭＳ Ｐゴシック" charset="0"/>
              </a:rPr>
              <a:t>exploits</a:t>
            </a:r>
            <a:endParaRPr lang="en-US" dirty="0">
              <a:ea typeface="ＭＳ Ｐゴシック" charset="0"/>
            </a:endParaRPr>
          </a:p>
          <a:p>
            <a:pPr marL="0" indent="0">
              <a:spcBef>
                <a:spcPts val="1176"/>
              </a:spcBef>
              <a:buNone/>
            </a:pPr>
            <a:r>
              <a:rPr lang="en-US" u="sng" dirty="0">
                <a:ea typeface="ＭＳ Ｐゴシック" charset="0"/>
                <a:cs typeface="ＭＳ Ｐゴシック" charset="0"/>
              </a:rPr>
              <a:t>Attack</a:t>
            </a:r>
            <a:r>
              <a:rPr lang="en-US" dirty="0">
                <a:ea typeface="ＭＳ Ｐゴシック" charset="0"/>
                <a:cs typeface="ＭＳ Ｐゴシック" charset="0"/>
              </a:rPr>
              <a:t>:     (say, using URL tokens)</a:t>
            </a:r>
          </a:p>
          <a:p>
            <a:pPr>
              <a:spcBef>
                <a:spcPts val="1200"/>
              </a:spcBef>
              <a:buFont typeface="Wingdings" charset="0"/>
              <a:buAutoNum type="arabicPeriod"/>
            </a:pPr>
            <a:r>
              <a:rPr lang="en-US" dirty="0">
                <a:ea typeface="ＭＳ Ｐゴシック" charset="0"/>
              </a:rPr>
              <a:t>Attacker gets anonymous session token for </a:t>
            </a:r>
            <a:r>
              <a:rPr lang="en-US" dirty="0" err="1">
                <a:ea typeface="ＭＳ Ｐゴシック" charset="0"/>
              </a:rPr>
              <a:t>site.com</a:t>
            </a:r>
            <a:endParaRPr lang="en-US" dirty="0">
              <a:ea typeface="ＭＳ Ｐゴシック" charset="0"/>
            </a:endParaRPr>
          </a:p>
          <a:p>
            <a:pPr>
              <a:spcBef>
                <a:spcPts val="1200"/>
              </a:spcBef>
              <a:buFont typeface="Wingdings" charset="0"/>
              <a:buAutoNum type="arabicPeriod"/>
            </a:pPr>
            <a:r>
              <a:rPr lang="en-US" dirty="0">
                <a:ea typeface="ＭＳ Ｐゴシック" charset="0"/>
              </a:rPr>
              <a:t>Sends URL to user with </a:t>
            </a:r>
            <a:r>
              <a:rPr lang="en-US" dirty="0" smtClean="0">
                <a:ea typeface="ＭＳ Ｐゴシック" charset="0"/>
              </a:rPr>
              <a:t>attacker’</a:t>
            </a:r>
            <a:r>
              <a:rPr lang="en-US" altLang="ja-JP" dirty="0" smtClean="0">
                <a:ea typeface="ＭＳ Ｐゴシック" charset="0"/>
              </a:rPr>
              <a:t>s </a:t>
            </a:r>
            <a:r>
              <a:rPr lang="en-US" altLang="ja-JP" dirty="0">
                <a:ea typeface="ＭＳ Ｐゴシック" charset="0"/>
              </a:rPr>
              <a:t>session token</a:t>
            </a:r>
          </a:p>
          <a:p>
            <a:pPr>
              <a:spcBef>
                <a:spcPts val="1200"/>
              </a:spcBef>
              <a:buFont typeface="Wingdings" charset="0"/>
              <a:buAutoNum type="arabicPeriod"/>
            </a:pPr>
            <a:r>
              <a:rPr lang="en-US" dirty="0">
                <a:ea typeface="ＭＳ Ｐゴシック" charset="0"/>
              </a:rPr>
              <a:t>User clicks on URL and logs into  </a:t>
            </a:r>
            <a:r>
              <a:rPr lang="en-US" dirty="0" err="1">
                <a:ea typeface="ＭＳ Ｐゴシック" charset="0"/>
              </a:rPr>
              <a:t>site.com</a:t>
            </a:r>
            <a:endParaRPr lang="en-US" dirty="0">
              <a:ea typeface="ＭＳ Ｐゴシック" charset="0"/>
            </a:endParaRPr>
          </a:p>
          <a:p>
            <a:pPr marL="914400" lvl="1" indent="-457200"/>
            <a:r>
              <a:rPr lang="en-US" dirty="0">
                <a:ea typeface="ＭＳ Ｐゴシック" charset="0"/>
              </a:rPr>
              <a:t>this elevates </a:t>
            </a:r>
            <a:r>
              <a:rPr lang="en-US" dirty="0" smtClean="0">
                <a:ea typeface="ＭＳ Ｐゴシック" charset="0"/>
              </a:rPr>
              <a:t>attacker’</a:t>
            </a:r>
            <a:r>
              <a:rPr lang="en-US" altLang="ja-JP" dirty="0" smtClean="0">
                <a:ea typeface="ＭＳ Ｐゴシック" charset="0"/>
              </a:rPr>
              <a:t>s </a:t>
            </a:r>
            <a:r>
              <a:rPr lang="en-US" altLang="ja-JP" dirty="0">
                <a:ea typeface="ＭＳ Ｐゴシック" charset="0"/>
              </a:rPr>
              <a:t>token to logged-in token</a:t>
            </a:r>
          </a:p>
          <a:p>
            <a:pPr>
              <a:spcBef>
                <a:spcPts val="1200"/>
              </a:spcBef>
              <a:buFont typeface="Tahoma" charset="0"/>
              <a:buAutoNum type="arabicPeriod"/>
            </a:pPr>
            <a:r>
              <a:rPr lang="en-US" dirty="0">
                <a:ea typeface="ＭＳ Ｐゴシック" charset="0"/>
              </a:rPr>
              <a:t>Attacker uses elevated token to hijack </a:t>
            </a:r>
            <a:r>
              <a:rPr lang="en-US" dirty="0" smtClean="0">
                <a:ea typeface="ＭＳ Ｐゴシック" charset="0"/>
              </a:rPr>
              <a:t>user’</a:t>
            </a:r>
            <a:r>
              <a:rPr lang="en-US" altLang="ja-JP" dirty="0" smtClean="0">
                <a:ea typeface="ＭＳ Ｐゴシック" charset="0"/>
              </a:rPr>
              <a:t>s </a:t>
            </a:r>
            <a:r>
              <a:rPr lang="en-US" altLang="ja-JP" dirty="0">
                <a:ea typeface="ＭＳ Ｐゴシック" charset="0"/>
              </a:rPr>
              <a:t>session.</a:t>
            </a:r>
            <a:endParaRPr lang="en-US" dirty="0">
              <a:ea typeface="ＭＳ Ｐゴシック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52400" y="2038350"/>
            <a:ext cx="8534400" cy="297180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57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Session fixation:  lesson</a:t>
            </a:r>
          </a:p>
        </p:txBody>
      </p:sp>
      <p:sp>
        <p:nvSpPr>
          <p:cNvPr id="48130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304800" y="857250"/>
            <a:ext cx="8686800" cy="4286250"/>
          </a:xfrm>
        </p:spPr>
        <p:txBody>
          <a:bodyPr>
            <a:normAutofit/>
          </a:bodyPr>
          <a:lstStyle/>
          <a:p>
            <a:pPr marL="0" indent="0">
              <a:buFont typeface="Wingdings" charset="0"/>
              <a:buNone/>
              <a:defRPr/>
            </a:pPr>
            <a:endParaRPr lang="en-US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When elevating user from anonymous to logged-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in:</a:t>
            </a:r>
          </a:p>
          <a:p>
            <a:pPr marL="0" indent="0">
              <a:spcBef>
                <a:spcPts val="1776"/>
              </a:spcBef>
              <a:buNone/>
              <a:defRPr/>
            </a:pPr>
            <a:r>
              <a:rPr lang="en-US" b="1" dirty="0">
                <a:solidFill>
                  <a:srgbClr val="000090"/>
                </a:solidFill>
                <a:latin typeface="Tahoma" charset="0"/>
                <a:ea typeface="ＭＳ Ｐゴシック" charset="0"/>
                <a:cs typeface="ＭＳ Ｐゴシック" charset="0"/>
              </a:rPr>
              <a:t>	</a:t>
            </a:r>
            <a:r>
              <a:rPr lang="en-US" b="1" dirty="0" smtClean="0">
                <a:solidFill>
                  <a:srgbClr val="000090"/>
                </a:solidFill>
                <a:latin typeface="Tahoma" charset="0"/>
                <a:ea typeface="ＭＳ Ｐゴシック" charset="0"/>
                <a:cs typeface="ＭＳ Ｐゴシック" charset="0"/>
              </a:rPr>
              <a:t>always </a:t>
            </a:r>
            <a:r>
              <a:rPr lang="en-US" b="1" dirty="0">
                <a:solidFill>
                  <a:srgbClr val="000090"/>
                </a:solidFill>
                <a:latin typeface="Tahoma" charset="0"/>
                <a:ea typeface="ＭＳ Ｐゴシック" charset="0"/>
                <a:cs typeface="ＭＳ Ｐゴシック" charset="0"/>
              </a:rPr>
              <a:t>issue a new session token</a:t>
            </a:r>
          </a:p>
          <a:p>
            <a:pPr>
              <a:buFont typeface="Wingdings" charset="0"/>
              <a:buNone/>
              <a:defRPr/>
            </a:pPr>
            <a:endParaRPr lang="en-US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ts val="3500"/>
              </a:lnSpc>
              <a:spcBef>
                <a:spcPts val="2200"/>
              </a:spcBef>
              <a:buNone/>
              <a:defRPr/>
            </a:pP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After login, 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token changes to 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value unknown </a:t>
            </a: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to 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attacker    </a:t>
            </a:r>
            <a:endParaRPr lang="en-US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ts val="3500"/>
              </a:lnSpc>
              <a:spcBef>
                <a:spcPts val="2200"/>
              </a:spcBef>
              <a:buNone/>
              <a:defRPr/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  <a:sym typeface="Symbol" charset="0"/>
              </a:rPr>
              <a:t>	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  <a:sym typeface="Symbol" charset="0"/>
              </a:rPr>
              <a:t>   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Attacker’</a:t>
            </a:r>
            <a:r>
              <a:rPr lang="en-US" altLang="ja-JP" dirty="0" smtClean="0">
                <a:latin typeface="Tahoma" charset="0"/>
                <a:ea typeface="ＭＳ Ｐゴシック" charset="0"/>
                <a:cs typeface="ＭＳ Ｐゴシック" charset="0"/>
              </a:rPr>
              <a:t>s </a:t>
            </a:r>
            <a:r>
              <a:rPr lang="en-US" altLang="ja-JP" dirty="0">
                <a:latin typeface="Tahoma" charset="0"/>
                <a:ea typeface="ＭＳ Ｐゴシック" charset="0"/>
                <a:cs typeface="ＭＳ Ｐゴシック" charset="0"/>
              </a:rPr>
              <a:t>token is not elevated</a:t>
            </a:r>
            <a:r>
              <a:rPr lang="en-US" altLang="ja-JP" dirty="0" smtClean="0">
                <a:latin typeface="Tahoma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0451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733800"/>
          </a:xfrm>
        </p:spPr>
        <p:txBody>
          <a:bodyPr/>
          <a:lstStyle/>
          <a:p>
            <a:pPr>
              <a:spcBef>
                <a:spcPts val="2376"/>
              </a:spcBef>
            </a:pPr>
            <a:r>
              <a:rPr lang="en-US" dirty="0" smtClean="0"/>
              <a:t>Always assume cookie data retrieved from client is adversarial</a:t>
            </a:r>
          </a:p>
          <a:p>
            <a:pPr>
              <a:spcBef>
                <a:spcPts val="2376"/>
              </a:spcBef>
            </a:pPr>
            <a:r>
              <a:rPr lang="en-US" dirty="0" smtClean="0"/>
              <a:t>Session tokens are split across multiple client state mechanisms:</a:t>
            </a:r>
          </a:p>
          <a:p>
            <a:pPr lvl="1"/>
            <a:r>
              <a:rPr lang="en-US" dirty="0" smtClean="0"/>
              <a:t>Cookies,  hidden form fields,   URL parameters</a:t>
            </a:r>
          </a:p>
          <a:p>
            <a:pPr lvl="1"/>
            <a:r>
              <a:rPr lang="en-US" dirty="0" smtClean="0"/>
              <a:t>Cookies by themselves are insecure  </a:t>
            </a:r>
            <a:r>
              <a:rPr lang="en-US" sz="2000" dirty="0" smtClean="0"/>
              <a:t>(CSRF, cookie overwrite)</a:t>
            </a:r>
          </a:p>
          <a:p>
            <a:pPr lvl="1"/>
            <a:r>
              <a:rPr lang="en-US" dirty="0" smtClean="0"/>
              <a:t>Session tokens must be unpredictable and resist theft by network attacker</a:t>
            </a:r>
            <a:endParaRPr lang="en-US" dirty="0"/>
          </a:p>
          <a:p>
            <a:pPr>
              <a:spcBef>
                <a:spcPts val="2376"/>
              </a:spcBef>
            </a:pPr>
            <a:r>
              <a:rPr lang="en-US" dirty="0" smtClean="0"/>
              <a:t>Ensure logout invalidates session on server</a:t>
            </a:r>
          </a:p>
          <a:p>
            <a:pPr marL="400050"/>
            <a:endParaRPr lang="en-US" dirty="0"/>
          </a:p>
          <a:p>
            <a:pPr marL="400050"/>
            <a:endParaRPr lang="en-US" dirty="0" smtClean="0"/>
          </a:p>
          <a:p>
            <a:pPr lvl="1"/>
            <a:endParaRPr lang="en-US" dirty="0"/>
          </a:p>
          <a:p>
            <a:pPr marL="4000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502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271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857250"/>
          </a:xfrm>
        </p:spPr>
        <p:txBody>
          <a:bodyPr/>
          <a:lstStyle/>
          <a:p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Scope setting rules   </a:t>
            </a:r>
            <a:r>
              <a:rPr lang="en-US" sz="2400" dirty="0">
                <a:latin typeface="Tahoma" charset="0"/>
                <a:ea typeface="ＭＳ Ｐゴシック" charset="0"/>
                <a:cs typeface="ＭＳ Ｐゴシック" charset="0"/>
              </a:rPr>
              <a:t>(write SOP)</a:t>
            </a:r>
            <a:endParaRPr lang="en-US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8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304800" y="819150"/>
            <a:ext cx="8686800" cy="4267200"/>
          </a:xfrm>
        </p:spPr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b="1" u="sng" dirty="0">
                <a:ea typeface="ＭＳ Ｐゴシック" charset="0"/>
                <a:cs typeface="ＭＳ Ｐゴシック" charset="0"/>
              </a:rPr>
              <a:t>domain</a:t>
            </a:r>
            <a:r>
              <a:rPr lang="en-US" dirty="0">
                <a:ea typeface="ＭＳ Ｐゴシック" charset="0"/>
                <a:cs typeface="ＭＳ Ｐゴシック" charset="0"/>
              </a:rPr>
              <a:t>:   any domain-suffix of URL-hostname, except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TLD</a:t>
            </a:r>
          </a:p>
          <a:p>
            <a:pPr>
              <a:spcBef>
                <a:spcPts val="1656"/>
              </a:spcBef>
              <a:buFont typeface="Wingdings" charset="0"/>
              <a:buNone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example</a:t>
            </a:r>
            <a:r>
              <a:rPr lang="en-US" dirty="0">
                <a:ea typeface="ＭＳ Ｐゴシック" charset="0"/>
                <a:cs typeface="ＭＳ Ｐゴシック" charset="0"/>
              </a:rPr>
              <a:t>:     </a:t>
            </a: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>
              <a:spcBef>
                <a:spcPts val="456"/>
              </a:spcBef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 </a:t>
            </a:r>
            <a:r>
              <a:rPr lang="en-US" dirty="0" smtClean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host </a:t>
            </a:r>
            <a:r>
              <a:rPr lang="en-US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= </a:t>
            </a:r>
            <a:r>
              <a:rPr lang="ja-JP" altLang="en-US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 err="1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login.site.com</a:t>
            </a:r>
            <a:r>
              <a:rPr lang="ja-JP" altLang="en-US" dirty="0">
                <a:solidFill>
                  <a:srgbClr val="0000FF"/>
                </a:solidFill>
                <a:ea typeface="ＭＳ Ｐゴシック" charset="0"/>
                <a:cs typeface="ＭＳ Ｐゴシック" charset="0"/>
              </a:rPr>
              <a:t>”</a:t>
            </a:r>
            <a:endParaRPr lang="en-US" altLang="ja-JP" dirty="0">
              <a:solidFill>
                <a:srgbClr val="0000FF"/>
              </a:solidFill>
              <a:ea typeface="ＭＳ Ｐゴシック" charset="0"/>
              <a:cs typeface="ＭＳ Ｐゴシック" charset="0"/>
            </a:endParaRPr>
          </a:p>
          <a:p>
            <a:pPr>
              <a:spcBef>
                <a:spcPct val="0"/>
              </a:spcBef>
              <a:buFont typeface="Wingdings" charset="0"/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spcBef>
                <a:spcPts val="1200"/>
              </a:spcBef>
              <a:buFont typeface="Symbol" charset="0"/>
              <a:buChar char="Þ"/>
            </a:pPr>
            <a:r>
              <a:rPr lang="en-US" dirty="0" smtClean="0">
                <a:solidFill>
                  <a:srgbClr val="2D44A4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solidFill>
                  <a:srgbClr val="2D44A4"/>
                </a:solidFill>
                <a:ea typeface="ＭＳ Ｐゴシック" charset="0"/>
                <a:cs typeface="ＭＳ Ｐゴシック" charset="0"/>
              </a:rPr>
              <a:t>login.site.com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ea typeface="ＭＳ Ｐゴシック" charset="0"/>
                <a:cs typeface="ＭＳ Ｐゴシック" charset="0"/>
              </a:rPr>
              <a:t>can set cookies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ea typeface="ＭＳ Ｐゴシック" charset="0"/>
                <a:cs typeface="ＭＳ Ｐゴシック" charset="0"/>
              </a:rPr>
              <a:t>  for </a:t>
            </a:r>
            <a:r>
              <a:rPr lang="en-US" dirty="0">
                <a:ea typeface="ＭＳ Ｐゴシック" charset="0"/>
                <a:cs typeface="ＭＳ Ｐゴシック" charset="0"/>
              </a:rPr>
              <a:t>all of </a:t>
            </a:r>
            <a:r>
              <a:rPr lang="en-US" dirty="0">
                <a:solidFill>
                  <a:srgbClr val="2D44A4"/>
                </a:solidFill>
                <a:ea typeface="ＭＳ Ｐゴシック" charset="0"/>
                <a:cs typeface="ＭＳ Ｐゴシック" charset="0"/>
              </a:rPr>
              <a:t>.</a:t>
            </a:r>
            <a:r>
              <a:rPr lang="en-US" dirty="0" err="1" smtClean="0">
                <a:solidFill>
                  <a:srgbClr val="2D44A4"/>
                </a:solidFill>
                <a:ea typeface="ＭＳ Ｐゴシック" charset="0"/>
                <a:cs typeface="ＭＳ Ｐゴシック" charset="0"/>
              </a:rPr>
              <a:t>site.com</a:t>
            </a:r>
            <a:r>
              <a:rPr lang="en-US" dirty="0" smtClean="0">
                <a:solidFill>
                  <a:srgbClr val="2D44A4"/>
                </a:solidFill>
                <a:ea typeface="ＭＳ Ｐゴシック" charset="0"/>
                <a:cs typeface="ＭＳ Ｐゴシック" charset="0"/>
              </a:rPr>
              <a:t>  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but not for </a:t>
            </a:r>
            <a:r>
              <a:rPr lang="en-US" dirty="0">
                <a:ea typeface="ＭＳ Ｐゴシック" charset="0"/>
                <a:cs typeface="ＭＳ Ｐゴシック" charset="0"/>
              </a:rPr>
              <a:t>another site  or 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TLD  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 smtClean="0">
                <a:solidFill>
                  <a:srgbClr val="2D44A4"/>
                </a:solidFill>
                <a:ea typeface="ＭＳ Ｐゴシック" charset="0"/>
                <a:cs typeface="ＭＳ Ｐゴシック" charset="0"/>
              </a:rPr>
              <a:t>   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Problematic </a:t>
            </a:r>
            <a:r>
              <a:rPr lang="en-US" dirty="0">
                <a:ea typeface="ＭＳ Ｐゴシック" charset="0"/>
                <a:cs typeface="ＭＳ Ｐゴシック" charset="0"/>
              </a:rPr>
              <a:t>for sites like   </a:t>
            </a:r>
            <a:r>
              <a:rPr lang="en-US" dirty="0">
                <a:solidFill>
                  <a:srgbClr val="2D44A4"/>
                </a:solidFill>
                <a:ea typeface="ＭＳ Ｐゴシック" charset="0"/>
                <a:cs typeface="ＭＳ Ｐゴシック" charset="0"/>
              </a:rPr>
              <a:t>.</a:t>
            </a:r>
            <a:r>
              <a:rPr lang="en-US" dirty="0" smtClean="0">
                <a:solidFill>
                  <a:srgbClr val="2D44A4"/>
                </a:solidFill>
                <a:ea typeface="ＭＳ Ｐゴシック" charset="0"/>
                <a:cs typeface="ＭＳ Ｐゴシック" charset="0"/>
              </a:rPr>
              <a:t>stanford.edu  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(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and some hosting centers)</a:t>
            </a:r>
            <a:endParaRPr lang="en-US" sz="2000" u="sng" dirty="0" smtClean="0"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endParaRPr lang="en-US" u="sng" dirty="0" smtClean="0"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</a:pPr>
            <a:r>
              <a:rPr lang="en-US" b="1" u="sng" dirty="0" smtClean="0">
                <a:ea typeface="ＭＳ Ｐゴシック" charset="0"/>
                <a:cs typeface="ＭＳ Ｐゴシック" charset="0"/>
              </a:rPr>
              <a:t>path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:  can be set to anything</a:t>
            </a:r>
          </a:p>
          <a:p>
            <a:pPr>
              <a:buFont typeface="Wingdings" charset="0"/>
              <a:buNone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4191000" y="1474678"/>
            <a:ext cx="2070950" cy="116955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u="sng" dirty="0"/>
              <a:t>allowed domains</a:t>
            </a:r>
          </a:p>
          <a:p>
            <a:pPr algn="ctr" eaLnBrk="1" hangingPunct="1">
              <a:spcBef>
                <a:spcPts val="600"/>
              </a:spcBef>
            </a:pPr>
            <a:r>
              <a:rPr lang="en-US" b="1" dirty="0" err="1">
                <a:solidFill>
                  <a:srgbClr val="2D44A4"/>
                </a:solidFill>
              </a:rPr>
              <a:t>login.site.com</a:t>
            </a:r>
            <a:endParaRPr lang="en-US" b="1" dirty="0">
              <a:solidFill>
                <a:srgbClr val="2D44A4"/>
              </a:solidFill>
            </a:endParaRPr>
          </a:p>
          <a:p>
            <a:pPr algn="ctr" eaLnBrk="1" hangingPunct="1">
              <a:spcBef>
                <a:spcPts val="600"/>
              </a:spcBef>
            </a:pPr>
            <a:r>
              <a:rPr lang="en-US" b="1" dirty="0">
                <a:solidFill>
                  <a:srgbClr val="2D44A4"/>
                </a:solidFill>
              </a:rPr>
              <a:t>.</a:t>
            </a:r>
            <a:r>
              <a:rPr lang="en-US" b="1" dirty="0" err="1">
                <a:solidFill>
                  <a:srgbClr val="2D44A4"/>
                </a:solidFill>
              </a:rPr>
              <a:t>site.com</a:t>
            </a:r>
            <a:endParaRPr lang="en-US" sz="1800" b="1" dirty="0">
              <a:solidFill>
                <a:srgbClr val="2D44A4"/>
              </a:solidFill>
            </a:endParaRP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6377211" y="1474678"/>
            <a:ext cx="2385789" cy="155427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u="sng" dirty="0"/>
              <a:t>disallowed domains</a:t>
            </a:r>
          </a:p>
          <a:p>
            <a:pPr algn="ctr" eaLnBrk="1" hangingPunct="1">
              <a:spcBef>
                <a:spcPts val="600"/>
              </a:spcBef>
            </a:pPr>
            <a:r>
              <a:rPr lang="en-US" b="1" dirty="0" smtClean="0">
                <a:solidFill>
                  <a:srgbClr val="2D44A4"/>
                </a:solidFill>
              </a:rPr>
              <a:t>other.site.com</a:t>
            </a:r>
            <a:endParaRPr lang="en-US" b="1" dirty="0">
              <a:solidFill>
                <a:srgbClr val="2D44A4"/>
              </a:solidFill>
            </a:endParaRPr>
          </a:p>
          <a:p>
            <a:pPr algn="ctr" eaLnBrk="1" hangingPunct="1">
              <a:spcBef>
                <a:spcPts val="600"/>
              </a:spcBef>
            </a:pPr>
            <a:r>
              <a:rPr lang="en-US" b="1" dirty="0" err="1">
                <a:solidFill>
                  <a:srgbClr val="2D44A4"/>
                </a:solidFill>
              </a:rPr>
              <a:t>othersite.com</a:t>
            </a:r>
            <a:endParaRPr lang="en-US" b="1" dirty="0">
              <a:solidFill>
                <a:srgbClr val="2D44A4"/>
              </a:solidFill>
            </a:endParaRPr>
          </a:p>
          <a:p>
            <a:pPr algn="ctr" eaLnBrk="1" hangingPunct="1">
              <a:spcBef>
                <a:spcPts val="600"/>
              </a:spcBef>
            </a:pPr>
            <a:r>
              <a:rPr lang="en-US" b="1" dirty="0">
                <a:solidFill>
                  <a:srgbClr val="2D44A4"/>
                </a:solidFill>
              </a:rPr>
              <a:t>.com</a:t>
            </a:r>
            <a:endParaRPr lang="en-US" sz="1800" b="1" dirty="0">
              <a:solidFill>
                <a:srgbClr val="2D44A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343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Cookies are identified by  (name,domain,path)</a:t>
            </a:r>
          </a:p>
        </p:txBody>
      </p:sp>
      <p:sp>
        <p:nvSpPr>
          <p:cNvPr id="10242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457200" y="4210050"/>
            <a:ext cx="7772400" cy="8001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Both cookies stored in </a:t>
            </a:r>
            <a:r>
              <a:rPr lang="en-US" dirty="0" smtClean="0">
                <a:latin typeface="Tahoma" charset="0"/>
                <a:ea typeface="ＭＳ Ｐゴシック" charset="0"/>
                <a:cs typeface="ＭＳ Ｐゴシック" charset="0"/>
              </a:rPr>
              <a:t>browser’</a:t>
            </a:r>
            <a:r>
              <a:rPr lang="en-US" altLang="ja-JP" dirty="0" smtClean="0">
                <a:latin typeface="Tahoma" charset="0"/>
                <a:ea typeface="ＭＳ Ｐゴシック" charset="0"/>
                <a:cs typeface="ＭＳ Ｐゴシック" charset="0"/>
              </a:rPr>
              <a:t>s </a:t>
            </a:r>
            <a:r>
              <a:rPr lang="en-US" altLang="ja-JP" dirty="0">
                <a:latin typeface="Tahoma" charset="0"/>
                <a:ea typeface="ＭＳ Ｐゴシック" charset="0"/>
                <a:cs typeface="ＭＳ Ｐゴシック" charset="0"/>
              </a:rPr>
              <a:t>cookie </a:t>
            </a:r>
            <a:r>
              <a:rPr lang="en-US" altLang="ja-JP" dirty="0" smtClean="0">
                <a:latin typeface="Tahoma" charset="0"/>
                <a:ea typeface="ＭＳ Ｐゴシック" charset="0"/>
                <a:cs typeface="ＭＳ Ｐゴシック" charset="0"/>
              </a:rPr>
              <a:t>jar</a:t>
            </a:r>
            <a:endParaRPr lang="en-US" altLang="ja-JP" dirty="0">
              <a:latin typeface="Tahoma" charset="0"/>
              <a:ea typeface="ＭＳ Ｐゴシック" charset="0"/>
              <a:cs typeface="ＭＳ Ｐゴシック" charset="0"/>
            </a:endParaRPr>
          </a:p>
          <a:p>
            <a:pPr>
              <a:spcBef>
                <a:spcPts val="800"/>
              </a:spcBef>
              <a:buFont typeface="Wingdings" charset="0"/>
              <a:buNone/>
            </a:pPr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		both are in scope of    </a:t>
            </a:r>
            <a:r>
              <a:rPr lang="en-US" b="1" dirty="0" err="1">
                <a:solidFill>
                  <a:srgbClr val="2D44A4"/>
                </a:solidFill>
                <a:latin typeface="Tahoma" charset="0"/>
                <a:ea typeface="ＭＳ Ｐゴシック" charset="0"/>
                <a:cs typeface="ＭＳ Ｐゴシック" charset="0"/>
              </a:rPr>
              <a:t>login.site.com</a:t>
            </a:r>
            <a:endParaRPr lang="en-US" b="1" dirty="0">
              <a:solidFill>
                <a:srgbClr val="2D44A4"/>
              </a:solidFill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1047750"/>
            <a:ext cx="3766626" cy="23083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u="sng" dirty="0">
                <a:latin typeface="Tahoma" pitchFamily="34" charset="0"/>
                <a:ea typeface="+mn-ea"/>
                <a:cs typeface="+mn-cs"/>
              </a:rPr>
              <a:t>cookie 1</a:t>
            </a:r>
          </a:p>
          <a:p>
            <a:pPr>
              <a:defRPr/>
            </a:pPr>
            <a:r>
              <a:rPr lang="en-US" sz="2400" dirty="0">
                <a:latin typeface="Tahoma" pitchFamily="34" charset="0"/>
                <a:ea typeface="+mn-ea"/>
                <a:cs typeface="+mn-cs"/>
              </a:rPr>
              <a:t>name =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+mn-ea"/>
                <a:cs typeface="+mn-cs"/>
              </a:rPr>
              <a:t>userid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+mn-ea"/>
              <a:cs typeface="+mn-cs"/>
            </a:endParaRPr>
          </a:p>
          <a:p>
            <a:pPr>
              <a:defRPr/>
            </a:pPr>
            <a:r>
              <a:rPr lang="en-US" sz="2400" dirty="0">
                <a:latin typeface="Tahoma" pitchFamily="34" charset="0"/>
                <a:ea typeface="+mn-ea"/>
                <a:cs typeface="+mn-cs"/>
              </a:rPr>
              <a:t>value =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+mn-ea"/>
                <a:cs typeface="+mn-cs"/>
              </a:rPr>
              <a:t>test</a:t>
            </a:r>
          </a:p>
          <a:p>
            <a:pPr>
              <a:defRPr/>
            </a:pPr>
            <a:r>
              <a:rPr lang="en-US" sz="2400" dirty="0">
                <a:latin typeface="Tahoma" pitchFamily="34" charset="0"/>
                <a:ea typeface="+mn-ea"/>
                <a:cs typeface="+mn-cs"/>
              </a:rPr>
              <a:t>domain =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+mn-ea"/>
                <a:cs typeface="+mn-cs"/>
              </a:rPr>
              <a:t>login.site.com</a:t>
            </a:r>
          </a:p>
          <a:p>
            <a:pPr>
              <a:defRPr/>
            </a:pPr>
            <a:r>
              <a:rPr lang="en-US" sz="2400" dirty="0">
                <a:latin typeface="Tahoma" pitchFamily="34" charset="0"/>
                <a:ea typeface="+mn-ea"/>
                <a:cs typeface="+mn-cs"/>
              </a:rPr>
              <a:t>path =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+mn-ea"/>
                <a:cs typeface="+mn-cs"/>
              </a:rPr>
              <a:t>/</a:t>
            </a:r>
          </a:p>
          <a:p>
            <a:pPr>
              <a:defRPr/>
            </a:pPr>
            <a:r>
              <a:rPr lang="en-US" sz="2400" dirty="0">
                <a:latin typeface="Tahoma" pitchFamily="34" charset="0"/>
                <a:ea typeface="+mn-ea"/>
                <a:cs typeface="+mn-cs"/>
              </a:rPr>
              <a:t>secure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51437" y="1047750"/>
            <a:ext cx="3000190" cy="23083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u="sng" dirty="0">
                <a:latin typeface="Tahoma" pitchFamily="34" charset="0"/>
                <a:ea typeface="+mn-ea"/>
                <a:cs typeface="+mn-cs"/>
              </a:rPr>
              <a:t>cookie 2</a:t>
            </a:r>
          </a:p>
          <a:p>
            <a:pPr>
              <a:defRPr/>
            </a:pPr>
            <a:r>
              <a:rPr lang="en-US" sz="2400" dirty="0">
                <a:latin typeface="Tahoma" pitchFamily="34" charset="0"/>
                <a:ea typeface="+mn-ea"/>
                <a:cs typeface="+mn-cs"/>
              </a:rPr>
              <a:t>name =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+mn-ea"/>
                <a:cs typeface="+mn-cs"/>
              </a:rPr>
              <a:t>userid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+mn-ea"/>
              <a:cs typeface="+mn-cs"/>
            </a:endParaRPr>
          </a:p>
          <a:p>
            <a:pPr>
              <a:defRPr/>
            </a:pPr>
            <a:r>
              <a:rPr lang="en-US" sz="2400" dirty="0">
                <a:latin typeface="Tahoma" pitchFamily="34" charset="0"/>
                <a:ea typeface="+mn-ea"/>
                <a:cs typeface="+mn-cs"/>
              </a:rPr>
              <a:t>value =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+mn-ea"/>
                <a:cs typeface="+mn-cs"/>
              </a:rPr>
              <a:t>test123</a:t>
            </a:r>
          </a:p>
          <a:p>
            <a:pPr>
              <a:defRPr/>
            </a:pPr>
            <a:r>
              <a:rPr lang="en-US" sz="2400" dirty="0">
                <a:latin typeface="Tahoma" pitchFamily="34" charset="0"/>
                <a:ea typeface="+mn-ea"/>
                <a:cs typeface="+mn-cs"/>
              </a:rPr>
              <a:t>domain =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+mn-ea"/>
                <a:cs typeface="+mn-cs"/>
              </a:rPr>
              <a:t>.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+mn-ea"/>
                <a:cs typeface="+mn-cs"/>
              </a:rPr>
              <a:t>site.com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+mn-ea"/>
              <a:cs typeface="+mn-cs"/>
            </a:endParaRPr>
          </a:p>
          <a:p>
            <a:pPr>
              <a:defRPr/>
            </a:pPr>
            <a:r>
              <a:rPr lang="en-US" sz="2400" dirty="0">
                <a:latin typeface="Tahoma" pitchFamily="34" charset="0"/>
                <a:ea typeface="+mn-ea"/>
                <a:cs typeface="+mn-cs"/>
              </a:rPr>
              <a:t>path =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+mn-ea"/>
                <a:cs typeface="+mn-cs"/>
              </a:rPr>
              <a:t>/</a:t>
            </a:r>
          </a:p>
          <a:p>
            <a:pPr>
              <a:defRPr/>
            </a:pPr>
            <a:r>
              <a:rPr lang="en-US" sz="2400" dirty="0">
                <a:latin typeface="Tahoma" pitchFamily="34" charset="0"/>
                <a:ea typeface="+mn-ea"/>
                <a:cs typeface="+mn-cs"/>
              </a:rPr>
              <a:t>secure</a:t>
            </a: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4025900" y="3557885"/>
            <a:ext cx="21121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dirty="0">
                <a:latin typeface="+mn-lt"/>
              </a:rPr>
              <a:t>distinct cookies</a:t>
            </a:r>
          </a:p>
        </p:txBody>
      </p:sp>
      <p:sp>
        <p:nvSpPr>
          <p:cNvPr id="10246" name="Freeform 6"/>
          <p:cNvSpPr>
            <a:spLocks noChangeArrowheads="1"/>
          </p:cNvSpPr>
          <p:nvPr/>
        </p:nvSpPr>
        <p:spPr bwMode="auto">
          <a:xfrm>
            <a:off x="2911475" y="3341192"/>
            <a:ext cx="1228725" cy="435769"/>
          </a:xfrm>
          <a:custGeom>
            <a:avLst/>
            <a:gdLst>
              <a:gd name="T0" fmla="*/ 1215018 w 1229710"/>
              <a:gd name="T1" fmla="*/ 556502 h 580696"/>
              <a:gd name="T2" fmla="*/ 358274 w 1229710"/>
              <a:gd name="T3" fmla="*/ 492900 h 580696"/>
              <a:gd name="T4" fmla="*/ 0 w 1229710"/>
              <a:gd name="T5" fmla="*/ 0 h 580696"/>
              <a:gd name="T6" fmla="*/ 0 60000 65536"/>
              <a:gd name="T7" fmla="*/ 0 60000 65536"/>
              <a:gd name="T8" fmla="*/ 0 60000 65536"/>
              <a:gd name="T9" fmla="*/ 0 w 1229710"/>
              <a:gd name="T10" fmla="*/ 0 h 580696"/>
              <a:gd name="T11" fmla="*/ 1229710 w 1229710"/>
              <a:gd name="T12" fmla="*/ 580696 h 5806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29710" h="580696">
                <a:moveTo>
                  <a:pt x="1229710" y="551793"/>
                </a:moveTo>
                <a:cubicBezTo>
                  <a:pt x="898634" y="566244"/>
                  <a:pt x="567558" y="580696"/>
                  <a:pt x="362606" y="488731"/>
                </a:cubicBezTo>
                <a:cubicBezTo>
                  <a:pt x="157654" y="396766"/>
                  <a:pt x="78827" y="198383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7" name="Freeform 7"/>
          <p:cNvSpPr>
            <a:spLocks noChangeArrowheads="1"/>
          </p:cNvSpPr>
          <p:nvPr/>
        </p:nvSpPr>
        <p:spPr bwMode="auto">
          <a:xfrm>
            <a:off x="6175375" y="3341192"/>
            <a:ext cx="835025" cy="402431"/>
          </a:xfrm>
          <a:custGeom>
            <a:avLst/>
            <a:gdLst>
              <a:gd name="T0" fmla="*/ 0 w 835572"/>
              <a:gd name="T1" fmla="*/ 544292 h 536028"/>
              <a:gd name="T2" fmla="*/ 686902 w 835572"/>
              <a:gd name="T3" fmla="*/ 416222 h 536028"/>
              <a:gd name="T4" fmla="*/ 827405 w 835572"/>
              <a:gd name="T5" fmla="*/ 0 h 536028"/>
              <a:gd name="T6" fmla="*/ 0 60000 65536"/>
              <a:gd name="T7" fmla="*/ 0 60000 65536"/>
              <a:gd name="T8" fmla="*/ 0 60000 65536"/>
              <a:gd name="T9" fmla="*/ 0 w 835572"/>
              <a:gd name="T10" fmla="*/ 0 h 536028"/>
              <a:gd name="T11" fmla="*/ 835572 w 835572"/>
              <a:gd name="T12" fmla="*/ 536028 h 5360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5572" h="536028">
                <a:moveTo>
                  <a:pt x="0" y="536028"/>
                </a:moveTo>
                <a:cubicBezTo>
                  <a:pt x="277210" y="517634"/>
                  <a:pt x="554420" y="499241"/>
                  <a:pt x="693682" y="409903"/>
                </a:cubicBezTo>
                <a:cubicBezTo>
                  <a:pt x="832944" y="320565"/>
                  <a:pt x="834258" y="160282"/>
                  <a:pt x="835572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39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Reading cookies on server   </a:t>
            </a:r>
            <a:r>
              <a:rPr lang="en-US" sz="2000">
                <a:latin typeface="Tahoma" charset="0"/>
                <a:ea typeface="ＭＳ Ｐゴシック" charset="0"/>
                <a:cs typeface="ＭＳ Ｐゴシック" charset="0"/>
              </a:rPr>
              <a:t>(read SOP)</a:t>
            </a:r>
            <a:endParaRPr lang="en-US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266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381000" y="2266950"/>
            <a:ext cx="8458200" cy="2876550"/>
          </a:xfrm>
        </p:spPr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Browser sends all cookies in URL scope:</a:t>
            </a:r>
          </a:p>
          <a:p>
            <a:pPr>
              <a:spcBef>
                <a:spcPts val="1200"/>
              </a:spcBef>
              <a:buFont typeface="Arial" charset="0"/>
              <a:buChar char="•"/>
            </a:pPr>
            <a:r>
              <a:rPr lang="en-US" dirty="0">
                <a:ea typeface="ＭＳ Ｐゴシック" charset="0"/>
                <a:cs typeface="ＭＳ Ｐゴシック" charset="0"/>
              </a:rPr>
              <a:t>cookie-domain is domain-suffix of URL-domain, and</a:t>
            </a:r>
          </a:p>
          <a:p>
            <a:pPr>
              <a:spcBef>
                <a:spcPts val="1200"/>
              </a:spcBef>
              <a:buFont typeface="Arial" charset="0"/>
              <a:buChar char="•"/>
            </a:pPr>
            <a:r>
              <a:rPr lang="en-US" dirty="0">
                <a:ea typeface="ＭＳ Ｐゴシック" charset="0"/>
                <a:cs typeface="ＭＳ Ｐゴシック" charset="0"/>
              </a:rPr>
              <a:t>cookie-path is prefix of URL-path, and</a:t>
            </a:r>
          </a:p>
          <a:p>
            <a:pPr>
              <a:spcBef>
                <a:spcPts val="1200"/>
              </a:spcBef>
              <a:buFont typeface="Arial" charset="0"/>
              <a:buChar char="•"/>
            </a:pPr>
            <a:r>
              <a:rPr lang="en-US" dirty="0">
                <a:ea typeface="ＭＳ Ｐゴシック" charset="0"/>
                <a:cs typeface="ＭＳ Ｐゴシック" charset="0"/>
              </a:rPr>
              <a:t>[protocol=HTTPS  if cookie is 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secure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 smtClean="0">
                <a:ea typeface="ＭＳ Ｐゴシック" charset="0"/>
                <a:cs typeface="ＭＳ Ｐゴシック" charset="0"/>
              </a:rPr>
              <a:t>]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spcBef>
                <a:spcPts val="2400"/>
              </a:spcBef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Goal:   server only sees cookies in its scope</a:t>
            </a:r>
          </a:p>
          <a:p>
            <a:pPr>
              <a:spcBef>
                <a:spcPts val="1200"/>
              </a:spcBef>
              <a:buFont typeface="Wingdings" charset="0"/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spcBef>
                <a:spcPts val="1200"/>
              </a:spcBef>
              <a:buFont typeface="Wingdings" charset="0"/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11267" name="Group 11"/>
          <p:cNvGrpSpPr>
            <a:grpSpLocks/>
          </p:cNvGrpSpPr>
          <p:nvPr/>
        </p:nvGrpSpPr>
        <p:grpSpPr bwMode="auto">
          <a:xfrm>
            <a:off x="914400" y="1104900"/>
            <a:ext cx="1524000" cy="914400"/>
            <a:chOff x="1066800" y="1828800"/>
            <a:chExt cx="1524000" cy="1219200"/>
          </a:xfrm>
        </p:grpSpPr>
        <p:sp>
          <p:nvSpPr>
            <p:cNvPr id="4" name="Rectangle 15"/>
            <p:cNvSpPr>
              <a:spLocks noChangeArrowheads="1"/>
            </p:cNvSpPr>
            <p:nvPr/>
          </p:nvSpPr>
          <p:spPr bwMode="auto">
            <a:xfrm>
              <a:off x="1447800" y="1828800"/>
              <a:ext cx="1128713" cy="838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AutoShape 16"/>
            <p:cNvSpPr>
              <a:spLocks noChangeArrowheads="1"/>
            </p:cNvSpPr>
            <p:nvPr/>
          </p:nvSpPr>
          <p:spPr bwMode="auto">
            <a:xfrm>
              <a:off x="1547813" y="1928813"/>
              <a:ext cx="914400" cy="6096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accent2"/>
                </a:buClr>
                <a:defRPr/>
              </a:pPr>
              <a:r>
                <a:rPr lang="en-US" b="1" dirty="0">
                  <a:solidFill>
                    <a:srgbClr val="FFFFFF"/>
                  </a:solidFill>
                  <a:latin typeface="+mn-lt"/>
                  <a:ea typeface="+mn-ea"/>
                  <a:cs typeface="+mn-cs"/>
                </a:rPr>
                <a:t>Browser</a:t>
              </a:r>
            </a:p>
          </p:txBody>
        </p:sp>
        <p:sp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1066800" y="2667000"/>
              <a:ext cx="1524000" cy="228600"/>
            </a:xfrm>
            <a:prstGeom prst="parallelogram">
              <a:avLst>
                <a:gd name="adj" fmla="val 1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Rectangle 18"/>
            <p:cNvSpPr>
              <a:spLocks noChangeArrowheads="1"/>
            </p:cNvSpPr>
            <p:nvPr/>
          </p:nvSpPr>
          <p:spPr bwMode="auto">
            <a:xfrm>
              <a:off x="1066800" y="2895600"/>
              <a:ext cx="1143000" cy="1524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2190750" y="2662238"/>
              <a:ext cx="400050" cy="385762"/>
            </a:xfrm>
            <a:custGeom>
              <a:avLst/>
              <a:gdLst/>
              <a:ahLst/>
              <a:cxnLst>
                <a:cxn ang="0">
                  <a:pos x="0" y="243"/>
                </a:cxn>
                <a:cxn ang="0">
                  <a:pos x="252" y="81"/>
                </a:cxn>
                <a:cxn ang="0">
                  <a:pos x="249" y="0"/>
                </a:cxn>
                <a:cxn ang="0">
                  <a:pos x="0" y="147"/>
                </a:cxn>
                <a:cxn ang="0">
                  <a:pos x="0" y="243"/>
                </a:cxn>
              </a:cxnLst>
              <a:rect l="0" t="0" r="r" b="b"/>
              <a:pathLst>
                <a:path w="252" h="243">
                  <a:moveTo>
                    <a:pt x="0" y="243"/>
                  </a:moveTo>
                  <a:lnTo>
                    <a:pt x="252" y="81"/>
                  </a:lnTo>
                  <a:lnTo>
                    <a:pt x="249" y="0"/>
                  </a:lnTo>
                  <a:lnTo>
                    <a:pt x="0" y="147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9" name="AutoShape 20"/>
          <p:cNvSpPr>
            <a:spLocks noChangeArrowheads="1"/>
          </p:cNvSpPr>
          <p:nvPr/>
        </p:nvSpPr>
        <p:spPr bwMode="auto">
          <a:xfrm>
            <a:off x="6629400" y="1047750"/>
            <a:ext cx="1219200" cy="953691"/>
          </a:xfrm>
          <a:prstGeom prst="can">
            <a:avLst>
              <a:gd name="adj" fmla="val 2607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24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Server</a:t>
            </a: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2743200" y="1333500"/>
            <a:ext cx="2952288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dirty="0">
                <a:solidFill>
                  <a:srgbClr val="808000"/>
                </a:solidFill>
                <a:latin typeface="+mn-lt"/>
                <a:ea typeface="+mn-ea"/>
                <a:cs typeface="+mn-cs"/>
              </a:rPr>
              <a:t>GET  //URL-domain/URL-path</a:t>
            </a:r>
          </a:p>
          <a:p>
            <a:pPr eaLnBrk="0" hangingPunc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dirty="0">
                <a:solidFill>
                  <a:srgbClr val="808000"/>
                </a:solidFill>
                <a:latin typeface="+mn-lt"/>
                <a:ea typeface="+mn-ea"/>
                <a:cs typeface="+mn-cs"/>
              </a:rPr>
              <a:t>Cookie:  NAME = VALUE</a:t>
            </a:r>
          </a:p>
        </p:txBody>
      </p:sp>
      <p:cxnSp>
        <p:nvCxnSpPr>
          <p:cNvPr id="11270" name="Straight Arrow Connector 27"/>
          <p:cNvCxnSpPr>
            <a:cxnSpLocks noChangeShapeType="1"/>
          </p:cNvCxnSpPr>
          <p:nvPr/>
        </p:nvCxnSpPr>
        <p:spPr bwMode="auto">
          <a:xfrm>
            <a:off x="2438400" y="1275160"/>
            <a:ext cx="4191000" cy="1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430817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Tahoma" charset="0"/>
                <a:ea typeface="ＭＳ Ｐゴシック" charset="0"/>
                <a:cs typeface="ＭＳ Ｐゴシック" charset="0"/>
              </a:rPr>
              <a:t>Examples</a:t>
            </a:r>
          </a:p>
        </p:txBody>
      </p:sp>
      <p:sp>
        <p:nvSpPr>
          <p:cNvPr id="6147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381000" y="3600450"/>
            <a:ext cx="3810000" cy="1409700"/>
          </a:xfrm>
        </p:spPr>
        <p:txBody>
          <a:bodyPr>
            <a:normAutofit lnSpcReduction="10000"/>
          </a:bodyPr>
          <a:lstStyle/>
          <a:p>
            <a:pPr>
              <a:spcBef>
                <a:spcPts val="1000"/>
              </a:spcBef>
              <a:buFont typeface="Wingdings" charset="0"/>
              <a:buNone/>
              <a:tabLst>
                <a:tab pos="4114800" algn="l"/>
              </a:tabLst>
            </a:pPr>
            <a:r>
              <a:rPr lang="en-US" dirty="0">
                <a:ea typeface="ＭＳ Ｐゴシック" charset="0"/>
                <a:cs typeface="ＭＳ Ｐゴシック" charset="0"/>
              </a:rPr>
              <a:t>http://</a:t>
            </a:r>
            <a:r>
              <a:rPr lang="en-US" dirty="0" err="1">
                <a:ea typeface="ＭＳ Ｐゴシック" charset="0"/>
                <a:cs typeface="ＭＳ Ｐゴシック" charset="0"/>
              </a:rPr>
              <a:t>checkout.site.com</a:t>
            </a:r>
            <a:r>
              <a:rPr lang="en-US" dirty="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spcBef>
                <a:spcPts val="1000"/>
              </a:spcBef>
              <a:buFont typeface="Wingdings" charset="0"/>
              <a:buNone/>
              <a:tabLst>
                <a:tab pos="4114800" algn="l"/>
              </a:tabLst>
            </a:pPr>
            <a:r>
              <a:rPr lang="en-US" dirty="0">
                <a:ea typeface="ＭＳ Ｐゴシック" charset="0"/>
                <a:cs typeface="ＭＳ Ｐゴシック" charset="0"/>
              </a:rPr>
              <a:t>http://</a:t>
            </a:r>
            <a:r>
              <a:rPr lang="en-US" dirty="0" err="1">
                <a:ea typeface="ＭＳ Ｐゴシック" charset="0"/>
                <a:cs typeface="ＭＳ Ｐゴシック" charset="0"/>
              </a:rPr>
              <a:t>login.site.com</a:t>
            </a:r>
            <a:r>
              <a:rPr lang="en-US" dirty="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spcBef>
                <a:spcPts val="1000"/>
              </a:spcBef>
              <a:buFont typeface="Wingdings" charset="0"/>
              <a:buNone/>
              <a:tabLst>
                <a:tab pos="4114800" algn="l"/>
              </a:tabLst>
            </a:pPr>
            <a:r>
              <a:rPr lang="en-US" dirty="0">
                <a:ea typeface="ＭＳ Ｐゴシック" charset="0"/>
                <a:cs typeface="ＭＳ Ｐゴシック" charset="0"/>
              </a:rPr>
              <a:t>https://</a:t>
            </a:r>
            <a:r>
              <a:rPr lang="en-US" dirty="0" err="1">
                <a:ea typeface="ＭＳ Ｐゴシック" charset="0"/>
                <a:cs typeface="ＭＳ Ｐゴシック" charset="0"/>
              </a:rPr>
              <a:t>login.site.com</a:t>
            </a:r>
            <a:r>
              <a:rPr lang="en-US" dirty="0">
                <a:ea typeface="ＭＳ Ｐゴシック" charset="0"/>
                <a:cs typeface="ＭＳ Ｐゴシック" charset="0"/>
              </a:rPr>
              <a:t>/</a:t>
            </a:r>
          </a:p>
          <a:p>
            <a:pPr>
              <a:buFont typeface="Wingdings" charset="0"/>
              <a:buNone/>
              <a:tabLst>
                <a:tab pos="4114800" algn="l"/>
              </a:tabLst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1" y="971550"/>
            <a:ext cx="3223509" cy="23083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u="sng" dirty="0">
                <a:ea typeface="+mn-ea"/>
                <a:cs typeface="+mn-cs"/>
              </a:rPr>
              <a:t>cookie 1</a:t>
            </a:r>
          </a:p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name =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userid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ea typeface="+mn-ea"/>
              <a:cs typeface="+mn-cs"/>
            </a:endParaRPr>
          </a:p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value =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u1</a:t>
            </a:r>
          </a:p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domain =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login.site.com</a:t>
            </a:r>
          </a:p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path =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/</a:t>
            </a:r>
          </a:p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secure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51439" y="971550"/>
            <a:ext cx="2595783" cy="23083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u="sng" dirty="0">
                <a:ea typeface="+mn-ea"/>
                <a:cs typeface="+mn-cs"/>
              </a:rPr>
              <a:t>cookie 2</a:t>
            </a:r>
          </a:p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name = 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userid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ea typeface="+mn-ea"/>
              <a:cs typeface="+mn-cs"/>
            </a:endParaRPr>
          </a:p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value =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u2</a:t>
            </a:r>
          </a:p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domain =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.</a:t>
            </a:r>
            <a:r>
              <a:rPr lang="en-US" sz="2400" b="1" dirty="0" err="1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site.com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ea typeface="+mn-ea"/>
              <a:cs typeface="+mn-cs"/>
            </a:endParaRPr>
          </a:p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path =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/</a:t>
            </a:r>
          </a:p>
          <a:p>
            <a:pPr>
              <a:defRPr/>
            </a:pPr>
            <a:r>
              <a:rPr lang="en-US" sz="2400" dirty="0">
                <a:ea typeface="+mn-ea"/>
                <a:cs typeface="+mn-cs"/>
              </a:rPr>
              <a:t>non-secure</a:t>
            </a:r>
          </a:p>
        </p:txBody>
      </p:sp>
      <p:sp>
        <p:nvSpPr>
          <p:cNvPr id="12293" name="TextBox 5"/>
          <p:cNvSpPr txBox="1">
            <a:spLocks noChangeArrowheads="1"/>
          </p:cNvSpPr>
          <p:nvPr/>
        </p:nvSpPr>
        <p:spPr bwMode="auto">
          <a:xfrm>
            <a:off x="5181600" y="514350"/>
            <a:ext cx="35048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both set by   </a:t>
            </a:r>
            <a:r>
              <a:rPr lang="en-US" b="1" dirty="0" err="1"/>
              <a:t>login.site.com</a:t>
            </a:r>
            <a:endParaRPr lang="en-US" b="1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126164" y="3549650"/>
            <a:ext cx="3798636" cy="1341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1000"/>
              </a:spcBef>
            </a:pPr>
            <a:r>
              <a:rPr lang="en-US" sz="2400" dirty="0">
                <a:solidFill>
                  <a:srgbClr val="00B050"/>
                </a:solidFill>
                <a:latin typeface="+mn-lt"/>
              </a:rPr>
              <a:t>cookie: </a:t>
            </a:r>
            <a:r>
              <a:rPr lang="en-US" sz="2400" dirty="0" err="1">
                <a:solidFill>
                  <a:srgbClr val="00B050"/>
                </a:solidFill>
                <a:latin typeface="+mn-lt"/>
              </a:rPr>
              <a:t>userid</a:t>
            </a:r>
            <a:r>
              <a:rPr lang="en-US" sz="2400" dirty="0">
                <a:solidFill>
                  <a:srgbClr val="00B050"/>
                </a:solidFill>
                <a:latin typeface="+mn-lt"/>
              </a:rPr>
              <a:t>=u2</a:t>
            </a:r>
          </a:p>
          <a:p>
            <a:pPr eaLnBrk="1" hangingPunct="1">
              <a:spcBef>
                <a:spcPts val="600"/>
              </a:spcBef>
            </a:pPr>
            <a:r>
              <a:rPr lang="en-US" sz="2400" dirty="0">
                <a:solidFill>
                  <a:srgbClr val="00B050"/>
                </a:solidFill>
                <a:latin typeface="+mn-lt"/>
              </a:rPr>
              <a:t>cookie: </a:t>
            </a:r>
            <a:r>
              <a:rPr lang="en-US" sz="2400" dirty="0" err="1">
                <a:solidFill>
                  <a:srgbClr val="00B050"/>
                </a:solidFill>
                <a:latin typeface="+mn-lt"/>
              </a:rPr>
              <a:t>userid</a:t>
            </a:r>
            <a:r>
              <a:rPr lang="en-US" sz="2400" dirty="0">
                <a:solidFill>
                  <a:srgbClr val="00B050"/>
                </a:solidFill>
                <a:latin typeface="+mn-lt"/>
              </a:rPr>
              <a:t>=u2</a:t>
            </a:r>
          </a:p>
          <a:p>
            <a:pPr eaLnBrk="1" hangingPunct="1">
              <a:spcBef>
                <a:spcPts val="500"/>
              </a:spcBef>
            </a:pPr>
            <a:r>
              <a:rPr lang="en-US" sz="2400" dirty="0">
                <a:solidFill>
                  <a:srgbClr val="00B050"/>
                </a:solidFill>
                <a:latin typeface="+mn-lt"/>
              </a:rPr>
              <a:t>cookie: </a:t>
            </a:r>
            <a:r>
              <a:rPr lang="en-US" sz="2400" dirty="0" err="1">
                <a:solidFill>
                  <a:srgbClr val="00B050"/>
                </a:solidFill>
                <a:latin typeface="+mn-lt"/>
              </a:rPr>
              <a:t>userid</a:t>
            </a:r>
            <a:r>
              <a:rPr lang="en-US" sz="2400" dirty="0">
                <a:solidFill>
                  <a:srgbClr val="00B050"/>
                </a:solidFill>
                <a:latin typeface="+mn-lt"/>
              </a:rPr>
              <a:t>=u1; </a:t>
            </a:r>
            <a:r>
              <a:rPr lang="en-US" sz="2400" dirty="0" err="1">
                <a:solidFill>
                  <a:srgbClr val="00B050"/>
                </a:solidFill>
                <a:latin typeface="+mn-lt"/>
              </a:rPr>
              <a:t>userid</a:t>
            </a:r>
            <a:r>
              <a:rPr lang="en-US" sz="2400" dirty="0">
                <a:solidFill>
                  <a:srgbClr val="00B050"/>
                </a:solidFill>
                <a:latin typeface="+mn-lt"/>
              </a:rPr>
              <a:t>=u2</a:t>
            </a:r>
          </a:p>
        </p:txBody>
      </p:sp>
    </p:spTree>
    <p:extLst>
      <p:ext uri="{BB962C8B-B14F-4D97-AF65-F5344CB8AC3E}">
        <p14:creationId xmlns:p14="http://schemas.microsoft.com/office/powerpoint/2010/main" val="1290996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04800" y="-95250"/>
            <a:ext cx="8458200" cy="8572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Client side read/write:    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</a:rPr>
              <a:t>document.cookie</a:t>
            </a:r>
            <a:endParaRPr lang="en-US" sz="3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338" name="Content Placeholder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381000" y="895350"/>
            <a:ext cx="8229600" cy="3543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ea typeface="ＭＳ Ｐゴシック" charset="0"/>
                <a:cs typeface="ＭＳ Ｐゴシック" charset="0"/>
              </a:rPr>
              <a:t>Setting a cookie </a:t>
            </a:r>
            <a:r>
              <a:rPr lang="en-US" dirty="0">
                <a:ea typeface="ＭＳ Ｐゴシック" charset="0"/>
                <a:cs typeface="ＭＳ Ｐゴシック" charset="0"/>
              </a:rPr>
              <a:t>in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Javascript</a:t>
            </a:r>
            <a:r>
              <a:rPr lang="en-US" dirty="0">
                <a:ea typeface="ＭＳ Ｐゴシック" charset="0"/>
                <a:cs typeface="ＭＳ Ｐゴシック" charset="0"/>
              </a:rPr>
              <a:t>: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	 </a:t>
            </a:r>
            <a:r>
              <a:rPr lang="en-US" dirty="0" smtClean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	</a:t>
            </a:r>
            <a:r>
              <a:rPr lang="en-US" dirty="0" err="1" smtClean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document.cookie</a:t>
            </a:r>
            <a:r>
              <a:rPr lang="en-US" dirty="0" smtClean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= </a:t>
            </a:r>
            <a:r>
              <a:rPr lang="ja-JP" altLang="en-US" dirty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name=value;  expires=…; </a:t>
            </a:r>
            <a:r>
              <a:rPr lang="ja-JP" altLang="en-US" dirty="0" smtClean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”</a:t>
            </a:r>
            <a:endParaRPr lang="en-US" dirty="0">
              <a:solidFill>
                <a:srgbClr val="7030A0"/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b="1" dirty="0">
                <a:ea typeface="ＭＳ Ｐゴシック" charset="0"/>
                <a:cs typeface="ＭＳ Ｐゴシック" charset="0"/>
              </a:rPr>
              <a:t>Reading a cookie</a:t>
            </a:r>
            <a:r>
              <a:rPr lang="en-US" dirty="0">
                <a:ea typeface="ＭＳ Ｐゴシック" charset="0"/>
                <a:cs typeface="ＭＳ Ｐゴシック" charset="0"/>
              </a:rPr>
              <a:t>:	   </a:t>
            </a:r>
            <a:r>
              <a:rPr lang="en-US" dirty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alert(</a:t>
            </a:r>
            <a:r>
              <a:rPr lang="en-US" dirty="0" err="1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document.cookie</a:t>
            </a:r>
            <a:r>
              <a:rPr lang="en-US" dirty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spcBef>
                <a:spcPts val="600"/>
              </a:spcBef>
              <a:buFont typeface="Wingdings" charset="0"/>
              <a:buNone/>
            </a:pPr>
            <a:r>
              <a:rPr lang="en-US" dirty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		</a:t>
            </a:r>
            <a:r>
              <a:rPr lang="en-US" dirty="0">
                <a:ea typeface="ＭＳ Ｐゴシック" charset="0"/>
                <a:cs typeface="ＭＳ Ｐゴシック" charset="0"/>
              </a:rPr>
              <a:t>prints</a:t>
            </a:r>
            <a:r>
              <a:rPr lang="en-US" dirty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ea typeface="ＭＳ Ｐゴシック" charset="0"/>
                <a:cs typeface="ＭＳ Ｐゴシック" charset="0"/>
              </a:rPr>
              <a:t>string containing all cookies available for 	document   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(based on [protocol], domain, path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)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b="1" dirty="0">
                <a:ea typeface="ＭＳ Ｐゴシック" charset="0"/>
                <a:cs typeface="ＭＳ Ｐゴシック" charset="0"/>
              </a:rPr>
              <a:t>Deleting a cookie</a:t>
            </a:r>
            <a:r>
              <a:rPr lang="en-US" dirty="0">
                <a:ea typeface="ＭＳ Ｐゴシック" charset="0"/>
                <a:cs typeface="ＭＳ Ｐゴシック" charset="0"/>
              </a:rPr>
              <a:t>:</a:t>
            </a:r>
          </a:p>
          <a:p>
            <a:pPr>
              <a:spcBef>
                <a:spcPts val="600"/>
              </a:spcBef>
              <a:buFont typeface="Wingdings" charset="0"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	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	</a:t>
            </a:r>
            <a:r>
              <a:rPr lang="en-US" dirty="0" err="1" smtClean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document.cookie</a:t>
            </a:r>
            <a:r>
              <a:rPr lang="en-US" dirty="0" smtClean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=  </a:t>
            </a:r>
            <a:r>
              <a:rPr lang="ja-JP" altLang="en-US" dirty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name=;  expires= Thu, 01-Jan-70</a:t>
            </a:r>
            <a:r>
              <a:rPr lang="ja-JP" altLang="en-US" dirty="0">
                <a:solidFill>
                  <a:srgbClr val="7030A0"/>
                </a:solidFill>
                <a:ea typeface="ＭＳ Ｐゴシック" charset="0"/>
                <a:cs typeface="ＭＳ Ｐゴシック" charset="0"/>
              </a:rPr>
              <a:t>”</a:t>
            </a:r>
            <a:endParaRPr lang="en-US" dirty="0">
              <a:solidFill>
                <a:srgbClr val="7030A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304800" y="4629150"/>
            <a:ext cx="77100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dirty="0" err="1">
                <a:latin typeface="+mn-lt"/>
              </a:rPr>
              <a:t>document.cookie</a:t>
            </a:r>
            <a:r>
              <a:rPr lang="en-US" sz="2400" dirty="0">
                <a:latin typeface="+mn-lt"/>
              </a:rPr>
              <a:t> often used to customize page in </a:t>
            </a:r>
            <a:r>
              <a:rPr lang="en-US" sz="2400" dirty="0" err="1">
                <a:latin typeface="+mn-lt"/>
              </a:rPr>
              <a:t>Javascript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7964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3"/>
          <p:cNvSpPr txBox="1">
            <a:spLocks noChangeArrowheads="1"/>
          </p:cNvSpPr>
          <p:nvPr/>
        </p:nvSpPr>
        <p:spPr bwMode="auto">
          <a:xfrm>
            <a:off x="1524000" y="981730"/>
            <a:ext cx="61206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javascript:  alert(</a:t>
            </a:r>
            <a:r>
              <a:rPr lang="en-US" sz="2800" b="1"/>
              <a:t>document.cookie</a:t>
            </a:r>
            <a:r>
              <a:rPr lang="en-US" sz="2800"/>
              <a:t>)</a:t>
            </a:r>
          </a:p>
        </p:txBody>
      </p:sp>
      <p:sp>
        <p:nvSpPr>
          <p:cNvPr id="16387" name="Freeform 5"/>
          <p:cNvSpPr>
            <a:spLocks noChangeArrowheads="1"/>
          </p:cNvSpPr>
          <p:nvPr/>
        </p:nvSpPr>
        <p:spPr bwMode="auto">
          <a:xfrm>
            <a:off x="2365375" y="389989"/>
            <a:ext cx="1765300" cy="639365"/>
          </a:xfrm>
          <a:custGeom>
            <a:avLst/>
            <a:gdLst>
              <a:gd name="T0" fmla="*/ 1756999 w 1765738"/>
              <a:gd name="T1" fmla="*/ 0 h 851338"/>
              <a:gd name="T2" fmla="*/ 564752 w 1765738"/>
              <a:gd name="T3" fmla="*/ 275344 h 851338"/>
              <a:gd name="T4" fmla="*/ 0 w 1765738"/>
              <a:gd name="T5" fmla="*/ 874615 h 851338"/>
              <a:gd name="T6" fmla="*/ 0 60000 65536"/>
              <a:gd name="T7" fmla="*/ 0 60000 65536"/>
              <a:gd name="T8" fmla="*/ 0 60000 65536"/>
              <a:gd name="T9" fmla="*/ 0 w 1765738"/>
              <a:gd name="T10" fmla="*/ 0 h 851338"/>
              <a:gd name="T11" fmla="*/ 1765738 w 1765738"/>
              <a:gd name="T12" fmla="*/ 851338 h 8513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5738" h="851338">
                <a:moveTo>
                  <a:pt x="1765738" y="0"/>
                </a:moveTo>
                <a:cubicBezTo>
                  <a:pt x="1313793" y="63062"/>
                  <a:pt x="861848" y="126124"/>
                  <a:pt x="567558" y="268014"/>
                </a:cubicBezTo>
                <a:cubicBezTo>
                  <a:pt x="273268" y="409904"/>
                  <a:pt x="136634" y="630621"/>
                  <a:pt x="0" y="85133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4114800" y="181629"/>
            <a:ext cx="18283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Javascript URL</a:t>
            </a:r>
          </a:p>
        </p:txBody>
      </p:sp>
      <p:sp>
        <p:nvSpPr>
          <p:cNvPr id="16389" name="TextBox 7"/>
          <p:cNvSpPr txBox="1">
            <a:spLocks noChangeArrowheads="1"/>
          </p:cNvSpPr>
          <p:nvPr/>
        </p:nvSpPr>
        <p:spPr bwMode="auto">
          <a:xfrm>
            <a:off x="2209800" y="4248150"/>
            <a:ext cx="48397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Displays all cookies for current document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2922"/>
          <a:stretch/>
        </p:blipFill>
        <p:spPr>
          <a:xfrm>
            <a:off x="2514600" y="1809750"/>
            <a:ext cx="43561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353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_ACTIVE_SLIDE" val="381"/>
</p:tagLst>
</file>

<file path=ppt/theme/theme1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</Template>
  <TotalTime>5714</TotalTime>
  <Words>1487</Words>
  <Application>Microsoft Macintosh PowerPoint</Application>
  <PresentationFormat>On-screen Show (16:9)</PresentationFormat>
  <Paragraphs>370</Paragraphs>
  <Slides>38</Slides>
  <Notes>22</Notes>
  <HiddenSlides>1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1_Lecture</vt:lpstr>
      <vt:lpstr>2_Office Theme</vt:lpstr>
      <vt:lpstr>3_Office Theme</vt:lpstr>
      <vt:lpstr>Web Security:     Session Management</vt:lpstr>
      <vt:lpstr>Same origin policy:   review</vt:lpstr>
      <vt:lpstr>Setting/deleting cookies by server</vt:lpstr>
      <vt:lpstr>Scope setting rules   (write SOP)</vt:lpstr>
      <vt:lpstr>Cookies are identified by  (name,domain,path)</vt:lpstr>
      <vt:lpstr>Reading cookies on server   (read SOP)</vt:lpstr>
      <vt:lpstr>Examples</vt:lpstr>
      <vt:lpstr>Client side read/write:     document.cookie</vt:lpstr>
      <vt:lpstr>PowerPoint Presentation</vt:lpstr>
      <vt:lpstr>Viewing/deleting cookies in Browser UI</vt:lpstr>
      <vt:lpstr>Cookie protocol problems</vt:lpstr>
      <vt:lpstr>Cookie protocol problems</vt:lpstr>
      <vt:lpstr>Example 1:  login server problems</vt:lpstr>
      <vt:lpstr>Example 2:   “secure” cookies are not secure</vt:lpstr>
      <vt:lpstr>Interaction with the DOM SOP</vt:lpstr>
      <vt:lpstr>Cookies have no integrity</vt:lpstr>
      <vt:lpstr>Not so silly …   (as of  2/2000)</vt:lpstr>
      <vt:lpstr>Solution:   cryptographic checksums</vt:lpstr>
      <vt:lpstr>Example:    ASP.NET</vt:lpstr>
      <vt:lpstr>Session Management</vt:lpstr>
      <vt:lpstr>Sessions</vt:lpstr>
      <vt:lpstr>Pre-history:   HTTP auth</vt:lpstr>
      <vt:lpstr>HTTP auth problems</vt:lpstr>
      <vt:lpstr>Session tokens</vt:lpstr>
      <vt:lpstr>Storing session tokens:    Lots of options   (but none are perfect)</vt:lpstr>
      <vt:lpstr>Storing session tokens:   problems</vt:lpstr>
      <vt:lpstr>The HTTP referer header</vt:lpstr>
      <vt:lpstr>The Logout Process</vt:lpstr>
      <vt:lpstr>Session hijacking</vt:lpstr>
      <vt:lpstr>Session hijacking</vt:lpstr>
      <vt:lpstr>Beware:    Predictable tokens</vt:lpstr>
      <vt:lpstr>PowerPoint Presentation</vt:lpstr>
      <vt:lpstr>Beware:  Session token theft</vt:lpstr>
      <vt:lpstr>Mitigating SessionToken theft by binding    SessionToken to client’s computer</vt:lpstr>
      <vt:lpstr>Session fixation attacks</vt:lpstr>
      <vt:lpstr>Session fixation:  lesson</vt:lpstr>
      <vt:lpstr>Summary</vt:lpstr>
      <vt:lpstr>THE  END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Security</dc:title>
  <dc:subject/>
  <dc:creator>Dan Boneh</dc:creator>
  <cp:keywords/>
  <dc:description/>
  <cp:lastModifiedBy>Suman Jana</cp:lastModifiedBy>
  <cp:revision>521</cp:revision>
  <cp:lastPrinted>2012-01-15T03:08:04Z</cp:lastPrinted>
  <dcterms:created xsi:type="dcterms:W3CDTF">2010-11-06T18:36:35Z</dcterms:created>
  <dcterms:modified xsi:type="dcterms:W3CDTF">2016-04-06T19:35:18Z</dcterms:modified>
  <cp:category/>
</cp:coreProperties>
</file>