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71"/>
  </p:notesMasterIdLst>
  <p:sldIdLst>
    <p:sldId id="300" r:id="rId5"/>
    <p:sldId id="457" r:id="rId6"/>
    <p:sldId id="356" r:id="rId7"/>
    <p:sldId id="468" r:id="rId8"/>
    <p:sldId id="358" r:id="rId9"/>
    <p:sldId id="359" r:id="rId10"/>
    <p:sldId id="360" r:id="rId11"/>
    <p:sldId id="361" r:id="rId12"/>
    <p:sldId id="362" r:id="rId13"/>
    <p:sldId id="363" r:id="rId14"/>
    <p:sldId id="357" r:id="rId15"/>
    <p:sldId id="375" r:id="rId16"/>
    <p:sldId id="459" r:id="rId17"/>
    <p:sldId id="364" r:id="rId18"/>
    <p:sldId id="365" r:id="rId19"/>
    <p:sldId id="453" r:id="rId20"/>
    <p:sldId id="366" r:id="rId21"/>
    <p:sldId id="367" r:id="rId22"/>
    <p:sldId id="368" r:id="rId23"/>
    <p:sldId id="369" r:id="rId24"/>
    <p:sldId id="370" r:id="rId25"/>
    <p:sldId id="372" r:id="rId26"/>
    <p:sldId id="371" r:id="rId27"/>
    <p:sldId id="452" r:id="rId28"/>
    <p:sldId id="465" r:id="rId29"/>
    <p:sldId id="469" r:id="rId30"/>
    <p:sldId id="444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466" r:id="rId40"/>
    <p:sldId id="446" r:id="rId41"/>
    <p:sldId id="450" r:id="rId42"/>
    <p:sldId id="400" r:id="rId43"/>
    <p:sldId id="401" r:id="rId44"/>
    <p:sldId id="402" r:id="rId45"/>
    <p:sldId id="403" r:id="rId46"/>
    <p:sldId id="404" r:id="rId47"/>
    <p:sldId id="405" r:id="rId48"/>
    <p:sldId id="407" r:id="rId49"/>
    <p:sldId id="460" r:id="rId50"/>
    <p:sldId id="461" r:id="rId51"/>
    <p:sldId id="409" r:id="rId52"/>
    <p:sldId id="467" r:id="rId53"/>
    <p:sldId id="410" r:id="rId54"/>
    <p:sldId id="411" r:id="rId55"/>
    <p:sldId id="412" r:id="rId56"/>
    <p:sldId id="413" r:id="rId57"/>
    <p:sldId id="470" r:id="rId58"/>
    <p:sldId id="414" r:id="rId59"/>
    <p:sldId id="462" r:id="rId60"/>
    <p:sldId id="448" r:id="rId61"/>
    <p:sldId id="416" r:id="rId62"/>
    <p:sldId id="417" r:id="rId63"/>
    <p:sldId id="418" r:id="rId64"/>
    <p:sldId id="424" r:id="rId65"/>
    <p:sldId id="421" r:id="rId66"/>
    <p:sldId id="422" r:id="rId67"/>
    <p:sldId id="423" r:id="rId68"/>
    <p:sldId id="425" r:id="rId69"/>
    <p:sldId id="426" r:id="rId70"/>
  </p:sldIdLst>
  <p:sldSz cx="9144000" cy="5143500" type="screen16x9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737" autoAdjust="0"/>
  </p:normalViewPr>
  <p:slideViewPr>
    <p:cSldViewPr>
      <p:cViewPr varScale="1">
        <p:scale>
          <a:sx n="134" d="100"/>
          <a:sy n="134" d="100"/>
        </p:scale>
        <p:origin x="-65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slide" Target="slides/slide66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tags" Target="tags/tag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9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3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2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94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8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6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751" y="4942417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John Mitchell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86200" y="2647950"/>
            <a:ext cx="5071816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55295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Original slides were created by Prof. John Mitchel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6" y="1593056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 of Least Privilege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 smtClean="0"/>
              <a:t>Assume </a:t>
            </a:r>
            <a:r>
              <a:rPr lang="en-US" dirty="0"/>
              <a:t>compartmentalization and isolation</a:t>
            </a:r>
          </a:p>
          <a:p>
            <a:pPr lvl="1"/>
            <a:r>
              <a:rPr lang="en-US" dirty="0" smtClean="0"/>
              <a:t>Separate the </a:t>
            </a:r>
            <a:r>
              <a:rPr lang="en-US" dirty="0"/>
              <a:t>system into </a:t>
            </a:r>
            <a:r>
              <a:rPr lang="en-US" dirty="0" smtClean="0"/>
              <a:t>isolated compartments</a:t>
            </a:r>
            <a:endParaRPr lang="en-US" dirty="0"/>
          </a:p>
          <a:p>
            <a:pPr lvl="1"/>
            <a:r>
              <a:rPr lang="en-US" dirty="0"/>
              <a:t>Limit interaction between </a:t>
            </a:r>
            <a:r>
              <a:rPr lang="en-US" dirty="0" smtClean="0"/>
              <a:t>compartments</a:t>
            </a:r>
          </a:p>
          <a:p>
            <a:r>
              <a:rPr lang="en-US" dirty="0" smtClean="0"/>
              <a:t>Principle of Least Privilege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 module should </a:t>
            </a:r>
            <a:r>
              <a:rPr lang="en-US" dirty="0" smtClean="0"/>
              <a:t>only have the </a:t>
            </a:r>
            <a:r>
              <a:rPr lang="en-US" dirty="0"/>
              <a:t>minimal privileges needed for </a:t>
            </a:r>
            <a:r>
              <a:rPr lang="en-US" dirty="0" smtClean="0"/>
              <a:t>its intended purposes</a:t>
            </a:r>
          </a:p>
        </p:txBody>
      </p:sp>
    </p:spTree>
    <p:extLst>
      <p:ext uri="{BB962C8B-B14F-4D97-AF65-F5344CB8AC3E}">
        <p14:creationId xmlns:p14="http://schemas.microsoft.com/office/powerpoint/2010/main" val="31007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Example: Mail Agent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Receive and send email over external network</a:t>
            </a:r>
          </a:p>
          <a:p>
            <a:pPr lvl="1"/>
            <a:r>
              <a:rPr lang="en-US" dirty="0" smtClean="0"/>
              <a:t>Place incoming email into local user inbox files</a:t>
            </a:r>
          </a:p>
          <a:p>
            <a:r>
              <a:rPr lang="en-US" dirty="0" err="1" smtClean="0"/>
              <a:t>Sendmail</a:t>
            </a:r>
            <a:endParaRPr lang="en-US" dirty="0" smtClean="0"/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U</a:t>
            </a:r>
            <a:r>
              <a:rPr lang="en-US" dirty="0" smtClean="0"/>
              <a:t>nix </a:t>
            </a:r>
          </a:p>
          <a:p>
            <a:pPr lvl="1"/>
            <a:r>
              <a:rPr lang="en-US" dirty="0" smtClean="0"/>
              <a:t>Monolithic design</a:t>
            </a:r>
          </a:p>
          <a:p>
            <a:pPr lvl="1"/>
            <a:r>
              <a:rPr lang="en-US" dirty="0" smtClean="0"/>
              <a:t>Historical source of many vulnerabilities</a:t>
            </a:r>
          </a:p>
          <a:p>
            <a:r>
              <a:rPr lang="en-US" dirty="0" err="1" smtClean="0"/>
              <a:t>Qmail</a:t>
            </a:r>
            <a:endParaRPr lang="en-US" dirty="0" smtClean="0"/>
          </a:p>
          <a:p>
            <a:pPr lvl="1"/>
            <a:r>
              <a:rPr lang="en-US" dirty="0" smtClean="0"/>
              <a:t>Compartmentalized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0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OS Basics </a:t>
            </a:r>
            <a:r>
              <a:rPr lang="en-US" sz="3600" dirty="0" smtClean="0">
                <a:solidFill>
                  <a:srgbClr val="FF6600"/>
                </a:solidFill>
              </a:rPr>
              <a:t>(before examples)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 between processes</a:t>
            </a:r>
          </a:p>
          <a:p>
            <a:pPr lvl="1"/>
            <a:r>
              <a:rPr lang="en-US" dirty="0" smtClean="0"/>
              <a:t>Each process has a UID</a:t>
            </a:r>
          </a:p>
          <a:p>
            <a:pPr lvl="2"/>
            <a:r>
              <a:rPr lang="en-US" dirty="0" smtClean="0"/>
              <a:t>Two processes with same UID have same permissions</a:t>
            </a:r>
            <a:endParaRPr lang="en-US" dirty="0"/>
          </a:p>
          <a:p>
            <a:pPr lvl="1"/>
            <a:r>
              <a:rPr lang="en-US" dirty="0" smtClean="0"/>
              <a:t>A process may access files, network sockets, ….</a:t>
            </a:r>
            <a:endParaRPr lang="en-US" dirty="0"/>
          </a:p>
          <a:p>
            <a:pPr lvl="2"/>
            <a:r>
              <a:rPr lang="en-US" dirty="0" smtClean="0"/>
              <a:t>Permission granted according to UID</a:t>
            </a:r>
          </a:p>
          <a:p>
            <a:r>
              <a:rPr lang="en-US" dirty="0" smtClean="0"/>
              <a:t>Relation to previous terminology</a:t>
            </a:r>
          </a:p>
          <a:p>
            <a:pPr lvl="1"/>
            <a:r>
              <a:rPr lang="en-US" dirty="0" smtClean="0"/>
              <a:t>Compartment defined by UID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rivileges defined by </a:t>
            </a:r>
            <a:r>
              <a:rPr lang="en-US" dirty="0"/>
              <a:t>actions allowed on </a:t>
            </a:r>
            <a:r>
              <a:rPr lang="en-US" dirty="0" smtClean="0"/>
              <a:t>system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Qmail</a:t>
            </a:r>
            <a:r>
              <a:rPr lang="en-US" dirty="0" smtClean="0">
                <a:solidFill>
                  <a:srgbClr val="FF6600"/>
                </a:solidFill>
              </a:rPr>
              <a:t> design</a:t>
            </a:r>
          </a:p>
        </p:txBody>
      </p:sp>
      <p:sp>
        <p:nvSpPr>
          <p:cNvPr id="532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Isolation based on OS isolation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 modules run as separate “users”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user only has access to specific resources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Least privilege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Minimal privileges for each UID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one “</a:t>
            </a:r>
            <a:r>
              <a:rPr lang="en-US" dirty="0" err="1" smtClean="0"/>
              <a:t>setuid</a:t>
            </a:r>
            <a:r>
              <a:rPr lang="en-US" dirty="0" smtClean="0"/>
              <a:t>” program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setuid</a:t>
            </a:r>
            <a:r>
              <a:rPr lang="en-US" dirty="0" smtClean="0"/>
              <a:t> allows a program to run as different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one “root” progra</a:t>
            </a:r>
            <a:r>
              <a:rPr lang="en-US" dirty="0"/>
              <a:t>m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oot program has all privileges</a:t>
            </a:r>
          </a:p>
        </p:txBody>
      </p:sp>
    </p:spTree>
    <p:extLst>
      <p:ext uri="{BB962C8B-B14F-4D97-AF65-F5344CB8AC3E}">
        <p14:creationId xmlns:p14="http://schemas.microsoft.com/office/powerpoint/2010/main" val="26087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4280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4281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4282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</a:t>
            </a:r>
            <a:r>
              <a:rPr lang="en-US" dirty="0"/>
              <a:t>-queue</a:t>
            </a:r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0" name="Freeform 20"/>
          <p:cNvSpPr>
            <a:spLocks/>
          </p:cNvSpPr>
          <p:nvPr/>
        </p:nvSpPr>
        <p:spPr bwMode="auto">
          <a:xfrm>
            <a:off x="457200" y="160020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1" name="Freeform 21"/>
          <p:cNvSpPr>
            <a:spLocks/>
          </p:cNvSpPr>
          <p:nvPr/>
        </p:nvSpPr>
        <p:spPr bwMode="auto">
          <a:xfrm flipH="1">
            <a:off x="7848600" y="154305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2" name="Text Box 22"/>
          <p:cNvSpPr txBox="1">
            <a:spLocks noChangeArrowheads="1"/>
          </p:cNvSpPr>
          <p:nvPr/>
        </p:nvSpPr>
        <p:spPr bwMode="auto">
          <a:xfrm>
            <a:off x="914401" y="2171701"/>
            <a:ext cx="2778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Incoming </a:t>
            </a:r>
            <a:r>
              <a:rPr lang="en-US" dirty="0" smtClean="0">
                <a:solidFill>
                  <a:schemeClr val="hlink"/>
                </a:solidFill>
              </a:rPr>
              <a:t>external </a:t>
            </a:r>
            <a:r>
              <a:rPr lang="en-US" dirty="0">
                <a:solidFill>
                  <a:schemeClr val="hlink"/>
                </a:solidFill>
              </a:rPr>
              <a:t>mail</a:t>
            </a: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5464175" y="2114551"/>
            <a:ext cx="2719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</a:t>
            </a:r>
            <a:r>
              <a:rPr lang="en-US" dirty="0" smtClean="0">
                <a:solidFill>
                  <a:schemeClr val="hlink"/>
                </a:solidFill>
              </a:rPr>
              <a:t>ncoming internal mail</a:t>
            </a: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root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</p:spTree>
    <p:extLst>
      <p:ext uri="{BB962C8B-B14F-4D97-AF65-F5344CB8AC3E}">
        <p14:creationId xmlns:p14="http://schemas.microsoft.com/office/powerpoint/2010/main" val="28075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qmail-rspawn</a:t>
            </a:r>
            <a:endParaRPr lang="en-US" dirty="0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3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190500" y="1962150"/>
            <a:ext cx="291465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sz="1600" dirty="0" smtClean="0"/>
              <a:t>Reads incoming mail directories</a:t>
            </a:r>
          </a:p>
          <a:p>
            <a:pPr>
              <a:buClr>
                <a:schemeClr val="tx2"/>
              </a:buClr>
            </a:pPr>
            <a:r>
              <a:rPr kumimoji="1" lang="en-US" sz="1600" dirty="0" smtClean="0"/>
              <a:t>Splits message into header, body</a:t>
            </a:r>
            <a:endParaRPr kumimoji="1" lang="en-US" sz="1600" dirty="0"/>
          </a:p>
          <a:p>
            <a:pPr>
              <a:buClr>
                <a:schemeClr val="tx2"/>
              </a:buClr>
            </a:pPr>
            <a:r>
              <a:rPr kumimoji="1" lang="en-US" sz="1600" dirty="0"/>
              <a:t>S</a:t>
            </a:r>
            <a:r>
              <a:rPr kumimoji="1" lang="en-US" sz="1600" dirty="0" smtClean="0"/>
              <a:t>ignals </a:t>
            </a:r>
            <a:r>
              <a:rPr kumimoji="1" lang="en-US" sz="1600" dirty="0" err="1" smtClean="0"/>
              <a:t>qmail</a:t>
            </a:r>
            <a:r>
              <a:rPr kumimoji="1" lang="en-US" sz="1600" dirty="0" smtClean="0"/>
              <a:t>-send</a:t>
            </a:r>
            <a:endParaRPr kumimoji="1" lang="en-US" sz="1600" dirty="0"/>
          </a:p>
        </p:txBody>
      </p:sp>
      <p:sp>
        <p:nvSpPr>
          <p:cNvPr id="55315" name="AutoShape 21"/>
          <p:cNvSpPr>
            <a:spLocks noChangeArrowheads="1"/>
          </p:cNvSpPr>
          <p:nvPr/>
        </p:nvSpPr>
        <p:spPr bwMode="auto">
          <a:xfrm>
            <a:off x="2971800" y="194310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632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6329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6330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76200" y="2057400"/>
            <a:ext cx="302895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smtClean="0"/>
              <a:t>  </a:t>
            </a:r>
            <a:r>
              <a:rPr kumimoji="1" lang="en-US" dirty="0" err="1" smtClean="0"/>
              <a:t>qmail</a:t>
            </a:r>
            <a:r>
              <a:rPr kumimoji="1" lang="en-US" dirty="0" smtClean="0"/>
              <a:t>-send </a:t>
            </a:r>
            <a:r>
              <a:rPr kumimoji="1" lang="en-US" dirty="0"/>
              <a:t>signals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qmail-lspawn</a:t>
            </a:r>
            <a:r>
              <a:rPr kumimoji="1" lang="en-US" sz="1800" dirty="0"/>
              <a:t> if local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</a:t>
            </a:r>
            <a:r>
              <a:rPr kumimoji="1" lang="en-US" sz="1800" dirty="0"/>
              <a:t>-remote if remote</a:t>
            </a:r>
          </a:p>
        </p:txBody>
      </p:sp>
      <p:sp>
        <p:nvSpPr>
          <p:cNvPr id="56339" name="AutoShape 21"/>
          <p:cNvSpPr>
            <a:spLocks noChangeArrowheads="1"/>
          </p:cNvSpPr>
          <p:nvPr/>
        </p:nvSpPr>
        <p:spPr bwMode="auto">
          <a:xfrm>
            <a:off x="3048000" y="28003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7352" name="Oval 9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7" name="Line 15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8" name="Rectangle 16"/>
          <p:cNvSpPr>
            <a:spLocks noChangeArrowheads="1"/>
          </p:cNvSpPr>
          <p:nvPr/>
        </p:nvSpPr>
        <p:spPr bwMode="auto">
          <a:xfrm>
            <a:off x="1295400" y="3543300"/>
            <a:ext cx="3733800" cy="1162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qmail-lspawn</a:t>
            </a:r>
            <a:endParaRPr kumimoji="1" lang="en-US" dirty="0"/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Spawns </a:t>
            </a:r>
            <a:r>
              <a:rPr kumimoji="1" lang="en-US" sz="1800" dirty="0" err="1"/>
              <a:t>qmail</a:t>
            </a:r>
            <a:r>
              <a:rPr kumimoji="1" lang="en-US" sz="1800" dirty="0"/>
              <a:t>-local 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</a:t>
            </a:r>
            <a:r>
              <a:rPr kumimoji="1" lang="en-US" sz="1800" dirty="0"/>
              <a:t>-local runs with ID of user receiving local mail</a:t>
            </a:r>
          </a:p>
        </p:txBody>
      </p:sp>
      <p:sp>
        <p:nvSpPr>
          <p:cNvPr id="57359" name="AutoShape 17"/>
          <p:cNvSpPr>
            <a:spLocks noChangeArrowheads="1"/>
          </p:cNvSpPr>
          <p:nvPr/>
        </p:nvSpPr>
        <p:spPr bwMode="auto">
          <a:xfrm>
            <a:off x="5029200" y="34861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8375" name="Oval 8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2" name="Rectangle 16"/>
          <p:cNvSpPr>
            <a:spLocks noChangeArrowheads="1"/>
          </p:cNvSpPr>
          <p:nvPr/>
        </p:nvSpPr>
        <p:spPr bwMode="auto">
          <a:xfrm>
            <a:off x="1295400" y="3609975"/>
            <a:ext cx="3733800" cy="1171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</a:t>
            </a:r>
            <a:r>
              <a:rPr kumimoji="1" lang="en-US" dirty="0"/>
              <a:t>-local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Handles alias expansion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Delivers local mail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Calls </a:t>
            </a:r>
            <a:r>
              <a:rPr kumimoji="1" lang="en-US" sz="1800" dirty="0" err="1"/>
              <a:t>qmail</a:t>
            </a:r>
            <a:r>
              <a:rPr kumimoji="1" lang="en-US" sz="1800" dirty="0"/>
              <a:t>-queue if needed</a:t>
            </a:r>
          </a:p>
        </p:txBody>
      </p:sp>
      <p:sp>
        <p:nvSpPr>
          <p:cNvPr id="58383" name="AutoShape 17"/>
          <p:cNvSpPr>
            <a:spLocks noChangeArrowheads="1"/>
          </p:cNvSpPr>
          <p:nvPr/>
        </p:nvSpPr>
        <p:spPr bwMode="auto">
          <a:xfrm>
            <a:off x="5029200" y="46291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810000" y="4133850"/>
            <a:ext cx="4419600" cy="571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</a:t>
            </a:r>
            <a:r>
              <a:rPr kumimoji="1" lang="en-US" dirty="0"/>
              <a:t>-remote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Delivers message to remote MTA</a:t>
            </a:r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429000" y="4572000"/>
            <a:ext cx="381000" cy="17145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/>
              <a:t>root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2863" y="1885950"/>
            <a:ext cx="1396137" cy="400110"/>
            <a:chOff x="2032863" y="1885950"/>
            <a:chExt cx="1396137" cy="400110"/>
          </a:xfrm>
        </p:grpSpPr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032863" y="1885950"/>
              <a:ext cx="862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chemeClr val="hlink"/>
                  </a:solidFill>
                </a:rPr>
                <a:t>setuid</a:t>
              </a: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2971800" y="2000250"/>
              <a:ext cx="457200" cy="1714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5054" y="3257550"/>
            <a:ext cx="1196946" cy="457200"/>
            <a:chOff x="7185054" y="3257550"/>
            <a:chExt cx="1196946" cy="457200"/>
          </a:xfrm>
        </p:grpSpPr>
        <p:sp>
          <p:nvSpPr>
            <p:cNvPr id="2" name="Rectangle 1"/>
            <p:cNvSpPr/>
            <p:nvPr/>
          </p:nvSpPr>
          <p:spPr>
            <a:xfrm>
              <a:off x="7185054" y="3257550"/>
              <a:ext cx="119694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>
              <a:off x="7239000" y="3390900"/>
              <a:ext cx="381000" cy="171450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7620000" y="3257550"/>
              <a:ext cx="6418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hlink"/>
                  </a:solidFill>
                </a:rPr>
                <a:t>root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18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Least privilege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0424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0425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0426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2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4" name="AutoShape 20"/>
          <p:cNvSpPr>
            <a:spLocks noChangeArrowheads="1"/>
          </p:cNvSpPr>
          <p:nvPr/>
        </p:nvSpPr>
        <p:spPr bwMode="auto">
          <a:xfrm>
            <a:off x="7239000" y="3543300"/>
            <a:ext cx="381000" cy="17145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21"/>
          <p:cNvSpPr txBox="1">
            <a:spLocks noChangeArrowheads="1"/>
          </p:cNvSpPr>
          <p:nvPr/>
        </p:nvSpPr>
        <p:spPr bwMode="auto">
          <a:xfrm>
            <a:off x="7620000" y="3486150"/>
            <a:ext cx="641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root</a:t>
            </a:r>
          </a:p>
        </p:txBody>
      </p:sp>
      <p:sp>
        <p:nvSpPr>
          <p:cNvPr id="60436" name="Text Box 22"/>
          <p:cNvSpPr txBox="1">
            <a:spLocks noChangeArrowheads="1"/>
          </p:cNvSpPr>
          <p:nvPr/>
        </p:nvSpPr>
        <p:spPr bwMode="auto">
          <a:xfrm>
            <a:off x="2032863" y="1885950"/>
            <a:ext cx="862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hlink"/>
                </a:solidFill>
              </a:rPr>
              <a:t>setuid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60437" name="AutoShape 23"/>
          <p:cNvSpPr>
            <a:spLocks noChangeArrowheads="1"/>
          </p:cNvSpPr>
          <p:nvPr/>
        </p:nvSpPr>
        <p:spPr bwMode="auto">
          <a:xfrm>
            <a:off x="2971800" y="20002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Android process isolation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8290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Android application sandbox</a:t>
            </a:r>
          </a:p>
          <a:p>
            <a:pPr lvl="1"/>
            <a:r>
              <a:rPr lang="en-US" dirty="0" smtClean="0"/>
              <a:t>Isolation: Each application runs with its own UID in own VM</a:t>
            </a:r>
          </a:p>
          <a:p>
            <a:pPr lvl="2"/>
            <a:r>
              <a:rPr lang="en-US" dirty="0" smtClean="0"/>
              <a:t>Provides memory protection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ommunication limited to using Unix domain sockets</a:t>
            </a:r>
          </a:p>
          <a:p>
            <a:pPr lvl="2"/>
            <a:r>
              <a:rPr lang="en-US" dirty="0" smtClean="0"/>
              <a:t>Only ping, zygote (spawn another process) run as root</a:t>
            </a:r>
          </a:p>
          <a:p>
            <a:pPr lvl="1"/>
            <a:r>
              <a:rPr lang="en-US" dirty="0"/>
              <a:t>Interaction: </a:t>
            </a:r>
            <a:r>
              <a:rPr lang="en-US" dirty="0" smtClean="0"/>
              <a:t>reference </a:t>
            </a:r>
            <a:r>
              <a:rPr lang="en-US" dirty="0"/>
              <a:t>monitor checks </a:t>
            </a:r>
            <a:r>
              <a:rPr lang="en-US" dirty="0" smtClean="0"/>
              <a:t>permissions on </a:t>
            </a:r>
            <a:r>
              <a:rPr lang="en-US" dirty="0"/>
              <a:t>inter-component communication </a:t>
            </a:r>
            <a:endParaRPr lang="en-US" dirty="0" smtClean="0"/>
          </a:p>
          <a:p>
            <a:pPr lvl="1"/>
            <a:r>
              <a:rPr lang="en-US" dirty="0" smtClean="0"/>
              <a:t>Least Privilege: Applications announces permission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ser grants access at install time</a:t>
            </a:r>
          </a:p>
        </p:txBody>
      </p:sp>
    </p:spTree>
    <p:extLst>
      <p:ext uri="{BB962C8B-B14F-4D97-AF65-F5344CB8AC3E}">
        <p14:creationId xmlns:p14="http://schemas.microsoft.com/office/powerpoint/2010/main" val="274069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41"/>
            <a:ext cx="6096000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7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29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038350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929738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81400" y="2929738"/>
            <a:ext cx="304800" cy="404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404288">
            <a:off x="5555300" y="1690920"/>
            <a:ext cx="304800" cy="286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848600" cy="15430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Assumptions</a:t>
            </a:r>
          </a:p>
          <a:p>
            <a:pPr lvl="1" eaLnBrk="1" hangingPunct="1"/>
            <a:r>
              <a:rPr lang="en-US" sz="2000" dirty="0" smtClean="0"/>
              <a:t>System knows who the user is</a:t>
            </a:r>
          </a:p>
          <a:p>
            <a:pPr lvl="2" eaLnBrk="1" hangingPunct="1"/>
            <a:r>
              <a:rPr lang="en-US" sz="1800" dirty="0" smtClean="0"/>
              <a:t>Authentication via name and password, other credential </a:t>
            </a:r>
          </a:p>
          <a:p>
            <a:pPr lvl="1" eaLnBrk="1" hangingPunct="1"/>
            <a:r>
              <a:rPr lang="en-US" sz="2000" dirty="0" smtClean="0"/>
              <a:t>Access requests pass through gatekeeper (reference monitor)</a:t>
            </a:r>
          </a:p>
          <a:p>
            <a:pPr lvl="2" eaLnBrk="1" hangingPunct="1"/>
            <a:r>
              <a:rPr lang="en-US" sz="1800" dirty="0" smtClean="0"/>
              <a:t>System must not allow monitor to be bypassed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705600" y="2914650"/>
            <a:ext cx="1447800" cy="1343025"/>
          </a:xfrm>
          <a:prstGeom prst="can">
            <a:avLst>
              <a:gd name="adj" fmla="val 319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Resource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85800" y="3177779"/>
            <a:ext cx="18288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User process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14600" y="3634979"/>
            <a:ext cx="171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791200" y="3634979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683" y="2915841"/>
            <a:ext cx="112678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Reference</a:t>
            </a:r>
          </a:p>
          <a:p>
            <a:r>
              <a:rPr lang="en-US" dirty="0"/>
              <a:t>monitor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3714901"/>
            <a:ext cx="19812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79564" y="4651752"/>
            <a:ext cx="73609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policy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267200" y="2977754"/>
            <a:ext cx="1752600" cy="131445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151438" y="4327923"/>
            <a:ext cx="0" cy="267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matrix    </a:t>
            </a:r>
            <a:r>
              <a:rPr lang="en-US" sz="3200" dirty="0" smtClean="0">
                <a:solidFill>
                  <a:srgbClr val="FF6600"/>
                </a:solidFill>
              </a:rPr>
              <a:t>[Lampson]</a:t>
            </a:r>
          </a:p>
        </p:txBody>
      </p:sp>
      <p:graphicFrame>
        <p:nvGraphicFramePr>
          <p:cNvPr id="1570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94525"/>
              </p:ext>
            </p:extLst>
          </p:nvPr>
        </p:nvGraphicFramePr>
        <p:xfrm>
          <a:off x="1524000" y="1638300"/>
          <a:ext cx="6324600" cy="3048000"/>
        </p:xfrm>
        <a:graphic>
          <a:graphicData uri="http://schemas.openxmlformats.org/drawingml/2006/table">
            <a:tbl>
              <a:tblPr/>
              <a:tblGrid>
                <a:gridCol w="1143000"/>
                <a:gridCol w="1066800"/>
                <a:gridCol w="1066800"/>
                <a:gridCol w="1066800"/>
                <a:gridCol w="990600"/>
                <a:gridCol w="990600"/>
              </a:tblGrid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44477" y="1035844"/>
            <a:ext cx="7451724" cy="3593306"/>
            <a:chOff x="154" y="870"/>
            <a:chExt cx="4694" cy="3018"/>
          </a:xfrm>
        </p:grpSpPr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 rot="16200000">
              <a:off x="236" y="2395"/>
              <a:ext cx="388" cy="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Subjects</a:t>
              </a:r>
            </a:p>
          </p:txBody>
        </p:sp>
        <p:sp>
          <p:nvSpPr>
            <p:cNvPr id="10296" name="AutoShape 56"/>
            <p:cNvSpPr>
              <a:spLocks/>
            </p:cNvSpPr>
            <p:nvPr/>
          </p:nvSpPr>
          <p:spPr bwMode="auto">
            <a:xfrm>
              <a:off x="706" y="1456"/>
              <a:ext cx="206" cy="2432"/>
            </a:xfrm>
            <a:prstGeom prst="leftBrace">
              <a:avLst>
                <a:gd name="adj1" fmla="val 222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7" name="AutoShape 57"/>
            <p:cNvSpPr>
              <a:spLocks/>
            </p:cNvSpPr>
            <p:nvPr/>
          </p:nvSpPr>
          <p:spPr bwMode="auto">
            <a:xfrm rot="5400000">
              <a:off x="2840" y="-680"/>
              <a:ext cx="128" cy="3888"/>
            </a:xfrm>
            <a:prstGeom prst="leftBrace">
              <a:avLst>
                <a:gd name="adj1" fmla="val 345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 rot="16200000">
              <a:off x="2793" y="812"/>
              <a:ext cx="388" cy="5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Objects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65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Principles of Secure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Compartmentalization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Isolation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Principle </a:t>
            </a:r>
            <a:r>
              <a:rPr lang="en-US" dirty="0"/>
              <a:t>of least privilege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Defense </a:t>
            </a:r>
            <a:r>
              <a:rPr lang="en-US" dirty="0"/>
              <a:t>in depth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more than one security mechanism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Secure the weakest link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Fail securely</a:t>
            </a:r>
          </a:p>
          <a:p>
            <a:pPr>
              <a:lnSpc>
                <a:spcPct val="90000"/>
              </a:lnSpc>
            </a:pPr>
            <a:r>
              <a:rPr lang="en-US" dirty="0"/>
              <a:t>Keep it simple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047750"/>
            <a:ext cx="6629400" cy="3429000"/>
            <a:chOff x="381000" y="1047750"/>
            <a:chExt cx="6629400" cy="3429000"/>
          </a:xfrm>
        </p:grpSpPr>
        <p:sp>
          <p:nvSpPr>
            <p:cNvPr id="4" name="Rectangle 3"/>
            <p:cNvSpPr/>
            <p:nvPr/>
          </p:nvSpPr>
          <p:spPr>
            <a:xfrm>
              <a:off x="381000" y="1047750"/>
              <a:ext cx="4800600" cy="12192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2266950"/>
              <a:ext cx="6629400" cy="2209800"/>
            </a:xfrm>
            <a:prstGeom prst="rect">
              <a:avLst/>
            </a:prstGeom>
            <a:solidFill>
              <a:srgbClr val="FFFFF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76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mplementation concepts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1" y="1200150"/>
            <a:ext cx="6867525" cy="27051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Access control list (ACL)</a:t>
            </a:r>
          </a:p>
          <a:p>
            <a:pPr lvl="1" eaLnBrk="1" hangingPunct="1"/>
            <a:r>
              <a:rPr lang="en-US" dirty="0" smtClean="0"/>
              <a:t>Store column of matrix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with the resource</a:t>
            </a:r>
          </a:p>
          <a:p>
            <a:pPr eaLnBrk="1" hangingPunct="1"/>
            <a:r>
              <a:rPr lang="en-US" dirty="0" smtClean="0"/>
              <a:t>Capability</a:t>
            </a:r>
          </a:p>
          <a:p>
            <a:pPr lvl="1" eaLnBrk="1" hangingPunct="1"/>
            <a:r>
              <a:rPr lang="en-US" dirty="0" smtClean="0"/>
              <a:t>User holds a “ticket” for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each resource</a:t>
            </a:r>
          </a:p>
          <a:p>
            <a:pPr lvl="1" eaLnBrk="1" hangingPunct="1"/>
            <a:r>
              <a:rPr lang="en-US" dirty="0" smtClean="0"/>
              <a:t>Two variations</a:t>
            </a:r>
          </a:p>
          <a:p>
            <a:pPr lvl="2" eaLnBrk="1" hangingPunct="1"/>
            <a:r>
              <a:rPr lang="en-US" dirty="0" smtClean="0"/>
              <a:t>store row of matrix with user, under OS control</a:t>
            </a:r>
          </a:p>
          <a:p>
            <a:pPr lvl="2" eaLnBrk="1" hangingPunct="1"/>
            <a:r>
              <a:rPr lang="en-US" dirty="0" err="1" smtClean="0"/>
              <a:t>unforgeable</a:t>
            </a:r>
            <a:r>
              <a:rPr lang="en-US" dirty="0" smtClean="0"/>
              <a:t> ticket in user space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725"/>
              </p:ext>
            </p:extLst>
          </p:nvPr>
        </p:nvGraphicFramePr>
        <p:xfrm>
          <a:off x="5029200" y="9429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81000" y="4307681"/>
            <a:ext cx="8610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Access control lists are widely used, often with groups</a:t>
            </a:r>
          </a:p>
          <a:p>
            <a:pPr eaLnBrk="0" hangingPunc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Some aspects of capability concept are used in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many systems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4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Access control list</a:t>
            </a:r>
          </a:p>
          <a:p>
            <a:pPr lvl="1" eaLnBrk="1" hangingPunct="1"/>
            <a:r>
              <a:rPr lang="en-US" smtClean="0"/>
              <a:t>Associate list with each object</a:t>
            </a:r>
          </a:p>
          <a:p>
            <a:pPr lvl="1" eaLnBrk="1" hangingPunct="1"/>
            <a:r>
              <a:rPr lang="en-US" smtClean="0"/>
              <a:t>Check user/group against list</a:t>
            </a:r>
          </a:p>
          <a:p>
            <a:pPr lvl="1" eaLnBrk="1" hangingPunct="1"/>
            <a:r>
              <a:rPr lang="en-US" smtClean="0"/>
              <a:t>Relies on authentication: need to know user</a:t>
            </a:r>
          </a:p>
          <a:p>
            <a:pPr eaLnBrk="1" hangingPunct="1"/>
            <a:r>
              <a:rPr lang="en-US" smtClean="0"/>
              <a:t>Capabilities</a:t>
            </a:r>
          </a:p>
          <a:p>
            <a:pPr lvl="1" eaLnBrk="1" hangingPunct="1"/>
            <a:r>
              <a:rPr lang="en-US" smtClean="0"/>
              <a:t>Capability is unforgeable ticket</a:t>
            </a:r>
          </a:p>
          <a:p>
            <a:pPr lvl="2" eaLnBrk="1" hangingPunct="1"/>
            <a:r>
              <a:rPr lang="en-US" smtClean="0"/>
              <a:t>Random bit sequence, or managed by OS</a:t>
            </a:r>
          </a:p>
          <a:p>
            <a:pPr lvl="2" eaLnBrk="1" hangingPunct="1"/>
            <a:r>
              <a:rPr lang="en-US" smtClean="0"/>
              <a:t>Can be passed from one process to another</a:t>
            </a:r>
          </a:p>
          <a:p>
            <a:pPr lvl="1" eaLnBrk="1" hangingPunct="1"/>
            <a:r>
              <a:rPr lang="en-US" smtClean="0"/>
              <a:t>Reference monitor checks ticket</a:t>
            </a:r>
          </a:p>
          <a:p>
            <a:pPr lvl="2" eaLnBrk="1" hangingPunct="1"/>
            <a:r>
              <a:rPr lang="en-US" smtClean="0"/>
              <a:t>Does not need to know identify of user/process</a:t>
            </a:r>
          </a:p>
        </p:txBody>
      </p:sp>
    </p:spTree>
    <p:extLst>
      <p:ext uri="{BB962C8B-B14F-4D97-AF65-F5344CB8AC3E}">
        <p14:creationId xmlns:p14="http://schemas.microsoft.com/office/powerpoint/2010/main" val="263036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6002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257175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526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35433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6670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2004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768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76800" y="16002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c,d,e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102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0198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69342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74676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019800" y="35433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10200" y="257175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147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Delegation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Process can pass capability at run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Try to get owner to add permission to list?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More common: let other process act under current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Remove user or group from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Try to get capability back from process?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Possible in some systems if appropriate bookkeeping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OS knows which data is capability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capability is used for multiple resources, have to revoke all or none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Indirection: capability points to pointer to resource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 </a:t>
            </a:r>
            <a:r>
              <a:rPr lang="en-US" dirty="0" smtClean="0">
                <a:sym typeface="Symbol"/>
              </a:rPr>
              <a:t> P  R, then revoke capability C by setting P=0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4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Roles  (aka Groups)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3314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Role = set of users</a:t>
            </a:r>
          </a:p>
          <a:p>
            <a:pPr lvl="1" eaLnBrk="1" hangingPunct="1"/>
            <a:r>
              <a:rPr lang="en-US" smtClean="0"/>
              <a:t>Administrator, PowerUser, User, Guest</a:t>
            </a:r>
          </a:p>
          <a:p>
            <a:pPr lvl="1" eaLnBrk="1" hangingPunct="1"/>
            <a:r>
              <a:rPr lang="en-US" smtClean="0"/>
              <a:t>Assign permissions to roles; each user gets permission</a:t>
            </a:r>
          </a:p>
          <a:p>
            <a:pPr eaLnBrk="1" hangingPunct="1"/>
            <a:r>
              <a:rPr lang="en-US" smtClean="0"/>
              <a:t>Role hierarchy</a:t>
            </a:r>
          </a:p>
          <a:p>
            <a:pPr lvl="1" eaLnBrk="1" hangingPunct="1"/>
            <a:r>
              <a:rPr lang="en-US" smtClean="0"/>
              <a:t>Partial order of roles</a:t>
            </a:r>
          </a:p>
          <a:p>
            <a:pPr lvl="1" eaLnBrk="1" hangingPunct="1"/>
            <a:r>
              <a:rPr lang="en-US" smtClean="0"/>
              <a:t>Each role gets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permissions of roles below</a:t>
            </a:r>
          </a:p>
          <a:p>
            <a:pPr lvl="1" eaLnBrk="1" hangingPunct="1"/>
            <a:r>
              <a:rPr lang="en-US" smtClean="0"/>
              <a:t>List only new permissions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given to each role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05400" y="25146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Administrator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40576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Guest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248400" y="285750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05400" y="30289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</a:rPr>
              <a:t>PowerUser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05400" y="35433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59338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Role-Based Access Control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3004" y="1257300"/>
            <a:ext cx="119295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Individuals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09013" y="1257300"/>
            <a:ext cx="68486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Roles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49788" y="1257300"/>
            <a:ext cx="113422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Resources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90600" y="1891904"/>
            <a:ext cx="228600" cy="457200"/>
            <a:chOff x="1008" y="1920"/>
            <a:chExt cx="1584" cy="2112"/>
          </a:xfrm>
        </p:grpSpPr>
        <p:grpSp>
          <p:nvGrpSpPr>
            <p:cNvPr id="17531" name="Group 7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39" name="Group 8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54" name="Line 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Line 11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6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0" name="Group 17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50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20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1" name="Group 22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46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24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2" name="Oval 27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Line 28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29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Line 30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31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33" name="Rectangle 3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33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34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35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36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37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5" name="Group 38"/>
          <p:cNvGrpSpPr>
            <a:grpSpLocks/>
          </p:cNvGrpSpPr>
          <p:nvPr/>
        </p:nvGrpSpPr>
        <p:grpSpPr bwMode="auto">
          <a:xfrm>
            <a:off x="990600" y="2558654"/>
            <a:ext cx="228600" cy="457200"/>
            <a:chOff x="1008" y="1920"/>
            <a:chExt cx="1584" cy="2112"/>
          </a:xfrm>
        </p:grpSpPr>
        <p:grpSp>
          <p:nvGrpSpPr>
            <p:cNvPr id="17500" name="Group 39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08" name="Group 40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23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42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43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44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45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46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47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48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9" name="Group 49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19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5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52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0" name="Group 54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15" name="Line 55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5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57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5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1" name="Oval 59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Line 60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61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62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1" name="Group 63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02" name="Rectangle 64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6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66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6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6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69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6" name="Group 70"/>
          <p:cNvGrpSpPr>
            <a:grpSpLocks/>
          </p:cNvGrpSpPr>
          <p:nvPr/>
        </p:nvGrpSpPr>
        <p:grpSpPr bwMode="auto">
          <a:xfrm>
            <a:off x="990600" y="3225404"/>
            <a:ext cx="228600" cy="457200"/>
            <a:chOff x="1008" y="1920"/>
            <a:chExt cx="1584" cy="2112"/>
          </a:xfrm>
        </p:grpSpPr>
        <p:grpSp>
          <p:nvGrpSpPr>
            <p:cNvPr id="17469" name="Group 71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77" name="Group 72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92" name="Line 73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74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75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76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77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7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80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8" name="Group 81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88" name="Line 82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4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9" name="Group 86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84" name="Line 87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8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89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0" name="Oval 91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Line 92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Line 93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94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0" name="Group 95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71" name="Rectangle 96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97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98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99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10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101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7" name="Group 102"/>
          <p:cNvGrpSpPr>
            <a:grpSpLocks/>
          </p:cNvGrpSpPr>
          <p:nvPr/>
        </p:nvGrpSpPr>
        <p:grpSpPr bwMode="auto">
          <a:xfrm>
            <a:off x="990600" y="3892154"/>
            <a:ext cx="228600" cy="457200"/>
            <a:chOff x="1008" y="1920"/>
            <a:chExt cx="1584" cy="2112"/>
          </a:xfrm>
        </p:grpSpPr>
        <p:grpSp>
          <p:nvGrpSpPr>
            <p:cNvPr id="17438" name="Group 103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46" name="Group 104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61" name="Line 10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106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107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108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109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110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112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7" name="Group 113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57" name="Line 114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11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116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117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8" name="Group 118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53" name="Line 119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12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121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122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9" name="Oval 123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124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26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127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40" name="Rectangle 128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29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130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131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133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134"/>
          <p:cNvSpPr txBox="1">
            <a:spLocks noChangeArrowheads="1"/>
          </p:cNvSpPr>
          <p:nvPr/>
        </p:nvSpPr>
        <p:spPr bwMode="auto">
          <a:xfrm>
            <a:off x="3505200" y="2022852"/>
            <a:ext cx="130035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17419" name="Text Box 135"/>
          <p:cNvSpPr txBox="1">
            <a:spLocks noChangeArrowheads="1"/>
          </p:cNvSpPr>
          <p:nvPr/>
        </p:nvSpPr>
        <p:spPr bwMode="auto">
          <a:xfrm>
            <a:off x="3657600" y="2971800"/>
            <a:ext cx="11314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marketing</a:t>
            </a:r>
          </a:p>
        </p:txBody>
      </p:sp>
      <p:sp>
        <p:nvSpPr>
          <p:cNvPr id="17420" name="Text Box 136"/>
          <p:cNvSpPr txBox="1">
            <a:spLocks noChangeArrowheads="1"/>
          </p:cNvSpPr>
          <p:nvPr/>
        </p:nvSpPr>
        <p:spPr bwMode="auto">
          <a:xfrm>
            <a:off x="3657601" y="3965952"/>
            <a:ext cx="118032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human res</a:t>
            </a:r>
          </a:p>
        </p:txBody>
      </p:sp>
      <p:sp>
        <p:nvSpPr>
          <p:cNvPr id="17421" name="server"/>
          <p:cNvSpPr>
            <a:spLocks noEditPoints="1" noChangeArrowheads="1"/>
          </p:cNvSpPr>
          <p:nvPr/>
        </p:nvSpPr>
        <p:spPr bwMode="auto">
          <a:xfrm>
            <a:off x="7010401" y="189190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server"/>
          <p:cNvSpPr>
            <a:spLocks noEditPoints="1" noChangeArrowheads="1"/>
          </p:cNvSpPr>
          <p:nvPr/>
        </p:nvSpPr>
        <p:spPr bwMode="auto">
          <a:xfrm>
            <a:off x="7010401" y="2777729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server"/>
          <p:cNvSpPr>
            <a:spLocks noEditPoints="1" noChangeArrowheads="1"/>
          </p:cNvSpPr>
          <p:nvPr/>
        </p:nvSpPr>
        <p:spPr bwMode="auto">
          <a:xfrm>
            <a:off x="7010401" y="366355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40"/>
          <p:cNvSpPr txBox="1">
            <a:spLocks noChangeArrowheads="1"/>
          </p:cNvSpPr>
          <p:nvPr/>
        </p:nvSpPr>
        <p:spPr bwMode="auto">
          <a:xfrm>
            <a:off x="7550098" y="200025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1</a:t>
            </a:r>
          </a:p>
        </p:txBody>
      </p:sp>
      <p:sp>
        <p:nvSpPr>
          <p:cNvPr id="17425" name="Text Box 141"/>
          <p:cNvSpPr txBox="1">
            <a:spLocks noChangeArrowheads="1"/>
          </p:cNvSpPr>
          <p:nvPr/>
        </p:nvSpPr>
        <p:spPr bwMode="auto">
          <a:xfrm>
            <a:off x="7550098" y="377190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3</a:t>
            </a:r>
          </a:p>
        </p:txBody>
      </p:sp>
      <p:sp>
        <p:nvSpPr>
          <p:cNvPr id="17426" name="Text Box 142"/>
          <p:cNvSpPr txBox="1">
            <a:spLocks noChangeArrowheads="1"/>
          </p:cNvSpPr>
          <p:nvPr/>
        </p:nvSpPr>
        <p:spPr bwMode="auto">
          <a:xfrm>
            <a:off x="7550098" y="2886075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2</a:t>
            </a:r>
          </a:p>
        </p:txBody>
      </p:sp>
      <p:sp>
        <p:nvSpPr>
          <p:cNvPr id="17427" name="Line 143"/>
          <p:cNvSpPr>
            <a:spLocks noChangeShapeType="1"/>
          </p:cNvSpPr>
          <p:nvPr/>
        </p:nvSpPr>
        <p:spPr bwMode="auto">
          <a:xfrm>
            <a:off x="1371600" y="2063354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44"/>
          <p:cNvSpPr>
            <a:spLocks noChangeShapeType="1"/>
          </p:cNvSpPr>
          <p:nvPr/>
        </p:nvSpPr>
        <p:spPr bwMode="auto">
          <a:xfrm flipV="1">
            <a:off x="1371600" y="2177654"/>
            <a:ext cx="2057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45"/>
          <p:cNvSpPr>
            <a:spLocks noChangeShapeType="1"/>
          </p:cNvSpPr>
          <p:nvPr/>
        </p:nvSpPr>
        <p:spPr bwMode="auto">
          <a:xfrm>
            <a:off x="1371600" y="4120754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146"/>
          <p:cNvSpPr>
            <a:spLocks noChangeShapeType="1"/>
          </p:cNvSpPr>
          <p:nvPr/>
        </p:nvSpPr>
        <p:spPr bwMode="auto">
          <a:xfrm flipV="1">
            <a:off x="1447800" y="3149204"/>
            <a:ext cx="21336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147"/>
          <p:cNvSpPr>
            <a:spLocks noChangeShapeType="1"/>
          </p:cNvSpPr>
          <p:nvPr/>
        </p:nvSpPr>
        <p:spPr bwMode="auto">
          <a:xfrm>
            <a:off x="5227638" y="2177654"/>
            <a:ext cx="155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148"/>
          <p:cNvSpPr>
            <a:spLocks noChangeShapeType="1"/>
          </p:cNvSpPr>
          <p:nvPr/>
        </p:nvSpPr>
        <p:spPr bwMode="auto">
          <a:xfrm flipV="1">
            <a:off x="5227638" y="2291954"/>
            <a:ext cx="1477962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149"/>
          <p:cNvSpPr>
            <a:spLocks noChangeShapeType="1"/>
          </p:cNvSpPr>
          <p:nvPr/>
        </p:nvSpPr>
        <p:spPr bwMode="auto">
          <a:xfrm>
            <a:off x="5227638" y="3034904"/>
            <a:ext cx="1477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150"/>
          <p:cNvSpPr>
            <a:spLocks noChangeShapeType="1"/>
          </p:cNvSpPr>
          <p:nvPr/>
        </p:nvSpPr>
        <p:spPr bwMode="auto">
          <a:xfrm flipV="1">
            <a:off x="5424488" y="2520554"/>
            <a:ext cx="1357312" cy="148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 flipV="1">
            <a:off x="5430838" y="3320654"/>
            <a:ext cx="119856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430838" y="4006454"/>
            <a:ext cx="1350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1457238" y="4623197"/>
            <a:ext cx="5629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Advantage: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users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change more frequently than roles</a:t>
            </a:r>
          </a:p>
        </p:txBody>
      </p:sp>
    </p:spTree>
    <p:extLst>
      <p:ext uri="{BB962C8B-B14F-4D97-AF65-F5344CB8AC3E}">
        <p14:creationId xmlns:p14="http://schemas.microsoft.com/office/powerpoint/2010/main" val="9753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Access control summary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 involves reference monitor</a:t>
            </a:r>
          </a:p>
          <a:p>
            <a:pPr lvl="1"/>
            <a:r>
              <a:rPr lang="en-US" dirty="0" smtClean="0"/>
              <a:t>Check permissions: </a:t>
            </a:r>
            <a:r>
              <a:rPr lang="en-US" dirty="0">
                <a:sym typeface="Symbol"/>
              </a:rPr>
              <a:t></a:t>
            </a:r>
            <a:r>
              <a:rPr lang="en-US" dirty="0" smtClean="0"/>
              <a:t>user info, action</a:t>
            </a:r>
            <a:r>
              <a:rPr lang="en-US" dirty="0" smtClean="0">
                <a:sym typeface="Symbol"/>
              </a:rPr>
              <a:t> yes/no</a:t>
            </a:r>
            <a:endParaRPr lang="en-US" dirty="0" smtClean="0"/>
          </a:p>
          <a:p>
            <a:pPr lvl="1"/>
            <a:r>
              <a:rPr lang="en-US" dirty="0" smtClean="0"/>
              <a:t>Important: no way around this check</a:t>
            </a:r>
          </a:p>
          <a:p>
            <a:r>
              <a:rPr lang="en-US" dirty="0" smtClean="0"/>
              <a:t>Access control matrix</a:t>
            </a:r>
          </a:p>
          <a:p>
            <a:pPr lvl="1"/>
            <a:r>
              <a:rPr lang="en-US" dirty="0" smtClean="0"/>
              <a:t>Access control lists vs capabilities</a:t>
            </a:r>
          </a:p>
          <a:p>
            <a:pPr lvl="1"/>
            <a:r>
              <a:rPr lang="en-US" dirty="0" smtClean="0"/>
              <a:t>Advantages and disadvantages of each</a:t>
            </a:r>
          </a:p>
          <a:p>
            <a:r>
              <a:rPr lang="en-US" dirty="0" smtClean="0"/>
              <a:t>Role-based access control</a:t>
            </a:r>
          </a:p>
          <a:p>
            <a:pPr lvl="1"/>
            <a:r>
              <a:rPr lang="en-US" dirty="0" smtClean="0"/>
              <a:t>Use group as “user info”; </a:t>
            </a:r>
            <a:r>
              <a:rPr lang="en-US" dirty="0"/>
              <a:t> </a:t>
            </a:r>
            <a:r>
              <a:rPr lang="en-US" dirty="0" smtClean="0"/>
              <a:t>use group hierarchies </a:t>
            </a:r>
          </a:p>
        </p:txBody>
      </p:sp>
    </p:spTree>
    <p:extLst>
      <p:ext uri="{BB962C8B-B14F-4D97-AF65-F5344CB8AC3E}">
        <p14:creationId xmlns:p14="http://schemas.microsoft.com/office/powerpoint/2010/main" val="490204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Unix access control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6867525" cy="3276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600" dirty="0" smtClean="0"/>
              <a:t>Process has user id</a:t>
            </a:r>
          </a:p>
          <a:p>
            <a:pPr lvl="1" eaLnBrk="1" hangingPunct="1"/>
            <a:r>
              <a:rPr lang="en-US" sz="2600" dirty="0" smtClean="0"/>
              <a:t>Inherit from creating process</a:t>
            </a:r>
          </a:p>
          <a:p>
            <a:pPr lvl="1" eaLnBrk="1" hangingPunct="1"/>
            <a:r>
              <a:rPr lang="en-US" sz="2600" dirty="0" smtClean="0"/>
              <a:t>Process can change id</a:t>
            </a:r>
          </a:p>
          <a:p>
            <a:pPr lvl="2" eaLnBrk="1" hangingPunct="1"/>
            <a:r>
              <a:rPr lang="en-US" sz="2600" dirty="0" smtClean="0"/>
              <a:t>Restricted set of options</a:t>
            </a:r>
          </a:p>
          <a:p>
            <a:pPr lvl="1"/>
            <a:r>
              <a:rPr lang="en-US" sz="2600" dirty="0"/>
              <a:t>Special “root” id </a:t>
            </a:r>
          </a:p>
          <a:p>
            <a:pPr lvl="2"/>
            <a:r>
              <a:rPr lang="en-US" sz="2600" dirty="0" smtClean="0"/>
              <a:t>All access allowed</a:t>
            </a:r>
          </a:p>
          <a:p>
            <a:r>
              <a:rPr lang="en-US" sz="2600" dirty="0"/>
              <a:t>File has access control list (ACL)</a:t>
            </a:r>
          </a:p>
          <a:p>
            <a:pPr lvl="1"/>
            <a:r>
              <a:rPr lang="en-US" sz="2600" dirty="0"/>
              <a:t>Grants permission to user ids</a:t>
            </a:r>
          </a:p>
          <a:p>
            <a:pPr lvl="1"/>
            <a:r>
              <a:rPr lang="en-US" sz="2600" dirty="0"/>
              <a:t>Owner, group, other</a:t>
            </a:r>
          </a:p>
          <a:p>
            <a:endParaRPr lang="en-US" sz="2600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45092"/>
              </p:ext>
            </p:extLst>
          </p:nvPr>
        </p:nvGraphicFramePr>
        <p:xfrm>
          <a:off x="5257800" y="8667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Unix file access control list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7570788" cy="34861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Each file has owner and group</a:t>
            </a:r>
          </a:p>
          <a:p>
            <a:pPr eaLnBrk="1" hangingPunct="1"/>
            <a:r>
              <a:rPr lang="en-US" dirty="0" smtClean="0"/>
              <a:t>Permissions set by owner</a:t>
            </a:r>
          </a:p>
          <a:p>
            <a:pPr lvl="1" eaLnBrk="1" hangingPunct="1"/>
            <a:r>
              <a:rPr lang="en-US" dirty="0" smtClean="0"/>
              <a:t>Read, write, execute</a:t>
            </a:r>
          </a:p>
          <a:p>
            <a:pPr lvl="1" eaLnBrk="1" hangingPunct="1"/>
            <a:r>
              <a:rPr lang="en-US" dirty="0" smtClean="0"/>
              <a:t>Owner, group, other</a:t>
            </a:r>
          </a:p>
          <a:p>
            <a:pPr lvl="1" eaLnBrk="1" hangingPunct="1"/>
            <a:r>
              <a:rPr lang="en-US" dirty="0" smtClean="0"/>
              <a:t>Represented by vector of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  four octal values</a:t>
            </a:r>
          </a:p>
          <a:p>
            <a:pPr eaLnBrk="1" hangingPunct="1"/>
            <a:r>
              <a:rPr lang="en-US" dirty="0" smtClean="0"/>
              <a:t>Only owner, root can change permissions</a:t>
            </a:r>
          </a:p>
          <a:p>
            <a:pPr lvl="1" eaLnBrk="1" hangingPunct="1"/>
            <a:r>
              <a:rPr lang="en-US" dirty="0" smtClean="0"/>
              <a:t>This privilege cannot be delegated or shared</a:t>
            </a:r>
          </a:p>
          <a:p>
            <a:pPr eaLnBrk="1" hangingPunct="1"/>
            <a:r>
              <a:rPr lang="en-US" dirty="0" err="1" smtClean="0"/>
              <a:t>Setid</a:t>
            </a:r>
            <a:r>
              <a:rPr lang="en-US" dirty="0" smtClean="0"/>
              <a:t> bits – Discuss in a few slides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48235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 err="1">
                <a:solidFill>
                  <a:schemeClr val="tx2"/>
                </a:solidFill>
              </a:rPr>
              <a:t>rwx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944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 rot="5400000">
            <a:off x="6292453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705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23017" y="2069306"/>
            <a:ext cx="27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2240" y="2514600"/>
            <a:ext cx="672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ownr</a:t>
            </a: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5400000">
            <a:off x="70004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87988" y="2514600"/>
            <a:ext cx="495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grp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5400000">
            <a:off x="76862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528905" y="2514600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othr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571062" y="1600200"/>
            <a:ext cx="64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setid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867400" y="1955007"/>
            <a:ext cx="0" cy="203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 of Least Privilege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 smtClean="0"/>
              <a:t>Assume </a:t>
            </a:r>
            <a:r>
              <a:rPr lang="en-US" dirty="0"/>
              <a:t>compartmentalization and isolation</a:t>
            </a:r>
          </a:p>
          <a:p>
            <a:pPr lvl="1"/>
            <a:r>
              <a:rPr lang="en-US" dirty="0" smtClean="0"/>
              <a:t>Separate the </a:t>
            </a:r>
            <a:r>
              <a:rPr lang="en-US" dirty="0"/>
              <a:t>system into </a:t>
            </a:r>
            <a:r>
              <a:rPr lang="en-US" dirty="0" smtClean="0"/>
              <a:t>isolated compartments</a:t>
            </a:r>
            <a:endParaRPr lang="en-US" dirty="0"/>
          </a:p>
          <a:p>
            <a:pPr lvl="1"/>
            <a:r>
              <a:rPr lang="en-US" dirty="0"/>
              <a:t>Limit interaction between </a:t>
            </a:r>
            <a:r>
              <a:rPr lang="en-US" dirty="0" smtClean="0"/>
              <a:t>compartments</a:t>
            </a:r>
          </a:p>
          <a:p>
            <a:r>
              <a:rPr lang="en-US" dirty="0" smtClean="0"/>
              <a:t>Principle of Least Privilege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 module should </a:t>
            </a:r>
            <a:r>
              <a:rPr lang="en-US" dirty="0" smtClean="0"/>
              <a:t>only have the </a:t>
            </a:r>
            <a:r>
              <a:rPr lang="en-US" dirty="0"/>
              <a:t>minimal privileges needed for </a:t>
            </a:r>
            <a:r>
              <a:rPr lang="en-US" dirty="0" smtClean="0"/>
              <a:t>its intended purposes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47750"/>
            <a:ext cx="7924800" cy="2590800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7772400" cy="14430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Owner can have fewer privileges than other</a:t>
            </a:r>
          </a:p>
          <a:p>
            <a:pPr lvl="1" eaLnBrk="1" hangingPunct="1"/>
            <a:r>
              <a:rPr lang="en-US" dirty="0" smtClean="0"/>
              <a:t>What happens?</a:t>
            </a:r>
          </a:p>
          <a:p>
            <a:pPr lvl="2" eaLnBrk="1" hangingPunct="1"/>
            <a:r>
              <a:rPr lang="en-US" dirty="0" smtClean="0"/>
              <a:t>Owner gets access?</a:t>
            </a:r>
          </a:p>
          <a:p>
            <a:pPr lvl="2" eaLnBrk="1" hangingPunct="1"/>
            <a:r>
              <a:rPr lang="en-US" dirty="0" smtClean="0"/>
              <a:t>Owner does not?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1066800" y="2876550"/>
            <a:ext cx="6400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l" eaLnBrk="1" hangingPunct="1">
              <a:buFont typeface="Arial" pitchFamily="34" charset="0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Prioritized resolution of differences</a:t>
            </a:r>
          </a:p>
          <a:p>
            <a:pPr lvl="1" algn="l" eaLnBrk="1" hangingPunct="1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if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user = owner then owner  permission</a:t>
            </a:r>
          </a:p>
          <a:p>
            <a:pPr lvl="1" algn="l" eaLnBrk="1" hangingPunct="1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else if user in group then group  permission</a:t>
            </a:r>
          </a:p>
          <a:p>
            <a:pPr lvl="1" algn="l" eaLnBrk="1" hangingPunct="1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else other  permission</a:t>
            </a:r>
          </a:p>
        </p:txBody>
      </p:sp>
    </p:spTree>
    <p:extLst>
      <p:ext uri="{BB962C8B-B14F-4D97-AF65-F5344CB8AC3E}">
        <p14:creationId xmlns:p14="http://schemas.microsoft.com/office/powerpoint/2010/main" val="160526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6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effective user id (EUID)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909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Each process has three Ids  </a:t>
            </a:r>
            <a:r>
              <a:rPr lang="en-US" sz="2400" dirty="0" smtClean="0"/>
              <a:t>(+ more under Linux)</a:t>
            </a:r>
          </a:p>
          <a:p>
            <a:pPr lvl="1" eaLnBrk="1" hangingPunct="1"/>
            <a:r>
              <a:rPr lang="en-US" dirty="0" smtClean="0"/>
              <a:t>Real user ID       </a:t>
            </a:r>
            <a:r>
              <a:rPr lang="en-US" sz="2000" dirty="0" smtClean="0"/>
              <a:t>(RUID)</a:t>
            </a:r>
          </a:p>
          <a:p>
            <a:pPr lvl="2" eaLnBrk="1" hangingPunct="1"/>
            <a:r>
              <a:rPr lang="en-US" dirty="0" smtClean="0"/>
              <a:t>same as the user ID of parent (unless changed)</a:t>
            </a:r>
          </a:p>
          <a:p>
            <a:pPr lvl="2" eaLnBrk="1" hangingPunct="1"/>
            <a:r>
              <a:rPr lang="en-US" dirty="0" smtClean="0"/>
              <a:t>used to determine which user started the process </a:t>
            </a:r>
          </a:p>
          <a:p>
            <a:pPr lvl="1" eaLnBrk="1" hangingPunct="1"/>
            <a:r>
              <a:rPr lang="en-US" dirty="0" smtClean="0"/>
              <a:t>Effective user ID  </a:t>
            </a:r>
            <a:r>
              <a:rPr lang="en-US" sz="2000" dirty="0" smtClean="0"/>
              <a:t>(EUID)</a:t>
            </a:r>
          </a:p>
          <a:p>
            <a:pPr lvl="2" eaLnBrk="1" hangingPunct="1"/>
            <a:r>
              <a:rPr lang="en-US" dirty="0" smtClean="0"/>
              <a:t>from set user ID bit on the file being executed, or sys call</a:t>
            </a:r>
          </a:p>
          <a:p>
            <a:pPr lvl="2" eaLnBrk="1" hangingPunct="1"/>
            <a:r>
              <a:rPr lang="en-US" dirty="0" smtClean="0"/>
              <a:t>determines the permissions for process</a:t>
            </a:r>
          </a:p>
          <a:p>
            <a:pPr lvl="3" eaLnBrk="1" hangingPunct="1"/>
            <a:r>
              <a:rPr lang="en-US" dirty="0" smtClean="0"/>
              <a:t>file access and port binding</a:t>
            </a:r>
          </a:p>
          <a:p>
            <a:pPr lvl="1" eaLnBrk="1" hangingPunct="1"/>
            <a:r>
              <a:rPr lang="en-US" dirty="0" smtClean="0"/>
              <a:t>Saved user ID     </a:t>
            </a:r>
            <a:r>
              <a:rPr lang="en-US" sz="2000" dirty="0" smtClean="0"/>
              <a:t>(SUID)</a:t>
            </a:r>
          </a:p>
          <a:p>
            <a:pPr lvl="2" eaLnBrk="1" hangingPunct="1"/>
            <a:r>
              <a:rPr lang="en-US" dirty="0" smtClean="0"/>
              <a:t>So previous EUID can be restored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Real group ID, effective group ID, used similarly </a:t>
            </a:r>
          </a:p>
        </p:txBody>
      </p:sp>
    </p:spTree>
    <p:extLst>
      <p:ext uri="{BB962C8B-B14F-4D97-AF65-F5344CB8AC3E}">
        <p14:creationId xmlns:p14="http://schemas.microsoft.com/office/powerpoint/2010/main" val="24823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Operations and IDs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Root</a:t>
            </a:r>
          </a:p>
          <a:p>
            <a:pPr lvl="1" eaLnBrk="1" hangingPunct="1"/>
            <a:r>
              <a:rPr lang="en-US" sz="2000" dirty="0" smtClean="0"/>
              <a:t>ID=0 for </a:t>
            </a:r>
            <a:r>
              <a:rPr lang="en-US" sz="2000" dirty="0" err="1" smtClean="0"/>
              <a:t>superuser</a:t>
            </a:r>
            <a:r>
              <a:rPr lang="en-US" sz="2000" dirty="0" smtClean="0"/>
              <a:t> root; can access any file</a:t>
            </a:r>
          </a:p>
          <a:p>
            <a:pPr eaLnBrk="1" hangingPunct="1"/>
            <a:r>
              <a:rPr lang="en-US" sz="2400" dirty="0" smtClean="0"/>
              <a:t>Fork and Exec</a:t>
            </a:r>
          </a:p>
          <a:p>
            <a:pPr lvl="1" eaLnBrk="1" hangingPunct="1"/>
            <a:r>
              <a:rPr lang="en-US" sz="2000" dirty="0" smtClean="0"/>
              <a:t>Inherit three IDs, except exec of file with </a:t>
            </a:r>
            <a:r>
              <a:rPr lang="en-US" sz="2000" dirty="0" err="1" smtClean="0"/>
              <a:t>setuid</a:t>
            </a:r>
            <a:r>
              <a:rPr lang="en-US" sz="2000" dirty="0" smtClean="0"/>
              <a:t> bit</a:t>
            </a:r>
          </a:p>
          <a:p>
            <a:pPr eaLnBrk="1" hangingPunct="1"/>
            <a:r>
              <a:rPr lang="en-US" sz="2400" dirty="0" err="1" smtClean="0"/>
              <a:t>Setuid</a:t>
            </a:r>
            <a:r>
              <a:rPr lang="en-US" sz="2400" dirty="0" smtClean="0"/>
              <a:t> system call </a:t>
            </a:r>
          </a:p>
          <a:p>
            <a:pPr lvl="1" eaLnBrk="1" hangingPunct="1"/>
            <a:r>
              <a:rPr lang="en-US" sz="2000" dirty="0" err="1" smtClean="0"/>
              <a:t>seteuid</a:t>
            </a:r>
            <a:r>
              <a:rPr lang="en-US" sz="2000" dirty="0" smtClean="0"/>
              <a:t>(</a:t>
            </a:r>
            <a:r>
              <a:rPr lang="en-US" sz="2000" dirty="0" err="1" smtClean="0"/>
              <a:t>newid</a:t>
            </a:r>
            <a:r>
              <a:rPr lang="en-US" sz="2000" dirty="0" smtClean="0"/>
              <a:t>) can set EUID to</a:t>
            </a:r>
          </a:p>
          <a:p>
            <a:pPr lvl="2" eaLnBrk="1" hangingPunct="1"/>
            <a:r>
              <a:rPr lang="en-US" sz="1800" dirty="0" smtClean="0"/>
              <a:t>Real ID or saved ID, regardless of current EUID</a:t>
            </a:r>
          </a:p>
          <a:p>
            <a:pPr lvl="2" eaLnBrk="1" hangingPunct="1"/>
            <a:r>
              <a:rPr lang="en-US" sz="1800" dirty="0" smtClean="0"/>
              <a:t>Any ID, if EUID=0</a:t>
            </a:r>
          </a:p>
          <a:p>
            <a:pPr marL="914400" lvl="2" indent="0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400" dirty="0" smtClean="0"/>
              <a:t>Details are actually more complicated</a:t>
            </a:r>
          </a:p>
          <a:p>
            <a:pPr lvl="1" eaLnBrk="1" hangingPunct="1"/>
            <a:r>
              <a:rPr lang="en-US" sz="2000" dirty="0" smtClean="0"/>
              <a:t>Several different calls: </a:t>
            </a:r>
            <a:r>
              <a:rPr lang="en-US" sz="2000" dirty="0" err="1" smtClean="0"/>
              <a:t>setuid</a:t>
            </a:r>
            <a:r>
              <a:rPr lang="en-US" sz="2000" dirty="0" smtClean="0"/>
              <a:t>, </a:t>
            </a:r>
            <a:r>
              <a:rPr lang="en-US" sz="2000" dirty="0" err="1" smtClean="0"/>
              <a:t>seteuid</a:t>
            </a:r>
            <a:r>
              <a:rPr lang="en-US" sz="2000" dirty="0" smtClean="0"/>
              <a:t>, </a:t>
            </a:r>
            <a:r>
              <a:rPr lang="en-US" sz="2000" dirty="0" err="1" smtClean="0"/>
              <a:t>setreuid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911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</a:rPr>
              <a:t>Setid</a:t>
            </a:r>
            <a:r>
              <a:rPr lang="en-US" dirty="0" smtClean="0">
                <a:solidFill>
                  <a:srgbClr val="FF6600"/>
                </a:solidFill>
              </a:rPr>
              <a:t> bits on executable Unix file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setid bits</a:t>
            </a:r>
          </a:p>
          <a:p>
            <a:pPr lvl="1" eaLnBrk="1" hangingPunct="1"/>
            <a:r>
              <a:rPr lang="en-US" smtClean="0"/>
              <a:t>Setuid – set EUID of process to ID of file owner</a:t>
            </a:r>
          </a:p>
          <a:p>
            <a:pPr lvl="1" eaLnBrk="1" hangingPunct="1"/>
            <a:r>
              <a:rPr lang="en-US" smtClean="0"/>
              <a:t>Setgid – set EGID of process to GID of file</a:t>
            </a:r>
          </a:p>
          <a:p>
            <a:pPr lvl="1" eaLnBrk="1" hangingPunct="1"/>
            <a:r>
              <a:rPr lang="en-US" smtClean="0"/>
              <a:t>Sticky</a:t>
            </a:r>
          </a:p>
          <a:p>
            <a:pPr lvl="2" eaLnBrk="1" hangingPunct="1"/>
            <a:r>
              <a:rPr lang="en-US" smtClean="0"/>
              <a:t>Off: if user has write permission on directory, can rename or remove files, even if not owner</a:t>
            </a:r>
          </a:p>
          <a:p>
            <a:pPr lvl="2" eaLnBrk="1" hangingPunct="1"/>
            <a:r>
              <a:rPr lang="en-US" smtClean="0"/>
              <a:t>On: only file owner, directory owner, and root can rename or remove file in the directory</a:t>
            </a:r>
          </a:p>
          <a:p>
            <a:pPr lvl="2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142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Example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485900"/>
            <a:ext cx="1295400" cy="148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exec(  );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125730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RUID 25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26113" y="13144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 err="1">
                <a:solidFill>
                  <a:schemeClr val="tx2"/>
                </a:solidFill>
              </a:rPr>
              <a:t>SetUID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26113" y="1543050"/>
            <a:ext cx="1295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726112" y="2686050"/>
            <a:ext cx="1436688" cy="211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…;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i=</a:t>
            </a:r>
            <a:r>
              <a:rPr lang="en-US" sz="2000" dirty="0" err="1">
                <a:solidFill>
                  <a:schemeClr val="tx1"/>
                </a:solidFill>
              </a:rPr>
              <a:t>getruid</a:t>
            </a:r>
            <a:r>
              <a:rPr lang="en-US" sz="2000" dirty="0">
                <a:solidFill>
                  <a:schemeClr val="tx1"/>
                </a:solidFill>
              </a:rPr>
              <a:t>()</a:t>
            </a:r>
          </a:p>
          <a:p>
            <a:pPr algn="l">
              <a:buNone/>
            </a:pPr>
            <a:r>
              <a:rPr lang="en-US" sz="2000" dirty="0" err="1">
                <a:solidFill>
                  <a:schemeClr val="tx1"/>
                </a:solidFill>
              </a:rPr>
              <a:t>setuid</a:t>
            </a:r>
            <a:r>
              <a:rPr lang="en-US" sz="2000" dirty="0">
                <a:solidFill>
                  <a:schemeClr val="tx1"/>
                </a:solidFill>
              </a:rPr>
              <a:t>(i);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1514183" y="1543050"/>
            <a:ext cx="4182555" cy="1072277"/>
          </a:xfrm>
          <a:custGeom>
            <a:avLst/>
            <a:gdLst>
              <a:gd name="T0" fmla="*/ 0 w 2556"/>
              <a:gd name="T1" fmla="*/ 2147483647 h 841"/>
              <a:gd name="T2" fmla="*/ 2147483647 w 2556"/>
              <a:gd name="T3" fmla="*/ 2147483647 h 841"/>
              <a:gd name="T4" fmla="*/ 2147483647 w 2556"/>
              <a:gd name="T5" fmla="*/ 2147483647 h 841"/>
              <a:gd name="T6" fmla="*/ 2147483647 w 2556"/>
              <a:gd name="T7" fmla="*/ 2147483647 h 841"/>
              <a:gd name="T8" fmla="*/ 0 60000 65536"/>
              <a:gd name="T9" fmla="*/ 0 60000 65536"/>
              <a:gd name="T10" fmla="*/ 0 60000 65536"/>
              <a:gd name="T11" fmla="*/ 0 60000 65536"/>
              <a:gd name="T12" fmla="*/ 0 w 2556"/>
              <a:gd name="T13" fmla="*/ 0 h 841"/>
              <a:gd name="T14" fmla="*/ 2556 w 2556"/>
              <a:gd name="T15" fmla="*/ 841 h 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6" h="841">
                <a:moveTo>
                  <a:pt x="0" y="841"/>
                </a:moveTo>
                <a:cubicBezTo>
                  <a:pt x="42" y="758"/>
                  <a:pt x="0" y="474"/>
                  <a:pt x="252" y="343"/>
                </a:cubicBezTo>
                <a:cubicBezTo>
                  <a:pt x="504" y="212"/>
                  <a:pt x="1128" y="110"/>
                  <a:pt x="1512" y="55"/>
                </a:cubicBezTo>
                <a:cubicBezTo>
                  <a:pt x="1896" y="0"/>
                  <a:pt x="2339" y="22"/>
                  <a:pt x="2556" y="1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259513" y="2245995"/>
            <a:ext cx="228600" cy="4229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478713" y="2800350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478713" y="38862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99945" y="2959894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05565" y="3188494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EUID 18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699945" y="3943350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705565" y="4171950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EUID 25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200400" y="28003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200400" y="3028950"/>
            <a:ext cx="1295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200400" y="40576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200400" y="4286250"/>
            <a:ext cx="12954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726113" y="10858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200400" y="38290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25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495801" y="337185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528348" y="3028950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476751" y="445770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509298" y="4081463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200400" y="25717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</p:spTree>
    <p:extLst>
      <p:ext uri="{BB962C8B-B14F-4D97-AF65-F5344CB8AC3E}">
        <p14:creationId xmlns:p14="http://schemas.microsoft.com/office/powerpoint/2010/main" val="13167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Unix summary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things</a:t>
            </a:r>
          </a:p>
          <a:p>
            <a:pPr lvl="1"/>
            <a:r>
              <a:rPr lang="en-US" dirty="0" smtClean="0"/>
              <a:t>Some protection from most users</a:t>
            </a:r>
          </a:p>
          <a:p>
            <a:pPr lvl="1"/>
            <a:r>
              <a:rPr lang="en-US" dirty="0" smtClean="0"/>
              <a:t>Flexible enough to make things possible</a:t>
            </a:r>
          </a:p>
          <a:p>
            <a:r>
              <a:rPr lang="en-US" dirty="0" smtClean="0"/>
              <a:t>Main limitation</a:t>
            </a:r>
          </a:p>
          <a:p>
            <a:pPr lvl="1"/>
            <a:r>
              <a:rPr lang="en-US" dirty="0" smtClean="0"/>
              <a:t>Too tempting to use root privileges</a:t>
            </a:r>
          </a:p>
          <a:p>
            <a:pPr lvl="1"/>
            <a:r>
              <a:rPr lang="en-US" dirty="0" smtClean="0"/>
              <a:t>No way to assume some root privileges without all root privileges</a:t>
            </a:r>
          </a:p>
        </p:txBody>
      </p:sp>
    </p:spTree>
    <p:extLst>
      <p:ext uri="{BB962C8B-B14F-4D97-AF65-F5344CB8AC3E}">
        <p14:creationId xmlns:p14="http://schemas.microsoft.com/office/powerpoint/2010/main" val="241310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Network-facing Daemons </a:t>
            </a:r>
          </a:p>
          <a:p>
            <a:pPr lvl="1"/>
            <a:r>
              <a:rPr lang="en-US" sz="2000" dirty="0" smtClean="0"/>
              <a:t>Root processes with network ports open to all remote parties, e.g., </a:t>
            </a:r>
            <a:r>
              <a:rPr lang="en-US" sz="2000" dirty="0" err="1" smtClean="0"/>
              <a:t>sshd</a:t>
            </a:r>
            <a:r>
              <a:rPr lang="en-US" sz="2000" dirty="0" smtClean="0"/>
              <a:t>, </a:t>
            </a:r>
            <a:r>
              <a:rPr lang="en-US" sz="2000" dirty="0" err="1" smtClean="0"/>
              <a:t>ftpd</a:t>
            </a:r>
            <a:r>
              <a:rPr lang="en-US" sz="2000" dirty="0" smtClean="0"/>
              <a:t>, </a:t>
            </a:r>
            <a:r>
              <a:rPr lang="en-US" sz="2000" dirty="0" err="1" smtClean="0"/>
              <a:t>sendmail</a:t>
            </a:r>
            <a:r>
              <a:rPr lang="en-US" sz="2000" dirty="0" smtClean="0"/>
              <a:t>, …</a:t>
            </a:r>
          </a:p>
          <a:p>
            <a:r>
              <a:rPr lang="en-US" sz="2000" dirty="0" smtClean="0"/>
              <a:t>Rootkits </a:t>
            </a:r>
          </a:p>
          <a:p>
            <a:pPr lvl="1"/>
            <a:r>
              <a:rPr lang="en-US" sz="2000" dirty="0" smtClean="0"/>
              <a:t>System extension via  dynamically loaded kernel modules</a:t>
            </a:r>
          </a:p>
          <a:p>
            <a:r>
              <a:rPr lang="en-US" sz="2000" dirty="0" smtClean="0"/>
              <a:t>Environment Variables </a:t>
            </a:r>
          </a:p>
          <a:p>
            <a:pPr lvl="1"/>
            <a:r>
              <a:rPr lang="en-US" sz="2000" dirty="0" smtClean="0"/>
              <a:t>System variables such as LIBPATH that are shared state across applications. An attacker can change LIBPATH to load an attacker-provided file as a dynamic library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427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Shared Resources </a:t>
            </a:r>
          </a:p>
          <a:p>
            <a:pPr lvl="1"/>
            <a:r>
              <a:rPr lang="en-US" sz="2000" dirty="0" smtClean="0"/>
              <a:t>Since any process can create files in /</a:t>
            </a:r>
            <a:r>
              <a:rPr lang="en-US" sz="2000" dirty="0" err="1" smtClean="0"/>
              <a:t>tmp</a:t>
            </a:r>
            <a:r>
              <a:rPr lang="en-US" sz="2000" dirty="0" smtClean="0"/>
              <a:t> directory, an untrusted process may create files that are used by arbitrary system processes</a:t>
            </a:r>
          </a:p>
          <a:p>
            <a:r>
              <a:rPr lang="en-US" sz="2000" dirty="0" smtClean="0"/>
              <a:t>Time-of-Check-to-Time-of-Use (TOCTTOU)</a:t>
            </a:r>
          </a:p>
          <a:p>
            <a:pPr lvl="1"/>
            <a:r>
              <a:rPr lang="en-US" sz="2000" dirty="0" smtClean="0"/>
              <a:t>Typically, a root process uses system call to determine if initiating user has permission to a particular file, e.g. /</a:t>
            </a:r>
            <a:r>
              <a:rPr lang="en-US" sz="2000" dirty="0" err="1" smtClean="0"/>
              <a:t>tmp</a:t>
            </a:r>
            <a:r>
              <a:rPr lang="en-US" sz="2000" dirty="0" smtClean="0"/>
              <a:t>/X.</a:t>
            </a:r>
          </a:p>
          <a:p>
            <a:pPr lvl="1"/>
            <a:r>
              <a:rPr lang="en-US" sz="2000" dirty="0" smtClean="0"/>
              <a:t>After access is authorized and before the file open, user may change the file /</a:t>
            </a:r>
            <a:r>
              <a:rPr lang="en-US" sz="2000" dirty="0" err="1" smtClean="0"/>
              <a:t>tmp</a:t>
            </a:r>
            <a:r>
              <a:rPr lang="en-US" sz="2000" dirty="0" smtClean="0"/>
              <a:t>/X to a symbolic link to a target file /</a:t>
            </a:r>
            <a:r>
              <a:rPr lang="en-US" sz="2000" dirty="0" err="1" smtClean="0"/>
              <a:t>etc</a:t>
            </a:r>
            <a:r>
              <a:rPr lang="en-US" sz="2000" dirty="0" smtClean="0"/>
              <a:t>/shadow.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61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in Windows</a:t>
            </a:r>
            <a:endParaRPr lang="en-US" sz="3200" dirty="0" smtClean="0">
              <a:solidFill>
                <a:srgbClr val="FF6600"/>
              </a:solidFill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Some basic functionality similar to Unix</a:t>
            </a:r>
          </a:p>
          <a:p>
            <a:pPr lvl="1" eaLnBrk="1" hangingPunct="1"/>
            <a:r>
              <a:rPr lang="en-US" dirty="0" smtClean="0"/>
              <a:t>Specify access for groups and users</a:t>
            </a:r>
          </a:p>
          <a:p>
            <a:pPr lvl="2" eaLnBrk="1" hangingPunct="1"/>
            <a:r>
              <a:rPr lang="en-US" sz="2000" dirty="0" smtClean="0"/>
              <a:t>Read, modify, change owner, delete </a:t>
            </a:r>
          </a:p>
          <a:p>
            <a:pPr eaLnBrk="1" hangingPunct="1"/>
            <a:r>
              <a:rPr lang="en-US" dirty="0" smtClean="0"/>
              <a:t>Some additional concepts</a:t>
            </a:r>
          </a:p>
          <a:p>
            <a:pPr lvl="1" eaLnBrk="1" hangingPunct="1"/>
            <a:r>
              <a:rPr lang="en-US" dirty="0" smtClean="0"/>
              <a:t>Tokens</a:t>
            </a:r>
          </a:p>
          <a:p>
            <a:pPr lvl="1" eaLnBrk="1" hangingPunct="1"/>
            <a:r>
              <a:rPr lang="en-US" dirty="0" smtClean="0"/>
              <a:t>Security attributes</a:t>
            </a:r>
          </a:p>
          <a:p>
            <a:pPr eaLnBrk="1" hangingPunct="1"/>
            <a:r>
              <a:rPr lang="en-US" dirty="0" smtClean="0"/>
              <a:t>Generally	</a:t>
            </a:r>
          </a:p>
          <a:p>
            <a:pPr lvl="1" eaLnBrk="1" hangingPunct="1"/>
            <a:r>
              <a:rPr lang="en-US" dirty="0" smtClean="0"/>
              <a:t>More flexible than Unix</a:t>
            </a:r>
          </a:p>
          <a:p>
            <a:pPr lvl="2"/>
            <a:r>
              <a:rPr lang="en-US" sz="2000" dirty="0"/>
              <a:t>Can define new permissions</a:t>
            </a:r>
          </a:p>
          <a:p>
            <a:pPr lvl="2"/>
            <a:r>
              <a:rPr lang="en-US" sz="2000" dirty="0"/>
              <a:t>Can give some but not all administrator privileges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64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chnet.microsoft.com/en-us/library/Bb496995.uamv3c1_01_big(l=en-us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63627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4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Identify subject using SID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114800" cy="3314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Security ID (SID)</a:t>
            </a:r>
          </a:p>
          <a:p>
            <a:pPr lvl="1" eaLnBrk="1" hangingPunct="1"/>
            <a:r>
              <a:rPr lang="en-US" dirty="0" smtClean="0"/>
              <a:t>Identity (replaces UID)</a:t>
            </a:r>
          </a:p>
          <a:p>
            <a:pPr lvl="2" eaLnBrk="1" hangingPunct="1"/>
            <a:r>
              <a:rPr lang="en-US" dirty="0" smtClean="0"/>
              <a:t>SID revision number</a:t>
            </a:r>
          </a:p>
          <a:p>
            <a:pPr lvl="2" eaLnBrk="1" hangingPunct="1"/>
            <a:r>
              <a:rPr lang="en-US" dirty="0" smtClean="0"/>
              <a:t>48-bit authority value</a:t>
            </a:r>
          </a:p>
          <a:p>
            <a:pPr lvl="2" eaLnBrk="1" hangingPunct="1"/>
            <a:r>
              <a:rPr lang="en-US" dirty="0" smtClean="0"/>
              <a:t>variable number of Relative Identifiers (RIDs), for uniqueness</a:t>
            </a:r>
          </a:p>
          <a:p>
            <a:pPr lvl="1" eaLnBrk="1" hangingPunct="1"/>
            <a:r>
              <a:rPr lang="en-US" dirty="0" smtClean="0"/>
              <a:t>Users, groups, computers, domains, domain members all have SIDs</a:t>
            </a:r>
          </a:p>
        </p:txBody>
      </p:sp>
      <p:pic>
        <p:nvPicPr>
          <p:cNvPr id="40964" name="Picture 4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85850"/>
            <a:ext cx="4171950" cy="38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1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has set of tokens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 context</a:t>
            </a:r>
          </a:p>
          <a:p>
            <a:pPr lvl="1"/>
            <a:r>
              <a:rPr lang="en-US" dirty="0" smtClean="0"/>
              <a:t>Privileges</a:t>
            </a:r>
            <a:r>
              <a:rPr lang="en-US" dirty="0"/>
              <a:t>, accounts, and groups associated with the process or </a:t>
            </a:r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Presented as set of tokens</a:t>
            </a:r>
            <a:endParaRPr lang="en-US" dirty="0"/>
          </a:p>
          <a:p>
            <a:pPr eaLnBrk="1" hangingPunct="1"/>
            <a:r>
              <a:rPr lang="en-US" dirty="0" smtClean="0"/>
              <a:t>Impersonation token </a:t>
            </a:r>
          </a:p>
          <a:p>
            <a:pPr lvl="1" eaLnBrk="1" hangingPunct="1"/>
            <a:r>
              <a:rPr lang="en-US" dirty="0" smtClean="0"/>
              <a:t>Used temporarily to adopt a different security context, usually of another user</a:t>
            </a:r>
          </a:p>
          <a:p>
            <a:r>
              <a:rPr lang="en-US" dirty="0"/>
              <a:t>Security Reference Monitor </a:t>
            </a:r>
          </a:p>
          <a:p>
            <a:pPr lvl="1"/>
            <a:r>
              <a:rPr lang="en-US" dirty="0"/>
              <a:t>Uses tokens to identify the security context of a process or </a:t>
            </a:r>
            <a:r>
              <a:rPr lang="en-US" dirty="0" smtClean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3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Object has security descriptor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37909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Security descriptor associated with an object</a:t>
            </a:r>
          </a:p>
          <a:p>
            <a:pPr lvl="1" eaLnBrk="1" hangingPunct="1"/>
            <a:r>
              <a:rPr lang="en-US" dirty="0" smtClean="0"/>
              <a:t>Specifies who can perform what actions on the object</a:t>
            </a:r>
          </a:p>
          <a:p>
            <a:pPr eaLnBrk="1" hangingPunct="1"/>
            <a:r>
              <a:rPr lang="en-US" dirty="0" smtClean="0"/>
              <a:t>Several fields</a:t>
            </a:r>
          </a:p>
          <a:p>
            <a:pPr lvl="1" eaLnBrk="1" hangingPunct="1"/>
            <a:r>
              <a:rPr lang="en-US" dirty="0" smtClean="0"/>
              <a:t>Header </a:t>
            </a:r>
          </a:p>
          <a:p>
            <a:pPr lvl="2" eaLnBrk="1" hangingPunct="1"/>
            <a:r>
              <a:rPr lang="en-US" dirty="0" smtClean="0"/>
              <a:t>Descriptor revision number </a:t>
            </a:r>
          </a:p>
          <a:p>
            <a:pPr lvl="2" eaLnBrk="1" hangingPunct="1"/>
            <a:r>
              <a:rPr lang="en-US" dirty="0" smtClean="0"/>
              <a:t>Control flags, attributes of the descriptor</a:t>
            </a:r>
          </a:p>
          <a:p>
            <a:pPr lvl="3" eaLnBrk="1" hangingPunct="1"/>
            <a:r>
              <a:rPr lang="en-US" dirty="0" smtClean="0"/>
              <a:t>E.g., memory layout of the descriptor</a:t>
            </a:r>
          </a:p>
          <a:p>
            <a:pPr lvl="1" eaLnBrk="1" hangingPunct="1"/>
            <a:r>
              <a:rPr lang="en-US" dirty="0" smtClean="0"/>
              <a:t>SID of the object's owner</a:t>
            </a:r>
          </a:p>
          <a:p>
            <a:pPr lvl="1" eaLnBrk="1" hangingPunct="1"/>
            <a:r>
              <a:rPr lang="en-US" dirty="0" smtClean="0"/>
              <a:t>SID of the primary group of the object </a:t>
            </a:r>
          </a:p>
          <a:p>
            <a:pPr lvl="1" eaLnBrk="1" hangingPunct="1"/>
            <a:r>
              <a:rPr lang="en-US" dirty="0" smtClean="0"/>
              <a:t>Two attached optional lists: </a:t>
            </a:r>
          </a:p>
          <a:p>
            <a:pPr lvl="2" eaLnBrk="1" hangingPunct="1"/>
            <a:r>
              <a:rPr lang="en-US" dirty="0" smtClean="0"/>
              <a:t>Discretionary Access Control List (DACL) – users, groups, …</a:t>
            </a:r>
          </a:p>
          <a:p>
            <a:pPr lvl="2" eaLnBrk="1" hangingPunct="1"/>
            <a:r>
              <a:rPr lang="en-US" dirty="0" smtClean="0"/>
              <a:t>System Access Control List (SACL) – system logs, .. </a:t>
            </a:r>
          </a:p>
        </p:txBody>
      </p:sp>
    </p:spTree>
    <p:extLst>
      <p:ext uri="{BB962C8B-B14F-4D97-AF65-F5344CB8AC3E}">
        <p14:creationId xmlns:p14="http://schemas.microsoft.com/office/powerpoint/2010/main" val="231904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Example access request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33550" y="14287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Group1: Administrators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33550" y="16573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Group2: Writers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52600" y="24574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Control flags	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752600" y="29146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 SID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752600" y="31432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DACL Pointer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752600" y="3371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SACL Pointer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52600" y="36004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Deny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752600" y="38290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Writers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752600" y="40576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Read, Write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752600" y="42862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Allow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752600" y="4514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Mark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52600" y="47434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Read, Write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752600" y="26860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Owner SID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52600" y="2228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Revision Number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-1" y="1269206"/>
            <a:ext cx="168575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token</a:t>
            </a:r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1371600" y="2228850"/>
            <a:ext cx="228600" cy="2743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-1" y="3257550"/>
            <a:ext cx="186849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Security descriptor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648200" y="1269206"/>
            <a:ext cx="0" cy="9596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>
            <a:off x="4419600" y="2228850"/>
            <a:ext cx="381000" cy="2286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064000" y="234315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4953000" y="1352550"/>
            <a:ext cx="218034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request: write</a:t>
            </a:r>
          </a:p>
          <a:p>
            <a:r>
              <a:rPr lang="en-US" dirty="0"/>
              <a:t>Action: denied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1371600" y="1200150"/>
            <a:ext cx="228600" cy="6858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800600" y="2190750"/>
            <a:ext cx="449580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User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Mark requests write permission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Descriptor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denies permission to group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Reference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Monitor denies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request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(DACL for access, SACL for audit and logging)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360862" y="1269206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5638800" y="3562350"/>
            <a:ext cx="2209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Priority:</a:t>
            </a:r>
          </a:p>
          <a:p>
            <a:pPr lvl="1" algn="l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Explicit Deny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Explicit Allow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Inherited Deny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Inherited Allow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33550" y="12001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User:    Mark</a:t>
            </a:r>
          </a:p>
        </p:txBody>
      </p:sp>
    </p:spTree>
    <p:extLst>
      <p:ext uri="{BB962C8B-B14F-4D97-AF65-F5344CB8AC3E}">
        <p14:creationId xmlns:p14="http://schemas.microsoft.com/office/powerpoint/2010/main" val="17419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chnet.microsoft.com/en-us/library/Bb496995.uamv3c1_01_big(l=en-us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63627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17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Impersonation Tokens  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3600" dirty="0" smtClean="0">
                <a:solidFill>
                  <a:srgbClr val="FF6600"/>
                </a:solidFill>
              </a:rPr>
              <a:t>(</a:t>
            </a:r>
            <a:r>
              <a:rPr lang="en-US" sz="3600" dirty="0" smtClean="0">
                <a:solidFill>
                  <a:srgbClr val="FF6600"/>
                </a:solidFill>
              </a:rPr>
              <a:t>compare to </a:t>
            </a:r>
            <a:r>
              <a:rPr lang="en-US" sz="3600" dirty="0" err="1" smtClean="0">
                <a:solidFill>
                  <a:srgbClr val="FF6600"/>
                </a:solidFill>
              </a:rPr>
              <a:t>setuid</a:t>
            </a:r>
            <a:r>
              <a:rPr lang="en-US" sz="3600" dirty="0" smtClean="0">
                <a:solidFill>
                  <a:srgbClr val="FF6600"/>
                </a:solidFill>
              </a:rPr>
              <a:t>)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 adopts security attributes of another</a:t>
            </a:r>
          </a:p>
          <a:p>
            <a:pPr lvl="1"/>
            <a:r>
              <a:rPr lang="en-US" dirty="0" smtClean="0"/>
              <a:t>Client passes impersonation token to server</a:t>
            </a:r>
          </a:p>
          <a:p>
            <a:r>
              <a:rPr lang="en-US" dirty="0" smtClean="0"/>
              <a:t>Client specifies impersonation level of server</a:t>
            </a:r>
          </a:p>
          <a:p>
            <a:pPr lvl="1"/>
            <a:r>
              <a:rPr lang="en-US" dirty="0" smtClean="0"/>
              <a:t>Anonymous</a:t>
            </a:r>
          </a:p>
          <a:p>
            <a:pPr lvl="2"/>
            <a:r>
              <a:rPr lang="en-US" dirty="0" smtClean="0"/>
              <a:t>Token has no information about the client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btain the SIDs of client and client's privileges, but server cannot impersonate the client</a:t>
            </a:r>
          </a:p>
          <a:p>
            <a:pPr lvl="1"/>
            <a:r>
              <a:rPr lang="en-US" dirty="0" smtClean="0"/>
              <a:t>Impersonation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mpersonate the client</a:t>
            </a:r>
          </a:p>
          <a:p>
            <a:pPr lvl="1"/>
            <a:r>
              <a:rPr lang="en-US" dirty="0" smtClean="0"/>
              <a:t>Delegation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ets server impersonate client on local, remote systems</a:t>
            </a:r>
          </a:p>
        </p:txBody>
      </p:sp>
    </p:spTree>
    <p:extLst>
      <p:ext uri="{BB962C8B-B14F-4D97-AF65-F5344CB8AC3E}">
        <p14:creationId xmlns:p14="http://schemas.microsoft.com/office/powerpoint/2010/main" val="88302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Similar problems to Unix</a:t>
            </a:r>
          </a:p>
          <a:p>
            <a:pPr lvl="1"/>
            <a:r>
              <a:rPr lang="en-US" dirty="0" smtClean="0"/>
              <a:t>E.g., Rootkits leveraging dynamically loaded kernel modules</a:t>
            </a:r>
          </a:p>
          <a:p>
            <a:r>
              <a:rPr lang="en-US" dirty="0" smtClean="0"/>
              <a:t>Windows Registry </a:t>
            </a:r>
          </a:p>
          <a:p>
            <a:pPr lvl="1"/>
            <a:r>
              <a:rPr lang="en-US" dirty="0" smtClean="0"/>
              <a:t>Global hierarchical database to store data for all programs </a:t>
            </a:r>
          </a:p>
          <a:p>
            <a:pPr lvl="1"/>
            <a:r>
              <a:rPr lang="en-US" dirty="0" smtClean="0"/>
              <a:t>Registry entry can be associated with a security context that limits access; common to be able to write sensitive entry</a:t>
            </a:r>
          </a:p>
          <a:p>
            <a:r>
              <a:rPr lang="en-US" dirty="0" smtClean="0"/>
              <a:t>Enabled By Default</a:t>
            </a:r>
          </a:p>
          <a:p>
            <a:pPr lvl="1"/>
            <a:r>
              <a:rPr lang="en-US" dirty="0" smtClean="0"/>
              <a:t>Historically, many Windows deployments also came with full permissions and functionality enabled</a:t>
            </a:r>
          </a:p>
        </p:txBody>
      </p:sp>
    </p:spTree>
    <p:extLst>
      <p:ext uri="{BB962C8B-B14F-4D97-AF65-F5344CB8AC3E}">
        <p14:creationId xmlns:p14="http://schemas.microsoft.com/office/powerpoint/2010/main" val="188766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Web browser: an </a:t>
            </a:r>
            <a:r>
              <a:rPr lang="en-US" dirty="0">
                <a:solidFill>
                  <a:srgbClr val="FF6600"/>
                </a:solidFill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028701"/>
            <a:ext cx="4040188" cy="47982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1508523"/>
            <a:ext cx="4040188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Subject: Processes</a:t>
            </a:r>
            <a:endParaRPr lang="en-US" dirty="0"/>
          </a:p>
          <a:p>
            <a:pPr lvl="1"/>
            <a:r>
              <a:rPr lang="en-US" dirty="0" smtClean="0"/>
              <a:t>Has User ID (UID, SID)</a:t>
            </a:r>
          </a:p>
          <a:p>
            <a:pPr lvl="1"/>
            <a:r>
              <a:rPr lang="en-US" dirty="0" smtClean="0"/>
              <a:t>Discretionary </a:t>
            </a:r>
            <a:r>
              <a:rPr lang="en-US" dirty="0"/>
              <a:t>access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Objects</a:t>
            </a:r>
          </a:p>
          <a:p>
            <a:pPr lvl="1" eaLnBrk="1" hangingPunct="1"/>
            <a:r>
              <a:rPr lang="en-US" dirty="0" smtClean="0"/>
              <a:t>File</a:t>
            </a:r>
          </a:p>
          <a:p>
            <a:pPr lvl="1" eaLnBrk="1" hangingPunct="1"/>
            <a:r>
              <a:rPr lang="en-US" dirty="0" smtClean="0"/>
              <a:t>Network</a:t>
            </a:r>
            <a:endParaRPr lang="en-US" dirty="0"/>
          </a:p>
          <a:p>
            <a:pPr lvl="1" eaLnBrk="1" hangingPunct="1"/>
            <a:r>
              <a:rPr lang="en-US" dirty="0" smtClean="0"/>
              <a:t>…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Untrusted programs</a:t>
            </a:r>
          </a:p>
          <a:p>
            <a:pPr lvl="1" eaLnBrk="1" hangingPunct="1"/>
            <a:r>
              <a:rPr lang="en-US" dirty="0" smtClean="0"/>
              <a:t>Buffer overflow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6" y="1028701"/>
            <a:ext cx="4041775" cy="479822"/>
          </a:xfrm>
        </p:spPr>
        <p:txBody>
          <a:bodyPr/>
          <a:lstStyle/>
          <a:p>
            <a:pPr eaLnBrk="1" hangingPunct="1"/>
            <a:r>
              <a:rPr lang="en-US" dirty="0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6" y="1508523"/>
            <a:ext cx="4041775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Subject: web content (JavaScript)</a:t>
            </a:r>
          </a:p>
          <a:p>
            <a:pPr lvl="1"/>
            <a:r>
              <a:rPr lang="en-US" dirty="0" smtClean="0"/>
              <a:t>Has “Origin”</a:t>
            </a:r>
            <a:endParaRPr lang="en-US" dirty="0"/>
          </a:p>
          <a:p>
            <a:pPr lvl="1"/>
            <a:r>
              <a:rPr lang="en-US" dirty="0" smtClean="0"/>
              <a:t>Mandatory </a:t>
            </a:r>
            <a:r>
              <a:rPr lang="en-US" dirty="0"/>
              <a:t>access control</a:t>
            </a:r>
          </a:p>
          <a:p>
            <a:pPr eaLnBrk="1" hangingPunct="1"/>
            <a:r>
              <a:rPr lang="en-US" dirty="0" smtClean="0"/>
              <a:t>Objects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Implementation bugs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440019"/>
            <a:ext cx="57150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web browser enforces its own internal policy. If the browser implementation is corrupted, this mechanism becomes unreliable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6600"/>
                </a:solidFill>
              </a:rPr>
              <a:t>Components of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Frame-Frame relationships</a:t>
            </a:r>
          </a:p>
          <a:p>
            <a:pPr lvl="1" eaLnBrk="1" hangingPunct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change the origin of content for Frame B?</a:t>
            </a:r>
          </a:p>
          <a:p>
            <a:pPr eaLnBrk="1" hangingPunct="1"/>
            <a:r>
              <a:rPr lang="en-US" dirty="0" smtClean="0"/>
              <a:t>Frame-principal relationships</a:t>
            </a:r>
          </a:p>
          <a:p>
            <a:pPr lvl="1" eaLnBrk="1" hangingPunct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 eaLnBrk="1" hangingPunct="1"/>
            <a:r>
              <a:rPr lang="en-US" dirty="0" smtClean="0"/>
              <a:t>Can Frame A read/write cookies from site S?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6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2" y="1371600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Chromium Security Architecture</a:t>
            </a:r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27652" name="Content Placeholder 7" descr="black-box.pd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942975"/>
            <a:ext cx="4308475" cy="300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 descr="about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0" y="3925134"/>
            <a:ext cx="482346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5257800" cy="3486150"/>
          </a:xfrm>
        </p:spPr>
        <p:txBody>
          <a:bodyPr/>
          <a:lstStyle/>
          <a:p>
            <a:r>
              <a:rPr lang="en-US" dirty="0" smtClean="0"/>
              <a:t>Browser ("kernel")</a:t>
            </a:r>
          </a:p>
          <a:p>
            <a:pPr lvl="1"/>
            <a:r>
              <a:rPr lang="en-US" dirty="0" smtClean="0"/>
              <a:t>Full privileges (file system, networking)</a:t>
            </a:r>
          </a:p>
          <a:p>
            <a:r>
              <a:rPr lang="en-US" dirty="0" smtClean="0"/>
              <a:t>Rendering engine</a:t>
            </a:r>
          </a:p>
          <a:p>
            <a:pPr lvl="1"/>
            <a:r>
              <a:rPr lang="en-US" dirty="0" smtClean="0"/>
              <a:t>Up to 20 processes </a:t>
            </a:r>
          </a:p>
          <a:p>
            <a:pPr lvl="1"/>
            <a:r>
              <a:rPr lang="en-US" dirty="0" smtClean="0"/>
              <a:t>Sandboxed</a:t>
            </a:r>
          </a:p>
          <a:p>
            <a:r>
              <a:rPr lang="en-US" dirty="0" smtClean="0"/>
              <a:t>One process per plugin</a:t>
            </a:r>
          </a:p>
          <a:p>
            <a:pPr lvl="1"/>
            <a:r>
              <a:rPr lang="en-US" dirty="0" smtClean="0"/>
              <a:t>Full privileges of browser	</a:t>
            </a:r>
          </a:p>
        </p:txBody>
      </p:sp>
    </p:spTree>
    <p:extLst>
      <p:ext uri="{BB962C8B-B14F-4D97-AF65-F5344CB8AC3E}">
        <p14:creationId xmlns:p14="http://schemas.microsoft.com/office/powerpoint/2010/main" val="25166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Chromium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3810000" cy="3486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Communicating sandboxed components</a:t>
            </a:r>
            <a:endParaRPr lang="en-US" dirty="0"/>
          </a:p>
        </p:txBody>
      </p:sp>
      <p:pic>
        <p:nvPicPr>
          <p:cNvPr id="1026" name="Picture 2" descr="https://6541078575799853287-a-chromium-org-s-sites.googlegroups.com/a/chromium.org/dev/developers/design-documents/sandbox/sbox_top_diagram.PNG?attachauth=ANoY7cozhk4Ovy50BDJLB7pcLHjmQ83bMvh9mBW-vLXL0sT9lGBtDa3Hjgi45xCSUNRzbLi99I1ibqugk2XEksSm0Y6Y4a-uz53Hc4X3vk-jojT7KzGaEplXboBeMAWLZd6BQemAxUayBG-3eQ133QSLZyckv7tYLsRWFjtQb7WKjDa9jA0d7VxC6lWzs9-ZdG97NV6SUUHVi_rpRPcs8OYZnPjsKEAPmU8JQ2poLCGwwB8Lnc-t01Okik7FAHfACNwYvBAjm3Rc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1"/>
            <a:ext cx="47244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08" y="4809351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See: http://dev.chromium.org/developers/design-documents/sandbox/</a:t>
            </a:r>
          </a:p>
        </p:txBody>
      </p:sp>
    </p:spTree>
    <p:extLst>
      <p:ext uri="{BB962C8B-B14F-4D97-AF65-F5344CB8AC3E}">
        <p14:creationId xmlns:p14="http://schemas.microsoft.com/office/powerpoint/2010/main" val="238377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Design Decisions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</a:t>
            </a:r>
          </a:p>
          <a:p>
            <a:pPr lvl="1"/>
            <a:r>
              <a:rPr lang="en-US" dirty="0" smtClean="0"/>
              <a:t>Sites rely on the existing browser security policy</a:t>
            </a:r>
          </a:p>
          <a:p>
            <a:pPr lvl="1"/>
            <a:r>
              <a:rPr lang="en-US" dirty="0" smtClean="0"/>
              <a:t>Browser is only as useful as the sites it can render</a:t>
            </a:r>
          </a:p>
          <a:p>
            <a:pPr lvl="1"/>
            <a:r>
              <a:rPr lang="en-US" dirty="0" smtClean="0"/>
              <a:t>Rules out more “clean slate” approaches</a:t>
            </a:r>
          </a:p>
          <a:p>
            <a:r>
              <a:rPr lang="en-US" dirty="0" smtClean="0"/>
              <a:t>Black Box </a:t>
            </a:r>
          </a:p>
          <a:p>
            <a:pPr lvl="1"/>
            <a:r>
              <a:rPr lang="en-US" dirty="0" smtClean="0"/>
              <a:t>Only renderer may parse HTML, JavaScript, etc.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ernel enforces coarse-grained security policy</a:t>
            </a:r>
          </a:p>
          <a:p>
            <a:pPr lvl="1"/>
            <a:r>
              <a:rPr lang="en-US" dirty="0" smtClean="0"/>
              <a:t>Renderer to enforces finer-grained policy decisions</a:t>
            </a:r>
          </a:p>
          <a:p>
            <a:r>
              <a:rPr lang="en-US" dirty="0" smtClean="0"/>
              <a:t>Minimize User Decisions</a:t>
            </a:r>
          </a:p>
        </p:txBody>
      </p:sp>
    </p:spTree>
    <p:extLst>
      <p:ext uri="{BB962C8B-B14F-4D97-AF65-F5344CB8AC3E}">
        <p14:creationId xmlns:p14="http://schemas.microsoft.com/office/powerpoint/2010/main" val="239655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Task Allocation</a:t>
            </a:r>
          </a:p>
        </p:txBody>
      </p:sp>
      <p:pic>
        <p:nvPicPr>
          <p:cNvPr id="33795" name="Content Placeholder 7" descr="Pict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5359" y="1200150"/>
            <a:ext cx="5993283" cy="3486150"/>
          </a:xfrm>
        </p:spPr>
      </p:pic>
    </p:spTree>
    <p:extLst>
      <p:ext uri="{BB962C8B-B14F-4D97-AF65-F5344CB8AC3E}">
        <p14:creationId xmlns:p14="http://schemas.microsoft.com/office/powerpoint/2010/main" val="24884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Leverage OS Isolation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957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Sandbox based on four OS mechanisms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restricted token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job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desktop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Windows Vista only: </a:t>
            </a:r>
            <a:r>
              <a:rPr lang="en-US" sz="2000" dirty="0" smtClean="0"/>
              <a:t>integrity levels</a:t>
            </a:r>
          </a:p>
          <a:p>
            <a:r>
              <a:rPr lang="en-US" sz="2400" dirty="0" smtClean="0"/>
              <a:t>Specifically, the </a:t>
            </a:r>
            <a:r>
              <a:rPr lang="en-US" sz="2400" dirty="0"/>
              <a:t>rendering engine </a:t>
            </a:r>
            <a:endParaRPr lang="en-US" sz="2400" dirty="0" smtClean="0"/>
          </a:p>
          <a:p>
            <a:pPr lvl="1"/>
            <a:r>
              <a:rPr lang="en-US" sz="2000" dirty="0" smtClean="0"/>
              <a:t>adjusts </a:t>
            </a:r>
            <a:r>
              <a:rPr lang="en-US" sz="2000" dirty="0"/>
              <a:t>security token </a:t>
            </a:r>
            <a:r>
              <a:rPr lang="en-US" sz="2000" dirty="0" smtClean="0"/>
              <a:t>by </a:t>
            </a:r>
            <a:r>
              <a:rPr lang="en-US" sz="2000" dirty="0"/>
              <a:t>converting </a:t>
            </a:r>
            <a:r>
              <a:rPr lang="en-US" sz="2000" dirty="0" smtClean="0"/>
              <a:t>SIDS to DENY_ONLY, </a:t>
            </a:r>
            <a:r>
              <a:rPr lang="en-US" sz="2000" dirty="0"/>
              <a:t>adding </a:t>
            </a:r>
            <a:r>
              <a:rPr lang="en-US" sz="2000" dirty="0" smtClean="0"/>
              <a:t>restricted SID</a:t>
            </a:r>
            <a:r>
              <a:rPr lang="en-US" sz="2000" dirty="0"/>
              <a:t>, and </a:t>
            </a:r>
            <a:r>
              <a:rPr lang="en-US" sz="2000" dirty="0" smtClean="0"/>
              <a:t>calling </a:t>
            </a:r>
            <a:r>
              <a:rPr lang="en-US" sz="2000" dirty="0" err="1" smtClean="0"/>
              <a:t>AdjustTokenPrivileges</a:t>
            </a:r>
            <a:endParaRPr lang="en-US" sz="2000" dirty="0" smtClean="0"/>
          </a:p>
          <a:p>
            <a:pPr lvl="1"/>
            <a:r>
              <a:rPr lang="en-US" sz="2000" dirty="0"/>
              <a:t>runs in a Windows Job Object, restricting ability to create new processes, read or write clipboard, ..</a:t>
            </a:r>
          </a:p>
          <a:p>
            <a:pPr lvl="1"/>
            <a:r>
              <a:rPr lang="en-US" sz="2000" dirty="0" smtClean="0"/>
              <a:t>runs </a:t>
            </a:r>
            <a:r>
              <a:rPr lang="en-US" sz="2000" dirty="0"/>
              <a:t>on a separate desktop, </a:t>
            </a:r>
            <a:r>
              <a:rPr lang="en-US" sz="2000" dirty="0" smtClean="0"/>
              <a:t>mitigating lax </a:t>
            </a:r>
            <a:r>
              <a:rPr lang="en-US" sz="2000" dirty="0"/>
              <a:t>security checking of some Windows </a:t>
            </a:r>
            <a:r>
              <a:rPr lang="en-US" sz="2000" dirty="0" smtClean="0"/>
              <a:t>APIs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895" y="4781550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See: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http://dev.chromium.org/developers/design-documents/sandbox/</a:t>
            </a:r>
          </a:p>
        </p:txBody>
      </p:sp>
    </p:spTree>
    <p:extLst>
      <p:ext uri="{BB962C8B-B14F-4D97-AF65-F5344CB8AC3E}">
        <p14:creationId xmlns:p14="http://schemas.microsoft.com/office/powerpoint/2010/main" val="18340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Content Placeholder 3" descr="Pictur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1612"/>
            <a:ext cx="822960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Picture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3438286"/>
            <a:ext cx="7735253" cy="11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Evaluation: CVE count</a:t>
            </a:r>
          </a:p>
        </p:txBody>
      </p:sp>
      <p:sp>
        <p:nvSpPr>
          <p:cNvPr id="36869" name="Content Placeholder 7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57500"/>
          </a:xfrm>
        </p:spPr>
        <p:txBody>
          <a:bodyPr/>
          <a:lstStyle/>
          <a:p>
            <a:r>
              <a:rPr lang="en-US" dirty="0" smtClean="0"/>
              <a:t>Total CVEs: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Arbitrary code execution vulnerabilities: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921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Summary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Security principles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Principle of Least Privilege</a:t>
            </a:r>
          </a:p>
          <a:p>
            <a:pPr lvl="1"/>
            <a:r>
              <a:rPr lang="en-US" dirty="0" err="1" smtClean="0"/>
              <a:t>Qmail</a:t>
            </a:r>
            <a:r>
              <a:rPr lang="en-US" smtClean="0"/>
              <a:t> example</a:t>
            </a:r>
            <a:endParaRPr lang="en-US" dirty="0" smtClean="0"/>
          </a:p>
          <a:p>
            <a:r>
              <a:rPr lang="en-US" dirty="0" smtClean="0"/>
              <a:t>Access Control Concepts</a:t>
            </a:r>
          </a:p>
          <a:p>
            <a:pPr lvl="1"/>
            <a:r>
              <a:rPr lang="en-US" dirty="0" smtClean="0"/>
              <a:t>Matrix, ACL, Capabilities</a:t>
            </a:r>
          </a:p>
          <a:p>
            <a:r>
              <a:rPr lang="en-US" dirty="0" smtClean="0"/>
              <a:t>OS Mechanisms</a:t>
            </a:r>
          </a:p>
          <a:p>
            <a:pPr lvl="1"/>
            <a:r>
              <a:rPr lang="en-US" dirty="0" smtClean="0"/>
              <a:t>Unix</a:t>
            </a:r>
          </a:p>
          <a:p>
            <a:pPr lvl="2"/>
            <a:r>
              <a:rPr lang="en-US" dirty="0" smtClean="0"/>
              <a:t>File system, </a:t>
            </a:r>
            <a:r>
              <a:rPr lang="en-US" dirty="0" err="1" smtClean="0"/>
              <a:t>Setuid</a:t>
            </a:r>
            <a:endParaRPr lang="en-US" dirty="0" smtClean="0"/>
          </a:p>
          <a:p>
            <a:pPr lvl="1"/>
            <a:r>
              <a:rPr lang="en-US" dirty="0" smtClean="0"/>
              <a:t>Windows</a:t>
            </a:r>
          </a:p>
          <a:p>
            <a:pPr lvl="2"/>
            <a:r>
              <a:rPr lang="en-US" dirty="0" smtClean="0"/>
              <a:t>File system, Tokens, EFS</a:t>
            </a:r>
          </a:p>
          <a:p>
            <a:r>
              <a:rPr lang="en-US" dirty="0" smtClean="0"/>
              <a:t>Browser security architecture</a:t>
            </a:r>
          </a:p>
          <a:p>
            <a:pPr lvl="1"/>
            <a:r>
              <a:rPr lang="en-US" dirty="0" smtClean="0"/>
              <a:t>Isolation and least privilege example</a:t>
            </a:r>
          </a:p>
        </p:txBody>
      </p:sp>
    </p:spTree>
    <p:extLst>
      <p:ext uri="{BB962C8B-B14F-4D97-AF65-F5344CB8AC3E}">
        <p14:creationId xmlns:p14="http://schemas.microsoft.com/office/powerpoint/2010/main" val="394081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display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6432"/>
            <a:ext cx="2667000" cy="18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6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display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4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7782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4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16321</TotalTime>
  <Words>2762</Words>
  <Application>Microsoft Macintosh PowerPoint</Application>
  <PresentationFormat>On-screen Show (16:9)</PresentationFormat>
  <Paragraphs>715</Paragraphs>
  <Slides>66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1_Lecture</vt:lpstr>
      <vt:lpstr>2_Office Theme</vt:lpstr>
      <vt:lpstr>3_Office Theme</vt:lpstr>
      <vt:lpstr>2_Lecture</vt:lpstr>
      <vt:lpstr>PowerPoint Presentation</vt:lpstr>
      <vt:lpstr>Isolation and Least Privilege</vt:lpstr>
      <vt:lpstr>Principles of Secure Design</vt:lpstr>
      <vt:lpstr>Principle of Least Privilege</vt:lpstr>
      <vt:lpstr>Monolithic design</vt:lpstr>
      <vt:lpstr>Monolithic design</vt:lpstr>
      <vt:lpstr>Monolithic design</vt:lpstr>
      <vt:lpstr>Component design</vt:lpstr>
      <vt:lpstr>Component design</vt:lpstr>
      <vt:lpstr>Component design</vt:lpstr>
      <vt:lpstr>Principle of Least Privilege</vt:lpstr>
      <vt:lpstr>Example: Mail Agent</vt:lpstr>
      <vt:lpstr>OS Basics (before examples)</vt:lpstr>
      <vt:lpstr>Qmail design</vt:lpstr>
      <vt:lpstr>Structure of qmail</vt:lpstr>
      <vt:lpstr>Isolation by Unix UIDs</vt:lpstr>
      <vt:lpstr>Structure of qmail</vt:lpstr>
      <vt:lpstr>Structure of qmail</vt:lpstr>
      <vt:lpstr>Structure of qmail</vt:lpstr>
      <vt:lpstr>Structure of qmail</vt:lpstr>
      <vt:lpstr>Structure of qmail</vt:lpstr>
      <vt:lpstr>Isolation by Unix UIDs</vt:lpstr>
      <vt:lpstr>Least privilege</vt:lpstr>
      <vt:lpstr>Android process isolation</vt:lpstr>
      <vt:lpstr>PowerPoint Presentation</vt:lpstr>
      <vt:lpstr>PowerPoint Presentation</vt:lpstr>
      <vt:lpstr>Access Control Concepts</vt:lpstr>
      <vt:lpstr>Access control </vt:lpstr>
      <vt:lpstr>Access control matrix    [Lampson]</vt:lpstr>
      <vt:lpstr>Implementation concepts</vt:lpstr>
      <vt:lpstr>ACL vs Capabilities</vt:lpstr>
      <vt:lpstr>ACL vs Capabilities</vt:lpstr>
      <vt:lpstr>ACL vs Capabilities</vt:lpstr>
      <vt:lpstr>Roles  (aka Groups)</vt:lpstr>
      <vt:lpstr>Role-Based Access Control</vt:lpstr>
      <vt:lpstr>Access control summary</vt:lpstr>
      <vt:lpstr>Operating Systems</vt:lpstr>
      <vt:lpstr>Unix access control</vt:lpstr>
      <vt:lpstr>Unix file access control list</vt:lpstr>
      <vt:lpstr>Question</vt:lpstr>
      <vt:lpstr>Process effective user id (EUID)</vt:lpstr>
      <vt:lpstr>Process Operations and IDs</vt:lpstr>
      <vt:lpstr>Setid bits on executable Unix file</vt:lpstr>
      <vt:lpstr>Example</vt:lpstr>
      <vt:lpstr>Unix summary</vt:lpstr>
      <vt:lpstr>Weakness in isolation, privileges</vt:lpstr>
      <vt:lpstr>Weakness in isolation, privileges</vt:lpstr>
      <vt:lpstr>Access control in Windows</vt:lpstr>
      <vt:lpstr>PowerPoint Presentation</vt:lpstr>
      <vt:lpstr>Identify subject using SID</vt:lpstr>
      <vt:lpstr>Process has set of tokens</vt:lpstr>
      <vt:lpstr>Object has security descriptor</vt:lpstr>
      <vt:lpstr>Example access request</vt:lpstr>
      <vt:lpstr>PowerPoint Presentation</vt:lpstr>
      <vt:lpstr>Impersonation Tokens   (compare to setuid)</vt:lpstr>
      <vt:lpstr>Weakness in isolation, privileges</vt:lpstr>
      <vt:lpstr>Browser Isolation and Least Privilege</vt:lpstr>
      <vt:lpstr>Web browser: an analogy</vt:lpstr>
      <vt:lpstr>Components of security policy</vt:lpstr>
      <vt:lpstr>Chromium Security Architecture</vt:lpstr>
      <vt:lpstr>Chromium</vt:lpstr>
      <vt:lpstr>Design Decisions</vt:lpstr>
      <vt:lpstr>Task Allocation</vt:lpstr>
      <vt:lpstr>Leverage OS Isolation</vt:lpstr>
      <vt:lpstr>Evaluation: CVE count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Suman Jana</cp:lastModifiedBy>
  <cp:revision>559</cp:revision>
  <dcterms:created xsi:type="dcterms:W3CDTF">2010-11-06T18:36:35Z</dcterms:created>
  <dcterms:modified xsi:type="dcterms:W3CDTF">2016-02-09T07:09:11Z</dcterms:modified>
</cp:coreProperties>
</file>