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56" r:id="rId2"/>
    <p:sldId id="258" r:id="rId3"/>
    <p:sldId id="257" r:id="rId4"/>
    <p:sldId id="272" r:id="rId5"/>
    <p:sldId id="264" r:id="rId6"/>
    <p:sldId id="265" r:id="rId7"/>
    <p:sldId id="271" r:id="rId8"/>
    <p:sldId id="259" r:id="rId9"/>
    <p:sldId id="260" r:id="rId10"/>
    <p:sldId id="287" r:id="rId11"/>
    <p:sldId id="288" r:id="rId12"/>
    <p:sldId id="289" r:id="rId13"/>
    <p:sldId id="261" r:id="rId14"/>
    <p:sldId id="263" r:id="rId15"/>
    <p:sldId id="267" r:id="rId16"/>
    <p:sldId id="266" r:id="rId17"/>
    <p:sldId id="284" r:id="rId18"/>
    <p:sldId id="268" r:id="rId19"/>
    <p:sldId id="279" r:id="rId20"/>
    <p:sldId id="269" r:id="rId21"/>
    <p:sldId id="262" r:id="rId22"/>
    <p:sldId id="274" r:id="rId23"/>
    <p:sldId id="290" r:id="rId24"/>
    <p:sldId id="275" r:id="rId25"/>
    <p:sldId id="276" r:id="rId26"/>
    <p:sldId id="291" r:id="rId27"/>
    <p:sldId id="277" r:id="rId28"/>
    <p:sldId id="278" r:id="rId29"/>
    <p:sldId id="280" r:id="rId30"/>
    <p:sldId id="281" r:id="rId31"/>
    <p:sldId id="282" r:id="rId32"/>
    <p:sldId id="283" r:id="rId33"/>
    <p:sldId id="285" r:id="rId34"/>
    <p:sldId id="286" r:id="rId35"/>
    <p:sldId id="27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3A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1" autoAdjust="0"/>
    <p:restoredTop sz="78503" autoAdjust="0"/>
  </p:normalViewPr>
  <p:slideViewPr>
    <p:cSldViewPr>
      <p:cViewPr varScale="1">
        <p:scale>
          <a:sx n="79" d="100"/>
          <a:sy n="79" d="100"/>
        </p:scale>
        <p:origin x="-1494" y="-90"/>
      </p:cViewPr>
      <p:guideLst>
        <p:guide orient="horz" pos="2160"/>
        <p:guide pos="2880"/>
      </p:guideLst>
    </p:cSldViewPr>
  </p:slideViewPr>
  <p:notesTextViewPr>
    <p:cViewPr>
      <p:scale>
        <a:sx n="1" d="1"/>
        <a:sy n="1" d="1"/>
      </p:scale>
      <p:origin x="0" y="0"/>
    </p:cViewPr>
  </p:notesTextViewPr>
  <p:sorterViewPr>
    <p:cViewPr>
      <p:scale>
        <a:sx n="100" d="100"/>
        <a:sy n="100" d="100"/>
      </p:scale>
      <p:origin x="0" y="32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1E975-31B0-4C83-9186-1DCA28290B89}" type="datetimeFigureOut">
              <a:rPr lang="en-US" smtClean="0"/>
              <a:t>11/1/2011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A58BA6-EB3B-4AAE-A32F-48ADF6E2E70B}" type="slidenum">
              <a:rPr lang="en-US" smtClean="0"/>
              <a:t>‹#›</a:t>
            </a:fld>
            <a:endParaRPr lang="en-US"/>
          </a:p>
        </p:txBody>
      </p:sp>
    </p:spTree>
    <p:extLst>
      <p:ext uri="{BB962C8B-B14F-4D97-AF65-F5344CB8AC3E}">
        <p14:creationId xmlns:p14="http://schemas.microsoft.com/office/powerpoint/2010/main" val="2318514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15</a:t>
            </a:fld>
            <a:endParaRPr lang="en-US"/>
          </a:p>
        </p:txBody>
      </p:sp>
    </p:spTree>
    <p:extLst>
      <p:ext uri="{BB962C8B-B14F-4D97-AF65-F5344CB8AC3E}">
        <p14:creationId xmlns:p14="http://schemas.microsoft.com/office/powerpoint/2010/main" val="2190930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are many situations when respondents cannot know whether presuppositions are accurate, do not have</a:t>
            </a:r>
            <a:r>
              <a:rPr lang="en-US" baseline="0" dirty="0" smtClean="0"/>
              <a:t> the authority or means to correct these misguided notions, or really have no motivation to do so.</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26</a:t>
            </a:fld>
            <a:endParaRPr lang="en-US"/>
          </a:p>
        </p:txBody>
      </p:sp>
    </p:spTree>
    <p:extLst>
      <p:ext uri="{BB962C8B-B14F-4D97-AF65-F5344CB8AC3E}">
        <p14:creationId xmlns:p14="http://schemas.microsoft.com/office/powerpoint/2010/main" val="3850966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a:t>
            </a:r>
            <a:r>
              <a:rPr lang="en-US" baseline="0" dirty="0" smtClean="0"/>
              <a:t> is important to note that in the questioner’s mind there is no doubt whether there is an answer to the question.  (p. 113)</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27</a:t>
            </a:fld>
            <a:endParaRPr lang="en-US"/>
          </a:p>
        </p:txBody>
      </p:sp>
    </p:spTree>
    <p:extLst>
      <p:ext uri="{BB962C8B-B14F-4D97-AF65-F5344CB8AC3E}">
        <p14:creationId xmlns:p14="http://schemas.microsoft.com/office/powerpoint/2010/main" val="1089960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questioner’s desire for an answer is a combination of his</a:t>
            </a:r>
            <a:r>
              <a:rPr lang="en-US" baseline="0" dirty="0" smtClean="0"/>
              <a:t> lack of information and his need or desire to obtain it. (p. 113)</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28</a:t>
            </a:fld>
            <a:endParaRPr lang="en-US"/>
          </a:p>
        </p:txBody>
      </p:sp>
    </p:spTree>
    <p:extLst>
      <p:ext uri="{BB962C8B-B14F-4D97-AF65-F5344CB8AC3E}">
        <p14:creationId xmlns:p14="http://schemas.microsoft.com/office/powerpoint/2010/main" val="1010466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explicating</a:t>
            </a:r>
            <a:r>
              <a:rPr lang="en-US" baseline="0" dirty="0" smtClean="0"/>
              <a:t> another of his assumptions, van der </a:t>
            </a:r>
            <a:r>
              <a:rPr lang="en-US" baseline="0" dirty="0" err="1" smtClean="0"/>
              <a:t>Meij</a:t>
            </a:r>
            <a:r>
              <a:rPr lang="en-US" baseline="0" dirty="0" smtClean="0"/>
              <a:t> argues that: “The questioner will not turn to just any person who could respond but only to someone whom he reckons to know the answer, or at least part of it (p. 114)</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29</a:t>
            </a:fld>
            <a:endParaRPr lang="en-US"/>
          </a:p>
        </p:txBody>
      </p:sp>
    </p:spTree>
    <p:extLst>
      <p:ext uri="{BB962C8B-B14F-4D97-AF65-F5344CB8AC3E}">
        <p14:creationId xmlns:p14="http://schemas.microsoft.com/office/powerpoint/2010/main" val="835433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Asking a question reveals one’s ignorance and can therefore be a self-threatening event (p. 114).  </a:t>
            </a:r>
          </a:p>
          <a:p>
            <a:endParaRPr lang="en-US" dirty="0" smtClean="0"/>
          </a:p>
          <a:p>
            <a:r>
              <a:rPr lang="en-US" dirty="0" smtClean="0"/>
              <a:t>Presupposes</a:t>
            </a:r>
            <a:r>
              <a:rPr lang="en-US" baseline="0" dirty="0" smtClean="0"/>
              <a:t> that there is some “other” involved.  Asking a question for one’s own sake does not seem to pose such a threat</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30</a:t>
            </a:fld>
            <a:endParaRPr lang="en-US"/>
          </a:p>
        </p:txBody>
      </p:sp>
    </p:spTree>
    <p:extLst>
      <p:ext uri="{BB962C8B-B14F-4D97-AF65-F5344CB8AC3E}">
        <p14:creationId xmlns:p14="http://schemas.microsoft.com/office/powerpoint/2010/main" val="1871774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questioner will not turn to just any person who could respond but only to someone whom</a:t>
            </a:r>
            <a:r>
              <a:rPr lang="en-US" baseline="0" dirty="0" smtClean="0"/>
              <a:t> he reckons to know the answer, or at least part of it. (p. 114)</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31</a:t>
            </a:fld>
            <a:endParaRPr lang="en-US"/>
          </a:p>
        </p:txBody>
      </p:sp>
    </p:spTree>
    <p:extLst>
      <p:ext uri="{BB962C8B-B14F-4D97-AF65-F5344CB8AC3E}">
        <p14:creationId xmlns:p14="http://schemas.microsoft.com/office/powerpoint/2010/main" val="1831761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the respondent</a:t>
            </a:r>
            <a:r>
              <a:rPr lang="en-US" baseline="0" dirty="0" smtClean="0"/>
              <a:t> will supply the answer draws attention to “the questioner’s state of mind” and the assumption that the question solicits a reply focuses on “the characteristics of the linguistic means used.”  (pp. 114-115)</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32</a:t>
            </a:fld>
            <a:endParaRPr lang="en-US"/>
          </a:p>
        </p:txBody>
      </p:sp>
    </p:spTree>
    <p:extLst>
      <p:ext uri="{BB962C8B-B14F-4D97-AF65-F5344CB8AC3E}">
        <p14:creationId xmlns:p14="http://schemas.microsoft.com/office/powerpoint/2010/main" val="258101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18</a:t>
            </a:fld>
            <a:endParaRPr lang="en-US"/>
          </a:p>
        </p:txBody>
      </p:sp>
    </p:spTree>
    <p:extLst>
      <p:ext uri="{BB962C8B-B14F-4D97-AF65-F5344CB8AC3E}">
        <p14:creationId xmlns:p14="http://schemas.microsoft.com/office/powerpoint/2010/main" val="1398393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19</a:t>
            </a:fld>
            <a:endParaRPr lang="en-US"/>
          </a:p>
        </p:txBody>
      </p:sp>
    </p:spTree>
    <p:extLst>
      <p:ext uri="{BB962C8B-B14F-4D97-AF65-F5344CB8AC3E}">
        <p14:creationId xmlns:p14="http://schemas.microsoft.com/office/powerpoint/2010/main" val="528900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err="1" smtClean="0"/>
              <a:t>Cited</a:t>
            </a:r>
            <a:r>
              <a:rPr lang="fr-FR" dirty="0" smtClean="0"/>
              <a:t> in Question Classification </a:t>
            </a:r>
            <a:r>
              <a:rPr lang="fr-FR" dirty="0" err="1" smtClean="0"/>
              <a:t>Schemes</a:t>
            </a:r>
            <a:r>
              <a:rPr lang="fr-FR" baseline="0" dirty="0" smtClean="0"/>
              <a:t> </a:t>
            </a:r>
            <a:r>
              <a:rPr lang="fr-FR" dirty="0" smtClean="0"/>
              <a:t>Art </a:t>
            </a:r>
            <a:r>
              <a:rPr lang="fr-FR" dirty="0" err="1" smtClean="0"/>
              <a:t>Graesser</a:t>
            </a:r>
            <a:r>
              <a:rPr lang="fr-FR" baseline="0" dirty="0" smtClean="0"/>
              <a:t> </a:t>
            </a:r>
            <a:r>
              <a:rPr lang="fr-FR" dirty="0" err="1" smtClean="0"/>
              <a:t>Vasile</a:t>
            </a:r>
            <a:r>
              <a:rPr lang="fr-FR" dirty="0" smtClean="0"/>
              <a:t> Rus</a:t>
            </a:r>
            <a:r>
              <a:rPr lang="fr-FR" baseline="0" dirty="0" smtClean="0"/>
              <a:t> and </a:t>
            </a:r>
            <a:r>
              <a:rPr lang="fr-FR" dirty="0" err="1" smtClean="0"/>
              <a:t>Zhiqiang</a:t>
            </a:r>
            <a:r>
              <a:rPr lang="fr-FR" dirty="0" smtClean="0"/>
              <a:t> Cai</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20</a:t>
            </a:fld>
            <a:endParaRPr lang="en-US"/>
          </a:p>
        </p:txBody>
      </p:sp>
    </p:spTree>
    <p:extLst>
      <p:ext uri="{BB962C8B-B14F-4D97-AF65-F5344CB8AC3E}">
        <p14:creationId xmlns:p14="http://schemas.microsoft.com/office/powerpoint/2010/main" val="2354973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assumptions are simple to the point of being self-evident (p. </a:t>
            </a:r>
            <a:r>
              <a:rPr lang="en-US" baseline="0" smtClean="0"/>
              <a:t>115)</a:t>
            </a:r>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21</a:t>
            </a:fld>
            <a:endParaRPr lang="en-US"/>
          </a:p>
        </p:txBody>
      </p:sp>
    </p:spTree>
    <p:extLst>
      <p:ext uri="{BB962C8B-B14F-4D97-AF65-F5344CB8AC3E}">
        <p14:creationId xmlns:p14="http://schemas.microsoft.com/office/powerpoint/2010/main" val="3311374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“Authors on questioning</a:t>
            </a:r>
            <a:r>
              <a:rPr lang="en-US" baseline="0" dirty="0" smtClean="0"/>
              <a:t> frequently state this assumption, even though not everyone makes a distinction between not knowing and needing to know” ( van der </a:t>
            </a:r>
            <a:r>
              <a:rPr lang="en-US" baseline="0" dirty="0" err="1" smtClean="0"/>
              <a:t>Meij</a:t>
            </a:r>
            <a:r>
              <a:rPr lang="en-US" baseline="0" dirty="0" smtClean="0"/>
              <a:t>, p. 111)</a:t>
            </a:r>
            <a:endParaRPr lang="en-US" dirty="0" smtClean="0"/>
          </a:p>
          <a:p>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22</a:t>
            </a:fld>
            <a:endParaRPr lang="en-US"/>
          </a:p>
        </p:txBody>
      </p:sp>
    </p:spTree>
    <p:extLst>
      <p:ext uri="{BB962C8B-B14F-4D97-AF65-F5344CB8AC3E}">
        <p14:creationId xmlns:p14="http://schemas.microsoft.com/office/powerpoint/2010/main" val="3850966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“Authors on questioning</a:t>
            </a:r>
            <a:r>
              <a:rPr lang="en-US" baseline="0" dirty="0" smtClean="0"/>
              <a:t> frequently state this assumption, even though not everyone makes a distinction between not knowing and needing to know” ( van der </a:t>
            </a:r>
            <a:r>
              <a:rPr lang="en-US" baseline="0" dirty="0" err="1" smtClean="0"/>
              <a:t>Meij</a:t>
            </a:r>
            <a:r>
              <a:rPr lang="en-US" baseline="0" dirty="0" smtClean="0"/>
              <a:t>, p. 111)</a:t>
            </a:r>
            <a:endParaRPr lang="en-US" dirty="0" smtClean="0"/>
          </a:p>
          <a:p>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23</a:t>
            </a:fld>
            <a:endParaRPr lang="en-US"/>
          </a:p>
        </p:txBody>
      </p:sp>
    </p:spTree>
    <p:extLst>
      <p:ext uri="{BB962C8B-B14F-4D97-AF65-F5344CB8AC3E}">
        <p14:creationId xmlns:p14="http://schemas.microsoft.com/office/powerpoint/2010/main" val="3850966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assumption</a:t>
            </a:r>
            <a:r>
              <a:rPr lang="en-US" baseline="0" dirty="0" smtClean="0"/>
              <a:t> “should not be taken in an absolute sense of a question as unambiguously defining the answer.  A question specifies the information sought only to a certain degree, indicating the range of valid answers” (p. 112).  </a:t>
            </a:r>
          </a:p>
          <a:p>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24</a:t>
            </a:fld>
            <a:endParaRPr lang="en-US"/>
          </a:p>
        </p:txBody>
      </p:sp>
    </p:spTree>
    <p:extLst>
      <p:ext uri="{BB962C8B-B14F-4D97-AF65-F5344CB8AC3E}">
        <p14:creationId xmlns:p14="http://schemas.microsoft.com/office/powerpoint/2010/main" val="566993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58BA6-EB3B-4AAE-A32F-48ADF6E2E70B}" type="slidenum">
              <a:rPr lang="en-US" smtClean="0"/>
              <a:t>25</a:t>
            </a:fld>
            <a:endParaRPr lang="en-US"/>
          </a:p>
        </p:txBody>
      </p:sp>
    </p:spTree>
    <p:extLst>
      <p:ext uri="{BB962C8B-B14F-4D97-AF65-F5344CB8AC3E}">
        <p14:creationId xmlns:p14="http://schemas.microsoft.com/office/powerpoint/2010/main" val="3766856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73063" y="354013"/>
            <a:ext cx="8455025" cy="944562"/>
          </a:xfrm>
        </p:spPr>
        <p:txBody>
          <a:bodyPr/>
          <a:lstStyle>
            <a:lvl1pPr>
              <a:defRPr sz="4600" b="1">
                <a:solidFill>
                  <a:srgbClr val="FFFFFF"/>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373063" y="1292225"/>
            <a:ext cx="6400800" cy="576263"/>
          </a:xfrm>
          <a:effectLst>
            <a:outerShdw dist="17961" dir="2700000" algn="ctr" rotWithShape="0">
              <a:srgbClr val="000000"/>
            </a:outerShdw>
          </a:effectLst>
        </p:spPr>
        <p:txBody>
          <a:bodyPr/>
          <a:lstStyle>
            <a:lvl1pPr marL="0" indent="0">
              <a:buFontTx/>
              <a:buNone/>
              <a:defRPr sz="2400">
                <a:solidFill>
                  <a:srgbClr val="66CCFF"/>
                </a:solidFill>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p:txBody>
          <a:bodyPr/>
          <a:lstStyle>
            <a:lvl1pPr>
              <a:defRPr>
                <a:solidFill>
                  <a:srgbClr val="FFFFFF"/>
                </a:solidFill>
              </a:defRPr>
            </a:lvl1pPr>
          </a:lstStyle>
          <a:p>
            <a:fld id="{8F1824D5-7CEC-44A2-9C8E-1AB5DBB803A4}" type="datetimeFigureOut">
              <a:rPr lang="en-US" smtClean="0"/>
              <a:t>11/1/2011</a:t>
            </a:fld>
            <a:endParaRPr lang="en-US"/>
          </a:p>
        </p:txBody>
      </p:sp>
      <p:sp>
        <p:nvSpPr>
          <p:cNvPr id="3077" name="Rectangle 5"/>
          <p:cNvSpPr>
            <a:spLocks noGrp="1" noChangeArrowheads="1"/>
          </p:cNvSpPr>
          <p:nvPr>
            <p:ph type="ftr" sz="quarter" idx="3"/>
          </p:nvPr>
        </p:nvSpPr>
        <p:spPr/>
        <p:txBody>
          <a:bodyPr/>
          <a:lstStyle>
            <a:lvl1pPr>
              <a:defRPr>
                <a:solidFill>
                  <a:srgbClr val="FFFFFF"/>
                </a:solidFill>
              </a:defRPr>
            </a:lvl1pPr>
          </a:lstStyle>
          <a:p>
            <a:endParaRPr lang="en-US"/>
          </a:p>
        </p:txBody>
      </p:sp>
      <p:sp>
        <p:nvSpPr>
          <p:cNvPr id="3078" name="Rectangle 6"/>
          <p:cNvSpPr>
            <a:spLocks noGrp="1" noChangeArrowheads="1"/>
          </p:cNvSpPr>
          <p:nvPr>
            <p:ph type="sldNum" sz="quarter" idx="4"/>
          </p:nvPr>
        </p:nvSpPr>
        <p:spPr/>
        <p:txBody>
          <a:bodyPr/>
          <a:lstStyle>
            <a:lvl1pPr>
              <a:defRPr>
                <a:solidFill>
                  <a:srgbClr val="FFFFFF"/>
                </a:solidFill>
              </a:defRPr>
            </a:lvl1pPr>
          </a:lstStyle>
          <a:p>
            <a:fld id="{180D1FEC-3B5E-4E4E-BAFC-C3E4C4143F3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34795229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85308169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34980114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277024950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14094684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38195116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20236078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26967993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35760411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F1824D5-7CEC-44A2-9C8E-1AB5DBB803A4}" type="datetimeFigureOut">
              <a:rPr lang="en-US" smtClean="0"/>
              <a:t>11/1/2011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0D1FEC-3B5E-4E4E-BAFC-C3E4C4143F3D}" type="slidenum">
              <a:rPr lang="en-US" smtClean="0"/>
              <a:t>‹#›</a:t>
            </a:fld>
            <a:endParaRPr lang="en-US"/>
          </a:p>
        </p:txBody>
      </p:sp>
    </p:spTree>
    <p:extLst>
      <p:ext uri="{BB962C8B-B14F-4D97-AF65-F5344CB8AC3E}">
        <p14:creationId xmlns:p14="http://schemas.microsoft.com/office/powerpoint/2010/main" val="27687112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8F1824D5-7CEC-44A2-9C8E-1AB5DBB803A4}" type="datetimeFigureOut">
              <a:rPr lang="en-US" smtClean="0"/>
              <a:t>11/1/2011</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80D1FEC-3B5E-4E4E-BAFC-C3E4C4143F3D}"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3600" dirty="0" smtClean="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6200000" scaled="1"/>
                  <a:tileRect/>
                </a:gradFill>
              </a:rPr>
              <a:t>QUESTION ASKING AND HUMAN INTENTIONALITY</a:t>
            </a:r>
            <a:endParaRPr lang="en-US" sz="3600" dirty="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6200000" scaled="1"/>
                <a:tileRect/>
              </a:gradFill>
            </a:endParaRPr>
          </a:p>
        </p:txBody>
      </p:sp>
      <p:sp>
        <p:nvSpPr>
          <p:cNvPr id="3" name="Subtitle 2"/>
          <p:cNvSpPr>
            <a:spLocks noGrp="1"/>
          </p:cNvSpPr>
          <p:nvPr>
            <p:ph type="subTitle" idx="1"/>
          </p:nvPr>
        </p:nvSpPr>
        <p:spPr>
          <a:xfrm>
            <a:off x="2514600" y="6019800"/>
            <a:ext cx="6400800" cy="576263"/>
          </a:xfrm>
        </p:spPr>
        <p:txBody>
          <a:bodyPr/>
          <a:lstStyle/>
          <a:p>
            <a:pPr algn="r"/>
            <a:r>
              <a:rPr lang="en-US" sz="3200" dirty="0" smtClean="0">
                <a:solidFill>
                  <a:schemeClr val="accent3">
                    <a:lumMod val="20000"/>
                    <a:lumOff val="80000"/>
                  </a:schemeClr>
                </a:solidFill>
                <a:effectLst>
                  <a:outerShdw blurRad="50800" dist="38100" dir="2700000" algn="tl" rotWithShape="0">
                    <a:schemeClr val="bg1">
                      <a:alpha val="87000"/>
                    </a:schemeClr>
                  </a:outerShdw>
                </a:effectLst>
              </a:rPr>
              <a:t>Patricia A. Alexander</a:t>
            </a:r>
            <a:endParaRPr lang="en-US" sz="3200" dirty="0">
              <a:solidFill>
                <a:schemeClr val="accent3">
                  <a:lumMod val="20000"/>
                  <a:lumOff val="80000"/>
                </a:schemeClr>
              </a:solidFill>
              <a:effectLst>
                <a:outerShdw blurRad="50800" dist="38100" dir="2700000" algn="tl" rotWithShape="0">
                  <a:schemeClr val="bg1">
                    <a:alpha val="87000"/>
                  </a:schemeClr>
                </a:outerShdw>
              </a:effectLst>
            </a:endParaRPr>
          </a:p>
        </p:txBody>
      </p:sp>
    </p:spTree>
    <p:extLst>
      <p:ext uri="{BB962C8B-B14F-4D97-AF65-F5344CB8AC3E}">
        <p14:creationId xmlns:p14="http://schemas.microsoft.com/office/powerpoint/2010/main" val="1182058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1" presetClass="entr" presetSubtype="0" fill="hold" grpId="1" nodeType="afterEffect">
                                  <p:stCondLst>
                                    <p:cond delay="100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4686300" y="2857444"/>
            <a:ext cx="3048000" cy="830997"/>
            <a:chOff x="4686300" y="2857444"/>
            <a:chExt cx="3048000" cy="830997"/>
          </a:xfrm>
        </p:grpSpPr>
        <p:sp>
          <p:nvSpPr>
            <p:cNvPr id="2" name="Left Arrow 1"/>
            <p:cNvSpPr/>
            <p:nvPr/>
          </p:nvSpPr>
          <p:spPr>
            <a:xfrm>
              <a:off x="4686300" y="2953672"/>
              <a:ext cx="762000" cy="457200"/>
            </a:xfrm>
            <a:prstGeom prst="leftArrow">
              <a:avLst/>
            </a:prstGeom>
            <a:gradFill flip="none" rotWithShape="1">
              <a:gsLst>
                <a:gs pos="0">
                  <a:schemeClr val="accent5">
                    <a:lumMod val="50000"/>
                  </a:schemeClr>
                </a:gs>
                <a:gs pos="13000">
                  <a:srgbClr val="0047FF"/>
                </a:gs>
                <a:gs pos="28000">
                  <a:srgbClr val="000082"/>
                </a:gs>
                <a:gs pos="42999">
                  <a:srgbClr val="0047FF"/>
                </a:gs>
                <a:gs pos="58000">
                  <a:srgbClr val="000082"/>
                </a:gs>
                <a:gs pos="72000">
                  <a:srgbClr val="0047FF"/>
                </a:gs>
                <a:gs pos="87000">
                  <a:srgbClr val="000082"/>
                </a:gs>
                <a:gs pos="100000">
                  <a:srgbClr val="0047FF"/>
                </a:gs>
              </a:gsLst>
              <a:path path="circle">
                <a:fillToRect l="100000" t="100000"/>
              </a:path>
              <a:tileRect r="-100000" b="-100000"/>
            </a:gradFill>
            <a:ln>
              <a:solidFill>
                <a:schemeClr val="accent5">
                  <a:lumMod val="9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TextBox 3"/>
            <p:cNvSpPr txBox="1"/>
            <p:nvPr/>
          </p:nvSpPr>
          <p:spPr>
            <a:xfrm>
              <a:off x="5676900" y="2857444"/>
              <a:ext cx="2057400" cy="830997"/>
            </a:xfrm>
            <a:prstGeom prst="rect">
              <a:avLst/>
            </a:prstGeom>
            <a:noFill/>
          </p:spPr>
          <p:txBody>
            <a:bodyPr wrap="square" rtlCol="0">
              <a:spAutoFit/>
            </a:bodyPr>
            <a:lstStyle/>
            <a:p>
              <a:r>
                <a:rPr lang="en-US" sz="2400"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r="100000" b="100000"/>
                    </a:path>
                    <a:tileRect l="-100000" t="-100000"/>
                  </a:gradFill>
                </a:rPr>
                <a:t>Respondent</a:t>
              </a:r>
            </a:p>
            <a:p>
              <a:r>
                <a:rPr lang="en-US" sz="2400"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r="100000" b="100000"/>
                    </a:path>
                    <a:tileRect l="-100000" t="-100000"/>
                  </a:gradFill>
                </a:rPr>
                <a:t>Intentions</a:t>
              </a:r>
              <a:endParaRPr lang="en-US" sz="2400" b="1"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r="100000" b="100000"/>
                  </a:path>
                  <a:tileRect l="-100000" t="-100000"/>
                </a:gradFill>
              </a:endParaRPr>
            </a:p>
          </p:txBody>
        </p:sp>
      </p:grpSp>
      <p:grpSp>
        <p:nvGrpSpPr>
          <p:cNvPr id="8" name="Group 7"/>
          <p:cNvGrpSpPr/>
          <p:nvPr/>
        </p:nvGrpSpPr>
        <p:grpSpPr>
          <a:xfrm>
            <a:off x="1409700" y="2857444"/>
            <a:ext cx="2819400" cy="830997"/>
            <a:chOff x="1409700" y="2857444"/>
            <a:chExt cx="2819400" cy="830997"/>
          </a:xfrm>
        </p:grpSpPr>
        <p:sp>
          <p:nvSpPr>
            <p:cNvPr id="3" name="TextBox 2"/>
            <p:cNvSpPr txBox="1"/>
            <p:nvPr/>
          </p:nvSpPr>
          <p:spPr>
            <a:xfrm>
              <a:off x="1409700" y="2857444"/>
              <a:ext cx="1905000" cy="830997"/>
            </a:xfrm>
            <a:prstGeom prst="rect">
              <a:avLst/>
            </a:prstGeom>
            <a:noFill/>
          </p:spPr>
          <p:txBody>
            <a:bodyPr wrap="square" rtlCol="0">
              <a:spAutoFit/>
            </a:bodyPr>
            <a:lstStyle/>
            <a:p>
              <a:pPr algn="r"/>
              <a:r>
                <a:rPr lang="en-US" sz="2400"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rPr>
                <a:t>Questioner Intentions</a:t>
              </a:r>
              <a:endParaRPr lang="en-US" sz="2400" b="1"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endParaRPr>
            </a:p>
          </p:txBody>
        </p:sp>
        <p:sp>
          <p:nvSpPr>
            <p:cNvPr id="5" name="Left Arrow 4"/>
            <p:cNvSpPr/>
            <p:nvPr/>
          </p:nvSpPr>
          <p:spPr>
            <a:xfrm rot="10800000">
              <a:off x="3467100" y="2953672"/>
              <a:ext cx="762000" cy="457200"/>
            </a:xfrm>
            <a:prstGeom prst="leftArrow">
              <a:avLst/>
            </a:prstGeom>
            <a:gradFill flip="none" rotWithShape="1">
              <a:gsLst>
                <a:gs pos="0">
                  <a:schemeClr val="accent5">
                    <a:lumMod val="50000"/>
                  </a:schemeClr>
                </a:gs>
                <a:gs pos="13000">
                  <a:srgbClr val="0047FF"/>
                </a:gs>
                <a:gs pos="28000">
                  <a:srgbClr val="000082"/>
                </a:gs>
                <a:gs pos="42999">
                  <a:srgbClr val="0047FF"/>
                </a:gs>
                <a:gs pos="58000">
                  <a:srgbClr val="000082"/>
                </a:gs>
                <a:gs pos="72000">
                  <a:srgbClr val="0047FF"/>
                </a:gs>
                <a:gs pos="87000">
                  <a:srgbClr val="000082"/>
                </a:gs>
                <a:gs pos="100000">
                  <a:srgbClr val="0047FF"/>
                </a:gs>
              </a:gsLst>
              <a:path path="circle">
                <a:fillToRect l="100000" t="100000"/>
              </a:path>
              <a:tileRect r="-100000" b="-100000"/>
            </a:gradFill>
            <a:ln>
              <a:solidFill>
                <a:schemeClr val="accent5">
                  <a:lumMod val="9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sp>
        <p:nvSpPr>
          <p:cNvPr id="6" name="TextBox 5"/>
          <p:cNvSpPr txBox="1"/>
          <p:nvPr/>
        </p:nvSpPr>
        <p:spPr>
          <a:xfrm>
            <a:off x="4250871" y="2133600"/>
            <a:ext cx="381000" cy="2554545"/>
          </a:xfrm>
          <a:prstGeom prst="rect">
            <a:avLst/>
          </a:prstGeom>
          <a:noFill/>
        </p:spPr>
        <p:txBody>
          <a:bodyPr wrap="square" rtlCol="0">
            <a:spAutoFit/>
          </a:bodyPr>
          <a:lstStyle/>
          <a:p>
            <a:pPr algn="ctr"/>
            <a:r>
              <a:rPr lang="en-US" sz="2000" b="1" dirty="0" smtClean="0">
                <a:solidFill>
                  <a:schemeClr val="accent5">
                    <a:lumMod val="75000"/>
                  </a:schemeClr>
                </a:solidFill>
              </a:rPr>
              <a:t>QUESTION</a:t>
            </a:r>
            <a:endParaRPr lang="en-US" sz="2000" b="1" dirty="0">
              <a:solidFill>
                <a:schemeClr val="accent5">
                  <a:lumMod val="75000"/>
                </a:schemeClr>
              </a:solidFill>
            </a:endParaRPr>
          </a:p>
        </p:txBody>
      </p:sp>
      <p:sp>
        <p:nvSpPr>
          <p:cNvPr id="26" name="Title 25"/>
          <p:cNvSpPr>
            <a:spLocks noGrp="1"/>
          </p:cNvSpPr>
          <p:nvPr>
            <p:ph type="title"/>
          </p:nvPr>
        </p:nvSpPr>
        <p:spPr>
          <a:xfrm>
            <a:off x="402771" y="5486400"/>
            <a:ext cx="8229600" cy="1143000"/>
          </a:xfrm>
        </p:spPr>
        <p:txBody>
          <a:bodyPr/>
          <a:lstStyle/>
          <a:p>
            <a:pPr algn="r"/>
            <a:r>
              <a:rPr lang="en-US" sz="2800" b="1" dirty="0" smtClean="0">
                <a:solidFill>
                  <a:schemeClr val="accent5">
                    <a:lumMod val="75000"/>
                  </a:schemeClr>
                </a:solidFill>
              </a:rPr>
              <a:t>INTENTION ALIGNMENT</a:t>
            </a:r>
            <a:endParaRPr lang="en-US" sz="4000" dirty="0">
              <a:solidFill>
                <a:schemeClr val="accent5">
                  <a:lumMod val="75000"/>
                </a:schemeClr>
              </a:solidFill>
            </a:endParaRPr>
          </a:p>
        </p:txBody>
      </p:sp>
    </p:spTree>
    <p:extLst>
      <p:ext uri="{BB962C8B-B14F-4D97-AF65-F5344CB8AC3E}">
        <p14:creationId xmlns:p14="http://schemas.microsoft.com/office/powerpoint/2010/main" val="42111954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1+#ppt_w/2"/>
                                          </p:val>
                                        </p:tav>
                                        <p:tav tm="100000">
                                          <p:val>
                                            <p:strVal val="#ppt_x"/>
                                          </p:val>
                                        </p:tav>
                                      </p:tavLst>
                                    </p:anim>
                                    <p:anim calcmode="lin" valueType="num">
                                      <p:cBhvr additive="base">
                                        <p:cTn id="1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965120" y="3148595"/>
            <a:ext cx="2138231" cy="523220"/>
          </a:xfrm>
          <a:prstGeom prst="rect">
            <a:avLst/>
          </a:prstGeom>
        </p:spPr>
        <p:txBody>
          <a:bodyPr wrap="square">
            <a:spAutoFit/>
          </a:bodyPr>
          <a:lstStyle/>
          <a:p>
            <a:pPr lvl="0" algn="ctr"/>
            <a:r>
              <a:rPr lang="en-US" sz="2800" b="1" dirty="0">
                <a:solidFill>
                  <a:srgbClr val="C2D6FB">
                    <a:lumMod val="75000"/>
                  </a:srgbClr>
                </a:solidFill>
              </a:rPr>
              <a:t>QUESTION</a:t>
            </a:r>
          </a:p>
        </p:txBody>
      </p:sp>
      <p:grpSp>
        <p:nvGrpSpPr>
          <p:cNvPr id="2" name="Group 1"/>
          <p:cNvGrpSpPr/>
          <p:nvPr/>
        </p:nvGrpSpPr>
        <p:grpSpPr>
          <a:xfrm>
            <a:off x="2158093" y="2317598"/>
            <a:ext cx="4038600" cy="830997"/>
            <a:chOff x="2158093" y="2317598"/>
            <a:chExt cx="4038600" cy="830997"/>
          </a:xfrm>
        </p:grpSpPr>
        <p:sp>
          <p:nvSpPr>
            <p:cNvPr id="9" name="Rectangle 8"/>
            <p:cNvSpPr/>
            <p:nvPr/>
          </p:nvSpPr>
          <p:spPr>
            <a:xfrm>
              <a:off x="2158093" y="2317598"/>
              <a:ext cx="1807027" cy="830997"/>
            </a:xfrm>
            <a:prstGeom prst="rect">
              <a:avLst/>
            </a:prstGeom>
          </p:spPr>
          <p:txBody>
            <a:bodyPr wrap="square">
              <a:spAutoFit/>
            </a:bodyPr>
            <a:lstStyle/>
            <a:p>
              <a:pPr lvl="0" algn="r"/>
              <a:r>
                <a:rPr lang="en-US" sz="2400"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rPr>
                <a:t>Questioner </a:t>
              </a:r>
              <a:r>
                <a:rPr lang="en-US" sz="2400" b="1"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rPr>
                <a:t>Intentions</a:t>
              </a:r>
            </a:p>
          </p:txBody>
        </p:sp>
        <p:sp>
          <p:nvSpPr>
            <p:cNvPr id="14" name="Left Arrow 13"/>
            <p:cNvSpPr/>
            <p:nvPr/>
          </p:nvSpPr>
          <p:spPr>
            <a:xfrm rot="10800000">
              <a:off x="3986892" y="2630935"/>
              <a:ext cx="2209801" cy="457200"/>
            </a:xfrm>
            <a:prstGeom prst="leftArrow">
              <a:avLst/>
            </a:prstGeom>
            <a:gradFill flip="none" rotWithShape="1">
              <a:gsLst>
                <a:gs pos="0">
                  <a:schemeClr val="accent5">
                    <a:lumMod val="50000"/>
                  </a:schemeClr>
                </a:gs>
                <a:gs pos="13000">
                  <a:srgbClr val="0047FF"/>
                </a:gs>
                <a:gs pos="28000">
                  <a:srgbClr val="000082"/>
                </a:gs>
                <a:gs pos="42999">
                  <a:srgbClr val="0047FF"/>
                </a:gs>
                <a:gs pos="58000">
                  <a:srgbClr val="000082"/>
                </a:gs>
                <a:gs pos="72000">
                  <a:srgbClr val="0047FF"/>
                </a:gs>
                <a:gs pos="87000">
                  <a:srgbClr val="000082"/>
                </a:gs>
                <a:gs pos="100000">
                  <a:srgbClr val="0047FF"/>
                </a:gs>
              </a:gsLst>
              <a:path path="circle">
                <a:fillToRect l="100000" t="100000"/>
              </a:path>
              <a:tileRect r="-100000" b="-100000"/>
            </a:gradFill>
            <a:ln>
              <a:solidFill>
                <a:schemeClr val="accent5">
                  <a:lumMod val="9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grpSp>
        <p:nvGrpSpPr>
          <p:cNvPr id="3" name="Group 2"/>
          <p:cNvGrpSpPr/>
          <p:nvPr/>
        </p:nvGrpSpPr>
        <p:grpSpPr>
          <a:xfrm>
            <a:off x="2819400" y="3733800"/>
            <a:ext cx="4299856" cy="885426"/>
            <a:chOff x="2849336" y="3581362"/>
            <a:chExt cx="4299856" cy="885426"/>
          </a:xfrm>
        </p:grpSpPr>
        <p:sp>
          <p:nvSpPr>
            <p:cNvPr id="11" name="Rectangle 10"/>
            <p:cNvSpPr/>
            <p:nvPr/>
          </p:nvSpPr>
          <p:spPr>
            <a:xfrm>
              <a:off x="5091792" y="3635791"/>
              <a:ext cx="2057400" cy="830997"/>
            </a:xfrm>
            <a:prstGeom prst="rect">
              <a:avLst/>
            </a:prstGeom>
          </p:spPr>
          <p:txBody>
            <a:bodyPr wrap="square">
              <a:spAutoFit/>
            </a:bodyPr>
            <a:lstStyle/>
            <a:p>
              <a:pPr lvl="0"/>
              <a:r>
                <a:rPr lang="en-US" sz="2400" b="1"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r="100000" b="100000"/>
                    </a:path>
                    <a:tileRect l="-100000" t="-100000"/>
                  </a:gradFill>
                </a:rPr>
                <a:t>Respondent</a:t>
              </a:r>
            </a:p>
            <a:p>
              <a:pPr lvl="0"/>
              <a:r>
                <a:rPr lang="en-US" sz="2400" b="1"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r="100000" b="100000"/>
                    </a:path>
                    <a:tileRect l="-100000" t="-100000"/>
                  </a:gradFill>
                </a:rPr>
                <a:t>Intentions</a:t>
              </a:r>
            </a:p>
          </p:txBody>
        </p:sp>
        <p:sp>
          <p:nvSpPr>
            <p:cNvPr id="21" name="Left Arrow 20"/>
            <p:cNvSpPr/>
            <p:nvPr/>
          </p:nvSpPr>
          <p:spPr>
            <a:xfrm>
              <a:off x="2849336" y="3581362"/>
              <a:ext cx="2171700" cy="457200"/>
            </a:xfrm>
            <a:prstGeom prst="leftArrow">
              <a:avLst/>
            </a:prstGeom>
            <a:gradFill flip="none" rotWithShape="1">
              <a:gsLst>
                <a:gs pos="0">
                  <a:schemeClr val="accent5">
                    <a:lumMod val="50000"/>
                  </a:schemeClr>
                </a:gs>
                <a:gs pos="13000">
                  <a:srgbClr val="0047FF"/>
                </a:gs>
                <a:gs pos="28000">
                  <a:srgbClr val="000082"/>
                </a:gs>
                <a:gs pos="42999">
                  <a:srgbClr val="0047FF"/>
                </a:gs>
                <a:gs pos="58000">
                  <a:srgbClr val="000082"/>
                </a:gs>
                <a:gs pos="72000">
                  <a:srgbClr val="0047FF"/>
                </a:gs>
                <a:gs pos="87000">
                  <a:srgbClr val="000082"/>
                </a:gs>
                <a:gs pos="100000">
                  <a:srgbClr val="0047FF"/>
                </a:gs>
              </a:gsLst>
              <a:path path="circle">
                <a:fillToRect l="100000" t="100000"/>
              </a:path>
              <a:tileRect r="-100000" b="-100000"/>
            </a:gradFill>
            <a:ln>
              <a:solidFill>
                <a:schemeClr val="accent5">
                  <a:lumMod val="9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sp>
        <p:nvSpPr>
          <p:cNvPr id="10" name="Rectangle 9"/>
          <p:cNvSpPr/>
          <p:nvPr/>
        </p:nvSpPr>
        <p:spPr>
          <a:xfrm>
            <a:off x="4061954" y="5793432"/>
            <a:ext cx="4305235" cy="461665"/>
          </a:xfrm>
          <a:prstGeom prst="rect">
            <a:avLst/>
          </a:prstGeom>
        </p:spPr>
        <p:txBody>
          <a:bodyPr wrap="none">
            <a:spAutoFit/>
          </a:bodyPr>
          <a:lstStyle/>
          <a:p>
            <a:r>
              <a:rPr lang="en-US" sz="2400" b="1" dirty="0" smtClean="0">
                <a:solidFill>
                  <a:schemeClr val="accent5">
                    <a:lumMod val="75000"/>
                  </a:schemeClr>
                </a:solidFill>
              </a:rPr>
              <a:t>INTENTION MISALIGNMENT</a:t>
            </a:r>
            <a:endParaRPr lang="en-US" sz="2400" dirty="0"/>
          </a:p>
        </p:txBody>
      </p:sp>
    </p:spTree>
    <p:extLst>
      <p:ext uri="{BB962C8B-B14F-4D97-AF65-F5344CB8AC3E}">
        <p14:creationId xmlns:p14="http://schemas.microsoft.com/office/powerpoint/2010/main" val="37633768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urved Left Arrow 22"/>
          <p:cNvSpPr/>
          <p:nvPr/>
        </p:nvSpPr>
        <p:spPr>
          <a:xfrm flipV="1">
            <a:off x="4495800" y="2133600"/>
            <a:ext cx="2057400" cy="2514602"/>
          </a:xfrm>
          <a:prstGeom prst="curvedLeftArrow">
            <a:avLst>
              <a:gd name="adj1" fmla="val 19085"/>
              <a:gd name="adj2" fmla="val 50000"/>
              <a:gd name="adj3" fmla="val 25000"/>
            </a:avLst>
          </a:prstGeom>
          <a:solidFill>
            <a:schemeClr val="accent5">
              <a:lumMod val="50000"/>
            </a:schemeClr>
          </a:solidFill>
          <a:ln>
            <a:solidFill>
              <a:schemeClr val="accent5">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Curved Right Arrow 23"/>
          <p:cNvSpPr/>
          <p:nvPr/>
        </p:nvSpPr>
        <p:spPr>
          <a:xfrm>
            <a:off x="2438400" y="2438400"/>
            <a:ext cx="2090057" cy="2438401"/>
          </a:xfrm>
          <a:prstGeom prst="curvedRightArrow">
            <a:avLst>
              <a:gd name="adj1" fmla="val 19300"/>
              <a:gd name="adj2" fmla="val 50000"/>
              <a:gd name="adj3" fmla="val 23130"/>
            </a:avLst>
          </a:prstGeom>
          <a:solidFill>
            <a:schemeClr val="accent5">
              <a:lumMod val="50000"/>
            </a:schemeClr>
          </a:solidFill>
          <a:ln>
            <a:solidFill>
              <a:schemeClr val="accent5">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a:off x="2895600" y="3276600"/>
            <a:ext cx="3276600" cy="523220"/>
          </a:xfrm>
          <a:prstGeom prst="rect">
            <a:avLst/>
          </a:prstGeom>
          <a:noFill/>
        </p:spPr>
        <p:txBody>
          <a:bodyPr wrap="square" rtlCol="0">
            <a:spAutoFit/>
          </a:bodyPr>
          <a:lstStyle/>
          <a:p>
            <a:pPr algn="ctr"/>
            <a:r>
              <a:rPr lang="en-US" sz="2800" b="1" dirty="0" smtClean="0">
                <a:ln>
                  <a:solidFill>
                    <a:schemeClr val="accent5">
                      <a:lumMod val="90000"/>
                    </a:schemeClr>
                  </a:solidFill>
                </a:ln>
                <a:solidFill>
                  <a:schemeClr val="accent5">
                    <a:lumMod val="50000"/>
                  </a:schemeClr>
                </a:solidFill>
              </a:rPr>
              <a:t>SELF-QUESTION</a:t>
            </a:r>
            <a:endParaRPr lang="en-US" sz="2800" b="1" dirty="0">
              <a:ln>
                <a:solidFill>
                  <a:schemeClr val="accent5">
                    <a:lumMod val="90000"/>
                  </a:schemeClr>
                </a:solidFill>
              </a:ln>
              <a:solidFill>
                <a:schemeClr val="accent5">
                  <a:lumMod val="50000"/>
                </a:schemeClr>
              </a:solidFill>
            </a:endParaRPr>
          </a:p>
        </p:txBody>
      </p:sp>
      <p:sp>
        <p:nvSpPr>
          <p:cNvPr id="18" name="TextBox 17"/>
          <p:cNvSpPr txBox="1"/>
          <p:nvPr/>
        </p:nvSpPr>
        <p:spPr>
          <a:xfrm>
            <a:off x="3581400" y="1219200"/>
            <a:ext cx="1905000" cy="830997"/>
          </a:xfrm>
          <a:prstGeom prst="rect">
            <a:avLst/>
          </a:prstGeom>
          <a:noFill/>
        </p:spPr>
        <p:txBody>
          <a:bodyPr wrap="square" rtlCol="0">
            <a:spAutoFit/>
          </a:bodyPr>
          <a:lstStyle/>
          <a:p>
            <a:pPr algn="ctr"/>
            <a:r>
              <a:rPr lang="en-US" sz="2400"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rPr>
              <a:t>Questioner Intentions</a:t>
            </a:r>
            <a:endParaRPr lang="en-US" sz="2400" b="1"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endParaRPr>
          </a:p>
        </p:txBody>
      </p:sp>
      <p:sp>
        <p:nvSpPr>
          <p:cNvPr id="19" name="TextBox 18"/>
          <p:cNvSpPr txBox="1"/>
          <p:nvPr/>
        </p:nvSpPr>
        <p:spPr>
          <a:xfrm>
            <a:off x="3657600" y="4724400"/>
            <a:ext cx="2057400" cy="830997"/>
          </a:xfrm>
          <a:prstGeom prst="rect">
            <a:avLst/>
          </a:prstGeom>
          <a:noFill/>
        </p:spPr>
        <p:txBody>
          <a:bodyPr wrap="square" rtlCol="0">
            <a:spAutoFit/>
          </a:bodyPr>
          <a:lstStyle/>
          <a:p>
            <a:pPr algn="ctr"/>
            <a:r>
              <a:rPr lang="en-US" sz="2400"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r="100000" b="100000"/>
                  </a:path>
                  <a:tileRect l="-100000" t="-100000"/>
                </a:gradFill>
              </a:rPr>
              <a:t>Respondent</a:t>
            </a:r>
          </a:p>
          <a:p>
            <a:pPr algn="ctr"/>
            <a:r>
              <a:rPr lang="en-US" sz="2400"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r="100000" b="100000"/>
                  </a:path>
                  <a:tileRect l="-100000" t="-100000"/>
                </a:gradFill>
              </a:rPr>
              <a:t>Intentions</a:t>
            </a:r>
            <a:endParaRPr lang="en-US" sz="2400" b="1"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r="100000" b="100000"/>
                </a:path>
                <a:tileRect l="-100000" t="-100000"/>
              </a:gradFill>
            </a:endParaRPr>
          </a:p>
        </p:txBody>
      </p:sp>
      <p:sp>
        <p:nvSpPr>
          <p:cNvPr id="20" name="Rectangle 19"/>
          <p:cNvSpPr/>
          <p:nvPr/>
        </p:nvSpPr>
        <p:spPr>
          <a:xfrm>
            <a:off x="4419600" y="5850093"/>
            <a:ext cx="3433752" cy="461665"/>
          </a:xfrm>
          <a:prstGeom prst="rect">
            <a:avLst/>
          </a:prstGeom>
        </p:spPr>
        <p:txBody>
          <a:bodyPr wrap="none">
            <a:spAutoFit/>
          </a:bodyPr>
          <a:lstStyle/>
          <a:p>
            <a:r>
              <a:rPr lang="en-US" sz="2400" b="1" dirty="0" smtClean="0">
                <a:solidFill>
                  <a:schemeClr val="accent5">
                    <a:lumMod val="75000"/>
                  </a:schemeClr>
                </a:solidFill>
              </a:rPr>
              <a:t>INTENTION SYNERGY</a:t>
            </a:r>
            <a:endParaRPr lang="en-US" sz="2400" dirty="0"/>
          </a:p>
        </p:txBody>
      </p:sp>
    </p:spTree>
    <p:extLst>
      <p:ext uri="{BB962C8B-B14F-4D97-AF65-F5344CB8AC3E}">
        <p14:creationId xmlns:p14="http://schemas.microsoft.com/office/powerpoint/2010/main" val="3431876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22" presetClass="entr" presetSubtype="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wipe(up)">
                                      <p:cBhvr>
                                        <p:cTn id="13" dur="500"/>
                                        <p:tgtEl>
                                          <p:spTgt spid="24"/>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22" presetClass="entr" presetSubtype="4"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down)">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8" grpId="0"/>
      <p:bldP spid="18" grpId="0"/>
      <p:bldP spid="19"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7000" y="838200"/>
            <a:ext cx="4572000" cy="646331"/>
          </a:xfrm>
          <a:prstGeom prst="rect">
            <a:avLst/>
          </a:prstGeom>
        </p:spPr>
        <p:txBody>
          <a:bodyPr>
            <a:spAutoFit/>
          </a:bodyPr>
          <a:lstStyle/>
          <a:p>
            <a:r>
              <a:rPr lang="en-US" b="1" dirty="0"/>
              <a:t>Generating Look-Back Strategy Questions from Expository Texts</a:t>
            </a:r>
            <a:endParaRPr lang="en-US" dirty="0"/>
          </a:p>
        </p:txBody>
      </p:sp>
      <p:sp>
        <p:nvSpPr>
          <p:cNvPr id="5" name="Rectangle 4"/>
          <p:cNvSpPr/>
          <p:nvPr/>
        </p:nvSpPr>
        <p:spPr>
          <a:xfrm>
            <a:off x="4301067" y="1886151"/>
            <a:ext cx="4572000" cy="646331"/>
          </a:xfrm>
          <a:prstGeom prst="rect">
            <a:avLst/>
          </a:prstGeom>
        </p:spPr>
        <p:txBody>
          <a:bodyPr>
            <a:spAutoFit/>
          </a:bodyPr>
          <a:lstStyle/>
          <a:p>
            <a:r>
              <a:rPr lang="en-US" b="1" dirty="0"/>
              <a:t>Generating Questions in the CLEF taxonomy </a:t>
            </a:r>
            <a:endParaRPr lang="en-US" dirty="0"/>
          </a:p>
        </p:txBody>
      </p:sp>
      <p:sp>
        <p:nvSpPr>
          <p:cNvPr id="6" name="Rectangle 5"/>
          <p:cNvSpPr/>
          <p:nvPr/>
        </p:nvSpPr>
        <p:spPr>
          <a:xfrm>
            <a:off x="1219200" y="3249855"/>
            <a:ext cx="4572000" cy="646331"/>
          </a:xfrm>
          <a:prstGeom prst="rect">
            <a:avLst/>
          </a:prstGeom>
        </p:spPr>
        <p:txBody>
          <a:bodyPr>
            <a:spAutoFit/>
          </a:bodyPr>
          <a:lstStyle/>
          <a:p>
            <a:r>
              <a:rPr lang="en-US" b="1" dirty="0"/>
              <a:t>A Discourse-based Approach to Generating </a:t>
            </a:r>
            <a:r>
              <a:rPr lang="en-US" i="1" dirty="0"/>
              <a:t>Why</a:t>
            </a:r>
            <a:r>
              <a:rPr lang="en-US" b="1" dirty="0"/>
              <a:t>-Questions from Texts</a:t>
            </a:r>
            <a:endParaRPr lang="en-US" dirty="0"/>
          </a:p>
        </p:txBody>
      </p:sp>
      <p:sp>
        <p:nvSpPr>
          <p:cNvPr id="7" name="Rectangle 6"/>
          <p:cNvSpPr/>
          <p:nvPr/>
        </p:nvSpPr>
        <p:spPr>
          <a:xfrm rot="946141">
            <a:off x="210238" y="4092876"/>
            <a:ext cx="4572000" cy="646331"/>
          </a:xfrm>
          <a:prstGeom prst="rect">
            <a:avLst/>
          </a:prstGeom>
        </p:spPr>
        <p:txBody>
          <a:bodyPr>
            <a:spAutoFit/>
          </a:bodyPr>
          <a:lstStyle/>
          <a:p>
            <a:r>
              <a:rPr lang="en-US" b="1" dirty="0">
                <a:solidFill>
                  <a:schemeClr val="accent5">
                    <a:lumMod val="90000"/>
                  </a:schemeClr>
                </a:solidFill>
              </a:rPr>
              <a:t>Readers’ Questioning: Some Hints For Automated Question Generation</a:t>
            </a:r>
          </a:p>
        </p:txBody>
      </p:sp>
      <p:sp>
        <p:nvSpPr>
          <p:cNvPr id="8" name="Rectangle 7"/>
          <p:cNvSpPr/>
          <p:nvPr/>
        </p:nvSpPr>
        <p:spPr>
          <a:xfrm>
            <a:off x="3505200" y="6048522"/>
            <a:ext cx="5334000" cy="646331"/>
          </a:xfrm>
          <a:prstGeom prst="rect">
            <a:avLst/>
          </a:prstGeom>
        </p:spPr>
        <p:txBody>
          <a:bodyPr wrap="square">
            <a:spAutoFit/>
          </a:bodyPr>
          <a:lstStyle/>
          <a:p>
            <a:r>
              <a:rPr lang="en-US" b="1" dirty="0" smtClean="0"/>
              <a:t>What’s Next? Target Concept Identification</a:t>
            </a:r>
            <a:r>
              <a:rPr lang="en-US" b="1" dirty="0"/>
              <a:t> </a:t>
            </a:r>
            <a:r>
              <a:rPr lang="en-US" b="1" dirty="0" smtClean="0"/>
              <a:t>And Sequencing</a:t>
            </a:r>
            <a:endParaRPr lang="en-US" b="1" dirty="0"/>
          </a:p>
        </p:txBody>
      </p:sp>
      <p:sp>
        <p:nvSpPr>
          <p:cNvPr id="9" name="Rectangle 8"/>
          <p:cNvSpPr/>
          <p:nvPr/>
        </p:nvSpPr>
        <p:spPr>
          <a:xfrm rot="21246863">
            <a:off x="2686682" y="4946440"/>
            <a:ext cx="5105400" cy="646331"/>
          </a:xfrm>
          <a:prstGeom prst="rect">
            <a:avLst/>
          </a:prstGeom>
        </p:spPr>
        <p:txBody>
          <a:bodyPr wrap="square">
            <a:spAutoFit/>
          </a:bodyPr>
          <a:lstStyle/>
          <a:p>
            <a:r>
              <a:rPr lang="en-US" b="1" dirty="0"/>
              <a:t>Question Generation from Paragraphs at </a:t>
            </a:r>
            <a:r>
              <a:rPr lang="en-US" b="1" dirty="0" err="1" smtClean="0"/>
              <a:t>UPenn</a:t>
            </a:r>
            <a:r>
              <a:rPr lang="en-US" b="1" dirty="0" smtClean="0"/>
              <a:t>: QGSTEC </a:t>
            </a:r>
            <a:r>
              <a:rPr lang="en-US" b="1" dirty="0"/>
              <a:t>System </a:t>
            </a:r>
            <a:r>
              <a:rPr lang="en-US" b="1" dirty="0" smtClean="0"/>
              <a:t>Description </a:t>
            </a:r>
            <a:endParaRPr lang="en-US" b="1" dirty="0"/>
          </a:p>
        </p:txBody>
      </p:sp>
      <p:sp>
        <p:nvSpPr>
          <p:cNvPr id="10" name="Rectangle 9"/>
          <p:cNvSpPr/>
          <p:nvPr/>
        </p:nvSpPr>
        <p:spPr>
          <a:xfrm>
            <a:off x="6005329" y="3710927"/>
            <a:ext cx="2467342" cy="369332"/>
          </a:xfrm>
          <a:prstGeom prst="rect">
            <a:avLst/>
          </a:prstGeom>
        </p:spPr>
        <p:txBody>
          <a:bodyPr wrap="none">
            <a:spAutoFit/>
          </a:bodyPr>
          <a:lstStyle/>
          <a:p>
            <a:r>
              <a:rPr lang="en-US" b="1" dirty="0">
                <a:solidFill>
                  <a:schemeClr val="accent5">
                    <a:lumMod val="75000"/>
                  </a:schemeClr>
                </a:solidFill>
              </a:rPr>
              <a:t>Question Generation</a:t>
            </a:r>
          </a:p>
        </p:txBody>
      </p:sp>
      <p:sp>
        <p:nvSpPr>
          <p:cNvPr id="11" name="Rectangle 10"/>
          <p:cNvSpPr/>
          <p:nvPr/>
        </p:nvSpPr>
        <p:spPr>
          <a:xfrm rot="21279874">
            <a:off x="187607" y="1798885"/>
            <a:ext cx="4572000" cy="646331"/>
          </a:xfrm>
          <a:prstGeom prst="rect">
            <a:avLst/>
          </a:prstGeom>
        </p:spPr>
        <p:txBody>
          <a:bodyPr>
            <a:spAutoFit/>
          </a:bodyPr>
          <a:lstStyle/>
          <a:p>
            <a:r>
              <a:rPr lang="en-US" b="1" dirty="0"/>
              <a:t>Question Generation in the CODA</a:t>
            </a:r>
          </a:p>
          <a:p>
            <a:r>
              <a:rPr lang="en-US" b="1" dirty="0"/>
              <a:t>project</a:t>
            </a:r>
          </a:p>
        </p:txBody>
      </p:sp>
      <p:sp>
        <p:nvSpPr>
          <p:cNvPr id="12" name="Rectangle 11"/>
          <p:cNvSpPr/>
          <p:nvPr/>
        </p:nvSpPr>
        <p:spPr>
          <a:xfrm rot="717470">
            <a:off x="6300409" y="4516324"/>
            <a:ext cx="2210926" cy="369332"/>
          </a:xfrm>
          <a:prstGeom prst="rect">
            <a:avLst/>
          </a:prstGeom>
        </p:spPr>
        <p:txBody>
          <a:bodyPr wrap="none">
            <a:spAutoFit/>
          </a:bodyPr>
          <a:lstStyle/>
          <a:p>
            <a:r>
              <a:rPr lang="en-US" b="1" dirty="0">
                <a:latin typeface="Arial" charset="0"/>
                <a:cs typeface="Arial" charset="0"/>
              </a:rPr>
              <a:t>Question Training </a:t>
            </a:r>
            <a:endParaRPr lang="en-US" b="1" dirty="0"/>
          </a:p>
        </p:txBody>
      </p:sp>
      <p:sp>
        <p:nvSpPr>
          <p:cNvPr id="13" name="Rectangle 12"/>
          <p:cNvSpPr/>
          <p:nvPr/>
        </p:nvSpPr>
        <p:spPr>
          <a:xfrm rot="21108240">
            <a:off x="155439" y="343911"/>
            <a:ext cx="4572000" cy="646331"/>
          </a:xfrm>
          <a:prstGeom prst="rect">
            <a:avLst/>
          </a:prstGeom>
        </p:spPr>
        <p:txBody>
          <a:bodyPr>
            <a:spAutoFit/>
          </a:bodyPr>
          <a:lstStyle/>
          <a:p>
            <a:r>
              <a:rPr lang="en-US" b="1" dirty="0">
                <a:solidFill>
                  <a:schemeClr val="accent5">
                    <a:lumMod val="90000"/>
                  </a:schemeClr>
                </a:solidFill>
              </a:rPr>
              <a:t>Generating Questions Automatically from Informational Text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 y="5348287"/>
            <a:ext cx="1871663" cy="150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228600" y="2532482"/>
            <a:ext cx="8763000" cy="523220"/>
          </a:xfrm>
          <a:prstGeom prst="rect">
            <a:avLst/>
          </a:prstGeom>
          <a:noFill/>
        </p:spPr>
        <p:txBody>
          <a:bodyPr wrap="square" rtlCol="0">
            <a:spAutoFit/>
          </a:bodyPr>
          <a:lstStyle/>
          <a:p>
            <a:r>
              <a:rPr lang="en-US" sz="2800" b="1" dirty="0" smtClean="0">
                <a:ln>
                  <a:solidFill>
                    <a:schemeClr val="accent5">
                      <a:lumMod val="75000"/>
                    </a:schemeClr>
                  </a:solidFill>
                </a:ln>
                <a:gradFill>
                  <a:gsLst>
                    <a:gs pos="0">
                      <a:schemeClr val="accent5">
                        <a:lumMod val="50000"/>
                      </a:schemeClr>
                    </a:gs>
                    <a:gs pos="13000">
                      <a:srgbClr val="0047FF"/>
                    </a:gs>
                    <a:gs pos="30000">
                      <a:srgbClr val="000082"/>
                    </a:gs>
                    <a:gs pos="81665">
                      <a:srgbClr val="0023BF"/>
                    </a:gs>
                    <a:gs pos="49000">
                      <a:srgbClr val="0047FF"/>
                    </a:gs>
                    <a:gs pos="63000">
                      <a:srgbClr val="000082"/>
                    </a:gs>
                    <a:gs pos="74000">
                      <a:srgbClr val="0047FF"/>
                    </a:gs>
                    <a:gs pos="89000">
                      <a:srgbClr val="000082"/>
                    </a:gs>
                    <a:gs pos="100000">
                      <a:srgbClr val="0047FF"/>
                    </a:gs>
                  </a:gsLst>
                  <a:path path="circle">
                    <a:fillToRect l="100000" t="100000"/>
                  </a:path>
                </a:gradFill>
                <a:effectLst>
                  <a:reflection blurRad="6350" stA="55000" endA="50" endPos="85000" dist="60007" dir="5400000" sy="-100000" algn="bl" rotWithShape="0"/>
                </a:effectLst>
              </a:rPr>
              <a:t>QUESTION GENERATION WORKSHOPS 2008-2011</a:t>
            </a:r>
            <a:endParaRPr lang="en-US" sz="2800" b="1" dirty="0">
              <a:ln>
                <a:solidFill>
                  <a:schemeClr val="accent5">
                    <a:lumMod val="75000"/>
                  </a:schemeClr>
                </a:solidFill>
              </a:ln>
              <a:gradFill>
                <a:gsLst>
                  <a:gs pos="0">
                    <a:schemeClr val="accent5">
                      <a:lumMod val="50000"/>
                    </a:schemeClr>
                  </a:gs>
                  <a:gs pos="13000">
                    <a:srgbClr val="0047FF"/>
                  </a:gs>
                  <a:gs pos="30000">
                    <a:srgbClr val="000082"/>
                  </a:gs>
                  <a:gs pos="81665">
                    <a:srgbClr val="0023BF"/>
                  </a:gs>
                  <a:gs pos="49000">
                    <a:srgbClr val="0047FF"/>
                  </a:gs>
                  <a:gs pos="63000">
                    <a:srgbClr val="000082"/>
                  </a:gs>
                  <a:gs pos="74000">
                    <a:srgbClr val="0047FF"/>
                  </a:gs>
                  <a:gs pos="89000">
                    <a:srgbClr val="000082"/>
                  </a:gs>
                  <a:gs pos="100000">
                    <a:srgbClr val="0047FF"/>
                  </a:gs>
                </a:gsLst>
                <a:path path="circle">
                  <a:fillToRect l="100000" t="100000"/>
                </a:path>
              </a:gradFill>
              <a:effectLst>
                <a:reflection blurRad="6350" stA="55000" endA="50" endPos="85000" dist="60007" dir="5400000" sy="-100000" algn="bl" rotWithShape="0"/>
              </a:effectLst>
            </a:endParaRPr>
          </a:p>
        </p:txBody>
      </p:sp>
    </p:spTree>
    <p:extLst>
      <p:ext uri="{BB962C8B-B14F-4D97-AF65-F5344CB8AC3E}">
        <p14:creationId xmlns:p14="http://schemas.microsoft.com/office/powerpoint/2010/main" val="19760945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10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grpId="0" nodeType="afterEffect">
                                  <p:stCondLst>
                                    <p:cond delay="1000"/>
                                  </p:stCondLst>
                                  <p:childTnLst>
                                    <p:set>
                                      <p:cBhvr>
                                        <p:cTn id="18" dur="1" fill="hold">
                                          <p:stCondLst>
                                            <p:cond delay="0"/>
                                          </p:stCondLst>
                                        </p:cTn>
                                        <p:tgtEl>
                                          <p:spTgt spid="5"/>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grpId="0" nodeType="afterEffect">
                                  <p:stCondLst>
                                    <p:cond delay="1000"/>
                                  </p:stCondLst>
                                  <p:childTnLst>
                                    <p:set>
                                      <p:cBhvr>
                                        <p:cTn id="21" dur="1" fill="hold">
                                          <p:stCondLst>
                                            <p:cond delay="0"/>
                                          </p:stCondLst>
                                        </p:cTn>
                                        <p:tgtEl>
                                          <p:spTgt spid="8"/>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1000"/>
                                  </p:stCondLst>
                                  <p:childTnLst>
                                    <p:set>
                                      <p:cBhvr>
                                        <p:cTn id="24" dur="1" fill="hold">
                                          <p:stCondLst>
                                            <p:cond delay="0"/>
                                          </p:stCondLst>
                                        </p:cTn>
                                        <p:tgtEl>
                                          <p:spTgt spid="11"/>
                                        </p:tgtEl>
                                        <p:attrNameLst>
                                          <p:attrName>style.visibility</p:attrName>
                                        </p:attrNameLst>
                                      </p:cBhvr>
                                      <p:to>
                                        <p:strVal val="visible"/>
                                      </p:to>
                                    </p:set>
                                  </p:childTnLst>
                                </p:cTn>
                              </p:par>
                            </p:childTnLst>
                          </p:cTn>
                        </p:par>
                        <p:par>
                          <p:cTn id="25" fill="hold">
                            <p:stCondLst>
                              <p:cond delay="4000"/>
                            </p:stCondLst>
                            <p:childTnLst>
                              <p:par>
                                <p:cTn id="26" presetID="1" presetClass="entr" presetSubtype="0" fill="hold" grpId="0" nodeType="afterEffect">
                                  <p:stCondLst>
                                    <p:cond delay="1000"/>
                                  </p:stCondLst>
                                  <p:childTnLst>
                                    <p:set>
                                      <p:cBhvr>
                                        <p:cTn id="27" dur="1" fill="hold">
                                          <p:stCondLst>
                                            <p:cond delay="0"/>
                                          </p:stCondLst>
                                        </p:cTn>
                                        <p:tgtEl>
                                          <p:spTgt spid="4"/>
                                        </p:tgtEl>
                                        <p:attrNameLst>
                                          <p:attrName>style.visibility</p:attrName>
                                        </p:attrNameLst>
                                      </p:cBhvr>
                                      <p:to>
                                        <p:strVal val="visible"/>
                                      </p:to>
                                    </p:set>
                                  </p:childTnLst>
                                </p:cTn>
                              </p:par>
                            </p:childTnLst>
                          </p:cTn>
                        </p:par>
                        <p:par>
                          <p:cTn id="28" fill="hold">
                            <p:stCondLst>
                              <p:cond delay="5000"/>
                            </p:stCondLst>
                            <p:childTnLst>
                              <p:par>
                                <p:cTn id="29" presetID="1" presetClass="entr" presetSubtype="0" fill="hold" grpId="0" nodeType="afterEffect">
                                  <p:stCondLst>
                                    <p:cond delay="1000"/>
                                  </p:stCondLst>
                                  <p:childTnLst>
                                    <p:set>
                                      <p:cBhvr>
                                        <p:cTn id="30" dur="1" fill="hold">
                                          <p:stCondLst>
                                            <p:cond delay="0"/>
                                          </p:stCondLst>
                                        </p:cTn>
                                        <p:tgtEl>
                                          <p:spTgt spid="12"/>
                                        </p:tgtEl>
                                        <p:attrNameLst>
                                          <p:attrName>style.visibility</p:attrName>
                                        </p:attrNameLst>
                                      </p:cBhvr>
                                      <p:to>
                                        <p:strVal val="visible"/>
                                      </p:to>
                                    </p:set>
                                  </p:childTnLst>
                                </p:cTn>
                              </p:par>
                            </p:childTnLst>
                          </p:cTn>
                        </p:par>
                        <p:par>
                          <p:cTn id="31" fill="hold">
                            <p:stCondLst>
                              <p:cond delay="6000"/>
                            </p:stCondLst>
                            <p:childTnLst>
                              <p:par>
                                <p:cTn id="32" presetID="1" presetClass="entr" presetSubtype="0" fill="hold" grpId="0" nodeType="afterEffect">
                                  <p:stCondLst>
                                    <p:cond delay="1000"/>
                                  </p:stCondLst>
                                  <p:childTnLst>
                                    <p:set>
                                      <p:cBhvr>
                                        <p:cTn id="33" dur="1" fill="hold">
                                          <p:stCondLst>
                                            <p:cond delay="0"/>
                                          </p:stCondLst>
                                        </p:cTn>
                                        <p:tgtEl>
                                          <p:spTgt spid="7"/>
                                        </p:tgtEl>
                                        <p:attrNameLst>
                                          <p:attrName>style.visibility</p:attrName>
                                        </p:attrNameLst>
                                      </p:cBhvr>
                                      <p:to>
                                        <p:strVal val="visible"/>
                                      </p:to>
                                    </p:set>
                                  </p:childTnLst>
                                </p:cTn>
                              </p:par>
                            </p:childTnLst>
                          </p:cTn>
                        </p:par>
                        <p:par>
                          <p:cTn id="34" fill="hold">
                            <p:stCondLst>
                              <p:cond delay="7000"/>
                            </p:stCondLst>
                            <p:childTnLst>
                              <p:par>
                                <p:cTn id="35" presetID="1" presetClass="entr" presetSubtype="0" fill="hold" grpId="1" nodeType="afterEffect">
                                  <p:stCondLst>
                                    <p:cond delay="1000"/>
                                  </p:stCondLst>
                                  <p:childTnLst>
                                    <p:set>
                                      <p:cBhvr>
                                        <p:cTn id="36" dur="1" fill="hold">
                                          <p:stCondLst>
                                            <p:cond delay="0"/>
                                          </p:stCondLst>
                                        </p:cTn>
                                        <p:tgtEl>
                                          <p:spTgt spid="13"/>
                                        </p:tgtEl>
                                        <p:attrNameLst>
                                          <p:attrName>style.visibility</p:attrName>
                                        </p:attrNameLst>
                                      </p:cBhvr>
                                      <p:to>
                                        <p:strVal val="visible"/>
                                      </p:to>
                                    </p:set>
                                  </p:childTnLst>
                                </p:cTn>
                              </p:par>
                            </p:childTnLst>
                          </p:cTn>
                        </p:par>
                        <p:par>
                          <p:cTn id="37" fill="hold">
                            <p:stCondLst>
                              <p:cond delay="8000"/>
                            </p:stCondLst>
                            <p:childTnLst>
                              <p:par>
                                <p:cTn id="38" presetID="1" presetClass="entr" presetSubtype="0" fill="hold" grpId="0" nodeType="afterEffect">
                                  <p:stCondLst>
                                    <p:cond delay="1000"/>
                                  </p:stCondLst>
                                  <p:childTnLst>
                                    <p:set>
                                      <p:cBhvr>
                                        <p:cTn id="3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1"/>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1219200"/>
            <a:ext cx="8229600" cy="655638"/>
          </a:xfrm>
        </p:spPr>
        <p:txBody>
          <a:bodyPr/>
          <a:lstStyle/>
          <a:p>
            <a:r>
              <a:rPr lang="en-US" sz="3600" dirty="0">
                <a:solidFill>
                  <a:schemeClr val="tx1"/>
                </a:solidFill>
              </a:rPr>
              <a:t/>
            </a:r>
            <a:br>
              <a:rPr lang="en-US" sz="3600" dirty="0">
                <a:solidFill>
                  <a:schemeClr val="tx1"/>
                </a:solidFill>
              </a:rPr>
            </a:br>
            <a:r>
              <a:rPr lang="en-US" sz="2400" b="1" dirty="0">
                <a:solidFill>
                  <a:schemeClr val="tx1"/>
                </a:solidFill>
              </a:rPr>
              <a:t>Special Issue on Question Generation</a:t>
            </a:r>
            <a:br>
              <a:rPr lang="en-US" sz="2400" b="1" dirty="0">
                <a:solidFill>
                  <a:schemeClr val="tx1"/>
                </a:solidFill>
              </a:rPr>
            </a:br>
            <a:r>
              <a:rPr lang="en-US" sz="2400" b="1" dirty="0">
                <a:solidFill>
                  <a:schemeClr val="tx1"/>
                </a:solidFill>
              </a:rPr>
              <a:t>— Call for Papers — </a:t>
            </a:r>
            <a:r>
              <a:rPr lang="en-US" sz="3200" b="1" dirty="0"/>
              <a:t/>
            </a:r>
            <a:br>
              <a:rPr lang="en-US" sz="3200" b="1" dirty="0"/>
            </a:br>
            <a:endParaRPr lang="en-US" dirty="0"/>
          </a:p>
        </p:txBody>
      </p:sp>
      <p:sp>
        <p:nvSpPr>
          <p:cNvPr id="3" name="Content Placeholder 2"/>
          <p:cNvSpPr>
            <a:spLocks noGrp="1"/>
          </p:cNvSpPr>
          <p:nvPr>
            <p:ph idx="1"/>
          </p:nvPr>
        </p:nvSpPr>
        <p:spPr>
          <a:xfrm>
            <a:off x="533400" y="1905000"/>
            <a:ext cx="8153400" cy="4754563"/>
          </a:xfrm>
        </p:spPr>
        <p:txBody>
          <a:bodyPr/>
          <a:lstStyle/>
          <a:p>
            <a:pPr marL="0" indent="0">
              <a:buNone/>
            </a:pPr>
            <a:r>
              <a:rPr lang="en-US" sz="1600" dirty="0"/>
              <a:t>Automatically generating questions is an important task in many different contexts including dialogue systems, intelligent tutoring systems, automated assessment and search interfaces. Questions are used to express </a:t>
            </a:r>
            <a:r>
              <a:rPr lang="en-US" sz="1600" dirty="0">
                <a:solidFill>
                  <a:srgbClr val="3366FF"/>
                </a:solidFill>
              </a:rPr>
              <a:t>informational needs</a:t>
            </a:r>
            <a:r>
              <a:rPr lang="en-US" sz="1600" dirty="0"/>
              <a:t>: when we do not know something, the </a:t>
            </a:r>
            <a:r>
              <a:rPr lang="en-US" sz="1600" dirty="0">
                <a:solidFill>
                  <a:srgbClr val="3366FF"/>
                </a:solidFill>
              </a:rPr>
              <a:t>natural</a:t>
            </a:r>
            <a:r>
              <a:rPr lang="en-US" sz="1600" dirty="0"/>
              <a:t> thing to do is to ask about it. As computer systems become more advanced and are expected to be more </a:t>
            </a:r>
            <a:r>
              <a:rPr lang="en-US" sz="1600" dirty="0">
                <a:solidFill>
                  <a:srgbClr val="3366FF"/>
                </a:solidFill>
              </a:rPr>
              <a:t>adaptive and autonomous</a:t>
            </a:r>
            <a:r>
              <a:rPr lang="en-US" sz="1600" dirty="0"/>
              <a:t>, their </a:t>
            </a:r>
            <a:r>
              <a:rPr lang="en-US" sz="1600" dirty="0">
                <a:solidFill>
                  <a:schemeClr val="accent5">
                    <a:lumMod val="50000"/>
                  </a:schemeClr>
                </a:solidFill>
              </a:rPr>
              <a:t>informational </a:t>
            </a:r>
            <a:r>
              <a:rPr lang="en-US" sz="1600" dirty="0">
                <a:solidFill>
                  <a:srgbClr val="3366FF"/>
                </a:solidFill>
              </a:rPr>
              <a:t>needs grow</a:t>
            </a:r>
            <a:r>
              <a:rPr lang="en-US" sz="1600" dirty="0"/>
              <a:t>, and being equipped with the ability to ask questions has clear advantages. State-of-the-art spoken dialogue systems are a good case in point: where would they be without the ability to ask questions, for example, about the </a:t>
            </a:r>
            <a:r>
              <a:rPr lang="en-US" sz="1600" dirty="0">
                <a:solidFill>
                  <a:srgbClr val="3366FF"/>
                </a:solidFill>
              </a:rPr>
              <a:t>user's goals </a:t>
            </a:r>
            <a:r>
              <a:rPr lang="en-US" sz="1600" dirty="0"/>
              <a:t>("Where would you like to travel to?") or about their understanding of the users' utterances ("Did you say 'London'?")? </a:t>
            </a:r>
            <a:endParaRPr lang="en-US" sz="1600" dirty="0" smtClean="0"/>
          </a:p>
          <a:p>
            <a:pPr marL="0" indent="0">
              <a:buNone/>
            </a:pPr>
            <a:r>
              <a:rPr lang="en-US" sz="1600" dirty="0"/>
              <a:t>Of course, the </a:t>
            </a:r>
            <a:r>
              <a:rPr lang="en-US" sz="1600" dirty="0">
                <a:solidFill>
                  <a:srgbClr val="3366FF"/>
                </a:solidFill>
              </a:rPr>
              <a:t>purpose of asking questions </a:t>
            </a:r>
            <a:r>
              <a:rPr lang="en-US" sz="1600" dirty="0">
                <a:solidFill>
                  <a:schemeClr val="accent5">
                    <a:lumMod val="50000"/>
                  </a:schemeClr>
                </a:solidFill>
              </a:rPr>
              <a:t>is not limited to satisfying straightforward informational needs</a:t>
            </a:r>
            <a:r>
              <a:rPr lang="en-US" sz="1600" dirty="0"/>
              <a:t>. In a classroom, a teacher may ask a question, not because she doesn't know the answer, but because she </a:t>
            </a:r>
            <a:r>
              <a:rPr lang="en-US" sz="1600" dirty="0">
                <a:solidFill>
                  <a:srgbClr val="3366FF"/>
                </a:solidFill>
              </a:rPr>
              <a:t>wants to know </a:t>
            </a:r>
            <a:r>
              <a:rPr lang="en-US" sz="1600" dirty="0"/>
              <a:t>whether the student knows the answer (or perhaps she wants to provide the student with a hint that will help him solve whichever problem he is dealing with). Generating such questions automatically is a central task for intelligent tutoring systems. </a:t>
            </a:r>
            <a:r>
              <a:rPr lang="en-US" sz="1600" dirty="0">
                <a:solidFill>
                  <a:srgbClr val="FFFFFF"/>
                </a:solidFill>
              </a:rPr>
              <a:t>Exam questions </a:t>
            </a:r>
            <a:r>
              <a:rPr lang="en-US" sz="1600" dirty="0"/>
              <a:t>are another case in point. In the context of automated assessment, generating questions automatically from educational resources is a great challenge, with, potentially, tremendous impact.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399" y="36510"/>
            <a:ext cx="5941139" cy="106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286654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6477000" cy="1143000"/>
          </a:xfrm>
        </p:spPr>
        <p:txBody>
          <a:bodyPr/>
          <a:lstStyle/>
          <a:p>
            <a:r>
              <a:rPr lang="en-US" sz="3600" b="1" dirty="0" smtClean="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3500000" scaled="1"/>
                  <a:tileRect/>
                </a:gradFill>
              </a:rPr>
              <a:t>INTENTIONS EXPRESSED OR IMPLIED</a:t>
            </a:r>
            <a:endParaRPr lang="en-US" sz="3600" b="1" dirty="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3500000" scaled="1"/>
                <a:tileRect/>
              </a:gradFill>
            </a:endParaRPr>
          </a:p>
        </p:txBody>
      </p:sp>
      <p:sp>
        <p:nvSpPr>
          <p:cNvPr id="3" name="Content Placeholder 2"/>
          <p:cNvSpPr>
            <a:spLocks noGrp="1"/>
          </p:cNvSpPr>
          <p:nvPr>
            <p:ph sz="half" idx="2"/>
          </p:nvPr>
        </p:nvSpPr>
        <p:spPr>
          <a:xfrm>
            <a:off x="533400" y="1828800"/>
            <a:ext cx="8305800" cy="1863725"/>
          </a:xfrm>
        </p:spPr>
        <p:txBody>
          <a:bodyPr/>
          <a:lstStyle/>
          <a:p>
            <a:pPr marL="0" indent="0">
              <a:buNone/>
            </a:pPr>
            <a:r>
              <a:rPr lang="en-US" sz="2800" dirty="0" smtClean="0"/>
              <a:t>What can be surmised about possible intentions of those who seek to build or “author” learning experiences, environments, or intelligent systems that incorporate questions or question prompts?</a:t>
            </a:r>
            <a:endParaRPr lang="en-US" sz="2800" dirty="0"/>
          </a:p>
        </p:txBody>
      </p:sp>
      <p:sp>
        <p:nvSpPr>
          <p:cNvPr id="7" name="Content Placeholder 6"/>
          <p:cNvSpPr>
            <a:spLocks noGrp="1"/>
          </p:cNvSpPr>
          <p:nvPr>
            <p:ph sz="quarter" idx="4"/>
          </p:nvPr>
        </p:nvSpPr>
        <p:spPr>
          <a:xfrm>
            <a:off x="1600200" y="4343400"/>
            <a:ext cx="5867399" cy="1935163"/>
          </a:xfrm>
        </p:spPr>
        <p:txBody>
          <a:bodyPr/>
          <a:lstStyle/>
          <a:p>
            <a:pPr marL="0" indent="0">
              <a:buNone/>
            </a:pPr>
            <a:r>
              <a:rPr lang="en-US" sz="3200" b="1"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6200000" scaled="1"/>
                  <a:tileRect/>
                </a:gradFill>
              </a:rPr>
              <a:t>How do </a:t>
            </a:r>
            <a:r>
              <a:rPr lang="en-US" sz="3200" b="1" dirty="0" smtClean="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6200000" scaled="1"/>
                  <a:tileRect/>
                </a:gradFill>
              </a:rPr>
              <a:t>such intentions </a:t>
            </a:r>
            <a:r>
              <a:rPr lang="en-US" sz="3200" b="1"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6200000" scaled="1"/>
                  <a:tileRect/>
                </a:gradFill>
              </a:rPr>
              <a:t>compare to </a:t>
            </a:r>
            <a:r>
              <a:rPr lang="en-US" sz="3200" b="1" dirty="0" smtClean="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6200000" scaled="1"/>
                  <a:tileRect/>
                </a:gradFill>
              </a:rPr>
              <a:t>the intentions of those </a:t>
            </a:r>
            <a:r>
              <a:rPr lang="en-US" sz="3200" b="1"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6200000" scaled="1"/>
                  <a:tileRect/>
                </a:gradFill>
              </a:rPr>
              <a:t>who are called upon to respond</a:t>
            </a:r>
            <a:r>
              <a:rPr lang="en-US" b="1"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6200000" scaled="1"/>
                  <a:tileRect/>
                </a:gradFill>
              </a:rPr>
              <a:t>?</a:t>
            </a:r>
          </a:p>
          <a:p>
            <a:endParaRPr lang="en-US" dirty="0"/>
          </a:p>
        </p:txBody>
      </p:sp>
    </p:spTree>
    <p:extLst>
      <p:ext uri="{BB962C8B-B14F-4D97-AF65-F5344CB8AC3E}">
        <p14:creationId xmlns:p14="http://schemas.microsoft.com/office/powerpoint/2010/main" val="39092421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ssolve">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6324600" cy="914400"/>
          </a:xfrm>
        </p:spPr>
        <p:txBody>
          <a:bodyPr/>
          <a:lstStyle/>
          <a:p>
            <a:r>
              <a:rPr lang="en-US" sz="3600" b="1" dirty="0" smtClean="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3500000" scaled="1"/>
                  <a:tileRect/>
                </a:gradFill>
              </a:rPr>
              <a:t>QUESTIONERS’ INTENTIONS?</a:t>
            </a:r>
            <a:endParaRPr lang="en-US" sz="3600" b="1"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3500000" scaled="1"/>
                <a:tileRect/>
              </a:gradFill>
            </a:endParaRPr>
          </a:p>
        </p:txBody>
      </p:sp>
      <p:sp>
        <p:nvSpPr>
          <p:cNvPr id="3" name="Content Placeholder 2"/>
          <p:cNvSpPr>
            <a:spLocks noGrp="1"/>
          </p:cNvSpPr>
          <p:nvPr>
            <p:ph idx="1"/>
          </p:nvPr>
        </p:nvSpPr>
        <p:spPr>
          <a:xfrm>
            <a:off x="152400" y="1447800"/>
            <a:ext cx="8915400" cy="5181600"/>
          </a:xfrm>
        </p:spPr>
        <p:txBody>
          <a:bodyPr/>
          <a:lstStyle/>
          <a:p>
            <a:pPr marL="347472">
              <a:spcBef>
                <a:spcPts val="0"/>
              </a:spcBef>
            </a:pPr>
            <a:r>
              <a:rPr lang="en-US" sz="2800" dirty="0" smtClean="0"/>
              <a:t>Understand more about the nature of questions or question types</a:t>
            </a:r>
          </a:p>
          <a:p>
            <a:pPr marL="347472">
              <a:spcBef>
                <a:spcPts val="0"/>
              </a:spcBef>
            </a:pPr>
            <a:r>
              <a:rPr lang="en-US" sz="2800" dirty="0" smtClean="0"/>
              <a:t>Investigate the effects of questions or question prompts on learning and performance</a:t>
            </a:r>
          </a:p>
          <a:p>
            <a:pPr marL="347472">
              <a:spcBef>
                <a:spcPts val="0"/>
              </a:spcBef>
            </a:pPr>
            <a:r>
              <a:rPr lang="en-US" sz="2800" dirty="0" smtClean="0"/>
              <a:t>Build environments and intelligent systems that use questions to promote knowledge acquisition or procedural facility</a:t>
            </a:r>
          </a:p>
          <a:p>
            <a:pPr marL="347472">
              <a:spcBef>
                <a:spcPts val="0"/>
              </a:spcBef>
            </a:pPr>
            <a:r>
              <a:rPr lang="en-US" sz="2800" dirty="0" smtClean="0"/>
              <a:t>Promote deep processing of a given problem space</a:t>
            </a:r>
            <a:endParaRPr lang="en-US" sz="2800" dirty="0"/>
          </a:p>
          <a:p>
            <a:pPr marL="347472">
              <a:spcBef>
                <a:spcPts val="0"/>
              </a:spcBef>
            </a:pPr>
            <a:r>
              <a:rPr lang="en-US" sz="2800" dirty="0" smtClean="0"/>
              <a:t>Explore ways to teach individuals to construct questions for self and for others</a:t>
            </a:r>
          </a:p>
          <a:p>
            <a:pPr marL="347472">
              <a:spcBef>
                <a:spcPts val="0"/>
              </a:spcBef>
            </a:pPr>
            <a:r>
              <a:rPr lang="en-US" sz="2800" dirty="0" smtClean="0"/>
              <a:t>Create systems that act as effective, automated questioners or response evaluators</a:t>
            </a:r>
            <a:endParaRPr lang="en-US" sz="2800" dirty="0"/>
          </a:p>
        </p:txBody>
      </p:sp>
    </p:spTree>
    <p:extLst>
      <p:ext uri="{BB962C8B-B14F-4D97-AF65-F5344CB8AC3E}">
        <p14:creationId xmlns:p14="http://schemas.microsoft.com/office/powerpoint/2010/main" val="4483907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 y="5486400"/>
            <a:ext cx="8610600" cy="1219200"/>
          </a:xfrm>
        </p:spPr>
        <p:txBody>
          <a:bodyPr/>
          <a:lstStyle/>
          <a:p>
            <a:pPr algn="ctr"/>
            <a:r>
              <a:rPr lang="en-US" sz="3200" dirty="0" smtClean="0"/>
              <a:t>INTERROGATING THE QUESTION-INTENTION RELATION</a:t>
            </a:r>
            <a:endParaRPr lang="en-US" sz="3200" dirty="0"/>
          </a:p>
        </p:txBody>
      </p:sp>
    </p:spTree>
    <p:extLst>
      <p:ext uri="{BB962C8B-B14F-4D97-AF65-F5344CB8AC3E}">
        <p14:creationId xmlns:p14="http://schemas.microsoft.com/office/powerpoint/2010/main" val="39816691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5943600" cy="1143000"/>
          </a:xfrm>
        </p:spPr>
        <p:txBody>
          <a:bodyPr/>
          <a:lstStyle/>
          <a:p>
            <a:r>
              <a:rPr lang="en-US" sz="2400" b="1" dirty="0" smtClean="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3500000" scaled="1"/>
                  <a:tileRect/>
                </a:gradFill>
              </a:rPr>
              <a:t>POTENTIAL DIFFERENCES BETWEEN OTHER- VS. SELF-GENERATED QUESTIONS</a:t>
            </a:r>
            <a:endParaRPr lang="en-US" sz="2400" b="1" dirty="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3500000" scaled="1"/>
                <a:tileRect/>
              </a:gradFill>
            </a:endParaRPr>
          </a:p>
        </p:txBody>
      </p:sp>
      <p:sp>
        <p:nvSpPr>
          <p:cNvPr id="4" name="Text Placeholder 3"/>
          <p:cNvSpPr>
            <a:spLocks noGrp="1"/>
          </p:cNvSpPr>
          <p:nvPr>
            <p:ph type="body" idx="1"/>
          </p:nvPr>
        </p:nvSpPr>
        <p:spPr>
          <a:xfrm>
            <a:off x="228600" y="1295400"/>
            <a:ext cx="4040188" cy="639762"/>
          </a:xfrm>
        </p:spPr>
        <p:txBody>
          <a:bodyPr>
            <a:scene3d>
              <a:camera prst="orthographicFront"/>
              <a:lightRig rig="threePt" dir="t"/>
            </a:scene3d>
            <a:sp3d extrusionH="57150">
              <a:bevelT h="25400" prst="softRound"/>
            </a:sp3d>
          </a:bodyPr>
          <a:lstStyle/>
          <a:p>
            <a:pPr algn="ctr"/>
            <a:r>
              <a:rPr lang="en-US" dirty="0" smtClean="0">
                <a:ln>
                  <a:solidFill>
                    <a:schemeClr val="accent5">
                      <a:lumMod val="90000"/>
                    </a:schemeClr>
                  </a:solidFill>
                </a:ln>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5400000" scaled="1"/>
                  <a:tileRect/>
                </a:gradFill>
              </a:rPr>
              <a:t>OTHER GENERATED</a:t>
            </a:r>
            <a:endParaRPr lang="en-US" dirty="0">
              <a:ln>
                <a:solidFill>
                  <a:schemeClr val="accent5">
                    <a:lumMod val="90000"/>
                  </a:schemeClr>
                </a:solidFill>
              </a:ln>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5400000" scaled="1"/>
                <a:tileRect/>
              </a:gradFill>
            </a:endParaRPr>
          </a:p>
        </p:txBody>
      </p:sp>
      <p:sp>
        <p:nvSpPr>
          <p:cNvPr id="3" name="Content Placeholder 2"/>
          <p:cNvSpPr>
            <a:spLocks noGrp="1"/>
          </p:cNvSpPr>
          <p:nvPr>
            <p:ph sz="half" idx="2"/>
          </p:nvPr>
        </p:nvSpPr>
        <p:spPr>
          <a:xfrm>
            <a:off x="533400" y="1981200"/>
            <a:ext cx="3733800" cy="3951288"/>
          </a:xfrm>
        </p:spPr>
        <p:txBody>
          <a:bodyPr/>
          <a:lstStyle/>
          <a:p>
            <a:r>
              <a:rPr lang="en-US" dirty="0" smtClean="0"/>
              <a:t>Compliance/Need to respond</a:t>
            </a:r>
          </a:p>
          <a:p>
            <a:r>
              <a:rPr lang="en-US" dirty="0"/>
              <a:t>Ensures that questions will be posed and likely answered</a:t>
            </a:r>
          </a:p>
          <a:p>
            <a:r>
              <a:rPr lang="en-US" dirty="0" smtClean="0"/>
              <a:t>More about information management/ Performance goals</a:t>
            </a:r>
          </a:p>
          <a:p>
            <a:r>
              <a:rPr lang="en-US" dirty="0" smtClean="0"/>
              <a:t>Other-regulated</a:t>
            </a:r>
          </a:p>
          <a:p>
            <a:r>
              <a:rPr lang="en-US" dirty="0" smtClean="0"/>
              <a:t>More amenable to traditional psychometric analyses</a:t>
            </a:r>
          </a:p>
        </p:txBody>
      </p:sp>
      <p:sp>
        <p:nvSpPr>
          <p:cNvPr id="5" name="Text Placeholder 4"/>
          <p:cNvSpPr>
            <a:spLocks noGrp="1"/>
          </p:cNvSpPr>
          <p:nvPr>
            <p:ph type="body" sz="quarter" idx="3"/>
          </p:nvPr>
        </p:nvSpPr>
        <p:spPr>
          <a:xfrm>
            <a:off x="4419600" y="1295400"/>
            <a:ext cx="4041775" cy="639762"/>
          </a:xfrm>
        </p:spPr>
        <p:txBody>
          <a:bodyPr>
            <a:scene3d>
              <a:camera prst="orthographicFront"/>
              <a:lightRig rig="threePt" dir="t"/>
            </a:scene3d>
            <a:sp3d extrusionH="57150">
              <a:bevelT h="25400" prst="softRound"/>
            </a:sp3d>
          </a:bodyPr>
          <a:lstStyle/>
          <a:p>
            <a:pPr algn="ctr"/>
            <a:r>
              <a:rPr lang="en-US" dirty="0" smtClean="0">
                <a:ln>
                  <a:solidFill>
                    <a:schemeClr val="accent5">
                      <a:lumMod val="90000"/>
                    </a:schemeClr>
                  </a:solidFill>
                </a:ln>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path path="circle">
                    <a:fillToRect l="100000" t="100000"/>
                  </a:path>
                  <a:tileRect r="-100000" b="-100000"/>
                </a:gradFill>
              </a:rPr>
              <a:t>SELF GENERATED</a:t>
            </a:r>
            <a:endParaRPr lang="en-US" dirty="0">
              <a:ln>
                <a:solidFill>
                  <a:schemeClr val="accent5">
                    <a:lumMod val="90000"/>
                  </a:schemeClr>
                </a:solidFill>
              </a:ln>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path path="circle">
                  <a:fillToRect l="100000" t="100000"/>
                </a:path>
                <a:tileRect r="-100000" b="-100000"/>
              </a:gradFill>
            </a:endParaRPr>
          </a:p>
        </p:txBody>
      </p:sp>
      <p:sp>
        <p:nvSpPr>
          <p:cNvPr id="6" name="Content Placeholder 5"/>
          <p:cNvSpPr>
            <a:spLocks noGrp="1"/>
          </p:cNvSpPr>
          <p:nvPr>
            <p:ph sz="quarter" idx="4"/>
          </p:nvPr>
        </p:nvSpPr>
        <p:spPr>
          <a:xfrm>
            <a:off x="4724400" y="2057400"/>
            <a:ext cx="4038600" cy="3951288"/>
          </a:xfrm>
        </p:spPr>
        <p:txBody>
          <a:bodyPr/>
          <a:lstStyle/>
          <a:p>
            <a:pPr lvl="0"/>
            <a:r>
              <a:rPr lang="en-US" dirty="0" smtClean="0">
                <a:solidFill>
                  <a:srgbClr val="FFFFFF"/>
                </a:solidFill>
              </a:rPr>
              <a:t>Interest or Curiosity/Need to know</a:t>
            </a:r>
            <a:endParaRPr lang="en-US" dirty="0">
              <a:solidFill>
                <a:srgbClr val="FFFFFF"/>
              </a:solidFill>
            </a:endParaRPr>
          </a:p>
          <a:p>
            <a:pPr lvl="0"/>
            <a:r>
              <a:rPr lang="en-US" dirty="0" smtClean="0">
                <a:solidFill>
                  <a:srgbClr val="FFFFFF"/>
                </a:solidFill>
              </a:rPr>
              <a:t>Leaves question asking and answering to choice or chance</a:t>
            </a:r>
          </a:p>
          <a:p>
            <a:pPr lvl="0"/>
            <a:r>
              <a:rPr lang="en-US" dirty="0" smtClean="0">
                <a:solidFill>
                  <a:srgbClr val="FFFFFF"/>
                </a:solidFill>
              </a:rPr>
              <a:t>More about knowledge building/ Mastery      goals</a:t>
            </a:r>
            <a:endParaRPr lang="en-US" dirty="0">
              <a:solidFill>
                <a:srgbClr val="FFFFFF"/>
              </a:solidFill>
            </a:endParaRPr>
          </a:p>
          <a:p>
            <a:pPr lvl="0"/>
            <a:r>
              <a:rPr lang="en-US" dirty="0" smtClean="0">
                <a:solidFill>
                  <a:srgbClr val="FFFFFF"/>
                </a:solidFill>
              </a:rPr>
              <a:t>Self-regulated</a:t>
            </a:r>
            <a:endParaRPr lang="en-US" sz="2800" dirty="0"/>
          </a:p>
          <a:p>
            <a:pPr lvl="0"/>
            <a:r>
              <a:rPr lang="en-US" dirty="0">
                <a:solidFill>
                  <a:srgbClr val="FFFFFF"/>
                </a:solidFill>
              </a:rPr>
              <a:t>R</a:t>
            </a:r>
            <a:r>
              <a:rPr lang="en-US" dirty="0" smtClean="0">
                <a:solidFill>
                  <a:srgbClr val="FFFFFF"/>
                </a:solidFill>
              </a:rPr>
              <a:t>eliability and validity more difficult to establish</a:t>
            </a:r>
          </a:p>
        </p:txBody>
      </p:sp>
    </p:spTree>
    <p:extLst>
      <p:ext uri="{BB962C8B-B14F-4D97-AF65-F5344CB8AC3E}">
        <p14:creationId xmlns:p14="http://schemas.microsoft.com/office/powerpoint/2010/main" val="236692614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5562600" cy="762000"/>
          </a:xfrm>
        </p:spPr>
        <p:txBody>
          <a:bodyPr/>
          <a:lstStyle/>
          <a:p>
            <a:r>
              <a:rPr lang="en-US" sz="1800" b="1" dirty="0" smtClean="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3500000" scaled="1"/>
                  <a:tileRect/>
                </a:gradFill>
              </a:rPr>
              <a:t>POTENTIAL DIFFERENCES</a:t>
            </a:r>
            <a:endParaRPr lang="en-US" sz="1800" b="1" dirty="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3500000" scaled="1"/>
                <a:tileRect/>
              </a:gradFill>
            </a:endParaRPr>
          </a:p>
        </p:txBody>
      </p:sp>
      <p:sp>
        <p:nvSpPr>
          <p:cNvPr id="4" name="Text Placeholder 3"/>
          <p:cNvSpPr>
            <a:spLocks noGrp="1"/>
          </p:cNvSpPr>
          <p:nvPr>
            <p:ph type="body" idx="1"/>
          </p:nvPr>
        </p:nvSpPr>
        <p:spPr>
          <a:xfrm>
            <a:off x="228600" y="1295400"/>
            <a:ext cx="4040188" cy="639762"/>
          </a:xfrm>
        </p:spPr>
        <p:txBody>
          <a:bodyPr>
            <a:scene3d>
              <a:camera prst="orthographicFront"/>
              <a:lightRig rig="threePt" dir="t"/>
            </a:scene3d>
            <a:sp3d extrusionH="57150">
              <a:bevelT h="25400" prst="softRound"/>
            </a:sp3d>
          </a:bodyPr>
          <a:lstStyle/>
          <a:p>
            <a:pPr algn="ctr"/>
            <a:r>
              <a:rPr lang="en-US" dirty="0" smtClean="0">
                <a:ln>
                  <a:solidFill>
                    <a:schemeClr val="accent5">
                      <a:lumMod val="90000"/>
                    </a:schemeClr>
                  </a:solidFill>
                </a:ln>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5400000" scaled="1"/>
                  <a:tileRect/>
                </a:gradFill>
              </a:rPr>
              <a:t>OTHER GENERATED</a:t>
            </a:r>
            <a:endParaRPr lang="en-US" dirty="0">
              <a:ln>
                <a:solidFill>
                  <a:schemeClr val="accent5">
                    <a:lumMod val="90000"/>
                  </a:schemeClr>
                </a:solidFill>
              </a:ln>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5400000" scaled="1"/>
                <a:tileRect/>
              </a:gradFill>
            </a:endParaRPr>
          </a:p>
        </p:txBody>
      </p:sp>
      <p:sp>
        <p:nvSpPr>
          <p:cNvPr id="3" name="Content Placeholder 2"/>
          <p:cNvSpPr>
            <a:spLocks noGrp="1"/>
          </p:cNvSpPr>
          <p:nvPr>
            <p:ph sz="half" idx="2"/>
          </p:nvPr>
        </p:nvSpPr>
        <p:spPr>
          <a:xfrm>
            <a:off x="533400" y="2057400"/>
            <a:ext cx="3581400" cy="3875088"/>
          </a:xfrm>
        </p:spPr>
        <p:txBody>
          <a:bodyPr/>
          <a:lstStyle/>
          <a:p>
            <a:r>
              <a:rPr lang="en-US" dirty="0" smtClean="0"/>
              <a:t>Focus specified/Attention externally determined</a:t>
            </a:r>
          </a:p>
          <a:p>
            <a:r>
              <a:rPr lang="en-US" dirty="0" smtClean="0"/>
              <a:t>May assume certain </a:t>
            </a:r>
            <a:r>
              <a:rPr lang="en-US" dirty="0" smtClean="0">
                <a:solidFill>
                  <a:srgbClr val="FFFFFF"/>
                </a:solidFill>
              </a:rPr>
              <a:t>cognitive</a:t>
            </a:r>
            <a:r>
              <a:rPr lang="en-US" dirty="0">
                <a:solidFill>
                  <a:srgbClr val="FFFFFF"/>
                </a:solidFill>
              </a:rPr>
              <a:t>, metacognitive, and motivational </a:t>
            </a:r>
            <a:r>
              <a:rPr lang="en-US" dirty="0" smtClean="0"/>
              <a:t>attributes of respondents</a:t>
            </a:r>
          </a:p>
          <a:p>
            <a:r>
              <a:rPr lang="en-US" dirty="0" smtClean="0"/>
              <a:t>May unintentionally signal a simplicity or certainty to knowledge or knowing</a:t>
            </a:r>
          </a:p>
        </p:txBody>
      </p:sp>
      <p:sp>
        <p:nvSpPr>
          <p:cNvPr id="5" name="Text Placeholder 4"/>
          <p:cNvSpPr>
            <a:spLocks noGrp="1"/>
          </p:cNvSpPr>
          <p:nvPr>
            <p:ph type="body" sz="quarter" idx="3"/>
          </p:nvPr>
        </p:nvSpPr>
        <p:spPr>
          <a:xfrm>
            <a:off x="4419600" y="1295400"/>
            <a:ext cx="4041775" cy="639762"/>
          </a:xfrm>
        </p:spPr>
        <p:txBody>
          <a:bodyPr>
            <a:scene3d>
              <a:camera prst="orthographicFront"/>
              <a:lightRig rig="threePt" dir="t"/>
            </a:scene3d>
            <a:sp3d extrusionH="57150">
              <a:bevelT h="25400" prst="softRound"/>
            </a:sp3d>
          </a:bodyPr>
          <a:lstStyle/>
          <a:p>
            <a:pPr algn="ctr"/>
            <a:r>
              <a:rPr lang="en-US" dirty="0" smtClean="0">
                <a:ln>
                  <a:solidFill>
                    <a:schemeClr val="accent5">
                      <a:lumMod val="90000"/>
                    </a:schemeClr>
                  </a:solidFill>
                </a:ln>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path path="circle">
                    <a:fillToRect l="100000" t="100000"/>
                  </a:path>
                  <a:tileRect r="-100000" b="-100000"/>
                </a:gradFill>
              </a:rPr>
              <a:t>SELF GENERATED</a:t>
            </a:r>
            <a:endParaRPr lang="en-US" dirty="0">
              <a:ln>
                <a:solidFill>
                  <a:schemeClr val="accent5">
                    <a:lumMod val="90000"/>
                  </a:schemeClr>
                </a:solidFill>
              </a:ln>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path path="circle">
                  <a:fillToRect l="100000" t="100000"/>
                </a:path>
                <a:tileRect r="-100000" b="-100000"/>
              </a:gradFill>
            </a:endParaRPr>
          </a:p>
        </p:txBody>
      </p:sp>
      <p:sp>
        <p:nvSpPr>
          <p:cNvPr id="6" name="Content Placeholder 5"/>
          <p:cNvSpPr>
            <a:spLocks noGrp="1"/>
          </p:cNvSpPr>
          <p:nvPr>
            <p:ph sz="quarter" idx="4"/>
          </p:nvPr>
        </p:nvSpPr>
        <p:spPr>
          <a:xfrm>
            <a:off x="4724400" y="2057400"/>
            <a:ext cx="3810000" cy="3798888"/>
          </a:xfrm>
        </p:spPr>
        <p:txBody>
          <a:bodyPr/>
          <a:lstStyle/>
          <a:p>
            <a:pPr lvl="0"/>
            <a:r>
              <a:rPr lang="en-US" dirty="0" smtClean="0">
                <a:solidFill>
                  <a:srgbClr val="FFFFFF"/>
                </a:solidFill>
              </a:rPr>
              <a:t>Focus unspecified/Attention self-determined</a:t>
            </a:r>
          </a:p>
          <a:p>
            <a:pPr lvl="0"/>
            <a:r>
              <a:rPr lang="en-US" dirty="0" smtClean="0">
                <a:solidFill>
                  <a:srgbClr val="FFFFFF"/>
                </a:solidFill>
              </a:rPr>
              <a:t>May naturally reflect cognitive, metacognitive, and motivational attributes of the individual</a:t>
            </a:r>
          </a:p>
          <a:p>
            <a:pPr lvl="0"/>
            <a:r>
              <a:rPr lang="en-US" dirty="0" smtClean="0">
                <a:solidFill>
                  <a:srgbClr val="FFFFFF"/>
                </a:solidFill>
              </a:rPr>
              <a:t>May signal more complexity or uncertainty to knowledge and knowing</a:t>
            </a:r>
            <a:endParaRPr lang="en-US" dirty="0">
              <a:solidFill>
                <a:srgbClr val="FFFFFF"/>
              </a:solidFill>
            </a:endParaRPr>
          </a:p>
          <a:p>
            <a:endParaRPr lang="en-US" dirty="0"/>
          </a:p>
        </p:txBody>
      </p:sp>
    </p:spTree>
    <p:extLst>
      <p:ext uri="{BB962C8B-B14F-4D97-AF65-F5344CB8AC3E}">
        <p14:creationId xmlns:p14="http://schemas.microsoft.com/office/powerpoint/2010/main" val="279020013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447800"/>
            <a:ext cx="8382000" cy="3886200"/>
          </a:xfrm>
        </p:spPr>
        <p:txBody>
          <a:bodyPr/>
          <a:lstStyle/>
          <a:p>
            <a:r>
              <a:rPr lang="en-US" dirty="0"/>
              <a:t>In all affairs it's a healthy thing now and then to hang a question mark on the things you have long taken for granted. </a:t>
            </a:r>
          </a:p>
        </p:txBody>
      </p:sp>
      <p:sp>
        <p:nvSpPr>
          <p:cNvPr id="8" name="TextBox 7"/>
          <p:cNvSpPr txBox="1"/>
          <p:nvPr/>
        </p:nvSpPr>
        <p:spPr>
          <a:xfrm>
            <a:off x="4495800" y="6172200"/>
            <a:ext cx="4648200" cy="584776"/>
          </a:xfrm>
          <a:prstGeom prst="rect">
            <a:avLst/>
          </a:prstGeom>
          <a:noFill/>
        </p:spPr>
        <p:txBody>
          <a:bodyPr wrap="square" rtlCol="0">
            <a:spAutoFit/>
          </a:bodyPr>
          <a:lstStyle/>
          <a:p>
            <a:r>
              <a:rPr lang="en-US" sz="3200"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0800000" scaled="1"/>
                  <a:tileRect/>
                </a:gradFill>
              </a:rPr>
              <a:t>BERTRAND RUSSELL</a:t>
            </a:r>
            <a:endParaRPr lang="en-US" sz="3200"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0800000" scaled="1"/>
                <a:tileRect/>
              </a:gradFill>
            </a:endParaRPr>
          </a:p>
        </p:txBody>
      </p:sp>
    </p:spTree>
    <p:extLst>
      <p:ext uri="{BB962C8B-B14F-4D97-AF65-F5344CB8AC3E}">
        <p14:creationId xmlns:p14="http://schemas.microsoft.com/office/powerpoint/2010/main" val="54314393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300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7772400" cy="1362075"/>
          </a:xfrm>
        </p:spPr>
        <p:txBody>
          <a:bodyPr/>
          <a:lstStyle/>
          <a:p>
            <a:pPr algn="ctr"/>
            <a:r>
              <a:rPr lang="en-US" sz="3200" b="1" dirty="0" smtClean="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3500000" scaled="1"/>
                  <a:tileRect/>
                </a:gradFill>
              </a:rPr>
              <a:t>WHY DO THESE DIFFERENCES MATTER?</a:t>
            </a:r>
            <a:endParaRPr lang="en-US" sz="3200" b="1"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3500000" scaled="1"/>
                <a:tileRect/>
              </a:gradFill>
            </a:endParaRPr>
          </a:p>
        </p:txBody>
      </p:sp>
    </p:spTree>
    <p:extLst>
      <p:ext uri="{BB962C8B-B14F-4D97-AF65-F5344CB8AC3E}">
        <p14:creationId xmlns:p14="http://schemas.microsoft.com/office/powerpoint/2010/main" val="40536023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250" autoRev="1" fill="hold">
                                          <p:stCondLst>
                                            <p:cond delay="0"/>
                                          </p:stCondLst>
                                        </p:cTn>
                                        <p:tgtEl>
                                          <p:spTgt spid="2"/>
                                        </p:tgtEl>
                                        <p:attrNameLst>
                                          <p:attrName>ppt_w</p:attrName>
                                        </p:attrNameLst>
                                      </p:cBhvr>
                                    </p:anim>
                                    <p:anim by="(#ppt_w*0.50)" calcmode="lin" valueType="num">
                                      <p:cBhvr>
                                        <p:cTn id="8" dur="250" decel="50000" autoRev="1" fill="hold">
                                          <p:stCondLst>
                                            <p:cond delay="0"/>
                                          </p:stCondLst>
                                        </p:cTn>
                                        <p:tgtEl>
                                          <p:spTgt spid="2"/>
                                        </p:tgtEl>
                                        <p:attrNameLst>
                                          <p:attrName>ppt_x</p:attrName>
                                        </p:attrNameLst>
                                      </p:cBhvr>
                                    </p:anim>
                                    <p:anim from="(-#ppt_h/2)" to="(#ppt_y)" calcmode="lin" valueType="num">
                                      <p:cBhvr>
                                        <p:cTn id="9" dur="500" fill="hold">
                                          <p:stCondLst>
                                            <p:cond delay="0"/>
                                          </p:stCondLst>
                                        </p:cTn>
                                        <p:tgtEl>
                                          <p:spTgt spid="2"/>
                                        </p:tgtEl>
                                        <p:attrNameLst>
                                          <p:attrName>ppt_y</p:attrName>
                                        </p:attrNameLst>
                                      </p:cBhvr>
                                    </p:anim>
                                    <p:animRot by="21600000">
                                      <p:cBhvr>
                                        <p:cTn id="10" dur="5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347" y="1752600"/>
            <a:ext cx="8763000" cy="5105400"/>
          </a:xfrm>
        </p:spPr>
        <p:txBody>
          <a:bodyPr/>
          <a:lstStyle/>
          <a:p>
            <a:pPr marL="514350" indent="-514350">
              <a:buFont typeface="+mj-lt"/>
              <a:buAutoNum type="arabicPeriod"/>
            </a:pPr>
            <a:r>
              <a:rPr lang="en-US" sz="2000" dirty="0" smtClean="0"/>
              <a:t>The </a:t>
            </a:r>
            <a:r>
              <a:rPr lang="en-US" sz="2000" dirty="0"/>
              <a:t>questioner does not know the information asked for with the question. </a:t>
            </a:r>
          </a:p>
          <a:p>
            <a:pPr marL="514350" indent="-514350">
              <a:buFont typeface="+mj-lt"/>
              <a:buAutoNum type="arabicPeriod"/>
            </a:pPr>
            <a:r>
              <a:rPr lang="en-US" sz="2000" dirty="0" smtClean="0"/>
              <a:t>The </a:t>
            </a:r>
            <a:r>
              <a:rPr lang="en-US" sz="2000" dirty="0"/>
              <a:t>question specifies the information sought. </a:t>
            </a:r>
          </a:p>
          <a:p>
            <a:pPr marL="514350" indent="-514350">
              <a:buFont typeface="+mj-lt"/>
              <a:buAutoNum type="arabicPeriod"/>
            </a:pPr>
            <a:r>
              <a:rPr lang="en-US" sz="2000" dirty="0" smtClean="0"/>
              <a:t>The </a:t>
            </a:r>
            <a:r>
              <a:rPr lang="en-US" sz="2000" dirty="0"/>
              <a:t>questioner believes that the presuppositions of the question are true. </a:t>
            </a:r>
          </a:p>
          <a:p>
            <a:pPr marL="514350" indent="-514350">
              <a:buFont typeface="+mj-lt"/>
              <a:buAutoNum type="arabicPeriod"/>
            </a:pPr>
            <a:r>
              <a:rPr lang="en-US" sz="2000" dirty="0" smtClean="0"/>
              <a:t>The </a:t>
            </a:r>
            <a:r>
              <a:rPr lang="en-US" sz="2000" dirty="0"/>
              <a:t>questioner believes that an answer exists. </a:t>
            </a:r>
          </a:p>
          <a:p>
            <a:pPr marL="514350" indent="-514350">
              <a:buFont typeface="+mj-lt"/>
              <a:buAutoNum type="arabicPeriod"/>
            </a:pPr>
            <a:r>
              <a:rPr lang="en-US" sz="2000" dirty="0" smtClean="0"/>
              <a:t>The </a:t>
            </a:r>
            <a:r>
              <a:rPr lang="en-US" sz="2000" dirty="0"/>
              <a:t>questioner wants to know the answer. </a:t>
            </a:r>
          </a:p>
          <a:p>
            <a:pPr marL="514350" indent="-514350">
              <a:buFont typeface="+mj-lt"/>
              <a:buAutoNum type="arabicPeriod"/>
            </a:pPr>
            <a:r>
              <a:rPr lang="en-US" sz="2000" dirty="0" smtClean="0"/>
              <a:t>The </a:t>
            </a:r>
            <a:r>
              <a:rPr lang="en-US" sz="2000" dirty="0"/>
              <a:t>questioner can assess whether a reply constitutes an answer. </a:t>
            </a:r>
          </a:p>
          <a:p>
            <a:pPr marL="514350" indent="-514350">
              <a:buFont typeface="+mj-lt"/>
              <a:buAutoNum type="arabicPeriod"/>
            </a:pPr>
            <a:r>
              <a:rPr lang="en-US" sz="2000" dirty="0" smtClean="0"/>
              <a:t>The </a:t>
            </a:r>
            <a:r>
              <a:rPr lang="en-US" sz="2000" dirty="0"/>
              <a:t>questioner poses the question only if the benefits exceed the costs. </a:t>
            </a:r>
          </a:p>
          <a:p>
            <a:pPr marL="514350" indent="-514350">
              <a:buFont typeface="+mj-lt"/>
              <a:buAutoNum type="arabicPeriod"/>
            </a:pPr>
            <a:r>
              <a:rPr lang="en-US" sz="2000" dirty="0" smtClean="0"/>
              <a:t>The </a:t>
            </a:r>
            <a:r>
              <a:rPr lang="en-US" sz="2000" dirty="0"/>
              <a:t>questioner believes that the respondent knows the answer. </a:t>
            </a:r>
          </a:p>
          <a:p>
            <a:pPr marL="514350" indent="-514350">
              <a:buFont typeface="+mj-lt"/>
              <a:buAutoNum type="arabicPeriod"/>
            </a:pPr>
            <a:r>
              <a:rPr lang="en-US" sz="2000" dirty="0" smtClean="0"/>
              <a:t>The </a:t>
            </a:r>
            <a:r>
              <a:rPr lang="en-US" sz="2000" dirty="0"/>
              <a:t>questioner believes that the respondent will not give the answer in absence of a question. </a:t>
            </a:r>
          </a:p>
          <a:p>
            <a:pPr marL="514350" indent="-514350">
              <a:buFont typeface="+mj-lt"/>
              <a:buAutoNum type="arabicPeriod"/>
            </a:pPr>
            <a:r>
              <a:rPr lang="en-US" sz="2000" dirty="0" smtClean="0"/>
              <a:t>The </a:t>
            </a:r>
            <a:r>
              <a:rPr lang="en-US" sz="2000" dirty="0"/>
              <a:t>questioner believes that the respondent will supply the answer. </a:t>
            </a:r>
          </a:p>
          <a:p>
            <a:pPr marL="514350" indent="-514350">
              <a:buFont typeface="+mj-lt"/>
              <a:buAutoNum type="arabicPeriod"/>
            </a:pPr>
            <a:r>
              <a:rPr lang="en-US" sz="2000" dirty="0" smtClean="0"/>
              <a:t>A </a:t>
            </a:r>
            <a:r>
              <a:rPr lang="en-US" sz="2000" dirty="0"/>
              <a:t>question solicits a reply. </a:t>
            </a:r>
            <a:endParaRPr lang="en-US" sz="2400" dirty="0"/>
          </a:p>
        </p:txBody>
      </p:sp>
      <p:sp>
        <p:nvSpPr>
          <p:cNvPr id="4" name="Title 3"/>
          <p:cNvSpPr>
            <a:spLocks noGrp="1"/>
          </p:cNvSpPr>
          <p:nvPr>
            <p:ph type="title"/>
          </p:nvPr>
        </p:nvSpPr>
        <p:spPr>
          <a:xfrm>
            <a:off x="0" y="0"/>
            <a:ext cx="7086600" cy="1447800"/>
          </a:xfrm>
        </p:spPr>
        <p:txBody>
          <a:bodyPr/>
          <a:lstStyle/>
          <a:p>
            <a:r>
              <a:rPr lang="en-US" sz="3600" b="1"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ASSUMPTIONS OF INFORMATION-SEEKING QUESTIONS </a:t>
            </a:r>
            <a:endParaRPr lang="en-US" sz="3600" b="1" dirty="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endParaRPr>
          </a:p>
        </p:txBody>
      </p:sp>
      <p:sp>
        <p:nvSpPr>
          <p:cNvPr id="2" name="TextBox 1"/>
          <p:cNvSpPr txBox="1"/>
          <p:nvPr/>
        </p:nvSpPr>
        <p:spPr>
          <a:xfrm>
            <a:off x="152400" y="1447800"/>
            <a:ext cx="8001000" cy="369332"/>
          </a:xfrm>
          <a:prstGeom prst="rect">
            <a:avLst/>
          </a:prstGeom>
          <a:noFill/>
        </p:spPr>
        <p:txBody>
          <a:bodyPr wrap="square" rtlCol="0">
            <a:spAutoFit/>
          </a:bodyPr>
          <a:lstStyle/>
          <a:p>
            <a:r>
              <a:rPr lang="en-US"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Van </a:t>
            </a:r>
            <a:r>
              <a:rPr lang="en-US" dirty="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der </a:t>
            </a:r>
            <a:r>
              <a:rPr lang="en-US" dirty="0" err="1"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Meij</a:t>
            </a:r>
            <a:r>
              <a:rPr lang="en-US"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 H. </a:t>
            </a:r>
            <a:r>
              <a:rPr lang="en-US" dirty="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(1987) </a:t>
            </a:r>
            <a:r>
              <a:rPr lang="en-US"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from</a:t>
            </a:r>
            <a:r>
              <a:rPr lang="en-US" b="1"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 </a:t>
            </a:r>
            <a:r>
              <a:rPr lang="en-US" i="1"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Question Exchange</a:t>
            </a:r>
            <a:r>
              <a:rPr lang="en-US"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a:t>
            </a:r>
            <a:r>
              <a:rPr lang="en-US" i="1"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 1</a:t>
            </a:r>
            <a:r>
              <a:rPr lang="en-US" dirty="0" smtClean="0">
                <a:gradFill flip="none" rotWithShape="1">
                  <a:gsLst>
                    <a:gs pos="0">
                      <a:srgbClr val="C2D6FB">
                        <a:lumMod val="50000"/>
                        <a:tint val="66000"/>
                        <a:satMod val="160000"/>
                      </a:srgbClr>
                    </a:gs>
                    <a:gs pos="50000">
                      <a:srgbClr val="C2D6FB">
                        <a:lumMod val="50000"/>
                        <a:tint val="44500"/>
                        <a:satMod val="160000"/>
                      </a:srgbClr>
                    </a:gs>
                    <a:gs pos="100000">
                      <a:srgbClr val="C2D6FB">
                        <a:lumMod val="50000"/>
                        <a:tint val="23500"/>
                        <a:satMod val="160000"/>
                      </a:srgbClr>
                    </a:gs>
                  </a:gsLst>
                  <a:lin ang="13500000" scaled="1"/>
                  <a:tileRect/>
                </a:gradFill>
              </a:rPr>
              <a:t>, 111-117</a:t>
            </a:r>
            <a:endParaRPr lang="en-US" dirty="0"/>
          </a:p>
        </p:txBody>
      </p:sp>
      <p:sp>
        <p:nvSpPr>
          <p:cNvPr id="3" name="TextBox 2"/>
          <p:cNvSpPr txBox="1"/>
          <p:nvPr/>
        </p:nvSpPr>
        <p:spPr>
          <a:xfrm rot="20116012">
            <a:off x="337829" y="3387264"/>
            <a:ext cx="8077200" cy="1200329"/>
          </a:xfrm>
          <a:prstGeom prst="rect">
            <a:avLst/>
          </a:prstGeom>
          <a:noFill/>
        </p:spPr>
        <p:txBody>
          <a:bodyPr wrap="square" rtlCol="0">
            <a:spAutoFit/>
          </a:bodyPr>
          <a:lstStyle/>
          <a:p>
            <a:pPr algn="ctr"/>
            <a:r>
              <a:rPr lang="en-US" sz="3600" b="1" dirty="0" smtClean="0">
                <a:ln w="17780" cmpd="sng">
                  <a:solidFill>
                    <a:schemeClr val="bg1"/>
                  </a:solidFill>
                  <a:prstDash val="solid"/>
                  <a:miter lim="800000"/>
                </a:ln>
                <a:solidFill>
                  <a:schemeClr val="accent5">
                    <a:lumMod val="75000"/>
                  </a:schemeClr>
                </a:solidFill>
                <a:effectLst>
                  <a:outerShdw blurRad="50800" dist="38100" dir="2700000" algn="tl" rotWithShape="0">
                    <a:schemeClr val="tx1"/>
                  </a:outerShdw>
                </a:effectLst>
              </a:rPr>
              <a:t>QUESTIONER AS “OTHER” OR AS “SELF”</a:t>
            </a:r>
            <a:endParaRPr lang="en-US" sz="3600" b="1" dirty="0">
              <a:ln w="17780" cmpd="sng">
                <a:solidFill>
                  <a:schemeClr val="bg1"/>
                </a:solidFill>
                <a:prstDash val="solid"/>
                <a:miter lim="800000"/>
              </a:ln>
              <a:solidFill>
                <a:schemeClr val="accent5">
                  <a:lumMod val="75000"/>
                </a:schemeClr>
              </a:solidFill>
              <a:effectLst>
                <a:outerShdw blurRad="50800" dist="38100" dir="2700000" algn="tl" rotWithShape="0">
                  <a:schemeClr val="tx1"/>
                </a:outerShdw>
              </a:effectLst>
            </a:endParaRPr>
          </a:p>
        </p:txBody>
      </p:sp>
      <p:sp>
        <p:nvSpPr>
          <p:cNvPr id="9" name="TextBox 8"/>
          <p:cNvSpPr txBox="1"/>
          <p:nvPr/>
        </p:nvSpPr>
        <p:spPr>
          <a:xfrm>
            <a:off x="7239000" y="7620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661380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50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grpId="0" nodeType="afterEffect">
                                  <p:stCondLst>
                                    <p:cond delay="500"/>
                                  </p:stCondLst>
                                  <p:childTnLst>
                                    <p:set>
                                      <p:cBhvr>
                                        <p:cTn id="15" dur="1" fill="hold">
                                          <p:stCondLst>
                                            <p:cond delay="0"/>
                                          </p:stCondLst>
                                        </p:cTn>
                                        <p:tgtEl>
                                          <p:spTgt spid="6">
                                            <p:txEl>
                                              <p:pRg st="1" end="1"/>
                                            </p:txEl>
                                          </p:spTgt>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grpId="0" nodeType="afterEffect">
                                  <p:stCondLst>
                                    <p:cond delay="50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par>
                          <p:cTn id="19" fill="hold">
                            <p:stCondLst>
                              <p:cond delay="1500"/>
                            </p:stCondLst>
                            <p:childTnLst>
                              <p:par>
                                <p:cTn id="20" presetID="1" presetClass="entr" presetSubtype="0" fill="hold" grpId="0" nodeType="afterEffect">
                                  <p:stCondLst>
                                    <p:cond delay="500"/>
                                  </p:stCondLst>
                                  <p:childTnLst>
                                    <p:set>
                                      <p:cBhvr>
                                        <p:cTn id="21" dur="1" fill="hold">
                                          <p:stCondLst>
                                            <p:cond delay="0"/>
                                          </p:stCondLst>
                                        </p:cTn>
                                        <p:tgtEl>
                                          <p:spTgt spid="6">
                                            <p:txEl>
                                              <p:pRg st="3" end="3"/>
                                            </p:txEl>
                                          </p:spTgt>
                                        </p:tgtEl>
                                        <p:attrNameLst>
                                          <p:attrName>style.visibility</p:attrName>
                                        </p:attrNameLst>
                                      </p:cBhvr>
                                      <p:to>
                                        <p:strVal val="visible"/>
                                      </p:to>
                                    </p:set>
                                  </p:childTnLst>
                                </p:cTn>
                              </p:par>
                            </p:childTnLst>
                          </p:cTn>
                        </p:par>
                        <p:par>
                          <p:cTn id="22" fill="hold">
                            <p:stCondLst>
                              <p:cond delay="2000"/>
                            </p:stCondLst>
                            <p:childTnLst>
                              <p:par>
                                <p:cTn id="23" presetID="1" presetClass="entr" presetSubtype="0" fill="hold" grpId="0" nodeType="afterEffect">
                                  <p:stCondLst>
                                    <p:cond delay="50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par>
                          <p:cTn id="25" fill="hold">
                            <p:stCondLst>
                              <p:cond delay="2500"/>
                            </p:stCondLst>
                            <p:childTnLst>
                              <p:par>
                                <p:cTn id="26" presetID="1" presetClass="entr" presetSubtype="0" fill="hold" grpId="0" nodeType="afterEffect">
                                  <p:stCondLst>
                                    <p:cond delay="500"/>
                                  </p:stCondLst>
                                  <p:childTnLst>
                                    <p:set>
                                      <p:cBhvr>
                                        <p:cTn id="27" dur="1" fill="hold">
                                          <p:stCondLst>
                                            <p:cond delay="0"/>
                                          </p:stCondLst>
                                        </p:cTn>
                                        <p:tgtEl>
                                          <p:spTgt spid="6">
                                            <p:txEl>
                                              <p:pRg st="5" end="5"/>
                                            </p:txEl>
                                          </p:spTgt>
                                        </p:tgtEl>
                                        <p:attrNameLst>
                                          <p:attrName>style.visibility</p:attrName>
                                        </p:attrNameLst>
                                      </p:cBhvr>
                                      <p:to>
                                        <p:strVal val="visible"/>
                                      </p:to>
                                    </p:set>
                                  </p:childTnLst>
                                </p:cTn>
                              </p:par>
                            </p:childTnLst>
                          </p:cTn>
                        </p:par>
                        <p:par>
                          <p:cTn id="28" fill="hold">
                            <p:stCondLst>
                              <p:cond delay="3000"/>
                            </p:stCondLst>
                            <p:childTnLst>
                              <p:par>
                                <p:cTn id="29" presetID="1" presetClass="entr" presetSubtype="0" fill="hold" grpId="0" nodeType="afterEffect">
                                  <p:stCondLst>
                                    <p:cond delay="50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par>
                          <p:cTn id="31" fill="hold">
                            <p:stCondLst>
                              <p:cond delay="3500"/>
                            </p:stCondLst>
                            <p:childTnLst>
                              <p:par>
                                <p:cTn id="32" presetID="1" presetClass="entr" presetSubtype="0" fill="hold" grpId="0" nodeType="afterEffect">
                                  <p:stCondLst>
                                    <p:cond delay="500"/>
                                  </p:stCondLst>
                                  <p:childTnLst>
                                    <p:set>
                                      <p:cBhvr>
                                        <p:cTn id="33" dur="1" fill="hold">
                                          <p:stCondLst>
                                            <p:cond delay="0"/>
                                          </p:stCondLst>
                                        </p:cTn>
                                        <p:tgtEl>
                                          <p:spTgt spid="6">
                                            <p:txEl>
                                              <p:pRg st="7" end="7"/>
                                            </p:txEl>
                                          </p:spTgt>
                                        </p:tgtEl>
                                        <p:attrNameLst>
                                          <p:attrName>style.visibility</p:attrName>
                                        </p:attrNameLst>
                                      </p:cBhvr>
                                      <p:to>
                                        <p:strVal val="visible"/>
                                      </p:to>
                                    </p:set>
                                  </p:childTnLst>
                                </p:cTn>
                              </p:par>
                            </p:childTnLst>
                          </p:cTn>
                        </p:par>
                        <p:par>
                          <p:cTn id="34" fill="hold">
                            <p:stCondLst>
                              <p:cond delay="4000"/>
                            </p:stCondLst>
                            <p:childTnLst>
                              <p:par>
                                <p:cTn id="35" presetID="1" presetClass="entr" presetSubtype="0" fill="hold" grpId="0" nodeType="afterEffect">
                                  <p:stCondLst>
                                    <p:cond delay="500"/>
                                  </p:stCondLst>
                                  <p:childTnLst>
                                    <p:set>
                                      <p:cBhvr>
                                        <p:cTn id="36" dur="1" fill="hold">
                                          <p:stCondLst>
                                            <p:cond delay="0"/>
                                          </p:stCondLst>
                                        </p:cTn>
                                        <p:tgtEl>
                                          <p:spTgt spid="6">
                                            <p:txEl>
                                              <p:pRg st="8" end="8"/>
                                            </p:txEl>
                                          </p:spTgt>
                                        </p:tgtEl>
                                        <p:attrNameLst>
                                          <p:attrName>style.visibility</p:attrName>
                                        </p:attrNameLst>
                                      </p:cBhvr>
                                      <p:to>
                                        <p:strVal val="visible"/>
                                      </p:to>
                                    </p:set>
                                  </p:childTnLst>
                                </p:cTn>
                              </p:par>
                            </p:childTnLst>
                          </p:cTn>
                        </p:par>
                        <p:par>
                          <p:cTn id="37" fill="hold">
                            <p:stCondLst>
                              <p:cond delay="4500"/>
                            </p:stCondLst>
                            <p:childTnLst>
                              <p:par>
                                <p:cTn id="38" presetID="1" presetClass="entr" presetSubtype="0" fill="hold" grpId="0" nodeType="afterEffect">
                                  <p:stCondLst>
                                    <p:cond delay="500"/>
                                  </p:stCondLst>
                                  <p:childTnLst>
                                    <p:set>
                                      <p:cBhvr>
                                        <p:cTn id="39" dur="1" fill="hold">
                                          <p:stCondLst>
                                            <p:cond delay="0"/>
                                          </p:stCondLst>
                                        </p:cTn>
                                        <p:tgtEl>
                                          <p:spTgt spid="6">
                                            <p:txEl>
                                              <p:pRg st="9" end="9"/>
                                            </p:txEl>
                                          </p:spTgt>
                                        </p:tgtEl>
                                        <p:attrNameLst>
                                          <p:attrName>style.visibility</p:attrName>
                                        </p:attrNameLst>
                                      </p:cBhvr>
                                      <p:to>
                                        <p:strVal val="visible"/>
                                      </p:to>
                                    </p:set>
                                  </p:childTnLst>
                                </p:cTn>
                              </p:par>
                            </p:childTnLst>
                          </p:cTn>
                        </p:par>
                        <p:par>
                          <p:cTn id="40" fill="hold">
                            <p:stCondLst>
                              <p:cond delay="5000"/>
                            </p:stCondLst>
                            <p:childTnLst>
                              <p:par>
                                <p:cTn id="41" presetID="1" presetClass="entr" presetSubtype="0" fill="hold" grpId="0" nodeType="afterEffect">
                                  <p:stCondLst>
                                    <p:cond delay="50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9" presetClass="emph" presetSubtype="0" grpId="1" nodeType="clickEffect">
                                  <p:stCondLst>
                                    <p:cond delay="0"/>
                                  </p:stCondLst>
                                  <p:childTnLst>
                                    <p:set>
                                      <p:cBhvr rctx="PPT">
                                        <p:cTn id="46" dur="indefinite"/>
                                        <p:tgtEl>
                                          <p:spTgt spid="6">
                                            <p:txEl>
                                              <p:pRg st="0" end="0"/>
                                            </p:txEl>
                                          </p:spTgt>
                                        </p:tgtEl>
                                        <p:attrNameLst>
                                          <p:attrName>style.opacity</p:attrName>
                                        </p:attrNameLst>
                                      </p:cBhvr>
                                      <p:to>
                                        <p:strVal val="0.5"/>
                                      </p:to>
                                    </p:set>
                                    <p:animEffect filter="image" prLst="opacity: 0.5">
                                      <p:cBhvr rctx="IE">
                                        <p:cTn id="47" dur="indefinite"/>
                                        <p:tgtEl>
                                          <p:spTgt spid="6">
                                            <p:txEl>
                                              <p:pRg st="0" end="0"/>
                                            </p:txEl>
                                          </p:spTgt>
                                        </p:tgtEl>
                                      </p:cBhvr>
                                    </p:animEffect>
                                  </p:childTnLst>
                                </p:cTn>
                              </p:par>
                              <p:par>
                                <p:cTn id="48" presetID="9" presetClass="emph" presetSubtype="0" grpId="1" nodeType="withEffect">
                                  <p:stCondLst>
                                    <p:cond delay="0"/>
                                  </p:stCondLst>
                                  <p:childTnLst>
                                    <p:set>
                                      <p:cBhvr rctx="PPT">
                                        <p:cTn id="49" dur="indefinite"/>
                                        <p:tgtEl>
                                          <p:spTgt spid="6">
                                            <p:txEl>
                                              <p:pRg st="1" end="1"/>
                                            </p:txEl>
                                          </p:spTgt>
                                        </p:tgtEl>
                                        <p:attrNameLst>
                                          <p:attrName>style.opacity</p:attrName>
                                        </p:attrNameLst>
                                      </p:cBhvr>
                                      <p:to>
                                        <p:strVal val="0.5"/>
                                      </p:to>
                                    </p:set>
                                    <p:animEffect filter="image" prLst="opacity: 0.5">
                                      <p:cBhvr rctx="IE">
                                        <p:cTn id="50" dur="indefinite"/>
                                        <p:tgtEl>
                                          <p:spTgt spid="6">
                                            <p:txEl>
                                              <p:pRg st="1" end="1"/>
                                            </p:txEl>
                                          </p:spTgt>
                                        </p:tgtEl>
                                      </p:cBhvr>
                                    </p:animEffect>
                                  </p:childTnLst>
                                </p:cTn>
                              </p:par>
                              <p:par>
                                <p:cTn id="51" presetID="9" presetClass="emph" presetSubtype="0" grpId="1" nodeType="withEffect">
                                  <p:stCondLst>
                                    <p:cond delay="0"/>
                                  </p:stCondLst>
                                  <p:childTnLst>
                                    <p:set>
                                      <p:cBhvr rctx="PPT">
                                        <p:cTn id="52" dur="indefinite"/>
                                        <p:tgtEl>
                                          <p:spTgt spid="6">
                                            <p:txEl>
                                              <p:pRg st="2" end="2"/>
                                            </p:txEl>
                                          </p:spTgt>
                                        </p:tgtEl>
                                        <p:attrNameLst>
                                          <p:attrName>style.opacity</p:attrName>
                                        </p:attrNameLst>
                                      </p:cBhvr>
                                      <p:to>
                                        <p:strVal val="0.5"/>
                                      </p:to>
                                    </p:set>
                                    <p:animEffect filter="image" prLst="opacity: 0.5">
                                      <p:cBhvr rctx="IE">
                                        <p:cTn id="53" dur="indefinite"/>
                                        <p:tgtEl>
                                          <p:spTgt spid="6">
                                            <p:txEl>
                                              <p:pRg st="2" end="2"/>
                                            </p:txEl>
                                          </p:spTgt>
                                        </p:tgtEl>
                                      </p:cBhvr>
                                    </p:animEffect>
                                  </p:childTnLst>
                                </p:cTn>
                              </p:par>
                              <p:par>
                                <p:cTn id="54" presetID="9" presetClass="emph" presetSubtype="0" grpId="1" nodeType="withEffect">
                                  <p:stCondLst>
                                    <p:cond delay="0"/>
                                  </p:stCondLst>
                                  <p:childTnLst>
                                    <p:set>
                                      <p:cBhvr rctx="PPT">
                                        <p:cTn id="55" dur="indefinite"/>
                                        <p:tgtEl>
                                          <p:spTgt spid="6">
                                            <p:txEl>
                                              <p:pRg st="3" end="3"/>
                                            </p:txEl>
                                          </p:spTgt>
                                        </p:tgtEl>
                                        <p:attrNameLst>
                                          <p:attrName>style.opacity</p:attrName>
                                        </p:attrNameLst>
                                      </p:cBhvr>
                                      <p:to>
                                        <p:strVal val="0.5"/>
                                      </p:to>
                                    </p:set>
                                    <p:animEffect filter="image" prLst="opacity: 0.5">
                                      <p:cBhvr rctx="IE">
                                        <p:cTn id="56" dur="indefinite"/>
                                        <p:tgtEl>
                                          <p:spTgt spid="6">
                                            <p:txEl>
                                              <p:pRg st="3" end="3"/>
                                            </p:txEl>
                                          </p:spTgt>
                                        </p:tgtEl>
                                      </p:cBhvr>
                                    </p:animEffect>
                                  </p:childTnLst>
                                </p:cTn>
                              </p:par>
                              <p:par>
                                <p:cTn id="57" presetID="9" presetClass="emph" presetSubtype="0" grpId="1" nodeType="withEffect">
                                  <p:stCondLst>
                                    <p:cond delay="0"/>
                                  </p:stCondLst>
                                  <p:childTnLst>
                                    <p:set>
                                      <p:cBhvr rctx="PPT">
                                        <p:cTn id="58" dur="indefinite"/>
                                        <p:tgtEl>
                                          <p:spTgt spid="6">
                                            <p:txEl>
                                              <p:pRg st="4" end="4"/>
                                            </p:txEl>
                                          </p:spTgt>
                                        </p:tgtEl>
                                        <p:attrNameLst>
                                          <p:attrName>style.opacity</p:attrName>
                                        </p:attrNameLst>
                                      </p:cBhvr>
                                      <p:to>
                                        <p:strVal val="0.5"/>
                                      </p:to>
                                    </p:set>
                                    <p:animEffect filter="image" prLst="opacity: 0.5">
                                      <p:cBhvr rctx="IE">
                                        <p:cTn id="59" dur="indefinite"/>
                                        <p:tgtEl>
                                          <p:spTgt spid="6">
                                            <p:txEl>
                                              <p:pRg st="4" end="4"/>
                                            </p:txEl>
                                          </p:spTgt>
                                        </p:tgtEl>
                                      </p:cBhvr>
                                    </p:animEffect>
                                  </p:childTnLst>
                                </p:cTn>
                              </p:par>
                              <p:par>
                                <p:cTn id="60" presetID="9" presetClass="emph" presetSubtype="0" grpId="1" nodeType="withEffect">
                                  <p:stCondLst>
                                    <p:cond delay="0"/>
                                  </p:stCondLst>
                                  <p:childTnLst>
                                    <p:set>
                                      <p:cBhvr rctx="PPT">
                                        <p:cTn id="61" dur="indefinite"/>
                                        <p:tgtEl>
                                          <p:spTgt spid="6">
                                            <p:txEl>
                                              <p:pRg st="5" end="5"/>
                                            </p:txEl>
                                          </p:spTgt>
                                        </p:tgtEl>
                                        <p:attrNameLst>
                                          <p:attrName>style.opacity</p:attrName>
                                        </p:attrNameLst>
                                      </p:cBhvr>
                                      <p:to>
                                        <p:strVal val="0.5"/>
                                      </p:to>
                                    </p:set>
                                    <p:animEffect filter="image" prLst="opacity: 0.5">
                                      <p:cBhvr rctx="IE">
                                        <p:cTn id="62" dur="indefinite"/>
                                        <p:tgtEl>
                                          <p:spTgt spid="6">
                                            <p:txEl>
                                              <p:pRg st="5" end="5"/>
                                            </p:txEl>
                                          </p:spTgt>
                                        </p:tgtEl>
                                      </p:cBhvr>
                                    </p:animEffect>
                                  </p:childTnLst>
                                </p:cTn>
                              </p:par>
                              <p:par>
                                <p:cTn id="63" presetID="9" presetClass="emph" presetSubtype="0" grpId="1" nodeType="withEffect">
                                  <p:stCondLst>
                                    <p:cond delay="0"/>
                                  </p:stCondLst>
                                  <p:childTnLst>
                                    <p:set>
                                      <p:cBhvr rctx="PPT">
                                        <p:cTn id="64" dur="indefinite"/>
                                        <p:tgtEl>
                                          <p:spTgt spid="6">
                                            <p:txEl>
                                              <p:pRg st="6" end="6"/>
                                            </p:txEl>
                                          </p:spTgt>
                                        </p:tgtEl>
                                        <p:attrNameLst>
                                          <p:attrName>style.opacity</p:attrName>
                                        </p:attrNameLst>
                                      </p:cBhvr>
                                      <p:to>
                                        <p:strVal val="0.5"/>
                                      </p:to>
                                    </p:set>
                                    <p:animEffect filter="image" prLst="opacity: 0.5">
                                      <p:cBhvr rctx="IE">
                                        <p:cTn id="65" dur="indefinite"/>
                                        <p:tgtEl>
                                          <p:spTgt spid="6">
                                            <p:txEl>
                                              <p:pRg st="6" end="6"/>
                                            </p:txEl>
                                          </p:spTgt>
                                        </p:tgtEl>
                                      </p:cBhvr>
                                    </p:animEffect>
                                  </p:childTnLst>
                                </p:cTn>
                              </p:par>
                              <p:par>
                                <p:cTn id="66" presetID="9" presetClass="emph" presetSubtype="0" grpId="1" nodeType="withEffect">
                                  <p:stCondLst>
                                    <p:cond delay="0"/>
                                  </p:stCondLst>
                                  <p:childTnLst>
                                    <p:set>
                                      <p:cBhvr rctx="PPT">
                                        <p:cTn id="67" dur="indefinite"/>
                                        <p:tgtEl>
                                          <p:spTgt spid="6">
                                            <p:txEl>
                                              <p:pRg st="7" end="7"/>
                                            </p:txEl>
                                          </p:spTgt>
                                        </p:tgtEl>
                                        <p:attrNameLst>
                                          <p:attrName>style.opacity</p:attrName>
                                        </p:attrNameLst>
                                      </p:cBhvr>
                                      <p:to>
                                        <p:strVal val="0.5"/>
                                      </p:to>
                                    </p:set>
                                    <p:animEffect filter="image" prLst="opacity: 0.5">
                                      <p:cBhvr rctx="IE">
                                        <p:cTn id="68" dur="indefinite"/>
                                        <p:tgtEl>
                                          <p:spTgt spid="6">
                                            <p:txEl>
                                              <p:pRg st="7" end="7"/>
                                            </p:txEl>
                                          </p:spTgt>
                                        </p:tgtEl>
                                      </p:cBhvr>
                                    </p:animEffect>
                                  </p:childTnLst>
                                </p:cTn>
                              </p:par>
                              <p:par>
                                <p:cTn id="69" presetID="9" presetClass="emph" presetSubtype="0" grpId="1" nodeType="withEffect">
                                  <p:stCondLst>
                                    <p:cond delay="0"/>
                                  </p:stCondLst>
                                  <p:childTnLst>
                                    <p:set>
                                      <p:cBhvr rctx="PPT">
                                        <p:cTn id="70" dur="indefinite"/>
                                        <p:tgtEl>
                                          <p:spTgt spid="6">
                                            <p:txEl>
                                              <p:pRg st="8" end="8"/>
                                            </p:txEl>
                                          </p:spTgt>
                                        </p:tgtEl>
                                        <p:attrNameLst>
                                          <p:attrName>style.opacity</p:attrName>
                                        </p:attrNameLst>
                                      </p:cBhvr>
                                      <p:to>
                                        <p:strVal val="0.5"/>
                                      </p:to>
                                    </p:set>
                                    <p:animEffect filter="image" prLst="opacity: 0.5">
                                      <p:cBhvr rctx="IE">
                                        <p:cTn id="71" dur="indefinite"/>
                                        <p:tgtEl>
                                          <p:spTgt spid="6">
                                            <p:txEl>
                                              <p:pRg st="8" end="8"/>
                                            </p:txEl>
                                          </p:spTgt>
                                        </p:tgtEl>
                                      </p:cBhvr>
                                    </p:animEffect>
                                  </p:childTnLst>
                                </p:cTn>
                              </p:par>
                              <p:par>
                                <p:cTn id="72" presetID="9" presetClass="emph" presetSubtype="0" grpId="1" nodeType="withEffect">
                                  <p:stCondLst>
                                    <p:cond delay="0"/>
                                  </p:stCondLst>
                                  <p:childTnLst>
                                    <p:set>
                                      <p:cBhvr rctx="PPT">
                                        <p:cTn id="73" dur="indefinite"/>
                                        <p:tgtEl>
                                          <p:spTgt spid="6">
                                            <p:txEl>
                                              <p:pRg st="9" end="9"/>
                                            </p:txEl>
                                          </p:spTgt>
                                        </p:tgtEl>
                                        <p:attrNameLst>
                                          <p:attrName>style.opacity</p:attrName>
                                        </p:attrNameLst>
                                      </p:cBhvr>
                                      <p:to>
                                        <p:strVal val="0.5"/>
                                      </p:to>
                                    </p:set>
                                    <p:animEffect filter="image" prLst="opacity: 0.5">
                                      <p:cBhvr rctx="IE">
                                        <p:cTn id="74" dur="indefinite"/>
                                        <p:tgtEl>
                                          <p:spTgt spid="6">
                                            <p:txEl>
                                              <p:pRg st="9" end="9"/>
                                            </p:txEl>
                                          </p:spTgt>
                                        </p:tgtEl>
                                      </p:cBhvr>
                                    </p:animEffect>
                                  </p:childTnLst>
                                </p:cTn>
                              </p:par>
                              <p:par>
                                <p:cTn id="75" presetID="9" presetClass="emph" presetSubtype="0" grpId="1" nodeType="withEffect">
                                  <p:stCondLst>
                                    <p:cond delay="0"/>
                                  </p:stCondLst>
                                  <p:childTnLst>
                                    <p:set>
                                      <p:cBhvr rctx="PPT">
                                        <p:cTn id="76" dur="indefinite"/>
                                        <p:tgtEl>
                                          <p:spTgt spid="6">
                                            <p:txEl>
                                              <p:pRg st="10" end="10"/>
                                            </p:txEl>
                                          </p:spTgt>
                                        </p:tgtEl>
                                        <p:attrNameLst>
                                          <p:attrName>style.opacity</p:attrName>
                                        </p:attrNameLst>
                                      </p:cBhvr>
                                      <p:to>
                                        <p:strVal val="0.5"/>
                                      </p:to>
                                    </p:set>
                                    <p:animEffect filter="image" prLst="opacity: 0.5">
                                      <p:cBhvr rctx="IE">
                                        <p:cTn id="77" dur="indefinite"/>
                                        <p:tgtEl>
                                          <p:spTgt spid="6">
                                            <p:txEl>
                                              <p:pRg st="10" end="10"/>
                                            </p:txEl>
                                          </p:spTgt>
                                        </p:tgtEl>
                                      </p:cBhvr>
                                    </p:animEffect>
                                  </p:childTnLst>
                                </p:cTn>
                              </p:par>
                              <p:par>
                                <p:cTn id="78" presetID="1" presetClass="entr" presetSubtype="0" fill="hold" grpId="0" nodeType="withEffect">
                                  <p:stCondLst>
                                    <p:cond delay="250"/>
                                  </p:stCondLst>
                                  <p:childTnLst>
                                    <p:set>
                                      <p:cBhvr>
                                        <p:cTn id="79" dur="1" fill="hold">
                                          <p:stCondLst>
                                            <p:cond delay="0"/>
                                          </p:stCondLst>
                                        </p:cTn>
                                        <p:tgtEl>
                                          <p:spTgt spid="3"/>
                                        </p:tgtEl>
                                        <p:attrNameLst>
                                          <p:attrName>style.visibility</p:attrName>
                                        </p:attrNameLst>
                                      </p:cBhvr>
                                      <p:to>
                                        <p:strVal val="visible"/>
                                      </p:to>
                                    </p:set>
                                  </p:childTnLst>
                                </p:cTn>
                              </p:par>
                              <p:par>
                                <p:cTn id="80" presetID="1" presetClass="exit" presetSubtype="0" fill="hold" grpId="1" nodeType="withEffect">
                                  <p:stCondLst>
                                    <p:cond delay="0"/>
                                  </p:stCondLst>
                                  <p:childTnLst>
                                    <p:set>
                                      <p:cBhvr>
                                        <p:cTn id="81"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4" grpId="0"/>
      <p:bldP spid="2" grpId="0"/>
      <p:bldP spid="3" grpId="0"/>
      <p:bldP spid="3"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991600" cy="1752600"/>
          </a:xfrm>
        </p:spPr>
        <p:txBody>
          <a:bodyPr/>
          <a:lstStyle/>
          <a:p>
            <a:r>
              <a:rPr lang="en-US" sz="2800" dirty="0" smtClean="0">
                <a:solidFill>
                  <a:schemeClr val="accent5">
                    <a:lumMod val="75000"/>
                  </a:schemeClr>
                </a:solidFill>
              </a:rPr>
              <a:t>POINT:</a:t>
            </a:r>
            <a:br>
              <a:rPr lang="en-US" sz="2800" dirty="0" smtClean="0">
                <a:solidFill>
                  <a:schemeClr val="accent5">
                    <a:lumMod val="75000"/>
                  </a:schemeClr>
                </a:solidFill>
              </a:rPr>
            </a:br>
            <a:r>
              <a:rPr lang="en-US" sz="2800" dirty="0" smtClean="0"/>
              <a:t>The </a:t>
            </a:r>
            <a:r>
              <a:rPr lang="en-US" sz="2800" dirty="0"/>
              <a:t>questioner does not know the information asked for with the question. </a:t>
            </a:r>
          </a:p>
        </p:txBody>
      </p:sp>
      <p:sp>
        <p:nvSpPr>
          <p:cNvPr id="3" name="TextBox 2"/>
          <p:cNvSpPr txBox="1"/>
          <p:nvPr/>
        </p:nvSpPr>
        <p:spPr>
          <a:xfrm>
            <a:off x="914400" y="2971800"/>
            <a:ext cx="7010400" cy="2554545"/>
          </a:xfrm>
          <a:prstGeom prst="rect">
            <a:avLst/>
          </a:prstGeom>
          <a:noFill/>
        </p:spPr>
        <p:txBody>
          <a:bodyPr wrap="square" rtlCol="0">
            <a:spAutoFit/>
          </a:bodyPr>
          <a:lstStyle/>
          <a:p>
            <a:r>
              <a:rPr lang="en-US" sz="3200" dirty="0" smtClean="0">
                <a:solidFill>
                  <a:srgbClr val="5A90F4"/>
                </a:solidFill>
              </a:rPr>
              <a:t>COUNTERPOINT:</a:t>
            </a:r>
          </a:p>
          <a:p>
            <a:r>
              <a:rPr lang="en-US" sz="3200" dirty="0"/>
              <a:t>S</a:t>
            </a:r>
            <a:r>
              <a:rPr lang="en-US" sz="3200" dirty="0" smtClean="0"/>
              <a:t>tudents often see the act of answering questions as crafting “the answer” that the questioner already has in mind.</a:t>
            </a:r>
            <a:endParaRPr lang="en-US" sz="3200" dirty="0"/>
          </a:p>
        </p:txBody>
      </p:sp>
      <p:sp>
        <p:nvSpPr>
          <p:cNvPr id="4" name="TextBox 3"/>
          <p:cNvSpPr txBox="1"/>
          <p:nvPr/>
        </p:nvSpPr>
        <p:spPr>
          <a:xfrm>
            <a:off x="3505200" y="5867400"/>
            <a:ext cx="4724400" cy="461665"/>
          </a:xfrm>
          <a:prstGeom prst="rect">
            <a:avLst/>
          </a:prstGeom>
          <a:noFill/>
        </p:spPr>
        <p:txBody>
          <a:bodyPr wrap="square" rtlCol="0">
            <a:spAutoFit/>
          </a:bodyPr>
          <a:lstStyle/>
          <a:p>
            <a:r>
              <a:rPr lang="en-US" sz="2400" dirty="0" smtClean="0">
                <a:solidFill>
                  <a:srgbClr val="5A90F4"/>
                </a:solidFill>
              </a:rPr>
              <a:t>COGNITIVE GUESSING GAME</a:t>
            </a:r>
            <a:endParaRPr lang="en-US" sz="2400" dirty="0">
              <a:solidFill>
                <a:srgbClr val="5A90F4"/>
              </a:solidFill>
            </a:endParaRPr>
          </a:p>
        </p:txBody>
      </p:sp>
    </p:spTree>
    <p:extLst>
      <p:ext uri="{BB962C8B-B14F-4D97-AF65-F5344CB8AC3E}">
        <p14:creationId xmlns:p14="http://schemas.microsoft.com/office/powerpoint/2010/main" val="40990908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1524000"/>
            <a:ext cx="7010400" cy="4524315"/>
          </a:xfrm>
          <a:prstGeom prst="rect">
            <a:avLst/>
          </a:prstGeom>
          <a:noFill/>
        </p:spPr>
        <p:txBody>
          <a:bodyPr wrap="square" rtlCol="0">
            <a:spAutoFit/>
          </a:bodyPr>
          <a:lstStyle/>
          <a:p>
            <a:r>
              <a:rPr lang="en-US" sz="3200" dirty="0" smtClean="0"/>
              <a:t>Teachers typically ask known-answer questions (</a:t>
            </a:r>
            <a:r>
              <a:rPr lang="en-US" sz="3200" dirty="0" err="1" smtClean="0"/>
              <a:t>Mehan</a:t>
            </a:r>
            <a:r>
              <a:rPr lang="en-US" sz="3200" dirty="0" smtClean="0"/>
              <a:t>, 1979)….These questions tend to serve the following purposes: (1) to demand and maintain attention (which makes them quasi-rhetorical), (2) to keep the interaction under control, and (3) to gain information about the knowledge of the pupils.  (p. 112)</a:t>
            </a:r>
            <a:endParaRPr lang="en-US" sz="3200" dirty="0"/>
          </a:p>
        </p:txBody>
      </p:sp>
    </p:spTree>
    <p:extLst>
      <p:ext uri="{BB962C8B-B14F-4D97-AF65-F5344CB8AC3E}">
        <p14:creationId xmlns:p14="http://schemas.microsoft.com/office/powerpoint/2010/main" val="7949640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991600" cy="1752600"/>
          </a:xfrm>
        </p:spPr>
        <p:txBody>
          <a:bodyPr/>
          <a:lstStyle/>
          <a:p>
            <a:r>
              <a:rPr lang="en-US" sz="2800" dirty="0" smtClean="0">
                <a:solidFill>
                  <a:srgbClr val="5A90F4"/>
                </a:solidFill>
              </a:rPr>
              <a:t>POINT:</a:t>
            </a:r>
            <a:br>
              <a:rPr lang="en-US" sz="2800" dirty="0" smtClean="0">
                <a:solidFill>
                  <a:srgbClr val="5A90F4"/>
                </a:solidFill>
              </a:rPr>
            </a:br>
            <a:r>
              <a:rPr lang="en-US" sz="2800" dirty="0"/>
              <a:t>The question specifies the information sought.</a:t>
            </a:r>
          </a:p>
        </p:txBody>
      </p:sp>
      <p:sp>
        <p:nvSpPr>
          <p:cNvPr id="3" name="TextBox 2"/>
          <p:cNvSpPr txBox="1"/>
          <p:nvPr/>
        </p:nvSpPr>
        <p:spPr>
          <a:xfrm>
            <a:off x="914400" y="2971800"/>
            <a:ext cx="7010400" cy="2554545"/>
          </a:xfrm>
          <a:prstGeom prst="rect">
            <a:avLst/>
          </a:prstGeom>
          <a:noFill/>
        </p:spPr>
        <p:txBody>
          <a:bodyPr wrap="square" rtlCol="0">
            <a:spAutoFit/>
          </a:bodyPr>
          <a:lstStyle/>
          <a:p>
            <a:r>
              <a:rPr lang="en-US" sz="3200" dirty="0" smtClean="0">
                <a:solidFill>
                  <a:srgbClr val="5A90F4"/>
                </a:solidFill>
              </a:rPr>
              <a:t>COUNTERPOINT:</a:t>
            </a:r>
          </a:p>
          <a:p>
            <a:r>
              <a:rPr lang="en-US" sz="3200" dirty="0" smtClean="0"/>
              <a:t>In complex domains or with complicated issues/topics, the information required or sought cannot be fully pre-specified.</a:t>
            </a:r>
            <a:endParaRPr lang="en-US" sz="3200" dirty="0"/>
          </a:p>
        </p:txBody>
      </p:sp>
      <p:sp>
        <p:nvSpPr>
          <p:cNvPr id="4" name="TextBox 3"/>
          <p:cNvSpPr txBox="1"/>
          <p:nvPr/>
        </p:nvSpPr>
        <p:spPr>
          <a:xfrm>
            <a:off x="3352800" y="5943600"/>
            <a:ext cx="5257800" cy="461665"/>
          </a:xfrm>
          <a:prstGeom prst="rect">
            <a:avLst/>
          </a:prstGeom>
          <a:noFill/>
        </p:spPr>
        <p:txBody>
          <a:bodyPr wrap="square" rtlCol="0">
            <a:spAutoFit/>
          </a:bodyPr>
          <a:lstStyle/>
          <a:p>
            <a:r>
              <a:rPr lang="en-US" sz="2400" dirty="0" smtClean="0">
                <a:solidFill>
                  <a:srgbClr val="5A90F4"/>
                </a:solidFill>
              </a:rPr>
              <a:t>PERMEABLE PROBLEM SPACE</a:t>
            </a:r>
            <a:endParaRPr lang="en-US" sz="2400" dirty="0">
              <a:solidFill>
                <a:srgbClr val="5A90F4"/>
              </a:solidFill>
            </a:endParaRPr>
          </a:p>
        </p:txBody>
      </p:sp>
    </p:spTree>
    <p:extLst>
      <p:ext uri="{BB962C8B-B14F-4D97-AF65-F5344CB8AC3E}">
        <p14:creationId xmlns:p14="http://schemas.microsoft.com/office/powerpoint/2010/main" val="20496978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991600" cy="1752600"/>
          </a:xfrm>
        </p:spPr>
        <p:txBody>
          <a:bodyPr/>
          <a:lstStyle/>
          <a:p>
            <a:pPr marL="514350" indent="-514350"/>
            <a:r>
              <a:rPr lang="en-US" sz="2800" dirty="0" smtClean="0">
                <a:solidFill>
                  <a:srgbClr val="5A90F4"/>
                </a:solidFill>
              </a:rPr>
              <a:t>POINT:</a:t>
            </a:r>
            <a:br>
              <a:rPr lang="en-US" sz="2800" dirty="0" smtClean="0">
                <a:solidFill>
                  <a:srgbClr val="5A90F4"/>
                </a:solidFill>
              </a:rPr>
            </a:br>
            <a:r>
              <a:rPr lang="en-US" sz="2800" dirty="0"/>
              <a:t>The questioner believes that the presuppositions of the question are true. </a:t>
            </a:r>
          </a:p>
        </p:txBody>
      </p:sp>
      <p:sp>
        <p:nvSpPr>
          <p:cNvPr id="3" name="TextBox 2"/>
          <p:cNvSpPr txBox="1"/>
          <p:nvPr/>
        </p:nvSpPr>
        <p:spPr>
          <a:xfrm>
            <a:off x="990600" y="2667000"/>
            <a:ext cx="7010400" cy="2554545"/>
          </a:xfrm>
          <a:prstGeom prst="rect">
            <a:avLst/>
          </a:prstGeom>
          <a:noFill/>
        </p:spPr>
        <p:txBody>
          <a:bodyPr wrap="square" rtlCol="0">
            <a:spAutoFit/>
          </a:bodyPr>
          <a:lstStyle/>
          <a:p>
            <a:r>
              <a:rPr lang="en-US" sz="3200" dirty="0" smtClean="0">
                <a:solidFill>
                  <a:srgbClr val="5A90F4"/>
                </a:solidFill>
              </a:rPr>
              <a:t>COUNTERPOINT:</a:t>
            </a:r>
          </a:p>
          <a:p>
            <a:r>
              <a:rPr lang="en-US" sz="3200" dirty="0" smtClean="0"/>
              <a:t>In many academic situations, the “truthfulness” of a given question does not matter to students called upon to respond.</a:t>
            </a:r>
            <a:endParaRPr lang="en-US" sz="3200" dirty="0"/>
          </a:p>
        </p:txBody>
      </p:sp>
      <p:sp>
        <p:nvSpPr>
          <p:cNvPr id="4" name="TextBox 3"/>
          <p:cNvSpPr txBox="1"/>
          <p:nvPr/>
        </p:nvSpPr>
        <p:spPr>
          <a:xfrm>
            <a:off x="2819400" y="5943600"/>
            <a:ext cx="6172200" cy="461665"/>
          </a:xfrm>
          <a:prstGeom prst="rect">
            <a:avLst/>
          </a:prstGeom>
          <a:noFill/>
        </p:spPr>
        <p:txBody>
          <a:bodyPr wrap="square" rtlCol="0">
            <a:spAutoFit/>
          </a:bodyPr>
          <a:lstStyle/>
          <a:p>
            <a:r>
              <a:rPr lang="en-US" sz="2400" dirty="0" smtClean="0">
                <a:solidFill>
                  <a:srgbClr val="5A90F4"/>
                </a:solidFill>
              </a:rPr>
              <a:t>INFORMATION VERSUS KNOWLEDGE</a:t>
            </a:r>
            <a:endParaRPr lang="en-US" sz="2400" dirty="0">
              <a:solidFill>
                <a:srgbClr val="5A90F4"/>
              </a:solidFill>
            </a:endParaRPr>
          </a:p>
        </p:txBody>
      </p:sp>
    </p:spTree>
    <p:extLst>
      <p:ext uri="{BB962C8B-B14F-4D97-AF65-F5344CB8AC3E}">
        <p14:creationId xmlns:p14="http://schemas.microsoft.com/office/powerpoint/2010/main" val="389483380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524000"/>
            <a:ext cx="8001000" cy="4031873"/>
          </a:xfrm>
          <a:prstGeom prst="rect">
            <a:avLst/>
          </a:prstGeom>
          <a:noFill/>
        </p:spPr>
        <p:txBody>
          <a:bodyPr wrap="square" rtlCol="0">
            <a:spAutoFit/>
          </a:bodyPr>
          <a:lstStyle/>
          <a:p>
            <a:r>
              <a:rPr lang="en-US" sz="3200" dirty="0"/>
              <a:t>When questions are asked by another person wrong presuppositions can lead to somewhat awkward situations….If a presupposition is false, the respondent probably serves the questioner best by pointing this out, rather than by answering the question as if the presupposition were true (pp. 112-113)</a:t>
            </a:r>
            <a:endParaRPr lang="en-US" sz="3200" dirty="0"/>
          </a:p>
        </p:txBody>
      </p:sp>
    </p:spTree>
    <p:extLst>
      <p:ext uri="{BB962C8B-B14F-4D97-AF65-F5344CB8AC3E}">
        <p14:creationId xmlns:p14="http://schemas.microsoft.com/office/powerpoint/2010/main" val="365011266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991600" cy="1752600"/>
          </a:xfrm>
        </p:spPr>
        <p:txBody>
          <a:bodyPr/>
          <a:lstStyle/>
          <a:p>
            <a:pPr marL="514350" indent="-514350"/>
            <a:r>
              <a:rPr lang="en-US" sz="2800" dirty="0" smtClean="0">
                <a:solidFill>
                  <a:srgbClr val="5A90F4"/>
                </a:solidFill>
              </a:rPr>
              <a:t>POINT:</a:t>
            </a:r>
            <a:br>
              <a:rPr lang="en-US" sz="2800" dirty="0" smtClean="0">
                <a:solidFill>
                  <a:srgbClr val="5A90F4"/>
                </a:solidFill>
              </a:rPr>
            </a:br>
            <a:r>
              <a:rPr lang="en-US" sz="2800" dirty="0"/>
              <a:t>The questioner believes that an answer exists. </a:t>
            </a:r>
          </a:p>
        </p:txBody>
      </p:sp>
      <p:sp>
        <p:nvSpPr>
          <p:cNvPr id="3" name="TextBox 2"/>
          <p:cNvSpPr txBox="1"/>
          <p:nvPr/>
        </p:nvSpPr>
        <p:spPr>
          <a:xfrm>
            <a:off x="990600" y="2590800"/>
            <a:ext cx="7010400" cy="3046988"/>
          </a:xfrm>
          <a:prstGeom prst="rect">
            <a:avLst/>
          </a:prstGeom>
          <a:noFill/>
        </p:spPr>
        <p:txBody>
          <a:bodyPr wrap="square" rtlCol="0">
            <a:spAutoFit/>
          </a:bodyPr>
          <a:lstStyle/>
          <a:p>
            <a:r>
              <a:rPr lang="en-US" sz="3200" dirty="0" smtClean="0">
                <a:solidFill>
                  <a:srgbClr val="5A90F4"/>
                </a:solidFill>
              </a:rPr>
              <a:t>COUNTERPOINT:</a:t>
            </a:r>
          </a:p>
          <a:p>
            <a:r>
              <a:rPr lang="en-US" sz="3200" dirty="0" smtClean="0"/>
              <a:t>The likelihood that a reasonable or viable answer (versus a response) exists is highly contingent on the task,  context, and intentions/characteristics of the respondent.</a:t>
            </a:r>
            <a:endParaRPr lang="en-US" sz="3200" dirty="0"/>
          </a:p>
        </p:txBody>
      </p:sp>
      <p:sp>
        <p:nvSpPr>
          <p:cNvPr id="4" name="TextBox 3"/>
          <p:cNvSpPr txBox="1"/>
          <p:nvPr/>
        </p:nvSpPr>
        <p:spPr>
          <a:xfrm>
            <a:off x="4038600" y="5943600"/>
            <a:ext cx="4419600" cy="461665"/>
          </a:xfrm>
          <a:prstGeom prst="rect">
            <a:avLst/>
          </a:prstGeom>
          <a:noFill/>
        </p:spPr>
        <p:txBody>
          <a:bodyPr wrap="square" rtlCol="0">
            <a:spAutoFit/>
          </a:bodyPr>
          <a:lstStyle/>
          <a:p>
            <a:r>
              <a:rPr lang="en-US" sz="2400" dirty="0" smtClean="0">
                <a:solidFill>
                  <a:srgbClr val="5A90F4"/>
                </a:solidFill>
              </a:rPr>
              <a:t>EPISTEMIC PLAUSIBILITY</a:t>
            </a:r>
            <a:endParaRPr lang="en-US" sz="2400" dirty="0">
              <a:solidFill>
                <a:srgbClr val="5A90F4"/>
              </a:solidFill>
            </a:endParaRPr>
          </a:p>
        </p:txBody>
      </p:sp>
    </p:spTree>
    <p:extLst>
      <p:ext uri="{BB962C8B-B14F-4D97-AF65-F5344CB8AC3E}">
        <p14:creationId xmlns:p14="http://schemas.microsoft.com/office/powerpoint/2010/main" val="1244488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5" y="304800"/>
            <a:ext cx="7086600" cy="1295400"/>
          </a:xfrm>
        </p:spPr>
        <p:txBody>
          <a:bodyPr/>
          <a:lstStyle/>
          <a:p>
            <a:pPr marL="514350" indent="-514350"/>
            <a:r>
              <a:rPr lang="en-US" sz="2800" dirty="0" smtClean="0">
                <a:solidFill>
                  <a:srgbClr val="5A90F4"/>
                </a:solidFill>
              </a:rPr>
              <a:t>POINT:</a:t>
            </a:r>
            <a:br>
              <a:rPr lang="en-US" sz="2800" dirty="0" smtClean="0">
                <a:solidFill>
                  <a:srgbClr val="5A90F4"/>
                </a:solidFill>
              </a:rPr>
            </a:br>
            <a:r>
              <a:rPr lang="en-US" sz="2800" dirty="0"/>
              <a:t>The questioner wants to know the answer. </a:t>
            </a:r>
          </a:p>
        </p:txBody>
      </p:sp>
      <p:sp>
        <p:nvSpPr>
          <p:cNvPr id="3" name="TextBox 2"/>
          <p:cNvSpPr txBox="1"/>
          <p:nvPr/>
        </p:nvSpPr>
        <p:spPr>
          <a:xfrm>
            <a:off x="228600" y="1600200"/>
            <a:ext cx="9067800" cy="4339650"/>
          </a:xfrm>
          <a:prstGeom prst="rect">
            <a:avLst/>
          </a:prstGeom>
          <a:noFill/>
        </p:spPr>
        <p:txBody>
          <a:bodyPr wrap="square" rtlCol="0">
            <a:spAutoFit/>
          </a:bodyPr>
          <a:lstStyle/>
          <a:p>
            <a:r>
              <a:rPr lang="en-US" sz="3200" dirty="0" smtClean="0">
                <a:solidFill>
                  <a:srgbClr val="5A90F4"/>
                </a:solidFill>
              </a:rPr>
              <a:t>COUNTERPOINTS:</a:t>
            </a:r>
          </a:p>
          <a:p>
            <a:r>
              <a:rPr lang="en-US" sz="3200" dirty="0"/>
              <a:t>There are many </a:t>
            </a:r>
            <a:r>
              <a:rPr lang="en-US" sz="3200" dirty="0" smtClean="0"/>
              <a:t>instances when </a:t>
            </a:r>
            <a:r>
              <a:rPr lang="en-US" sz="3200" dirty="0"/>
              <a:t>the questioner does not want to know the answer; rather they want to determine if the respondent knows the answer</a:t>
            </a:r>
            <a:r>
              <a:rPr lang="en-US" sz="3200" dirty="0" smtClean="0"/>
              <a:t>.</a:t>
            </a:r>
          </a:p>
          <a:p>
            <a:endParaRPr lang="en-US" sz="2000" dirty="0"/>
          </a:p>
          <a:p>
            <a:r>
              <a:rPr lang="en-US" sz="3200" dirty="0" smtClean="0"/>
              <a:t>Whether students want to answer an “other” generated question rarely matters</a:t>
            </a:r>
            <a:r>
              <a:rPr lang="en-US" sz="3200" dirty="0"/>
              <a:t>;</a:t>
            </a:r>
            <a:r>
              <a:rPr lang="en-US" sz="3200" dirty="0" smtClean="0"/>
              <a:t>  it is their job to do so.</a:t>
            </a:r>
            <a:endParaRPr lang="en-US" sz="3200" dirty="0"/>
          </a:p>
        </p:txBody>
      </p:sp>
      <p:sp>
        <p:nvSpPr>
          <p:cNvPr id="4" name="TextBox 3"/>
          <p:cNvSpPr txBox="1"/>
          <p:nvPr/>
        </p:nvSpPr>
        <p:spPr>
          <a:xfrm>
            <a:off x="3505200" y="6019800"/>
            <a:ext cx="5257800" cy="461665"/>
          </a:xfrm>
          <a:prstGeom prst="rect">
            <a:avLst/>
          </a:prstGeom>
          <a:noFill/>
        </p:spPr>
        <p:txBody>
          <a:bodyPr wrap="square" rtlCol="0">
            <a:spAutoFit/>
          </a:bodyPr>
          <a:lstStyle/>
          <a:p>
            <a:pPr algn="r"/>
            <a:r>
              <a:rPr lang="en-US" sz="2400" dirty="0" smtClean="0">
                <a:solidFill>
                  <a:srgbClr val="5A90F4"/>
                </a:solidFill>
              </a:rPr>
              <a:t>THE Q&amp;A ACADEMIC RITUALS</a:t>
            </a:r>
            <a:endParaRPr lang="en-US" sz="2400" dirty="0">
              <a:solidFill>
                <a:srgbClr val="5A90F4"/>
              </a:solidFill>
            </a:endParaRPr>
          </a:p>
        </p:txBody>
      </p:sp>
    </p:spTree>
    <p:extLst>
      <p:ext uri="{BB962C8B-B14F-4D97-AF65-F5344CB8AC3E}">
        <p14:creationId xmlns:p14="http://schemas.microsoft.com/office/powerpoint/2010/main" val="13693643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991600" cy="1752600"/>
          </a:xfrm>
        </p:spPr>
        <p:txBody>
          <a:bodyPr/>
          <a:lstStyle/>
          <a:p>
            <a:pPr marL="514350" indent="-514350"/>
            <a:r>
              <a:rPr lang="en-US" sz="2800" dirty="0" smtClean="0">
                <a:solidFill>
                  <a:srgbClr val="5A90F4"/>
                </a:solidFill>
              </a:rPr>
              <a:t>POINT:</a:t>
            </a:r>
            <a:br>
              <a:rPr lang="en-US" sz="2800" dirty="0" smtClean="0">
                <a:solidFill>
                  <a:srgbClr val="5A90F4"/>
                </a:solidFill>
              </a:rPr>
            </a:br>
            <a:r>
              <a:rPr lang="en-US" sz="2800" dirty="0"/>
              <a:t>The questioner can assess whether a reply constitutes an answer. </a:t>
            </a:r>
          </a:p>
        </p:txBody>
      </p:sp>
      <p:sp>
        <p:nvSpPr>
          <p:cNvPr id="3" name="TextBox 2"/>
          <p:cNvSpPr txBox="1"/>
          <p:nvPr/>
        </p:nvSpPr>
        <p:spPr>
          <a:xfrm>
            <a:off x="914400" y="2514600"/>
            <a:ext cx="7010400" cy="2554545"/>
          </a:xfrm>
          <a:prstGeom prst="rect">
            <a:avLst/>
          </a:prstGeom>
          <a:noFill/>
        </p:spPr>
        <p:txBody>
          <a:bodyPr wrap="square" rtlCol="0">
            <a:spAutoFit/>
          </a:bodyPr>
          <a:lstStyle/>
          <a:p>
            <a:r>
              <a:rPr lang="en-US" sz="3200" dirty="0" smtClean="0">
                <a:solidFill>
                  <a:srgbClr val="5A90F4"/>
                </a:solidFill>
              </a:rPr>
              <a:t>COUNTERPOINT:</a:t>
            </a:r>
          </a:p>
          <a:p>
            <a:r>
              <a:rPr lang="en-US" sz="3200" dirty="0" smtClean="0"/>
              <a:t>Students typically rely on external authority to judge the suitability, completeness, or the accuracy of a reply.</a:t>
            </a:r>
            <a:endParaRPr lang="en-US" sz="3200" dirty="0"/>
          </a:p>
        </p:txBody>
      </p:sp>
      <p:sp>
        <p:nvSpPr>
          <p:cNvPr id="4" name="TextBox 3"/>
          <p:cNvSpPr txBox="1"/>
          <p:nvPr/>
        </p:nvSpPr>
        <p:spPr>
          <a:xfrm>
            <a:off x="3124200" y="5943600"/>
            <a:ext cx="5334000" cy="461665"/>
          </a:xfrm>
          <a:prstGeom prst="rect">
            <a:avLst/>
          </a:prstGeom>
          <a:noFill/>
        </p:spPr>
        <p:txBody>
          <a:bodyPr wrap="square" rtlCol="0">
            <a:spAutoFit/>
          </a:bodyPr>
          <a:lstStyle/>
          <a:p>
            <a:r>
              <a:rPr lang="en-US" sz="2400" dirty="0" smtClean="0">
                <a:solidFill>
                  <a:srgbClr val="5A90F4"/>
                </a:solidFill>
              </a:rPr>
              <a:t>AUTHORITATIVE DEFERENCE</a:t>
            </a:r>
            <a:endParaRPr lang="en-US" sz="2400" dirty="0">
              <a:solidFill>
                <a:srgbClr val="5A90F4"/>
              </a:solidFill>
            </a:endParaRPr>
          </a:p>
        </p:txBody>
      </p:sp>
    </p:spTree>
    <p:extLst>
      <p:ext uri="{BB962C8B-B14F-4D97-AF65-F5344CB8AC3E}">
        <p14:creationId xmlns:p14="http://schemas.microsoft.com/office/powerpoint/2010/main" val="182212031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3500000" scaled="1"/>
                  <a:tileRect/>
                </a:gradFill>
              </a:rPr>
              <a:t>GOALS</a:t>
            </a:r>
            <a:endParaRPr lang="en-US" b="1" dirty="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3500000" scaled="1"/>
                <a:tileRect/>
              </a:gradFill>
            </a:endParaRPr>
          </a:p>
        </p:txBody>
      </p:sp>
      <p:sp>
        <p:nvSpPr>
          <p:cNvPr id="3" name="Content Placeholder 2"/>
          <p:cNvSpPr>
            <a:spLocks noGrp="1"/>
          </p:cNvSpPr>
          <p:nvPr>
            <p:ph idx="1"/>
          </p:nvPr>
        </p:nvSpPr>
        <p:spPr>
          <a:xfrm>
            <a:off x="152400" y="1447800"/>
            <a:ext cx="8991600" cy="4876800"/>
          </a:xfrm>
        </p:spPr>
        <p:txBody>
          <a:bodyPr/>
          <a:lstStyle/>
          <a:p>
            <a:r>
              <a:rPr lang="en-US" dirty="0" smtClean="0"/>
              <a:t>Overview certain assumptions about question asking and question answering</a:t>
            </a:r>
          </a:p>
          <a:p>
            <a:r>
              <a:rPr lang="en-US" dirty="0" smtClean="0"/>
              <a:t>Consider the potential relations between questioner’s and respondent’s intentions</a:t>
            </a:r>
          </a:p>
          <a:p>
            <a:r>
              <a:rPr lang="en-US" dirty="0" smtClean="0"/>
              <a:t>Interrogate the question-intention relation from the perspective of research on </a:t>
            </a:r>
            <a:r>
              <a:rPr lang="en-US" dirty="0"/>
              <a:t>knowledge</a:t>
            </a:r>
            <a:r>
              <a:rPr lang="en-US" dirty="0" smtClean="0"/>
              <a:t>, epistemic beliefs, metacognition, critical thinking, and expertise development</a:t>
            </a:r>
          </a:p>
          <a:p>
            <a:r>
              <a:rPr lang="en-US" dirty="0" smtClean="0"/>
              <a:t>Weigh the implications for building effective learning environments</a:t>
            </a:r>
            <a:endParaRPr lang="en-US" dirty="0"/>
          </a:p>
        </p:txBody>
      </p:sp>
    </p:spTree>
    <p:extLst>
      <p:ext uri="{BB962C8B-B14F-4D97-AF65-F5344CB8AC3E}">
        <p14:creationId xmlns:p14="http://schemas.microsoft.com/office/powerpoint/2010/main" val="9927853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991600" cy="1752600"/>
          </a:xfrm>
        </p:spPr>
        <p:txBody>
          <a:bodyPr/>
          <a:lstStyle/>
          <a:p>
            <a:pPr marL="514350" indent="-514350"/>
            <a:r>
              <a:rPr lang="en-US" sz="2800" dirty="0" smtClean="0">
                <a:solidFill>
                  <a:srgbClr val="5A90F4"/>
                </a:solidFill>
              </a:rPr>
              <a:t>POINT:</a:t>
            </a:r>
            <a:br>
              <a:rPr lang="en-US" sz="2800" dirty="0" smtClean="0">
                <a:solidFill>
                  <a:srgbClr val="5A90F4"/>
                </a:solidFill>
              </a:rPr>
            </a:br>
            <a:r>
              <a:rPr lang="en-US" sz="2800" dirty="0"/>
              <a:t>The questioner poses the question only if the benefits exceed the costs. </a:t>
            </a:r>
          </a:p>
        </p:txBody>
      </p:sp>
      <p:sp>
        <p:nvSpPr>
          <p:cNvPr id="3" name="TextBox 2"/>
          <p:cNvSpPr txBox="1"/>
          <p:nvPr/>
        </p:nvSpPr>
        <p:spPr>
          <a:xfrm>
            <a:off x="838200" y="2590800"/>
            <a:ext cx="7010400" cy="3046988"/>
          </a:xfrm>
          <a:prstGeom prst="rect">
            <a:avLst/>
          </a:prstGeom>
          <a:noFill/>
        </p:spPr>
        <p:txBody>
          <a:bodyPr wrap="square" rtlCol="0">
            <a:spAutoFit/>
          </a:bodyPr>
          <a:lstStyle/>
          <a:p>
            <a:r>
              <a:rPr lang="en-US" sz="3200" dirty="0" smtClean="0">
                <a:solidFill>
                  <a:srgbClr val="5A90F4"/>
                </a:solidFill>
              </a:rPr>
              <a:t>COUNTERPOINT:</a:t>
            </a:r>
          </a:p>
          <a:p>
            <a:r>
              <a:rPr lang="en-US" sz="3200" dirty="0"/>
              <a:t>S</a:t>
            </a:r>
            <a:r>
              <a:rPr lang="en-US" sz="3200" dirty="0" smtClean="0"/>
              <a:t>tudents cannot always ascertain the benefits of answering a self-generated question until they begin pursuit of a viable or plausible answer.</a:t>
            </a:r>
            <a:endParaRPr lang="en-US" sz="3200" dirty="0"/>
          </a:p>
        </p:txBody>
      </p:sp>
      <p:sp>
        <p:nvSpPr>
          <p:cNvPr id="4" name="TextBox 3"/>
          <p:cNvSpPr txBox="1"/>
          <p:nvPr/>
        </p:nvSpPr>
        <p:spPr>
          <a:xfrm>
            <a:off x="4343400" y="5943600"/>
            <a:ext cx="4114800" cy="461665"/>
          </a:xfrm>
          <a:prstGeom prst="rect">
            <a:avLst/>
          </a:prstGeom>
          <a:noFill/>
        </p:spPr>
        <p:txBody>
          <a:bodyPr wrap="square" rtlCol="0">
            <a:spAutoFit/>
          </a:bodyPr>
          <a:lstStyle/>
          <a:p>
            <a:r>
              <a:rPr lang="en-US" sz="2400" dirty="0" smtClean="0">
                <a:solidFill>
                  <a:srgbClr val="5A90F4"/>
                </a:solidFill>
              </a:rPr>
              <a:t>DIVINATION MYTH</a:t>
            </a:r>
            <a:endParaRPr lang="en-US" sz="2400" dirty="0">
              <a:solidFill>
                <a:srgbClr val="5A90F4"/>
              </a:solidFill>
            </a:endParaRPr>
          </a:p>
        </p:txBody>
      </p:sp>
    </p:spTree>
    <p:extLst>
      <p:ext uri="{BB962C8B-B14F-4D97-AF65-F5344CB8AC3E}">
        <p14:creationId xmlns:p14="http://schemas.microsoft.com/office/powerpoint/2010/main" val="181249377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991600" cy="1752600"/>
          </a:xfrm>
        </p:spPr>
        <p:txBody>
          <a:bodyPr/>
          <a:lstStyle/>
          <a:p>
            <a:pPr marL="514350" indent="-514350"/>
            <a:r>
              <a:rPr lang="en-US" sz="2800" dirty="0" smtClean="0">
                <a:solidFill>
                  <a:srgbClr val="5A90F4"/>
                </a:solidFill>
              </a:rPr>
              <a:t>POINT:</a:t>
            </a:r>
            <a:r>
              <a:rPr lang="en-US" sz="2800" dirty="0" smtClean="0"/>
              <a:t/>
            </a:r>
            <a:br>
              <a:rPr lang="en-US" sz="2800" dirty="0" smtClean="0"/>
            </a:br>
            <a:r>
              <a:rPr lang="en-US" sz="2800" dirty="0"/>
              <a:t>The questioner believes that the respondent knows the answer. </a:t>
            </a:r>
          </a:p>
        </p:txBody>
      </p:sp>
      <p:sp>
        <p:nvSpPr>
          <p:cNvPr id="3" name="TextBox 2"/>
          <p:cNvSpPr txBox="1"/>
          <p:nvPr/>
        </p:nvSpPr>
        <p:spPr>
          <a:xfrm>
            <a:off x="838200" y="2590800"/>
            <a:ext cx="7010400" cy="2554545"/>
          </a:xfrm>
          <a:prstGeom prst="rect">
            <a:avLst/>
          </a:prstGeom>
          <a:noFill/>
        </p:spPr>
        <p:txBody>
          <a:bodyPr wrap="square" rtlCol="0">
            <a:spAutoFit/>
          </a:bodyPr>
          <a:lstStyle/>
          <a:p>
            <a:r>
              <a:rPr lang="en-US" sz="3200" dirty="0" smtClean="0">
                <a:solidFill>
                  <a:srgbClr val="5A90F4"/>
                </a:solidFill>
              </a:rPr>
              <a:t>COUNTERPOINT:</a:t>
            </a:r>
          </a:p>
          <a:p>
            <a:r>
              <a:rPr lang="en-US" sz="3200" dirty="0" smtClean="0"/>
              <a:t>It makes little sense to pose a question for which “the” answer is already known and still expect there to be information search.</a:t>
            </a:r>
            <a:endParaRPr lang="en-US" sz="3200" dirty="0"/>
          </a:p>
        </p:txBody>
      </p:sp>
      <p:sp>
        <p:nvSpPr>
          <p:cNvPr id="4" name="TextBox 3"/>
          <p:cNvSpPr txBox="1"/>
          <p:nvPr/>
        </p:nvSpPr>
        <p:spPr>
          <a:xfrm>
            <a:off x="2438400" y="5943600"/>
            <a:ext cx="6019800" cy="461665"/>
          </a:xfrm>
          <a:prstGeom prst="rect">
            <a:avLst/>
          </a:prstGeom>
          <a:noFill/>
        </p:spPr>
        <p:txBody>
          <a:bodyPr wrap="square" rtlCol="0">
            <a:spAutoFit/>
          </a:bodyPr>
          <a:lstStyle/>
          <a:p>
            <a:r>
              <a:rPr lang="en-US" sz="2400" dirty="0" smtClean="0">
                <a:solidFill>
                  <a:srgbClr val="5A90F4"/>
                </a:solidFill>
              </a:rPr>
              <a:t>THE INFORMATION-SEEKING PARADOX</a:t>
            </a:r>
            <a:endParaRPr lang="en-US" sz="2400" dirty="0">
              <a:solidFill>
                <a:srgbClr val="5A90F4"/>
              </a:solidFill>
            </a:endParaRPr>
          </a:p>
        </p:txBody>
      </p:sp>
    </p:spTree>
    <p:extLst>
      <p:ext uri="{BB962C8B-B14F-4D97-AF65-F5344CB8AC3E}">
        <p14:creationId xmlns:p14="http://schemas.microsoft.com/office/powerpoint/2010/main" val="5576499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6611096" cy="609600"/>
          </a:xfrm>
        </p:spPr>
        <p:txBody>
          <a:bodyPr/>
          <a:lstStyle/>
          <a:p>
            <a:pPr marL="514350" indent="-514350"/>
            <a:r>
              <a:rPr lang="en-US" sz="2800" dirty="0" smtClean="0">
                <a:solidFill>
                  <a:srgbClr val="5A90F4"/>
                </a:solidFill>
              </a:rPr>
              <a:t>POINTS:</a:t>
            </a:r>
            <a:r>
              <a:rPr lang="en-US" sz="2800" dirty="0" smtClean="0"/>
              <a:t/>
            </a:r>
            <a:br>
              <a:rPr lang="en-US" sz="2800" dirty="0" smtClean="0"/>
            </a:br>
            <a:endParaRPr lang="en-US" sz="2800" dirty="0"/>
          </a:p>
        </p:txBody>
      </p:sp>
      <p:sp>
        <p:nvSpPr>
          <p:cNvPr id="3" name="TextBox 2"/>
          <p:cNvSpPr txBox="1"/>
          <p:nvPr/>
        </p:nvSpPr>
        <p:spPr>
          <a:xfrm>
            <a:off x="838200" y="3124200"/>
            <a:ext cx="7010400" cy="2554545"/>
          </a:xfrm>
          <a:prstGeom prst="rect">
            <a:avLst/>
          </a:prstGeom>
          <a:noFill/>
        </p:spPr>
        <p:txBody>
          <a:bodyPr wrap="square" rtlCol="0">
            <a:spAutoFit/>
          </a:bodyPr>
          <a:lstStyle/>
          <a:p>
            <a:r>
              <a:rPr lang="en-US" sz="3200" dirty="0" smtClean="0">
                <a:solidFill>
                  <a:srgbClr val="5A90F4"/>
                </a:solidFill>
              </a:rPr>
              <a:t>COUNTERPOINT:</a:t>
            </a:r>
          </a:p>
          <a:p>
            <a:r>
              <a:rPr lang="en-US" sz="3200" dirty="0" smtClean="0"/>
              <a:t>The process of question asking and question answering cannot be reduced to a simple case of S</a:t>
            </a:r>
            <a:r>
              <a:rPr lang="en-US" sz="3200" dirty="0" smtClean="0">
                <a:latin typeface="Wingdings"/>
                <a:ea typeface="Wingdings"/>
                <a:cs typeface="Wingdings"/>
                <a:sym typeface="Wingdings"/>
              </a:rPr>
              <a:t></a:t>
            </a:r>
            <a:r>
              <a:rPr lang="en-US" sz="3200" dirty="0" smtClean="0">
                <a:sym typeface="Wingdings"/>
              </a:rPr>
              <a:t>R conditioning.</a:t>
            </a:r>
            <a:endParaRPr lang="en-US" sz="3200" dirty="0"/>
          </a:p>
        </p:txBody>
      </p:sp>
      <p:sp>
        <p:nvSpPr>
          <p:cNvPr id="4" name="TextBox 3"/>
          <p:cNvSpPr txBox="1"/>
          <p:nvPr/>
        </p:nvSpPr>
        <p:spPr>
          <a:xfrm>
            <a:off x="2438400" y="5943600"/>
            <a:ext cx="6019800" cy="461665"/>
          </a:xfrm>
          <a:prstGeom prst="rect">
            <a:avLst/>
          </a:prstGeom>
          <a:noFill/>
        </p:spPr>
        <p:txBody>
          <a:bodyPr wrap="square" rtlCol="0">
            <a:spAutoFit/>
          </a:bodyPr>
          <a:lstStyle/>
          <a:p>
            <a:r>
              <a:rPr lang="en-US" sz="2400" dirty="0" smtClean="0">
                <a:solidFill>
                  <a:srgbClr val="5A90F4"/>
                </a:solidFill>
              </a:rPr>
              <a:t>RELIANCE ON OTHER-REGULATION</a:t>
            </a:r>
            <a:endParaRPr lang="en-US" sz="2400" dirty="0">
              <a:solidFill>
                <a:srgbClr val="5A90F4"/>
              </a:solidFill>
            </a:endParaRPr>
          </a:p>
        </p:txBody>
      </p:sp>
      <p:sp>
        <p:nvSpPr>
          <p:cNvPr id="5" name="TextBox 4"/>
          <p:cNvSpPr txBox="1"/>
          <p:nvPr/>
        </p:nvSpPr>
        <p:spPr>
          <a:xfrm>
            <a:off x="304800" y="533400"/>
            <a:ext cx="6096000" cy="1569660"/>
          </a:xfrm>
          <a:prstGeom prst="rect">
            <a:avLst/>
          </a:prstGeom>
          <a:noFill/>
        </p:spPr>
        <p:txBody>
          <a:bodyPr wrap="square" rtlCol="0">
            <a:spAutoFit/>
          </a:bodyPr>
          <a:lstStyle/>
          <a:p>
            <a:r>
              <a:rPr lang="en-US" sz="2400" b="1" dirty="0"/>
              <a:t>The questioner believes that the respondent will not give the answer in absence of a question. </a:t>
            </a:r>
            <a:br>
              <a:rPr lang="en-US" sz="2400" b="1" dirty="0"/>
            </a:br>
            <a:endParaRPr lang="en-US" sz="2400" b="1" dirty="0"/>
          </a:p>
        </p:txBody>
      </p:sp>
      <p:sp>
        <p:nvSpPr>
          <p:cNvPr id="6" name="TextBox 5"/>
          <p:cNvSpPr txBox="1"/>
          <p:nvPr/>
        </p:nvSpPr>
        <p:spPr>
          <a:xfrm>
            <a:off x="304800" y="1600200"/>
            <a:ext cx="7543800" cy="1107996"/>
          </a:xfrm>
          <a:prstGeom prst="rect">
            <a:avLst/>
          </a:prstGeom>
          <a:noFill/>
        </p:spPr>
        <p:txBody>
          <a:bodyPr wrap="square" rtlCol="0">
            <a:spAutoFit/>
          </a:bodyPr>
          <a:lstStyle/>
          <a:p>
            <a:pPr lvl="0"/>
            <a:r>
              <a:rPr lang="en-US" sz="2400" b="1" dirty="0">
                <a:solidFill>
                  <a:srgbClr val="FFFFFF"/>
                </a:solidFill>
              </a:rPr>
              <a:t>The questioner believes that the respondent will supply the answer. </a:t>
            </a:r>
            <a:br>
              <a:rPr lang="en-US" sz="2400" b="1" dirty="0">
                <a:solidFill>
                  <a:srgbClr val="FFFFFF"/>
                </a:solidFill>
              </a:rPr>
            </a:br>
            <a:endParaRPr lang="en-US" dirty="0"/>
          </a:p>
        </p:txBody>
      </p:sp>
      <p:sp>
        <p:nvSpPr>
          <p:cNvPr id="7" name="TextBox 6"/>
          <p:cNvSpPr txBox="1"/>
          <p:nvPr/>
        </p:nvSpPr>
        <p:spPr>
          <a:xfrm>
            <a:off x="304800" y="2362200"/>
            <a:ext cx="7543800" cy="738664"/>
          </a:xfrm>
          <a:prstGeom prst="rect">
            <a:avLst/>
          </a:prstGeom>
          <a:noFill/>
        </p:spPr>
        <p:txBody>
          <a:bodyPr wrap="square" rtlCol="0">
            <a:spAutoFit/>
          </a:bodyPr>
          <a:lstStyle/>
          <a:p>
            <a:pPr lvl="0"/>
            <a:r>
              <a:rPr lang="en-US" sz="2400" b="1" dirty="0">
                <a:solidFill>
                  <a:srgbClr val="FFFFFF"/>
                </a:solidFill>
              </a:rPr>
              <a:t>A question solicits a reply.</a:t>
            </a:r>
          </a:p>
          <a:p>
            <a:endParaRPr lang="en-US" dirty="0"/>
          </a:p>
        </p:txBody>
      </p:sp>
    </p:spTree>
    <p:extLst>
      <p:ext uri="{BB962C8B-B14F-4D97-AF65-F5344CB8AC3E}">
        <p14:creationId xmlns:p14="http://schemas.microsoft.com/office/powerpoint/2010/main" val="4181362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build="allAtOnce"/>
      <p:bldP spid="6" grpId="0"/>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 y="5486400"/>
            <a:ext cx="8610600" cy="1219200"/>
          </a:xfrm>
        </p:spPr>
        <p:txBody>
          <a:bodyPr/>
          <a:lstStyle/>
          <a:p>
            <a:pPr algn="ctr"/>
            <a:r>
              <a:rPr lang="en-US" sz="3200" cap="all" dirty="0" smtClean="0"/>
              <a:t>WEIGHING THE  IMPLICATIONS</a:t>
            </a:r>
            <a:endParaRPr lang="en-US" sz="3200" cap="all" dirty="0"/>
          </a:p>
        </p:txBody>
      </p:sp>
    </p:spTree>
    <p:extLst>
      <p:ext uri="{BB962C8B-B14F-4D97-AF65-F5344CB8AC3E}">
        <p14:creationId xmlns:p14="http://schemas.microsoft.com/office/powerpoint/2010/main" val="381870577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82000" cy="5029200"/>
          </a:xfrm>
        </p:spPr>
        <p:txBody>
          <a:bodyPr/>
          <a:lstStyle/>
          <a:p>
            <a:pPr marL="347472">
              <a:spcBef>
                <a:spcPts val="0"/>
              </a:spcBef>
            </a:pPr>
            <a:r>
              <a:rPr lang="en-US" sz="2800" dirty="0"/>
              <a:t>There is inevitably a respondent to other-generated questions whose intentions and characteristics must be duly </a:t>
            </a:r>
            <a:r>
              <a:rPr lang="en-US" sz="2800" dirty="0" smtClean="0"/>
              <a:t>acknowledged</a:t>
            </a:r>
          </a:p>
          <a:p>
            <a:pPr marL="347472">
              <a:spcBef>
                <a:spcPts val="0"/>
              </a:spcBef>
            </a:pPr>
            <a:r>
              <a:rPr lang="en-US" sz="2800" dirty="0" smtClean="0"/>
              <a:t>The possible differences between responses and answers are worth consideration</a:t>
            </a:r>
            <a:endParaRPr lang="en-US" sz="2800" dirty="0"/>
          </a:p>
          <a:p>
            <a:pPr marL="347472">
              <a:spcBef>
                <a:spcPts val="0"/>
              </a:spcBef>
            </a:pPr>
            <a:r>
              <a:rPr lang="en-US" sz="2800" dirty="0" smtClean="0"/>
              <a:t>To better understand respondents’ intentions, one must empirically examine them</a:t>
            </a:r>
          </a:p>
          <a:p>
            <a:pPr marL="0" indent="0" algn="ctr">
              <a:buNone/>
            </a:pPr>
            <a:endParaRPr lang="en-US" sz="1800" dirty="0"/>
          </a:p>
          <a:p>
            <a:pPr marL="0" indent="0" algn="ctr">
              <a:buNone/>
            </a:pPr>
            <a:r>
              <a:rPr lang="en-US" sz="1600" dirty="0" smtClean="0">
                <a:solidFill>
                  <a:schemeClr val="accent5"/>
                </a:solidFill>
              </a:rPr>
              <a:t>Readers</a:t>
            </a:r>
            <a:r>
              <a:rPr lang="en-US" sz="1600" dirty="0">
                <a:solidFill>
                  <a:schemeClr val="accent5"/>
                </a:solidFill>
              </a:rPr>
              <a:t>’ Questioning: Some Hints For Automated Question Generation</a:t>
            </a:r>
          </a:p>
          <a:p>
            <a:pPr marL="0" indent="0" algn="ctr">
              <a:buNone/>
            </a:pPr>
            <a:r>
              <a:rPr lang="en-US" sz="1600" dirty="0">
                <a:solidFill>
                  <a:schemeClr val="accent3">
                    <a:lumMod val="40000"/>
                    <a:lumOff val="60000"/>
                  </a:schemeClr>
                </a:solidFill>
              </a:rPr>
              <a:t>José </a:t>
            </a:r>
            <a:r>
              <a:rPr lang="en-US" sz="1600" dirty="0" smtClean="0">
                <a:solidFill>
                  <a:schemeClr val="accent3">
                    <a:lumMod val="40000"/>
                    <a:lumOff val="60000"/>
                  </a:schemeClr>
                </a:solidFill>
              </a:rPr>
              <a:t>Otero, Koto </a:t>
            </a:r>
            <a:r>
              <a:rPr lang="en-US" sz="1600" dirty="0" err="1" smtClean="0">
                <a:solidFill>
                  <a:schemeClr val="accent3">
                    <a:lumMod val="40000"/>
                    <a:lumOff val="60000"/>
                  </a:schemeClr>
                </a:solidFill>
              </a:rPr>
              <a:t>Ishiwa</a:t>
            </a:r>
            <a:r>
              <a:rPr lang="en-US" sz="1600" dirty="0" smtClean="0">
                <a:solidFill>
                  <a:schemeClr val="accent3">
                    <a:lumMod val="40000"/>
                    <a:lumOff val="60000"/>
                  </a:schemeClr>
                </a:solidFill>
              </a:rPr>
              <a:t>, &amp; </a:t>
            </a:r>
            <a:r>
              <a:rPr lang="en-US" sz="1600" dirty="0">
                <a:solidFill>
                  <a:schemeClr val="accent3">
                    <a:lumMod val="40000"/>
                    <a:lumOff val="60000"/>
                  </a:schemeClr>
                </a:solidFill>
              </a:rPr>
              <a:t>Vicente </a:t>
            </a:r>
            <a:r>
              <a:rPr lang="en-US" sz="1600" dirty="0" err="1" smtClean="0">
                <a:solidFill>
                  <a:schemeClr val="accent3">
                    <a:lumMod val="40000"/>
                    <a:lumOff val="60000"/>
                  </a:schemeClr>
                </a:solidFill>
              </a:rPr>
              <a:t>Sanjosé</a:t>
            </a:r>
            <a:endParaRPr lang="en-US" sz="1600" dirty="0" smtClean="0">
              <a:solidFill>
                <a:schemeClr val="accent3">
                  <a:lumMod val="40000"/>
                  <a:lumOff val="60000"/>
                </a:schemeClr>
              </a:solidFill>
            </a:endParaRPr>
          </a:p>
          <a:p>
            <a:pPr marL="0" indent="0">
              <a:buNone/>
            </a:pPr>
            <a:r>
              <a:rPr lang="en-US" sz="1600" dirty="0">
                <a:solidFill>
                  <a:schemeClr val="accent5"/>
                </a:solidFill>
              </a:rPr>
              <a:t>Analyses of human question asking may </a:t>
            </a:r>
            <a:r>
              <a:rPr lang="en-US" sz="1600" dirty="0" smtClean="0">
                <a:solidFill>
                  <a:schemeClr val="accent5"/>
                </a:solidFill>
              </a:rPr>
              <a:t>help in </a:t>
            </a:r>
            <a:r>
              <a:rPr lang="en-US" sz="1600" dirty="0">
                <a:solidFill>
                  <a:schemeClr val="accent5"/>
                </a:solidFill>
              </a:rPr>
              <a:t>the design of automated </a:t>
            </a:r>
            <a:r>
              <a:rPr lang="en-US" sz="1600" dirty="0" smtClean="0">
                <a:solidFill>
                  <a:schemeClr val="accent5"/>
                </a:solidFill>
              </a:rPr>
              <a:t>question generation</a:t>
            </a:r>
            <a:r>
              <a:rPr lang="en-US" sz="1600" dirty="0">
                <a:solidFill>
                  <a:schemeClr val="accent5"/>
                </a:solidFill>
              </a:rPr>
              <a:t>. This paper briefly describes </a:t>
            </a:r>
            <a:r>
              <a:rPr lang="en-US" sz="1600" dirty="0" smtClean="0">
                <a:solidFill>
                  <a:schemeClr val="accent5"/>
                </a:solidFill>
              </a:rPr>
              <a:t>basic kinds </a:t>
            </a:r>
            <a:r>
              <a:rPr lang="en-US" sz="1600" dirty="0">
                <a:solidFill>
                  <a:schemeClr val="accent5"/>
                </a:solidFill>
              </a:rPr>
              <a:t>of questions asked by humans and </a:t>
            </a:r>
            <a:r>
              <a:rPr lang="en-US" sz="1600" dirty="0" smtClean="0">
                <a:solidFill>
                  <a:schemeClr val="accent5"/>
                </a:solidFill>
              </a:rPr>
              <a:t>their possible </a:t>
            </a:r>
            <a:r>
              <a:rPr lang="en-US" sz="1600" dirty="0">
                <a:solidFill>
                  <a:schemeClr val="accent5"/>
                </a:solidFill>
              </a:rPr>
              <a:t>causes. Then, we present </a:t>
            </a:r>
            <a:r>
              <a:rPr lang="en-US" sz="1600" dirty="0" smtClean="0">
                <a:solidFill>
                  <a:schemeClr val="accent5"/>
                </a:solidFill>
              </a:rPr>
              <a:t>some implications </a:t>
            </a:r>
            <a:r>
              <a:rPr lang="en-US" sz="1600" dirty="0">
                <a:solidFill>
                  <a:schemeClr val="accent5"/>
                </a:solidFill>
              </a:rPr>
              <a:t>of cognitive mechanisms </a:t>
            </a:r>
            <a:r>
              <a:rPr lang="en-US" sz="1600" dirty="0" smtClean="0">
                <a:solidFill>
                  <a:schemeClr val="accent5"/>
                </a:solidFill>
              </a:rPr>
              <a:t>of question </a:t>
            </a:r>
            <a:r>
              <a:rPr lang="en-US" sz="1600" dirty="0">
                <a:solidFill>
                  <a:schemeClr val="accent5"/>
                </a:solidFill>
              </a:rPr>
              <a:t>asking for automated </a:t>
            </a:r>
            <a:r>
              <a:rPr lang="en-US" sz="1600" dirty="0" smtClean="0">
                <a:solidFill>
                  <a:schemeClr val="accent5"/>
                </a:solidFill>
              </a:rPr>
              <a:t>question generation</a:t>
            </a:r>
            <a:r>
              <a:rPr lang="en-US" sz="1600" dirty="0">
                <a:solidFill>
                  <a:schemeClr val="accent5"/>
                </a:solidFill>
              </a:rPr>
              <a:t>.</a:t>
            </a:r>
            <a:endParaRPr lang="en-US" sz="1600" dirty="0" smtClean="0">
              <a:solidFill>
                <a:schemeClr val="accent5"/>
              </a:solidFill>
            </a:endParaRPr>
          </a:p>
          <a:p>
            <a:pPr marL="347472">
              <a:spcBef>
                <a:spcPts val="0"/>
              </a:spcBef>
            </a:pPr>
            <a:endParaRPr lang="en-US" sz="1800" dirty="0" smtClean="0"/>
          </a:p>
        </p:txBody>
      </p:sp>
      <p:sp>
        <p:nvSpPr>
          <p:cNvPr id="2" name="TextBox 1"/>
          <p:cNvSpPr txBox="1"/>
          <p:nvPr/>
        </p:nvSpPr>
        <p:spPr>
          <a:xfrm>
            <a:off x="228600" y="228600"/>
            <a:ext cx="2590800" cy="369332"/>
          </a:xfrm>
          <a:prstGeom prst="rect">
            <a:avLst/>
          </a:prstGeom>
          <a:noFill/>
        </p:spPr>
        <p:txBody>
          <a:bodyPr wrap="square" rtlCol="0">
            <a:spAutoFit/>
          </a:bodyPr>
          <a:lstStyle/>
          <a:p>
            <a:r>
              <a:rPr lang="en-US" b="1"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8900000" scaled="1"/>
                  <a:tileRect/>
                </a:gradFill>
              </a:rPr>
              <a:t>IMPLICATIONS</a:t>
            </a:r>
            <a:endParaRPr lang="en-US"/>
          </a:p>
        </p:txBody>
      </p:sp>
    </p:spTree>
    <p:extLst>
      <p:ext uri="{BB962C8B-B14F-4D97-AF65-F5344CB8AC3E}">
        <p14:creationId xmlns:p14="http://schemas.microsoft.com/office/powerpoint/2010/main" val="199465667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382000" cy="4953000"/>
          </a:xfrm>
        </p:spPr>
        <p:txBody>
          <a:bodyPr/>
          <a:lstStyle/>
          <a:p>
            <a:pPr marL="347472">
              <a:spcBef>
                <a:spcPts val="0"/>
              </a:spcBef>
            </a:pPr>
            <a:r>
              <a:rPr lang="en-US" sz="2800" dirty="0" smtClean="0"/>
              <a:t>Differences between questioner and respondent intentions can lead to contrasting judgments about the nature of questions or modes of processing</a:t>
            </a:r>
            <a:endParaRPr lang="en-US" sz="2800" dirty="0"/>
          </a:p>
          <a:p>
            <a:pPr marL="347472">
              <a:spcBef>
                <a:spcPts val="0"/>
              </a:spcBef>
            </a:pPr>
            <a:r>
              <a:rPr lang="en-US" sz="2800" dirty="0"/>
              <a:t>A goal to promote self-regulation will not be met as long as general prompts or specific questions </a:t>
            </a:r>
            <a:r>
              <a:rPr lang="en-US" sz="2800" dirty="0" smtClean="0"/>
              <a:t>dominate the </a:t>
            </a:r>
            <a:r>
              <a:rPr lang="en-US" sz="2800" smtClean="0"/>
              <a:t>educational landscape</a:t>
            </a:r>
            <a:endParaRPr lang="en-US" sz="2800" dirty="0"/>
          </a:p>
          <a:p>
            <a:pPr marL="347472">
              <a:spcBef>
                <a:spcPts val="0"/>
              </a:spcBef>
            </a:pPr>
            <a:r>
              <a:rPr lang="en-US" sz="2800" dirty="0"/>
              <a:t>Those who hold that respondents should arrive at “the answer” with relative proficiency may be conveying non-facilitative beliefs about knowledge and knowing</a:t>
            </a:r>
          </a:p>
        </p:txBody>
      </p:sp>
      <p:sp>
        <p:nvSpPr>
          <p:cNvPr id="2" name="TextBox 1"/>
          <p:cNvSpPr txBox="1"/>
          <p:nvPr/>
        </p:nvSpPr>
        <p:spPr>
          <a:xfrm>
            <a:off x="228600" y="228600"/>
            <a:ext cx="2590800" cy="369332"/>
          </a:xfrm>
          <a:prstGeom prst="rect">
            <a:avLst/>
          </a:prstGeom>
          <a:noFill/>
        </p:spPr>
        <p:txBody>
          <a:bodyPr wrap="square" rtlCol="0">
            <a:spAutoFit/>
          </a:bodyPr>
          <a:lstStyle/>
          <a:p>
            <a:r>
              <a:rPr lang="en-US"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8900000" scaled="1"/>
                  <a:tileRect/>
                </a:gradFill>
              </a:rPr>
              <a:t>IMPLICATIONS</a:t>
            </a:r>
            <a:endParaRPr lang="en-US" dirty="0"/>
          </a:p>
        </p:txBody>
      </p:sp>
    </p:spTree>
    <p:extLst>
      <p:ext uri="{BB962C8B-B14F-4D97-AF65-F5344CB8AC3E}">
        <p14:creationId xmlns:p14="http://schemas.microsoft.com/office/powerpoint/2010/main" val="12674467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 y="5257800"/>
            <a:ext cx="8610600" cy="1600200"/>
          </a:xfrm>
        </p:spPr>
        <p:txBody>
          <a:bodyPr/>
          <a:lstStyle/>
          <a:p>
            <a:pPr algn="ctr"/>
            <a:r>
              <a:rPr lang="en-US" sz="3600" dirty="0" smtClean="0"/>
              <a:t>OVERVIEW ASSUMPTIONS</a:t>
            </a:r>
            <a:endParaRPr lang="en-US" sz="3600" dirty="0"/>
          </a:p>
        </p:txBody>
      </p:sp>
    </p:spTree>
    <p:extLst>
      <p:ext uri="{BB962C8B-B14F-4D97-AF65-F5344CB8AC3E}">
        <p14:creationId xmlns:p14="http://schemas.microsoft.com/office/powerpoint/2010/main" val="228462876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457200"/>
          </a:xfrm>
        </p:spPr>
        <p:txBody>
          <a:bodyPr/>
          <a:lstStyle/>
          <a:p>
            <a:r>
              <a:rPr lang="en-US" sz="2000" b="1" dirty="0" smtClean="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3500000" scaled="1"/>
                  <a:tileRect/>
                </a:gradFill>
              </a:rPr>
              <a:t>GUIDING ASSUMPTIONS</a:t>
            </a:r>
            <a:endParaRPr lang="en-US" sz="2000" b="1"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3500000" scaled="1"/>
                <a:tileRect/>
              </a:gradFill>
            </a:endParaRPr>
          </a:p>
        </p:txBody>
      </p:sp>
      <p:sp>
        <p:nvSpPr>
          <p:cNvPr id="3" name="Content Placeholder 2"/>
          <p:cNvSpPr>
            <a:spLocks noGrp="1"/>
          </p:cNvSpPr>
          <p:nvPr>
            <p:ph idx="1"/>
          </p:nvPr>
        </p:nvSpPr>
        <p:spPr>
          <a:xfrm>
            <a:off x="0" y="1295400"/>
            <a:ext cx="9067800" cy="5334000"/>
          </a:xfrm>
        </p:spPr>
        <p:txBody>
          <a:bodyPr/>
          <a:lstStyle/>
          <a:p>
            <a:pPr marL="347472">
              <a:spcBef>
                <a:spcPts val="0"/>
              </a:spcBef>
            </a:pPr>
            <a:r>
              <a:rPr lang="en-US" dirty="0" smtClean="0"/>
              <a:t>Questioning is inherent to human behavior and occurs naturally </a:t>
            </a:r>
          </a:p>
          <a:p>
            <a:pPr marL="347472">
              <a:spcBef>
                <a:spcPts val="0"/>
              </a:spcBef>
            </a:pPr>
            <a:r>
              <a:rPr lang="en-US" dirty="0"/>
              <a:t>The process of question asking and question answering are foundational to human learning and </a:t>
            </a:r>
            <a:r>
              <a:rPr lang="en-US" dirty="0" smtClean="0"/>
              <a:t>development</a:t>
            </a:r>
          </a:p>
          <a:p>
            <a:pPr marL="347472">
              <a:spcBef>
                <a:spcPts val="0"/>
              </a:spcBef>
            </a:pPr>
            <a:r>
              <a:rPr lang="en-US" dirty="0" smtClean="0"/>
              <a:t>Question </a:t>
            </a:r>
            <a:r>
              <a:rPr lang="en-US" dirty="0"/>
              <a:t>asking and question answering are indispensible tools within any learning </a:t>
            </a:r>
            <a:r>
              <a:rPr lang="en-US" dirty="0" smtClean="0"/>
              <a:t>environment</a:t>
            </a:r>
            <a:endParaRPr lang="en-US" dirty="0"/>
          </a:p>
          <a:p>
            <a:pPr marL="347472">
              <a:spcBef>
                <a:spcPts val="0"/>
              </a:spcBef>
            </a:pPr>
            <a:r>
              <a:rPr lang="en-US" dirty="0"/>
              <a:t>Questions can be variably and effectively classified and </a:t>
            </a:r>
            <a:r>
              <a:rPr lang="en-US" dirty="0" smtClean="0"/>
              <a:t>analyzed</a:t>
            </a:r>
            <a:endParaRPr lang="en-US" dirty="0"/>
          </a:p>
        </p:txBody>
      </p:sp>
    </p:spTree>
    <p:extLst>
      <p:ext uri="{BB962C8B-B14F-4D97-AF65-F5344CB8AC3E}">
        <p14:creationId xmlns:p14="http://schemas.microsoft.com/office/powerpoint/2010/main" val="24120122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10" y="1511598"/>
            <a:ext cx="9115508" cy="5334000"/>
          </a:xfrm>
        </p:spPr>
        <p:txBody>
          <a:bodyPr/>
          <a:lstStyle/>
          <a:p>
            <a:pPr>
              <a:spcBef>
                <a:spcPts val="0"/>
              </a:spcBef>
            </a:pPr>
            <a:r>
              <a:rPr lang="en-US" dirty="0"/>
              <a:t>Effective question asking and question answering is a complex undertaking that occurs too infrequently and must be learned</a:t>
            </a:r>
          </a:p>
          <a:p>
            <a:pPr>
              <a:spcBef>
                <a:spcPts val="0"/>
              </a:spcBef>
            </a:pPr>
            <a:r>
              <a:rPr lang="en-US" dirty="0" smtClean="0"/>
              <a:t>On average, better learners/higher achievers are better question askers and answerers</a:t>
            </a:r>
          </a:p>
          <a:p>
            <a:pPr>
              <a:spcBef>
                <a:spcPts val="0"/>
              </a:spcBef>
            </a:pPr>
            <a:r>
              <a:rPr lang="en-US" dirty="0" smtClean="0"/>
              <a:t>What questions are asked and how they are answered reflect one’s level of expertise in the topic or domain</a:t>
            </a:r>
          </a:p>
          <a:p>
            <a:pPr>
              <a:spcBef>
                <a:spcPts val="0"/>
              </a:spcBef>
            </a:pPr>
            <a:r>
              <a:rPr lang="en-US" dirty="0" smtClean="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2700000" scaled="1"/>
                  <a:tileRect/>
                </a:gradFill>
              </a:rPr>
              <a:t>Each </a:t>
            </a:r>
            <a:r>
              <a:rPr lang="en-US"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2700000" scaled="1"/>
                  <a:tileRect/>
                </a:gradFill>
              </a:rPr>
              <a:t>question asked comes with intentions on the part of the </a:t>
            </a:r>
            <a:r>
              <a:rPr lang="en-US" dirty="0" smtClean="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2700000" scaled="1"/>
                  <a:tileRect/>
                </a:gradFill>
              </a:rPr>
              <a:t>questioner</a:t>
            </a:r>
            <a:endParaRPr lang="en-US"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2700000" scaled="1"/>
                <a:tileRect/>
              </a:gradFill>
            </a:endParaRPr>
          </a:p>
          <a:p>
            <a:pPr>
              <a:spcBef>
                <a:spcPts val="0"/>
              </a:spcBef>
            </a:pPr>
            <a:endParaRPr lang="en-US" dirty="0">
              <a:gradFill>
                <a:gsLst>
                  <a:gs pos="0">
                    <a:schemeClr val="accent5">
                      <a:lumMod val="50000"/>
                    </a:schemeClr>
                  </a:gs>
                  <a:gs pos="13000">
                    <a:srgbClr val="0047FF"/>
                  </a:gs>
                  <a:gs pos="30000">
                    <a:srgbClr val="000082"/>
                  </a:gs>
                  <a:gs pos="81665">
                    <a:srgbClr val="0023BF"/>
                  </a:gs>
                  <a:gs pos="49000">
                    <a:srgbClr val="0047FF"/>
                  </a:gs>
                  <a:gs pos="63000">
                    <a:srgbClr val="000082"/>
                  </a:gs>
                  <a:gs pos="74000">
                    <a:srgbClr val="0047FF"/>
                  </a:gs>
                  <a:gs pos="89000">
                    <a:srgbClr val="000082"/>
                  </a:gs>
                  <a:gs pos="100000">
                    <a:srgbClr val="0047FF"/>
                  </a:gs>
                </a:gsLst>
                <a:path path="circle">
                  <a:fillToRect l="100000" t="100000"/>
                </a:path>
              </a:gradFill>
            </a:endParaRPr>
          </a:p>
        </p:txBody>
      </p:sp>
      <p:sp>
        <p:nvSpPr>
          <p:cNvPr id="5" name="Rectangle 4"/>
          <p:cNvSpPr/>
          <p:nvPr/>
        </p:nvSpPr>
        <p:spPr>
          <a:xfrm>
            <a:off x="152400" y="304800"/>
            <a:ext cx="3224611" cy="400110"/>
          </a:xfrm>
          <a:prstGeom prst="rect">
            <a:avLst/>
          </a:prstGeom>
        </p:spPr>
        <p:txBody>
          <a:bodyPr wrap="none">
            <a:spAutoFit/>
          </a:bodyPr>
          <a:lstStyle/>
          <a:p>
            <a:r>
              <a:rPr lang="en-US" sz="2000" b="1" dirty="0">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13500000" scaled="1"/>
                  <a:tileRect/>
                </a:gradFill>
              </a:rPr>
              <a:t>GUIDING ASSUMPTIONS</a:t>
            </a:r>
            <a:endParaRPr lang="en-US" sz="2000" dirty="0"/>
          </a:p>
        </p:txBody>
      </p:sp>
    </p:spTree>
    <p:extLst>
      <p:ext uri="{BB962C8B-B14F-4D97-AF65-F5344CB8AC3E}">
        <p14:creationId xmlns:p14="http://schemas.microsoft.com/office/powerpoint/2010/main" val="26302442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par>
                          <p:cTn id="19" fill="hold">
                            <p:stCondLst>
                              <p:cond delay="0"/>
                            </p:stCondLst>
                            <p:childTnLst>
                              <p:par>
                                <p:cTn id="20" presetID="1" presetClass="exit" presetSubtype="0" fill="hold" nodeType="afterEffect">
                                  <p:stCondLst>
                                    <p:cond delay="0"/>
                                  </p:stCondLst>
                                  <p:childTnLst>
                                    <p:set>
                                      <p:cBhvr>
                                        <p:cTn id="21" dur="1" fill="hold">
                                          <p:stCondLst>
                                            <p:cond delay="0"/>
                                          </p:stCondLst>
                                        </p:cTn>
                                        <p:tgtEl>
                                          <p:spTgt spid="3">
                                            <p:txEl>
                                              <p:pRg st="0" end="0"/>
                                            </p:txEl>
                                          </p:spTgt>
                                        </p:tgtEl>
                                        <p:attrNameLst>
                                          <p:attrName>style.visibility</p:attrName>
                                        </p:attrNameLst>
                                      </p:cBhvr>
                                      <p:to>
                                        <p:strVal val="hidden"/>
                                      </p:to>
                                    </p:set>
                                  </p:childTnLst>
                                </p:cTn>
                              </p:par>
                            </p:childTnLst>
                          </p:cTn>
                        </p:par>
                        <p:par>
                          <p:cTn id="22" fill="hold">
                            <p:stCondLst>
                              <p:cond delay="0"/>
                            </p:stCondLst>
                            <p:childTnLst>
                              <p:par>
                                <p:cTn id="23" presetID="1" presetClass="exit" presetSubtype="0" fill="hold" nodeType="afterEffect">
                                  <p:stCondLst>
                                    <p:cond delay="0"/>
                                  </p:stCondLst>
                                  <p:childTnLst>
                                    <p:set>
                                      <p:cBhvr>
                                        <p:cTn id="24" dur="1" fill="hold">
                                          <p:stCondLst>
                                            <p:cond delay="0"/>
                                          </p:stCondLst>
                                        </p:cTn>
                                        <p:tgtEl>
                                          <p:spTgt spid="3">
                                            <p:txEl>
                                              <p:pRg st="1" end="1"/>
                                            </p:txEl>
                                          </p:spTgt>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hidden"/>
                                      </p:to>
                                    </p:set>
                                  </p:childTnLst>
                                </p:cTn>
                              </p:par>
                              <p:par>
                                <p:cTn id="27" presetID="42" presetClass="path" presetSubtype="0" accel="50000" decel="50000" fill="hold" nodeType="withEffect">
                                  <p:stCondLst>
                                    <p:cond delay="0"/>
                                  </p:stCondLst>
                                  <p:childTnLst>
                                    <p:animMotion origin="layout" path="M -8.33333E-7 1.11111E-6 L -0.00052 -0.32431 " pathEditMode="relative" rAng="0" ptsTypes="AA">
                                      <p:cBhvr>
                                        <p:cTn id="28" dur="2000" fill="hold"/>
                                        <p:tgtEl>
                                          <p:spTgt spid="3">
                                            <p:txEl>
                                              <p:pRg st="3" end="3"/>
                                            </p:txEl>
                                          </p:spTgt>
                                        </p:tgtEl>
                                        <p:attrNameLst>
                                          <p:attrName>ppt_x</p:attrName>
                                          <p:attrName>ppt_y</p:attrName>
                                        </p:attrNameLst>
                                      </p:cBhvr>
                                      <p:rCtr x="-35" y="-162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 y="5486400"/>
            <a:ext cx="8610600" cy="1219200"/>
          </a:xfrm>
        </p:spPr>
        <p:txBody>
          <a:bodyPr/>
          <a:lstStyle/>
          <a:p>
            <a:pPr algn="ctr"/>
            <a:r>
              <a:rPr lang="en-US" sz="3200" dirty="0" smtClean="0"/>
              <a:t>CONSIDER QUESTIONER AND RESPONDENT INTENTIONS</a:t>
            </a:r>
            <a:endParaRPr lang="en-US" sz="3200" dirty="0"/>
          </a:p>
        </p:txBody>
      </p:sp>
    </p:spTree>
    <p:extLst>
      <p:ext uri="{BB962C8B-B14F-4D97-AF65-F5344CB8AC3E}">
        <p14:creationId xmlns:p14="http://schemas.microsoft.com/office/powerpoint/2010/main" val="32314793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229600" cy="1143000"/>
          </a:xfrm>
        </p:spPr>
        <p:txBody>
          <a:bodyPr/>
          <a:lstStyle/>
          <a:p>
            <a:r>
              <a:rPr lang="en-US" sz="3600" b="1" dirty="0" smtClean="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0" scaled="1"/>
                  <a:tileRect/>
                </a:gradFill>
              </a:rPr>
              <a:t>WHAT IS INTENTIONALITY?</a:t>
            </a:r>
            <a:endParaRPr lang="en-US" sz="3600" b="1" dirty="0">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0" scaled="1"/>
                <a:tileRect/>
              </a:gradFill>
            </a:endParaRPr>
          </a:p>
        </p:txBody>
      </p:sp>
      <p:sp>
        <p:nvSpPr>
          <p:cNvPr id="3" name="Content Placeholder 2"/>
          <p:cNvSpPr>
            <a:spLocks noGrp="1"/>
          </p:cNvSpPr>
          <p:nvPr>
            <p:ph idx="1"/>
          </p:nvPr>
        </p:nvSpPr>
        <p:spPr>
          <a:xfrm>
            <a:off x="304800" y="1600200"/>
            <a:ext cx="8229600" cy="3840163"/>
          </a:xfrm>
        </p:spPr>
        <p:txBody>
          <a:bodyPr/>
          <a:lstStyle/>
          <a:p>
            <a:pPr marL="0" indent="0">
              <a:buNone/>
            </a:pPr>
            <a:r>
              <a:rPr lang="en-US" dirty="0" smtClean="0"/>
              <a:t>Intentionality constitutes </a:t>
            </a:r>
            <a:r>
              <a:rPr lang="en-US" dirty="0"/>
              <a:t>a dynamic system of internal processing (i.e., detecting information, deducing or inducing relations, adopting goals) that </a:t>
            </a:r>
            <a:r>
              <a:rPr lang="en-US" dirty="0" smtClean="0"/>
              <a:t>leads </a:t>
            </a:r>
            <a:r>
              <a:rPr lang="en-US" dirty="0"/>
              <a:t>to coordinated actions or behaviors (i.e., planning) for the purposes of realizing one or more goals </a:t>
            </a:r>
            <a:r>
              <a:rPr lang="en-US" dirty="0" smtClean="0"/>
              <a:t>(</a:t>
            </a:r>
            <a:r>
              <a:rPr lang="en-US" dirty="0" err="1" smtClean="0"/>
              <a:t>Kulikowich</a:t>
            </a:r>
            <a:r>
              <a:rPr lang="en-US" dirty="0" smtClean="0"/>
              <a:t> &amp; Alexander, 2009). </a:t>
            </a:r>
            <a:endParaRPr lang="en-US" dirty="0"/>
          </a:p>
        </p:txBody>
      </p:sp>
    </p:spTree>
    <p:extLst>
      <p:ext uri="{BB962C8B-B14F-4D97-AF65-F5344CB8AC3E}">
        <p14:creationId xmlns:p14="http://schemas.microsoft.com/office/powerpoint/2010/main" val="416630556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1143000"/>
          </a:xfrm>
        </p:spPr>
        <p:txBody>
          <a:bodyPr/>
          <a:lstStyle/>
          <a:p>
            <a:r>
              <a:rPr lang="en-US" sz="3200" b="1" dirty="0" smtClean="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8900000" scaled="1"/>
                  <a:tileRect/>
                </a:gradFill>
              </a:rPr>
              <a:t>COMPETING INTENTIONS</a:t>
            </a:r>
            <a:endParaRPr lang="en-US" sz="3200" b="1" dirty="0">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8900000" scaled="1"/>
                <a:tileRect/>
              </a:gradFill>
            </a:endParaRPr>
          </a:p>
        </p:txBody>
      </p:sp>
      <p:sp>
        <p:nvSpPr>
          <p:cNvPr id="3" name="Content Placeholder 2"/>
          <p:cNvSpPr>
            <a:spLocks noGrp="1"/>
          </p:cNvSpPr>
          <p:nvPr>
            <p:ph idx="1"/>
          </p:nvPr>
        </p:nvSpPr>
        <p:spPr>
          <a:xfrm>
            <a:off x="838200" y="1981200"/>
            <a:ext cx="7467600" cy="2971800"/>
          </a:xfrm>
        </p:spPr>
        <p:txBody>
          <a:bodyPr/>
          <a:lstStyle/>
          <a:p>
            <a:pPr marL="0" indent="0">
              <a:buNone/>
            </a:pPr>
            <a:r>
              <a:rPr lang="en-US" dirty="0" smtClean="0"/>
              <a:t>When individuals encounter questions in a learning environment—other than those they spontaneously or strategically self-generate—there is the potential for competing or misaligned intentions</a:t>
            </a:r>
            <a:endParaRPr lang="en-US" dirty="0"/>
          </a:p>
        </p:txBody>
      </p:sp>
    </p:spTree>
    <p:extLst>
      <p:ext uri="{BB962C8B-B14F-4D97-AF65-F5344CB8AC3E}">
        <p14:creationId xmlns:p14="http://schemas.microsoft.com/office/powerpoint/2010/main" val="34576326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igitalQuestions_co_37 PowerPlugs Templates for PowerPoint">
  <a:themeElements>
    <a:clrScheme name="Default Design 13">
      <a:dk1>
        <a:srgbClr val="777777"/>
      </a:dk1>
      <a:lt1>
        <a:srgbClr val="FFFFFF"/>
      </a:lt1>
      <a:dk2>
        <a:srgbClr val="000000"/>
      </a:dk2>
      <a:lt2>
        <a:srgbClr val="FFFFFF"/>
      </a:lt2>
      <a:accent1>
        <a:srgbClr val="84B3F8"/>
      </a:accent1>
      <a:accent2>
        <a:srgbClr val="66CCFF"/>
      </a:accent2>
      <a:accent3>
        <a:srgbClr val="AAAAAA"/>
      </a:accent3>
      <a:accent4>
        <a:srgbClr val="DADADA"/>
      </a:accent4>
      <a:accent5>
        <a:srgbClr val="C2D6FB"/>
      </a:accent5>
      <a:accent6>
        <a:srgbClr val="5CB9E7"/>
      </a:accent6>
      <a:hlink>
        <a:srgbClr val="FF6699"/>
      </a:hlink>
      <a:folHlink>
        <a:srgbClr val="96969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777777"/>
        </a:dk1>
        <a:lt1>
          <a:srgbClr val="FFFFFF"/>
        </a:lt1>
        <a:dk2>
          <a:srgbClr val="000000"/>
        </a:dk2>
        <a:lt2>
          <a:srgbClr val="FFFFFF"/>
        </a:lt2>
        <a:accent1>
          <a:srgbClr val="84B3F8"/>
        </a:accent1>
        <a:accent2>
          <a:srgbClr val="66CCFF"/>
        </a:accent2>
        <a:accent3>
          <a:srgbClr val="AAAAAA"/>
        </a:accent3>
        <a:accent4>
          <a:srgbClr val="DADADA"/>
        </a:accent4>
        <a:accent5>
          <a:srgbClr val="C2D6FB"/>
        </a:accent5>
        <a:accent6>
          <a:srgbClr val="5CB9E7"/>
        </a:accent6>
        <a:hlink>
          <a:srgbClr val="FF6699"/>
        </a:hlink>
        <a:folHlink>
          <a:srgbClr val="96969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DigitalQuestions_co_37 PowerPlugs Templates for PowerPoint</Template>
  <TotalTime>0</TotalTime>
  <Words>2066</Words>
  <Application>Microsoft Office PowerPoint</Application>
  <PresentationFormat>On-screen Show (4:3)</PresentationFormat>
  <Paragraphs>189</Paragraphs>
  <Slides>35</Slides>
  <Notes>16</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DigitalQuestions_co_37 PowerPlugs Templates for PowerPoint</vt:lpstr>
      <vt:lpstr>QUESTION ASKING AND HUMAN INTENTIONALITY</vt:lpstr>
      <vt:lpstr>In all affairs it's a healthy thing now and then to hang a question mark on the things you have long taken for granted. </vt:lpstr>
      <vt:lpstr>GOALS</vt:lpstr>
      <vt:lpstr>OVERVIEW ASSUMPTIONS</vt:lpstr>
      <vt:lpstr>GUIDING ASSUMPTIONS</vt:lpstr>
      <vt:lpstr>PowerPoint Presentation</vt:lpstr>
      <vt:lpstr>CONSIDER QUESTIONER AND RESPONDENT INTENTIONS</vt:lpstr>
      <vt:lpstr>WHAT IS INTENTIONALITY?</vt:lpstr>
      <vt:lpstr>COMPETING INTENTIONS</vt:lpstr>
      <vt:lpstr>INTENTION ALIGNMENT</vt:lpstr>
      <vt:lpstr>PowerPoint Presentation</vt:lpstr>
      <vt:lpstr>PowerPoint Presentation</vt:lpstr>
      <vt:lpstr>PowerPoint Presentation</vt:lpstr>
      <vt:lpstr> Special Issue on Question Generation — Call for Papers —  </vt:lpstr>
      <vt:lpstr>INTENTIONS EXPRESSED OR IMPLIED</vt:lpstr>
      <vt:lpstr>QUESTIONERS’ INTENTIONS?</vt:lpstr>
      <vt:lpstr>INTERROGATING THE QUESTION-INTENTION RELATION</vt:lpstr>
      <vt:lpstr>POTENTIAL DIFFERENCES BETWEEN OTHER- VS. SELF-GENERATED QUESTIONS</vt:lpstr>
      <vt:lpstr>POTENTIAL DIFFERENCES</vt:lpstr>
      <vt:lpstr>WHY DO THESE DIFFERENCES MATTER?</vt:lpstr>
      <vt:lpstr>ASSUMPTIONS OF INFORMATION-SEEKING QUESTIONS </vt:lpstr>
      <vt:lpstr>POINT: The questioner does not know the information asked for with the question. </vt:lpstr>
      <vt:lpstr>PowerPoint Presentation</vt:lpstr>
      <vt:lpstr>POINT: The question specifies the information sought.</vt:lpstr>
      <vt:lpstr>POINT: The questioner believes that the presuppositions of the question are true. </vt:lpstr>
      <vt:lpstr>PowerPoint Presentation</vt:lpstr>
      <vt:lpstr>POINT: The questioner believes that an answer exists. </vt:lpstr>
      <vt:lpstr>POINT: The questioner wants to know the answer. </vt:lpstr>
      <vt:lpstr>POINT: The questioner can assess whether a reply constitutes an answer. </vt:lpstr>
      <vt:lpstr>POINT: The questioner poses the question only if the benefits exceed the costs. </vt:lpstr>
      <vt:lpstr>POINT: The questioner believes that the respondent knows the answer. </vt:lpstr>
      <vt:lpstr>POINTS: </vt:lpstr>
      <vt:lpstr>WEIGHING THE  IMPLICATIONS</vt:lpstr>
      <vt:lpstr>PowerPoint Presentation</vt:lpstr>
      <vt:lpstr>PowerPoint Presentation</vt:lpstr>
    </vt:vector>
  </TitlesOfParts>
  <Company>College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QUESTIONS AND INTENTIONALITY</dc:title>
  <dc:creator>Patricia Alexander</dc:creator>
  <cp:lastModifiedBy>Patricia Alexander</cp:lastModifiedBy>
  <cp:revision>108</cp:revision>
  <dcterms:created xsi:type="dcterms:W3CDTF">2011-10-03T14:44:36Z</dcterms:created>
  <dcterms:modified xsi:type="dcterms:W3CDTF">2011-11-01T16:41:21Z</dcterms:modified>
</cp:coreProperties>
</file>