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63" r:id="rId3"/>
    <p:sldId id="258" r:id="rId4"/>
    <p:sldId id="262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62" autoAdjust="0"/>
    <p:restoredTop sz="86455" autoAdjust="0"/>
  </p:normalViewPr>
  <p:slideViewPr>
    <p:cSldViewPr>
      <p:cViewPr varScale="1">
        <p:scale>
          <a:sx n="67" d="100"/>
          <a:sy n="67" d="100"/>
        </p:scale>
        <p:origin x="-9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7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70CAD-9902-462F-B186-1BBDED0566B1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0BD37-50AB-45FF-A463-A3F3E83B51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baseline="0" dirty="0" smtClean="0"/>
              <a:t>Target:  </a:t>
            </a:r>
            <a:r>
              <a:rPr lang="en-US" dirty="0" smtClean="0"/>
              <a:t>test fact?  skill?  comprehension?  recall?  inference?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baseline="0" dirty="0" smtClean="0"/>
              <a:t>Source:  </a:t>
            </a:r>
            <a:r>
              <a:rPr lang="en-US" baseline="0" dirty="0" smtClean="0"/>
              <a:t>what is question about?  from text/database/…?</a:t>
            </a:r>
          </a:p>
          <a:p>
            <a:r>
              <a:rPr lang="en-US" dirty="0" smtClean="0"/>
              <a:t>Is</a:t>
            </a:r>
            <a:r>
              <a:rPr lang="en-US" baseline="0" dirty="0" smtClean="0"/>
              <a:t> answer e</a:t>
            </a:r>
            <a:r>
              <a:rPr lang="en-US" dirty="0" smtClean="0"/>
              <a:t>xplicit</a:t>
            </a:r>
            <a:r>
              <a:rPr lang="en-US" baseline="0" dirty="0" smtClean="0"/>
              <a:t> or implicit?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0BD37-50AB-45FF-A463-A3F3E83B51E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baseline="0" dirty="0" smtClean="0"/>
              <a:t>Source:  </a:t>
            </a:r>
            <a:r>
              <a:rPr lang="en-US" baseline="0" dirty="0" smtClean="0"/>
              <a:t>text sentence (from ZT science/technology</a:t>
            </a:r>
            <a:r>
              <a:rPr lang="en-US" dirty="0" smtClean="0"/>
              <a:t> corpus)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0BD37-50AB-45FF-A463-A3F3E83B51E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Source:  </a:t>
            </a:r>
            <a:r>
              <a:rPr lang="en-US" dirty="0" smtClean="0"/>
              <a:t>unspecified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0BD37-50AB-45FF-A463-A3F3E83B51E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Source: 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OWL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ontology</a:t>
            </a: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r>
              <a:rPr lang="en-US" dirty="0" smtClean="0"/>
              <a:t>Illegibility would not</a:t>
            </a:r>
            <a:r>
              <a:rPr lang="en-US" baseline="0" dirty="0" smtClean="0"/>
              <a:t> help learn math if it taps a skill or knowledge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irrelevant to the target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0BD37-50AB-45FF-A463-A3F3E83B51E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1B1E-C8C0-4FB4-867D-A23540B008B7}" type="datetime1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11/4/2011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9D40-F36B-4563-9F8E-35602A5F7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12AD-BD7B-462C-BA9A-AD19593BE934}" type="datetime1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11/4/2011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9D40-F36B-4563-9F8E-35602A5F7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120E-87DC-44D0-A81D-7D81D1349172}" type="datetime1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11/4/2011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9D40-F36B-4563-9F8E-35602A5F7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ED3DB-1D7B-48E8-9FE5-36C971964D57}" type="datetime1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11/4/2011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9D40-F36B-4563-9F8E-35602A5F7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F8F48-F9A5-49CF-BE9C-240E64A886CB}" type="datetime1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11/4/2011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9D40-F36B-4563-9F8E-35602A5F7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E2C4-D1E6-4D07-B575-877B22B97BDC}" type="datetime1">
              <a:rPr lang="en-US" smtClean="0"/>
              <a:pPr/>
              <a:t>11/3/2011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11/4/2011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9D40-F36B-4563-9F8E-35602A5F7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71A70-0355-4937-8343-D965868B2E94}" type="datetime1">
              <a:rPr lang="en-US" smtClean="0"/>
              <a:pPr/>
              <a:t>11/3/2011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11/4/2011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9D40-F36B-4563-9F8E-35602A5F7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38CF-B45E-45ED-876F-1171E772E752}" type="datetime1">
              <a:rPr lang="en-US" smtClean="0"/>
              <a:pPr/>
              <a:t>11/3/2011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11/4/2011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9D40-F36B-4563-9F8E-35602A5F7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ED2E0-3F4D-46BE-8AE4-513102E6079F}" type="datetime1">
              <a:rPr lang="en-US" smtClean="0"/>
              <a:pPr/>
              <a:t>11/3/2011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11/4/2011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9D40-F36B-4563-9F8E-35602A5F7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1162B-6E1E-4AA4-AF2B-1E85BA682DC6}" type="datetime1">
              <a:rPr lang="en-US" smtClean="0"/>
              <a:pPr/>
              <a:t>11/3/2011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11/4/2011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9D40-F36B-4563-9F8E-35602A5F7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E0DA-BF11-48D2-ADAB-141AF1BCA959}" type="datetime1">
              <a:rPr lang="en-US" smtClean="0"/>
              <a:pPr/>
              <a:t>11/3/2011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11/4/2011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9D40-F36B-4563-9F8E-35602A5F7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4AA1D-3259-4E77-9A4A-844C31410219}" type="datetime1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F9D40-F36B-4563-9F8E-35602A5F7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24000"/>
          </a:xfrm>
        </p:spPr>
        <p:txBody>
          <a:bodyPr>
            <a:normAutofit/>
          </a:bodyPr>
          <a:lstStyle/>
          <a:p>
            <a:r>
              <a:rPr lang="en-US" sz="40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Tutoring and Educational Applications</a:t>
            </a:r>
            <a:endParaRPr lang="en-US" sz="3300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 lvl="0"/>
            <a:r>
              <a:rPr lang="en-US" sz="3000" dirty="0" smtClean="0"/>
              <a:t>2pm:  Question </a:t>
            </a:r>
            <a:r>
              <a:rPr lang="en-US" sz="3000" dirty="0"/>
              <a:t>Generation Based on Numerical Entities in Basque </a:t>
            </a:r>
            <a:r>
              <a:rPr lang="en-US" sz="3000" dirty="0" smtClean="0"/>
              <a:t>(</a:t>
            </a:r>
            <a:r>
              <a:rPr lang="en-US" sz="3000" kern="1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Itziar</a:t>
            </a:r>
            <a:r>
              <a:rPr lang="en-US" sz="30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000" kern="1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Aldabe</a:t>
            </a:r>
            <a:r>
              <a:rPr lang="en-US" sz="30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3000" kern="1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Montse</a:t>
            </a:r>
            <a:r>
              <a:rPr lang="en-US" sz="30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000" kern="1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Maritxalar</a:t>
            </a:r>
            <a:r>
              <a:rPr lang="en-US" sz="3000" dirty="0" smtClean="0">
                <a:latin typeface="+mj-lt"/>
                <a:ea typeface="+mj-ea"/>
                <a:cs typeface="+mj-cs"/>
              </a:rPr>
              <a:t>, </a:t>
            </a:r>
            <a:r>
              <a:rPr lang="en-US" sz="30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Ander </a:t>
            </a:r>
            <a:r>
              <a:rPr lang="en-US" sz="3000" kern="1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Soraluze</a:t>
            </a:r>
            <a:r>
              <a:rPr lang="en-US" sz="3000" dirty="0" smtClean="0"/>
              <a:t>)</a:t>
            </a:r>
            <a:endParaRPr lang="en-US" sz="3000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0"/>
            <a:r>
              <a:rPr lang="en-US" sz="30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2:25pm:  A Graph Theory Approach for Generating Multiple Choice Exams (</a:t>
            </a:r>
            <a:r>
              <a:rPr lang="en-US" sz="3000" dirty="0"/>
              <a:t>Sarah </a:t>
            </a:r>
            <a:r>
              <a:rPr lang="en-US" sz="3000" dirty="0" smtClean="0"/>
              <a:t>Luger</a:t>
            </a:r>
            <a:r>
              <a:rPr lang="en-US" sz="3000" dirty="0"/>
              <a:t>)</a:t>
            </a:r>
            <a:endParaRPr lang="en-US" sz="3000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0"/>
            <a:r>
              <a:rPr lang="en-US" sz="3000" dirty="0" smtClean="0"/>
              <a:t>2:50pm:  Generating </a:t>
            </a:r>
            <a:r>
              <a:rPr lang="en-US" sz="3000" dirty="0"/>
              <a:t>Mathematical Word Problems</a:t>
            </a:r>
            <a:r>
              <a:rPr lang="en-US" sz="30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(Sandra Williams)</a:t>
            </a:r>
          </a:p>
          <a:p>
            <a:pPr lvl="0"/>
            <a:r>
              <a:rPr lang="en-US" sz="30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 3:05pm:  </a:t>
            </a:r>
            <a:r>
              <a:rPr lang="en-US" sz="3000" dirty="0" smtClean="0"/>
              <a:t>Moderated </a:t>
            </a:r>
            <a:r>
              <a:rPr lang="en-US" sz="3000" dirty="0"/>
              <a:t>discussion </a:t>
            </a:r>
            <a:r>
              <a:rPr lang="en-US" sz="30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(Jack Mostow)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9D40-F36B-4563-9F8E-35602A5F7ED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6416675"/>
            <a:ext cx="8839200" cy="212725"/>
          </a:xfrm>
        </p:spPr>
        <p:txBody>
          <a:bodyPr/>
          <a:lstStyle/>
          <a:p>
            <a:pPr algn="l"/>
            <a:r>
              <a:rPr lang="en-US" sz="2400" i="1" dirty="0" smtClean="0">
                <a:solidFill>
                  <a:schemeClr val="tx1">
                    <a:tint val="75000"/>
                  </a:schemeClr>
                </a:solidFill>
              </a:rPr>
              <a:t>AAAI Symposium on Question Generation, Nov. 4-6, Arlington, VA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about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839200" cy="53340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Target:  </a:t>
            </a:r>
            <a:r>
              <a:rPr lang="en-US" dirty="0" smtClean="0"/>
              <a:t>what does it take to answer the question?</a:t>
            </a:r>
          </a:p>
          <a:p>
            <a:r>
              <a:rPr lang="en-US" b="1" dirty="0" smtClean="0"/>
              <a:t>Use:  </a:t>
            </a:r>
            <a:r>
              <a:rPr lang="en-US" dirty="0" smtClean="0"/>
              <a:t>why ask the question?</a:t>
            </a:r>
          </a:p>
          <a:p>
            <a:r>
              <a:rPr lang="en-US" b="1" baseline="0" dirty="0" smtClean="0"/>
              <a:t>Question type:  </a:t>
            </a:r>
            <a:r>
              <a:rPr lang="en-US" baseline="0" dirty="0" smtClean="0"/>
              <a:t>cloze?  </a:t>
            </a:r>
            <a:r>
              <a:rPr lang="en-US" baseline="0" dirty="0" err="1" smtClean="0"/>
              <a:t>wh</a:t>
            </a:r>
            <a:r>
              <a:rPr lang="en-US" baseline="0" dirty="0" smtClean="0"/>
              <a:t>-/how/so</a:t>
            </a:r>
            <a:r>
              <a:rPr lang="en-US" dirty="0" smtClean="0"/>
              <a:t>/…?  find/compare/…?</a:t>
            </a:r>
            <a:endParaRPr lang="en-US" baseline="0" dirty="0" smtClean="0"/>
          </a:p>
          <a:p>
            <a:r>
              <a:rPr lang="en-US" b="1" dirty="0" smtClean="0"/>
              <a:t>Answer type:  </a:t>
            </a:r>
            <a:r>
              <a:rPr lang="en-US" baseline="0" dirty="0" smtClean="0"/>
              <a:t>multiple</a:t>
            </a:r>
            <a:r>
              <a:rPr lang="en-US" dirty="0" smtClean="0"/>
              <a:t> choice?  fill-in? open-ended?</a:t>
            </a:r>
            <a:endParaRPr lang="en-US" baseline="0" dirty="0" smtClean="0"/>
          </a:p>
          <a:p>
            <a:r>
              <a:rPr lang="en-US" b="1" baseline="0" dirty="0" smtClean="0"/>
              <a:t>Generation:  </a:t>
            </a:r>
            <a:r>
              <a:rPr lang="en-US" baseline="0" dirty="0" smtClean="0"/>
              <a:t>how to construct</a:t>
            </a:r>
            <a:r>
              <a:rPr lang="en-US" dirty="0" smtClean="0"/>
              <a:t> </a:t>
            </a:r>
            <a:r>
              <a:rPr lang="en-US" baseline="0" dirty="0" smtClean="0"/>
              <a:t>question,</a:t>
            </a:r>
            <a:r>
              <a:rPr lang="en-US" dirty="0" smtClean="0"/>
              <a:t> answer, distracters?</a:t>
            </a:r>
            <a:endParaRPr lang="en-US" baseline="0" dirty="0" smtClean="0"/>
          </a:p>
          <a:p>
            <a:r>
              <a:rPr lang="en-US" b="1" dirty="0" smtClean="0"/>
              <a:t>Modality:  </a:t>
            </a:r>
            <a:r>
              <a:rPr lang="en-US" dirty="0" smtClean="0"/>
              <a:t>menu?  click?  keyboard?  speech?  graphics?  …</a:t>
            </a:r>
          </a:p>
          <a:p>
            <a:r>
              <a:rPr lang="en-US" b="1" dirty="0" smtClean="0"/>
              <a:t>Assessment:  </a:t>
            </a:r>
            <a:r>
              <a:rPr lang="en-US" dirty="0" smtClean="0"/>
              <a:t>how to score answer?  how to generate feedback?</a:t>
            </a:r>
            <a:endParaRPr lang="en-US" baseline="0" dirty="0" smtClean="0"/>
          </a:p>
          <a:p>
            <a:r>
              <a:rPr lang="en-US" b="1" baseline="0" dirty="0" smtClean="0"/>
              <a:t>Evaluation:</a:t>
            </a:r>
            <a:r>
              <a:rPr lang="en-US" b="1" dirty="0" smtClean="0"/>
              <a:t>  </a:t>
            </a:r>
            <a:r>
              <a:rPr lang="en-US" dirty="0" smtClean="0"/>
              <a:t>how well does question achieve use?  how to tell?</a:t>
            </a:r>
          </a:p>
          <a:p>
            <a:r>
              <a:rPr lang="en-US" b="1" i="1" dirty="0" smtClean="0"/>
              <a:t>Discussion:</a:t>
            </a:r>
          </a:p>
          <a:p>
            <a:pPr lvl="1"/>
            <a:r>
              <a:rPr lang="en-US" i="1" dirty="0" smtClean="0"/>
              <a:t>Why </a:t>
            </a:r>
            <a:r>
              <a:rPr lang="en-US" i="1" dirty="0" smtClean="0"/>
              <a:t>bother – why not </a:t>
            </a:r>
            <a:r>
              <a:rPr lang="en-US" i="1" dirty="0" smtClean="0"/>
              <a:t>just use cloze? </a:t>
            </a:r>
          </a:p>
          <a:p>
            <a:pPr lvl="1"/>
            <a:r>
              <a:rPr lang="en-US" i="1" dirty="0" smtClean="0"/>
              <a:t>What kinds of difficulty are good, for what? </a:t>
            </a:r>
          </a:p>
          <a:p>
            <a:pPr lvl="1"/>
            <a:r>
              <a:rPr lang="en-US" i="1" dirty="0" smtClean="0"/>
              <a:t>What’s novel? </a:t>
            </a:r>
          </a:p>
          <a:p>
            <a:pPr lvl="1"/>
            <a:r>
              <a:rPr lang="en-US" i="1" dirty="0" smtClean="0"/>
              <a:t>What key idea(s) transfer?</a:t>
            </a:r>
            <a:endParaRPr lang="en-US" b="1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E983D-F55F-4A4B-AD56-769414CD0A5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11/4/2011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Question Generation Based on Numerical Entities in Basque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91440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Target:  </a:t>
            </a:r>
            <a:r>
              <a:rPr lang="en-US" dirty="0" smtClean="0"/>
              <a:t>numerical fact (measure, date, time, number)</a:t>
            </a:r>
          </a:p>
          <a:p>
            <a:r>
              <a:rPr lang="en-US" b="1" dirty="0" smtClean="0"/>
              <a:t>Use:  </a:t>
            </a:r>
            <a:r>
              <a:rPr lang="en-US" dirty="0" smtClean="0"/>
              <a:t>tests</a:t>
            </a:r>
          </a:p>
          <a:p>
            <a:r>
              <a:rPr lang="en-US" b="1" baseline="0" dirty="0" smtClean="0"/>
              <a:t>Question types:  </a:t>
            </a:r>
            <a:r>
              <a:rPr lang="en-US" baseline="0" dirty="0" smtClean="0"/>
              <a:t>Which?  When?  How many?</a:t>
            </a:r>
          </a:p>
          <a:p>
            <a:r>
              <a:rPr lang="en-US" b="1" dirty="0" smtClean="0"/>
              <a:t>Answer type (planned):  </a:t>
            </a:r>
            <a:r>
              <a:rPr lang="en-US" dirty="0" smtClean="0"/>
              <a:t>multiple choice</a:t>
            </a:r>
            <a:endParaRPr lang="en-US" baseline="0" dirty="0" smtClean="0"/>
          </a:p>
          <a:p>
            <a:r>
              <a:rPr lang="en-US" b="1" baseline="0" dirty="0" smtClean="0"/>
              <a:t>Generation:  </a:t>
            </a:r>
            <a:r>
              <a:rPr lang="en-US" dirty="0" smtClean="0"/>
              <a:t>find numerical </a:t>
            </a:r>
            <a:r>
              <a:rPr lang="en-US" dirty="0" smtClean="0"/>
              <a:t>entity; </a:t>
            </a:r>
            <a:r>
              <a:rPr lang="en-US" baseline="0" dirty="0" smtClean="0"/>
              <a:t>transform sentence</a:t>
            </a:r>
          </a:p>
          <a:p>
            <a:r>
              <a:rPr lang="en-US" b="1" dirty="0" smtClean="0"/>
              <a:t>Modality:  </a:t>
            </a:r>
            <a:r>
              <a:rPr lang="en-US" dirty="0" smtClean="0"/>
              <a:t>unspecified</a:t>
            </a:r>
          </a:p>
          <a:p>
            <a:r>
              <a:rPr lang="en-US" b="1" baseline="0" dirty="0" smtClean="0"/>
              <a:t>Assessment:</a:t>
            </a:r>
            <a:r>
              <a:rPr lang="en-US" b="1" dirty="0" smtClean="0"/>
              <a:t>  </a:t>
            </a:r>
            <a:r>
              <a:rPr lang="en-US" dirty="0" smtClean="0"/>
              <a:t>= correct answer?</a:t>
            </a:r>
            <a:endParaRPr lang="en-US" baseline="0" dirty="0" smtClean="0"/>
          </a:p>
          <a:p>
            <a:r>
              <a:rPr lang="en-US" b="1" baseline="0" dirty="0" smtClean="0"/>
              <a:t>Evaluation (human):</a:t>
            </a:r>
            <a:r>
              <a:rPr lang="en-US" b="1" dirty="0" smtClean="0"/>
              <a:t>  </a:t>
            </a:r>
            <a:r>
              <a:rPr lang="en-US" dirty="0" smtClean="0"/>
              <a:t>grammatical?  fluent?</a:t>
            </a:r>
          </a:p>
          <a:p>
            <a:r>
              <a:rPr lang="en-US" b="1" i="1" dirty="0" smtClean="0"/>
              <a:t>Discussion: </a:t>
            </a:r>
            <a:r>
              <a:rPr lang="en-US" dirty="0" smtClean="0"/>
              <a:t> </a:t>
            </a:r>
            <a:r>
              <a:rPr lang="en-US" i="1" dirty="0" smtClean="0"/>
              <a:t>better than cloze?  how?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E983D-F55F-4A4B-AD56-769414CD0A5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11/4/2011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 Graph Theory Approach for Generating Multiple Choice Exams (Sarah Luger)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9067800" cy="5257800"/>
          </a:xfrm>
        </p:spPr>
        <p:txBody>
          <a:bodyPr>
            <a:normAutofit fontScale="77500" lnSpcReduction="20000"/>
          </a:bodyPr>
          <a:lstStyle/>
          <a:p>
            <a:pPr rtl="0" eaLnBrk="1" latinLnBrk="0" hangingPunct="1"/>
            <a:r>
              <a:rPr lang="en-US" sz="3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Target:  </a:t>
            </a: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unspecified</a:t>
            </a:r>
          </a:p>
          <a:p>
            <a:pPr rtl="0" eaLnBrk="1" latinLnBrk="0" hangingPunct="1"/>
            <a:r>
              <a:rPr lang="en-US" sz="3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Use:  </a:t>
            </a: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tests</a:t>
            </a:r>
          </a:p>
          <a:p>
            <a:pPr rtl="0" eaLnBrk="1" fontAlgn="base" latinLnBrk="0" hangingPunct="1"/>
            <a:r>
              <a:rPr lang="en-US" sz="3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Question type:  </a:t>
            </a:r>
            <a:r>
              <a:rPr lang="en-US" dirty="0" smtClean="0"/>
              <a:t>unspecified</a:t>
            </a:r>
            <a:endParaRPr lang="en-US" sz="3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fontAlgn="base"/>
            <a:r>
              <a:rPr lang="en-US" sz="3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Answer type:  </a:t>
            </a:r>
            <a:r>
              <a:rPr lang="en-US" dirty="0" smtClean="0"/>
              <a:t>multiple </a:t>
            </a:r>
            <a:r>
              <a:rPr lang="en-US" dirty="0"/>
              <a:t>choice</a:t>
            </a:r>
            <a:endParaRPr lang="en-US" sz="3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base" latinLnBrk="0" hangingPunct="1"/>
            <a:r>
              <a:rPr lang="en-US" sz="3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Generation:  </a:t>
            </a:r>
            <a:r>
              <a:rPr lang="en-US" sz="3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none; </a:t>
            </a:r>
            <a:r>
              <a:rPr lang="en-US" sz="3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given </a:t>
            </a:r>
            <a:r>
              <a:rPr lang="en-US" dirty="0" smtClean="0"/>
              <a:t>question</a:t>
            </a:r>
            <a:r>
              <a:rPr lang="en-US" dirty="0" smtClean="0"/>
              <a:t>, answer, and 4-5 </a:t>
            </a:r>
            <a:r>
              <a:rPr lang="en-US" dirty="0" smtClean="0"/>
              <a:t>distracters</a:t>
            </a:r>
            <a:endParaRPr lang="en-US" dirty="0" smtClean="0"/>
          </a:p>
          <a:p>
            <a:pPr rtl="0" eaLnBrk="1" fontAlgn="base" latinLnBrk="0" hangingPunct="1"/>
            <a:r>
              <a:rPr lang="en-US" sz="3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Modality:  </a:t>
            </a: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unspecified</a:t>
            </a:r>
          </a:p>
          <a:p>
            <a:pPr rtl="0" eaLnBrk="1" fontAlgn="base" latinLnBrk="0" hangingPunct="1"/>
            <a:r>
              <a:rPr lang="en-US" sz="3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Assessment:  </a:t>
            </a: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correct choice?</a:t>
            </a:r>
            <a:endParaRPr lang="en-US" sz="3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latinLnBrk="0" hangingPunct="1"/>
            <a:r>
              <a:rPr lang="en-US" sz="3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Evaluation:</a:t>
            </a:r>
            <a:r>
              <a:rPr lang="en-US" sz="3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dirty="0" smtClean="0"/>
              <a:t>difficulty = fool more good than bad students</a:t>
            </a:r>
          </a:p>
          <a:p>
            <a:pPr rtl="0" eaLnBrk="1" latinLnBrk="0" hangingPunct="1"/>
            <a:r>
              <a:rPr lang="en-US" b="1" dirty="0" smtClean="0"/>
              <a:t>Ideas:  </a:t>
            </a:r>
            <a:r>
              <a:rPr lang="en-US" dirty="0" smtClean="0"/>
              <a:t>extract complete “virtual exams” from partial test data</a:t>
            </a:r>
          </a:p>
          <a:p>
            <a:r>
              <a:rPr lang="en-US" b="1" i="1" dirty="0" smtClean="0"/>
              <a:t>Discussion:  </a:t>
            </a:r>
            <a:r>
              <a:rPr lang="en-US" i="1" dirty="0" smtClean="0"/>
              <a:t>What features make distracters difficult?  What kinds of difficulty are good, for what uses?  What can wrong answers reveal?  Can Q-matrix or other learning identify types of students and questions?  Relation to work on equating scores based on different item </a:t>
            </a:r>
            <a:r>
              <a:rPr lang="en-US" i="1" dirty="0" err="1" smtClean="0"/>
              <a:t>substs</a:t>
            </a:r>
            <a:r>
              <a:rPr lang="en-US" i="1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E983D-F55F-4A4B-AD56-769414CD0A5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11/4/2011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Generating Mathematical Word Problems (Sandra Williams)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953000"/>
          </a:xfrm>
        </p:spPr>
        <p:txBody>
          <a:bodyPr>
            <a:normAutofit fontScale="77500" lnSpcReduction="20000"/>
          </a:bodyPr>
          <a:lstStyle/>
          <a:p>
            <a:pPr rtl="0" eaLnBrk="1" latinLnBrk="0" hangingPunct="1"/>
            <a:r>
              <a:rPr lang="en-US" sz="3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Target:  </a:t>
            </a: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solve word problem</a:t>
            </a:r>
          </a:p>
          <a:p>
            <a:pPr rtl="0" eaLnBrk="1" latinLnBrk="0" hangingPunct="1"/>
            <a:r>
              <a:rPr lang="en-US" sz="3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Use:  </a:t>
            </a:r>
            <a:r>
              <a:rPr lang="en-US" dirty="0" smtClean="0"/>
              <a:t>practice numeracy in realistic contexts</a:t>
            </a:r>
            <a:endParaRPr lang="en-US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base" latinLnBrk="0" hangingPunct="1"/>
            <a:r>
              <a:rPr lang="en-US" sz="3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Question type:  </a:t>
            </a:r>
            <a:r>
              <a:rPr lang="en-US" sz="3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multi-sentence</a:t>
            </a: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problem </a:t>
            </a: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involving </a:t>
            </a: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two entities</a:t>
            </a:r>
            <a:endParaRPr lang="en-US" sz="3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base" latinLnBrk="0" hangingPunct="1"/>
            <a:r>
              <a:rPr lang="en-US" sz="3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Answer type:  </a:t>
            </a: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number</a:t>
            </a:r>
            <a:endParaRPr lang="en-US" sz="3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base" latinLnBrk="0" hangingPunct="1"/>
            <a:r>
              <a:rPr lang="en-US" sz="3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Generation:</a:t>
            </a:r>
            <a:r>
              <a:rPr lang="en-US" sz="3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refactor</a:t>
            </a:r>
            <a:r>
              <a:rPr lang="en-US" dirty="0" smtClean="0"/>
              <a:t> and aggregate OWL, realize in English</a:t>
            </a:r>
            <a:endParaRPr lang="en-US" sz="3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base" latinLnBrk="0" hangingPunct="1"/>
            <a:r>
              <a:rPr lang="en-US" sz="3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Modality:  </a:t>
            </a: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unspecified</a:t>
            </a:r>
            <a:endParaRPr lang="en-US" sz="3200" dirty="0" smtClean="0"/>
          </a:p>
          <a:p>
            <a:pPr rtl="0" eaLnBrk="1" fontAlgn="base" latinLnBrk="0" hangingPunct="1"/>
            <a:r>
              <a:rPr lang="en-US" sz="3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Assessment:</a:t>
            </a:r>
            <a:r>
              <a:rPr lang="en-US" sz="3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dirty="0" smtClean="0"/>
              <a:t>= correct answer?</a:t>
            </a:r>
            <a:endParaRPr lang="en-US" sz="3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latinLnBrk="0" hangingPunct="1"/>
            <a:r>
              <a:rPr lang="en-US" sz="3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Evaluation:  </a:t>
            </a:r>
            <a:r>
              <a:rPr lang="en-US" sz="3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none</a:t>
            </a: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yet</a:t>
            </a:r>
            <a:endParaRPr lang="en-US" b="1" dirty="0"/>
          </a:p>
          <a:p>
            <a:r>
              <a:rPr lang="en-US" sz="3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Ideas:  </a:t>
            </a: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Manipulate 5 difficulty factors:  readability, irrelevant numbers, </a:t>
            </a:r>
            <a:r>
              <a:rPr lang="en-US" dirty="0"/>
              <a:t>extraneous </a:t>
            </a: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information, order of numbers, conceptual difficulty of math</a:t>
            </a:r>
            <a:endParaRPr lang="en-US" sz="3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latinLnBrk="0" hangingPunct="1"/>
            <a:r>
              <a:rPr lang="en-US" b="1" i="1" dirty="0" smtClean="0"/>
              <a:t>Discussion:</a:t>
            </a:r>
            <a:r>
              <a:rPr lang="en-US" sz="3200" b="1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</a:t>
            </a:r>
            <a:r>
              <a:rPr lang="en-US" sz="3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kinds of difficulty are good, for what</a:t>
            </a:r>
            <a:r>
              <a:rPr lang="en-US" sz="3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uses</a:t>
            </a:r>
            <a:r>
              <a:rPr lang="en-US" sz="3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</a:t>
            </a:r>
            <a:endParaRPr lang="en-US" sz="3200" i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E983D-F55F-4A4B-AD56-769414CD0A5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11/4/2011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543</Words>
  <Application>Microsoft Office PowerPoint</Application>
  <PresentationFormat>On-screen Show (4:3)</PresentationFormat>
  <Paragraphs>73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Tutoring and Educational Applications</vt:lpstr>
      <vt:lpstr>Questions about Questions</vt:lpstr>
      <vt:lpstr>Question Generation Based on Numerical Entities in Basque </vt:lpstr>
      <vt:lpstr>A Graph Theory Approach for Generating Multiple Choice Exams (Sarah Luger)</vt:lpstr>
      <vt:lpstr>Generating Mathematical Word Problems (Sandra Williams)</vt:lpstr>
    </vt:vector>
  </TitlesOfParts>
  <Company>Carnegie Mellon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and answers about questions and answers: Lessons from generating, scoring, and analyzing questions in a Reading Tutor for children</dc:title>
  <dc:creator>Jack Mostow</dc:creator>
  <cp:lastModifiedBy>LENOVO USER</cp:lastModifiedBy>
  <cp:revision>21</cp:revision>
  <dcterms:created xsi:type="dcterms:W3CDTF">2011-11-02T00:45:58Z</dcterms:created>
  <dcterms:modified xsi:type="dcterms:W3CDTF">2011-11-04T02:04:04Z</dcterms:modified>
</cp:coreProperties>
</file>