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27432000" cy="36576000"/>
  <p:notesSz cx="6997700" cy="9271000"/>
  <p:defaultTextStyle>
    <a:defPPr>
      <a:defRPr lang="en-US"/>
    </a:defPPr>
    <a:lvl1pPr marL="0" algn="l" defTabSz="3657454" rtl="0" eaLnBrk="1" latinLnBrk="0" hangingPunct="1">
      <a:defRPr sz="7200" kern="1200">
        <a:solidFill>
          <a:schemeClr val="tx1"/>
        </a:solidFill>
        <a:latin typeface="+mn-lt"/>
        <a:ea typeface="+mn-ea"/>
        <a:cs typeface="+mn-cs"/>
      </a:defRPr>
    </a:lvl1pPr>
    <a:lvl2pPr marL="1828727" algn="l" defTabSz="3657454" rtl="0" eaLnBrk="1" latinLnBrk="0" hangingPunct="1">
      <a:defRPr sz="7200" kern="1200">
        <a:solidFill>
          <a:schemeClr val="tx1"/>
        </a:solidFill>
        <a:latin typeface="+mn-lt"/>
        <a:ea typeface="+mn-ea"/>
        <a:cs typeface="+mn-cs"/>
      </a:defRPr>
    </a:lvl2pPr>
    <a:lvl3pPr marL="3657454" algn="l" defTabSz="3657454" rtl="0" eaLnBrk="1" latinLnBrk="0" hangingPunct="1">
      <a:defRPr sz="7200" kern="1200">
        <a:solidFill>
          <a:schemeClr val="tx1"/>
        </a:solidFill>
        <a:latin typeface="+mn-lt"/>
        <a:ea typeface="+mn-ea"/>
        <a:cs typeface="+mn-cs"/>
      </a:defRPr>
    </a:lvl3pPr>
    <a:lvl4pPr marL="5486181" algn="l" defTabSz="3657454" rtl="0" eaLnBrk="1" latinLnBrk="0" hangingPunct="1">
      <a:defRPr sz="7200" kern="1200">
        <a:solidFill>
          <a:schemeClr val="tx1"/>
        </a:solidFill>
        <a:latin typeface="+mn-lt"/>
        <a:ea typeface="+mn-ea"/>
        <a:cs typeface="+mn-cs"/>
      </a:defRPr>
    </a:lvl4pPr>
    <a:lvl5pPr marL="7314907" algn="l" defTabSz="3657454" rtl="0" eaLnBrk="1" latinLnBrk="0" hangingPunct="1">
      <a:defRPr sz="7200" kern="1200">
        <a:solidFill>
          <a:schemeClr val="tx1"/>
        </a:solidFill>
        <a:latin typeface="+mn-lt"/>
        <a:ea typeface="+mn-ea"/>
        <a:cs typeface="+mn-cs"/>
      </a:defRPr>
    </a:lvl5pPr>
    <a:lvl6pPr marL="9143634" algn="l" defTabSz="3657454" rtl="0" eaLnBrk="1" latinLnBrk="0" hangingPunct="1">
      <a:defRPr sz="7200" kern="1200">
        <a:solidFill>
          <a:schemeClr val="tx1"/>
        </a:solidFill>
        <a:latin typeface="+mn-lt"/>
        <a:ea typeface="+mn-ea"/>
        <a:cs typeface="+mn-cs"/>
      </a:defRPr>
    </a:lvl6pPr>
    <a:lvl7pPr marL="10972361" algn="l" defTabSz="3657454" rtl="0" eaLnBrk="1" latinLnBrk="0" hangingPunct="1">
      <a:defRPr sz="7200" kern="1200">
        <a:solidFill>
          <a:schemeClr val="tx1"/>
        </a:solidFill>
        <a:latin typeface="+mn-lt"/>
        <a:ea typeface="+mn-ea"/>
        <a:cs typeface="+mn-cs"/>
      </a:defRPr>
    </a:lvl7pPr>
    <a:lvl8pPr marL="12801088" algn="l" defTabSz="3657454" rtl="0" eaLnBrk="1" latinLnBrk="0" hangingPunct="1">
      <a:defRPr sz="7200" kern="1200">
        <a:solidFill>
          <a:schemeClr val="tx1"/>
        </a:solidFill>
        <a:latin typeface="+mn-lt"/>
        <a:ea typeface="+mn-ea"/>
        <a:cs typeface="+mn-cs"/>
      </a:defRPr>
    </a:lvl8pPr>
    <a:lvl9pPr marL="14629815" algn="l" defTabSz="3657454" rtl="0" eaLnBrk="1" latinLnBrk="0" hangingPunct="1">
      <a:defRPr sz="72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ck Mostow" initials="JM" lastIdx="30" clrIdx="0"/>
  <p:cmAuthor id="1" name="weichen" initials="w" lastIdx="0" clrIdx="1"/>
  <p:cmAuthor id="2" name="Jack Mostow" initials="jm" lastIdx="8" clrIdx="2"/>
  <p:cmAuthor id="3" name="Donna M Gates" initials="DMG" lastIdx="0"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1" autoAdjust="0"/>
    <p:restoredTop sz="97167" autoAdjust="0"/>
  </p:normalViewPr>
  <p:slideViewPr>
    <p:cSldViewPr>
      <p:cViewPr>
        <p:scale>
          <a:sx n="100" d="100"/>
          <a:sy n="100" d="100"/>
        </p:scale>
        <p:origin x="-78" y="-78"/>
      </p:cViewPr>
      <p:guideLst>
        <p:guide orient="horz" pos="11520"/>
        <p:guide pos="86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1902" y="-90"/>
      </p:cViewPr>
      <p:guideLst>
        <p:guide orient="horz" pos="2920"/>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2867" cy="4629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3243" y="0"/>
            <a:ext cx="3032867" cy="462916"/>
          </a:xfrm>
          <a:prstGeom prst="rect">
            <a:avLst/>
          </a:prstGeom>
        </p:spPr>
        <p:txBody>
          <a:bodyPr vert="horz" lIns="91440" tIns="45720" rIns="91440" bIns="45720" rtlCol="0"/>
          <a:lstStyle>
            <a:lvl1pPr algn="r">
              <a:defRPr sz="1200"/>
            </a:lvl1pPr>
          </a:lstStyle>
          <a:p>
            <a:fld id="{6E71652B-E691-4BDC-BF9F-DF2505564324}" type="datetimeFigureOut">
              <a:rPr lang="en-US" smtClean="0"/>
              <a:pPr/>
              <a:t>11/2/2011</a:t>
            </a:fld>
            <a:endParaRPr lang="en-US"/>
          </a:p>
        </p:txBody>
      </p:sp>
      <p:sp>
        <p:nvSpPr>
          <p:cNvPr id="4" name="Footer Placeholder 3"/>
          <p:cNvSpPr>
            <a:spLocks noGrp="1"/>
          </p:cNvSpPr>
          <p:nvPr>
            <p:ph type="ftr" sz="quarter" idx="2"/>
          </p:nvPr>
        </p:nvSpPr>
        <p:spPr>
          <a:xfrm>
            <a:off x="1" y="8806499"/>
            <a:ext cx="3032867" cy="4629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3243" y="8806499"/>
            <a:ext cx="3032867" cy="462916"/>
          </a:xfrm>
          <a:prstGeom prst="rect">
            <a:avLst/>
          </a:prstGeom>
        </p:spPr>
        <p:txBody>
          <a:bodyPr vert="horz" lIns="91440" tIns="45720" rIns="91440" bIns="45720" rtlCol="0" anchor="b"/>
          <a:lstStyle>
            <a:lvl1pPr algn="r">
              <a:defRPr sz="1200"/>
            </a:lvl1pPr>
          </a:lstStyle>
          <a:p>
            <a:fld id="{C929FF7B-C3D8-425E-AF0F-1FAF134A71A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2867" cy="4629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3243" y="0"/>
            <a:ext cx="3032867" cy="462916"/>
          </a:xfrm>
          <a:prstGeom prst="rect">
            <a:avLst/>
          </a:prstGeom>
        </p:spPr>
        <p:txBody>
          <a:bodyPr vert="horz" lIns="91440" tIns="45720" rIns="91440" bIns="45720" rtlCol="0"/>
          <a:lstStyle>
            <a:lvl1pPr algn="r">
              <a:defRPr sz="1200"/>
            </a:lvl1pPr>
          </a:lstStyle>
          <a:p>
            <a:fld id="{E35A4B5C-A361-4519-A8C0-9B66F8489490}" type="datetimeFigureOut">
              <a:rPr lang="en-US" smtClean="0"/>
              <a:pPr/>
              <a:t>11/2/2011</a:t>
            </a:fld>
            <a:endParaRPr lang="en-US"/>
          </a:p>
        </p:txBody>
      </p:sp>
      <p:sp>
        <p:nvSpPr>
          <p:cNvPr id="4" name="Slide Image Placeholder 3"/>
          <p:cNvSpPr>
            <a:spLocks noGrp="1" noRot="1" noChangeAspect="1"/>
          </p:cNvSpPr>
          <p:nvPr>
            <p:ph type="sldImg" idx="2"/>
          </p:nvPr>
        </p:nvSpPr>
        <p:spPr>
          <a:xfrm>
            <a:off x="1414463" y="601663"/>
            <a:ext cx="4551362" cy="6070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92631" y="6842277"/>
            <a:ext cx="5979853" cy="18120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06499"/>
            <a:ext cx="3032867" cy="4629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3243" y="8806499"/>
            <a:ext cx="3032867" cy="462916"/>
          </a:xfrm>
          <a:prstGeom prst="rect">
            <a:avLst/>
          </a:prstGeom>
        </p:spPr>
        <p:txBody>
          <a:bodyPr vert="horz" lIns="91440" tIns="45720" rIns="91440" bIns="45720" rtlCol="0" anchor="b"/>
          <a:lstStyle>
            <a:lvl1pPr algn="r">
              <a:defRPr sz="1200"/>
            </a:lvl1pPr>
          </a:lstStyle>
          <a:p>
            <a:fld id="{673B198B-6FA8-4B60-8C7B-CFC2645B359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761970" rtl="0" eaLnBrk="1" latinLnBrk="0" hangingPunct="1">
      <a:defRPr sz="1000" kern="1200">
        <a:solidFill>
          <a:schemeClr val="tx1"/>
        </a:solidFill>
        <a:latin typeface="+mn-lt"/>
        <a:ea typeface="+mn-ea"/>
        <a:cs typeface="+mn-cs"/>
      </a:defRPr>
    </a:lvl1pPr>
    <a:lvl2pPr marL="380985" algn="l" defTabSz="761970" rtl="0" eaLnBrk="1" latinLnBrk="0" hangingPunct="1">
      <a:defRPr sz="1000" kern="1200">
        <a:solidFill>
          <a:schemeClr val="tx1"/>
        </a:solidFill>
        <a:latin typeface="+mn-lt"/>
        <a:ea typeface="+mn-ea"/>
        <a:cs typeface="+mn-cs"/>
      </a:defRPr>
    </a:lvl2pPr>
    <a:lvl3pPr marL="761970" algn="l" defTabSz="761970" rtl="0" eaLnBrk="1" latinLnBrk="0" hangingPunct="1">
      <a:defRPr sz="1000" kern="1200">
        <a:solidFill>
          <a:schemeClr val="tx1"/>
        </a:solidFill>
        <a:latin typeface="+mn-lt"/>
        <a:ea typeface="+mn-ea"/>
        <a:cs typeface="+mn-cs"/>
      </a:defRPr>
    </a:lvl3pPr>
    <a:lvl4pPr marL="1142954" algn="l" defTabSz="761970" rtl="0" eaLnBrk="1" latinLnBrk="0" hangingPunct="1">
      <a:defRPr sz="1000" kern="1200">
        <a:solidFill>
          <a:schemeClr val="tx1"/>
        </a:solidFill>
        <a:latin typeface="+mn-lt"/>
        <a:ea typeface="+mn-ea"/>
        <a:cs typeface="+mn-cs"/>
      </a:defRPr>
    </a:lvl4pPr>
    <a:lvl5pPr marL="1523939" algn="l" defTabSz="761970" rtl="0" eaLnBrk="1" latinLnBrk="0" hangingPunct="1">
      <a:defRPr sz="1000" kern="1200">
        <a:solidFill>
          <a:schemeClr val="tx1"/>
        </a:solidFill>
        <a:latin typeface="+mn-lt"/>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601663"/>
            <a:ext cx="4554538" cy="60706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73B198B-6FA8-4B60-8C7B-CFC2645B3598}"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1362274"/>
            <a:ext cx="23317200" cy="7840132"/>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0726400"/>
            <a:ext cx="19202400" cy="9347200"/>
          </a:xfrm>
        </p:spPr>
        <p:txBody>
          <a:bodyPr/>
          <a:lstStyle>
            <a:lvl1pPr marL="0" indent="0" algn="ctr">
              <a:buNone/>
              <a:defRPr>
                <a:solidFill>
                  <a:schemeClr val="tx1">
                    <a:tint val="75000"/>
                  </a:schemeClr>
                </a:solidFill>
              </a:defRPr>
            </a:lvl1pPr>
            <a:lvl2pPr marL="1828727" indent="0" algn="ctr">
              <a:buNone/>
              <a:defRPr>
                <a:solidFill>
                  <a:schemeClr val="tx1">
                    <a:tint val="75000"/>
                  </a:schemeClr>
                </a:solidFill>
              </a:defRPr>
            </a:lvl2pPr>
            <a:lvl3pPr marL="3657454" indent="0" algn="ctr">
              <a:buNone/>
              <a:defRPr>
                <a:solidFill>
                  <a:schemeClr val="tx1">
                    <a:tint val="75000"/>
                  </a:schemeClr>
                </a:solidFill>
              </a:defRPr>
            </a:lvl3pPr>
            <a:lvl4pPr marL="5486181" indent="0" algn="ctr">
              <a:buNone/>
              <a:defRPr>
                <a:solidFill>
                  <a:schemeClr val="tx1">
                    <a:tint val="75000"/>
                  </a:schemeClr>
                </a:solidFill>
              </a:defRPr>
            </a:lvl4pPr>
            <a:lvl5pPr marL="7314907" indent="0" algn="ctr">
              <a:buNone/>
              <a:defRPr>
                <a:solidFill>
                  <a:schemeClr val="tx1">
                    <a:tint val="75000"/>
                  </a:schemeClr>
                </a:solidFill>
              </a:defRPr>
            </a:lvl5pPr>
            <a:lvl6pPr marL="9143634" indent="0" algn="ctr">
              <a:buNone/>
              <a:defRPr>
                <a:solidFill>
                  <a:schemeClr val="tx1">
                    <a:tint val="75000"/>
                  </a:schemeClr>
                </a:solidFill>
              </a:defRPr>
            </a:lvl6pPr>
            <a:lvl7pPr marL="10972361" indent="0" algn="ctr">
              <a:buNone/>
              <a:defRPr>
                <a:solidFill>
                  <a:schemeClr val="tx1">
                    <a:tint val="75000"/>
                  </a:schemeClr>
                </a:solidFill>
              </a:defRPr>
            </a:lvl7pPr>
            <a:lvl8pPr marL="12801088" indent="0" algn="ctr">
              <a:buNone/>
              <a:defRPr>
                <a:solidFill>
                  <a:schemeClr val="tx1">
                    <a:tint val="75000"/>
                  </a:schemeClr>
                </a:solidFill>
              </a:defRPr>
            </a:lvl8pPr>
            <a:lvl9pPr marL="1462981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464742"/>
            <a:ext cx="6172200" cy="3120813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464742"/>
            <a:ext cx="18059400" cy="312081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40" y="23503468"/>
            <a:ext cx="23317200" cy="7264400"/>
          </a:xfrm>
        </p:spPr>
        <p:txBody>
          <a:bodyPr anchor="t"/>
          <a:lstStyle>
            <a:lvl1pPr algn="l">
              <a:defRPr sz="16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40" y="15502475"/>
            <a:ext cx="23317200" cy="8000996"/>
          </a:xfrm>
        </p:spPr>
        <p:txBody>
          <a:bodyPr anchor="b"/>
          <a:lstStyle>
            <a:lvl1pPr marL="0" indent="0">
              <a:buNone/>
              <a:defRPr sz="8000">
                <a:solidFill>
                  <a:schemeClr val="tx1">
                    <a:tint val="75000"/>
                  </a:schemeClr>
                </a:solidFill>
              </a:defRPr>
            </a:lvl1pPr>
            <a:lvl2pPr marL="1828727" indent="0">
              <a:buNone/>
              <a:defRPr sz="7200">
                <a:solidFill>
                  <a:schemeClr val="tx1">
                    <a:tint val="75000"/>
                  </a:schemeClr>
                </a:solidFill>
              </a:defRPr>
            </a:lvl2pPr>
            <a:lvl3pPr marL="3657454" indent="0">
              <a:buNone/>
              <a:defRPr sz="6400">
                <a:solidFill>
                  <a:schemeClr val="tx1">
                    <a:tint val="75000"/>
                  </a:schemeClr>
                </a:solidFill>
              </a:defRPr>
            </a:lvl3pPr>
            <a:lvl4pPr marL="5486181" indent="0">
              <a:buNone/>
              <a:defRPr sz="5600">
                <a:solidFill>
                  <a:schemeClr val="tx1">
                    <a:tint val="75000"/>
                  </a:schemeClr>
                </a:solidFill>
              </a:defRPr>
            </a:lvl4pPr>
            <a:lvl5pPr marL="7314907" indent="0">
              <a:buNone/>
              <a:defRPr sz="5600">
                <a:solidFill>
                  <a:schemeClr val="tx1">
                    <a:tint val="75000"/>
                  </a:schemeClr>
                </a:solidFill>
              </a:defRPr>
            </a:lvl5pPr>
            <a:lvl6pPr marL="9143634" indent="0">
              <a:buNone/>
              <a:defRPr sz="5600">
                <a:solidFill>
                  <a:schemeClr val="tx1">
                    <a:tint val="75000"/>
                  </a:schemeClr>
                </a:solidFill>
              </a:defRPr>
            </a:lvl6pPr>
            <a:lvl7pPr marL="10972361" indent="0">
              <a:buNone/>
              <a:defRPr sz="5600">
                <a:solidFill>
                  <a:schemeClr val="tx1">
                    <a:tint val="75000"/>
                  </a:schemeClr>
                </a:solidFill>
              </a:defRPr>
            </a:lvl7pPr>
            <a:lvl8pPr marL="12801088" indent="0">
              <a:buNone/>
              <a:defRPr sz="5600">
                <a:solidFill>
                  <a:schemeClr val="tx1">
                    <a:tint val="75000"/>
                  </a:schemeClr>
                </a:solidFill>
              </a:defRPr>
            </a:lvl8pPr>
            <a:lvl9pPr marL="14629815" indent="0">
              <a:buNone/>
              <a:defRPr sz="5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8534406"/>
            <a:ext cx="12115800" cy="24138468"/>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944600" y="8534406"/>
            <a:ext cx="12115800" cy="24138468"/>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2" y="8187269"/>
            <a:ext cx="12120564" cy="3412064"/>
          </a:xfrm>
        </p:spPr>
        <p:txBody>
          <a:bodyPr anchor="b"/>
          <a:lstStyle>
            <a:lvl1pPr marL="0" indent="0">
              <a:buNone/>
              <a:defRPr sz="9600" b="1"/>
            </a:lvl1pPr>
            <a:lvl2pPr marL="1828727" indent="0">
              <a:buNone/>
              <a:defRPr sz="8000" b="1"/>
            </a:lvl2pPr>
            <a:lvl3pPr marL="3657454" indent="0">
              <a:buNone/>
              <a:defRPr sz="7200" b="1"/>
            </a:lvl3pPr>
            <a:lvl4pPr marL="5486181" indent="0">
              <a:buNone/>
              <a:defRPr sz="6400" b="1"/>
            </a:lvl4pPr>
            <a:lvl5pPr marL="7314907" indent="0">
              <a:buNone/>
              <a:defRPr sz="6400" b="1"/>
            </a:lvl5pPr>
            <a:lvl6pPr marL="9143634" indent="0">
              <a:buNone/>
              <a:defRPr sz="6400" b="1"/>
            </a:lvl6pPr>
            <a:lvl7pPr marL="10972361" indent="0">
              <a:buNone/>
              <a:defRPr sz="6400" b="1"/>
            </a:lvl7pPr>
            <a:lvl8pPr marL="12801088" indent="0">
              <a:buNone/>
              <a:defRPr sz="6400" b="1"/>
            </a:lvl8pPr>
            <a:lvl9pPr marL="14629815" indent="0">
              <a:buNone/>
              <a:defRPr sz="6400" b="1"/>
            </a:lvl9pPr>
          </a:lstStyle>
          <a:p>
            <a:pPr lvl="0"/>
            <a:r>
              <a:rPr lang="en-US" smtClean="0"/>
              <a:t>Click to edit Master text styles</a:t>
            </a:r>
          </a:p>
        </p:txBody>
      </p:sp>
      <p:sp>
        <p:nvSpPr>
          <p:cNvPr id="4" name="Content Placeholder 3"/>
          <p:cNvSpPr>
            <a:spLocks noGrp="1"/>
          </p:cNvSpPr>
          <p:nvPr>
            <p:ph sz="half" idx="2"/>
          </p:nvPr>
        </p:nvSpPr>
        <p:spPr>
          <a:xfrm>
            <a:off x="1371602" y="11599333"/>
            <a:ext cx="12120564" cy="21073536"/>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9" y="8187269"/>
            <a:ext cx="12125324" cy="3412064"/>
          </a:xfrm>
        </p:spPr>
        <p:txBody>
          <a:bodyPr anchor="b"/>
          <a:lstStyle>
            <a:lvl1pPr marL="0" indent="0">
              <a:buNone/>
              <a:defRPr sz="9600" b="1"/>
            </a:lvl1pPr>
            <a:lvl2pPr marL="1828727" indent="0">
              <a:buNone/>
              <a:defRPr sz="8000" b="1"/>
            </a:lvl2pPr>
            <a:lvl3pPr marL="3657454" indent="0">
              <a:buNone/>
              <a:defRPr sz="7200" b="1"/>
            </a:lvl3pPr>
            <a:lvl4pPr marL="5486181" indent="0">
              <a:buNone/>
              <a:defRPr sz="6400" b="1"/>
            </a:lvl4pPr>
            <a:lvl5pPr marL="7314907" indent="0">
              <a:buNone/>
              <a:defRPr sz="6400" b="1"/>
            </a:lvl5pPr>
            <a:lvl6pPr marL="9143634" indent="0">
              <a:buNone/>
              <a:defRPr sz="6400" b="1"/>
            </a:lvl6pPr>
            <a:lvl7pPr marL="10972361" indent="0">
              <a:buNone/>
              <a:defRPr sz="6400" b="1"/>
            </a:lvl7pPr>
            <a:lvl8pPr marL="12801088" indent="0">
              <a:buNone/>
              <a:defRPr sz="6400" b="1"/>
            </a:lvl8pPr>
            <a:lvl9pPr marL="14629815" indent="0">
              <a:buNone/>
              <a:defRPr sz="6400" b="1"/>
            </a:lvl9pPr>
          </a:lstStyle>
          <a:p>
            <a:pPr lvl="0"/>
            <a:r>
              <a:rPr lang="en-US" smtClean="0"/>
              <a:t>Click to edit Master text styles</a:t>
            </a:r>
          </a:p>
        </p:txBody>
      </p:sp>
      <p:sp>
        <p:nvSpPr>
          <p:cNvPr id="6" name="Content Placeholder 5"/>
          <p:cNvSpPr>
            <a:spLocks noGrp="1"/>
          </p:cNvSpPr>
          <p:nvPr>
            <p:ph sz="quarter" idx="4"/>
          </p:nvPr>
        </p:nvSpPr>
        <p:spPr>
          <a:xfrm>
            <a:off x="13935079" y="11599333"/>
            <a:ext cx="12125324" cy="21073536"/>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2" y="1456268"/>
            <a:ext cx="9024940" cy="6197600"/>
          </a:xfrm>
        </p:spPr>
        <p:txBody>
          <a:bodyPr anchor="b"/>
          <a:lstStyle>
            <a:lvl1pPr algn="l">
              <a:defRPr sz="8000" b="1"/>
            </a:lvl1pPr>
          </a:lstStyle>
          <a:p>
            <a:r>
              <a:rPr lang="en-US" smtClean="0"/>
              <a:t>Click to edit Master title style</a:t>
            </a:r>
            <a:endParaRPr lang="en-US"/>
          </a:p>
        </p:txBody>
      </p:sp>
      <p:sp>
        <p:nvSpPr>
          <p:cNvPr id="3" name="Content Placeholder 2"/>
          <p:cNvSpPr>
            <a:spLocks noGrp="1"/>
          </p:cNvSpPr>
          <p:nvPr>
            <p:ph idx="1"/>
          </p:nvPr>
        </p:nvSpPr>
        <p:spPr>
          <a:xfrm>
            <a:off x="10725150" y="1456271"/>
            <a:ext cx="15335252" cy="31216604"/>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2" y="7653871"/>
            <a:ext cx="9024940" cy="25019004"/>
          </a:xfrm>
        </p:spPr>
        <p:txBody>
          <a:bodyPr/>
          <a:lstStyle>
            <a:lvl1pPr marL="0" indent="0">
              <a:buNone/>
              <a:defRPr sz="5600"/>
            </a:lvl1pPr>
            <a:lvl2pPr marL="1828727" indent="0">
              <a:buNone/>
              <a:defRPr sz="4800"/>
            </a:lvl2pPr>
            <a:lvl3pPr marL="3657454" indent="0">
              <a:buNone/>
              <a:defRPr sz="4000"/>
            </a:lvl3pPr>
            <a:lvl4pPr marL="5486181" indent="0">
              <a:buNone/>
              <a:defRPr sz="3600"/>
            </a:lvl4pPr>
            <a:lvl5pPr marL="7314907" indent="0">
              <a:buNone/>
              <a:defRPr sz="3600"/>
            </a:lvl5pPr>
            <a:lvl6pPr marL="9143634" indent="0">
              <a:buNone/>
              <a:defRPr sz="3600"/>
            </a:lvl6pPr>
            <a:lvl7pPr marL="10972361" indent="0">
              <a:buNone/>
              <a:defRPr sz="3600"/>
            </a:lvl7pPr>
            <a:lvl8pPr marL="12801088" indent="0">
              <a:buNone/>
              <a:defRPr sz="3600"/>
            </a:lvl8pPr>
            <a:lvl9pPr marL="14629815"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4" y="25603202"/>
            <a:ext cx="16459200" cy="3022604"/>
          </a:xfrm>
        </p:spPr>
        <p:txBody>
          <a:bodyPr anchor="b"/>
          <a:lstStyle>
            <a:lvl1pPr algn="l">
              <a:defRPr sz="8000" b="1"/>
            </a:lvl1pPr>
          </a:lstStyle>
          <a:p>
            <a:r>
              <a:rPr lang="en-US" smtClean="0"/>
              <a:t>Click to edit Master title style</a:t>
            </a:r>
            <a:endParaRPr lang="en-US"/>
          </a:p>
        </p:txBody>
      </p:sp>
      <p:sp>
        <p:nvSpPr>
          <p:cNvPr id="3" name="Picture Placeholder 2"/>
          <p:cNvSpPr>
            <a:spLocks noGrp="1"/>
          </p:cNvSpPr>
          <p:nvPr>
            <p:ph type="pic" idx="1"/>
          </p:nvPr>
        </p:nvSpPr>
        <p:spPr>
          <a:xfrm>
            <a:off x="5376864" y="3268132"/>
            <a:ext cx="16459200" cy="21945600"/>
          </a:xfrm>
        </p:spPr>
        <p:txBody>
          <a:bodyPr/>
          <a:lstStyle>
            <a:lvl1pPr marL="0" indent="0">
              <a:buNone/>
              <a:defRPr sz="12800"/>
            </a:lvl1pPr>
            <a:lvl2pPr marL="1828727" indent="0">
              <a:buNone/>
              <a:defRPr sz="11200"/>
            </a:lvl2pPr>
            <a:lvl3pPr marL="3657454" indent="0">
              <a:buNone/>
              <a:defRPr sz="9600"/>
            </a:lvl3pPr>
            <a:lvl4pPr marL="5486181" indent="0">
              <a:buNone/>
              <a:defRPr sz="8000"/>
            </a:lvl4pPr>
            <a:lvl5pPr marL="7314907" indent="0">
              <a:buNone/>
              <a:defRPr sz="8000"/>
            </a:lvl5pPr>
            <a:lvl6pPr marL="9143634" indent="0">
              <a:buNone/>
              <a:defRPr sz="8000"/>
            </a:lvl6pPr>
            <a:lvl7pPr marL="10972361" indent="0">
              <a:buNone/>
              <a:defRPr sz="8000"/>
            </a:lvl7pPr>
            <a:lvl8pPr marL="12801088" indent="0">
              <a:buNone/>
              <a:defRPr sz="8000"/>
            </a:lvl8pPr>
            <a:lvl9pPr marL="14629815" indent="0">
              <a:buNone/>
              <a:defRPr sz="8000"/>
            </a:lvl9pPr>
          </a:lstStyle>
          <a:p>
            <a:endParaRPr lang="en-US"/>
          </a:p>
        </p:txBody>
      </p:sp>
      <p:sp>
        <p:nvSpPr>
          <p:cNvPr id="4" name="Text Placeholder 3"/>
          <p:cNvSpPr>
            <a:spLocks noGrp="1"/>
          </p:cNvSpPr>
          <p:nvPr>
            <p:ph type="body" sz="half" idx="2"/>
          </p:nvPr>
        </p:nvSpPr>
        <p:spPr>
          <a:xfrm>
            <a:off x="5376864" y="28625806"/>
            <a:ext cx="16459200" cy="4292596"/>
          </a:xfrm>
        </p:spPr>
        <p:txBody>
          <a:bodyPr/>
          <a:lstStyle>
            <a:lvl1pPr marL="0" indent="0">
              <a:buNone/>
              <a:defRPr sz="5600"/>
            </a:lvl1pPr>
            <a:lvl2pPr marL="1828727" indent="0">
              <a:buNone/>
              <a:defRPr sz="4800"/>
            </a:lvl2pPr>
            <a:lvl3pPr marL="3657454" indent="0">
              <a:buNone/>
              <a:defRPr sz="4000"/>
            </a:lvl3pPr>
            <a:lvl4pPr marL="5486181" indent="0">
              <a:buNone/>
              <a:defRPr sz="3600"/>
            </a:lvl4pPr>
            <a:lvl5pPr marL="7314907" indent="0">
              <a:buNone/>
              <a:defRPr sz="3600"/>
            </a:lvl5pPr>
            <a:lvl6pPr marL="9143634" indent="0">
              <a:buNone/>
              <a:defRPr sz="3600"/>
            </a:lvl6pPr>
            <a:lvl7pPr marL="10972361" indent="0">
              <a:buNone/>
              <a:defRPr sz="3600"/>
            </a:lvl7pPr>
            <a:lvl8pPr marL="12801088" indent="0">
              <a:buNone/>
              <a:defRPr sz="3600"/>
            </a:lvl8pPr>
            <a:lvl9pPr marL="14629815"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1464736"/>
            <a:ext cx="24688800" cy="6096000"/>
          </a:xfrm>
          <a:prstGeom prst="rect">
            <a:avLst/>
          </a:prstGeom>
        </p:spPr>
        <p:txBody>
          <a:bodyPr vert="horz" lIns="365745" tIns="182873" rIns="365745" bIns="18287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371600" y="8534406"/>
            <a:ext cx="24688800" cy="24138468"/>
          </a:xfrm>
          <a:prstGeom prst="rect">
            <a:avLst/>
          </a:prstGeom>
        </p:spPr>
        <p:txBody>
          <a:bodyPr vert="horz" lIns="365745" tIns="182873" rIns="365745" bIns="18287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371600" y="33900538"/>
            <a:ext cx="6400800" cy="1947332"/>
          </a:xfrm>
          <a:prstGeom prst="rect">
            <a:avLst/>
          </a:prstGeom>
        </p:spPr>
        <p:txBody>
          <a:bodyPr vert="horz" lIns="365745" tIns="182873" rIns="365745" bIns="182873" rtlCol="0" anchor="ctr"/>
          <a:lstStyle>
            <a:lvl1pPr algn="l">
              <a:defRPr sz="4800">
                <a:solidFill>
                  <a:schemeClr val="tx1">
                    <a:tint val="75000"/>
                  </a:schemeClr>
                </a:solidFill>
              </a:defRPr>
            </a:lvl1pPr>
          </a:lstStyle>
          <a:p>
            <a:fld id="{1D8BD707-D9CF-40AE-B4C6-C98DA3205C09}" type="datetimeFigureOut">
              <a:rPr lang="en-US" smtClean="0"/>
              <a:pPr/>
              <a:t>11/2/2011</a:t>
            </a:fld>
            <a:endParaRPr lang="en-US"/>
          </a:p>
        </p:txBody>
      </p:sp>
      <p:sp>
        <p:nvSpPr>
          <p:cNvPr id="5" name="Footer Placeholder 4"/>
          <p:cNvSpPr>
            <a:spLocks noGrp="1"/>
          </p:cNvSpPr>
          <p:nvPr>
            <p:ph type="ftr" sz="quarter" idx="3"/>
          </p:nvPr>
        </p:nvSpPr>
        <p:spPr>
          <a:xfrm>
            <a:off x="9372600" y="33900538"/>
            <a:ext cx="8686800" cy="1947332"/>
          </a:xfrm>
          <a:prstGeom prst="rect">
            <a:avLst/>
          </a:prstGeom>
        </p:spPr>
        <p:txBody>
          <a:bodyPr vert="horz" lIns="365745" tIns="182873" rIns="365745" bIns="182873"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659600" y="33900538"/>
            <a:ext cx="6400800" cy="1947332"/>
          </a:xfrm>
          <a:prstGeom prst="rect">
            <a:avLst/>
          </a:prstGeom>
        </p:spPr>
        <p:txBody>
          <a:bodyPr vert="horz" lIns="365745" tIns="182873" rIns="365745" bIns="182873" rtlCol="0" anchor="ctr"/>
          <a:lstStyle>
            <a:lvl1pPr algn="r">
              <a:defRPr sz="48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454" rtl="0" eaLnBrk="1" latinLnBrk="0" hangingPunct="1">
        <a:spcBef>
          <a:spcPct val="0"/>
        </a:spcBef>
        <a:buNone/>
        <a:defRPr sz="17600" kern="1200">
          <a:solidFill>
            <a:schemeClr val="tx1"/>
          </a:solidFill>
          <a:latin typeface="+mj-lt"/>
          <a:ea typeface="+mj-ea"/>
          <a:cs typeface="+mj-cs"/>
        </a:defRPr>
      </a:lvl1pPr>
    </p:titleStyle>
    <p:bodyStyle>
      <a:lvl1pPr marL="1371545" indent="-1371545" algn="l" defTabSz="3657454" rtl="0" eaLnBrk="1" latinLnBrk="0" hangingPunct="1">
        <a:spcBef>
          <a:spcPct val="20000"/>
        </a:spcBef>
        <a:buFont typeface="Arial" pitchFamily="34" charset="0"/>
        <a:buChar char="•"/>
        <a:defRPr sz="12800" kern="1200">
          <a:solidFill>
            <a:schemeClr val="tx1"/>
          </a:solidFill>
          <a:latin typeface="+mn-lt"/>
          <a:ea typeface="+mn-ea"/>
          <a:cs typeface="+mn-cs"/>
        </a:defRPr>
      </a:lvl1pPr>
      <a:lvl2pPr marL="2971681" indent="-1142954" algn="l" defTabSz="3657454" rtl="0" eaLnBrk="1" latinLnBrk="0" hangingPunct="1">
        <a:spcBef>
          <a:spcPct val="20000"/>
        </a:spcBef>
        <a:buFont typeface="Arial" pitchFamily="34" charset="0"/>
        <a:buChar char="–"/>
        <a:defRPr sz="11200" kern="1200">
          <a:solidFill>
            <a:schemeClr val="tx1"/>
          </a:solidFill>
          <a:latin typeface="+mn-lt"/>
          <a:ea typeface="+mn-ea"/>
          <a:cs typeface="+mn-cs"/>
        </a:defRPr>
      </a:lvl2pPr>
      <a:lvl3pPr marL="4571817" indent="-914363" algn="l" defTabSz="3657454" rtl="0" eaLnBrk="1" latinLnBrk="0" hangingPunct="1">
        <a:spcBef>
          <a:spcPct val="20000"/>
        </a:spcBef>
        <a:buFont typeface="Arial" pitchFamily="34" charset="0"/>
        <a:buChar char="•"/>
        <a:defRPr sz="9600" kern="1200">
          <a:solidFill>
            <a:schemeClr val="tx1"/>
          </a:solidFill>
          <a:latin typeface="+mn-lt"/>
          <a:ea typeface="+mn-ea"/>
          <a:cs typeface="+mn-cs"/>
        </a:defRPr>
      </a:lvl3pPr>
      <a:lvl4pPr marL="6400544"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29271"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057998"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86725"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15451"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44178" indent="-914363" algn="l" defTabSz="3657454"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7454" rtl="0" eaLnBrk="1" latinLnBrk="0" hangingPunct="1">
        <a:defRPr sz="7200" kern="1200">
          <a:solidFill>
            <a:schemeClr val="tx1"/>
          </a:solidFill>
          <a:latin typeface="+mn-lt"/>
          <a:ea typeface="+mn-ea"/>
          <a:cs typeface="+mn-cs"/>
        </a:defRPr>
      </a:lvl1pPr>
      <a:lvl2pPr marL="1828727" algn="l" defTabSz="3657454" rtl="0" eaLnBrk="1" latinLnBrk="0" hangingPunct="1">
        <a:defRPr sz="7200" kern="1200">
          <a:solidFill>
            <a:schemeClr val="tx1"/>
          </a:solidFill>
          <a:latin typeface="+mn-lt"/>
          <a:ea typeface="+mn-ea"/>
          <a:cs typeface="+mn-cs"/>
        </a:defRPr>
      </a:lvl2pPr>
      <a:lvl3pPr marL="3657454" algn="l" defTabSz="3657454" rtl="0" eaLnBrk="1" latinLnBrk="0" hangingPunct="1">
        <a:defRPr sz="7200" kern="1200">
          <a:solidFill>
            <a:schemeClr val="tx1"/>
          </a:solidFill>
          <a:latin typeface="+mn-lt"/>
          <a:ea typeface="+mn-ea"/>
          <a:cs typeface="+mn-cs"/>
        </a:defRPr>
      </a:lvl3pPr>
      <a:lvl4pPr marL="5486181" algn="l" defTabSz="3657454" rtl="0" eaLnBrk="1" latinLnBrk="0" hangingPunct="1">
        <a:defRPr sz="7200" kern="1200">
          <a:solidFill>
            <a:schemeClr val="tx1"/>
          </a:solidFill>
          <a:latin typeface="+mn-lt"/>
          <a:ea typeface="+mn-ea"/>
          <a:cs typeface="+mn-cs"/>
        </a:defRPr>
      </a:lvl4pPr>
      <a:lvl5pPr marL="7314907" algn="l" defTabSz="3657454" rtl="0" eaLnBrk="1" latinLnBrk="0" hangingPunct="1">
        <a:defRPr sz="7200" kern="1200">
          <a:solidFill>
            <a:schemeClr val="tx1"/>
          </a:solidFill>
          <a:latin typeface="+mn-lt"/>
          <a:ea typeface="+mn-ea"/>
          <a:cs typeface="+mn-cs"/>
        </a:defRPr>
      </a:lvl5pPr>
      <a:lvl6pPr marL="9143634" algn="l" defTabSz="3657454" rtl="0" eaLnBrk="1" latinLnBrk="0" hangingPunct="1">
        <a:defRPr sz="7200" kern="1200">
          <a:solidFill>
            <a:schemeClr val="tx1"/>
          </a:solidFill>
          <a:latin typeface="+mn-lt"/>
          <a:ea typeface="+mn-ea"/>
          <a:cs typeface="+mn-cs"/>
        </a:defRPr>
      </a:lvl6pPr>
      <a:lvl7pPr marL="10972361" algn="l" defTabSz="3657454" rtl="0" eaLnBrk="1" latinLnBrk="0" hangingPunct="1">
        <a:defRPr sz="7200" kern="1200">
          <a:solidFill>
            <a:schemeClr val="tx1"/>
          </a:solidFill>
          <a:latin typeface="+mn-lt"/>
          <a:ea typeface="+mn-ea"/>
          <a:cs typeface="+mn-cs"/>
        </a:defRPr>
      </a:lvl7pPr>
      <a:lvl8pPr marL="12801088" algn="l" defTabSz="3657454" rtl="0" eaLnBrk="1" latinLnBrk="0" hangingPunct="1">
        <a:defRPr sz="7200" kern="1200">
          <a:solidFill>
            <a:schemeClr val="tx1"/>
          </a:solidFill>
          <a:latin typeface="+mn-lt"/>
          <a:ea typeface="+mn-ea"/>
          <a:cs typeface="+mn-cs"/>
        </a:defRPr>
      </a:lvl8pPr>
      <a:lvl9pPr marL="14629815" algn="l" defTabSz="3657454"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cmu.edu/~listen"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4"/>
          <p:cNvSpPr txBox="1">
            <a:spLocks noChangeArrowheads="1"/>
          </p:cNvSpPr>
          <p:nvPr/>
        </p:nvSpPr>
        <p:spPr bwMode="auto">
          <a:xfrm>
            <a:off x="609601" y="533400"/>
            <a:ext cx="26822399" cy="2248760"/>
          </a:xfrm>
          <a:prstGeom prst="rect">
            <a:avLst/>
          </a:prstGeom>
          <a:noFill/>
          <a:ln w="12700">
            <a:noFill/>
            <a:miter lim="800000"/>
            <a:headEnd/>
            <a:tailEnd/>
          </a:ln>
          <a:effectLst/>
        </p:spPr>
        <p:txBody>
          <a:bodyPr wrap="square" lIns="69566" tIns="69566" rIns="69566" bIns="69566">
            <a:spAutoFit/>
          </a:bodyPr>
          <a:lstStyle/>
          <a:p>
            <a:pPr algn="ctr" defTabSz="695826">
              <a:spcBef>
                <a:spcPct val="50000"/>
              </a:spcBef>
            </a:pPr>
            <a:r>
              <a:rPr lang="en-US" sz="5500" b="1" dirty="0" smtClean="0"/>
              <a:t>How to Generate Cloze Questions from Definitions:  a Syntactic Approach</a:t>
            </a:r>
            <a:endParaRPr lang="en-US" sz="5500" b="1" dirty="0">
              <a:latin typeface="Arial" charset="0"/>
            </a:endParaRPr>
          </a:p>
          <a:p>
            <a:pPr algn="ctr" defTabSz="695826">
              <a:lnSpc>
                <a:spcPct val="40000"/>
              </a:lnSpc>
              <a:spcBef>
                <a:spcPct val="50000"/>
              </a:spcBef>
              <a:spcAft>
                <a:spcPts val="1200"/>
              </a:spcAft>
            </a:pPr>
            <a:r>
              <a:rPr lang="en-US" sz="4000" dirty="0" smtClean="0"/>
              <a:t>Donna Gates, Gregory Aist (Iowa State University), Jack Mostow, Margaret McKeown (University of Pittsburgh), and Juliet </a:t>
            </a:r>
            <a:r>
              <a:rPr lang="en-US" sz="4000" dirty="0" err="1" smtClean="0"/>
              <a:t>Bey</a:t>
            </a:r>
            <a:endParaRPr lang="en-US" sz="4000" dirty="0" smtClean="0"/>
          </a:p>
          <a:p>
            <a:pPr algn="ctr" defTabSz="695826">
              <a:lnSpc>
                <a:spcPct val="40000"/>
              </a:lnSpc>
              <a:spcBef>
                <a:spcPct val="50000"/>
              </a:spcBef>
            </a:pPr>
            <a:r>
              <a:rPr lang="en-US" sz="4000" dirty="0" smtClean="0">
                <a:latin typeface="+mj-lt"/>
              </a:rPr>
              <a:t>Project LISTEN (</a:t>
            </a:r>
            <a:r>
              <a:rPr lang="en-US" sz="4000" b="1" dirty="0" smtClean="0">
                <a:latin typeface="+mj-lt"/>
                <a:hlinkClick r:id="rId3"/>
              </a:rPr>
              <a:t>www.cs.cmu.edu/~listen</a:t>
            </a:r>
            <a:r>
              <a:rPr lang="en-US" sz="4000" dirty="0" smtClean="0">
                <a:latin typeface="+mj-lt"/>
              </a:rPr>
              <a:t>), School of Computer Science, Carnegie Mellon University   </a:t>
            </a:r>
            <a:endParaRPr lang="en-US" sz="4100" dirty="0">
              <a:effectLst>
                <a:outerShdw blurRad="38100" dist="38100" dir="2700000" algn="tl">
                  <a:srgbClr val="C0C0C0"/>
                </a:outerShdw>
              </a:effectLst>
              <a:latin typeface="+mj-lt"/>
            </a:endParaRPr>
          </a:p>
        </p:txBody>
      </p:sp>
      <p:sp>
        <p:nvSpPr>
          <p:cNvPr id="10" name="AutoShape 216"/>
          <p:cNvSpPr>
            <a:spLocks noChangeArrowheads="1"/>
          </p:cNvSpPr>
          <p:nvPr/>
        </p:nvSpPr>
        <p:spPr bwMode="auto">
          <a:xfrm>
            <a:off x="457200" y="3200400"/>
            <a:ext cx="26339800" cy="4724400"/>
          </a:xfrm>
          <a:prstGeom prst="roundRect">
            <a:avLst>
              <a:gd name="adj" fmla="val 3315"/>
            </a:avLst>
          </a:prstGeom>
          <a:solidFill>
            <a:schemeClr val="bg1"/>
          </a:solidFill>
          <a:ln w="9525">
            <a:solidFill>
              <a:schemeClr val="tx1"/>
            </a:solidFill>
            <a:round/>
            <a:headEnd/>
            <a:tailEnd/>
          </a:ln>
          <a:effectLst>
            <a:outerShdw dist="35921" dir="2700000" algn="ctr" rotWithShape="0">
              <a:schemeClr val="bg2"/>
            </a:outerShdw>
          </a:effectLst>
        </p:spPr>
        <p:txBody>
          <a:bodyPr wrap="none" lIns="76197" tIns="38098" rIns="76197" bIns="38098" anchor="ctr"/>
          <a:lstStyle/>
          <a:p>
            <a:endParaRPr lang="en-US" sz="3300" dirty="0"/>
          </a:p>
        </p:txBody>
      </p:sp>
      <p:sp>
        <p:nvSpPr>
          <p:cNvPr id="6" name="AutoShape 210"/>
          <p:cNvSpPr>
            <a:spLocks noChangeArrowheads="1"/>
          </p:cNvSpPr>
          <p:nvPr/>
        </p:nvSpPr>
        <p:spPr bwMode="auto">
          <a:xfrm>
            <a:off x="762000" y="31623000"/>
            <a:ext cx="26060400" cy="3124200"/>
          </a:xfrm>
          <a:prstGeom prst="roundRect">
            <a:avLst>
              <a:gd name="adj" fmla="val 3315"/>
            </a:avLst>
          </a:prstGeom>
          <a:solidFill>
            <a:schemeClr val="accent1">
              <a:lumMod val="20000"/>
              <a:lumOff val="80000"/>
            </a:schemeClr>
          </a:solidFill>
          <a:ln w="9525">
            <a:solidFill>
              <a:schemeClr val="tx1"/>
            </a:solidFill>
            <a:round/>
            <a:headEnd/>
            <a:tailEnd/>
          </a:ln>
          <a:effectLst>
            <a:outerShdw dist="35921" dir="2700000" algn="ctr" rotWithShape="0">
              <a:schemeClr val="bg2"/>
            </a:outerShdw>
          </a:effectLst>
        </p:spPr>
        <p:txBody>
          <a:bodyPr wrap="none" lIns="76197" tIns="38098" rIns="76197" bIns="38098" anchor="ctr"/>
          <a:lstStyle/>
          <a:p>
            <a:endParaRPr lang="en-US" dirty="0"/>
          </a:p>
        </p:txBody>
      </p:sp>
      <p:sp>
        <p:nvSpPr>
          <p:cNvPr id="15" name="Rectangle 221"/>
          <p:cNvSpPr>
            <a:spLocks noChangeArrowheads="1"/>
          </p:cNvSpPr>
          <p:nvPr/>
        </p:nvSpPr>
        <p:spPr bwMode="auto">
          <a:xfrm>
            <a:off x="990600" y="31622999"/>
            <a:ext cx="3936999" cy="685800"/>
          </a:xfrm>
          <a:prstGeom prst="rect">
            <a:avLst/>
          </a:prstGeom>
          <a:solidFill>
            <a:srgbClr val="B7BD83"/>
          </a:solidFill>
          <a:ln w="28575">
            <a:solidFill>
              <a:schemeClr val="tx1"/>
            </a:solidFill>
            <a:miter lim="800000"/>
            <a:headEnd/>
            <a:tailEnd/>
          </a:ln>
          <a:effectLst>
            <a:outerShdw dist="35921" dir="2700000" algn="ctr" rotWithShape="0">
              <a:schemeClr val="bg2"/>
            </a:outerShdw>
          </a:effectLst>
        </p:spPr>
        <p:txBody>
          <a:bodyPr lIns="76197" tIns="38098" rIns="76197" bIns="38098" anchor="ctr" anchorCtr="1"/>
          <a:lstStyle/>
          <a:p>
            <a:pPr algn="ctr" eaLnBrk="0" hangingPunct="0"/>
            <a:r>
              <a:rPr lang="en-US" sz="3700" b="1" dirty="0" smtClean="0">
                <a:solidFill>
                  <a:srgbClr val="9F2A1C"/>
                </a:solidFill>
                <a:latin typeface="Helvetica" pitchFamily="1" charset="0"/>
              </a:rPr>
              <a:t>Conclusions</a:t>
            </a:r>
            <a:endParaRPr lang="en-US" sz="3700" b="1" dirty="0">
              <a:solidFill>
                <a:srgbClr val="9F2A1C"/>
              </a:solidFill>
              <a:latin typeface="Helvetica" pitchFamily="1" charset="0"/>
            </a:endParaRPr>
          </a:p>
        </p:txBody>
      </p:sp>
      <p:sp>
        <p:nvSpPr>
          <p:cNvPr id="74" name="Rectangle 73"/>
          <p:cNvSpPr/>
          <p:nvPr/>
        </p:nvSpPr>
        <p:spPr>
          <a:xfrm>
            <a:off x="5143501" y="3505200"/>
            <a:ext cx="2733474" cy="685800"/>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lIns="76197" tIns="38098" rIns="76197" bIns="38098" rtlCol="0" anchor="ctr"/>
          <a:lstStyle/>
          <a:p>
            <a:pPr algn="ctr">
              <a:spcBef>
                <a:spcPct val="20000"/>
              </a:spcBef>
              <a:defRPr/>
            </a:pPr>
            <a:endParaRPr lang="en-US" sz="3700" b="1" dirty="0" smtClean="0">
              <a:solidFill>
                <a:srgbClr val="00B050"/>
              </a:solidFill>
            </a:endParaRPr>
          </a:p>
        </p:txBody>
      </p:sp>
      <p:sp>
        <p:nvSpPr>
          <p:cNvPr id="75" name="Rectangle 74"/>
          <p:cNvSpPr/>
          <p:nvPr/>
        </p:nvSpPr>
        <p:spPr>
          <a:xfrm>
            <a:off x="19367500" y="3238500"/>
            <a:ext cx="4826000" cy="762000"/>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lIns="76197" tIns="38098" rIns="76197" bIns="38098" rtlCol="0" anchor="ctr"/>
          <a:lstStyle/>
          <a:p>
            <a:pPr algn="ctr">
              <a:spcBef>
                <a:spcPct val="20000"/>
              </a:spcBef>
              <a:defRPr/>
            </a:pPr>
            <a:endParaRPr lang="en-US" sz="3700" b="1" dirty="0">
              <a:solidFill>
                <a:srgbClr val="00B050"/>
              </a:solidFill>
            </a:endParaRPr>
          </a:p>
        </p:txBody>
      </p:sp>
      <p:sp>
        <p:nvSpPr>
          <p:cNvPr id="79" name="Rectangle 78"/>
          <p:cNvSpPr/>
          <p:nvPr/>
        </p:nvSpPr>
        <p:spPr>
          <a:xfrm>
            <a:off x="2984500" y="35658927"/>
            <a:ext cx="23812500" cy="444500"/>
          </a:xfrm>
          <a:prstGeom prst="rect">
            <a:avLst/>
          </a:prstGeom>
          <a:noFill/>
          <a:ln>
            <a:noFill/>
          </a:ln>
        </p:spPr>
        <p:style>
          <a:lnRef idx="2">
            <a:schemeClr val="dk1"/>
          </a:lnRef>
          <a:fillRef idx="1">
            <a:schemeClr val="lt1"/>
          </a:fillRef>
          <a:effectRef idx="0">
            <a:schemeClr val="dk1"/>
          </a:effectRef>
          <a:fontRef idx="minor">
            <a:schemeClr val="dk1"/>
          </a:fontRef>
        </p:style>
        <p:txBody>
          <a:bodyPr lIns="76197" tIns="38098" rIns="76197" bIns="38098" rtlCol="0" anchor="ctr"/>
          <a:lstStyle/>
          <a:p>
            <a:r>
              <a:rPr lang="en-US" sz="1300" dirty="0" smtClean="0"/>
              <a:t>The research reported here was supported by the Institute of Education Sciences, U.S. Department of Education, through Grant R305A080157. The opinions expressed are those of the authors and do not necessarily represent the views of the Institute and the U.S. Department of Education. We thank Joe Valerie for  evaluating our data. </a:t>
            </a:r>
          </a:p>
        </p:txBody>
      </p:sp>
      <p:sp>
        <p:nvSpPr>
          <p:cNvPr id="81" name="Rectangle 80"/>
          <p:cNvSpPr/>
          <p:nvPr/>
        </p:nvSpPr>
        <p:spPr>
          <a:xfrm>
            <a:off x="3962400" y="32385000"/>
            <a:ext cx="22479000" cy="2286000"/>
          </a:xfrm>
          <a:prstGeom prst="rect">
            <a:avLst/>
          </a:prstGeom>
          <a:solidFill>
            <a:schemeClr val="accent1">
              <a:lumMod val="20000"/>
              <a:lumOff val="80000"/>
            </a:schemeClr>
          </a:solidFill>
          <a:ln>
            <a:noFill/>
          </a:ln>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marL="380985" indent="-380985">
              <a:buFont typeface="Arial" pitchFamily="34" charset="0"/>
              <a:buChar char="•"/>
            </a:pPr>
            <a:r>
              <a:rPr lang="en-US" sz="3300" dirty="0" smtClean="0"/>
              <a:t>Quality was surprisingly good given our vocabulary expert’s high standards.</a:t>
            </a:r>
          </a:p>
          <a:p>
            <a:pPr marL="380985" indent="-380985">
              <a:buFont typeface="Arial" pitchFamily="34" charset="0"/>
              <a:buChar char="•"/>
            </a:pPr>
            <a:r>
              <a:rPr lang="en-US" sz="3300" dirty="0" smtClean="0"/>
              <a:t>Humans are costly, but hand-filtering yielded more examples per minute than writing them by hand.</a:t>
            </a:r>
          </a:p>
          <a:p>
            <a:pPr marL="380985" indent="-380985">
              <a:buFont typeface="Arial" pitchFamily="34" charset="0"/>
              <a:buChar char="•"/>
            </a:pPr>
            <a:r>
              <a:rPr lang="en-US" sz="3300" dirty="0" smtClean="0"/>
              <a:t>Need to reduce hand-filtering time to scale up from several hundred target words to  several thousand.</a:t>
            </a:r>
          </a:p>
          <a:p>
            <a:pPr marL="380985" indent="-380985">
              <a:buFont typeface="Arial" pitchFamily="34" charset="0"/>
              <a:buChar char="•"/>
            </a:pPr>
            <a:r>
              <a:rPr lang="en-US" sz="3300" dirty="0" smtClean="0"/>
              <a:t>Future work:  filter out possible answers as distracters by measuring their semantic similarity to the correct answer.</a:t>
            </a:r>
          </a:p>
        </p:txBody>
      </p:sp>
      <p:pic>
        <p:nvPicPr>
          <p:cNvPr id="2" name="Picture 2" descr="C:\Users\Wei Chen\Desktop\ies.jpg"/>
          <p:cNvPicPr>
            <a:picLocks noChangeAspect="1" noChangeArrowheads="1"/>
          </p:cNvPicPr>
          <p:nvPr/>
        </p:nvPicPr>
        <p:blipFill>
          <a:blip r:embed="rId4" cstate="print"/>
          <a:srcRect/>
          <a:stretch>
            <a:fillRect/>
          </a:stretch>
        </p:blipFill>
        <p:spPr bwMode="auto">
          <a:xfrm>
            <a:off x="651463" y="35468427"/>
            <a:ext cx="2333037" cy="663073"/>
          </a:xfrm>
          <a:prstGeom prst="rect">
            <a:avLst/>
          </a:prstGeom>
          <a:noFill/>
        </p:spPr>
      </p:pic>
      <p:sp>
        <p:nvSpPr>
          <p:cNvPr id="86" name="Rectangle 221"/>
          <p:cNvSpPr>
            <a:spLocks noChangeArrowheads="1"/>
          </p:cNvSpPr>
          <p:nvPr/>
        </p:nvSpPr>
        <p:spPr bwMode="auto">
          <a:xfrm>
            <a:off x="609600" y="8229600"/>
            <a:ext cx="12725400" cy="838200"/>
          </a:xfrm>
          <a:prstGeom prst="rect">
            <a:avLst/>
          </a:prstGeom>
          <a:solidFill>
            <a:srgbClr val="B7BD83"/>
          </a:solidFill>
          <a:ln w="28575">
            <a:solidFill>
              <a:schemeClr val="tx1"/>
            </a:solidFill>
            <a:miter lim="800000"/>
            <a:headEnd/>
            <a:tailEnd/>
          </a:ln>
          <a:effectLst>
            <a:outerShdw dist="35921" dir="2700000" algn="ctr" rotWithShape="0">
              <a:schemeClr val="bg2"/>
            </a:outerShdw>
          </a:effectLst>
        </p:spPr>
        <p:txBody>
          <a:bodyPr lIns="76197" tIns="38098" rIns="76197" bIns="38098" anchor="ctr" anchorCtr="1"/>
          <a:lstStyle/>
          <a:p>
            <a:pPr algn="ctr" eaLnBrk="0" hangingPunct="0"/>
            <a:r>
              <a:rPr lang="en-US" sz="3700" b="1" dirty="0" smtClean="0">
                <a:solidFill>
                  <a:srgbClr val="9F2A1C"/>
                </a:solidFill>
                <a:latin typeface="Helvetica" pitchFamily="1" charset="0"/>
              </a:rPr>
              <a:t>Definitions Written Specifically for 2</a:t>
            </a:r>
            <a:r>
              <a:rPr lang="en-US" sz="3700" b="1" baseline="30000" dirty="0" smtClean="0">
                <a:solidFill>
                  <a:srgbClr val="9F2A1C"/>
                </a:solidFill>
                <a:latin typeface="Helvetica" pitchFamily="1" charset="0"/>
              </a:rPr>
              <a:t>nd</a:t>
            </a:r>
            <a:r>
              <a:rPr lang="en-US" sz="3700" b="1" dirty="0" smtClean="0">
                <a:solidFill>
                  <a:srgbClr val="9F2A1C"/>
                </a:solidFill>
                <a:latin typeface="Helvetica" pitchFamily="1" charset="0"/>
              </a:rPr>
              <a:t> and 3</a:t>
            </a:r>
            <a:r>
              <a:rPr lang="en-US" sz="3700" b="1" baseline="30000" dirty="0" smtClean="0">
                <a:solidFill>
                  <a:srgbClr val="9F2A1C"/>
                </a:solidFill>
                <a:latin typeface="Helvetica" pitchFamily="1" charset="0"/>
              </a:rPr>
              <a:t>rd</a:t>
            </a:r>
            <a:r>
              <a:rPr lang="en-US" sz="3700" b="1" dirty="0" smtClean="0">
                <a:solidFill>
                  <a:srgbClr val="9F2A1C"/>
                </a:solidFill>
                <a:latin typeface="Helvetica" pitchFamily="1" charset="0"/>
              </a:rPr>
              <a:t> Graders</a:t>
            </a:r>
            <a:endParaRPr lang="en-US" sz="3700" b="1" dirty="0">
              <a:solidFill>
                <a:srgbClr val="9F2A1C"/>
              </a:solidFill>
              <a:latin typeface="Helvetica" pitchFamily="1" charset="0"/>
            </a:endParaRPr>
          </a:p>
        </p:txBody>
      </p:sp>
      <p:graphicFrame>
        <p:nvGraphicFramePr>
          <p:cNvPr id="96" name="Table 95"/>
          <p:cNvGraphicFramePr>
            <a:graphicFrameLocks noGrp="1"/>
          </p:cNvGraphicFramePr>
          <p:nvPr/>
        </p:nvGraphicFramePr>
        <p:xfrm>
          <a:off x="13639800" y="8153401"/>
          <a:ext cx="13182600" cy="3962400"/>
        </p:xfrm>
        <a:graphic>
          <a:graphicData uri="http://schemas.openxmlformats.org/drawingml/2006/table">
            <a:tbl>
              <a:tblPr firstRow="1" bandRow="1">
                <a:tableStyleId>{F5AB1C69-6EDB-4FF4-983F-18BD219EF322}</a:tableStyleId>
              </a:tblPr>
              <a:tblGrid>
                <a:gridCol w="7287276"/>
                <a:gridCol w="5895324"/>
              </a:tblGrid>
              <a:tr h="712141">
                <a:tc>
                  <a:txBody>
                    <a:bodyPr/>
                    <a:lstStyle/>
                    <a:p>
                      <a:pPr algn="ctr"/>
                      <a:r>
                        <a:rPr lang="en-US" sz="3200" dirty="0" smtClean="0">
                          <a:solidFill>
                            <a:schemeClr val="tx1"/>
                          </a:solidFill>
                        </a:rPr>
                        <a:t>23 Syntactic Phrase Patterns</a:t>
                      </a:r>
                      <a:endParaRPr lang="en-US" sz="3200" dirty="0">
                        <a:solidFill>
                          <a:schemeClr val="tx1"/>
                        </a:solidFill>
                      </a:endParaRPr>
                    </a:p>
                  </a:txBody>
                  <a:tcPr marL="76200" marR="76200" marT="38100" marB="38100"/>
                </a:tc>
                <a:tc>
                  <a:txBody>
                    <a:bodyPr/>
                    <a:lstStyle/>
                    <a:p>
                      <a:pPr algn="ctr"/>
                      <a:r>
                        <a:rPr lang="en-US" sz="3200" dirty="0" smtClean="0">
                          <a:solidFill>
                            <a:schemeClr val="tx1"/>
                          </a:solidFill>
                        </a:rPr>
                        <a:t>Example</a:t>
                      </a:r>
                      <a:endParaRPr lang="en-US" sz="3200" dirty="0">
                        <a:solidFill>
                          <a:schemeClr val="tx1"/>
                        </a:solidFill>
                      </a:endParaRPr>
                    </a:p>
                  </a:txBody>
                  <a:tcPr marL="76200" marR="76200" marT="38100" marB="38100"/>
                </a:tc>
              </a:tr>
              <a:tr h="749570">
                <a:tc>
                  <a:txBody>
                    <a:bodyPr/>
                    <a:lstStyle/>
                    <a:p>
                      <a:r>
                        <a:rPr lang="en-US" sz="4000" baseline="0" dirty="0" smtClean="0">
                          <a:solidFill>
                            <a:srgbClr val="C00000"/>
                          </a:solidFill>
                        </a:rPr>
                        <a:t>NP</a:t>
                      </a:r>
                      <a:endParaRPr lang="en-US" sz="4000" dirty="0">
                        <a:solidFill>
                          <a:srgbClr val="C00000"/>
                        </a:solidFill>
                      </a:endParaRPr>
                    </a:p>
                  </a:txBody>
                  <a:tcPr marL="76200" marR="76200" marT="38100" marB="38100"/>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b="0" i="1" dirty="0" smtClean="0">
                          <a:solidFill>
                            <a:srgbClr val="C00000"/>
                          </a:solidFill>
                        </a:rPr>
                        <a:t>a large flat</a:t>
                      </a:r>
                      <a:r>
                        <a:rPr lang="en-US" sz="3200" b="0" i="1" baseline="0" dirty="0" smtClean="0">
                          <a:solidFill>
                            <a:srgbClr val="C00000"/>
                          </a:solidFill>
                        </a:rPr>
                        <a:t> piece of meat</a:t>
                      </a:r>
                      <a:endParaRPr lang="en-US" sz="3200" b="0" i="1" dirty="0" smtClean="0">
                        <a:solidFill>
                          <a:srgbClr val="C00000"/>
                        </a:solidFill>
                      </a:endParaRPr>
                    </a:p>
                  </a:txBody>
                  <a:tcPr marL="76200" marR="76200" marT="38100" marB="38100"/>
                </a:tc>
              </a:tr>
              <a:tr h="783356">
                <a:tc>
                  <a:txBody>
                    <a:bodyPr/>
                    <a:lstStyle/>
                    <a:p>
                      <a:r>
                        <a:rPr lang="en-US" sz="4000" dirty="0" smtClean="0">
                          <a:solidFill>
                            <a:srgbClr val="C00000"/>
                          </a:solidFill>
                        </a:rPr>
                        <a:t>(AP</a:t>
                      </a:r>
                      <a:r>
                        <a:rPr lang="en-US" sz="4000" baseline="0" dirty="0" smtClean="0">
                          <a:solidFill>
                            <a:srgbClr val="C00000"/>
                          </a:solidFill>
                        </a:rPr>
                        <a:t> (RB? ADJ))</a:t>
                      </a:r>
                      <a:endParaRPr lang="en-US" sz="4000" dirty="0">
                        <a:solidFill>
                          <a:srgbClr val="C00000"/>
                        </a:solidFill>
                      </a:endParaRPr>
                    </a:p>
                  </a:txBody>
                  <a:tcPr marL="76200" marR="76200" marT="38100" marB="38100"/>
                </a:tc>
                <a:tc>
                  <a:txBody>
                    <a:bodyPr/>
                    <a:lstStyle/>
                    <a:p>
                      <a:pPr algn="ctr"/>
                      <a:r>
                        <a:rPr lang="en-US" sz="3200" b="0" i="1" dirty="0" smtClean="0"/>
                        <a:t>they are </a:t>
                      </a:r>
                      <a:r>
                        <a:rPr lang="en-US" sz="3200" b="0" i="1" dirty="0" smtClean="0">
                          <a:solidFill>
                            <a:srgbClr val="C00000"/>
                          </a:solidFill>
                        </a:rPr>
                        <a:t>not polite</a:t>
                      </a:r>
                      <a:r>
                        <a:rPr lang="en-US" sz="3200" b="0" i="1" dirty="0" smtClean="0"/>
                        <a:t> </a:t>
                      </a:r>
                      <a:endParaRPr lang="en-US" sz="3200" b="0" i="1" dirty="0"/>
                    </a:p>
                  </a:txBody>
                  <a:tcPr marL="76200" marR="76200" marT="38100" marB="38100"/>
                </a:tc>
              </a:tr>
              <a:tr h="734578">
                <a:tc>
                  <a:txBody>
                    <a:bodyPr/>
                    <a:lstStyle/>
                    <a:p>
                      <a:r>
                        <a:rPr lang="en-US" sz="4000" dirty="0" smtClean="0"/>
                        <a:t>(NP it) </a:t>
                      </a:r>
                      <a:r>
                        <a:rPr lang="en-US" sz="4000" dirty="0" smtClean="0">
                          <a:solidFill>
                            <a:srgbClr val="C00000"/>
                          </a:solidFill>
                        </a:rPr>
                        <a:t>ADVP? (VP? (VP …))</a:t>
                      </a:r>
                      <a:endParaRPr lang="en-US" sz="4000" dirty="0"/>
                    </a:p>
                  </a:txBody>
                  <a:tcPr marL="76200" marR="76200" marT="38100" marB="38100"/>
                </a:tc>
                <a:tc>
                  <a:txBody>
                    <a:bodyPr/>
                    <a:lstStyle/>
                    <a:p>
                      <a:pPr algn="ctr"/>
                      <a:r>
                        <a:rPr lang="en-US" sz="3200" b="0" i="1" dirty="0" smtClean="0">
                          <a:solidFill>
                            <a:schemeClr val="dk1"/>
                          </a:solidFill>
                        </a:rPr>
                        <a:t>it</a:t>
                      </a:r>
                      <a:r>
                        <a:rPr lang="en-US" sz="3200" b="0" i="1" baseline="0" dirty="0" smtClean="0">
                          <a:solidFill>
                            <a:schemeClr val="dk1"/>
                          </a:solidFill>
                        </a:rPr>
                        <a:t>  </a:t>
                      </a:r>
                      <a:r>
                        <a:rPr lang="en-US" sz="3200" b="0" i="1" baseline="0" dirty="0" smtClean="0">
                          <a:solidFill>
                            <a:srgbClr val="C00000"/>
                          </a:solidFill>
                        </a:rPr>
                        <a:t>s</a:t>
                      </a:r>
                      <a:r>
                        <a:rPr lang="en-US" sz="3200" b="0" i="1" dirty="0" smtClean="0">
                          <a:solidFill>
                            <a:srgbClr val="C00000"/>
                          </a:solidFill>
                        </a:rPr>
                        <a:t>mells or tastes very bad</a:t>
                      </a:r>
                      <a:endParaRPr lang="en-US" sz="3200" b="0" i="1" dirty="0"/>
                    </a:p>
                  </a:txBody>
                  <a:tcPr marL="76200" marR="76200" marT="38100" marB="38100"/>
                </a:tc>
              </a:tr>
              <a:tr h="982755">
                <a:tc>
                  <a:txBody>
                    <a:bodyPr/>
                    <a:lstStyle/>
                    <a:p>
                      <a:r>
                        <a:rPr lang="en-US" sz="4000" b="1" i="0" u="sng" dirty="0" smtClean="0"/>
                        <a:t>(NP you)</a:t>
                      </a:r>
                      <a:r>
                        <a:rPr lang="en-US" sz="4000" b="1" i="0" u="sng" baseline="0" dirty="0" smtClean="0"/>
                        <a:t>  </a:t>
                      </a:r>
                      <a:r>
                        <a:rPr lang="en-US" sz="4000" b="1" i="0" u="sng" baseline="0" dirty="0" smtClean="0">
                          <a:solidFill>
                            <a:srgbClr val="C00000"/>
                          </a:solidFill>
                        </a:rPr>
                        <a:t>ADVP? (VP? (VP …)</a:t>
                      </a:r>
                      <a:endParaRPr lang="en-US" sz="4000" b="1" i="0" u="sng" dirty="0">
                        <a:solidFill>
                          <a:srgbClr val="C00000"/>
                        </a:solidFill>
                      </a:endParaRPr>
                    </a:p>
                  </a:txBody>
                  <a:tcPr marL="76200" marR="76200" marT="38100" marB="38100"/>
                </a:tc>
                <a:tc>
                  <a:txBody>
                    <a:bodyPr/>
                    <a:lstStyle/>
                    <a:p>
                      <a:pPr algn="ctr"/>
                      <a:r>
                        <a:rPr lang="en-US" sz="3200" b="0" i="1" dirty="0" smtClean="0"/>
                        <a:t>you </a:t>
                      </a:r>
                      <a:r>
                        <a:rPr lang="en-US" sz="3200" b="0" i="1" dirty="0" smtClean="0">
                          <a:solidFill>
                            <a:srgbClr val="C00000"/>
                          </a:solidFill>
                        </a:rPr>
                        <a:t>leave them </a:t>
                      </a:r>
                      <a:r>
                        <a:rPr lang="en-US" sz="3200" b="0" i="1" dirty="0" smtClean="0"/>
                        <a:t>and never go back</a:t>
                      </a:r>
                      <a:endParaRPr lang="en-US" sz="3200" b="0" i="1" dirty="0"/>
                    </a:p>
                  </a:txBody>
                  <a:tcPr marL="76200" marR="76200" marT="38100" marB="38100"/>
                </a:tc>
              </a:tr>
            </a:tbl>
          </a:graphicData>
        </a:graphic>
      </p:graphicFrame>
      <p:sp>
        <p:nvSpPr>
          <p:cNvPr id="50" name="Text Placeholder 18"/>
          <p:cNvSpPr txBox="1">
            <a:spLocks/>
          </p:cNvSpPr>
          <p:nvPr/>
        </p:nvSpPr>
        <p:spPr>
          <a:xfrm>
            <a:off x="11506200" y="3200400"/>
            <a:ext cx="7366000" cy="762000"/>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lIns="76197" tIns="38098" rIns="76197" bIns="38098" rtlCol="0" anchor="ctr"/>
          <a:lstStyle/>
          <a:p>
            <a:pPr algn="ctr">
              <a:spcBef>
                <a:spcPct val="20000"/>
              </a:spcBef>
              <a:defRPr/>
            </a:pPr>
            <a:endParaRPr lang="en-US" sz="3700" b="1" dirty="0" smtClean="0">
              <a:solidFill>
                <a:srgbClr val="00B050"/>
              </a:solidFill>
            </a:endParaRPr>
          </a:p>
        </p:txBody>
      </p:sp>
      <p:sp>
        <p:nvSpPr>
          <p:cNvPr id="55" name="Rectangular Callout 54"/>
          <p:cNvSpPr/>
          <p:nvPr/>
        </p:nvSpPr>
        <p:spPr>
          <a:xfrm>
            <a:off x="17983200" y="3352800"/>
            <a:ext cx="6096000" cy="2057400"/>
          </a:xfrm>
          <a:prstGeom prst="wedgeRectCallout">
            <a:avLst>
              <a:gd name="adj1" fmla="val -66138"/>
              <a:gd name="adj2" fmla="val -3768"/>
            </a:avLst>
          </a:prstGeom>
          <a:solidFill>
            <a:schemeClr val="accent2">
              <a:lumMod val="20000"/>
              <a:lumOff val="80000"/>
            </a:schemeClr>
          </a:solidFill>
          <a:ln w="44450"/>
        </p:spPr>
        <p:style>
          <a:lnRef idx="2">
            <a:schemeClr val="dk1"/>
          </a:lnRef>
          <a:fillRef idx="1">
            <a:schemeClr val="lt1"/>
          </a:fillRef>
          <a:effectRef idx="0">
            <a:schemeClr val="dk1"/>
          </a:effectRef>
          <a:fontRef idx="minor">
            <a:schemeClr val="dk1"/>
          </a:fontRef>
        </p:style>
        <p:txBody>
          <a:bodyPr lIns="182880" tIns="38098" rIns="182880" bIns="38098" rtlCol="0" anchor="ctr"/>
          <a:lstStyle/>
          <a:p>
            <a:r>
              <a:rPr lang="en-US" sz="2800" i="1" dirty="0" smtClean="0"/>
              <a:t>If you abandon someone or something,  you _____ and never go back.</a:t>
            </a:r>
          </a:p>
          <a:p>
            <a:pPr marL="457200" lvl="1"/>
            <a:r>
              <a:rPr lang="en-US" sz="2800" i="1" dirty="0" smtClean="0"/>
              <a:t>ask about them</a:t>
            </a:r>
          </a:p>
          <a:p>
            <a:pPr marL="457200" lvl="1"/>
            <a:r>
              <a:rPr lang="en-US" sz="2800" i="1" dirty="0" smtClean="0">
                <a:solidFill>
                  <a:schemeClr val="tx1"/>
                </a:solidFill>
              </a:rPr>
              <a:t>leave them</a:t>
            </a:r>
            <a:endParaRPr lang="en-US" sz="2800" i="1" dirty="0">
              <a:solidFill>
                <a:schemeClr val="tx1"/>
              </a:solidFill>
            </a:endParaRPr>
          </a:p>
        </p:txBody>
      </p:sp>
      <p:sp>
        <p:nvSpPr>
          <p:cNvPr id="68" name="Rectangular Callout 67"/>
          <p:cNvSpPr/>
          <p:nvPr/>
        </p:nvSpPr>
        <p:spPr>
          <a:xfrm>
            <a:off x="17983200" y="5638800"/>
            <a:ext cx="6096000" cy="2209800"/>
          </a:xfrm>
          <a:prstGeom prst="wedgeRectCallout">
            <a:avLst>
              <a:gd name="adj1" fmla="val -65053"/>
              <a:gd name="adj2" fmla="val 18"/>
            </a:avLst>
          </a:prstGeom>
          <a:solidFill>
            <a:schemeClr val="accent2">
              <a:lumMod val="20000"/>
              <a:lumOff val="80000"/>
            </a:schemeClr>
          </a:solidFill>
          <a:ln w="44450"/>
        </p:spPr>
        <p:style>
          <a:lnRef idx="2">
            <a:schemeClr val="dk1"/>
          </a:lnRef>
          <a:fillRef idx="1">
            <a:schemeClr val="lt1"/>
          </a:fillRef>
          <a:effectRef idx="0">
            <a:schemeClr val="dk1"/>
          </a:effectRef>
          <a:fontRef idx="minor">
            <a:schemeClr val="dk1"/>
          </a:fontRef>
        </p:style>
        <p:txBody>
          <a:bodyPr lIns="182880" tIns="38098" rIns="182880" bIns="38098" rtlCol="0" anchor="ctr"/>
          <a:lstStyle/>
          <a:p>
            <a:r>
              <a:rPr lang="en-US" sz="2800" i="1" dirty="0" smtClean="0"/>
              <a:t>If you abandon someone or something, you _____ and never go back.</a:t>
            </a:r>
          </a:p>
          <a:p>
            <a:pPr marL="457200" lvl="1"/>
            <a:r>
              <a:rPr lang="en-US" sz="2800" i="1" dirty="0" smtClean="0"/>
              <a:t>leave them</a:t>
            </a:r>
          </a:p>
          <a:p>
            <a:pPr marL="457200" lvl="1"/>
            <a:r>
              <a:rPr lang="en-US" sz="2800" i="1" dirty="0" smtClean="0"/>
              <a:t>believe in it</a:t>
            </a:r>
            <a:endParaRPr lang="en-US" sz="2800" i="1" dirty="0"/>
          </a:p>
        </p:txBody>
      </p:sp>
      <p:sp>
        <p:nvSpPr>
          <p:cNvPr id="78" name="Down Arrow 77"/>
          <p:cNvSpPr/>
          <p:nvPr/>
        </p:nvSpPr>
        <p:spPr>
          <a:xfrm>
            <a:off x="9906000" y="18973800"/>
            <a:ext cx="5334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76197" tIns="38098" rIns="76197" bIns="38098" rtlCol="0" anchor="ctr"/>
          <a:lstStyle/>
          <a:p>
            <a:pPr algn="ctr"/>
            <a:endParaRPr lang="en-US"/>
          </a:p>
        </p:txBody>
      </p:sp>
      <p:sp>
        <p:nvSpPr>
          <p:cNvPr id="85" name="Rectangle 84"/>
          <p:cNvSpPr/>
          <p:nvPr/>
        </p:nvSpPr>
        <p:spPr>
          <a:xfrm>
            <a:off x="609600" y="9220200"/>
            <a:ext cx="12725400" cy="24892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algn="just"/>
            <a:r>
              <a:rPr lang="en-US" sz="3200" dirty="0" smtClean="0">
                <a:solidFill>
                  <a:srgbClr val="C00000"/>
                </a:solidFill>
              </a:rPr>
              <a:t>If you abandon someone or something, </a:t>
            </a:r>
            <a:r>
              <a:rPr lang="en-US" sz="3200" u="sng" dirty="0" smtClean="0">
                <a:solidFill>
                  <a:srgbClr val="C00000"/>
                </a:solidFill>
              </a:rPr>
              <a:t>you </a:t>
            </a:r>
            <a:r>
              <a:rPr lang="en-US" sz="3200" b="1" u="sng" dirty="0" smtClean="0">
                <a:solidFill>
                  <a:srgbClr val="C00000"/>
                </a:solidFill>
              </a:rPr>
              <a:t>leave them</a:t>
            </a:r>
            <a:r>
              <a:rPr lang="en-US" sz="3200" u="sng" dirty="0" smtClean="0">
                <a:solidFill>
                  <a:srgbClr val="C00000"/>
                </a:solidFill>
              </a:rPr>
              <a:t> and never go back</a:t>
            </a:r>
            <a:r>
              <a:rPr lang="en-US" sz="3200" dirty="0" smtClean="0">
                <a:solidFill>
                  <a:srgbClr val="C00000"/>
                </a:solidFill>
              </a:rPr>
              <a:t>.</a:t>
            </a:r>
          </a:p>
          <a:p>
            <a:pPr algn="just"/>
            <a:r>
              <a:rPr lang="en-US" sz="3000" dirty="0" smtClean="0"/>
              <a:t>A steak is </a:t>
            </a:r>
            <a:r>
              <a:rPr lang="en-US" sz="3000" b="1" u="sng" dirty="0" smtClean="0"/>
              <a:t>a large flat piece of meat</a:t>
            </a:r>
            <a:r>
              <a:rPr lang="en-US" sz="3000" dirty="0" smtClean="0"/>
              <a:t>.</a:t>
            </a:r>
          </a:p>
          <a:p>
            <a:pPr algn="just"/>
            <a:r>
              <a:rPr lang="en-US" sz="3000" dirty="0" smtClean="0"/>
              <a:t>If something is crude, </a:t>
            </a:r>
            <a:r>
              <a:rPr lang="en-US" sz="3000" u="sng" dirty="0" smtClean="0"/>
              <a:t>it is </a:t>
            </a:r>
            <a:r>
              <a:rPr lang="en-US" sz="3000" b="1" u="sng" dirty="0" smtClean="0"/>
              <a:t>not made well</a:t>
            </a:r>
            <a:r>
              <a:rPr lang="en-US" sz="3000" dirty="0" smtClean="0"/>
              <a:t>.</a:t>
            </a:r>
          </a:p>
          <a:p>
            <a:pPr algn="just"/>
            <a:r>
              <a:rPr lang="en-US" sz="3000" dirty="0" smtClean="0"/>
              <a:t>If someone is crude, </a:t>
            </a:r>
            <a:r>
              <a:rPr lang="en-US" sz="3000" u="sng" dirty="0" smtClean="0"/>
              <a:t>they are </a:t>
            </a:r>
            <a:r>
              <a:rPr lang="en-US" sz="3000" b="1" u="sng" dirty="0" smtClean="0"/>
              <a:t>not polite</a:t>
            </a:r>
            <a:r>
              <a:rPr lang="en-US" sz="3000" dirty="0" smtClean="0"/>
              <a:t>.</a:t>
            </a:r>
            <a:endParaRPr lang="en-US" sz="3000" dirty="0"/>
          </a:p>
        </p:txBody>
      </p:sp>
      <p:sp>
        <p:nvSpPr>
          <p:cNvPr id="65" name="Down Arrow 64"/>
          <p:cNvSpPr/>
          <p:nvPr/>
        </p:nvSpPr>
        <p:spPr>
          <a:xfrm>
            <a:off x="1752600" y="11734800"/>
            <a:ext cx="381000" cy="9906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76197" tIns="38098" rIns="76197" bIns="38098" rtlCol="0" anchor="ctr"/>
          <a:lstStyle/>
          <a:p>
            <a:pPr algn="ctr"/>
            <a:endParaRPr lang="en-US"/>
          </a:p>
        </p:txBody>
      </p:sp>
      <p:sp>
        <p:nvSpPr>
          <p:cNvPr id="60" name="Rectangle 59"/>
          <p:cNvSpPr/>
          <p:nvPr/>
        </p:nvSpPr>
        <p:spPr>
          <a:xfrm>
            <a:off x="1066800" y="12725400"/>
            <a:ext cx="2133600" cy="1295400"/>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algn="ctr"/>
            <a:r>
              <a:rPr lang="en-US" sz="3000" dirty="0" smtClean="0">
                <a:latin typeface="Arial Rounded MT Bold" pitchFamily="34" charset="0"/>
              </a:rPr>
              <a:t>Parse definition</a:t>
            </a:r>
            <a:endParaRPr lang="en-US" sz="3000" dirty="0">
              <a:latin typeface="Arial Rounded MT Bold" pitchFamily="34" charset="0"/>
            </a:endParaRPr>
          </a:p>
        </p:txBody>
      </p:sp>
      <p:sp>
        <p:nvSpPr>
          <p:cNvPr id="40" name="Down Arrow 39"/>
          <p:cNvSpPr/>
          <p:nvPr/>
        </p:nvSpPr>
        <p:spPr>
          <a:xfrm rot="16200000">
            <a:off x="3867150" y="12973050"/>
            <a:ext cx="444500" cy="1016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76197" tIns="38098" rIns="76197" bIns="38098" rtlCol="0" anchor="ctr"/>
          <a:lstStyle/>
          <a:p>
            <a:pPr algn="ctr"/>
            <a:endParaRPr lang="en-US"/>
          </a:p>
        </p:txBody>
      </p:sp>
      <p:sp>
        <p:nvSpPr>
          <p:cNvPr id="41" name="Rectangle 40"/>
          <p:cNvSpPr/>
          <p:nvPr/>
        </p:nvSpPr>
        <p:spPr>
          <a:xfrm>
            <a:off x="5181600" y="12725400"/>
            <a:ext cx="2349500" cy="1524000"/>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algn="ctr"/>
            <a:r>
              <a:rPr lang="en-US" sz="3000" dirty="0" smtClean="0">
                <a:latin typeface="Arial Rounded MT Bold" pitchFamily="34" charset="0"/>
              </a:rPr>
              <a:t>Find definition  content</a:t>
            </a:r>
            <a:endParaRPr lang="en-US" sz="3000" dirty="0">
              <a:latin typeface="Arial Rounded MT Bold" pitchFamily="34" charset="0"/>
            </a:endParaRPr>
          </a:p>
        </p:txBody>
      </p:sp>
      <p:sp>
        <p:nvSpPr>
          <p:cNvPr id="42" name="Rectangle 41"/>
          <p:cNvSpPr/>
          <p:nvPr/>
        </p:nvSpPr>
        <p:spPr>
          <a:xfrm>
            <a:off x="9144000" y="12649200"/>
            <a:ext cx="2286000" cy="1905000"/>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algn="ctr"/>
            <a:r>
              <a:rPr lang="en-US" sz="3000" dirty="0" smtClean="0">
                <a:latin typeface="Arial Rounded MT Bold" pitchFamily="34" charset="0"/>
              </a:rPr>
              <a:t>Match  syntactic phrase</a:t>
            </a:r>
          </a:p>
          <a:p>
            <a:pPr algn="ctr"/>
            <a:r>
              <a:rPr lang="en-US" sz="3000" dirty="0" smtClean="0">
                <a:latin typeface="Arial Rounded MT Bold" pitchFamily="34" charset="0"/>
              </a:rPr>
              <a:t>patterns</a:t>
            </a:r>
            <a:endParaRPr lang="en-US" sz="3000" dirty="0">
              <a:latin typeface="Arial Rounded MT Bold" pitchFamily="34" charset="0"/>
            </a:endParaRPr>
          </a:p>
        </p:txBody>
      </p:sp>
      <p:sp>
        <p:nvSpPr>
          <p:cNvPr id="43" name="Rectangle 42"/>
          <p:cNvSpPr/>
          <p:nvPr/>
        </p:nvSpPr>
        <p:spPr>
          <a:xfrm>
            <a:off x="9144000" y="15468600"/>
            <a:ext cx="2286000" cy="3352800"/>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algn="ctr"/>
            <a:r>
              <a:rPr lang="en-US" sz="3000" dirty="0" smtClean="0">
                <a:latin typeface="Arial Rounded MT Bold" pitchFamily="34" charset="0"/>
              </a:rPr>
              <a:t>Collect  syntactic phrases with same pattern in other definitions</a:t>
            </a:r>
            <a:endParaRPr lang="en-US" sz="3000" dirty="0">
              <a:latin typeface="Arial Rounded MT Bold" pitchFamily="34" charset="0"/>
            </a:endParaRPr>
          </a:p>
        </p:txBody>
      </p:sp>
      <p:sp>
        <p:nvSpPr>
          <p:cNvPr id="44" name="Down Arrow 43"/>
          <p:cNvSpPr/>
          <p:nvPr/>
        </p:nvSpPr>
        <p:spPr>
          <a:xfrm rot="16200000">
            <a:off x="8134350" y="13049250"/>
            <a:ext cx="444500" cy="1016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76197" tIns="38098" rIns="76197" bIns="38098" rtlCol="0" anchor="ctr"/>
          <a:lstStyle/>
          <a:p>
            <a:pPr algn="ctr"/>
            <a:endParaRPr lang="en-US"/>
          </a:p>
        </p:txBody>
      </p:sp>
      <p:sp>
        <p:nvSpPr>
          <p:cNvPr id="45" name="Down Arrow 44"/>
          <p:cNvSpPr/>
          <p:nvPr/>
        </p:nvSpPr>
        <p:spPr>
          <a:xfrm rot="16200000" flipV="1">
            <a:off x="8115300" y="20840700"/>
            <a:ext cx="533400" cy="1219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76197" tIns="38098" rIns="76197" bIns="38098" rtlCol="0" anchor="ctr"/>
          <a:lstStyle/>
          <a:p>
            <a:pPr algn="ctr"/>
            <a:endParaRPr lang="en-US"/>
          </a:p>
        </p:txBody>
      </p:sp>
      <p:sp>
        <p:nvSpPr>
          <p:cNvPr id="46" name="Rectangle 45"/>
          <p:cNvSpPr/>
          <p:nvPr/>
        </p:nvSpPr>
        <p:spPr>
          <a:xfrm>
            <a:off x="9144000" y="19964400"/>
            <a:ext cx="2286000" cy="2806700"/>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algn="ctr"/>
            <a:r>
              <a:rPr lang="en-US" sz="3000" dirty="0" smtClean="0">
                <a:latin typeface="Arial Rounded MT Bold" pitchFamily="34" charset="0"/>
              </a:rPr>
              <a:t>Generate cloze question form</a:t>
            </a:r>
            <a:endParaRPr lang="en-US" sz="3000" dirty="0">
              <a:latin typeface="Arial Rounded MT Bold" pitchFamily="34" charset="0"/>
            </a:endParaRPr>
          </a:p>
        </p:txBody>
      </p:sp>
      <p:sp>
        <p:nvSpPr>
          <p:cNvPr id="47" name="Down Arrow 46"/>
          <p:cNvSpPr/>
          <p:nvPr/>
        </p:nvSpPr>
        <p:spPr>
          <a:xfrm>
            <a:off x="10134600" y="14630400"/>
            <a:ext cx="4445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76197" tIns="38098" rIns="76197" bIns="38098" rtlCol="0" anchor="ctr"/>
          <a:lstStyle/>
          <a:p>
            <a:pPr algn="ctr"/>
            <a:endParaRPr lang="en-US"/>
          </a:p>
        </p:txBody>
      </p:sp>
      <p:sp>
        <p:nvSpPr>
          <p:cNvPr id="58" name="Rectangle 6"/>
          <p:cNvSpPr>
            <a:spLocks noChangeArrowheads="1"/>
          </p:cNvSpPr>
          <p:nvPr/>
        </p:nvSpPr>
        <p:spPr bwMode="auto">
          <a:xfrm>
            <a:off x="685800" y="14782800"/>
            <a:ext cx="7353300" cy="4859480"/>
          </a:xfrm>
          <a:prstGeom prst="rect">
            <a:avLst/>
          </a:prstGeom>
          <a:solidFill>
            <a:schemeClr val="accent6">
              <a:lumMod val="40000"/>
              <a:lumOff val="60000"/>
            </a:schemeClr>
          </a:solidFill>
          <a:ln w="9525">
            <a:noFill/>
            <a:miter lim="800000"/>
            <a:headEnd/>
            <a:tailEnd/>
          </a:ln>
          <a:effectLst/>
        </p:spPr>
        <p:txBody>
          <a:bodyPr vert="horz" wrap="square" lIns="76197" tIns="38098" rIns="76197" bIns="38098" numCol="1" anchor="ctr" anchorCtr="0" compatLnSpc="1">
            <a:prstTxWarp prst="textNoShape">
              <a:avLst/>
            </a:prstTxWarp>
            <a:spAutoFit/>
          </a:bodyPr>
          <a:lstStyle/>
          <a:p>
            <a:pPr indent="107152" algn="just" defTabSz="761970" fontAlgn="base">
              <a:spcBef>
                <a:spcPct val="0"/>
              </a:spcBef>
              <a:spcAft>
                <a:spcPct val="0"/>
              </a:spcAft>
              <a:tabLst>
                <a:tab pos="105829" algn="l"/>
              </a:tabLst>
            </a:pPr>
            <a:r>
              <a:rPr lang="en-US" sz="2300" dirty="0" smtClean="0">
                <a:latin typeface="Arial" pitchFamily="34" charset="0"/>
                <a:ea typeface="Times New Roman" pitchFamily="18" charset="0"/>
              </a:rPr>
              <a:t> (ROOT (S  </a:t>
            </a:r>
          </a:p>
          <a:p>
            <a:pPr indent="107152" algn="just" defTabSz="761970" fontAlgn="base">
              <a:spcBef>
                <a:spcPct val="0"/>
              </a:spcBef>
              <a:spcAft>
                <a:spcPct val="0"/>
              </a:spcAft>
              <a:tabLst>
                <a:tab pos="105829" algn="l"/>
              </a:tabLst>
            </a:pPr>
            <a:r>
              <a:rPr lang="en-US" sz="2300" dirty="0" smtClean="0">
                <a:latin typeface="Arial" pitchFamily="34" charset="0"/>
                <a:ea typeface="Times New Roman" pitchFamily="18" charset="0"/>
              </a:rPr>
              <a:t>                (SBAR  (IN If)</a:t>
            </a:r>
            <a:endParaRPr lang="en-US" sz="2300" dirty="0" smtClean="0">
              <a:latin typeface="Arial" pitchFamily="34" charset="0"/>
            </a:endParaRPr>
          </a:p>
          <a:p>
            <a:pPr indent="107152" algn="just" defTabSz="761970" eaLnBrk="0" fontAlgn="base" hangingPunct="0">
              <a:spcBef>
                <a:spcPct val="0"/>
              </a:spcBef>
              <a:spcAft>
                <a:spcPct val="0"/>
              </a:spcAft>
              <a:tabLst>
                <a:tab pos="105829" algn="l"/>
              </a:tabLst>
            </a:pPr>
            <a:r>
              <a:rPr lang="en-US" sz="2300" dirty="0" smtClean="0">
                <a:latin typeface="Arial" pitchFamily="34" charset="0"/>
                <a:ea typeface="Times New Roman" pitchFamily="18" charset="0"/>
              </a:rPr>
              <a:t>                                (S (NP (PRP you))</a:t>
            </a:r>
            <a:endParaRPr lang="en-US" sz="2300" dirty="0" smtClean="0">
              <a:latin typeface="Arial" pitchFamily="34" charset="0"/>
            </a:endParaRPr>
          </a:p>
          <a:p>
            <a:pPr indent="107152" algn="just" defTabSz="761970" eaLnBrk="0" fontAlgn="base" hangingPunct="0">
              <a:spcBef>
                <a:spcPct val="0"/>
              </a:spcBef>
              <a:spcAft>
                <a:spcPct val="0"/>
              </a:spcAft>
              <a:tabLst>
                <a:tab pos="105829" algn="l"/>
              </a:tabLst>
            </a:pPr>
            <a:r>
              <a:rPr lang="en-US" sz="2300" dirty="0" smtClean="0">
                <a:latin typeface="Arial" pitchFamily="34" charset="0"/>
                <a:ea typeface="Times New Roman" pitchFamily="18" charset="0"/>
              </a:rPr>
              <a:t>                                   (VP (VBP abandon)</a:t>
            </a:r>
            <a:endParaRPr lang="en-US" sz="2300" dirty="0" smtClean="0">
              <a:latin typeface="Arial" pitchFamily="34" charset="0"/>
            </a:endParaRPr>
          </a:p>
          <a:p>
            <a:pPr indent="107152" algn="just" defTabSz="761970" eaLnBrk="0" fontAlgn="base" hangingPunct="0">
              <a:spcBef>
                <a:spcPct val="0"/>
              </a:spcBef>
              <a:spcAft>
                <a:spcPct val="0"/>
              </a:spcAft>
              <a:tabLst>
                <a:tab pos="105829" algn="l"/>
              </a:tabLst>
            </a:pPr>
            <a:r>
              <a:rPr lang="en-US" sz="2300" dirty="0" smtClean="0">
                <a:latin typeface="Arial" pitchFamily="34" charset="0"/>
                <a:ea typeface="Times New Roman" pitchFamily="18" charset="0"/>
              </a:rPr>
              <a:t>                                          (NP (NN something)</a:t>
            </a:r>
            <a:endParaRPr lang="en-US" sz="2300" dirty="0" smtClean="0">
              <a:latin typeface="Arial" pitchFamily="34" charset="0"/>
            </a:endParaRPr>
          </a:p>
          <a:p>
            <a:pPr indent="107152" algn="just" defTabSz="761970" eaLnBrk="0" fontAlgn="base" hangingPunct="0">
              <a:spcBef>
                <a:spcPct val="0"/>
              </a:spcBef>
              <a:spcAft>
                <a:spcPct val="0"/>
              </a:spcAft>
              <a:tabLst>
                <a:tab pos="105829" algn="l"/>
              </a:tabLst>
            </a:pPr>
            <a:r>
              <a:rPr lang="en-US" sz="2300" dirty="0" smtClean="0">
                <a:latin typeface="Arial" pitchFamily="34" charset="0"/>
                <a:ea typeface="Times New Roman" pitchFamily="18" charset="0"/>
              </a:rPr>
              <a:t>                                                 (CC or)</a:t>
            </a:r>
            <a:endParaRPr lang="en-US" sz="2300" dirty="0" smtClean="0">
              <a:latin typeface="Arial" pitchFamily="34" charset="0"/>
            </a:endParaRPr>
          </a:p>
          <a:p>
            <a:pPr indent="107152" algn="just" defTabSz="761970" eaLnBrk="0" fontAlgn="base" hangingPunct="0">
              <a:spcBef>
                <a:spcPct val="0"/>
              </a:spcBef>
              <a:spcAft>
                <a:spcPct val="0"/>
              </a:spcAft>
              <a:tabLst>
                <a:tab pos="105829" algn="l"/>
              </a:tabLst>
            </a:pPr>
            <a:r>
              <a:rPr lang="en-US" sz="2300" dirty="0" smtClean="0">
                <a:latin typeface="Arial" pitchFamily="34" charset="0"/>
                <a:ea typeface="Times New Roman" pitchFamily="18" charset="0"/>
              </a:rPr>
              <a:t>                                                 (NN someone)))))</a:t>
            </a:r>
            <a:endParaRPr lang="en-US" sz="2300" dirty="0" smtClean="0">
              <a:latin typeface="Arial" pitchFamily="34" charset="0"/>
            </a:endParaRPr>
          </a:p>
          <a:p>
            <a:pPr indent="107152" algn="just" defTabSz="761970" eaLnBrk="0" fontAlgn="base" hangingPunct="0">
              <a:spcBef>
                <a:spcPct val="0"/>
              </a:spcBef>
              <a:spcAft>
                <a:spcPct val="0"/>
              </a:spcAft>
              <a:tabLst>
                <a:tab pos="105829" algn="l"/>
              </a:tabLst>
            </a:pPr>
            <a:r>
              <a:rPr lang="en-US" sz="2300" dirty="0" smtClean="0">
                <a:latin typeface="Arial" pitchFamily="34" charset="0"/>
                <a:ea typeface="Times New Roman" pitchFamily="18" charset="0"/>
              </a:rPr>
              <a:t>               (, ,)  </a:t>
            </a:r>
          </a:p>
          <a:p>
            <a:pPr indent="107152" algn="just" defTabSz="761970" eaLnBrk="0" fontAlgn="base" hangingPunct="0">
              <a:spcBef>
                <a:spcPct val="0"/>
              </a:spcBef>
              <a:spcAft>
                <a:spcPct val="0"/>
              </a:spcAft>
              <a:tabLst>
                <a:tab pos="105829" algn="l"/>
              </a:tabLst>
            </a:pPr>
            <a:r>
              <a:rPr lang="en-US" sz="2300" b="1" i="1" dirty="0" smtClean="0">
                <a:latin typeface="Arial" pitchFamily="34" charset="0"/>
                <a:ea typeface="Times New Roman" pitchFamily="18" charset="0"/>
              </a:rPr>
              <a:t>               </a:t>
            </a:r>
            <a:r>
              <a:rPr lang="en-US" sz="2300" dirty="0" smtClean="0">
                <a:solidFill>
                  <a:srgbClr val="C00000"/>
                </a:solidFill>
                <a:latin typeface="Arial" pitchFamily="34" charset="0"/>
                <a:ea typeface="Times New Roman" pitchFamily="18" charset="0"/>
              </a:rPr>
              <a:t>(</a:t>
            </a:r>
            <a:r>
              <a:rPr lang="en-US" sz="2300" u="sng" dirty="0" smtClean="0">
                <a:solidFill>
                  <a:srgbClr val="C00000"/>
                </a:solidFill>
                <a:latin typeface="Arial" pitchFamily="34" charset="0"/>
                <a:ea typeface="Times New Roman" pitchFamily="18" charset="0"/>
              </a:rPr>
              <a:t>NP (PRP you))</a:t>
            </a:r>
            <a:endParaRPr lang="en-US" sz="2300" u="sng" dirty="0" smtClean="0">
              <a:solidFill>
                <a:srgbClr val="C00000"/>
              </a:solidFill>
              <a:latin typeface="Arial" pitchFamily="34" charset="0"/>
            </a:endParaRPr>
          </a:p>
          <a:p>
            <a:pPr indent="107152" algn="just" defTabSz="761970" eaLnBrk="0" fontAlgn="base" hangingPunct="0">
              <a:spcBef>
                <a:spcPct val="0"/>
              </a:spcBef>
              <a:spcAft>
                <a:spcPct val="0"/>
              </a:spcAft>
              <a:tabLst>
                <a:tab pos="105829" algn="l"/>
              </a:tabLst>
            </a:pPr>
            <a:r>
              <a:rPr lang="en-US" sz="2300" dirty="0" smtClean="0">
                <a:solidFill>
                  <a:srgbClr val="C00000"/>
                </a:solidFill>
                <a:latin typeface="Arial" pitchFamily="34" charset="0"/>
                <a:ea typeface="Times New Roman" pitchFamily="18" charset="0"/>
              </a:rPr>
              <a:t>               </a:t>
            </a:r>
            <a:r>
              <a:rPr lang="en-US" sz="2300" u="sng" dirty="0" smtClean="0">
                <a:solidFill>
                  <a:srgbClr val="C00000"/>
                </a:solidFill>
                <a:latin typeface="Arial" pitchFamily="34" charset="0"/>
                <a:ea typeface="Times New Roman" pitchFamily="18" charset="0"/>
              </a:rPr>
              <a:t>(VP  (VP (VBP leave) (NP (PRP them)))</a:t>
            </a:r>
            <a:endParaRPr lang="en-US" sz="2300" u="sng" dirty="0" smtClean="0">
              <a:solidFill>
                <a:srgbClr val="C00000"/>
              </a:solidFill>
              <a:latin typeface="Arial" pitchFamily="34" charset="0"/>
            </a:endParaRPr>
          </a:p>
          <a:p>
            <a:pPr indent="107152" algn="just" defTabSz="761970" eaLnBrk="0" fontAlgn="base" hangingPunct="0">
              <a:spcBef>
                <a:spcPct val="0"/>
              </a:spcBef>
              <a:spcAft>
                <a:spcPct val="0"/>
              </a:spcAft>
              <a:tabLst>
                <a:tab pos="105829" algn="l"/>
              </a:tabLst>
            </a:pPr>
            <a:r>
              <a:rPr lang="en-US" sz="2300" dirty="0" smtClean="0">
                <a:solidFill>
                  <a:srgbClr val="C00000"/>
                </a:solidFill>
                <a:latin typeface="Arial" pitchFamily="34" charset="0"/>
                <a:ea typeface="Times New Roman" pitchFamily="18" charset="0"/>
              </a:rPr>
              <a:t>                       </a:t>
            </a:r>
            <a:r>
              <a:rPr lang="en-US" sz="2300" u="sng" dirty="0" smtClean="0">
                <a:solidFill>
                  <a:srgbClr val="C00000"/>
                </a:solidFill>
                <a:latin typeface="Arial" pitchFamily="34" charset="0"/>
                <a:ea typeface="Times New Roman" pitchFamily="18" charset="0"/>
              </a:rPr>
              <a:t>(CC and)  (ADVP (RB never))</a:t>
            </a:r>
            <a:endParaRPr lang="en-US" sz="2300" u="sng" dirty="0" smtClean="0">
              <a:solidFill>
                <a:srgbClr val="C00000"/>
              </a:solidFill>
              <a:latin typeface="Arial" pitchFamily="34" charset="0"/>
            </a:endParaRPr>
          </a:p>
          <a:p>
            <a:pPr indent="107152" algn="just" defTabSz="761970" eaLnBrk="0" fontAlgn="base" hangingPunct="0">
              <a:spcBef>
                <a:spcPct val="0"/>
              </a:spcBef>
              <a:spcAft>
                <a:spcPct val="0"/>
              </a:spcAft>
              <a:tabLst>
                <a:tab pos="105829" algn="l"/>
              </a:tabLst>
            </a:pPr>
            <a:r>
              <a:rPr lang="en-US" sz="2300" dirty="0" smtClean="0">
                <a:solidFill>
                  <a:srgbClr val="C00000"/>
                </a:solidFill>
                <a:latin typeface="Arial" pitchFamily="34" charset="0"/>
                <a:ea typeface="Times New Roman" pitchFamily="18" charset="0"/>
              </a:rPr>
              <a:t>                       </a:t>
            </a:r>
            <a:r>
              <a:rPr lang="en-US" sz="2300" u="sng" dirty="0" smtClean="0">
                <a:solidFill>
                  <a:srgbClr val="C00000"/>
                </a:solidFill>
                <a:latin typeface="Arial" pitchFamily="34" charset="0"/>
                <a:ea typeface="Times New Roman" pitchFamily="18" charset="0"/>
              </a:rPr>
              <a:t>(VP (VBP go) (ADVP (RB back)))) </a:t>
            </a:r>
            <a:r>
              <a:rPr lang="en-US" sz="2300" dirty="0" smtClean="0">
                <a:solidFill>
                  <a:srgbClr val="C00000"/>
                </a:solidFill>
                <a:latin typeface="Arial" pitchFamily="34" charset="0"/>
                <a:ea typeface="Times New Roman" pitchFamily="18" charset="0"/>
              </a:rPr>
              <a:t> </a:t>
            </a:r>
          </a:p>
          <a:p>
            <a:pPr indent="107152" algn="just" defTabSz="761970" eaLnBrk="0" fontAlgn="base" hangingPunct="0">
              <a:spcBef>
                <a:spcPct val="0"/>
              </a:spcBef>
              <a:spcAft>
                <a:spcPct val="0"/>
              </a:spcAft>
              <a:tabLst>
                <a:tab pos="105829" algn="l"/>
              </a:tabLst>
            </a:pPr>
            <a:r>
              <a:rPr lang="en-US" sz="2300" b="1" i="1" dirty="0" smtClean="0">
                <a:solidFill>
                  <a:srgbClr val="FF0000"/>
                </a:solidFill>
                <a:latin typeface="Arial" pitchFamily="34" charset="0"/>
                <a:ea typeface="Times New Roman" pitchFamily="18" charset="0"/>
              </a:rPr>
              <a:t>               </a:t>
            </a:r>
            <a:r>
              <a:rPr lang="en-US" sz="2300" dirty="0" smtClean="0">
                <a:latin typeface="Arial" pitchFamily="34" charset="0"/>
                <a:ea typeface="Times New Roman" pitchFamily="18" charset="0"/>
              </a:rPr>
              <a:t>(. .)))</a:t>
            </a:r>
            <a:endParaRPr lang="en-US" sz="2300" dirty="0" smtClean="0">
              <a:latin typeface="Arial" pitchFamily="34" charset="0"/>
            </a:endParaRPr>
          </a:p>
        </p:txBody>
      </p:sp>
      <p:sp>
        <p:nvSpPr>
          <p:cNvPr id="62" name="TextBox 61"/>
          <p:cNvSpPr txBox="1"/>
          <p:nvPr/>
        </p:nvSpPr>
        <p:spPr>
          <a:xfrm>
            <a:off x="13639800" y="12420600"/>
            <a:ext cx="13030200" cy="4324257"/>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wrap="square" lIns="76197" tIns="38098" rIns="76197" bIns="38098" rtlCol="0">
            <a:spAutoFit/>
          </a:bodyPr>
          <a:lstStyle/>
          <a:p>
            <a:r>
              <a:rPr lang="en-US" sz="3000" dirty="0" smtClean="0">
                <a:cs typeface="Arial" pitchFamily="34" charset="0"/>
              </a:rPr>
              <a:t>you </a:t>
            </a:r>
            <a:r>
              <a:rPr lang="en-US" sz="3000" dirty="0" err="1" smtClean="0">
                <a:cs typeface="Arial" pitchFamily="34" charset="0"/>
              </a:rPr>
              <a:t>VP|know</a:t>
            </a:r>
            <a:r>
              <a:rPr lang="en-US" sz="3000" dirty="0" smtClean="0">
                <a:cs typeface="Arial" pitchFamily="34" charset="0"/>
              </a:rPr>
              <a:t> them pretty </a:t>
            </a:r>
            <a:r>
              <a:rPr lang="en-US" sz="3000" dirty="0" err="1" smtClean="0">
                <a:cs typeface="Arial" pitchFamily="34" charset="0"/>
              </a:rPr>
              <a:t>well|familiar.a</a:t>
            </a:r>
            <a:endParaRPr lang="en-US" sz="3000" dirty="0" smtClean="0">
              <a:cs typeface="Arial" pitchFamily="34" charset="0"/>
            </a:endParaRPr>
          </a:p>
          <a:p>
            <a:r>
              <a:rPr lang="en-US" sz="3000" dirty="0" smtClean="0">
                <a:cs typeface="Arial" pitchFamily="34" charset="0"/>
              </a:rPr>
              <a:t>you </a:t>
            </a:r>
            <a:r>
              <a:rPr lang="en-US" sz="3000" dirty="0" err="1" smtClean="0">
                <a:cs typeface="Arial" pitchFamily="34" charset="0"/>
              </a:rPr>
              <a:t>VP|know</a:t>
            </a:r>
            <a:r>
              <a:rPr lang="en-US" sz="3000" dirty="0" smtClean="0">
                <a:cs typeface="Arial" pitchFamily="34" charset="0"/>
              </a:rPr>
              <a:t> </a:t>
            </a:r>
            <a:r>
              <a:rPr lang="en-US" sz="3000" dirty="0" err="1" smtClean="0">
                <a:cs typeface="Arial" pitchFamily="34" charset="0"/>
              </a:rPr>
              <a:t>them|recognize.v</a:t>
            </a:r>
            <a:endParaRPr lang="en-US" sz="3000" dirty="0" smtClean="0">
              <a:cs typeface="Arial" pitchFamily="34" charset="0"/>
            </a:endParaRPr>
          </a:p>
          <a:p>
            <a:r>
              <a:rPr lang="en-US" sz="3000" dirty="0" smtClean="0">
                <a:cs typeface="Arial" pitchFamily="34" charset="0"/>
              </a:rPr>
              <a:t>you </a:t>
            </a:r>
            <a:r>
              <a:rPr lang="en-US" sz="3000" dirty="0" err="1" smtClean="0">
                <a:cs typeface="Arial" pitchFamily="34" charset="0"/>
              </a:rPr>
              <a:t>VP|lean</a:t>
            </a:r>
            <a:r>
              <a:rPr lang="en-US" sz="3000" dirty="0" smtClean="0">
                <a:cs typeface="Arial" pitchFamily="34" charset="0"/>
              </a:rPr>
              <a:t> slowly from one side to the </a:t>
            </a:r>
            <a:r>
              <a:rPr lang="en-US" sz="3000" dirty="0" err="1" smtClean="0">
                <a:cs typeface="Arial" pitchFamily="34" charset="0"/>
              </a:rPr>
              <a:t>other|sway.v</a:t>
            </a:r>
            <a:endParaRPr lang="en-US" sz="3000" dirty="0" smtClean="0">
              <a:cs typeface="Arial" pitchFamily="34" charset="0"/>
            </a:endParaRPr>
          </a:p>
          <a:p>
            <a:r>
              <a:rPr lang="en-US" sz="3600" b="1" dirty="0" smtClean="0">
                <a:cs typeface="Arial" pitchFamily="34" charset="0"/>
              </a:rPr>
              <a:t>you </a:t>
            </a:r>
            <a:r>
              <a:rPr lang="en-US" sz="3600" b="1" dirty="0" err="1" smtClean="0">
                <a:cs typeface="Arial" pitchFamily="34" charset="0"/>
              </a:rPr>
              <a:t>VP|</a:t>
            </a:r>
            <a:r>
              <a:rPr lang="en-US" sz="3600" b="1" u="sng" dirty="0" err="1" smtClean="0">
                <a:solidFill>
                  <a:srgbClr val="C00000"/>
                </a:solidFill>
                <a:cs typeface="Arial" pitchFamily="34" charset="0"/>
              </a:rPr>
              <a:t>leave</a:t>
            </a:r>
            <a:r>
              <a:rPr lang="en-US" sz="3600" b="1" u="sng" dirty="0" smtClean="0">
                <a:solidFill>
                  <a:srgbClr val="C00000"/>
                </a:solidFill>
                <a:cs typeface="Arial" pitchFamily="34" charset="0"/>
              </a:rPr>
              <a:t> </a:t>
            </a:r>
            <a:r>
              <a:rPr lang="en-US" sz="3600" b="1" u="sng" dirty="0" err="1" smtClean="0">
                <a:solidFill>
                  <a:srgbClr val="C00000"/>
                </a:solidFill>
                <a:cs typeface="Arial" pitchFamily="34" charset="0"/>
              </a:rPr>
              <a:t>them</a:t>
            </a:r>
            <a:r>
              <a:rPr lang="en-US" sz="3600" b="1" dirty="0" err="1" smtClean="0">
                <a:cs typeface="Arial" pitchFamily="34" charset="0"/>
              </a:rPr>
              <a:t>|abandon.v</a:t>
            </a:r>
            <a:endParaRPr lang="en-US" sz="3600" b="1" dirty="0" smtClean="0">
              <a:cs typeface="Arial" pitchFamily="34" charset="0"/>
            </a:endParaRPr>
          </a:p>
          <a:p>
            <a:r>
              <a:rPr lang="en-US" sz="3000" dirty="0" smtClean="0">
                <a:cs typeface="Arial" pitchFamily="34" charset="0"/>
              </a:rPr>
              <a:t>you </a:t>
            </a:r>
            <a:r>
              <a:rPr lang="en-US" sz="3000" dirty="0" err="1" smtClean="0">
                <a:cs typeface="Arial" pitchFamily="34" charset="0"/>
              </a:rPr>
              <a:t>VP|like</a:t>
            </a:r>
            <a:r>
              <a:rPr lang="en-US" sz="3000" dirty="0" smtClean="0">
                <a:cs typeface="Arial" pitchFamily="34" charset="0"/>
              </a:rPr>
              <a:t> them very </a:t>
            </a:r>
            <a:r>
              <a:rPr lang="en-US" sz="3000" dirty="0" err="1" smtClean="0">
                <a:cs typeface="Arial" pitchFamily="34" charset="0"/>
              </a:rPr>
              <a:t>much|attract.v</a:t>
            </a:r>
            <a:endParaRPr lang="en-US" sz="3000" dirty="0" smtClean="0">
              <a:cs typeface="Arial" pitchFamily="34" charset="0"/>
            </a:endParaRPr>
          </a:p>
          <a:p>
            <a:r>
              <a:rPr lang="en-US" sz="3000" dirty="0" smtClean="0">
                <a:cs typeface="Arial" pitchFamily="34" charset="0"/>
              </a:rPr>
              <a:t>you </a:t>
            </a:r>
            <a:r>
              <a:rPr lang="en-US" sz="3000" dirty="0" err="1" smtClean="0">
                <a:cs typeface="Arial" pitchFamily="34" charset="0"/>
              </a:rPr>
              <a:t>VP|like</a:t>
            </a:r>
            <a:r>
              <a:rPr lang="en-US" sz="3000" dirty="0" smtClean="0">
                <a:cs typeface="Arial" pitchFamily="34" charset="0"/>
              </a:rPr>
              <a:t> them very </a:t>
            </a:r>
            <a:r>
              <a:rPr lang="en-US" sz="3000" dirty="0" err="1" smtClean="0">
                <a:cs typeface="Arial" pitchFamily="34" charset="0"/>
              </a:rPr>
              <a:t>much|fond.a</a:t>
            </a:r>
            <a:endParaRPr lang="en-US" sz="3000" dirty="0" smtClean="0">
              <a:cs typeface="Arial" pitchFamily="34" charset="0"/>
            </a:endParaRPr>
          </a:p>
          <a:p>
            <a:r>
              <a:rPr lang="en-US" sz="3000" dirty="0" smtClean="0">
                <a:cs typeface="Arial" pitchFamily="34" charset="0"/>
              </a:rPr>
              <a:t>you </a:t>
            </a:r>
            <a:r>
              <a:rPr lang="en-US" sz="3000" dirty="0" err="1" smtClean="0">
                <a:cs typeface="Arial" pitchFamily="34" charset="0"/>
              </a:rPr>
              <a:t>VP|look</a:t>
            </a:r>
            <a:r>
              <a:rPr lang="en-US" sz="3000" dirty="0" smtClean="0">
                <a:cs typeface="Arial" pitchFamily="34" charset="0"/>
              </a:rPr>
              <a:t> everywhere for them very </a:t>
            </a:r>
            <a:r>
              <a:rPr lang="en-US" sz="3000" dirty="0" err="1" smtClean="0">
                <a:cs typeface="Arial" pitchFamily="34" charset="0"/>
              </a:rPr>
              <a:t>carefully|scour.v</a:t>
            </a:r>
            <a:endParaRPr lang="en-US" sz="3000" dirty="0" smtClean="0">
              <a:cs typeface="Arial" pitchFamily="34" charset="0"/>
            </a:endParaRPr>
          </a:p>
          <a:p>
            <a:r>
              <a:rPr lang="en-US" sz="3000" dirty="0" smtClean="0">
                <a:cs typeface="Arial" pitchFamily="34" charset="0"/>
              </a:rPr>
              <a:t>you </a:t>
            </a:r>
            <a:r>
              <a:rPr lang="en-US" sz="3000" dirty="0" err="1" smtClean="0">
                <a:cs typeface="Arial" pitchFamily="34" charset="0"/>
              </a:rPr>
              <a:t>VP|look</a:t>
            </a:r>
            <a:r>
              <a:rPr lang="en-US" sz="3000" dirty="0" smtClean="0">
                <a:cs typeface="Arial" pitchFamily="34" charset="0"/>
              </a:rPr>
              <a:t> for </a:t>
            </a:r>
            <a:r>
              <a:rPr lang="en-US" sz="3000" dirty="0" err="1" smtClean="0">
                <a:cs typeface="Arial" pitchFamily="34" charset="0"/>
              </a:rPr>
              <a:t>it|seek.v</a:t>
            </a:r>
            <a:endParaRPr lang="en-US" sz="3000" dirty="0" smtClean="0">
              <a:cs typeface="Arial" pitchFamily="34" charset="0"/>
            </a:endParaRPr>
          </a:p>
          <a:p>
            <a:r>
              <a:rPr lang="en-US" sz="3000" dirty="0" smtClean="0">
                <a:cs typeface="Arial" pitchFamily="34" charset="0"/>
              </a:rPr>
              <a:t>you </a:t>
            </a:r>
            <a:r>
              <a:rPr lang="en-US" sz="3000" dirty="0" err="1" smtClean="0">
                <a:cs typeface="Arial" pitchFamily="34" charset="0"/>
              </a:rPr>
              <a:t>VP|make</a:t>
            </a:r>
            <a:r>
              <a:rPr lang="en-US" sz="3000" dirty="0" smtClean="0">
                <a:cs typeface="Arial" pitchFamily="34" charset="0"/>
              </a:rPr>
              <a:t> a hole in </a:t>
            </a:r>
            <a:r>
              <a:rPr lang="en-US" sz="3000" dirty="0" err="1" smtClean="0">
                <a:cs typeface="Arial" pitchFamily="34" charset="0"/>
              </a:rPr>
              <a:t>it|pierce.v</a:t>
            </a:r>
            <a:endParaRPr lang="en-US" sz="3000" dirty="0" smtClean="0">
              <a:cs typeface="Arial" pitchFamily="34" charset="0"/>
            </a:endParaRPr>
          </a:p>
        </p:txBody>
      </p:sp>
      <p:cxnSp>
        <p:nvCxnSpPr>
          <p:cNvPr id="69" name="Straight Arrow Connector 68"/>
          <p:cNvCxnSpPr/>
          <p:nvPr/>
        </p:nvCxnSpPr>
        <p:spPr>
          <a:xfrm>
            <a:off x="7315200" y="14249400"/>
            <a:ext cx="228600" cy="3810000"/>
          </a:xfrm>
          <a:prstGeom prst="straightConnector1">
            <a:avLst/>
          </a:prstGeom>
          <a:ln>
            <a:solidFill>
              <a:schemeClr val="accent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flipV="1">
            <a:off x="7315200" y="10210800"/>
            <a:ext cx="685800" cy="2514600"/>
          </a:xfrm>
          <a:prstGeom prst="straightConnector1">
            <a:avLst/>
          </a:prstGeom>
          <a:ln>
            <a:solidFill>
              <a:schemeClr val="accent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3639800" y="17221200"/>
            <a:ext cx="13030200" cy="2362200"/>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algn="just"/>
            <a:r>
              <a:rPr lang="en-US" sz="3000" dirty="0" smtClean="0">
                <a:solidFill>
                  <a:srgbClr val="C00000"/>
                </a:solidFill>
              </a:rPr>
              <a:t>If you abandon someone or something, you _____ and never go back.</a:t>
            </a:r>
          </a:p>
          <a:p>
            <a:pPr algn="just"/>
            <a:r>
              <a:rPr lang="en-US" sz="3000" dirty="0" smtClean="0"/>
              <a:t>A steak is </a:t>
            </a:r>
            <a:r>
              <a:rPr lang="en-US" sz="3000" u="sng" dirty="0" smtClean="0"/>
              <a:t>_____</a:t>
            </a:r>
            <a:r>
              <a:rPr lang="en-US" sz="3000" dirty="0" smtClean="0"/>
              <a:t>.</a:t>
            </a:r>
          </a:p>
          <a:p>
            <a:pPr algn="just"/>
            <a:r>
              <a:rPr lang="en-US" sz="3000" dirty="0" smtClean="0"/>
              <a:t>If something is crude, it is _____.</a:t>
            </a:r>
          </a:p>
          <a:p>
            <a:pPr algn="just"/>
            <a:r>
              <a:rPr lang="en-US" sz="3000" dirty="0" smtClean="0"/>
              <a:t>If someone is crude, they are _____.</a:t>
            </a:r>
            <a:endParaRPr lang="en-US" sz="3000" dirty="0"/>
          </a:p>
        </p:txBody>
      </p:sp>
      <p:cxnSp>
        <p:nvCxnSpPr>
          <p:cNvPr id="83" name="Straight Arrow Connector 82"/>
          <p:cNvCxnSpPr>
            <a:stCxn id="46" idx="3"/>
          </p:cNvCxnSpPr>
          <p:nvPr/>
        </p:nvCxnSpPr>
        <p:spPr>
          <a:xfrm flipV="1">
            <a:off x="11430000" y="18516600"/>
            <a:ext cx="2209800" cy="2851150"/>
          </a:xfrm>
          <a:prstGeom prst="straightConnector1">
            <a:avLst/>
          </a:prstGeom>
          <a:ln>
            <a:solidFill>
              <a:schemeClr val="accent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43" idx="3"/>
          </p:cNvCxnSpPr>
          <p:nvPr/>
        </p:nvCxnSpPr>
        <p:spPr>
          <a:xfrm flipV="1">
            <a:off x="11430000" y="14706600"/>
            <a:ext cx="2133600" cy="2438400"/>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42" idx="3"/>
          </p:cNvCxnSpPr>
          <p:nvPr/>
        </p:nvCxnSpPr>
        <p:spPr>
          <a:xfrm flipV="1">
            <a:off x="11430000" y="11887200"/>
            <a:ext cx="2133600" cy="1714500"/>
          </a:xfrm>
          <a:prstGeom prst="straightConnector1">
            <a:avLst/>
          </a:prstGeom>
          <a:ln>
            <a:solidFill>
              <a:schemeClr val="accent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a:off x="5334000" y="19888200"/>
            <a:ext cx="2286000" cy="2806700"/>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algn="ctr"/>
            <a:r>
              <a:rPr lang="en-US" sz="3000" dirty="0" smtClean="0">
                <a:latin typeface="Arial Rounded MT Bold" pitchFamily="34" charset="0"/>
              </a:rPr>
              <a:t>Choose possible distracters with same pattern</a:t>
            </a:r>
            <a:endParaRPr lang="en-US" sz="3000" dirty="0">
              <a:latin typeface="Arial Rounded MT Bold" pitchFamily="34" charset="0"/>
            </a:endParaRPr>
          </a:p>
        </p:txBody>
      </p:sp>
      <p:sp>
        <p:nvSpPr>
          <p:cNvPr id="91" name="Down Arrow 90"/>
          <p:cNvSpPr/>
          <p:nvPr/>
        </p:nvSpPr>
        <p:spPr>
          <a:xfrm rot="16200000" flipV="1">
            <a:off x="4419600" y="20955000"/>
            <a:ext cx="5334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76197" tIns="38098" rIns="76197" bIns="38098" rtlCol="0" anchor="ctr"/>
          <a:lstStyle/>
          <a:p>
            <a:pPr algn="ctr"/>
            <a:endParaRPr lang="en-US"/>
          </a:p>
        </p:txBody>
      </p:sp>
      <p:sp>
        <p:nvSpPr>
          <p:cNvPr id="92" name="Rectangle 91"/>
          <p:cNvSpPr/>
          <p:nvPr/>
        </p:nvSpPr>
        <p:spPr>
          <a:xfrm>
            <a:off x="1066800" y="19888200"/>
            <a:ext cx="2819400" cy="2806700"/>
          </a:xfrm>
          <a:prstGeom prst="rect">
            <a:avLst/>
          </a:prstGeom>
          <a:solidFill>
            <a:schemeClr val="accent4">
              <a:lumMod val="40000"/>
              <a:lumOff val="60000"/>
            </a:schemeClr>
          </a:solidFill>
        </p:spPr>
        <p:style>
          <a:lnRef idx="2">
            <a:schemeClr val="dk1"/>
          </a:lnRef>
          <a:fillRef idx="1">
            <a:schemeClr val="lt1"/>
          </a:fillRef>
          <a:effectRef idx="0">
            <a:schemeClr val="dk1"/>
          </a:effectRef>
          <a:fontRef idx="minor">
            <a:schemeClr val="dk1"/>
          </a:fontRef>
        </p:style>
        <p:txBody>
          <a:bodyPr lIns="76197" tIns="38098" rIns="76197" bIns="38098" rtlCol="0" anchor="ctr"/>
          <a:lstStyle/>
          <a:p>
            <a:pPr algn="ctr"/>
            <a:r>
              <a:rPr lang="en-US" sz="3000" dirty="0" smtClean="0">
                <a:latin typeface="Arial Rounded MT Bold" pitchFamily="34" charset="0"/>
              </a:rPr>
              <a:t>Filter distracters</a:t>
            </a:r>
          </a:p>
          <a:p>
            <a:pPr algn="ctr"/>
            <a:r>
              <a:rPr lang="en-US" sz="3000" i="1" dirty="0" smtClean="0">
                <a:solidFill>
                  <a:srgbClr val="7030A0"/>
                </a:solidFill>
                <a:latin typeface="Arial Rounded MT Bold" pitchFamily="34" charset="0"/>
                <a:ea typeface="Times New Roman" pitchFamily="18" charset="0"/>
              </a:rPr>
              <a:t>automatically, </a:t>
            </a:r>
            <a:r>
              <a:rPr lang="en-US" sz="3000" dirty="0" smtClean="0">
                <a:latin typeface="Arial Rounded MT Bold" pitchFamily="34" charset="0"/>
              </a:rPr>
              <a:t>then </a:t>
            </a:r>
            <a:r>
              <a:rPr lang="en-US" sz="3000" i="1" dirty="0" smtClean="0">
                <a:solidFill>
                  <a:srgbClr val="00B050"/>
                </a:solidFill>
                <a:latin typeface="Arial Rounded MT Bold" pitchFamily="34" charset="0"/>
                <a:ea typeface="Times New Roman" pitchFamily="18" charset="0"/>
              </a:rPr>
              <a:t>manually</a:t>
            </a:r>
          </a:p>
        </p:txBody>
      </p:sp>
      <p:sp>
        <p:nvSpPr>
          <p:cNvPr id="98" name="AutoShape 210"/>
          <p:cNvSpPr>
            <a:spLocks noChangeArrowheads="1"/>
          </p:cNvSpPr>
          <p:nvPr/>
        </p:nvSpPr>
        <p:spPr bwMode="auto">
          <a:xfrm>
            <a:off x="838200" y="24384000"/>
            <a:ext cx="25908000" cy="6705600"/>
          </a:xfrm>
          <a:prstGeom prst="roundRect">
            <a:avLst>
              <a:gd name="adj" fmla="val 3315"/>
            </a:avLst>
          </a:prstGeom>
          <a:solidFill>
            <a:schemeClr val="accent1">
              <a:lumMod val="20000"/>
              <a:lumOff val="80000"/>
            </a:schemeClr>
          </a:solidFill>
          <a:ln w="9525">
            <a:solidFill>
              <a:schemeClr val="tx1"/>
            </a:solidFill>
            <a:round/>
            <a:headEnd/>
            <a:tailEnd/>
          </a:ln>
          <a:effectLst>
            <a:outerShdw dist="35921" dir="2700000" algn="ctr" rotWithShape="0">
              <a:schemeClr val="bg2"/>
            </a:outerShdw>
          </a:effectLst>
        </p:spPr>
        <p:txBody>
          <a:bodyPr wrap="none" lIns="76197" tIns="38098" rIns="76197" bIns="38098" anchor="ctr"/>
          <a:lstStyle/>
          <a:p>
            <a:endParaRPr lang="en-US" dirty="0"/>
          </a:p>
        </p:txBody>
      </p:sp>
      <p:sp>
        <p:nvSpPr>
          <p:cNvPr id="100" name="Rectangle 219"/>
          <p:cNvSpPr>
            <a:spLocks noChangeArrowheads="1"/>
          </p:cNvSpPr>
          <p:nvPr/>
        </p:nvSpPr>
        <p:spPr bwMode="auto">
          <a:xfrm>
            <a:off x="1524000" y="24536400"/>
            <a:ext cx="7848600" cy="685800"/>
          </a:xfrm>
          <a:prstGeom prst="rect">
            <a:avLst/>
          </a:prstGeom>
          <a:solidFill>
            <a:srgbClr val="B7BD83"/>
          </a:solidFill>
          <a:ln w="28575">
            <a:solidFill>
              <a:schemeClr val="tx1"/>
            </a:solidFill>
            <a:miter lim="800000"/>
            <a:headEnd/>
            <a:tailEnd/>
          </a:ln>
          <a:effectLst>
            <a:outerShdw dist="35921" dir="2700000" algn="ctr" rotWithShape="0">
              <a:schemeClr val="bg2"/>
            </a:outerShdw>
          </a:effectLst>
        </p:spPr>
        <p:txBody>
          <a:bodyPr lIns="76197" tIns="38098" rIns="76197" bIns="38098" anchor="ctr" anchorCtr="1"/>
          <a:lstStyle/>
          <a:p>
            <a:pPr algn="ctr" eaLnBrk="0" hangingPunct="0"/>
            <a:r>
              <a:rPr lang="en-US" sz="4000" i="1" dirty="0" smtClean="0">
                <a:solidFill>
                  <a:srgbClr val="7030A0"/>
                </a:solidFill>
                <a:latin typeface="Arial" pitchFamily="34" charset="0"/>
                <a:ea typeface="Times New Roman" pitchFamily="18" charset="0"/>
              </a:rPr>
              <a:t>Automatic</a:t>
            </a:r>
            <a:r>
              <a:rPr lang="en-US" sz="4000" b="1" dirty="0" smtClean="0">
                <a:solidFill>
                  <a:srgbClr val="9F2A1C"/>
                </a:solidFill>
                <a:latin typeface="Helvetica" pitchFamily="1" charset="0"/>
              </a:rPr>
              <a:t> and </a:t>
            </a:r>
            <a:r>
              <a:rPr lang="en-US" sz="4000" i="1" dirty="0" smtClean="0">
                <a:solidFill>
                  <a:srgbClr val="00B050"/>
                </a:solidFill>
                <a:latin typeface="Arial" pitchFamily="34" charset="0"/>
                <a:ea typeface="Times New Roman" pitchFamily="18" charset="0"/>
              </a:rPr>
              <a:t>Manual</a:t>
            </a:r>
            <a:r>
              <a:rPr lang="en-US" sz="4000" b="1" dirty="0" smtClean="0">
                <a:solidFill>
                  <a:srgbClr val="9F2A1C"/>
                </a:solidFill>
                <a:latin typeface="Helvetica" pitchFamily="1" charset="0"/>
              </a:rPr>
              <a:t> Filters</a:t>
            </a:r>
            <a:endParaRPr lang="en-US" sz="4000" b="1" dirty="0">
              <a:solidFill>
                <a:srgbClr val="9F2A1C"/>
              </a:solidFill>
              <a:latin typeface="Helvetica" pitchFamily="1" charset="0"/>
            </a:endParaRPr>
          </a:p>
        </p:txBody>
      </p:sp>
      <p:sp>
        <p:nvSpPr>
          <p:cNvPr id="101" name="Rectangle 1"/>
          <p:cNvSpPr>
            <a:spLocks noChangeArrowheads="1"/>
          </p:cNvSpPr>
          <p:nvPr/>
        </p:nvSpPr>
        <p:spPr bwMode="auto">
          <a:xfrm>
            <a:off x="13639800" y="20040600"/>
            <a:ext cx="13030200" cy="3954925"/>
          </a:xfrm>
          <a:prstGeom prst="rect">
            <a:avLst/>
          </a:prstGeom>
          <a:solidFill>
            <a:schemeClr val="accent6">
              <a:lumMod val="20000"/>
              <a:lumOff val="80000"/>
            </a:schemeClr>
          </a:solidFill>
          <a:ln>
            <a:headEnd/>
            <a:tailEnd/>
          </a:ln>
        </p:spPr>
        <p:style>
          <a:lnRef idx="2">
            <a:schemeClr val="dk1"/>
          </a:lnRef>
          <a:fillRef idx="1">
            <a:schemeClr val="lt1"/>
          </a:fillRef>
          <a:effectRef idx="0">
            <a:schemeClr val="dk1"/>
          </a:effectRef>
          <a:fontRef idx="minor">
            <a:schemeClr val="dk1"/>
          </a:fontRef>
        </p:style>
        <p:txBody>
          <a:bodyPr vert="horz" wrap="square" lIns="76197" tIns="38098" rIns="76197" bIns="38098" numCol="1" anchor="ctr" anchorCtr="0" compatLnSpc="1">
            <a:prstTxWarp prst="textNoShape">
              <a:avLst/>
            </a:prstTxWarp>
            <a:spAutoFit/>
          </a:bodyPr>
          <a:lstStyle/>
          <a:p>
            <a:pPr algn="just" defTabSz="761970" fontAlgn="base">
              <a:spcBef>
                <a:spcPct val="0"/>
              </a:spcBef>
              <a:spcAft>
                <a:spcPct val="0"/>
              </a:spcAft>
              <a:tabLst>
                <a:tab pos="105829" algn="l"/>
              </a:tabLst>
            </a:pPr>
            <a:r>
              <a:rPr lang="en-US" sz="2800" dirty="0" smtClean="0">
                <a:ea typeface="Times New Roman" pitchFamily="18" charset="0"/>
              </a:rPr>
              <a:t>If you abandon something or someone, you _____ and never go back.</a:t>
            </a:r>
            <a:endParaRPr lang="en-US" sz="2800" dirty="0" smtClean="0"/>
          </a:p>
          <a:p>
            <a:pPr lvl="1" algn="just" defTabSz="761970" eaLnBrk="0" fontAlgn="base" hangingPunct="0">
              <a:spcBef>
                <a:spcPct val="0"/>
              </a:spcBef>
              <a:spcAft>
                <a:spcPct val="0"/>
              </a:spcAft>
              <a:tabLst>
                <a:tab pos="105829" algn="l"/>
              </a:tabLst>
            </a:pPr>
            <a:r>
              <a:rPr lang="en-US" sz="2800" u="sng" dirty="0" smtClean="0">
                <a:solidFill>
                  <a:srgbClr val="C00000"/>
                </a:solidFill>
                <a:ea typeface="Times New Roman" pitchFamily="18" charset="0"/>
              </a:rPr>
              <a:t>leave them</a:t>
            </a:r>
            <a:r>
              <a:rPr lang="en-US" sz="2800" dirty="0" smtClean="0">
                <a:solidFill>
                  <a:srgbClr val="C00000"/>
                </a:solidFill>
                <a:ea typeface="Times New Roman" pitchFamily="18" charset="0"/>
              </a:rPr>
              <a:t>        (answer)</a:t>
            </a:r>
          </a:p>
          <a:p>
            <a:pPr lvl="1" algn="just" defTabSz="761970" eaLnBrk="0" fontAlgn="base" hangingPunct="0">
              <a:spcBef>
                <a:spcPct val="0"/>
              </a:spcBef>
              <a:spcAft>
                <a:spcPct val="0"/>
              </a:spcAft>
              <a:tabLst>
                <a:tab pos="105829" algn="l"/>
              </a:tabLst>
            </a:pPr>
            <a:r>
              <a:rPr lang="en-US" sz="2800" dirty="0" smtClean="0">
                <a:solidFill>
                  <a:srgbClr val="C00000"/>
                </a:solidFill>
                <a:ea typeface="Times New Roman" pitchFamily="18" charset="0"/>
              </a:rPr>
              <a:t>look for it           (good distracter)</a:t>
            </a:r>
          </a:p>
          <a:p>
            <a:pPr lvl="1" algn="just" defTabSz="761970" eaLnBrk="0" fontAlgn="base" hangingPunct="0">
              <a:spcBef>
                <a:spcPct val="0"/>
              </a:spcBef>
              <a:spcAft>
                <a:spcPct val="0"/>
              </a:spcAft>
              <a:tabLst>
                <a:tab pos="105829" algn="l"/>
              </a:tabLst>
            </a:pPr>
            <a:r>
              <a:rPr lang="en-US" sz="2800" dirty="0" smtClean="0">
                <a:solidFill>
                  <a:srgbClr val="C00000"/>
                </a:solidFill>
                <a:ea typeface="Times New Roman" pitchFamily="18" charset="0"/>
              </a:rPr>
              <a:t>like them very much (good distracter)</a:t>
            </a:r>
          </a:p>
          <a:p>
            <a:pPr lvl="1" algn="just" defTabSz="761970" eaLnBrk="0" fontAlgn="base" hangingPunct="0">
              <a:spcBef>
                <a:spcPct val="0"/>
              </a:spcBef>
              <a:spcAft>
                <a:spcPct val="0"/>
              </a:spcAft>
              <a:tabLst>
                <a:tab pos="105829" algn="l"/>
              </a:tabLst>
            </a:pPr>
            <a:r>
              <a:rPr lang="en-US" sz="2800" i="1" dirty="0" smtClean="0">
                <a:solidFill>
                  <a:srgbClr val="7030A0"/>
                </a:solidFill>
                <a:ea typeface="Times New Roman" pitchFamily="18" charset="0"/>
              </a:rPr>
              <a:t>look for someone that you have not met before</a:t>
            </a:r>
            <a:r>
              <a:rPr lang="en-US" sz="2800" dirty="0" smtClean="0">
                <a:solidFill>
                  <a:srgbClr val="7030A0"/>
                </a:solidFill>
                <a:ea typeface="Times New Roman" pitchFamily="18" charset="0"/>
              </a:rPr>
              <a:t>     (too long)</a:t>
            </a:r>
            <a:endParaRPr lang="en-US" sz="2800" dirty="0" smtClean="0">
              <a:solidFill>
                <a:srgbClr val="7030A0"/>
              </a:solidFill>
            </a:endParaRPr>
          </a:p>
          <a:p>
            <a:pPr lvl="1" algn="just" defTabSz="761970" eaLnBrk="0" fontAlgn="base" hangingPunct="0">
              <a:spcBef>
                <a:spcPct val="0"/>
              </a:spcBef>
              <a:spcAft>
                <a:spcPct val="0"/>
              </a:spcAft>
              <a:tabLst>
                <a:tab pos="105829" algn="l"/>
              </a:tabLst>
            </a:pPr>
            <a:r>
              <a:rPr lang="en-US" sz="2800" i="1" dirty="0" smtClean="0">
                <a:solidFill>
                  <a:srgbClr val="7030A0"/>
                </a:solidFill>
                <a:ea typeface="Times New Roman" pitchFamily="18" charset="0"/>
              </a:rPr>
              <a:t>do it</a:t>
            </a:r>
            <a:r>
              <a:rPr lang="en-US" sz="2800" dirty="0" smtClean="0">
                <a:solidFill>
                  <a:srgbClr val="7030A0"/>
                </a:solidFill>
                <a:ea typeface="Times New Roman" pitchFamily="18" charset="0"/>
              </a:rPr>
              <a:t>                   (too vague:  could fit)</a:t>
            </a:r>
            <a:endParaRPr lang="en-US" sz="2800" dirty="0" smtClean="0">
              <a:solidFill>
                <a:srgbClr val="7030A0"/>
              </a:solidFill>
            </a:endParaRPr>
          </a:p>
          <a:p>
            <a:pPr lvl="1" algn="just" defTabSz="761970" eaLnBrk="0" fontAlgn="base" hangingPunct="0">
              <a:spcBef>
                <a:spcPct val="0"/>
              </a:spcBef>
              <a:spcAft>
                <a:spcPct val="0"/>
              </a:spcAft>
              <a:tabLst>
                <a:tab pos="105829" algn="l"/>
              </a:tabLst>
            </a:pPr>
            <a:r>
              <a:rPr lang="en-US" sz="2800" i="1" dirty="0" smtClean="0">
                <a:solidFill>
                  <a:srgbClr val="00B050"/>
                </a:solidFill>
                <a:ea typeface="Times New Roman" pitchFamily="18" charset="0"/>
              </a:rPr>
              <a:t>are very mean </a:t>
            </a:r>
            <a:r>
              <a:rPr lang="en-US" sz="2800" dirty="0" smtClean="0">
                <a:solidFill>
                  <a:srgbClr val="00B050"/>
                </a:solidFill>
                <a:ea typeface="Times New Roman" pitchFamily="18" charset="0"/>
              </a:rPr>
              <a:t>  (too close/specific:  could fit if you think it is </a:t>
            </a:r>
          </a:p>
          <a:p>
            <a:pPr lvl="1" algn="just" defTabSz="761970" eaLnBrk="0" fontAlgn="base" hangingPunct="0">
              <a:spcBef>
                <a:spcPct val="0"/>
              </a:spcBef>
              <a:spcAft>
                <a:spcPct val="0"/>
              </a:spcAft>
              <a:tabLst>
                <a:tab pos="105829" algn="l"/>
              </a:tabLst>
            </a:pPr>
            <a:r>
              <a:rPr lang="en-US" sz="2800" dirty="0" smtClean="0">
                <a:solidFill>
                  <a:srgbClr val="00B050"/>
                </a:solidFill>
                <a:ea typeface="Times New Roman" pitchFamily="18" charset="0"/>
              </a:rPr>
              <a:t>                                                  mean to abandon something)</a:t>
            </a:r>
            <a:endParaRPr lang="en-US" sz="2800" dirty="0" smtClean="0">
              <a:solidFill>
                <a:srgbClr val="00B050"/>
              </a:solidFill>
            </a:endParaRPr>
          </a:p>
          <a:p>
            <a:pPr lvl="1" algn="just" defTabSz="761970" eaLnBrk="0" fontAlgn="base" hangingPunct="0">
              <a:spcBef>
                <a:spcPct val="0"/>
              </a:spcBef>
              <a:spcAft>
                <a:spcPct val="0"/>
              </a:spcAft>
              <a:tabLst>
                <a:tab pos="105829" algn="l"/>
              </a:tabLst>
            </a:pPr>
            <a:r>
              <a:rPr lang="en-US" sz="2800" i="1" dirty="0" smtClean="0">
                <a:solidFill>
                  <a:srgbClr val="00B050"/>
                </a:solidFill>
                <a:ea typeface="Times New Roman" pitchFamily="18" charset="0"/>
              </a:rPr>
              <a:t>lose it</a:t>
            </a:r>
            <a:r>
              <a:rPr lang="en-US" sz="2800" dirty="0" smtClean="0">
                <a:solidFill>
                  <a:srgbClr val="00B050"/>
                </a:solidFill>
                <a:ea typeface="Times New Roman" pitchFamily="18" charset="0"/>
              </a:rPr>
              <a:t>                 (too close in meaning)</a:t>
            </a:r>
            <a:endParaRPr lang="en-US" sz="2800" dirty="0" smtClean="0">
              <a:solidFill>
                <a:srgbClr val="00B050"/>
              </a:solidFill>
            </a:endParaRPr>
          </a:p>
        </p:txBody>
      </p:sp>
      <p:sp>
        <p:nvSpPr>
          <p:cNvPr id="104" name="TextBox 103"/>
          <p:cNvSpPr txBox="1"/>
          <p:nvPr/>
        </p:nvSpPr>
        <p:spPr>
          <a:xfrm>
            <a:off x="1524000" y="25527000"/>
            <a:ext cx="11506200" cy="4508923"/>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lIns="76197" tIns="38098" rIns="76197" bIns="38098" rtlCol="0">
            <a:spAutoFit/>
          </a:bodyPr>
          <a:lstStyle/>
          <a:p>
            <a:r>
              <a:rPr lang="en-US" sz="3200" dirty="0" smtClean="0"/>
              <a:t>According to our vocabulary expert, an acceptable distracter:</a:t>
            </a:r>
          </a:p>
          <a:p>
            <a:endParaRPr lang="en-US" sz="3200" dirty="0" smtClean="0"/>
          </a:p>
          <a:p>
            <a:pPr marL="514350" lvl="0" indent="-514350">
              <a:buAutoNum type="arabicPeriod"/>
            </a:pPr>
            <a:r>
              <a:rPr lang="en-US" sz="3200" i="1" dirty="0" smtClean="0">
                <a:solidFill>
                  <a:srgbClr val="7030A0"/>
                </a:solidFill>
                <a:latin typeface="Arial" pitchFamily="34" charset="0"/>
                <a:cs typeface="Arial" pitchFamily="34" charset="0"/>
              </a:rPr>
              <a:t>Should be same syntactic phrase type as the answer</a:t>
            </a:r>
          </a:p>
          <a:p>
            <a:pPr marL="514350" lvl="0" indent="-514350"/>
            <a:r>
              <a:rPr lang="en-US" sz="3200" i="1" dirty="0" smtClean="0">
                <a:solidFill>
                  <a:srgbClr val="7030A0"/>
                </a:solidFill>
                <a:latin typeface="Arial" pitchFamily="34" charset="0"/>
                <a:cs typeface="Arial" pitchFamily="34" charset="0"/>
              </a:rPr>
              <a:t>      (e.g., VP vs. NP vs. AP vs. PP)</a:t>
            </a:r>
          </a:p>
          <a:p>
            <a:r>
              <a:rPr lang="en-US" sz="3200" i="1" dirty="0" smtClean="0">
                <a:solidFill>
                  <a:srgbClr val="7030A0"/>
                </a:solidFill>
                <a:latin typeface="Arial" pitchFamily="34" charset="0"/>
                <a:cs typeface="Arial" pitchFamily="34" charset="0"/>
              </a:rPr>
              <a:t>2.  Should have roughly the same length as the answer</a:t>
            </a:r>
          </a:p>
          <a:p>
            <a:r>
              <a:rPr lang="en-US" sz="3200" i="1" dirty="0" smtClean="0">
                <a:solidFill>
                  <a:srgbClr val="00B050"/>
                </a:solidFill>
                <a:latin typeface="Arial" pitchFamily="34" charset="0"/>
                <a:ea typeface="Times New Roman" pitchFamily="18" charset="0"/>
                <a:cs typeface="Arial" pitchFamily="34" charset="0"/>
              </a:rPr>
              <a:t>3.  Should not be a possible answer</a:t>
            </a:r>
          </a:p>
          <a:p>
            <a:pPr marL="514350" indent="-514350">
              <a:buAutoNum type="arabicPeriod" startAt="4"/>
            </a:pPr>
            <a:r>
              <a:rPr lang="en-US" sz="3200" i="1" dirty="0" smtClean="0">
                <a:solidFill>
                  <a:srgbClr val="00B050"/>
                </a:solidFill>
                <a:latin typeface="Arial" pitchFamily="34" charset="0"/>
                <a:ea typeface="Times New Roman" pitchFamily="18" charset="0"/>
                <a:cs typeface="Arial" pitchFamily="34" charset="0"/>
              </a:rPr>
              <a:t>Should be grammatical when inserted into the blank (loose subject-verb-agreement ok)</a:t>
            </a:r>
          </a:p>
          <a:p>
            <a:pPr marL="514350" indent="-514350"/>
            <a:endParaRPr lang="en-US" sz="3200" dirty="0" smtClean="0"/>
          </a:p>
        </p:txBody>
      </p:sp>
      <p:sp>
        <p:nvSpPr>
          <p:cNvPr id="111" name="Rectangle 221"/>
          <p:cNvSpPr>
            <a:spLocks noChangeArrowheads="1"/>
          </p:cNvSpPr>
          <p:nvPr/>
        </p:nvSpPr>
        <p:spPr bwMode="auto">
          <a:xfrm>
            <a:off x="13639800" y="24536400"/>
            <a:ext cx="7543800" cy="685800"/>
          </a:xfrm>
          <a:prstGeom prst="rect">
            <a:avLst/>
          </a:prstGeom>
          <a:solidFill>
            <a:srgbClr val="B7BD83"/>
          </a:solidFill>
          <a:ln w="28575">
            <a:solidFill>
              <a:schemeClr val="tx1"/>
            </a:solidFill>
            <a:miter lim="800000"/>
            <a:headEnd/>
            <a:tailEnd/>
          </a:ln>
          <a:effectLst>
            <a:outerShdw dist="35921" dir="2700000" algn="ctr" rotWithShape="0">
              <a:schemeClr val="bg2"/>
            </a:outerShdw>
          </a:effectLst>
        </p:spPr>
        <p:txBody>
          <a:bodyPr lIns="76197" tIns="38098" rIns="76197" bIns="38098" anchor="ctr" anchorCtr="1"/>
          <a:lstStyle/>
          <a:p>
            <a:pPr algn="ctr" eaLnBrk="0" hangingPunct="0"/>
            <a:r>
              <a:rPr lang="en-US" sz="3700" b="1" dirty="0" smtClean="0">
                <a:solidFill>
                  <a:srgbClr val="9F2A1C"/>
                </a:solidFill>
                <a:latin typeface="Helvetica" pitchFamily="1" charset="0"/>
              </a:rPr>
              <a:t>Evaluating Generated Output</a:t>
            </a:r>
            <a:endParaRPr lang="en-US" sz="3700" b="1" dirty="0">
              <a:solidFill>
                <a:srgbClr val="9F2A1C"/>
              </a:solidFill>
              <a:latin typeface="Helvetica" pitchFamily="1" charset="0"/>
            </a:endParaRPr>
          </a:p>
        </p:txBody>
      </p:sp>
      <p:sp>
        <p:nvSpPr>
          <p:cNvPr id="113" name="Rectangle 221"/>
          <p:cNvSpPr>
            <a:spLocks noChangeArrowheads="1"/>
          </p:cNvSpPr>
          <p:nvPr/>
        </p:nvSpPr>
        <p:spPr bwMode="auto">
          <a:xfrm>
            <a:off x="9601200" y="3276600"/>
            <a:ext cx="7543800" cy="685800"/>
          </a:xfrm>
          <a:prstGeom prst="rect">
            <a:avLst/>
          </a:prstGeom>
          <a:solidFill>
            <a:srgbClr val="B7BD83"/>
          </a:solidFill>
          <a:ln w="28575">
            <a:solidFill>
              <a:schemeClr val="tx1"/>
            </a:solidFill>
            <a:miter lim="800000"/>
            <a:headEnd/>
            <a:tailEnd/>
          </a:ln>
          <a:effectLst>
            <a:outerShdw dist="35921" dir="2700000" algn="ctr" rotWithShape="0">
              <a:schemeClr val="bg2"/>
            </a:outerShdw>
          </a:effectLst>
        </p:spPr>
        <p:txBody>
          <a:bodyPr lIns="76197" tIns="38098" rIns="76197" bIns="38098" anchor="ctr" anchorCtr="1"/>
          <a:lstStyle/>
          <a:p>
            <a:pPr algn="ctr" eaLnBrk="0" hangingPunct="0"/>
            <a:r>
              <a:rPr lang="en-US" sz="3700" b="1" dirty="0" smtClean="0">
                <a:solidFill>
                  <a:srgbClr val="9F2A1C"/>
                </a:solidFill>
                <a:latin typeface="Helvetica" pitchFamily="1" charset="0"/>
              </a:rPr>
              <a:t>Definition Cloze Questions</a:t>
            </a:r>
            <a:endParaRPr lang="en-US" sz="3700" b="1" dirty="0">
              <a:solidFill>
                <a:srgbClr val="9F2A1C"/>
              </a:solidFill>
              <a:latin typeface="Helvetica" pitchFamily="1" charset="0"/>
            </a:endParaRPr>
          </a:p>
        </p:txBody>
      </p:sp>
      <p:pic>
        <p:nvPicPr>
          <p:cNvPr id="114" name="Picture 6"/>
          <p:cNvPicPr>
            <a:picLocks noChangeAspect="1" noChangeArrowheads="1"/>
          </p:cNvPicPr>
          <p:nvPr/>
        </p:nvPicPr>
        <p:blipFill>
          <a:blip r:embed="rId5" cstate="print"/>
          <a:srcRect/>
          <a:stretch>
            <a:fillRect/>
          </a:stretch>
        </p:blipFill>
        <p:spPr bwMode="auto">
          <a:xfrm>
            <a:off x="15849600" y="4971747"/>
            <a:ext cx="1163515" cy="1200453"/>
          </a:xfrm>
          <a:prstGeom prst="rect">
            <a:avLst/>
          </a:prstGeom>
          <a:noFill/>
          <a:ln w="9525">
            <a:noFill/>
            <a:miter lim="800000"/>
            <a:headEnd/>
            <a:tailEnd/>
          </a:ln>
        </p:spPr>
      </p:pic>
      <p:cxnSp>
        <p:nvCxnSpPr>
          <p:cNvPr id="77" name="Straight Arrow Connector 76"/>
          <p:cNvCxnSpPr>
            <a:stCxn id="60" idx="2"/>
          </p:cNvCxnSpPr>
          <p:nvPr/>
        </p:nvCxnSpPr>
        <p:spPr>
          <a:xfrm>
            <a:off x="2133600" y="14020800"/>
            <a:ext cx="838200" cy="685800"/>
          </a:xfrm>
          <a:prstGeom prst="straightConnector1">
            <a:avLst/>
          </a:prstGeom>
          <a:ln>
            <a:solidFill>
              <a:schemeClr val="accent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02" name="Rectangle 101"/>
          <p:cNvSpPr/>
          <p:nvPr/>
        </p:nvSpPr>
        <p:spPr>
          <a:xfrm>
            <a:off x="13639800" y="25374600"/>
            <a:ext cx="12268200" cy="5638800"/>
          </a:xfrm>
          <a:prstGeom prst="rect">
            <a:avLst/>
          </a:prstGeom>
          <a:solidFill>
            <a:schemeClr val="tx2">
              <a:lumMod val="20000"/>
              <a:lumOff val="80000"/>
            </a:schemeClr>
          </a:solidFill>
          <a:ln/>
        </p:spPr>
        <p:style>
          <a:lnRef idx="2">
            <a:schemeClr val="accent1"/>
          </a:lnRef>
          <a:fillRef idx="1">
            <a:schemeClr val="lt1"/>
          </a:fillRef>
          <a:effectRef idx="0">
            <a:schemeClr val="accent1"/>
          </a:effectRef>
          <a:fontRef idx="minor">
            <a:schemeClr val="dk1"/>
          </a:fontRef>
        </p:style>
        <p:txBody>
          <a:bodyPr lIns="76197" tIns="38098" rIns="76197" bIns="38098" rtlCol="0" anchor="ctr"/>
          <a:lstStyle/>
          <a:p>
            <a:endParaRPr lang="en-US" sz="3200" dirty="0" smtClean="0"/>
          </a:p>
          <a:p>
            <a:r>
              <a:rPr lang="en-US" sz="3200" dirty="0" smtClean="0"/>
              <a:t>Development set:  300+ definitions</a:t>
            </a:r>
          </a:p>
          <a:p>
            <a:r>
              <a:rPr lang="en-US" sz="3200" dirty="0" smtClean="0">
                <a:solidFill>
                  <a:schemeClr val="tx1"/>
                </a:solidFill>
              </a:rPr>
              <a:t>Evaluation set:  33 definitions excluded from development</a:t>
            </a:r>
            <a:endParaRPr lang="en-US" sz="3200" dirty="0" smtClean="0"/>
          </a:p>
          <a:p>
            <a:r>
              <a:rPr lang="en-US" sz="3200" dirty="0" smtClean="0"/>
              <a:t>Generated output:  91 cloze questions and 522 non-unique distracters </a:t>
            </a:r>
          </a:p>
          <a:p>
            <a:r>
              <a:rPr lang="en-US" sz="3200" dirty="0" smtClean="0"/>
              <a:t>Two (human) judges:  </a:t>
            </a:r>
          </a:p>
          <a:p>
            <a:pPr marL="2343077" lvl="1" indent="-514350">
              <a:buFont typeface="+mj-lt"/>
              <a:buAutoNum type="arabicPeriod"/>
            </a:pPr>
            <a:r>
              <a:rPr lang="en-US" sz="3200" dirty="0" smtClean="0"/>
              <a:t>disagreed on 14 cloze forms (which words to delete) </a:t>
            </a:r>
          </a:p>
          <a:p>
            <a:pPr marL="2343077" lvl="1" indent="-514350">
              <a:buFont typeface="+mj-lt"/>
              <a:buAutoNum type="arabicPeriod"/>
            </a:pPr>
            <a:r>
              <a:rPr lang="en-US" sz="3200" dirty="0" smtClean="0"/>
              <a:t>for the 77 cloze forms agreed upon, </a:t>
            </a:r>
          </a:p>
          <a:p>
            <a:pPr marL="4171804" lvl="2" indent="-514350">
              <a:buFont typeface="+mj-lt"/>
              <a:buAutoNum type="alphaLcPeriod"/>
            </a:pPr>
            <a:r>
              <a:rPr lang="en-US" sz="3200" dirty="0" smtClean="0">
                <a:solidFill>
                  <a:schemeClr val="tx1"/>
                </a:solidFill>
              </a:rPr>
              <a:t>accepted 100% of cloze sentences</a:t>
            </a:r>
          </a:p>
          <a:p>
            <a:pPr marL="4171804" lvl="2" indent="-514350">
              <a:buFont typeface="+mj-lt"/>
              <a:buAutoNum type="alphaLcPeriod"/>
            </a:pPr>
            <a:r>
              <a:rPr lang="en-US" sz="3200" dirty="0" smtClean="0">
                <a:solidFill>
                  <a:schemeClr val="tx1"/>
                </a:solidFill>
              </a:rPr>
              <a:t>accepted 71% of distracters </a:t>
            </a:r>
          </a:p>
          <a:p>
            <a:pPr marL="4171804" lvl="2" indent="-514350">
              <a:buFont typeface="+mj-lt"/>
              <a:buAutoNum type="alphaLcPeriod"/>
            </a:pPr>
            <a:r>
              <a:rPr lang="en-US" sz="3200" dirty="0" smtClean="0"/>
              <a:t>disagreed on 94 distracters</a:t>
            </a:r>
            <a:endParaRPr lang="en-US" sz="3200" dirty="0" smtClean="0">
              <a:solidFill>
                <a:schemeClr val="tx1"/>
              </a:solidFill>
            </a:endParaRPr>
          </a:p>
          <a:p>
            <a:pPr marL="2343077" lvl="1" indent="-514350">
              <a:buFont typeface="+mj-lt"/>
              <a:buAutoNum type="arabicPeriod"/>
            </a:pPr>
            <a:r>
              <a:rPr lang="en-US" sz="3200" dirty="0" smtClean="0"/>
              <a:t>human filtering yielded 7.19 acceptable items/minute </a:t>
            </a:r>
          </a:p>
          <a:p>
            <a:pPr marL="2343077" lvl="1" indent="-514350">
              <a:buFont typeface="+mj-lt"/>
              <a:buAutoNum type="arabicPeriod"/>
            </a:pPr>
            <a:r>
              <a:rPr lang="en-US" sz="3200" dirty="0" smtClean="0"/>
              <a:t>hand-writing examples yielded 1.29 items/minute</a:t>
            </a:r>
            <a:endParaRPr lang="en-US" sz="3200" dirty="0" smtClean="0">
              <a:solidFill>
                <a:schemeClr val="tx1"/>
              </a:solidFill>
            </a:endParaRPr>
          </a:p>
          <a:p>
            <a:endParaRPr lang="en-US" sz="3700" dirty="0">
              <a:solidFill>
                <a:schemeClr val="tx1"/>
              </a:solidFill>
            </a:endParaRPr>
          </a:p>
        </p:txBody>
      </p:sp>
      <p:cxnSp>
        <p:nvCxnSpPr>
          <p:cNvPr id="112" name="Elbow Connector 111"/>
          <p:cNvCxnSpPr/>
          <p:nvPr/>
        </p:nvCxnSpPr>
        <p:spPr>
          <a:xfrm flipV="1">
            <a:off x="2438400" y="22860000"/>
            <a:ext cx="12496800" cy="762000"/>
          </a:xfrm>
          <a:prstGeom prst="bentConnector3">
            <a:avLst>
              <a:gd name="adj1" fmla="val 79497"/>
            </a:avLst>
          </a:prstGeom>
          <a:ln>
            <a:solidFill>
              <a:schemeClr val="accent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2133600" y="22707600"/>
            <a:ext cx="304800" cy="91440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38" name="Left Brace 137"/>
          <p:cNvSpPr/>
          <p:nvPr/>
        </p:nvSpPr>
        <p:spPr>
          <a:xfrm>
            <a:off x="15125700" y="21882100"/>
            <a:ext cx="45719" cy="1968500"/>
          </a:xfrm>
          <a:prstGeom prst="leftBrac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TextBox 152"/>
          <p:cNvSpPr txBox="1"/>
          <p:nvPr/>
        </p:nvSpPr>
        <p:spPr>
          <a:xfrm>
            <a:off x="1143000" y="4473476"/>
            <a:ext cx="12954000" cy="2308324"/>
          </a:xfrm>
          <a:prstGeom prst="rect">
            <a:avLst/>
          </a:prstGeom>
          <a:noFill/>
        </p:spPr>
        <p:txBody>
          <a:bodyPr wrap="square" rtlCol="0">
            <a:spAutoFit/>
          </a:bodyPr>
          <a:lstStyle/>
          <a:p>
            <a:r>
              <a:rPr lang="en-US" sz="3600" dirty="0" smtClean="0"/>
              <a:t>Reading Tutor gives 2</a:t>
            </a:r>
            <a:r>
              <a:rPr lang="en-US" sz="3600" baseline="30000" dirty="0" smtClean="0"/>
              <a:t>nd</a:t>
            </a:r>
            <a:r>
              <a:rPr lang="en-US" sz="3600" dirty="0" smtClean="0"/>
              <a:t> and 3</a:t>
            </a:r>
            <a:r>
              <a:rPr lang="en-US" sz="3600" baseline="30000" dirty="0" smtClean="0"/>
              <a:t>rd</a:t>
            </a:r>
            <a:r>
              <a:rPr lang="en-US" sz="3600" dirty="0" smtClean="0"/>
              <a:t> graders vocabulary instruction on selected words in the story a child is reading, plus additional practice activities on later days.  To remind the student what a word means, we generate a simple two-choice cloze question from its definition.</a:t>
            </a:r>
          </a:p>
        </p:txBody>
      </p:sp>
      <p:cxnSp>
        <p:nvCxnSpPr>
          <p:cNvPr id="154" name="Straight Arrow Connector 153"/>
          <p:cNvCxnSpPr/>
          <p:nvPr/>
        </p:nvCxnSpPr>
        <p:spPr>
          <a:xfrm flipV="1">
            <a:off x="7620000" y="18973800"/>
            <a:ext cx="1828800" cy="1752600"/>
          </a:xfrm>
          <a:prstGeom prst="straightConnector1">
            <a:avLst/>
          </a:prstGeom>
          <a:ln>
            <a:solidFill>
              <a:schemeClr val="accent1"/>
            </a:solidFill>
            <a:prstDash val="solid"/>
            <a:tailEnd type="arrow"/>
          </a:ln>
        </p:spPr>
        <p:style>
          <a:lnRef idx="1">
            <a:schemeClr val="accent1"/>
          </a:lnRef>
          <a:fillRef idx="0">
            <a:schemeClr val="accent1"/>
          </a:fillRef>
          <a:effectRef idx="0">
            <a:schemeClr val="accent1"/>
          </a:effectRef>
          <a:fontRef idx="minor">
            <a:schemeClr val="tx1"/>
          </a:fontRef>
        </p:style>
      </p:cxnSp>
      <p:pic>
        <p:nvPicPr>
          <p:cNvPr id="110" name="Picture 109" descr="CMU logo.jpg"/>
          <p:cNvPicPr>
            <a:picLocks noChangeAspect="1"/>
          </p:cNvPicPr>
          <p:nvPr/>
        </p:nvPicPr>
        <p:blipFill>
          <a:blip r:embed="rId6" cstate="print"/>
          <a:stretch>
            <a:fillRect/>
          </a:stretch>
        </p:blipFill>
        <p:spPr>
          <a:xfrm>
            <a:off x="457200" y="533400"/>
            <a:ext cx="2560320" cy="563880"/>
          </a:xfrm>
          <a:prstGeom prst="rect">
            <a:avLst/>
          </a:prstGeom>
        </p:spPr>
      </p:pic>
      <p:pic>
        <p:nvPicPr>
          <p:cNvPr id="115" name="Picture 4"/>
          <p:cNvPicPr>
            <a:picLocks noChangeAspect="1" noChangeArrowheads="1"/>
          </p:cNvPicPr>
          <p:nvPr/>
        </p:nvPicPr>
        <p:blipFill>
          <a:blip r:embed="rId7" cstate="print"/>
          <a:srcRect/>
          <a:stretch>
            <a:fillRect/>
          </a:stretch>
        </p:blipFill>
        <p:spPr bwMode="auto">
          <a:xfrm>
            <a:off x="24536400" y="5049032"/>
            <a:ext cx="889000" cy="10458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29608</TotalTime>
  <Words>820</Words>
  <Application>Microsoft Office PowerPoint</Application>
  <PresentationFormat>Custom</PresentationFormat>
  <Paragraphs>98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Wei Chen</dc:creator>
  <cp:lastModifiedBy>Donna M Gates</cp:lastModifiedBy>
  <cp:revision>1741</cp:revision>
  <dcterms:created xsi:type="dcterms:W3CDTF">2006-08-16T00:00:00Z</dcterms:created>
  <dcterms:modified xsi:type="dcterms:W3CDTF">2011-11-02T17:43:42Z</dcterms:modified>
</cp:coreProperties>
</file>