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74" r:id="rId10"/>
    <p:sldId id="264" r:id="rId11"/>
    <p:sldId id="265" r:id="rId12"/>
    <p:sldId id="266" r:id="rId13"/>
    <p:sldId id="267" r:id="rId14"/>
    <p:sldId id="268" r:id="rId15"/>
    <p:sldId id="270" r:id="rId16"/>
    <p:sldId id="275" r:id="rId17"/>
    <p:sldId id="271" r:id="rId18"/>
    <p:sldId id="276" r:id="rId19"/>
    <p:sldId id="278" r:id="rId20"/>
    <p:sldId id="269" r:id="rId21"/>
    <p:sldId id="272" r:id="rId22"/>
    <p:sldId id="273" r:id="rId23"/>
    <p:sldId id="277" r:id="rId24"/>
    <p:sldId id="279" r:id="rId25"/>
    <p:sldId id="286" r:id="rId26"/>
    <p:sldId id="280" r:id="rId27"/>
    <p:sldId id="281" r:id="rId28"/>
    <p:sldId id="282" r:id="rId29"/>
    <p:sldId id="284"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5615" autoAdjust="0"/>
  </p:normalViewPr>
  <p:slideViewPr>
    <p:cSldViewPr snapToGrid="0" snapToObjects="1">
      <p:cViewPr varScale="1">
        <p:scale>
          <a:sx n="42" d="100"/>
          <a:sy n="42" d="100"/>
        </p:scale>
        <p:origin x="-1392" y="-104"/>
      </p:cViewPr>
      <p:guideLst>
        <p:guide orient="horz" pos="2160"/>
        <p:guide pos="2880"/>
      </p:guideLst>
    </p:cSldViewPr>
  </p:slideViewPr>
  <p:outlineViewPr>
    <p:cViewPr>
      <p:scale>
        <a:sx n="33" d="100"/>
        <a:sy n="33" d="100"/>
      </p:scale>
      <p:origin x="0" y="14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DDF9F-0ECB-7041-AFD3-736F309563A0}" type="datetimeFigureOut">
              <a:rPr lang="en-US" smtClean="0"/>
              <a:t>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C46E8-B7C7-BF46-823D-73175EF144DE}" type="slidenum">
              <a:rPr lang="en-US" smtClean="0"/>
              <a:t>‹#›</a:t>
            </a:fld>
            <a:endParaRPr lang="en-US"/>
          </a:p>
        </p:txBody>
      </p:sp>
    </p:spTree>
    <p:extLst>
      <p:ext uri="{BB962C8B-B14F-4D97-AF65-F5344CB8AC3E}">
        <p14:creationId xmlns:p14="http://schemas.microsoft.com/office/powerpoint/2010/main" val="27442341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-power : RDBs (powerful semantics. complex query language. Requires expertise) &amp; ontologies (powerful semantics, support extensive inference through inheritance, requires expertise </a:t>
            </a:r>
          </a:p>
          <a:p>
            <a:r>
              <a:rPr lang="en-US" sz="1200" kern="1200" dirty="0" smtClean="0">
                <a:solidFill>
                  <a:schemeClr val="tx1"/>
                </a:solidFill>
                <a:effectLst/>
                <a:latin typeface="+mn-lt"/>
                <a:ea typeface="+mn-ea"/>
                <a:cs typeface="+mn-cs"/>
              </a:rPr>
              <a:t>	-accessibility : keyword search (easy for most users. Users to almost all the work; example = </a:t>
            </a:r>
            <a:r>
              <a:rPr lang="en-US" sz="1200" kern="1200" dirty="0" err="1" smtClean="0">
                <a:solidFill>
                  <a:schemeClr val="tx1"/>
                </a:solidFill>
                <a:effectLst/>
                <a:latin typeface="+mn-lt"/>
                <a:ea typeface="+mn-ea"/>
                <a:cs typeface="+mn-cs"/>
              </a:rPr>
              <a:t>google</a:t>
            </a:r>
            <a:r>
              <a:rPr lang="en-US" sz="1200" kern="1200" dirty="0" smtClean="0">
                <a:solidFill>
                  <a:schemeClr val="tx1"/>
                </a:solidFill>
                <a:effectLst/>
                <a:latin typeface="+mn-lt"/>
                <a:ea typeface="+mn-ea"/>
                <a:cs typeface="+mn-cs"/>
              </a:rPr>
              <a:t> search) &amp; dialogue interfaces (easy, access with natural dialogue, but lacks portability because all the domains needs to be specified) </a:t>
            </a:r>
          </a:p>
          <a:p>
            <a:endParaRPr lang="en-US" dirty="0" smtClean="0"/>
          </a:p>
          <a:p>
            <a:r>
              <a:rPr lang="en-US" dirty="0" smtClean="0"/>
              <a:t>RDBs</a:t>
            </a:r>
            <a:r>
              <a:rPr lang="en-US" baseline="0" dirty="0" smtClean="0"/>
              <a:t> focus </a:t>
            </a:r>
            <a:endParaRPr lang="en-US" dirty="0"/>
          </a:p>
        </p:txBody>
      </p:sp>
      <p:sp>
        <p:nvSpPr>
          <p:cNvPr id="4" name="Slide Number Placeholder 3"/>
          <p:cNvSpPr>
            <a:spLocks noGrp="1"/>
          </p:cNvSpPr>
          <p:nvPr>
            <p:ph type="sldNum" sz="quarter" idx="10"/>
          </p:nvPr>
        </p:nvSpPr>
        <p:spPr/>
        <p:txBody>
          <a:bodyPr/>
          <a:lstStyle/>
          <a:p>
            <a:fld id="{262C46E8-B7C7-BF46-823D-73175EF144DE}" type="slidenum">
              <a:rPr lang="en-US" smtClean="0"/>
              <a:t>2</a:t>
            </a:fld>
            <a:endParaRPr lang="en-US"/>
          </a:p>
        </p:txBody>
      </p:sp>
    </p:spTree>
    <p:extLst>
      <p:ext uri="{BB962C8B-B14F-4D97-AF65-F5344CB8AC3E}">
        <p14:creationId xmlns:p14="http://schemas.microsoft.com/office/powerpoint/2010/main" val="293571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Intuition: without considering</a:t>
            </a:r>
            <a:r>
              <a:rPr lang="en-US" baseline="0" dirty="0" smtClean="0"/>
              <a:t> connectivity, more important tables have more tuples and diverse intelligible attributes. </a:t>
            </a:r>
            <a:endParaRPr lang="en-US" dirty="0"/>
          </a:p>
        </p:txBody>
      </p:sp>
      <p:sp>
        <p:nvSpPr>
          <p:cNvPr id="4" name="Slide Number Placeholder 3"/>
          <p:cNvSpPr>
            <a:spLocks noGrp="1"/>
          </p:cNvSpPr>
          <p:nvPr>
            <p:ph type="sldNum" sz="quarter" idx="10"/>
          </p:nvPr>
        </p:nvSpPr>
        <p:spPr/>
        <p:txBody>
          <a:bodyPr/>
          <a:lstStyle/>
          <a:p>
            <a:fld id="{262C46E8-B7C7-BF46-823D-73175EF144DE}" type="slidenum">
              <a:rPr lang="en-US" smtClean="0"/>
              <a:t>16</a:t>
            </a:fld>
            <a:endParaRPr lang="en-US"/>
          </a:p>
        </p:txBody>
      </p:sp>
    </p:spTree>
    <p:extLst>
      <p:ext uri="{BB962C8B-B14F-4D97-AF65-F5344CB8AC3E}">
        <p14:creationId xmlns:p14="http://schemas.microsoft.com/office/powerpoint/2010/main" val="3643836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Verbality</a:t>
            </a:r>
            <a:r>
              <a:rPr lang="en-US" baseline="0" dirty="0" smtClean="0"/>
              <a:t> of table Ti = the </a:t>
            </a:r>
            <a:r>
              <a:rPr lang="en-US" baseline="0" dirty="0" err="1" smtClean="0"/>
              <a:t>ith</a:t>
            </a:r>
            <a:r>
              <a:rPr lang="en-US" baseline="0" dirty="0" smtClean="0"/>
              <a:t> element of the stable distribution of a random walk over the transition matrix</a:t>
            </a:r>
            <a:endParaRPr lang="en-US" dirty="0"/>
          </a:p>
        </p:txBody>
      </p:sp>
      <p:sp>
        <p:nvSpPr>
          <p:cNvPr id="4" name="Slide Number Placeholder 3"/>
          <p:cNvSpPr>
            <a:spLocks noGrp="1"/>
          </p:cNvSpPr>
          <p:nvPr>
            <p:ph type="sldNum" sz="quarter" idx="10"/>
          </p:nvPr>
        </p:nvSpPr>
        <p:spPr/>
        <p:txBody>
          <a:bodyPr/>
          <a:lstStyle/>
          <a:p>
            <a:fld id="{262C46E8-B7C7-BF46-823D-73175EF144DE}" type="slidenum">
              <a:rPr lang="en-US" smtClean="0"/>
              <a:t>17</a:t>
            </a:fld>
            <a:endParaRPr lang="en-US"/>
          </a:p>
        </p:txBody>
      </p:sp>
    </p:spTree>
    <p:extLst>
      <p:ext uri="{BB962C8B-B14F-4D97-AF65-F5344CB8AC3E}">
        <p14:creationId xmlns:p14="http://schemas.microsoft.com/office/powerpoint/2010/main" val="327630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Intuition: information transfer</a:t>
            </a:r>
            <a:r>
              <a:rPr lang="en-US" baseline="0" dirty="0" smtClean="0"/>
              <a:t> is information of the join over the verbal information of the table and information over all joins. </a:t>
            </a:r>
            <a:endParaRPr lang="en-US" dirty="0"/>
          </a:p>
        </p:txBody>
      </p:sp>
      <p:sp>
        <p:nvSpPr>
          <p:cNvPr id="4" name="Slide Number Placeholder 3"/>
          <p:cNvSpPr>
            <a:spLocks noGrp="1"/>
          </p:cNvSpPr>
          <p:nvPr>
            <p:ph type="sldNum" sz="quarter" idx="10"/>
          </p:nvPr>
        </p:nvSpPr>
        <p:spPr/>
        <p:txBody>
          <a:bodyPr/>
          <a:lstStyle/>
          <a:p>
            <a:fld id="{262C46E8-B7C7-BF46-823D-73175EF144DE}" type="slidenum">
              <a:rPr lang="en-US" smtClean="0"/>
              <a:t>18</a:t>
            </a:fld>
            <a:endParaRPr lang="en-US"/>
          </a:p>
        </p:txBody>
      </p:sp>
    </p:spTree>
    <p:extLst>
      <p:ext uri="{BB962C8B-B14F-4D97-AF65-F5344CB8AC3E}">
        <p14:creationId xmlns:p14="http://schemas.microsoft.com/office/powerpoint/2010/main" val="349622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Paper is specifically concerned with information</a:t>
            </a:r>
            <a:r>
              <a:rPr lang="en-US" baseline="0" dirty="0" smtClean="0"/>
              <a:t> seeking dialogues.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1. Compute new dialogue state</a:t>
            </a:r>
          </a:p>
          <a:p>
            <a:r>
              <a:rPr lang="en-US" sz="1200" kern="1200" dirty="0" smtClean="0">
                <a:solidFill>
                  <a:schemeClr val="tx1"/>
                </a:solidFill>
                <a:effectLst/>
                <a:latin typeface="+mn-lt"/>
                <a:ea typeface="+mn-ea"/>
                <a:cs typeface="+mn-cs"/>
              </a:rPr>
              <a:t>			-user information need: select a tuple (book) </a:t>
            </a:r>
          </a:p>
          <a:p>
            <a:r>
              <a:rPr lang="en-US" sz="1200" kern="1200" dirty="0" smtClean="0">
                <a:solidFill>
                  <a:schemeClr val="tx1"/>
                </a:solidFill>
                <a:effectLst/>
                <a:latin typeface="+mn-lt"/>
                <a:ea typeface="+mn-ea"/>
                <a:cs typeface="+mn-cs"/>
              </a:rPr>
              <a:t>			-slots filled. (ex. author, date,)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2. then decide next action appropriate for that goal. </a:t>
            </a:r>
          </a:p>
          <a:p>
            <a:r>
              <a:rPr lang="en-US" sz="1200" kern="1200" dirty="0" smtClean="0">
                <a:solidFill>
                  <a:schemeClr val="tx1"/>
                </a:solidFill>
                <a:effectLst/>
                <a:latin typeface="+mn-lt"/>
                <a:ea typeface="+mn-ea"/>
                <a:cs typeface="+mn-cs"/>
              </a:rPr>
              <a:t>			*ex) find answer, ask user to confirm, fail to find then offer alternative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62C46E8-B7C7-BF46-823D-73175EF144DE}" type="slidenum">
              <a:rPr lang="en-US" smtClean="0"/>
              <a:t>6</a:t>
            </a:fld>
            <a:endParaRPr lang="en-US"/>
          </a:p>
        </p:txBody>
      </p:sp>
    </p:spTree>
    <p:extLst>
      <p:ext uri="{BB962C8B-B14F-4D97-AF65-F5344CB8AC3E}">
        <p14:creationId xmlns:p14="http://schemas.microsoft.com/office/powerpoint/2010/main" val="272827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*human, given tables, data,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can scan and analyze and then select which is the most interesting table. (select tuple). The goal is the give ODM the same ability. </a:t>
            </a:r>
          </a:p>
          <a:p>
            <a:endParaRPr lang="en-US" dirty="0"/>
          </a:p>
        </p:txBody>
      </p:sp>
      <p:sp>
        <p:nvSpPr>
          <p:cNvPr id="4" name="Slide Number Placeholder 3"/>
          <p:cNvSpPr>
            <a:spLocks noGrp="1"/>
          </p:cNvSpPr>
          <p:nvPr>
            <p:ph type="sldNum" sz="quarter" idx="10"/>
          </p:nvPr>
        </p:nvSpPr>
        <p:spPr/>
        <p:txBody>
          <a:bodyPr/>
          <a:lstStyle/>
          <a:p>
            <a:fld id="{262C46E8-B7C7-BF46-823D-73175EF144DE}" type="slidenum">
              <a:rPr lang="en-US" smtClean="0"/>
              <a:t>7</a:t>
            </a:fld>
            <a:endParaRPr lang="en-US"/>
          </a:p>
        </p:txBody>
      </p:sp>
    </p:spTree>
    <p:extLst>
      <p:ext uri="{BB962C8B-B14F-4D97-AF65-F5344CB8AC3E}">
        <p14:creationId xmlns:p14="http://schemas.microsoft.com/office/powerpoint/2010/main" val="212272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 first portable</a:t>
            </a:r>
            <a:r>
              <a:rPr lang="en-US" baseline="0" dirty="0" smtClean="0"/>
              <a:t> NLIDBs, question a domain experts to acquire linguistic knowledge for new database</a:t>
            </a:r>
          </a:p>
          <a:p>
            <a:r>
              <a:rPr lang="en-US" baseline="0" dirty="0" smtClean="0"/>
              <a:t>ORAKEL partially derives a domain-specific lexicon from a generic ontology. </a:t>
            </a:r>
            <a:endParaRPr lang="en-US" dirty="0"/>
          </a:p>
        </p:txBody>
      </p:sp>
      <p:sp>
        <p:nvSpPr>
          <p:cNvPr id="4" name="Slide Number Placeholder 3"/>
          <p:cNvSpPr>
            <a:spLocks noGrp="1"/>
          </p:cNvSpPr>
          <p:nvPr>
            <p:ph type="sldNum" sz="quarter" idx="10"/>
          </p:nvPr>
        </p:nvSpPr>
        <p:spPr/>
        <p:txBody>
          <a:bodyPr/>
          <a:lstStyle/>
          <a:p>
            <a:fld id="{262C46E8-B7C7-BF46-823D-73175EF144DE}" type="slidenum">
              <a:rPr lang="en-US" smtClean="0"/>
              <a:t>9</a:t>
            </a:fld>
            <a:endParaRPr lang="en-US"/>
          </a:p>
        </p:txBody>
      </p:sp>
    </p:spTree>
    <p:extLst>
      <p:ext uri="{BB962C8B-B14F-4D97-AF65-F5344CB8AC3E}">
        <p14:creationId xmlns:p14="http://schemas.microsoft.com/office/powerpoint/2010/main" val="416488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Takes an arbitrary database as input. Runs focus discovery and vocabulary selection modules on that.  Output of the module is given to the root agent, who takes the metaknowledge from the modules and for each discovered dialogue focus, we generate a focus agent. Root agents detect users information need and launches appropriate agent. </a:t>
            </a:r>
          </a:p>
          <a:p>
            <a:endParaRPr lang="en-US" dirty="0"/>
          </a:p>
        </p:txBody>
      </p:sp>
      <p:sp>
        <p:nvSpPr>
          <p:cNvPr id="4" name="Slide Number Placeholder 3"/>
          <p:cNvSpPr>
            <a:spLocks noGrp="1"/>
          </p:cNvSpPr>
          <p:nvPr>
            <p:ph type="sldNum" sz="quarter" idx="10"/>
          </p:nvPr>
        </p:nvSpPr>
        <p:spPr/>
        <p:txBody>
          <a:bodyPr/>
          <a:lstStyle/>
          <a:p>
            <a:fld id="{262C46E8-B7C7-BF46-823D-73175EF144DE}" type="slidenum">
              <a:rPr lang="en-US" smtClean="0"/>
              <a:t>10</a:t>
            </a:fld>
            <a:endParaRPr lang="en-US"/>
          </a:p>
        </p:txBody>
      </p:sp>
    </p:spTree>
    <p:extLst>
      <p:ext uri="{BB962C8B-B14F-4D97-AF65-F5344CB8AC3E}">
        <p14:creationId xmlns:p14="http://schemas.microsoft.com/office/powerpoint/2010/main" val="1490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-intelligibility and the vocabulary problem : not every attribute is useful .</a:t>
            </a:r>
          </a:p>
          <a:p>
            <a:r>
              <a:rPr lang="en-US" sz="1200" kern="1200" dirty="0" smtClean="0">
                <a:solidFill>
                  <a:schemeClr val="tx1"/>
                </a:solidFill>
                <a:effectLst/>
                <a:latin typeface="+mn-lt"/>
                <a:ea typeface="+mn-ea"/>
                <a:cs typeface="+mn-cs"/>
              </a:rPr>
              <a:t>-system shouldn’t use attributes that user’s won’t know =&gt; vocabulary selection = choosing attributes a user is likely to know. </a:t>
            </a:r>
          </a:p>
          <a:p>
            <a:r>
              <a:rPr lang="en-US" sz="1200" kern="1200" dirty="0" smtClean="0">
                <a:solidFill>
                  <a:schemeClr val="tx1"/>
                </a:solidFill>
                <a:effectLst/>
                <a:latin typeface="+mn-lt"/>
                <a:ea typeface="+mn-ea"/>
                <a:cs typeface="+mn-cs"/>
              </a:rPr>
              <a:t>-We build a binary classifier to label attributes as intelligible or not.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*treat an attribute as a set of string values, extract features over set of values that represent the set</a:t>
            </a:r>
          </a:p>
          <a:p>
            <a:r>
              <a:rPr lang="en-US" sz="1200" kern="1200" dirty="0" smtClean="0">
                <a:solidFill>
                  <a:schemeClr val="tx1"/>
                </a:solidFill>
                <a:effectLst/>
                <a:latin typeface="+mn-lt"/>
                <a:ea typeface="+mn-ea"/>
                <a:cs typeface="+mn-cs"/>
              </a:rPr>
              <a:t>*features are engineered to be domain independent and to capture the linguistic expressiveness of the values.</a:t>
            </a:r>
          </a:p>
          <a:p>
            <a:r>
              <a:rPr lang="en-US" sz="1200" kern="1200" dirty="0" smtClean="0">
                <a:solidFill>
                  <a:schemeClr val="tx1"/>
                </a:solidFill>
                <a:effectLst/>
                <a:latin typeface="+mn-lt"/>
                <a:ea typeface="+mn-ea"/>
                <a:cs typeface="+mn-cs"/>
              </a:rPr>
              <a:t>-used RIPPER rule-learning algorithm, which is pretty good. Gives classifier with 77% precision, 78% recall with 10-fold cross-validation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2C46E8-B7C7-BF46-823D-73175EF144DE}" type="slidenum">
              <a:rPr lang="en-US" smtClean="0"/>
              <a:t>12</a:t>
            </a:fld>
            <a:endParaRPr lang="en-US"/>
          </a:p>
        </p:txBody>
      </p:sp>
    </p:spTree>
    <p:extLst>
      <p:ext uri="{BB962C8B-B14F-4D97-AF65-F5344CB8AC3E}">
        <p14:creationId xmlns:p14="http://schemas.microsoft.com/office/powerpoint/2010/main" val="259838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for the book table… </a:t>
            </a:r>
            <a:endParaRPr lang="en-US" dirty="0"/>
          </a:p>
        </p:txBody>
      </p:sp>
      <p:sp>
        <p:nvSpPr>
          <p:cNvPr id="4" name="Slide Number Placeholder 3"/>
          <p:cNvSpPr>
            <a:spLocks noGrp="1"/>
          </p:cNvSpPr>
          <p:nvPr>
            <p:ph type="sldNum" sz="quarter" idx="10"/>
          </p:nvPr>
        </p:nvSpPr>
        <p:spPr/>
        <p:txBody>
          <a:bodyPr/>
          <a:lstStyle/>
          <a:p>
            <a:fld id="{262C46E8-B7C7-BF46-823D-73175EF144DE}" type="slidenum">
              <a:rPr lang="en-US" smtClean="0"/>
              <a:t>13</a:t>
            </a:fld>
            <a:endParaRPr lang="en-US"/>
          </a:p>
        </p:txBody>
      </p:sp>
    </p:spTree>
    <p:extLst>
      <p:ext uri="{BB962C8B-B14F-4D97-AF65-F5344CB8AC3E}">
        <p14:creationId xmlns:p14="http://schemas.microsoft.com/office/powerpoint/2010/main" val="12686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-intelligibility and the vocabulary problem : not every attribute is useful .</a:t>
            </a:r>
          </a:p>
          <a:p>
            <a:r>
              <a:rPr lang="en-US" sz="1200" kern="1200" dirty="0" smtClean="0">
                <a:solidFill>
                  <a:schemeClr val="tx1"/>
                </a:solidFill>
                <a:effectLst/>
                <a:latin typeface="+mn-lt"/>
                <a:ea typeface="+mn-ea"/>
                <a:cs typeface="+mn-cs"/>
              </a:rPr>
              <a:t>-system shouldn’t use attributes that user’s won’t know =&gt; vocabulary selection = choosing attributes a user is likely to know. </a:t>
            </a:r>
          </a:p>
          <a:p>
            <a:r>
              <a:rPr lang="en-US" sz="1200" kern="1200" dirty="0" smtClean="0">
                <a:solidFill>
                  <a:schemeClr val="tx1"/>
                </a:solidFill>
                <a:effectLst/>
                <a:latin typeface="+mn-lt"/>
                <a:ea typeface="+mn-ea"/>
                <a:cs typeface="+mn-cs"/>
              </a:rPr>
              <a:t>-We build a binary classifier to label attributes as intelligible or not.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*treat an attribute as a set of string values, extract features over set of values that represent the set</a:t>
            </a:r>
          </a:p>
          <a:p>
            <a:r>
              <a:rPr lang="en-US" sz="1200" kern="1200" dirty="0" smtClean="0">
                <a:solidFill>
                  <a:schemeClr val="tx1"/>
                </a:solidFill>
                <a:effectLst/>
                <a:latin typeface="+mn-lt"/>
                <a:ea typeface="+mn-ea"/>
                <a:cs typeface="+mn-cs"/>
              </a:rPr>
              <a:t>*features are engineered to be domain independent and to capture the linguistic expressiveness of the values.</a:t>
            </a:r>
          </a:p>
          <a:p>
            <a:r>
              <a:rPr lang="en-US" sz="1200" kern="1200" dirty="0" smtClean="0">
                <a:solidFill>
                  <a:schemeClr val="tx1"/>
                </a:solidFill>
                <a:effectLst/>
                <a:latin typeface="+mn-lt"/>
                <a:ea typeface="+mn-ea"/>
                <a:cs typeface="+mn-cs"/>
              </a:rPr>
              <a:t>-used RIPPER rule-learning algorithm, which is pretty good. Gives classifier with 77% precision, 78% recall with 10-fold cross-validation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2C46E8-B7C7-BF46-823D-73175EF144DE}" type="slidenum">
              <a:rPr lang="en-US" smtClean="0"/>
              <a:t>14</a:t>
            </a:fld>
            <a:endParaRPr lang="en-US"/>
          </a:p>
        </p:txBody>
      </p:sp>
    </p:spTree>
    <p:extLst>
      <p:ext uri="{BB962C8B-B14F-4D97-AF65-F5344CB8AC3E}">
        <p14:creationId xmlns:p14="http://schemas.microsoft.com/office/powerpoint/2010/main" val="259838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paper’s changes: score the flow of verbal information over the joins.  (weighed important ones greater than the lesser important ones, unlike Yang et al.) </a:t>
            </a:r>
          </a:p>
          <a:p>
            <a:endParaRPr lang="en-US" dirty="0"/>
          </a:p>
        </p:txBody>
      </p:sp>
      <p:sp>
        <p:nvSpPr>
          <p:cNvPr id="4" name="Slide Number Placeholder 3"/>
          <p:cNvSpPr>
            <a:spLocks noGrp="1"/>
          </p:cNvSpPr>
          <p:nvPr>
            <p:ph type="sldNum" sz="quarter" idx="10"/>
          </p:nvPr>
        </p:nvSpPr>
        <p:spPr/>
        <p:txBody>
          <a:bodyPr/>
          <a:lstStyle/>
          <a:p>
            <a:fld id="{262C46E8-B7C7-BF46-823D-73175EF144DE}" type="slidenum">
              <a:rPr lang="en-US" smtClean="0"/>
              <a:t>15</a:t>
            </a:fld>
            <a:endParaRPr lang="en-US"/>
          </a:p>
        </p:txBody>
      </p:sp>
    </p:spTree>
    <p:extLst>
      <p:ext uri="{BB962C8B-B14F-4D97-AF65-F5344CB8AC3E}">
        <p14:creationId xmlns:p14="http://schemas.microsoft.com/office/powerpoint/2010/main" val="4082431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ltLang="ko-KR"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2/20/15</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ltLang="ko-KR"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ltLang="ko-KR"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ltLang="ko-KR"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ltLang="ko-KR"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2/20/15</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Open Dialogue Management for Relational Databases</a:t>
            </a:r>
            <a:endParaRPr lang="en-US" sz="4000" dirty="0"/>
          </a:p>
        </p:txBody>
      </p:sp>
      <p:sp>
        <p:nvSpPr>
          <p:cNvPr id="3" name="Subtitle 2"/>
          <p:cNvSpPr>
            <a:spLocks noGrp="1"/>
          </p:cNvSpPr>
          <p:nvPr>
            <p:ph type="subTitle" idx="1"/>
          </p:nvPr>
        </p:nvSpPr>
        <p:spPr/>
        <p:txBody>
          <a:bodyPr/>
          <a:lstStyle/>
          <a:p>
            <a:r>
              <a:rPr lang="en-US" dirty="0" smtClean="0"/>
              <a:t>Ben </a:t>
            </a:r>
            <a:r>
              <a:rPr lang="en-US" dirty="0" err="1" smtClean="0"/>
              <a:t>Hixon</a:t>
            </a:r>
            <a:r>
              <a:rPr lang="en-US" dirty="0" smtClean="0"/>
              <a:t>, Rebecca J. </a:t>
            </a:r>
            <a:r>
              <a:rPr lang="en-US" dirty="0" err="1" smtClean="0"/>
              <a:t>Passonneau</a:t>
            </a:r>
            <a:endParaRPr lang="en-US" dirty="0"/>
          </a:p>
        </p:txBody>
      </p:sp>
      <p:sp>
        <p:nvSpPr>
          <p:cNvPr id="4" name="TextBox 3"/>
          <p:cNvSpPr txBox="1"/>
          <p:nvPr/>
        </p:nvSpPr>
        <p:spPr>
          <a:xfrm rot="20487379">
            <a:off x="1026175" y="4864459"/>
            <a:ext cx="1685077" cy="369332"/>
          </a:xfrm>
          <a:prstGeom prst="rect">
            <a:avLst/>
          </a:prstGeom>
          <a:noFill/>
        </p:spPr>
        <p:txBody>
          <a:bodyPr wrap="none" rtlCol="0">
            <a:spAutoFit/>
          </a:bodyPr>
          <a:lstStyle/>
          <a:p>
            <a:r>
              <a:rPr lang="en-US" dirty="0" smtClean="0"/>
              <a:t>Jee Hyun Wang</a:t>
            </a:r>
            <a:endParaRPr lang="en-US" dirty="0"/>
          </a:p>
        </p:txBody>
      </p:sp>
    </p:spTree>
    <p:extLst>
      <p:ext uri="{BB962C8B-B14F-4D97-AF65-F5344CB8AC3E}">
        <p14:creationId xmlns:p14="http://schemas.microsoft.com/office/powerpoint/2010/main" val="371997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92052"/>
          </a:xfrm>
        </p:spPr>
        <p:txBody>
          <a:bodyPr/>
          <a:lstStyle/>
          <a:p>
            <a:r>
              <a:rPr lang="en-US" dirty="0" smtClean="0"/>
              <a:t>ODDMER! </a:t>
            </a:r>
            <a:endParaRPr lang="en-US" dirty="0"/>
          </a:p>
        </p:txBody>
      </p:sp>
      <p:sp>
        <p:nvSpPr>
          <p:cNvPr id="3" name="Content Placeholder 2"/>
          <p:cNvSpPr>
            <a:spLocks noGrp="1"/>
          </p:cNvSpPr>
          <p:nvPr>
            <p:ph idx="1"/>
          </p:nvPr>
        </p:nvSpPr>
        <p:spPr>
          <a:xfrm>
            <a:off x="838200" y="1621692"/>
            <a:ext cx="7467600" cy="4368033"/>
          </a:xfrm>
        </p:spPr>
        <p:txBody>
          <a:bodyPr/>
          <a:lstStyle/>
          <a:p>
            <a:r>
              <a:rPr lang="en-US" dirty="0" smtClean="0"/>
              <a:t>Open-Domain Dialogue Manager</a:t>
            </a:r>
            <a:endParaRPr lang="en-US" dirty="0"/>
          </a:p>
        </p:txBody>
      </p:sp>
      <p:pic>
        <p:nvPicPr>
          <p:cNvPr id="4" name="Picture 3" descr="Screen Shot 2015-02-11 at 7.01.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37" y="2386133"/>
            <a:ext cx="7215845" cy="3162789"/>
          </a:xfrm>
          <a:prstGeom prst="rect">
            <a:avLst/>
          </a:prstGeom>
        </p:spPr>
      </p:pic>
    </p:spTree>
    <p:extLst>
      <p:ext uri="{BB962C8B-B14F-4D97-AF65-F5344CB8AC3E}">
        <p14:creationId xmlns:p14="http://schemas.microsoft.com/office/powerpoint/2010/main" val="160170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72514"/>
          </a:xfrm>
        </p:spPr>
        <p:txBody>
          <a:bodyPr/>
          <a:lstStyle/>
          <a:p>
            <a:r>
              <a:rPr lang="en-US" dirty="0" smtClean="0"/>
              <a:t>Three Steps of ODDMER</a:t>
            </a:r>
            <a:endParaRPr lang="en-US" dirty="0"/>
          </a:p>
        </p:txBody>
      </p:sp>
      <p:sp>
        <p:nvSpPr>
          <p:cNvPr id="3" name="Content Placeholder 2"/>
          <p:cNvSpPr>
            <a:spLocks noGrp="1"/>
          </p:cNvSpPr>
          <p:nvPr>
            <p:ph idx="1"/>
          </p:nvPr>
        </p:nvSpPr>
        <p:spPr>
          <a:xfrm>
            <a:off x="838200" y="1309077"/>
            <a:ext cx="7467600" cy="5138615"/>
          </a:xfrm>
        </p:spPr>
        <p:txBody>
          <a:bodyPr>
            <a:normAutofit/>
          </a:bodyPr>
          <a:lstStyle/>
          <a:p>
            <a:pPr marL="0" indent="0">
              <a:buNone/>
            </a:pPr>
            <a:r>
              <a:rPr lang="en-US" dirty="0"/>
              <a:t>1. vocabulary selection: attribute-level metaknowledge. </a:t>
            </a:r>
            <a:endParaRPr lang="en-US" dirty="0" smtClean="0"/>
          </a:p>
          <a:p>
            <a:pPr lvl="1"/>
            <a:r>
              <a:rPr lang="en-US" dirty="0" smtClean="0"/>
              <a:t>problem</a:t>
            </a:r>
            <a:r>
              <a:rPr lang="en-US" dirty="0"/>
              <a:t>: vocab problem (some presented by paper)</a:t>
            </a:r>
          </a:p>
          <a:p>
            <a:pPr lvl="1"/>
            <a:r>
              <a:rPr lang="en-US" dirty="0" smtClean="0"/>
              <a:t>solution </a:t>
            </a:r>
            <a:r>
              <a:rPr lang="en-US" dirty="0"/>
              <a:t>: ODDMER uses binary classifier for attribute intelligibility, ranked by specificity </a:t>
            </a:r>
          </a:p>
          <a:p>
            <a:pPr marL="0" indent="0">
              <a:buNone/>
            </a:pPr>
            <a:r>
              <a:rPr lang="en-US" dirty="0"/>
              <a:t>2. focus discovery: table-level metaknowledge</a:t>
            </a:r>
          </a:p>
          <a:p>
            <a:pPr lvl="1"/>
            <a:r>
              <a:rPr lang="en-US" dirty="0" smtClean="0"/>
              <a:t>problem</a:t>
            </a:r>
            <a:r>
              <a:rPr lang="en-US" dirty="0"/>
              <a:t>: which tables give users and system most to discuss? What are the basic user goals for a given </a:t>
            </a:r>
            <a:r>
              <a:rPr lang="en-US" dirty="0" err="1"/>
              <a:t>rdb</a:t>
            </a:r>
            <a:r>
              <a:rPr lang="en-US" dirty="0"/>
              <a:t>? </a:t>
            </a:r>
          </a:p>
          <a:p>
            <a:pPr lvl="1"/>
            <a:r>
              <a:rPr lang="en-US" dirty="0" smtClean="0"/>
              <a:t>solution</a:t>
            </a:r>
            <a:r>
              <a:rPr lang="en-US" dirty="0"/>
              <a:t>: schema summarization, a random walk algorithm to score tables by verbal information, size, and connectivity </a:t>
            </a:r>
          </a:p>
          <a:p>
            <a:pPr marL="0" indent="0">
              <a:buNone/>
            </a:pPr>
            <a:r>
              <a:rPr lang="en-US" dirty="0"/>
              <a:t>3. focus agent</a:t>
            </a:r>
          </a:p>
          <a:p>
            <a:pPr lvl="1"/>
            <a:r>
              <a:rPr lang="en-US" dirty="0" smtClean="0"/>
              <a:t>generates </a:t>
            </a:r>
            <a:r>
              <a:rPr lang="en-US" dirty="0"/>
              <a:t>an </a:t>
            </a:r>
            <a:r>
              <a:rPr lang="en-US" dirty="0" smtClean="0"/>
              <a:t>FSM for </a:t>
            </a:r>
            <a:r>
              <a:rPr lang="en-US" dirty="0"/>
              <a:t>each dedicated user goal </a:t>
            </a:r>
          </a:p>
          <a:p>
            <a:endParaRPr lang="en-US" dirty="0"/>
          </a:p>
        </p:txBody>
      </p:sp>
    </p:spTree>
    <p:extLst>
      <p:ext uri="{BB962C8B-B14F-4D97-AF65-F5344CB8AC3E}">
        <p14:creationId xmlns:p14="http://schemas.microsoft.com/office/powerpoint/2010/main" val="300210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4812"/>
            <a:ext cx="8041440" cy="1162419"/>
          </a:xfrm>
        </p:spPr>
        <p:txBody>
          <a:bodyPr/>
          <a:lstStyle/>
          <a:p>
            <a:r>
              <a:rPr lang="en-US" dirty="0" smtClean="0"/>
              <a:t>1. Vocabulary Selection</a:t>
            </a:r>
            <a:endParaRPr lang="en-US" dirty="0"/>
          </a:p>
        </p:txBody>
      </p:sp>
      <p:sp>
        <p:nvSpPr>
          <p:cNvPr id="3" name="Content Placeholder 2"/>
          <p:cNvSpPr>
            <a:spLocks noGrp="1"/>
          </p:cNvSpPr>
          <p:nvPr>
            <p:ph idx="1"/>
          </p:nvPr>
        </p:nvSpPr>
        <p:spPr>
          <a:xfrm>
            <a:off x="838200" y="1250462"/>
            <a:ext cx="7467600" cy="4739263"/>
          </a:xfrm>
        </p:spPr>
        <p:txBody>
          <a:bodyPr>
            <a:normAutofit lnSpcReduction="10000"/>
          </a:bodyPr>
          <a:lstStyle/>
          <a:p>
            <a:pPr marL="0" indent="0">
              <a:buNone/>
            </a:pPr>
            <a:r>
              <a:rPr lang="en-US" dirty="0" smtClean="0"/>
              <a:t>Build a binary classifier to label attributes as intelligible or not. </a:t>
            </a:r>
          </a:p>
          <a:p>
            <a:r>
              <a:rPr lang="en-US" b="1" dirty="0" smtClean="0"/>
              <a:t>Task</a:t>
            </a:r>
            <a:r>
              <a:rPr lang="en-US" dirty="0" smtClean="0"/>
              <a:t> </a:t>
            </a:r>
            <a:r>
              <a:rPr lang="en-US" dirty="0"/>
              <a:t>:</a:t>
            </a:r>
            <a:r>
              <a:rPr lang="en-US" dirty="0" smtClean="0"/>
              <a:t> </a:t>
            </a:r>
            <a:r>
              <a:rPr lang="en-US" dirty="0"/>
              <a:t>given a database table, choose the attribute the system should use in a dialogue</a:t>
            </a:r>
          </a:p>
          <a:p>
            <a:r>
              <a:rPr lang="en-US" b="1" dirty="0"/>
              <a:t>W</a:t>
            </a:r>
            <a:r>
              <a:rPr lang="en-US" b="1" dirty="0" smtClean="0"/>
              <a:t>ant</a:t>
            </a:r>
            <a:r>
              <a:rPr lang="en-US" dirty="0"/>
              <a:t>: intelligible attributes the user can readily supply</a:t>
            </a:r>
          </a:p>
          <a:p>
            <a:r>
              <a:rPr lang="en-US" b="1" dirty="0"/>
              <a:t>S</a:t>
            </a:r>
            <a:r>
              <a:rPr lang="en-US" b="1" dirty="0" smtClean="0"/>
              <a:t>olution</a:t>
            </a:r>
            <a:r>
              <a:rPr lang="en-US" dirty="0"/>
              <a:t>: treat as learning problem. Build a binary classifier on labeled out-of-domain training data</a:t>
            </a:r>
          </a:p>
          <a:p>
            <a:pPr lvl="1"/>
            <a:r>
              <a:rPr lang="en-US" dirty="0" smtClean="0"/>
              <a:t>used </a:t>
            </a:r>
            <a:r>
              <a:rPr lang="en-US" dirty="0"/>
              <a:t>the Microsoft </a:t>
            </a:r>
            <a:r>
              <a:rPr lang="en-US" dirty="0" err="1"/>
              <a:t>AdventureWorks</a:t>
            </a:r>
            <a:r>
              <a:rPr lang="en-US" dirty="0"/>
              <a:t> Cycling Company database</a:t>
            </a:r>
          </a:p>
          <a:p>
            <a:pPr lvl="2"/>
            <a:r>
              <a:rPr lang="en-US" dirty="0" smtClean="0"/>
              <a:t>chose </a:t>
            </a:r>
            <a:r>
              <a:rPr lang="en-US" dirty="0"/>
              <a:t>84 attributes </a:t>
            </a:r>
          </a:p>
          <a:p>
            <a:pPr lvl="2"/>
            <a:r>
              <a:rPr lang="en-US" dirty="0" smtClean="0"/>
              <a:t>3</a:t>
            </a:r>
            <a:r>
              <a:rPr lang="en-US" dirty="0"/>
              <a:t>/4 annotators agreed on 67 attributes = &gt; training data</a:t>
            </a:r>
          </a:p>
          <a:p>
            <a:pPr lvl="1"/>
            <a:r>
              <a:rPr lang="en-US" dirty="0" smtClean="0"/>
              <a:t>going </a:t>
            </a:r>
            <a:r>
              <a:rPr lang="en-US" dirty="0"/>
              <a:t>to extract features from those attributes </a:t>
            </a:r>
          </a:p>
          <a:p>
            <a:endParaRPr lang="en-US" dirty="0"/>
          </a:p>
        </p:txBody>
      </p:sp>
    </p:spTree>
    <p:extLst>
      <p:ext uri="{BB962C8B-B14F-4D97-AF65-F5344CB8AC3E}">
        <p14:creationId xmlns:p14="http://schemas.microsoft.com/office/powerpoint/2010/main" val="307268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3845"/>
            <a:ext cx="7467600" cy="5305879"/>
          </a:xfrm>
        </p:spPr>
        <p:txBody>
          <a:bodyPr/>
          <a:lstStyle/>
          <a:p>
            <a:r>
              <a:rPr lang="en-US" dirty="0"/>
              <a:t>Attributes also differ in specificity. </a:t>
            </a:r>
          </a:p>
          <a:p>
            <a:pPr lvl="1"/>
            <a:r>
              <a:rPr lang="en-US" dirty="0" smtClean="0"/>
              <a:t>how </a:t>
            </a:r>
            <a:r>
              <a:rPr lang="en-US" dirty="0"/>
              <a:t>uniquely does the attribute describe the entity? </a:t>
            </a:r>
          </a:p>
          <a:p>
            <a:pPr lvl="1"/>
            <a:r>
              <a:rPr lang="en-US" dirty="0"/>
              <a:t>Ex) author less specific than title. </a:t>
            </a:r>
          </a:p>
          <a:p>
            <a:r>
              <a:rPr lang="en-US" dirty="0" smtClean="0"/>
              <a:t>semantic </a:t>
            </a:r>
            <a:r>
              <a:rPr lang="en-US" dirty="0"/>
              <a:t>specificity</a:t>
            </a:r>
            <a:r>
              <a:rPr lang="en-US" dirty="0" smtClean="0"/>
              <a:t>: score, between 0-1, according to  </a:t>
            </a:r>
            <a:r>
              <a:rPr lang="en-US" dirty="0"/>
              <a:t>how unambiguously its values map to rows in the table. </a:t>
            </a:r>
          </a:p>
          <a:p>
            <a:endParaRPr lang="en-US" dirty="0"/>
          </a:p>
        </p:txBody>
      </p:sp>
      <p:pic>
        <p:nvPicPr>
          <p:cNvPr id="5" name="Picture 4" descr="Screen Shot 2015-02-11 at 7.07.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43" y="3088472"/>
            <a:ext cx="6118582" cy="3301999"/>
          </a:xfrm>
          <a:prstGeom prst="rect">
            <a:avLst/>
          </a:prstGeom>
        </p:spPr>
      </p:pic>
    </p:spTree>
    <p:extLst>
      <p:ext uri="{BB962C8B-B14F-4D97-AF65-F5344CB8AC3E}">
        <p14:creationId xmlns:p14="http://schemas.microsoft.com/office/powerpoint/2010/main" val="192482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4812"/>
            <a:ext cx="8041440" cy="1162419"/>
          </a:xfrm>
        </p:spPr>
        <p:txBody>
          <a:bodyPr/>
          <a:lstStyle/>
          <a:p>
            <a:r>
              <a:rPr lang="en-US" dirty="0" smtClean="0"/>
              <a:t>2. Focus Discovery</a:t>
            </a:r>
            <a:endParaRPr lang="en-US" dirty="0"/>
          </a:p>
        </p:txBody>
      </p:sp>
      <p:sp>
        <p:nvSpPr>
          <p:cNvPr id="3" name="Content Placeholder 2"/>
          <p:cNvSpPr>
            <a:spLocks noGrp="1"/>
          </p:cNvSpPr>
          <p:nvPr>
            <p:ph idx="1"/>
          </p:nvPr>
        </p:nvSpPr>
        <p:spPr>
          <a:xfrm>
            <a:off x="838200" y="1250462"/>
            <a:ext cx="7467600" cy="4739263"/>
          </a:xfrm>
        </p:spPr>
        <p:txBody>
          <a:bodyPr>
            <a:normAutofit/>
          </a:bodyPr>
          <a:lstStyle/>
          <a:p>
            <a:r>
              <a:rPr lang="en-US" dirty="0" smtClean="0"/>
              <a:t>In </a:t>
            </a:r>
            <a:r>
              <a:rPr lang="en-US" dirty="0"/>
              <a:t>tuple selection dialogue on RDBs, each table corresponds to a distinct dialogue (different potential) focus. </a:t>
            </a:r>
          </a:p>
          <a:p>
            <a:endParaRPr lang="en-US" b="1" dirty="0" smtClean="0"/>
          </a:p>
          <a:p>
            <a:r>
              <a:rPr lang="en-US" b="1" dirty="0" smtClean="0"/>
              <a:t>Task</a:t>
            </a:r>
            <a:r>
              <a:rPr lang="en-US" dirty="0" smtClean="0"/>
              <a:t> </a:t>
            </a:r>
            <a:r>
              <a:rPr lang="en-US" dirty="0"/>
              <a:t>:</a:t>
            </a:r>
            <a:r>
              <a:rPr lang="en-US" dirty="0" smtClean="0"/>
              <a:t> </a:t>
            </a:r>
            <a:r>
              <a:rPr lang="en-US" dirty="0"/>
              <a:t>choose tables </a:t>
            </a:r>
            <a:r>
              <a:rPr lang="en-US" dirty="0" smtClean="0"/>
              <a:t>that fits the user’s need the most</a:t>
            </a:r>
          </a:p>
          <a:p>
            <a:r>
              <a:rPr lang="en-US" b="1" dirty="0" smtClean="0"/>
              <a:t>Solution</a:t>
            </a:r>
            <a:r>
              <a:rPr lang="en-US" dirty="0"/>
              <a:t>: use schema summarization to rank tables by importance as a function of verbal information, size, and </a:t>
            </a:r>
            <a:r>
              <a:rPr lang="en-US" dirty="0" smtClean="0"/>
              <a:t>connectivity</a:t>
            </a:r>
          </a:p>
          <a:p>
            <a:pPr lvl="1"/>
            <a:r>
              <a:rPr lang="en-US" dirty="0" smtClean="0"/>
              <a:t>In Heiskell Library database, BOOK table</a:t>
            </a:r>
          </a:p>
          <a:p>
            <a:pPr lvl="1"/>
            <a:endParaRPr lang="en-US" dirty="0" smtClean="0"/>
          </a:p>
          <a:p>
            <a:r>
              <a:rPr lang="en-US" dirty="0" smtClean="0"/>
              <a:t>So what’s schema summarization? </a:t>
            </a:r>
            <a:endParaRPr lang="en-US" dirty="0"/>
          </a:p>
        </p:txBody>
      </p:sp>
    </p:spTree>
    <p:extLst>
      <p:ext uri="{BB962C8B-B14F-4D97-AF65-F5344CB8AC3E}">
        <p14:creationId xmlns:p14="http://schemas.microsoft.com/office/powerpoint/2010/main" val="3120965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1286"/>
            <a:ext cx="7467600" cy="5318439"/>
          </a:xfrm>
        </p:spPr>
        <p:txBody>
          <a:bodyPr/>
          <a:lstStyle/>
          <a:p>
            <a:r>
              <a:rPr lang="en-US" dirty="0" smtClean="0"/>
              <a:t>Schema Summarization</a:t>
            </a:r>
          </a:p>
          <a:p>
            <a:pPr lvl="1"/>
            <a:r>
              <a:rPr lang="en-US" dirty="0" smtClean="0"/>
              <a:t>Definition: a Schema summary is a set of the most important nodes in the schema.</a:t>
            </a:r>
          </a:p>
          <a:p>
            <a:pPr lvl="2"/>
            <a:r>
              <a:rPr lang="en-US" dirty="0" smtClean="0"/>
              <a:t>Database schema is an undirected graph G = &lt;R, E&gt;</a:t>
            </a:r>
          </a:p>
          <a:p>
            <a:pPr lvl="3"/>
            <a:r>
              <a:rPr lang="en-US" dirty="0" smtClean="0"/>
              <a:t>Nodes r in R: tables in the database</a:t>
            </a:r>
          </a:p>
          <a:p>
            <a:pPr lvl="3"/>
            <a:r>
              <a:rPr lang="en-US" dirty="0" smtClean="0"/>
              <a:t>Edges e in E: joins between tables</a:t>
            </a:r>
          </a:p>
          <a:p>
            <a:pPr marL="640080" lvl="2" indent="0">
              <a:buNone/>
            </a:pPr>
            <a:endParaRPr lang="en-US" sz="1000" dirty="0"/>
          </a:p>
          <a:p>
            <a:pPr lvl="1"/>
            <a:r>
              <a:rPr lang="en-US" dirty="0"/>
              <a:t>I</a:t>
            </a:r>
            <a:r>
              <a:rPr lang="en-US" dirty="0" smtClean="0"/>
              <a:t>nput</a:t>
            </a:r>
            <a:r>
              <a:rPr lang="en-US" dirty="0"/>
              <a:t>: large multi-table </a:t>
            </a:r>
            <a:r>
              <a:rPr lang="en-US" dirty="0" smtClean="0"/>
              <a:t>database</a:t>
            </a:r>
            <a:endParaRPr lang="en-US" dirty="0"/>
          </a:p>
          <a:p>
            <a:pPr lvl="1"/>
            <a:r>
              <a:rPr lang="en-US" dirty="0"/>
              <a:t>O</a:t>
            </a:r>
            <a:r>
              <a:rPr lang="en-US" dirty="0" smtClean="0"/>
              <a:t>utput</a:t>
            </a:r>
            <a:r>
              <a:rPr lang="en-US" dirty="0"/>
              <a:t>: tables ranked by summary </a:t>
            </a:r>
            <a:r>
              <a:rPr lang="en-US" dirty="0" smtClean="0"/>
              <a:t>score</a:t>
            </a:r>
          </a:p>
          <a:p>
            <a:pPr lvl="1"/>
            <a:endParaRPr lang="en-US" sz="1000" dirty="0"/>
          </a:p>
          <a:p>
            <a:pPr lvl="1"/>
            <a:r>
              <a:rPr lang="en-US" dirty="0" smtClean="0"/>
              <a:t>random </a:t>
            </a:r>
            <a:r>
              <a:rPr lang="en-US" dirty="0"/>
              <a:t>walk algorithm </a:t>
            </a:r>
            <a:r>
              <a:rPr lang="en-US" dirty="0" smtClean="0"/>
              <a:t>(work </a:t>
            </a:r>
            <a:r>
              <a:rPr lang="en-US" dirty="0"/>
              <a:t>by Yang et al(VLDB 2009</a:t>
            </a:r>
            <a:r>
              <a:rPr lang="en-US" dirty="0" smtClean="0"/>
              <a:t>)) </a:t>
            </a:r>
            <a:r>
              <a:rPr lang="en-US" dirty="0"/>
              <a:t>scored tables by size, attribute entropy</a:t>
            </a:r>
            <a:r>
              <a:rPr lang="en-US" dirty="0" smtClean="0"/>
              <a:t>, and connectivity</a:t>
            </a:r>
            <a:endParaRPr lang="en-US" dirty="0"/>
          </a:p>
          <a:p>
            <a:pPr lvl="2"/>
            <a:r>
              <a:rPr lang="en-US" dirty="0" smtClean="0"/>
              <a:t>paper’s changes: </a:t>
            </a:r>
            <a:r>
              <a:rPr lang="en-US" dirty="0"/>
              <a:t>score the flow of verbal information over the </a:t>
            </a:r>
            <a:r>
              <a:rPr lang="en-US" dirty="0" smtClean="0"/>
              <a:t>joins.</a:t>
            </a:r>
            <a:endParaRPr lang="en-US" dirty="0"/>
          </a:p>
        </p:txBody>
      </p:sp>
    </p:spTree>
    <p:extLst>
      <p:ext uri="{BB962C8B-B14F-4D97-AF65-F5344CB8AC3E}">
        <p14:creationId xmlns:p14="http://schemas.microsoft.com/office/powerpoint/2010/main" val="1307151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1233713"/>
          </a:xfrm>
        </p:spPr>
        <p:txBody>
          <a:bodyPr/>
          <a:lstStyle/>
          <a:p>
            <a:r>
              <a:rPr lang="en-US" dirty="0" smtClean="0"/>
              <a:t>Some calculation …</a:t>
            </a:r>
            <a:endParaRPr lang="en-US" dirty="0"/>
          </a:p>
        </p:txBody>
      </p:sp>
      <p:sp>
        <p:nvSpPr>
          <p:cNvPr id="3" name="Content Placeholder 2"/>
          <p:cNvSpPr>
            <a:spLocks noGrp="1"/>
          </p:cNvSpPr>
          <p:nvPr>
            <p:ph idx="1"/>
          </p:nvPr>
        </p:nvSpPr>
        <p:spPr>
          <a:xfrm>
            <a:off x="838200" y="1233714"/>
            <a:ext cx="7467600" cy="4756011"/>
          </a:xfrm>
        </p:spPr>
        <p:txBody>
          <a:bodyPr/>
          <a:lstStyle/>
          <a:p>
            <a:r>
              <a:rPr lang="en-US" dirty="0"/>
              <a:t>Verbal information content</a:t>
            </a:r>
            <a:endParaRPr lang="en-US" dirty="0" smtClean="0"/>
          </a:p>
          <a:p>
            <a:pPr lvl="1"/>
            <a:r>
              <a:rPr lang="en-US" dirty="0" smtClean="0"/>
              <a:t>Build a transition matrix for every pair of tables in the DB.</a:t>
            </a:r>
          </a:p>
          <a:p>
            <a:pPr lvl="1"/>
            <a:r>
              <a:rPr lang="en-US" dirty="0" smtClean="0"/>
              <a:t>First, initialize table’s verbality score to its verbal information content V(T):</a:t>
            </a:r>
          </a:p>
          <a:p>
            <a:endParaRPr lang="en-US" dirty="0"/>
          </a:p>
          <a:p>
            <a:endParaRPr lang="en-US" dirty="0" smtClean="0"/>
          </a:p>
          <a:p>
            <a:endParaRPr lang="en-US" dirty="0"/>
          </a:p>
          <a:p>
            <a:pPr lvl="2"/>
            <a:r>
              <a:rPr lang="en-US" dirty="0" smtClean="0"/>
              <a:t>A’ is the set of intelligible attributes in the table</a:t>
            </a:r>
          </a:p>
          <a:p>
            <a:pPr lvl="2"/>
            <a:r>
              <a:rPr lang="en-US" dirty="0" smtClean="0"/>
              <a:t>Abs(T) is the cardinality of the table</a:t>
            </a:r>
          </a:p>
          <a:p>
            <a:pPr lvl="2"/>
            <a:r>
              <a:rPr lang="en-US" dirty="0" smtClean="0"/>
              <a:t>H(a) is the entropy of each attribute.  </a:t>
            </a:r>
          </a:p>
          <a:p>
            <a:endParaRPr lang="en-US" dirty="0"/>
          </a:p>
        </p:txBody>
      </p:sp>
      <p:pic>
        <p:nvPicPr>
          <p:cNvPr id="4" name="Picture 3" descr="Screen Shot 2015-02-15 at 10.00.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450" y="3368222"/>
            <a:ext cx="4527550" cy="914894"/>
          </a:xfrm>
          <a:prstGeom prst="rect">
            <a:avLst/>
          </a:prstGeom>
        </p:spPr>
      </p:pic>
      <p:pic>
        <p:nvPicPr>
          <p:cNvPr id="5" name="Picture 4" descr="Screen Shot 2015-02-15 at 10.00.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450" y="5775315"/>
            <a:ext cx="3565979" cy="428820"/>
          </a:xfrm>
          <a:prstGeom prst="rect">
            <a:avLst/>
          </a:prstGeom>
        </p:spPr>
      </p:pic>
    </p:spTree>
    <p:extLst>
      <p:ext uri="{BB962C8B-B14F-4D97-AF65-F5344CB8AC3E}">
        <p14:creationId xmlns:p14="http://schemas.microsoft.com/office/powerpoint/2010/main" val="190521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11 at 7.27.23 PM.png"/>
          <p:cNvPicPr>
            <a:picLocks noGrp="1" noChangeAspect="1"/>
          </p:cNvPicPr>
          <p:nvPr>
            <p:ph idx="1"/>
          </p:nvPr>
        </p:nvPicPr>
        <p:blipFill>
          <a:blip r:embed="rId3">
            <a:extLst>
              <a:ext uri="{28A0092B-C50C-407E-A947-70E740481C1C}">
                <a14:useLocalDpi xmlns:a14="http://schemas.microsoft.com/office/drawing/2010/main" val="0"/>
              </a:ext>
            </a:extLst>
          </a:blip>
          <a:srcRect t="-5898" b="-5898"/>
          <a:stretch>
            <a:fillRect/>
          </a:stretch>
        </p:blipFill>
        <p:spPr>
          <a:xfrm>
            <a:off x="838200" y="326572"/>
            <a:ext cx="7467600" cy="5046663"/>
          </a:xfrm>
        </p:spPr>
      </p:pic>
      <p:sp>
        <p:nvSpPr>
          <p:cNvPr id="5" name="TextBox 4"/>
          <p:cNvSpPr txBox="1"/>
          <p:nvPr/>
        </p:nvSpPr>
        <p:spPr>
          <a:xfrm>
            <a:off x="620486" y="5207000"/>
            <a:ext cx="7467600" cy="1581972"/>
          </a:xfrm>
          <a:prstGeom prst="rect">
            <a:avLst/>
          </a:prstGeom>
          <a:noFill/>
        </p:spPr>
        <p:txBody>
          <a:bodyPr wrap="square" rtlCol="0">
            <a:spAutoFit/>
          </a:bodyPr>
          <a:lstStyle/>
          <a:p>
            <a:pPr marL="557784" lvl="1" indent="-228600">
              <a:spcBef>
                <a:spcPct val="20000"/>
              </a:spcBef>
              <a:buClr>
                <a:srgbClr val="A63212"/>
              </a:buClr>
              <a:buSzPct val="95000"/>
              <a:buFont typeface="Rage Italic" pitchFamily="66" charset="0"/>
              <a:buChar char="0"/>
            </a:pPr>
            <a:r>
              <a:rPr lang="en-US" sz="2200" dirty="0" smtClean="0"/>
              <a:t>illustrates </a:t>
            </a:r>
            <a:r>
              <a:rPr lang="en-US" sz="2200" dirty="0"/>
              <a:t>the </a:t>
            </a:r>
            <a:r>
              <a:rPr lang="en-US" sz="2200" dirty="0" smtClean="0"/>
              <a:t>verbality </a:t>
            </a:r>
            <a:r>
              <a:rPr lang="en-US" sz="2200" dirty="0"/>
              <a:t>of </a:t>
            </a:r>
            <a:r>
              <a:rPr lang="en-US" sz="2200" dirty="0" err="1"/>
              <a:t>Heiskell</a:t>
            </a:r>
            <a:r>
              <a:rPr lang="en-US" sz="2200" dirty="0"/>
              <a:t> before and after information transfer. </a:t>
            </a:r>
          </a:p>
          <a:p>
            <a:pPr marL="557784" lvl="1" indent="-228600">
              <a:spcBef>
                <a:spcPct val="20000"/>
              </a:spcBef>
              <a:buClr>
                <a:srgbClr val="A63212"/>
              </a:buClr>
              <a:buSzPct val="95000"/>
              <a:buFont typeface="Rage Italic" pitchFamily="66" charset="0"/>
              <a:buChar char="0"/>
            </a:pPr>
            <a:endParaRPr lang="en-US" sz="2200" dirty="0" smtClean="0">
              <a:solidFill>
                <a:prstClr val="black">
                  <a:lumMod val="75000"/>
                  <a:lumOff val="25000"/>
                </a:prstClr>
              </a:solidFill>
            </a:endParaRPr>
          </a:p>
          <a:p>
            <a:endParaRPr lang="en-US" sz="2200" dirty="0"/>
          </a:p>
        </p:txBody>
      </p:sp>
    </p:spTree>
    <p:extLst>
      <p:ext uri="{BB962C8B-B14F-4D97-AF65-F5344CB8AC3E}">
        <p14:creationId xmlns:p14="http://schemas.microsoft.com/office/powerpoint/2010/main" val="2219794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5430"/>
            <a:ext cx="7467600" cy="5082581"/>
          </a:xfrm>
        </p:spPr>
        <p:txBody>
          <a:bodyPr>
            <a:normAutofit lnSpcReduction="10000"/>
          </a:bodyPr>
          <a:lstStyle/>
          <a:p>
            <a:r>
              <a:rPr lang="en-US" dirty="0" smtClean="0"/>
              <a:t>Incorporate connectivity by finding flow of verbal information over table joins, given by information transfer IT(j): </a:t>
            </a:r>
          </a:p>
          <a:p>
            <a:endParaRPr lang="en-US" dirty="0"/>
          </a:p>
          <a:p>
            <a:endParaRPr lang="en-US" dirty="0" smtClean="0"/>
          </a:p>
          <a:p>
            <a:endParaRPr lang="en-US" dirty="0"/>
          </a:p>
          <a:p>
            <a:pPr lvl="1"/>
            <a:r>
              <a:rPr lang="en-US" dirty="0" err="1"/>
              <a:t>q</a:t>
            </a:r>
            <a:r>
              <a:rPr lang="en-US" dirty="0" err="1" smtClean="0"/>
              <a:t>a</a:t>
            </a:r>
            <a:r>
              <a:rPr lang="en-US" dirty="0" smtClean="0"/>
              <a:t> = number of joins a belongs to</a:t>
            </a:r>
          </a:p>
          <a:p>
            <a:pPr lvl="1"/>
            <a:r>
              <a:rPr lang="en-US" dirty="0"/>
              <a:t>j</a:t>
            </a:r>
            <a:r>
              <a:rPr lang="en-US" dirty="0" smtClean="0"/>
              <a:t> = join attribute </a:t>
            </a:r>
          </a:p>
          <a:p>
            <a:pPr lvl="1"/>
            <a:endParaRPr lang="en-US" sz="1100" dirty="0"/>
          </a:p>
          <a:p>
            <a:r>
              <a:rPr lang="en-US" dirty="0" smtClean="0"/>
              <a:t>Transition Matrix for a dialogue database schema</a:t>
            </a:r>
          </a:p>
          <a:p>
            <a:pPr lvl="1"/>
            <a:r>
              <a:rPr lang="en-US" dirty="0" smtClean="0"/>
              <a:t>Let P(T,R) = transition portability between table T and R</a:t>
            </a:r>
          </a:p>
          <a:p>
            <a:pPr lvl="1"/>
            <a:r>
              <a:rPr lang="en-US" dirty="0" smtClean="0"/>
              <a:t>P(T,R) is the sum of IT(j) of j in J. </a:t>
            </a:r>
          </a:p>
          <a:p>
            <a:pPr lvl="1"/>
            <a:r>
              <a:rPr lang="en-US" dirty="0" smtClean="0"/>
              <a:t>P(T,T) = diagonal entries (how likely information stays in each table</a:t>
            </a:r>
          </a:p>
          <a:p>
            <a:pPr lvl="1"/>
            <a:endParaRPr lang="en-US" dirty="0" smtClean="0"/>
          </a:p>
        </p:txBody>
      </p:sp>
      <p:pic>
        <p:nvPicPr>
          <p:cNvPr id="4" name="Picture 3" descr="Screen Shot 2015-02-15 at 10.00.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263" y="1641928"/>
            <a:ext cx="4600575" cy="889000"/>
          </a:xfrm>
          <a:prstGeom prst="rect">
            <a:avLst/>
          </a:prstGeom>
        </p:spPr>
      </p:pic>
      <p:pic>
        <p:nvPicPr>
          <p:cNvPr id="11" name="Picture 10" descr="Screen Shot 2015-02-15 at 10.00.3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263" y="5518011"/>
            <a:ext cx="5020328" cy="770164"/>
          </a:xfrm>
          <a:prstGeom prst="rect">
            <a:avLst/>
          </a:prstGeom>
        </p:spPr>
      </p:pic>
    </p:spTree>
    <p:extLst>
      <p:ext uri="{BB962C8B-B14F-4D97-AF65-F5344CB8AC3E}">
        <p14:creationId xmlns:p14="http://schemas.microsoft.com/office/powerpoint/2010/main" val="3295960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24151"/>
          </a:xfrm>
        </p:spPr>
        <p:txBody>
          <a:bodyPr/>
          <a:lstStyle/>
          <a:p>
            <a:r>
              <a:rPr lang="en-US" dirty="0" smtClean="0"/>
              <a:t>What’s missing?</a:t>
            </a:r>
            <a:endParaRPr lang="en-US" dirty="0"/>
          </a:p>
        </p:txBody>
      </p:sp>
      <p:sp>
        <p:nvSpPr>
          <p:cNvPr id="3" name="Content Placeholder 2"/>
          <p:cNvSpPr>
            <a:spLocks noGrp="1"/>
          </p:cNvSpPr>
          <p:nvPr>
            <p:ph idx="1"/>
          </p:nvPr>
        </p:nvSpPr>
        <p:spPr>
          <a:xfrm>
            <a:off x="838200" y="1614715"/>
            <a:ext cx="7467600" cy="2467428"/>
          </a:xfrm>
        </p:spPr>
        <p:txBody>
          <a:bodyPr/>
          <a:lstStyle/>
          <a:p>
            <a:r>
              <a:rPr lang="en-US" dirty="0" smtClean="0"/>
              <a:t>Currently, ODDMER is limited to the table and attribute labels assigned by the database designer.</a:t>
            </a:r>
          </a:p>
          <a:p>
            <a:pPr lvl="1"/>
            <a:r>
              <a:rPr lang="en-US" dirty="0" smtClean="0"/>
              <a:t>Won’t know whether the labels are meaningful</a:t>
            </a:r>
          </a:p>
          <a:p>
            <a:pPr lvl="1"/>
            <a:endParaRPr lang="en-US" dirty="0"/>
          </a:p>
          <a:p>
            <a:r>
              <a:rPr lang="en-US" dirty="0" smtClean="0"/>
              <a:t>Suggest for future works.  </a:t>
            </a:r>
          </a:p>
        </p:txBody>
      </p:sp>
    </p:spTree>
    <p:extLst>
      <p:ext uri="{BB962C8B-B14F-4D97-AF65-F5344CB8AC3E}">
        <p14:creationId xmlns:p14="http://schemas.microsoft.com/office/powerpoint/2010/main" val="115918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Access</a:t>
            </a:r>
            <a:endParaRPr lang="en-US" dirty="0"/>
          </a:p>
        </p:txBody>
      </p:sp>
      <p:sp>
        <p:nvSpPr>
          <p:cNvPr id="3" name="Content Placeholder 2"/>
          <p:cNvSpPr>
            <a:spLocks noGrp="1"/>
          </p:cNvSpPr>
          <p:nvPr>
            <p:ph idx="1"/>
          </p:nvPr>
        </p:nvSpPr>
        <p:spPr>
          <a:xfrm>
            <a:off x="838200" y="1741714"/>
            <a:ext cx="7467600" cy="4248011"/>
          </a:xfrm>
        </p:spPr>
        <p:txBody>
          <a:bodyPr/>
          <a:lstStyle/>
          <a:p>
            <a:pPr marL="0" indent="0">
              <a:buNone/>
            </a:pPr>
            <a:r>
              <a:rPr lang="en-US" sz="3000" u="sng" dirty="0" smtClean="0"/>
              <a:t>Power versus Accessibility</a:t>
            </a:r>
          </a:p>
          <a:p>
            <a:pPr marL="0" indent="0">
              <a:buNone/>
            </a:pPr>
            <a:r>
              <a:rPr lang="en-US" dirty="0" smtClean="0"/>
              <a:t>Power: powerful semantics; requires expertise</a:t>
            </a:r>
          </a:p>
          <a:p>
            <a:pPr marL="0" indent="0">
              <a:buNone/>
            </a:pPr>
            <a:r>
              <a:rPr lang="en-US" dirty="0"/>
              <a:t>	</a:t>
            </a:r>
            <a:r>
              <a:rPr lang="en-US" dirty="0" smtClean="0"/>
              <a:t>-RDBs</a:t>
            </a:r>
          </a:p>
          <a:p>
            <a:pPr marL="0" indent="0">
              <a:buNone/>
            </a:pPr>
            <a:r>
              <a:rPr lang="en-US" dirty="0"/>
              <a:t>	</a:t>
            </a:r>
            <a:r>
              <a:rPr lang="en-US" dirty="0" smtClean="0"/>
              <a:t>-Ontologies</a:t>
            </a:r>
          </a:p>
          <a:p>
            <a:pPr marL="0" indent="0">
              <a:buNone/>
            </a:pPr>
            <a:r>
              <a:rPr lang="en-US" dirty="0" smtClean="0"/>
              <a:t>Accessibility: easy for most users; lacks portability</a:t>
            </a:r>
          </a:p>
          <a:p>
            <a:pPr marL="0" indent="0">
              <a:buNone/>
            </a:pPr>
            <a:r>
              <a:rPr lang="en-US" dirty="0"/>
              <a:t>	</a:t>
            </a:r>
            <a:r>
              <a:rPr lang="en-US" dirty="0" smtClean="0"/>
              <a:t>-Keyword search (example: Google search)</a:t>
            </a:r>
          </a:p>
          <a:p>
            <a:pPr marL="0" indent="0">
              <a:buNone/>
            </a:pPr>
            <a:r>
              <a:rPr lang="en-US" dirty="0"/>
              <a:t>	</a:t>
            </a:r>
            <a:r>
              <a:rPr lang="en-US" dirty="0" smtClean="0"/>
              <a:t>-Dialogue interfaces *</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664785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60437"/>
          </a:xfrm>
        </p:spPr>
        <p:txBody>
          <a:bodyPr/>
          <a:lstStyle/>
          <a:p>
            <a:r>
              <a:rPr lang="en-US" dirty="0" smtClean="0"/>
              <a:t>3.  Focus Agent Generation</a:t>
            </a:r>
            <a:endParaRPr lang="en-US" dirty="0"/>
          </a:p>
        </p:txBody>
      </p:sp>
      <p:sp>
        <p:nvSpPr>
          <p:cNvPr id="3" name="Content Placeholder 2"/>
          <p:cNvSpPr>
            <a:spLocks noGrp="1"/>
          </p:cNvSpPr>
          <p:nvPr>
            <p:ph idx="1"/>
          </p:nvPr>
        </p:nvSpPr>
        <p:spPr>
          <a:xfrm>
            <a:off x="838200" y="1560286"/>
            <a:ext cx="7467600" cy="4590143"/>
          </a:xfrm>
        </p:spPr>
        <p:txBody>
          <a:bodyPr>
            <a:normAutofit fontScale="92500" lnSpcReduction="10000"/>
          </a:bodyPr>
          <a:lstStyle/>
          <a:p>
            <a:r>
              <a:rPr lang="en-US" dirty="0" smtClean="0"/>
              <a:t>Other studies</a:t>
            </a:r>
            <a:r>
              <a:rPr lang="ko-KR" altLang="en-US" dirty="0" smtClean="0"/>
              <a:t> </a:t>
            </a:r>
            <a:r>
              <a:rPr lang="en-US" altLang="ko-KR" dirty="0" smtClean="0"/>
              <a:t>(</a:t>
            </a:r>
            <a:r>
              <a:rPr lang="en-US" altLang="ko-KR" dirty="0" err="1" smtClean="0"/>
              <a:t>Bohus</a:t>
            </a:r>
            <a:r>
              <a:rPr lang="en-US" altLang="ko-KR" dirty="0" smtClean="0"/>
              <a:t> &amp; </a:t>
            </a:r>
            <a:r>
              <a:rPr lang="en-US" altLang="ko-KR" dirty="0" err="1" smtClean="0"/>
              <a:t>Rudnicky</a:t>
            </a:r>
            <a:r>
              <a:rPr lang="en-US" altLang="ko-KR" dirty="0" smtClean="0"/>
              <a:t>, Nguyen &amp; </a:t>
            </a:r>
            <a:r>
              <a:rPr lang="en-US" altLang="ko-KR" dirty="0" err="1" smtClean="0"/>
              <a:t>Wobcke</a:t>
            </a:r>
            <a:r>
              <a:rPr lang="en-US" altLang="ko-KR" dirty="0" smtClean="0"/>
              <a:t>)</a:t>
            </a:r>
            <a:endParaRPr lang="en-US" dirty="0" smtClean="0"/>
          </a:p>
          <a:p>
            <a:pPr lvl="1"/>
            <a:r>
              <a:rPr lang="en-US" dirty="0" smtClean="0"/>
              <a:t>agent </a:t>
            </a:r>
            <a:r>
              <a:rPr lang="en-US" dirty="0"/>
              <a:t>based approach by dialogue management  </a:t>
            </a:r>
            <a:endParaRPr lang="en-US" dirty="0" smtClean="0"/>
          </a:p>
          <a:p>
            <a:r>
              <a:rPr lang="en-US" dirty="0" smtClean="0"/>
              <a:t>root </a:t>
            </a:r>
            <a:r>
              <a:rPr lang="en-US" dirty="0"/>
              <a:t>agent</a:t>
            </a:r>
          </a:p>
          <a:p>
            <a:pPr marL="0" indent="0">
              <a:buNone/>
            </a:pPr>
            <a:r>
              <a:rPr lang="en-US" dirty="0"/>
              <a:t>	</a:t>
            </a:r>
            <a:r>
              <a:rPr lang="en-US" dirty="0" smtClean="0"/>
              <a:t>1</a:t>
            </a:r>
            <a:r>
              <a:rPr lang="en-US" dirty="0"/>
              <a:t>. begins dialogue</a:t>
            </a:r>
          </a:p>
          <a:p>
            <a:pPr marL="0" indent="0">
              <a:buNone/>
            </a:pPr>
            <a:r>
              <a:rPr lang="en-US" dirty="0"/>
              <a:t>	</a:t>
            </a:r>
            <a:r>
              <a:rPr lang="en-US" dirty="0" smtClean="0"/>
              <a:t>2</a:t>
            </a:r>
            <a:r>
              <a:rPr lang="en-US" dirty="0"/>
              <a:t>. presents schema summary</a:t>
            </a:r>
          </a:p>
          <a:p>
            <a:pPr marL="0" indent="0">
              <a:buNone/>
            </a:pPr>
            <a:r>
              <a:rPr lang="en-US" dirty="0"/>
              <a:t>	</a:t>
            </a:r>
            <a:r>
              <a:rPr lang="en-US" dirty="0" smtClean="0"/>
              <a:t>3</a:t>
            </a:r>
            <a:r>
              <a:rPr lang="en-US" dirty="0"/>
              <a:t>. determines user need</a:t>
            </a:r>
          </a:p>
          <a:p>
            <a:pPr marL="0" indent="0">
              <a:buNone/>
            </a:pPr>
            <a:r>
              <a:rPr lang="en-US" dirty="0"/>
              <a:t>	</a:t>
            </a:r>
            <a:r>
              <a:rPr lang="en-US" dirty="0" smtClean="0"/>
              <a:t>4</a:t>
            </a:r>
            <a:r>
              <a:rPr lang="en-US" dirty="0"/>
              <a:t>. launches goal-specific agent</a:t>
            </a:r>
          </a:p>
          <a:p>
            <a:r>
              <a:rPr lang="en-US" dirty="0"/>
              <a:t>F</a:t>
            </a:r>
            <a:r>
              <a:rPr lang="en-US" dirty="0" smtClean="0"/>
              <a:t>ocus </a:t>
            </a:r>
            <a:r>
              <a:rPr lang="en-US" dirty="0"/>
              <a:t>agents responsible for dedicated user goal</a:t>
            </a:r>
          </a:p>
          <a:p>
            <a:pPr lvl="1"/>
            <a:r>
              <a:rPr lang="en-US" dirty="0" smtClean="0"/>
              <a:t>FSM </a:t>
            </a:r>
            <a:r>
              <a:rPr lang="en-US" dirty="0"/>
              <a:t>(finite state machines) constructed from intelligible attributes</a:t>
            </a:r>
          </a:p>
          <a:p>
            <a:pPr lvl="1"/>
            <a:r>
              <a:rPr lang="en-US" smtClean="0"/>
              <a:t>Currently system</a:t>
            </a:r>
            <a:r>
              <a:rPr lang="en-US" dirty="0"/>
              <a:t>-initiative</a:t>
            </a:r>
          </a:p>
          <a:p>
            <a:pPr lvl="1"/>
            <a:r>
              <a:rPr lang="en-US" dirty="0" smtClean="0"/>
              <a:t>prompts </a:t>
            </a:r>
            <a:r>
              <a:rPr lang="en-US" dirty="0"/>
              <a:t>for intelligible attributes ordered by specificity </a:t>
            </a:r>
          </a:p>
          <a:p>
            <a:endParaRPr lang="en-US" dirty="0"/>
          </a:p>
        </p:txBody>
      </p:sp>
    </p:spTree>
    <p:extLst>
      <p:ext uri="{BB962C8B-B14F-4D97-AF65-F5344CB8AC3E}">
        <p14:creationId xmlns:p14="http://schemas.microsoft.com/office/powerpoint/2010/main" val="2064434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08429"/>
            <a:ext cx="8041440" cy="961571"/>
          </a:xfrm>
        </p:spPr>
        <p:txBody>
          <a:bodyPr/>
          <a:lstStyle/>
          <a:p>
            <a:r>
              <a:rPr lang="en-US" dirty="0" smtClean="0"/>
              <a:t>EVALUATION</a:t>
            </a:r>
            <a:endParaRPr lang="en-US" dirty="0"/>
          </a:p>
        </p:txBody>
      </p:sp>
      <p:sp>
        <p:nvSpPr>
          <p:cNvPr id="3" name="Content Placeholder 2"/>
          <p:cNvSpPr>
            <a:spLocks noGrp="1"/>
          </p:cNvSpPr>
          <p:nvPr>
            <p:ph idx="1"/>
          </p:nvPr>
        </p:nvSpPr>
        <p:spPr>
          <a:xfrm>
            <a:off x="838200" y="1469570"/>
            <a:ext cx="7467600" cy="4826001"/>
          </a:xfrm>
        </p:spPr>
        <p:txBody>
          <a:bodyPr>
            <a:normAutofit fontScale="92500" lnSpcReduction="20000"/>
          </a:bodyPr>
          <a:lstStyle/>
          <a:p>
            <a:r>
              <a:rPr lang="en-US" dirty="0" smtClean="0"/>
              <a:t>2 simulated users: C (complete) and L (limited)</a:t>
            </a:r>
          </a:p>
          <a:p>
            <a:pPr marL="0" indent="0">
              <a:buNone/>
            </a:pPr>
            <a:endParaRPr lang="en-US" sz="1000" dirty="0" smtClean="0"/>
          </a:p>
          <a:p>
            <a:r>
              <a:rPr lang="en-US" dirty="0" smtClean="0"/>
              <a:t>Simulating the vocabulary problem</a:t>
            </a:r>
          </a:p>
          <a:p>
            <a:pPr lvl="1"/>
            <a:r>
              <a:rPr lang="en-US" dirty="0" smtClean="0"/>
              <a:t>Need a method that is robust to missing values</a:t>
            </a:r>
          </a:p>
          <a:p>
            <a:pPr lvl="1"/>
            <a:r>
              <a:rPr lang="en-US" dirty="0" smtClean="0"/>
              <a:t>Use relative occurrence in </a:t>
            </a:r>
            <a:r>
              <a:rPr lang="en-US" dirty="0" err="1"/>
              <a:t>G</a:t>
            </a:r>
            <a:r>
              <a:rPr lang="en-US" dirty="0" err="1" smtClean="0"/>
              <a:t>igaword</a:t>
            </a:r>
            <a:r>
              <a:rPr lang="en-US" dirty="0" smtClean="0"/>
              <a:t> as L’s likelihood of knowing an attribute. </a:t>
            </a:r>
          </a:p>
          <a:p>
            <a:endParaRPr lang="en-US" sz="1000" dirty="0"/>
          </a:p>
          <a:p>
            <a:pPr lvl="1"/>
            <a:r>
              <a:rPr lang="en-US" dirty="0" smtClean="0"/>
              <a:t>Similar to Selfridge and </a:t>
            </a:r>
            <a:r>
              <a:rPr lang="en-US" dirty="0" err="1" smtClean="0"/>
              <a:t>Heeman</a:t>
            </a:r>
            <a:r>
              <a:rPr lang="en-US" dirty="0" smtClean="0"/>
              <a:t>(2010)</a:t>
            </a:r>
          </a:p>
          <a:p>
            <a:pPr lvl="2"/>
            <a:r>
              <a:rPr lang="en-US" dirty="0"/>
              <a:t>simulate users with different knowledge </a:t>
            </a:r>
            <a:r>
              <a:rPr lang="en-US" dirty="0" smtClean="0"/>
              <a:t>levels. </a:t>
            </a:r>
          </a:p>
          <a:p>
            <a:pPr lvl="2"/>
            <a:r>
              <a:rPr lang="en-US" dirty="0" smtClean="0"/>
              <a:t>users </a:t>
            </a:r>
            <a:r>
              <a:rPr lang="en-US" dirty="0"/>
              <a:t>don’t know different attributes with different likelihoods</a:t>
            </a:r>
            <a:r>
              <a:rPr lang="en-US" dirty="0" smtClean="0"/>
              <a:t>.</a:t>
            </a:r>
          </a:p>
          <a:p>
            <a:pPr lvl="2"/>
            <a:endParaRPr lang="en-US" sz="1000" dirty="0" smtClean="0"/>
          </a:p>
          <a:p>
            <a:r>
              <a:rPr lang="en-US" dirty="0" smtClean="0"/>
              <a:t>Testing the impact of domain knowledge </a:t>
            </a:r>
          </a:p>
          <a:p>
            <a:pPr lvl="1"/>
            <a:r>
              <a:rPr lang="en-US" dirty="0" smtClean="0"/>
              <a:t>Measure average dialogue length of 1000 simulation for each user with </a:t>
            </a:r>
          </a:p>
          <a:p>
            <a:pPr lvl="2"/>
            <a:r>
              <a:rPr lang="en-US" dirty="0" smtClean="0"/>
              <a:t>V/N  (vocabulary section/ without) </a:t>
            </a:r>
          </a:p>
          <a:p>
            <a:pPr lvl="2"/>
            <a:r>
              <a:rPr lang="en-US" dirty="0" smtClean="0"/>
              <a:t>R/S ( prompted ordered randomly/ by specific)  </a:t>
            </a:r>
            <a:endParaRPr lang="en-US" dirty="0"/>
          </a:p>
        </p:txBody>
      </p:sp>
    </p:spTree>
    <p:extLst>
      <p:ext uri="{BB962C8B-B14F-4D97-AF65-F5344CB8AC3E}">
        <p14:creationId xmlns:p14="http://schemas.microsoft.com/office/powerpoint/2010/main" val="31342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15 at 1.59.20 AM.png"/>
          <p:cNvPicPr>
            <a:picLocks noGrp="1" noChangeAspect="1"/>
          </p:cNvPicPr>
          <p:nvPr>
            <p:ph idx="1"/>
          </p:nvPr>
        </p:nvPicPr>
        <p:blipFill>
          <a:blip r:embed="rId2">
            <a:extLst>
              <a:ext uri="{28A0092B-C50C-407E-A947-70E740481C1C}">
                <a14:useLocalDpi xmlns:a14="http://schemas.microsoft.com/office/drawing/2010/main" val="0"/>
              </a:ext>
            </a:extLst>
          </a:blip>
          <a:srcRect l="-9446" r="-9446"/>
          <a:stretch>
            <a:fillRect/>
          </a:stretch>
        </p:blipFill>
        <p:spPr>
          <a:xfrm>
            <a:off x="0" y="655869"/>
            <a:ext cx="4786086" cy="5476417"/>
          </a:xfrm>
        </p:spPr>
      </p:pic>
      <p:sp>
        <p:nvSpPr>
          <p:cNvPr id="5" name="Rectangle 4"/>
          <p:cNvSpPr/>
          <p:nvPr/>
        </p:nvSpPr>
        <p:spPr>
          <a:xfrm>
            <a:off x="4572000" y="738496"/>
            <a:ext cx="4572000" cy="5170645"/>
          </a:xfrm>
          <a:prstGeom prst="rect">
            <a:avLst/>
          </a:prstGeom>
        </p:spPr>
        <p:txBody>
          <a:bodyPr>
            <a:spAutoFit/>
          </a:bodyPr>
          <a:lstStyle/>
          <a:p>
            <a:pPr marL="228600" indent="-228600">
              <a:spcBef>
                <a:spcPct val="20000"/>
              </a:spcBef>
              <a:buClr>
                <a:srgbClr val="A63212"/>
              </a:buClr>
              <a:buSzPct val="95000"/>
              <a:buFont typeface="Rage Italic" pitchFamily="66" charset="0"/>
              <a:buChar char="0"/>
            </a:pPr>
            <a:r>
              <a:rPr lang="en-US" sz="2200" dirty="0">
                <a:solidFill>
                  <a:prstClr val="black">
                    <a:lumMod val="75000"/>
                    <a:lumOff val="25000"/>
                  </a:prstClr>
                </a:solidFill>
              </a:rPr>
              <a:t>Dialogue </a:t>
            </a:r>
            <a:r>
              <a:rPr lang="en-US" sz="2200" dirty="0" smtClean="0">
                <a:solidFill>
                  <a:prstClr val="black">
                    <a:lumMod val="75000"/>
                    <a:lumOff val="25000"/>
                  </a:prstClr>
                </a:solidFill>
              </a:rPr>
              <a:t>continues </a:t>
            </a:r>
            <a:r>
              <a:rPr lang="en-US" sz="2200" dirty="0">
                <a:solidFill>
                  <a:prstClr val="black">
                    <a:lumMod val="75000"/>
                    <a:lumOff val="25000"/>
                  </a:prstClr>
                </a:solidFill>
              </a:rPr>
              <a:t>until a tuple is successfully </a:t>
            </a:r>
            <a:r>
              <a:rPr lang="en-US" sz="2200" dirty="0" smtClean="0">
                <a:solidFill>
                  <a:prstClr val="black">
                    <a:lumMod val="75000"/>
                    <a:lumOff val="25000"/>
                  </a:prstClr>
                </a:solidFill>
              </a:rPr>
              <a:t>ordered</a:t>
            </a:r>
          </a:p>
          <a:p>
            <a:pPr marL="228600" lvl="0" indent="-228600">
              <a:spcBef>
                <a:spcPct val="20000"/>
              </a:spcBef>
              <a:buClr>
                <a:srgbClr val="A63212"/>
              </a:buClr>
              <a:buSzPct val="95000"/>
              <a:buFont typeface="Rage Italic" pitchFamily="66" charset="0"/>
              <a:buChar char="0"/>
            </a:pPr>
            <a:r>
              <a:rPr lang="en-US" sz="2200" dirty="0" smtClean="0">
                <a:solidFill>
                  <a:prstClr val="black">
                    <a:lumMod val="75000"/>
                    <a:lumOff val="25000"/>
                  </a:prstClr>
                </a:solidFill>
              </a:rPr>
              <a:t>Ordering prompts by specificity without vocabulary selection (*/N/S) yields sharp increase in efficiency in both users.</a:t>
            </a:r>
            <a:endParaRPr lang="en-US" sz="2200" dirty="0">
              <a:solidFill>
                <a:prstClr val="black">
                  <a:lumMod val="75000"/>
                  <a:lumOff val="25000"/>
                </a:prstClr>
              </a:solidFill>
            </a:endParaRPr>
          </a:p>
          <a:p>
            <a:pPr marL="228600" lvl="0" indent="-228600">
              <a:spcBef>
                <a:spcPct val="20000"/>
              </a:spcBef>
              <a:buClr>
                <a:srgbClr val="A63212"/>
              </a:buClr>
              <a:buSzPct val="95000"/>
              <a:buFont typeface="Rage Italic" pitchFamily="66" charset="0"/>
              <a:buChar char="0"/>
            </a:pPr>
            <a:r>
              <a:rPr lang="en-US" sz="2200" dirty="0" smtClean="0">
                <a:solidFill>
                  <a:prstClr val="black">
                    <a:lumMod val="75000"/>
                    <a:lumOff val="25000"/>
                  </a:prstClr>
                </a:solidFill>
              </a:rPr>
              <a:t>C has long dialogue </a:t>
            </a:r>
          </a:p>
          <a:p>
            <a:pPr marL="685800" lvl="1" indent="-228600">
              <a:spcBef>
                <a:spcPct val="20000"/>
              </a:spcBef>
              <a:buClr>
                <a:srgbClr val="A63212"/>
              </a:buClr>
              <a:buSzPct val="95000"/>
              <a:buFont typeface="Rage Italic" pitchFamily="66" charset="0"/>
              <a:buChar char="0"/>
            </a:pPr>
            <a:r>
              <a:rPr lang="en-US" sz="2200" dirty="0" smtClean="0">
                <a:solidFill>
                  <a:prstClr val="black">
                    <a:lumMod val="75000"/>
                    <a:lumOff val="25000"/>
                  </a:prstClr>
                </a:solidFill>
              </a:rPr>
              <a:t>Longer it takes a random order to achieve a constraint combinations with more attributes. </a:t>
            </a:r>
          </a:p>
          <a:p>
            <a:pPr marL="228600" indent="-228600">
              <a:spcBef>
                <a:spcPct val="20000"/>
              </a:spcBef>
              <a:buClr>
                <a:srgbClr val="A63212"/>
              </a:buClr>
              <a:buSzPct val="95000"/>
              <a:buFont typeface="Rage Italic" pitchFamily="66" charset="0"/>
              <a:buChar char="0"/>
            </a:pPr>
            <a:r>
              <a:rPr lang="en-US" sz="2200" dirty="0" smtClean="0">
                <a:solidFill>
                  <a:prstClr val="black">
                    <a:lumMod val="75000"/>
                    <a:lumOff val="25000"/>
                  </a:prstClr>
                </a:solidFill>
              </a:rPr>
              <a:t>Vocabulary selection and order-by-specificity helps L.</a:t>
            </a:r>
          </a:p>
          <a:p>
            <a:pPr marL="685800" lvl="1" indent="-228600">
              <a:spcBef>
                <a:spcPct val="20000"/>
              </a:spcBef>
              <a:buClr>
                <a:srgbClr val="A63212"/>
              </a:buClr>
              <a:buSzPct val="95000"/>
              <a:buFont typeface="Rage Italic" pitchFamily="66" charset="0"/>
              <a:buChar char="0"/>
            </a:pPr>
            <a:r>
              <a:rPr lang="en-US" sz="2200" dirty="0" smtClean="0">
                <a:solidFill>
                  <a:prstClr val="black">
                    <a:lumMod val="75000"/>
                    <a:lumOff val="25000"/>
                  </a:prstClr>
                </a:solidFill>
              </a:rPr>
              <a:t>Dialogue length decreases</a:t>
            </a:r>
            <a:endParaRPr lang="en-US" sz="2200" dirty="0">
              <a:solidFill>
                <a:prstClr val="black">
                  <a:lumMod val="75000"/>
                  <a:lumOff val="25000"/>
                </a:prstClr>
              </a:solidFill>
            </a:endParaRPr>
          </a:p>
        </p:txBody>
      </p:sp>
    </p:spTree>
    <p:extLst>
      <p:ext uri="{BB962C8B-B14F-4D97-AF65-F5344CB8AC3E}">
        <p14:creationId xmlns:p14="http://schemas.microsoft.com/office/powerpoint/2010/main" val="2202765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561294"/>
          </a:xfrm>
        </p:spPr>
        <p:txBody>
          <a:bodyPr/>
          <a:lstStyle/>
          <a:p>
            <a:r>
              <a:rPr lang="en-US" dirty="0" smtClean="0"/>
              <a:t>Conclusion</a:t>
            </a:r>
            <a:endParaRPr lang="en-US" dirty="0"/>
          </a:p>
        </p:txBody>
      </p:sp>
      <p:sp>
        <p:nvSpPr>
          <p:cNvPr id="3" name="Content Placeholder 2"/>
          <p:cNvSpPr>
            <a:spLocks noGrp="1"/>
          </p:cNvSpPr>
          <p:nvPr>
            <p:ph idx="1"/>
          </p:nvPr>
        </p:nvSpPr>
        <p:spPr>
          <a:xfrm>
            <a:off x="838200" y="1324429"/>
            <a:ext cx="7467600" cy="4826000"/>
          </a:xfrm>
        </p:spPr>
        <p:txBody>
          <a:bodyPr>
            <a:normAutofit fontScale="92500"/>
          </a:bodyPr>
          <a:lstStyle/>
          <a:p>
            <a:r>
              <a:rPr lang="en-US" dirty="0" smtClean="0"/>
              <a:t>Now have demonstrated ODDMER!!!! </a:t>
            </a:r>
          </a:p>
          <a:p>
            <a:endParaRPr lang="en-US" dirty="0" smtClean="0"/>
          </a:p>
          <a:p>
            <a:r>
              <a:rPr lang="en-US" dirty="0" smtClean="0"/>
              <a:t>Table’s useful attributes are found by calculating the intelligibility and specificity of each table</a:t>
            </a:r>
          </a:p>
          <a:p>
            <a:r>
              <a:rPr lang="en-US" dirty="0" smtClean="0"/>
              <a:t>Use schema summarization to choose the most important tables that are to be presented to the user</a:t>
            </a:r>
          </a:p>
          <a:p>
            <a:r>
              <a:rPr lang="en-US" dirty="0" smtClean="0"/>
              <a:t>Evaluation shows that specific intelligible vocabulary produces shorter dialogue</a:t>
            </a:r>
          </a:p>
          <a:p>
            <a:r>
              <a:rPr lang="en-US" dirty="0" smtClean="0"/>
              <a:t>The database itself can constrain dialogue management, even without domain expertise or a human in the loop.</a:t>
            </a:r>
          </a:p>
          <a:p>
            <a:endParaRPr lang="en-US" dirty="0"/>
          </a:p>
          <a:p>
            <a:r>
              <a:rPr lang="en-US" dirty="0" smtClean="0"/>
              <a:t>Suggest some possible topics of future studies.  </a:t>
            </a:r>
            <a:endParaRPr lang="en-US" dirty="0"/>
          </a:p>
        </p:txBody>
      </p:sp>
    </p:spTree>
    <p:extLst>
      <p:ext uri="{BB962C8B-B14F-4D97-AF65-F5344CB8AC3E}">
        <p14:creationId xmlns:p14="http://schemas.microsoft.com/office/powerpoint/2010/main" val="1202824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CLARITY</a:t>
            </a:r>
            <a:endParaRPr lang="en-US" dirty="0"/>
          </a:p>
        </p:txBody>
      </p:sp>
      <p:sp>
        <p:nvSpPr>
          <p:cNvPr id="3" name="Content Placeholder 2"/>
          <p:cNvSpPr>
            <a:spLocks noGrp="1"/>
          </p:cNvSpPr>
          <p:nvPr>
            <p:ph idx="1"/>
          </p:nvPr>
        </p:nvSpPr>
        <p:spPr/>
        <p:txBody>
          <a:bodyPr/>
          <a:lstStyle/>
          <a:p>
            <a:r>
              <a:rPr lang="en-US" dirty="0" smtClean="0"/>
              <a:t>For </a:t>
            </a:r>
            <a:r>
              <a:rPr lang="en-US" dirty="0"/>
              <a:t>the reasonably well-prepared reader, is it clear what was done and why? Is the paper well-written and well-structured</a:t>
            </a:r>
            <a:r>
              <a:rPr lang="en-US" dirty="0" smtClean="0"/>
              <a:t>?</a:t>
            </a:r>
          </a:p>
          <a:p>
            <a:endParaRPr lang="en-US" dirty="0"/>
          </a:p>
        </p:txBody>
      </p:sp>
    </p:spTree>
    <p:extLst>
      <p:ext uri="{BB962C8B-B14F-4D97-AF65-F5344CB8AC3E}">
        <p14:creationId xmlns:p14="http://schemas.microsoft.com/office/powerpoint/2010/main" val="3504021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EVALUATION</a:t>
            </a:r>
            <a:endParaRPr lang="en-US" dirty="0"/>
          </a:p>
        </p:txBody>
      </p:sp>
    </p:spTree>
    <p:extLst>
      <p:ext uri="{BB962C8B-B14F-4D97-AF65-F5344CB8AC3E}">
        <p14:creationId xmlns:p14="http://schemas.microsoft.com/office/powerpoint/2010/main" val="2349334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ORIGINALITY</a:t>
            </a:r>
            <a:endParaRPr lang="en-US" dirty="0"/>
          </a:p>
        </p:txBody>
      </p:sp>
      <p:sp>
        <p:nvSpPr>
          <p:cNvPr id="3" name="Content Placeholder 2"/>
          <p:cNvSpPr>
            <a:spLocks noGrp="1"/>
          </p:cNvSpPr>
          <p:nvPr>
            <p:ph idx="1"/>
          </p:nvPr>
        </p:nvSpPr>
        <p:spPr/>
        <p:txBody>
          <a:bodyPr/>
          <a:lstStyle/>
          <a:p>
            <a:r>
              <a:rPr lang="en-US" dirty="0"/>
              <a:t>Is there novelty in the developed application or tool? Does it address a new problem or one that has received little attention? Alternatively, does it present a system that has significant benefits over other systems, either in terms of its usability, coverage, or success? </a:t>
            </a:r>
          </a:p>
          <a:p>
            <a:endParaRPr lang="en-US" dirty="0"/>
          </a:p>
        </p:txBody>
      </p:sp>
    </p:spTree>
    <p:extLst>
      <p:ext uri="{BB962C8B-B14F-4D97-AF65-F5344CB8AC3E}">
        <p14:creationId xmlns:p14="http://schemas.microsoft.com/office/powerpoint/2010/main" val="411898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744992"/>
            <a:ext cx="8041440" cy="1442674"/>
          </a:xfrm>
        </p:spPr>
        <p:txBody>
          <a:bodyPr/>
          <a:lstStyle/>
          <a:p>
            <a:r>
              <a:rPr lang="en-US" dirty="0"/>
              <a:t>IMPLEMENTATION AND SOUNDNESS</a:t>
            </a:r>
            <a:br>
              <a:rPr lang="en-US" dirty="0"/>
            </a:br>
            <a:endParaRPr lang="en-US" dirty="0"/>
          </a:p>
        </p:txBody>
      </p:sp>
      <p:sp>
        <p:nvSpPr>
          <p:cNvPr id="3" name="Content Placeholder 2"/>
          <p:cNvSpPr>
            <a:spLocks noGrp="1"/>
          </p:cNvSpPr>
          <p:nvPr>
            <p:ph idx="1"/>
          </p:nvPr>
        </p:nvSpPr>
        <p:spPr/>
        <p:txBody>
          <a:bodyPr/>
          <a:lstStyle/>
          <a:p>
            <a:r>
              <a:rPr lang="en-US" dirty="0"/>
              <a:t>Has the application or tool been fully implemented or do certain parts of the system remain to be implemented? Does it achieve its claims? Is enough detail provided that one might be able to replicate the application or tool with some effort? Are working examples provided and do they adequately illustrate the claims made?</a:t>
            </a:r>
          </a:p>
          <a:p>
            <a:endParaRPr lang="en-US" dirty="0"/>
          </a:p>
        </p:txBody>
      </p:sp>
    </p:spTree>
    <p:extLst>
      <p:ext uri="{BB962C8B-B14F-4D97-AF65-F5344CB8AC3E}">
        <p14:creationId xmlns:p14="http://schemas.microsoft.com/office/powerpoint/2010/main" val="832031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a:t>
            </a:r>
            <a:endParaRPr lang="en-US" dirty="0"/>
          </a:p>
        </p:txBody>
      </p:sp>
      <p:sp>
        <p:nvSpPr>
          <p:cNvPr id="3" name="Content Placeholder 2"/>
          <p:cNvSpPr>
            <a:spLocks noGrp="1"/>
          </p:cNvSpPr>
          <p:nvPr>
            <p:ph idx="1"/>
          </p:nvPr>
        </p:nvSpPr>
        <p:spPr/>
        <p:txBody>
          <a:bodyPr/>
          <a:lstStyle/>
          <a:p>
            <a:r>
              <a:rPr lang="en-US" dirty="0"/>
              <a:t>Does this paper have enough substance, or would it benefit from more ideas or results? </a:t>
            </a:r>
          </a:p>
          <a:p>
            <a:r>
              <a:rPr lang="en-US" dirty="0"/>
              <a:t>Note that this question mainly concerns the amount of work; its quality is evaluated in other categories</a:t>
            </a:r>
          </a:p>
        </p:txBody>
      </p:sp>
    </p:spTree>
    <p:extLst>
      <p:ext uri="{BB962C8B-B14F-4D97-AF65-F5344CB8AC3E}">
        <p14:creationId xmlns:p14="http://schemas.microsoft.com/office/powerpoint/2010/main" val="4163632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MEAINGFUL COMPARISON</a:t>
            </a:r>
            <a:endParaRPr lang="en-US" dirty="0"/>
          </a:p>
        </p:txBody>
      </p:sp>
      <p:sp>
        <p:nvSpPr>
          <p:cNvPr id="3" name="Content Placeholder 2"/>
          <p:cNvSpPr>
            <a:spLocks noGrp="1"/>
          </p:cNvSpPr>
          <p:nvPr>
            <p:ph idx="1"/>
          </p:nvPr>
        </p:nvSpPr>
        <p:spPr/>
        <p:txBody>
          <a:bodyPr/>
          <a:lstStyle/>
          <a:p>
            <a:r>
              <a:rPr lang="en-US" dirty="0"/>
              <a:t>Do the authors make clear where the presented system sits with respect to existing literature? Are the references adequate? Are the benefits of the system/application well-supported and are the limitations identified? </a:t>
            </a:r>
          </a:p>
          <a:p>
            <a:endParaRPr lang="en-US" dirty="0"/>
          </a:p>
        </p:txBody>
      </p:sp>
    </p:spTree>
    <p:extLst>
      <p:ext uri="{BB962C8B-B14F-4D97-AF65-F5344CB8AC3E}">
        <p14:creationId xmlns:p14="http://schemas.microsoft.com/office/powerpoint/2010/main" val="108691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Dialogue Manager? </a:t>
            </a:r>
            <a:endParaRPr lang="en-US" dirty="0"/>
          </a:p>
        </p:txBody>
      </p:sp>
      <p:sp>
        <p:nvSpPr>
          <p:cNvPr id="3" name="Content Placeholder 2"/>
          <p:cNvSpPr>
            <a:spLocks noGrp="1"/>
          </p:cNvSpPr>
          <p:nvPr>
            <p:ph idx="1"/>
          </p:nvPr>
        </p:nvSpPr>
        <p:spPr/>
        <p:txBody>
          <a:bodyPr>
            <a:normAutofit lnSpcReduction="10000"/>
          </a:bodyPr>
          <a:lstStyle/>
          <a:p>
            <a:r>
              <a:rPr lang="en-US" dirty="0" smtClean="0"/>
              <a:t>Portability! </a:t>
            </a:r>
          </a:p>
          <a:p>
            <a:pPr lvl="1"/>
            <a:r>
              <a:rPr lang="en-US" dirty="0" smtClean="0"/>
              <a:t>Appropriate semantics and user goals must be hand-defined. </a:t>
            </a:r>
          </a:p>
          <a:p>
            <a:pPr lvl="2"/>
            <a:r>
              <a:rPr lang="en-US" dirty="0" smtClean="0"/>
              <a:t>For example, a flight domain can’t tell the user about hotels.</a:t>
            </a:r>
          </a:p>
          <a:p>
            <a:pPr lvl="1"/>
            <a:r>
              <a:rPr lang="en-US" dirty="0" smtClean="0"/>
              <a:t>Reinforcement learned dialogue managers </a:t>
            </a:r>
            <a:r>
              <a:rPr lang="en-US" dirty="0"/>
              <a:t>rely on small sets of dialogue states and actions, hand defined by domain experts. </a:t>
            </a:r>
            <a:endParaRPr lang="en-US" dirty="0" smtClean="0"/>
          </a:p>
          <a:p>
            <a:endParaRPr lang="en-US" dirty="0"/>
          </a:p>
          <a:p>
            <a:r>
              <a:rPr lang="en-US" dirty="0" smtClean="0"/>
              <a:t>Paper motivation = </a:t>
            </a:r>
            <a:r>
              <a:rPr lang="en-US" dirty="0"/>
              <a:t>counteract of portability </a:t>
            </a:r>
            <a:r>
              <a:rPr lang="en-US" dirty="0" smtClean="0"/>
              <a:t>issue</a:t>
            </a:r>
          </a:p>
          <a:p>
            <a:pPr lvl="1"/>
            <a:r>
              <a:rPr lang="en-US" dirty="0" smtClean="0"/>
              <a:t>space </a:t>
            </a:r>
            <a:r>
              <a:rPr lang="en-US" dirty="0"/>
              <a:t>of dialogue </a:t>
            </a:r>
            <a:r>
              <a:rPr lang="en-US" dirty="0" smtClean="0"/>
              <a:t>moves is </a:t>
            </a:r>
            <a:r>
              <a:rPr lang="en-US" dirty="0"/>
              <a:t>constrained by database </a:t>
            </a:r>
            <a:endParaRPr lang="en-US" dirty="0" smtClean="0"/>
          </a:p>
          <a:p>
            <a:pPr lvl="2"/>
            <a:r>
              <a:rPr lang="en-US" dirty="0" smtClean="0"/>
              <a:t>Space generated by back end database</a:t>
            </a:r>
          </a:p>
        </p:txBody>
      </p:sp>
    </p:spTree>
    <p:extLst>
      <p:ext uri="{BB962C8B-B14F-4D97-AF65-F5344CB8AC3E}">
        <p14:creationId xmlns:p14="http://schemas.microsoft.com/office/powerpoint/2010/main" val="784181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br>
              <a:rPr lang="en-US" dirty="0" smtClean="0"/>
            </a:br>
            <a:r>
              <a:rPr lang="en-US" dirty="0" smtClean="0"/>
              <a:t>IDEAS OR RESULT</a:t>
            </a:r>
            <a:endParaRPr lang="en-US" dirty="0"/>
          </a:p>
        </p:txBody>
      </p:sp>
      <p:sp>
        <p:nvSpPr>
          <p:cNvPr id="3" name="Content Placeholder 2"/>
          <p:cNvSpPr>
            <a:spLocks noGrp="1"/>
          </p:cNvSpPr>
          <p:nvPr>
            <p:ph idx="1"/>
          </p:nvPr>
        </p:nvSpPr>
        <p:spPr/>
        <p:txBody>
          <a:bodyPr/>
          <a:lstStyle/>
          <a:p>
            <a:r>
              <a:rPr lang="en-US" dirty="0"/>
              <a:t>How significant is the work described? Will novel aspects of the system result in other researchers adopting the approach in their own work? Does the system represent a significant and important advance in implemented and tested human language technology?</a:t>
            </a:r>
          </a:p>
          <a:p>
            <a:endParaRPr lang="en-US" dirty="0"/>
          </a:p>
        </p:txBody>
      </p:sp>
    </p:spTree>
    <p:extLst>
      <p:ext uri="{BB962C8B-B14F-4D97-AF65-F5344CB8AC3E}">
        <p14:creationId xmlns:p14="http://schemas.microsoft.com/office/powerpoint/2010/main" val="143215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1197429"/>
          </a:xfrm>
        </p:spPr>
        <p:txBody>
          <a:bodyPr/>
          <a:lstStyle/>
          <a:p>
            <a:r>
              <a:rPr lang="en-US" dirty="0" smtClean="0"/>
              <a:t>Outline of the Paper </a:t>
            </a:r>
            <a:endParaRPr lang="en-US" dirty="0"/>
          </a:p>
        </p:txBody>
      </p:sp>
      <p:sp>
        <p:nvSpPr>
          <p:cNvPr id="3" name="Content Placeholder 2"/>
          <p:cNvSpPr>
            <a:spLocks noGrp="1"/>
          </p:cNvSpPr>
          <p:nvPr>
            <p:ph idx="1"/>
          </p:nvPr>
        </p:nvSpPr>
        <p:spPr>
          <a:xfrm>
            <a:off x="838200" y="1197429"/>
            <a:ext cx="7467600" cy="4792297"/>
          </a:xfrm>
        </p:spPr>
        <p:txBody>
          <a:bodyPr>
            <a:normAutofit fontScale="92500"/>
          </a:bodyPr>
          <a:lstStyle/>
          <a:p>
            <a:r>
              <a:rPr lang="en-US" dirty="0" smtClean="0"/>
              <a:t>Introduction</a:t>
            </a:r>
          </a:p>
          <a:p>
            <a:pPr lvl="1"/>
            <a:r>
              <a:rPr lang="en-US" dirty="0" smtClean="0"/>
              <a:t>dialogue </a:t>
            </a:r>
            <a:r>
              <a:rPr lang="en-US" dirty="0"/>
              <a:t>system that access databases</a:t>
            </a:r>
          </a:p>
          <a:p>
            <a:pPr lvl="1"/>
            <a:r>
              <a:rPr lang="en-US" dirty="0" smtClean="0"/>
              <a:t>dialogue </a:t>
            </a:r>
            <a:r>
              <a:rPr lang="en-US" dirty="0"/>
              <a:t>management: deciding what dialogue act to </a:t>
            </a:r>
            <a:r>
              <a:rPr lang="en-US" dirty="0" smtClean="0"/>
              <a:t>take</a:t>
            </a:r>
          </a:p>
          <a:p>
            <a:r>
              <a:rPr lang="en-US" dirty="0" smtClean="0"/>
              <a:t>Related works</a:t>
            </a:r>
          </a:p>
          <a:p>
            <a:r>
              <a:rPr lang="en-US" dirty="0" smtClean="0"/>
              <a:t>The ODDMER</a:t>
            </a:r>
            <a:r>
              <a:rPr lang="ko-KR" altLang="en-US" dirty="0" smtClean="0"/>
              <a:t> </a:t>
            </a:r>
            <a:r>
              <a:rPr lang="en-US" altLang="ko-KR" dirty="0" smtClean="0"/>
              <a:t>dialogue system</a:t>
            </a:r>
            <a:endParaRPr lang="en-US" dirty="0"/>
          </a:p>
          <a:p>
            <a:pPr lvl="1"/>
            <a:r>
              <a:rPr lang="en-US" dirty="0" smtClean="0"/>
              <a:t>3 </a:t>
            </a:r>
            <a:r>
              <a:rPr lang="en-US" dirty="0"/>
              <a:t>modules</a:t>
            </a:r>
          </a:p>
          <a:p>
            <a:pPr marL="0" indent="0">
              <a:buNone/>
            </a:pPr>
            <a:r>
              <a:rPr lang="en-US" dirty="0"/>
              <a:t>	</a:t>
            </a:r>
            <a:r>
              <a:rPr lang="en-US" dirty="0" smtClean="0"/>
              <a:t>	1</a:t>
            </a:r>
            <a:r>
              <a:rPr lang="en-US" dirty="0"/>
              <a:t>. vocab </a:t>
            </a:r>
            <a:r>
              <a:rPr lang="en-US" dirty="0" smtClean="0"/>
              <a:t>selection</a:t>
            </a:r>
          </a:p>
          <a:p>
            <a:pPr marL="0" indent="0">
              <a:buNone/>
            </a:pPr>
            <a:r>
              <a:rPr lang="en-US" dirty="0"/>
              <a:t>	</a:t>
            </a:r>
            <a:r>
              <a:rPr lang="en-US" dirty="0" smtClean="0"/>
              <a:t>	2</a:t>
            </a:r>
            <a:r>
              <a:rPr lang="en-US" dirty="0"/>
              <a:t>. focus </a:t>
            </a:r>
            <a:r>
              <a:rPr lang="en-US" dirty="0" smtClean="0"/>
              <a:t>discovery</a:t>
            </a:r>
          </a:p>
          <a:p>
            <a:pPr marL="0" indent="0">
              <a:buNone/>
            </a:pPr>
            <a:r>
              <a:rPr lang="en-US" dirty="0"/>
              <a:t>	</a:t>
            </a:r>
            <a:r>
              <a:rPr lang="en-US" dirty="0" smtClean="0"/>
              <a:t>	3</a:t>
            </a:r>
            <a:r>
              <a:rPr lang="en-US" dirty="0"/>
              <a:t>. focus </a:t>
            </a:r>
            <a:r>
              <a:rPr lang="en-US" dirty="0" smtClean="0"/>
              <a:t>agents</a:t>
            </a:r>
          </a:p>
          <a:p>
            <a:r>
              <a:rPr lang="en-US" dirty="0" smtClean="0"/>
              <a:t>Evaluation</a:t>
            </a:r>
          </a:p>
          <a:p>
            <a:pPr lvl="1"/>
            <a:r>
              <a:rPr lang="en-US" dirty="0" smtClean="0"/>
              <a:t>three </a:t>
            </a:r>
            <a:r>
              <a:rPr lang="en-US" dirty="0"/>
              <a:t>relational databases in different domains </a:t>
            </a:r>
          </a:p>
          <a:p>
            <a:pPr lvl="1"/>
            <a:r>
              <a:rPr lang="en-US" dirty="0" smtClean="0"/>
              <a:t>simulated </a:t>
            </a:r>
            <a:r>
              <a:rPr lang="en-US" dirty="0"/>
              <a:t>users: control for users’ prior knowledge </a:t>
            </a:r>
          </a:p>
          <a:p>
            <a:endParaRPr lang="en-US" dirty="0"/>
          </a:p>
          <a:p>
            <a:pPr lvl="1"/>
            <a:endParaRPr lang="en-US" dirty="0"/>
          </a:p>
        </p:txBody>
      </p:sp>
    </p:spTree>
    <p:extLst>
      <p:ext uri="{BB962C8B-B14F-4D97-AF65-F5344CB8AC3E}">
        <p14:creationId xmlns:p14="http://schemas.microsoft.com/office/powerpoint/2010/main" val="223044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81429"/>
            <a:ext cx="8041440" cy="1251857"/>
          </a:xfrm>
        </p:spPr>
        <p:txBody>
          <a:bodyPr/>
          <a:lstStyle/>
          <a:p>
            <a:r>
              <a:rPr lang="en-US" dirty="0" smtClean="0"/>
              <a:t>Introduction (Background)</a:t>
            </a:r>
            <a:endParaRPr lang="en-US" dirty="0"/>
          </a:p>
        </p:txBody>
      </p:sp>
      <p:sp>
        <p:nvSpPr>
          <p:cNvPr id="3" name="Content Placeholder 2"/>
          <p:cNvSpPr>
            <a:spLocks noGrp="1"/>
          </p:cNvSpPr>
          <p:nvPr>
            <p:ph idx="1"/>
          </p:nvPr>
        </p:nvSpPr>
        <p:spPr>
          <a:xfrm>
            <a:off x="838200" y="1433286"/>
            <a:ext cx="7467600" cy="4556440"/>
          </a:xfrm>
        </p:spPr>
        <p:txBody>
          <a:bodyPr>
            <a:normAutofit lnSpcReduction="10000"/>
          </a:bodyPr>
          <a:lstStyle/>
          <a:p>
            <a:r>
              <a:rPr lang="en-US" dirty="0" smtClean="0"/>
              <a:t>Some Vocabulary Definition</a:t>
            </a:r>
          </a:p>
          <a:p>
            <a:pPr lvl="1"/>
            <a:r>
              <a:rPr lang="en-US" b="1" dirty="0" smtClean="0"/>
              <a:t>Open dialogue management</a:t>
            </a:r>
            <a:r>
              <a:rPr lang="en-US" dirty="0" smtClean="0"/>
              <a:t>: generates dialogue states, actions, and strategies from knowledge it computes about the semantics of its domain.</a:t>
            </a:r>
          </a:p>
          <a:p>
            <a:pPr lvl="1"/>
            <a:r>
              <a:rPr lang="en-US" b="1" dirty="0" smtClean="0"/>
              <a:t>Dialogue strategy</a:t>
            </a:r>
            <a:r>
              <a:rPr lang="en-US" dirty="0" smtClean="0"/>
              <a:t>: procedure by which a system chooses its next action given the current state of the dialogue</a:t>
            </a:r>
          </a:p>
          <a:p>
            <a:pPr lvl="1"/>
            <a:r>
              <a:rPr lang="en-US" b="1" dirty="0" smtClean="0"/>
              <a:t>Dialogue policy</a:t>
            </a:r>
            <a:r>
              <a:rPr lang="en-US" dirty="0" smtClean="0"/>
              <a:t>: completely specifies which strategy to use in dialogue states</a:t>
            </a:r>
          </a:p>
          <a:p>
            <a:pPr lvl="1"/>
            <a:r>
              <a:rPr lang="en-US" b="1" dirty="0" smtClean="0"/>
              <a:t>Candidate dialogue foci</a:t>
            </a:r>
            <a:r>
              <a:rPr lang="en-US" dirty="0" smtClean="0"/>
              <a:t>: tables that have the most potential to address basic user goals</a:t>
            </a:r>
          </a:p>
          <a:p>
            <a:pPr lvl="1"/>
            <a:r>
              <a:rPr lang="en-US" b="1" dirty="0" smtClean="0"/>
              <a:t>Focus agent</a:t>
            </a:r>
            <a:r>
              <a:rPr lang="en-US" dirty="0" smtClean="0"/>
              <a:t>: prompts users for values of intelligible attributes ordered by efficiency. </a:t>
            </a:r>
            <a:endParaRPr lang="en-US" dirty="0"/>
          </a:p>
        </p:txBody>
      </p:sp>
    </p:spTree>
    <p:extLst>
      <p:ext uri="{BB962C8B-B14F-4D97-AF65-F5344CB8AC3E}">
        <p14:creationId xmlns:p14="http://schemas.microsoft.com/office/powerpoint/2010/main" val="290354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416151"/>
          </a:xfrm>
        </p:spPr>
        <p:txBody>
          <a:bodyPr/>
          <a:lstStyle/>
          <a:p>
            <a:r>
              <a:rPr lang="en-US" dirty="0"/>
              <a:t>Introduction </a:t>
            </a:r>
            <a:r>
              <a:rPr lang="en-US" dirty="0" smtClean="0"/>
              <a:t>cont.</a:t>
            </a:r>
            <a:endParaRPr lang="en-US" dirty="0"/>
          </a:p>
        </p:txBody>
      </p:sp>
      <p:sp>
        <p:nvSpPr>
          <p:cNvPr id="3" name="Content Placeholder 2"/>
          <p:cNvSpPr>
            <a:spLocks noGrp="1"/>
          </p:cNvSpPr>
          <p:nvPr>
            <p:ph idx="1"/>
          </p:nvPr>
        </p:nvSpPr>
        <p:spPr>
          <a:xfrm>
            <a:off x="838200" y="1306286"/>
            <a:ext cx="7467600" cy="4683439"/>
          </a:xfrm>
        </p:spPr>
        <p:txBody>
          <a:bodyPr/>
          <a:lstStyle/>
          <a:p>
            <a:r>
              <a:rPr lang="en-US" sz="3000" dirty="0" smtClean="0"/>
              <a:t>Information Seeking Dialogues</a:t>
            </a:r>
          </a:p>
          <a:p>
            <a:pPr lvl="1"/>
            <a:r>
              <a:rPr lang="en-US" sz="2400" dirty="0" smtClean="0"/>
              <a:t>user goal is to satisfy some information need. </a:t>
            </a:r>
          </a:p>
          <a:p>
            <a:pPr lvl="2"/>
            <a:r>
              <a:rPr lang="en-US" dirty="0" smtClean="0"/>
              <a:t>Select a tuple from a table *</a:t>
            </a:r>
          </a:p>
          <a:p>
            <a:pPr lvl="2"/>
            <a:r>
              <a:rPr lang="en-US" dirty="0" smtClean="0"/>
              <a:t>Compare tuple values</a:t>
            </a:r>
          </a:p>
          <a:p>
            <a:pPr lvl="2"/>
            <a:r>
              <a:rPr lang="en-US" dirty="0" smtClean="0"/>
              <a:t>Etc.</a:t>
            </a:r>
            <a:endParaRPr lang="en-US" dirty="0"/>
          </a:p>
          <a:p>
            <a:pPr lvl="1"/>
            <a:r>
              <a:rPr lang="en-US" dirty="0" smtClean="0"/>
              <a:t>Paper focus is tuple selection in slot filling dialogues</a:t>
            </a:r>
          </a:p>
          <a:p>
            <a:pPr lvl="2"/>
            <a:r>
              <a:rPr lang="en-US" dirty="0" smtClean="0"/>
              <a:t>Example: I want J.R.R. Tolkien’s latest book. </a:t>
            </a:r>
          </a:p>
          <a:p>
            <a:pPr lvl="1"/>
            <a:r>
              <a:rPr lang="en-US" dirty="0" smtClean="0"/>
              <a:t>Dialogue Manager is responsible for returning a system action given a user’s inquiry. </a:t>
            </a:r>
          </a:p>
          <a:p>
            <a:pPr lvl="2"/>
            <a:r>
              <a:rPr lang="en-US" dirty="0" smtClean="0"/>
              <a:t>1.compute new dialogue state</a:t>
            </a:r>
          </a:p>
          <a:p>
            <a:pPr lvl="2"/>
            <a:r>
              <a:rPr lang="en-US" dirty="0" smtClean="0"/>
              <a:t>2.decide next action for that goal</a:t>
            </a:r>
          </a:p>
          <a:p>
            <a:pPr lvl="1"/>
            <a:endParaRPr lang="en-US" dirty="0"/>
          </a:p>
        </p:txBody>
      </p:sp>
    </p:spTree>
    <p:extLst>
      <p:ext uri="{BB962C8B-B14F-4D97-AF65-F5344CB8AC3E}">
        <p14:creationId xmlns:p14="http://schemas.microsoft.com/office/powerpoint/2010/main" val="22981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416151"/>
          </a:xfrm>
        </p:spPr>
        <p:txBody>
          <a:bodyPr/>
          <a:lstStyle/>
          <a:p>
            <a:r>
              <a:rPr lang="en-US" dirty="0"/>
              <a:t>Introduction </a:t>
            </a:r>
            <a:r>
              <a:rPr lang="en-US" dirty="0" smtClean="0"/>
              <a:t>cont.</a:t>
            </a:r>
            <a:endParaRPr lang="en-US" dirty="0"/>
          </a:p>
        </p:txBody>
      </p:sp>
      <p:sp>
        <p:nvSpPr>
          <p:cNvPr id="3" name="Content Placeholder 2"/>
          <p:cNvSpPr>
            <a:spLocks noGrp="1"/>
          </p:cNvSpPr>
          <p:nvPr>
            <p:ph idx="1"/>
          </p:nvPr>
        </p:nvSpPr>
        <p:spPr>
          <a:xfrm>
            <a:off x="838200" y="1306286"/>
            <a:ext cx="7467600" cy="4683439"/>
          </a:xfrm>
        </p:spPr>
        <p:txBody>
          <a:bodyPr/>
          <a:lstStyle/>
          <a:p>
            <a:r>
              <a:rPr lang="en-US" dirty="0" smtClean="0"/>
              <a:t>Premise of this study</a:t>
            </a:r>
          </a:p>
          <a:p>
            <a:pPr lvl="1"/>
            <a:r>
              <a:rPr lang="en-US" dirty="0" smtClean="0"/>
              <a:t>Structure and contents of the database constrain types of dialogues users can fruitfully have.</a:t>
            </a:r>
          </a:p>
          <a:p>
            <a:pPr marL="0" indent="0">
              <a:buNone/>
            </a:pPr>
            <a:endParaRPr lang="en-US" sz="2000" dirty="0" smtClean="0"/>
          </a:p>
          <a:p>
            <a:pPr marL="0" indent="0">
              <a:buNone/>
            </a:pPr>
            <a:r>
              <a:rPr lang="en-US" sz="3000" dirty="0" smtClean="0"/>
              <a:t>Open dialogue managers </a:t>
            </a:r>
            <a:r>
              <a:rPr lang="en-US" dirty="0" smtClean="0"/>
              <a:t>should … </a:t>
            </a:r>
          </a:p>
          <a:p>
            <a:pPr marL="329184" lvl="1" indent="0">
              <a:buNone/>
            </a:pPr>
            <a:r>
              <a:rPr lang="en-US" sz="2500" u="sng" dirty="0" smtClean="0"/>
              <a:t>compute </a:t>
            </a:r>
            <a:r>
              <a:rPr lang="en-US" sz="2500" u="sng" dirty="0"/>
              <a:t>metaknowledge about their database enabling the system to pick their states and actions. </a:t>
            </a:r>
            <a:r>
              <a:rPr lang="en-US" sz="2500" u="sng" dirty="0" smtClean="0"/>
              <a:t> </a:t>
            </a:r>
            <a:endParaRPr lang="en-US" sz="2500" u="sng" dirty="0"/>
          </a:p>
          <a:p>
            <a:endParaRPr lang="en-US" dirty="0"/>
          </a:p>
        </p:txBody>
      </p:sp>
    </p:spTree>
    <p:extLst>
      <p:ext uri="{BB962C8B-B14F-4D97-AF65-F5344CB8AC3E}">
        <p14:creationId xmlns:p14="http://schemas.microsoft.com/office/powerpoint/2010/main" val="160170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416151"/>
          </a:xfrm>
        </p:spPr>
        <p:txBody>
          <a:bodyPr/>
          <a:lstStyle/>
          <a:p>
            <a:r>
              <a:rPr lang="en-US" dirty="0" smtClean="0"/>
              <a:t>Related Works</a:t>
            </a:r>
            <a:endParaRPr lang="en-US" dirty="0"/>
          </a:p>
        </p:txBody>
      </p:sp>
      <p:sp>
        <p:nvSpPr>
          <p:cNvPr id="3" name="Content Placeholder 2"/>
          <p:cNvSpPr>
            <a:spLocks noGrp="1"/>
          </p:cNvSpPr>
          <p:nvPr>
            <p:ph idx="1"/>
          </p:nvPr>
        </p:nvSpPr>
        <p:spPr>
          <a:xfrm>
            <a:off x="838200" y="1306286"/>
            <a:ext cx="7467600" cy="4683439"/>
          </a:xfrm>
        </p:spPr>
        <p:txBody>
          <a:bodyPr>
            <a:normAutofit lnSpcReduction="10000"/>
          </a:bodyPr>
          <a:lstStyle/>
          <a:p>
            <a:r>
              <a:rPr lang="en-US" dirty="0" smtClean="0"/>
              <a:t>Hastie, Liu, and Leman (2009)</a:t>
            </a:r>
          </a:p>
          <a:p>
            <a:pPr lvl="1"/>
            <a:r>
              <a:rPr lang="en-US" dirty="0" smtClean="0"/>
              <a:t>Generates policies from databases. </a:t>
            </a:r>
          </a:p>
          <a:p>
            <a:pPr lvl="2"/>
            <a:r>
              <a:rPr lang="en-US" dirty="0" smtClean="0"/>
              <a:t>Do not consider multiple tables. </a:t>
            </a:r>
            <a:endParaRPr lang="en-US" dirty="0"/>
          </a:p>
          <a:p>
            <a:pPr lvl="2"/>
            <a:r>
              <a:rPr lang="en-US" dirty="0" smtClean="0"/>
              <a:t>Rely on business process model</a:t>
            </a:r>
          </a:p>
          <a:p>
            <a:pPr lvl="2"/>
            <a:r>
              <a:rPr lang="en-US" dirty="0" smtClean="0"/>
              <a:t>Limit the method to domains with available models</a:t>
            </a:r>
          </a:p>
          <a:p>
            <a:r>
              <a:rPr lang="en-US" dirty="0" err="1" smtClean="0"/>
              <a:t>Polifroni</a:t>
            </a:r>
            <a:r>
              <a:rPr lang="en-US" dirty="0" smtClean="0"/>
              <a:t>, Chung, and </a:t>
            </a:r>
            <a:r>
              <a:rPr lang="en-US" dirty="0" err="1" smtClean="0"/>
              <a:t>Seneff</a:t>
            </a:r>
            <a:r>
              <a:rPr lang="en-US" dirty="0" smtClean="0"/>
              <a:t>(2003)</a:t>
            </a:r>
          </a:p>
          <a:p>
            <a:pPr lvl="1"/>
            <a:r>
              <a:rPr lang="en-US" dirty="0" smtClean="0"/>
              <a:t>Domain independent dialogue managers -&gt; portable</a:t>
            </a:r>
          </a:p>
          <a:p>
            <a:pPr lvl="2"/>
            <a:r>
              <a:rPr lang="en-US" dirty="0" smtClean="0"/>
              <a:t>Automatically cluster attributes to present content summaries</a:t>
            </a:r>
          </a:p>
          <a:p>
            <a:r>
              <a:rPr lang="en-US" dirty="0" err="1" smtClean="0"/>
              <a:t>Demberg</a:t>
            </a:r>
            <a:r>
              <a:rPr lang="en-US" dirty="0" smtClean="0"/>
              <a:t> and Moore (2006)</a:t>
            </a:r>
          </a:p>
          <a:p>
            <a:pPr lvl="1"/>
            <a:r>
              <a:rPr lang="en-US" dirty="0" smtClean="0"/>
              <a:t>Chooses vocabulary according to a user model</a:t>
            </a:r>
          </a:p>
          <a:p>
            <a:pPr lvl="2"/>
            <a:r>
              <a:rPr lang="en-US" dirty="0" smtClean="0"/>
              <a:t>Need a manually constructed user model</a:t>
            </a:r>
          </a:p>
          <a:p>
            <a:pPr lvl="2"/>
            <a:r>
              <a:rPr lang="en-US" dirty="0" smtClean="0"/>
              <a:t>Tables of interest are predefined</a:t>
            </a:r>
          </a:p>
          <a:p>
            <a:pPr lvl="1"/>
            <a:endParaRPr lang="en-US" dirty="0"/>
          </a:p>
        </p:txBody>
      </p:sp>
    </p:spTree>
    <p:extLst>
      <p:ext uri="{BB962C8B-B14F-4D97-AF65-F5344CB8AC3E}">
        <p14:creationId xmlns:p14="http://schemas.microsoft.com/office/powerpoint/2010/main" val="160170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416151"/>
          </a:xfrm>
        </p:spPr>
        <p:txBody>
          <a:bodyPr/>
          <a:lstStyle/>
          <a:p>
            <a:r>
              <a:rPr lang="en-US" dirty="0" smtClean="0"/>
              <a:t>Related Works</a:t>
            </a:r>
            <a:endParaRPr lang="en-US" dirty="0"/>
          </a:p>
        </p:txBody>
      </p:sp>
      <p:sp>
        <p:nvSpPr>
          <p:cNvPr id="3" name="Content Placeholder 2"/>
          <p:cNvSpPr>
            <a:spLocks noGrp="1"/>
          </p:cNvSpPr>
          <p:nvPr>
            <p:ph idx="1"/>
          </p:nvPr>
        </p:nvSpPr>
        <p:spPr>
          <a:xfrm>
            <a:off x="838200" y="1306286"/>
            <a:ext cx="7467600" cy="4683439"/>
          </a:xfrm>
        </p:spPr>
        <p:txBody>
          <a:bodyPr>
            <a:normAutofit fontScale="92500" lnSpcReduction="10000"/>
          </a:bodyPr>
          <a:lstStyle/>
          <a:p>
            <a:r>
              <a:rPr lang="en-US" dirty="0" err="1" smtClean="0"/>
              <a:t>Janarthanam</a:t>
            </a:r>
            <a:r>
              <a:rPr lang="en-US" dirty="0" smtClean="0"/>
              <a:t> and Lemon (2010)</a:t>
            </a:r>
          </a:p>
          <a:p>
            <a:pPr lvl="1"/>
            <a:r>
              <a:rPr lang="en-US" dirty="0" smtClean="0"/>
              <a:t>Concentrate more closely on the vocabulary problem</a:t>
            </a:r>
          </a:p>
          <a:p>
            <a:pPr lvl="1"/>
            <a:r>
              <a:rPr lang="en-US" dirty="0" smtClean="0"/>
              <a:t>a system determines a user’s level of referring expression expertise. </a:t>
            </a:r>
          </a:p>
          <a:p>
            <a:pPr lvl="1"/>
            <a:r>
              <a:rPr lang="en-US" dirty="0" smtClean="0"/>
              <a:t>But set of possible expressions are manually chosen</a:t>
            </a:r>
          </a:p>
          <a:p>
            <a:r>
              <a:rPr lang="en-US" dirty="0" err="1" smtClean="0"/>
              <a:t>Rieser</a:t>
            </a:r>
            <a:r>
              <a:rPr lang="en-US" dirty="0" smtClean="0"/>
              <a:t> and Lemon (2009)</a:t>
            </a:r>
          </a:p>
          <a:p>
            <a:pPr lvl="1"/>
            <a:r>
              <a:rPr lang="en-US" dirty="0" smtClean="0"/>
              <a:t>Find the optimal size of a list of tuples that matches a user’s constraints.</a:t>
            </a:r>
          </a:p>
          <a:p>
            <a:pPr lvl="1"/>
            <a:r>
              <a:rPr lang="en-US" dirty="0" smtClean="0"/>
              <a:t>Dialogue strategy is treated as a policy</a:t>
            </a:r>
          </a:p>
          <a:p>
            <a:pPr lvl="2"/>
            <a:r>
              <a:rPr lang="en-US" dirty="0" smtClean="0"/>
              <a:t>Policy= a function that maps states to actions. </a:t>
            </a:r>
          </a:p>
          <a:p>
            <a:r>
              <a:rPr lang="en-US" dirty="0" smtClean="0"/>
              <a:t>NLIDBs (natural language interfaces to database)</a:t>
            </a:r>
          </a:p>
          <a:p>
            <a:pPr lvl="1"/>
            <a:r>
              <a:rPr lang="en-US" dirty="0" smtClean="0"/>
              <a:t>Parse a user dialogue into a logical form.</a:t>
            </a:r>
          </a:p>
          <a:p>
            <a:pPr lvl="1"/>
            <a:r>
              <a:rPr lang="en-US" dirty="0" smtClean="0"/>
              <a:t>TEAM</a:t>
            </a:r>
          </a:p>
          <a:p>
            <a:pPr lvl="1"/>
            <a:r>
              <a:rPr lang="en-US" dirty="0" smtClean="0"/>
              <a:t>ORAKEL</a:t>
            </a:r>
            <a:endParaRPr lang="en-US" dirty="0"/>
          </a:p>
        </p:txBody>
      </p:sp>
    </p:spTree>
    <p:extLst>
      <p:ext uri="{BB962C8B-B14F-4D97-AF65-F5344CB8AC3E}">
        <p14:creationId xmlns:p14="http://schemas.microsoft.com/office/powerpoint/2010/main" val="2666126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1071</TotalTime>
  <Words>2140</Words>
  <Application>Microsoft Macintosh PowerPoint</Application>
  <PresentationFormat>On-screen Show (4:3)</PresentationFormat>
  <Paragraphs>256</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Sketchbook</vt:lpstr>
      <vt:lpstr>Open Dialogue Management for Relational Databases</vt:lpstr>
      <vt:lpstr>Information Access</vt:lpstr>
      <vt:lpstr>Problem with Dialogue Manager? </vt:lpstr>
      <vt:lpstr>Outline of the Paper </vt:lpstr>
      <vt:lpstr>Introduction (Background)</vt:lpstr>
      <vt:lpstr>Introduction cont.</vt:lpstr>
      <vt:lpstr>Introduction cont.</vt:lpstr>
      <vt:lpstr>Related Works</vt:lpstr>
      <vt:lpstr>Related Works</vt:lpstr>
      <vt:lpstr>ODDMER! </vt:lpstr>
      <vt:lpstr>Three Steps of ODDMER</vt:lpstr>
      <vt:lpstr>1. Vocabulary Selection</vt:lpstr>
      <vt:lpstr>PowerPoint Presentation</vt:lpstr>
      <vt:lpstr>2. Focus Discovery</vt:lpstr>
      <vt:lpstr>PowerPoint Presentation</vt:lpstr>
      <vt:lpstr>Some calculation …</vt:lpstr>
      <vt:lpstr>PowerPoint Presentation</vt:lpstr>
      <vt:lpstr>PowerPoint Presentation</vt:lpstr>
      <vt:lpstr>What’s missing?</vt:lpstr>
      <vt:lpstr>3.  Focus Agent Generation</vt:lpstr>
      <vt:lpstr>EVALUATION</vt:lpstr>
      <vt:lpstr>PowerPoint Presentation</vt:lpstr>
      <vt:lpstr>Conclusion</vt:lpstr>
      <vt:lpstr>CLARITY</vt:lpstr>
      <vt:lpstr>Now.. EVALUATION</vt:lpstr>
      <vt:lpstr>ORIGINALITY</vt:lpstr>
      <vt:lpstr>IMPLEMENTATION AND SOUNDNESS </vt:lpstr>
      <vt:lpstr>SUBSTANCE</vt:lpstr>
      <vt:lpstr>MEAINGFUL COMPARISON</vt:lpstr>
      <vt:lpstr>IMPACT OF  IDEAS OR RESULT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Dialogue Management for Relational Databases</dc:title>
  <dc:creator>Jee Hyun Wang</dc:creator>
  <cp:lastModifiedBy>Svetlana Stoyanchev</cp:lastModifiedBy>
  <cp:revision>26</cp:revision>
  <dcterms:created xsi:type="dcterms:W3CDTF">2015-02-11T23:28:45Z</dcterms:created>
  <dcterms:modified xsi:type="dcterms:W3CDTF">2015-02-20T14:42:53Z</dcterms:modified>
</cp:coreProperties>
</file>