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91" r:id="rId4"/>
    <p:sldId id="261" r:id="rId5"/>
    <p:sldId id="273" r:id="rId6"/>
    <p:sldId id="274" r:id="rId7"/>
    <p:sldId id="334" r:id="rId8"/>
    <p:sldId id="292" r:id="rId9"/>
    <p:sldId id="312" r:id="rId10"/>
    <p:sldId id="293" r:id="rId11"/>
    <p:sldId id="300" r:id="rId12"/>
    <p:sldId id="281" r:id="rId13"/>
    <p:sldId id="282" r:id="rId14"/>
    <p:sldId id="283" r:id="rId15"/>
    <p:sldId id="285" r:id="rId16"/>
    <p:sldId id="286" r:id="rId17"/>
    <p:sldId id="287" r:id="rId18"/>
    <p:sldId id="288" r:id="rId19"/>
    <p:sldId id="290" r:id="rId20"/>
    <p:sldId id="301" r:id="rId21"/>
    <p:sldId id="275" r:id="rId22"/>
    <p:sldId id="297" r:id="rId23"/>
    <p:sldId id="299" r:id="rId24"/>
    <p:sldId id="298" r:id="rId25"/>
    <p:sldId id="302" r:id="rId26"/>
    <p:sldId id="296" r:id="rId27"/>
    <p:sldId id="259" r:id="rId28"/>
    <p:sldId id="331" r:id="rId29"/>
    <p:sldId id="284" r:id="rId30"/>
    <p:sldId id="304" r:id="rId31"/>
    <p:sldId id="305" r:id="rId32"/>
    <p:sldId id="307" r:id="rId33"/>
    <p:sldId id="309" r:id="rId34"/>
    <p:sldId id="337" r:id="rId35"/>
    <p:sldId id="306" r:id="rId36"/>
    <p:sldId id="308" r:id="rId37"/>
    <p:sldId id="311" r:id="rId38"/>
    <p:sldId id="338" r:id="rId39"/>
    <p:sldId id="320" r:id="rId40"/>
    <p:sldId id="322" r:id="rId41"/>
    <p:sldId id="339" r:id="rId42"/>
    <p:sldId id="335" r:id="rId43"/>
    <p:sldId id="315" r:id="rId44"/>
    <p:sldId id="340" r:id="rId45"/>
    <p:sldId id="316" r:id="rId46"/>
    <p:sldId id="318" r:id="rId47"/>
    <p:sldId id="319" r:id="rId48"/>
    <p:sldId id="336" r:id="rId49"/>
    <p:sldId id="313" r:id="rId50"/>
    <p:sldId id="280" r:id="rId51"/>
    <p:sldId id="258" r:id="rId52"/>
    <p:sldId id="294" r:id="rId53"/>
    <p:sldId id="333" r:id="rId54"/>
    <p:sldId id="269" r:id="rId55"/>
    <p:sldId id="325" r:id="rId56"/>
    <p:sldId id="326" r:id="rId57"/>
    <p:sldId id="327" r:id="rId58"/>
    <p:sldId id="272" r:id="rId59"/>
    <p:sldId id="263" r:id="rId60"/>
    <p:sldId id="267" r:id="rId61"/>
    <p:sldId id="271" r:id="rId62"/>
    <p:sldId id="268" r:id="rId63"/>
    <p:sldId id="270" r:id="rId64"/>
    <p:sldId id="266" r:id="rId65"/>
    <p:sldId id="264" r:id="rId66"/>
    <p:sldId id="324" r:id="rId67"/>
    <p:sldId id="332" r:id="rId68"/>
    <p:sldId id="277" r:id="rId69"/>
    <p:sldId id="323" r:id="rId70"/>
    <p:sldId id="279" r:id="rId71"/>
    <p:sldId id="278" r:id="rId72"/>
    <p:sldId id="314" r:id="rId7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7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3BC3-C483-AB44-A8A4-3A5C5CF1F3DF}" type="datetimeFigureOut">
              <a:rPr lang="en-US" smtClean="0"/>
              <a:t>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496D-350F-1545-A5C0-A0B54564C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92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3BC3-C483-AB44-A8A4-3A5C5CF1F3DF}" type="datetimeFigureOut">
              <a:rPr lang="en-US" smtClean="0"/>
              <a:t>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496D-350F-1545-A5C0-A0B54564C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70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3BC3-C483-AB44-A8A4-3A5C5CF1F3DF}" type="datetimeFigureOut">
              <a:rPr lang="en-US" smtClean="0"/>
              <a:t>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496D-350F-1545-A5C0-A0B54564C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0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3BC3-C483-AB44-A8A4-3A5C5CF1F3DF}" type="datetimeFigureOut">
              <a:rPr lang="en-US" smtClean="0"/>
              <a:t>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496D-350F-1545-A5C0-A0B54564C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1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3BC3-C483-AB44-A8A4-3A5C5CF1F3DF}" type="datetimeFigureOut">
              <a:rPr lang="en-US" smtClean="0"/>
              <a:t>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496D-350F-1545-A5C0-A0B54564C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0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3BC3-C483-AB44-A8A4-3A5C5CF1F3DF}" type="datetimeFigureOut">
              <a:rPr lang="en-US" smtClean="0"/>
              <a:t>1/23/15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496D-350F-1545-A5C0-A0B54564C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86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3BC3-C483-AB44-A8A4-3A5C5CF1F3DF}" type="datetimeFigureOut">
              <a:rPr lang="en-US" smtClean="0"/>
              <a:t>1/23/15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496D-350F-1545-A5C0-A0B54564C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3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3BC3-C483-AB44-A8A4-3A5C5CF1F3DF}" type="datetimeFigureOut">
              <a:rPr lang="en-US" smtClean="0"/>
              <a:t>1/23/15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496D-350F-1545-A5C0-A0B54564C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9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3BC3-C483-AB44-A8A4-3A5C5CF1F3DF}" type="datetimeFigureOut">
              <a:rPr lang="en-US" smtClean="0"/>
              <a:t>1/23/15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496D-350F-1545-A5C0-A0B54564C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0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3BC3-C483-AB44-A8A4-3A5C5CF1F3DF}" type="datetimeFigureOut">
              <a:rPr lang="en-US" smtClean="0"/>
              <a:t>1/23/15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496D-350F-1545-A5C0-A0B54564C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3BC3-C483-AB44-A8A4-3A5C5CF1F3DF}" type="datetimeFigureOut">
              <a:rPr lang="en-US" smtClean="0"/>
              <a:t>1/23/15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2496D-350F-1545-A5C0-A0B54564C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33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43BC3-C483-AB44-A8A4-3A5C5CF1F3DF}" type="datetimeFigureOut">
              <a:rPr lang="en-US" smtClean="0"/>
              <a:t>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2496D-350F-1545-A5C0-A0B54564CE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stoyanchev@columbia.ed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Spoken Dialogue </a:t>
            </a:r>
            <a:r>
              <a:rPr lang="en-US" dirty="0" smtClean="0"/>
              <a:t>Systems Introduction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Svetlana Stoyanchev</a:t>
            </a:r>
          </a:p>
          <a:p>
            <a:r>
              <a:rPr lang="en-US" dirty="0" smtClean="0"/>
              <a:t>Columbia University</a:t>
            </a:r>
          </a:p>
          <a:p>
            <a:r>
              <a:rPr lang="en-US" dirty="0" smtClean="0"/>
              <a:t>01/26/2014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6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Embedded devices </a:t>
            </a:r>
            <a:r>
              <a:rPr lang="en-US" dirty="0" smtClean="0"/>
              <a:t>with dialogue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Amazon Echo (2014) – home assistant device</a:t>
            </a:r>
          </a:p>
          <a:p>
            <a:pPr lvl="1"/>
            <a:r>
              <a:rPr lang="en-US" dirty="0"/>
              <a:t>Plays </a:t>
            </a:r>
            <a:r>
              <a:rPr lang="en-US" dirty="0" smtClean="0"/>
              <a:t>music</a:t>
            </a:r>
          </a:p>
          <a:p>
            <a:pPr lvl="2"/>
            <a:r>
              <a:rPr lang="en-US" dirty="0" smtClean="0"/>
              <a:t>With voice commands</a:t>
            </a:r>
            <a:endParaRPr lang="en-US" dirty="0" smtClean="0"/>
          </a:p>
          <a:p>
            <a:pPr lvl="1"/>
            <a:r>
              <a:rPr lang="en-US" dirty="0" smtClean="0"/>
              <a:t>Question answering</a:t>
            </a:r>
          </a:p>
          <a:p>
            <a:pPr lvl="2"/>
            <a:r>
              <a:rPr lang="en-US" dirty="0" smtClean="0"/>
              <a:t>Get </a:t>
            </a:r>
            <a:r>
              <a:rPr lang="en-US" dirty="0"/>
              <a:t>w</a:t>
            </a:r>
            <a:r>
              <a:rPr lang="en-US" dirty="0" smtClean="0"/>
              <a:t>eather, news</a:t>
            </a:r>
          </a:p>
          <a:p>
            <a:pPr lvl="2"/>
            <a:r>
              <a:rPr lang="en-US" dirty="0" smtClean="0"/>
              <a:t>More </a:t>
            </a:r>
            <a:r>
              <a:rPr lang="en-US" dirty="0" smtClean="0"/>
              <a:t>complex questions, </a:t>
            </a:r>
            <a:r>
              <a:rPr lang="en-US" dirty="0" smtClean="0"/>
              <a:t>like </a:t>
            </a:r>
          </a:p>
          <a:p>
            <a:pPr lvl="3"/>
            <a:r>
              <a:rPr lang="en-US" dirty="0" smtClean="0"/>
              <a:t>“how many spoons are in a cup?”</a:t>
            </a:r>
          </a:p>
          <a:p>
            <a:pPr lvl="1"/>
            <a:r>
              <a:rPr lang="en-US" dirty="0" smtClean="0"/>
              <a:t>Setting timer</a:t>
            </a:r>
          </a:p>
          <a:p>
            <a:pPr lvl="1"/>
            <a:r>
              <a:rPr lang="en-US" dirty="0" smtClean="0"/>
              <a:t>Manages TODO lists</a:t>
            </a:r>
            <a:endParaRPr lang="en-US" dirty="0"/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915" y="2378078"/>
            <a:ext cx="1710291" cy="374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45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Embedded devices with dialogue capabilities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824" r="2824"/>
          <a:stretch>
            <a:fillRect/>
          </a:stretch>
        </p:blipFill>
        <p:spPr>
          <a:xfrm>
            <a:off x="2806303" y="1600201"/>
            <a:ext cx="5880496" cy="3234046"/>
          </a:xfrm>
        </p:spPr>
      </p:pic>
      <p:sp>
        <p:nvSpPr>
          <p:cNvPr id="5" name="TextBox 4"/>
          <p:cNvSpPr txBox="1"/>
          <p:nvPr/>
        </p:nvSpPr>
        <p:spPr>
          <a:xfrm>
            <a:off x="175002" y="1569693"/>
            <a:ext cx="26313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Answers questions</a:t>
            </a:r>
          </a:p>
          <a:p>
            <a:r>
              <a:rPr lang="en-US" sz="2400" dirty="0" smtClean="0"/>
              <a:t>Sets time</a:t>
            </a:r>
          </a:p>
          <a:p>
            <a:r>
              <a:rPr lang="en-US" sz="2400" dirty="0" smtClean="0"/>
              <a:t>Device control and queries:</a:t>
            </a:r>
          </a:p>
          <a:p>
            <a:pPr lvl="1"/>
            <a:r>
              <a:rPr lang="en-US" sz="2400" dirty="0" smtClean="0"/>
              <a:t>Thermostat</a:t>
            </a:r>
          </a:p>
          <a:p>
            <a:pPr lvl="1"/>
            <a:r>
              <a:rPr lang="en-US" sz="2400" dirty="0" smtClean="0"/>
              <a:t>Etc.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55891" y="52551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Uses Wolfram Alfa engine on the back-end to answer questions</a:t>
            </a:r>
          </a:p>
        </p:txBody>
      </p:sp>
    </p:spTree>
    <p:extLst>
      <p:ext uri="{BB962C8B-B14F-4D97-AF65-F5344CB8AC3E}">
        <p14:creationId xmlns:p14="http://schemas.microsoft.com/office/powerpoint/2010/main" val="1572408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do you use dialogue systems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697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Dialogue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Research systems explore novel research questions in speech recognition/language </a:t>
            </a:r>
            <a:r>
              <a:rPr lang="en-US" dirty="0" smtClean="0"/>
              <a:t>understanding</a:t>
            </a:r>
            <a:r>
              <a:rPr lang="en-US" dirty="0" smtClean="0"/>
              <a:t>/generation/dialogue management</a:t>
            </a:r>
          </a:p>
          <a:p>
            <a:r>
              <a:rPr lang="en-US" dirty="0" smtClean="0"/>
              <a:t>Research systems </a:t>
            </a:r>
          </a:p>
          <a:p>
            <a:pPr lvl="1"/>
            <a:r>
              <a:rPr lang="en-US" dirty="0" smtClean="0"/>
              <a:t>Based on more novel theoretical frameworks (reinforcement learning)</a:t>
            </a:r>
          </a:p>
          <a:p>
            <a:pPr lvl="1"/>
            <a:r>
              <a:rPr lang="en-US" dirty="0" smtClean="0"/>
              <a:t>Open-domain speech recognition</a:t>
            </a:r>
          </a:p>
          <a:p>
            <a:pPr lvl="1"/>
            <a:r>
              <a:rPr lang="en-US" dirty="0" smtClean="0"/>
              <a:t>Focus on theory development </a:t>
            </a:r>
          </a:p>
          <a:p>
            <a:r>
              <a:rPr lang="en-US" dirty="0"/>
              <a:t>Transition from research to commercial</a:t>
            </a:r>
          </a:p>
          <a:p>
            <a:pPr lvl="1"/>
            <a:r>
              <a:rPr lang="en-US" dirty="0" err="1"/>
              <a:t>Siri</a:t>
            </a:r>
            <a:r>
              <a:rPr lang="en-US" dirty="0"/>
              <a:t> came out of a DARPA-funded research project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55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Dialogue System: Eliza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Eliza (text only)  </a:t>
            </a:r>
            <a:r>
              <a:rPr lang="en-US" dirty="0"/>
              <a:t>(Joseph </a:t>
            </a:r>
            <a:r>
              <a:rPr lang="en-US" dirty="0" err="1" smtClean="0"/>
              <a:t>Weizenbaum</a:t>
            </a:r>
            <a:r>
              <a:rPr lang="en-US" dirty="0" smtClean="0"/>
              <a:t>, MIT, 1966)</a:t>
            </a:r>
          </a:p>
          <a:p>
            <a:r>
              <a:rPr lang="en-US" dirty="0" smtClean="0"/>
              <a:t>A “psychologist” system </a:t>
            </a:r>
          </a:p>
          <a:p>
            <a:r>
              <a:rPr lang="en-US" dirty="0" smtClean="0"/>
              <a:t>Example </a:t>
            </a:r>
            <a:r>
              <a:rPr lang="en-US" dirty="0"/>
              <a:t>conversation: http://</a:t>
            </a:r>
            <a:r>
              <a:rPr lang="en-US" dirty="0" err="1"/>
              <a:t>www.masswerk.at</a:t>
            </a:r>
            <a:r>
              <a:rPr lang="en-US" dirty="0"/>
              <a:t>/</a:t>
            </a:r>
            <a:r>
              <a:rPr lang="en-US" dirty="0" err="1"/>
              <a:t>elizabot</a:t>
            </a:r>
            <a:r>
              <a:rPr lang="en-US" dirty="0"/>
              <a:t>/</a:t>
            </a:r>
            <a:endParaRPr lang="en-US" dirty="0" smtClean="0"/>
          </a:p>
          <a:p>
            <a:pPr lvl="1"/>
            <a:r>
              <a:rPr lang="en-US" dirty="0"/>
              <a:t>ELIZA: Is something troubling you ?</a:t>
            </a:r>
          </a:p>
          <a:p>
            <a:pPr lvl="1"/>
            <a:r>
              <a:rPr lang="en-US" dirty="0"/>
              <a:t>YOU:   I am worried about teaching</a:t>
            </a:r>
          </a:p>
          <a:p>
            <a:pPr lvl="1"/>
            <a:r>
              <a:rPr lang="en-US" dirty="0"/>
              <a:t>ELIZA: How long have you been worried about teaching ?</a:t>
            </a:r>
          </a:p>
          <a:p>
            <a:pPr lvl="1"/>
            <a:r>
              <a:rPr lang="en-US" dirty="0"/>
              <a:t>YOU:   For couple weeks</a:t>
            </a:r>
          </a:p>
          <a:p>
            <a:pPr lvl="1"/>
            <a:r>
              <a:rPr lang="en-US" dirty="0"/>
              <a:t>ELIZA: Do you feel strongly about discussing such things ?</a:t>
            </a:r>
          </a:p>
          <a:p>
            <a:pPr lvl="1"/>
            <a:r>
              <a:rPr lang="en-US" dirty="0"/>
              <a:t>YOU:   yes</a:t>
            </a:r>
          </a:p>
          <a:p>
            <a:pPr lvl="1"/>
            <a:r>
              <a:rPr lang="en-US" dirty="0"/>
              <a:t>ELIZA: You seem to be quite positive.</a:t>
            </a:r>
          </a:p>
          <a:p>
            <a:pPr lvl="1"/>
            <a:r>
              <a:rPr lang="en-US" dirty="0"/>
              <a:t>YOU:   I am concerned about choosing course content</a:t>
            </a:r>
          </a:p>
          <a:p>
            <a:pPr lvl="1"/>
            <a:r>
              <a:rPr lang="en-US" dirty="0"/>
              <a:t>ELIZA: Do you believe it is normal to be concerned about choosing course content 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50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Collaborative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38352" cy="119623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Collagen (Rich</a:t>
            </a:r>
            <a:r>
              <a:rPr lang="en-US" dirty="0"/>
              <a:t>, </a:t>
            </a:r>
            <a:r>
              <a:rPr lang="en-US" dirty="0" smtClean="0"/>
              <a:t> </a:t>
            </a:r>
            <a:r>
              <a:rPr lang="en-US" dirty="0" err="1" smtClean="0"/>
              <a:t>Sidner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Lesh</a:t>
            </a:r>
            <a:r>
              <a:rPr lang="en-US" dirty="0"/>
              <a:t> </a:t>
            </a:r>
            <a:r>
              <a:rPr lang="en-US" dirty="0" smtClean="0"/>
              <a:t>2001) MITSUBISHI ELECTRIC RESEARCH LABORATORIES</a:t>
            </a:r>
          </a:p>
          <a:p>
            <a:pPr lvl="1"/>
            <a:r>
              <a:rPr lang="en-US" dirty="0" smtClean="0"/>
              <a:t>Application-independent theory based on making a computer an collaborative agent</a:t>
            </a:r>
          </a:p>
          <a:p>
            <a:pPr lvl="1"/>
            <a:r>
              <a:rPr lang="en-US" dirty="0" smtClean="0"/>
              <a:t>Based on Shared Plan AI theory 	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99498"/>
            <a:ext cx="7253139" cy="39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39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Tutoring (</a:t>
            </a:r>
            <a:r>
              <a:rPr lang="en-US" dirty="0" err="1" smtClean="0"/>
              <a:t>Litman</a:t>
            </a:r>
            <a:r>
              <a:rPr lang="en-US" dirty="0" smtClean="0"/>
              <a:t> &amp; Silliman,2004), </a:t>
            </a:r>
            <a:br>
              <a:rPr lang="en-US" dirty="0" smtClean="0"/>
            </a:br>
            <a:r>
              <a:rPr lang="en-US" dirty="0" smtClean="0"/>
              <a:t>U. Pittsburgh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43" r="43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48246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Clarissa – spoken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Clarissa (</a:t>
            </a:r>
            <a:r>
              <a:rPr lang="en-US" dirty="0" err="1" smtClean="0"/>
              <a:t>Rayner</a:t>
            </a:r>
            <a:r>
              <a:rPr lang="en-US" dirty="0" smtClean="0"/>
              <a:t> et al. 2005)  NASA</a:t>
            </a:r>
          </a:p>
          <a:p>
            <a:r>
              <a:rPr lang="en-US" dirty="0" smtClean="0"/>
              <a:t>First spoken dialogue system in </a:t>
            </a:r>
            <a:r>
              <a:rPr lang="en-US" dirty="0" smtClean="0"/>
              <a:t>space</a:t>
            </a:r>
          </a:p>
          <a:p>
            <a:pPr lvl="1"/>
            <a:r>
              <a:rPr lang="en-US" dirty="0"/>
              <a:t>Deployed in International Space </a:t>
            </a:r>
            <a:r>
              <a:rPr lang="en-US" dirty="0" smtClean="0"/>
              <a:t>Station</a:t>
            </a:r>
            <a:endParaRPr lang="en-US" dirty="0" smtClean="0"/>
          </a:p>
          <a:p>
            <a:r>
              <a:rPr lang="en-US" dirty="0" smtClean="0"/>
              <a:t>Procedure browser that assists in space </a:t>
            </a:r>
            <a:r>
              <a:rPr lang="en-US" dirty="0" smtClean="0"/>
              <a:t>missions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9323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CMU Bus </a:t>
            </a:r>
            <a:r>
              <a:rPr lang="en-US" dirty="0" smtClean="0"/>
              <a:t>Information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Bohus</a:t>
            </a:r>
            <a:r>
              <a:rPr lang="en-US" dirty="0" smtClean="0"/>
              <a:t> et al. (deployed in 2005) CMU</a:t>
            </a:r>
          </a:p>
          <a:p>
            <a:r>
              <a:rPr lang="en-US" dirty="0" smtClean="0"/>
              <a:t>Telephone-based bus information system</a:t>
            </a:r>
          </a:p>
          <a:p>
            <a:r>
              <a:rPr lang="en-US" dirty="0" smtClean="0"/>
              <a:t>Deployed by Pittsburgh Port Authority</a:t>
            </a:r>
          </a:p>
          <a:p>
            <a:r>
              <a:rPr lang="en-US" dirty="0" smtClean="0"/>
              <a:t>Receives calls from real users</a:t>
            </a:r>
          </a:p>
          <a:p>
            <a:r>
              <a:rPr lang="en-US" dirty="0" smtClean="0"/>
              <a:t>Noisy conditions</a:t>
            </a:r>
          </a:p>
          <a:p>
            <a:r>
              <a:rPr lang="en-US" dirty="0" smtClean="0"/>
              <a:t>Speech recognition word error rate ~ 50% </a:t>
            </a:r>
          </a:p>
          <a:p>
            <a:r>
              <a:rPr lang="en-US" dirty="0" smtClean="0"/>
              <a:t>Use collected data for </a:t>
            </a:r>
            <a:r>
              <a:rPr lang="en-US" dirty="0" smtClean="0"/>
              <a:t>research</a:t>
            </a:r>
          </a:p>
          <a:p>
            <a:r>
              <a:rPr lang="en-US" dirty="0" smtClean="0"/>
              <a:t>Provide a platform to allow other researchers to test SDS components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511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CMU </a:t>
            </a:r>
            <a:r>
              <a:rPr lang="en-US" dirty="0" err="1" smtClean="0"/>
              <a:t>LetsGo</a:t>
            </a:r>
            <a:r>
              <a:rPr lang="en-US" dirty="0" smtClean="0"/>
              <a:t> Dialogue Example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3319" r="-233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5212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Instructor: Svetlana Stoyanchev</a:t>
            </a:r>
          </a:p>
          <a:p>
            <a:pPr marL="0" indent="0">
              <a:buNone/>
            </a:pPr>
            <a:r>
              <a:rPr lang="en-US" dirty="0" smtClean="0"/>
              <a:t>Contact Info: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sstoyanchev@columbia.edu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Skype: </a:t>
            </a:r>
            <a:r>
              <a:rPr lang="en-US" dirty="0" err="1" smtClean="0"/>
              <a:t>svetastenchikova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Office Hours: Mondays: 2-4, Speech Lab (CEPSR 7LW3)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Currently: Interactions Corporation (acquired from AT&amp;T Research), research on dialogue systems, natural language processing, semantic parsing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Previously:     Columbia University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/>
              <a:t> </a:t>
            </a:r>
            <a:r>
              <a:rPr lang="en-US" dirty="0" smtClean="0"/>
              <a:t>         The Open University, UK;  				</a:t>
            </a:r>
          </a:p>
          <a:p>
            <a:pPr marL="0" indent="0">
              <a:buNone/>
            </a:pPr>
            <a:r>
              <a:rPr lang="en-US" dirty="0" smtClean="0"/>
              <a:t>			   Stony Brook University </a:t>
            </a:r>
          </a:p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787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Commercial vs. Research dialogue systems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620909" y="4764908"/>
            <a:ext cx="5001176" cy="86239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290581" y="5454900"/>
            <a:ext cx="1894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System Reliability</a:t>
            </a:r>
            <a:endParaRPr lang="en-US" dirty="0"/>
          </a:p>
        </p:txBody>
      </p:sp>
      <p:sp>
        <p:nvSpPr>
          <p:cNvPr id="7" name="Up Arrow 6"/>
          <p:cNvSpPr/>
          <p:nvPr/>
        </p:nvSpPr>
        <p:spPr>
          <a:xfrm>
            <a:off x="3370734" y="1787509"/>
            <a:ext cx="1003370" cy="357501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7200" y="2291853"/>
            <a:ext cx="31880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3"/>
            <a:r>
              <a:rPr lang="en-US" dirty="0" smtClean="0"/>
              <a:t>System Flexibility</a:t>
            </a:r>
          </a:p>
          <a:p>
            <a:endParaRPr lang="en-US" dirty="0"/>
          </a:p>
          <a:p>
            <a:r>
              <a:rPr lang="en-US" dirty="0" smtClean="0"/>
              <a:t>Ability to accept varied input</a:t>
            </a:r>
          </a:p>
          <a:p>
            <a:r>
              <a:rPr lang="en-US" dirty="0" smtClean="0"/>
              <a:t>Support multiple wide range </a:t>
            </a:r>
          </a:p>
          <a:p>
            <a:r>
              <a:rPr lang="en-US" dirty="0" smtClean="0"/>
              <a:t>of queries</a:t>
            </a:r>
          </a:p>
          <a:p>
            <a:r>
              <a:rPr lang="en-US" dirty="0" smtClean="0"/>
              <a:t>Multiple domains</a:t>
            </a:r>
          </a:p>
          <a:p>
            <a:r>
              <a:rPr lang="en-US" dirty="0" smtClean="0"/>
              <a:t>User initiative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57109" y="4261443"/>
            <a:ext cx="1661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Commercial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59664" y="2291853"/>
            <a:ext cx="1661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757110" y="1925862"/>
            <a:ext cx="1510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Goal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939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involved in NL dialogue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Understanding	</a:t>
            </a:r>
          </a:p>
          <a:p>
            <a:pPr lvl="1"/>
            <a:r>
              <a:rPr lang="en-US" dirty="0" smtClean="0"/>
              <a:t>What does a person say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Identify words from speech signal</a:t>
            </a:r>
          </a:p>
          <a:p>
            <a:pPr lvl="3"/>
            <a:r>
              <a:rPr lang="en-US" dirty="0" smtClean="0"/>
              <a:t>“Please close the window”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What does the speech mean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Identify semantic content </a:t>
            </a:r>
          </a:p>
          <a:p>
            <a:pPr lvl="3"/>
            <a:r>
              <a:rPr lang="en-US" dirty="0" smtClean="0"/>
              <a:t>Request ( subject: close ( object: window))</a:t>
            </a:r>
            <a:endParaRPr lang="en-US" dirty="0" smtClean="0"/>
          </a:p>
          <a:p>
            <a:pPr lvl="1"/>
            <a:r>
              <a:rPr lang="en-US" dirty="0" smtClean="0"/>
              <a:t>What were the speaker’s </a:t>
            </a:r>
            <a:r>
              <a:rPr lang="en-US" dirty="0" smtClean="0"/>
              <a:t>intentions?</a:t>
            </a:r>
          </a:p>
          <a:p>
            <a:pPr lvl="2"/>
            <a:r>
              <a:rPr lang="en-US" dirty="0" smtClean="0"/>
              <a:t>Speaker requests an action in a physical world </a:t>
            </a: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19023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involved in NL dialogue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Managing </a:t>
            </a:r>
            <a:r>
              <a:rPr lang="en-US" dirty="0" smtClean="0"/>
              <a:t>interaction</a:t>
            </a:r>
          </a:p>
          <a:p>
            <a:pPr lvl="1"/>
            <a:r>
              <a:rPr lang="en-US" dirty="0" smtClean="0"/>
              <a:t>Internal representation of the domain</a:t>
            </a:r>
          </a:p>
          <a:p>
            <a:pPr lvl="1"/>
            <a:r>
              <a:rPr lang="en-US" dirty="0" smtClean="0"/>
              <a:t>Identify new information</a:t>
            </a:r>
          </a:p>
          <a:p>
            <a:pPr lvl="1"/>
            <a:r>
              <a:rPr lang="en-US" dirty="0" smtClean="0"/>
              <a:t>Identifying </a:t>
            </a:r>
            <a:r>
              <a:rPr lang="en-US" dirty="0" smtClean="0"/>
              <a:t>which action </a:t>
            </a:r>
            <a:r>
              <a:rPr lang="en-US" dirty="0" smtClean="0"/>
              <a:t>to </a:t>
            </a:r>
            <a:r>
              <a:rPr lang="en-US" dirty="0" smtClean="0"/>
              <a:t>perform given new information</a:t>
            </a:r>
          </a:p>
          <a:p>
            <a:pPr lvl="2"/>
            <a:r>
              <a:rPr lang="en-US" dirty="0" smtClean="0"/>
              <a:t>“close the window”, “set a thermostat” -&gt; physical action</a:t>
            </a:r>
          </a:p>
          <a:p>
            <a:pPr lvl="2"/>
            <a:r>
              <a:rPr lang="en-US" dirty="0"/>
              <a:t>“what is the weather like outside?</a:t>
            </a:r>
            <a:r>
              <a:rPr lang="en-US" dirty="0" smtClean="0"/>
              <a:t>” -&gt; call the weather API</a:t>
            </a:r>
            <a:endParaRPr lang="en-US" dirty="0" smtClean="0"/>
          </a:p>
          <a:p>
            <a:pPr lvl="1"/>
            <a:r>
              <a:rPr lang="en-US" dirty="0" smtClean="0"/>
              <a:t>Determining a </a:t>
            </a:r>
            <a:r>
              <a:rPr lang="en-US" dirty="0" smtClean="0"/>
              <a:t>response</a:t>
            </a:r>
          </a:p>
          <a:p>
            <a:pPr lvl="2"/>
            <a:r>
              <a:rPr lang="en-US" dirty="0" smtClean="0"/>
              <a:t>“OK”, “I can’t do it”</a:t>
            </a:r>
          </a:p>
          <a:p>
            <a:pPr lvl="2"/>
            <a:r>
              <a:rPr lang="en-US" dirty="0" smtClean="0"/>
              <a:t>Provide an answer</a:t>
            </a:r>
          </a:p>
          <a:p>
            <a:pPr lvl="2"/>
            <a:r>
              <a:rPr lang="en-US" dirty="0" smtClean="0"/>
              <a:t>Ask a clarification question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889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involved in NL dialogue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to information</a:t>
            </a:r>
          </a:p>
          <a:p>
            <a:r>
              <a:rPr lang="en-US" dirty="0" smtClean="0"/>
              <a:t>To process a request “Please close the window” you (or the system) needs to know:</a:t>
            </a:r>
            <a:endParaRPr lang="en-US" dirty="0"/>
          </a:p>
          <a:p>
            <a:pPr lvl="1"/>
            <a:r>
              <a:rPr lang="en-US" dirty="0" smtClean="0"/>
              <a:t>There is a window</a:t>
            </a:r>
          </a:p>
          <a:p>
            <a:pPr lvl="1"/>
            <a:r>
              <a:rPr lang="en-US" dirty="0" smtClean="0"/>
              <a:t>Window is currently opened</a:t>
            </a:r>
          </a:p>
          <a:p>
            <a:pPr lvl="1"/>
            <a:r>
              <a:rPr lang="en-US" dirty="0" smtClean="0"/>
              <a:t>Window can/can not be closed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0475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involved in NL dialogue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Producing </a:t>
            </a:r>
            <a:r>
              <a:rPr lang="en-US" dirty="0" smtClean="0"/>
              <a:t>language</a:t>
            </a:r>
          </a:p>
          <a:p>
            <a:pPr lvl="1"/>
            <a:r>
              <a:rPr lang="en-US" dirty="0" smtClean="0"/>
              <a:t>Deciding when to speak</a:t>
            </a:r>
          </a:p>
          <a:p>
            <a:pPr lvl="1"/>
            <a:r>
              <a:rPr lang="en-US" dirty="0" smtClean="0"/>
              <a:t>Deciding what to say</a:t>
            </a:r>
          </a:p>
          <a:p>
            <a:pPr lvl="2"/>
            <a:r>
              <a:rPr lang="en-US" dirty="0" smtClean="0"/>
              <a:t>Choosing the appropriate meaning</a:t>
            </a:r>
          </a:p>
          <a:p>
            <a:pPr lvl="1"/>
            <a:r>
              <a:rPr lang="en-US" dirty="0" smtClean="0"/>
              <a:t>Deciding how to present information </a:t>
            </a:r>
          </a:p>
          <a:p>
            <a:pPr lvl="2"/>
            <a:r>
              <a:rPr lang="en-US" dirty="0" smtClean="0"/>
              <a:t>So partner understands it</a:t>
            </a:r>
          </a:p>
          <a:p>
            <a:pPr lvl="2"/>
            <a:r>
              <a:rPr lang="en-US" dirty="0" smtClean="0"/>
              <a:t>So expression seems natural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1825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dialogue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Command and control </a:t>
            </a:r>
            <a:endParaRPr lang="en-US" dirty="0" smtClean="0"/>
          </a:p>
          <a:p>
            <a:pPr lvl="1"/>
            <a:r>
              <a:rPr lang="en-US" dirty="0" smtClean="0"/>
              <a:t>Actions in the world</a:t>
            </a:r>
          </a:p>
          <a:p>
            <a:pPr lvl="1"/>
            <a:r>
              <a:rPr lang="en-US" dirty="0" smtClean="0"/>
              <a:t>Robot – situated interaction</a:t>
            </a:r>
            <a:endParaRPr lang="en-US" dirty="0"/>
          </a:p>
          <a:p>
            <a:r>
              <a:rPr lang="en-US" dirty="0" smtClean="0"/>
              <a:t>Information access</a:t>
            </a:r>
          </a:p>
          <a:p>
            <a:pPr lvl="1"/>
            <a:r>
              <a:rPr lang="en-US" dirty="0" smtClean="0"/>
              <a:t>Database </a:t>
            </a:r>
            <a:r>
              <a:rPr lang="en-US" dirty="0"/>
              <a:t> </a:t>
            </a:r>
            <a:r>
              <a:rPr lang="en-US" dirty="0" smtClean="0"/>
              <a:t>access</a:t>
            </a:r>
          </a:p>
          <a:p>
            <a:pPr lvl="2"/>
            <a:r>
              <a:rPr lang="en-US" dirty="0" smtClean="0"/>
              <a:t>Bus/train/airline information</a:t>
            </a:r>
          </a:p>
          <a:p>
            <a:pPr lvl="2"/>
            <a:r>
              <a:rPr lang="en-US" dirty="0" smtClean="0"/>
              <a:t>Librarian</a:t>
            </a:r>
          </a:p>
          <a:p>
            <a:pPr lvl="2"/>
            <a:r>
              <a:rPr lang="en-US" dirty="0"/>
              <a:t>Voice </a:t>
            </a:r>
            <a:r>
              <a:rPr lang="en-US" dirty="0" smtClean="0"/>
              <a:t>manipulation of a personal calendar</a:t>
            </a:r>
          </a:p>
          <a:p>
            <a:pPr lvl="1"/>
            <a:r>
              <a:rPr lang="en-US" dirty="0" smtClean="0"/>
              <a:t>API access</a:t>
            </a:r>
          </a:p>
          <a:p>
            <a:r>
              <a:rPr lang="en-US" dirty="0" smtClean="0"/>
              <a:t>IVRs – customer service </a:t>
            </a:r>
          </a:p>
          <a:p>
            <a:pPr lvl="1"/>
            <a:r>
              <a:rPr lang="en-US" dirty="0" smtClean="0"/>
              <a:t>Simple call routing</a:t>
            </a:r>
          </a:p>
          <a:p>
            <a:pPr lvl="1"/>
            <a:r>
              <a:rPr lang="en-US" dirty="0" smtClean="0"/>
              <a:t>Menu-based interaction</a:t>
            </a:r>
          </a:p>
          <a:p>
            <a:pPr lvl="1"/>
            <a:r>
              <a:rPr lang="en-US" dirty="0" smtClean="0"/>
              <a:t>Allows flexible response “How may I help you?”</a:t>
            </a:r>
          </a:p>
          <a:p>
            <a:r>
              <a:rPr lang="en-US" dirty="0" smtClean="0"/>
              <a:t>Smart virtual assistant (vision)</a:t>
            </a:r>
          </a:p>
          <a:p>
            <a:pPr lvl="1"/>
            <a:r>
              <a:rPr lang="en-US" dirty="0" smtClean="0"/>
              <a:t>Helps you perform tasks, such as buying movie tickets, trouble shooting </a:t>
            </a:r>
          </a:p>
          <a:p>
            <a:pPr lvl="1"/>
            <a:r>
              <a:rPr lang="en-US" dirty="0" smtClean="0"/>
              <a:t>Reminds you about important events without explicit reminder settings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891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Aspects of Dialogue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Which modalities does the system use</a:t>
            </a:r>
          </a:p>
          <a:p>
            <a:pPr lvl="1"/>
            <a:r>
              <a:rPr lang="en-US" dirty="0"/>
              <a:t>Voice only (telephone/microphone &amp; speaker)</a:t>
            </a:r>
          </a:p>
          <a:p>
            <a:pPr lvl="1"/>
            <a:r>
              <a:rPr lang="en-US" dirty="0"/>
              <a:t>Voice and graphics (smartphones)</a:t>
            </a:r>
          </a:p>
          <a:p>
            <a:pPr lvl="1"/>
            <a:r>
              <a:rPr lang="en-US" dirty="0"/>
              <a:t>Virtual human </a:t>
            </a:r>
          </a:p>
          <a:p>
            <a:pPr lvl="2"/>
            <a:r>
              <a:rPr lang="en-US" dirty="0"/>
              <a:t>Can show emotions</a:t>
            </a:r>
          </a:p>
          <a:p>
            <a:pPr lvl="1"/>
            <a:r>
              <a:rPr lang="en-US" dirty="0"/>
              <a:t>Physical device</a:t>
            </a:r>
          </a:p>
          <a:p>
            <a:pPr lvl="2"/>
            <a:r>
              <a:rPr lang="en-US" dirty="0"/>
              <a:t>Can perform actions </a:t>
            </a:r>
            <a:endParaRPr lang="en-US" dirty="0" smtClean="0"/>
          </a:p>
          <a:p>
            <a:r>
              <a:rPr lang="en-US" dirty="0" smtClean="0"/>
              <a:t>Back-end</a:t>
            </a:r>
          </a:p>
          <a:p>
            <a:pPr lvl="1"/>
            <a:r>
              <a:rPr lang="en-US" dirty="0" smtClean="0"/>
              <a:t>which resources (database/API/ontology) it accesses</a:t>
            </a:r>
          </a:p>
          <a:p>
            <a:r>
              <a:rPr lang="en-US" dirty="0" smtClean="0"/>
              <a:t>How much world knowledge does the system have</a:t>
            </a:r>
          </a:p>
          <a:p>
            <a:pPr lvl="1"/>
            <a:r>
              <a:rPr lang="en-US" dirty="0" smtClean="0"/>
              <a:t>Hand-built ontologies</a:t>
            </a:r>
          </a:p>
          <a:p>
            <a:pPr lvl="1"/>
            <a:r>
              <a:rPr lang="en-US" dirty="0" smtClean="0"/>
              <a:t>Automatically learned from the web</a:t>
            </a:r>
          </a:p>
          <a:p>
            <a:r>
              <a:rPr lang="en-US" dirty="0" smtClean="0"/>
              <a:t>How much </a:t>
            </a:r>
            <a:r>
              <a:rPr lang="en-US" dirty="0"/>
              <a:t>personal </a:t>
            </a:r>
            <a:r>
              <a:rPr lang="en-US" dirty="0" smtClean="0"/>
              <a:t>knowledge does it have and use</a:t>
            </a:r>
          </a:p>
          <a:p>
            <a:pPr lvl="1"/>
            <a:r>
              <a:rPr lang="en-US" dirty="0" smtClean="0"/>
              <a:t>Your calendar (</a:t>
            </a:r>
            <a:r>
              <a:rPr lang="en-US" dirty="0" err="1" smtClean="0"/>
              <a:t>google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Where you live/work (</a:t>
            </a:r>
            <a:r>
              <a:rPr lang="en-US" dirty="0" err="1" smtClean="0"/>
              <a:t>google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Who are your friends/relatives (</a:t>
            </a:r>
            <a:r>
              <a:rPr lang="en-US" dirty="0" err="1" smtClean="0"/>
              <a:t>facebook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977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F42CEF-74E4-B646-BCFA-0C84160A124F}" type="slidenum">
              <a:rPr lang="en-US"/>
              <a:pPr/>
              <a:t>27</a:t>
            </a:fld>
            <a:endParaRPr lang="en-US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Dialog </a:t>
            </a:r>
            <a:r>
              <a:rPr lang="en-US" dirty="0"/>
              <a:t>s</a:t>
            </a:r>
            <a:r>
              <a:rPr lang="en-US" dirty="0" smtClean="0"/>
              <a:t>ystem components</a:t>
            </a:r>
            <a:endParaRPr lang="en-US" dirty="0"/>
          </a:p>
        </p:txBody>
      </p:sp>
      <p:pic>
        <p:nvPicPr>
          <p:cNvPr id="143363" name="Picture 3" descr="dialog-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81100"/>
            <a:ext cx="333375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1981200" y="2438400"/>
            <a:ext cx="1187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Voice input</a:t>
            </a: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838200" y="3886200"/>
            <a:ext cx="2193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Hypothesis (automatic</a:t>
            </a:r>
          </a:p>
          <a:p>
            <a:pPr algn="ctr" eaLnBrk="1" hangingPunct="1"/>
            <a:r>
              <a:rPr lang="en-US" sz="1600"/>
              <a:t>transcription)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5867400" y="3962400"/>
            <a:ext cx="579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Text</a:t>
            </a: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5648325" y="2438400"/>
            <a:ext cx="871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Speech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384175" y="2971800"/>
            <a:ext cx="26130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Language Model/Grammar</a:t>
            </a:r>
          </a:p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Acoustic model</a:t>
            </a: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838200" y="4953000"/>
            <a:ext cx="16816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dirty="0" smtClean="0">
                <a:solidFill>
                  <a:srgbClr val="0000FF"/>
                </a:solidFill>
              </a:rPr>
              <a:t>Grammar/Models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6067425" y="4800600"/>
            <a:ext cx="2184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Generation templates/</a:t>
            </a:r>
          </a:p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rules</a:t>
            </a:r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1825625" y="6096000"/>
            <a:ext cx="14493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dirty="0"/>
              <a:t>Logical form </a:t>
            </a:r>
          </a:p>
          <a:p>
            <a:pPr algn="ctr" eaLnBrk="1" hangingPunct="1"/>
            <a:r>
              <a:rPr lang="en-US" sz="1600" dirty="0"/>
              <a:t>of user</a:t>
            </a:r>
            <a:r>
              <a:rPr lang="ja-JP" altLang="en-US" sz="1600" dirty="0">
                <a:latin typeface="Arial"/>
              </a:rPr>
              <a:t>’</a:t>
            </a:r>
            <a:r>
              <a:rPr lang="en-US" sz="1600" dirty="0"/>
              <a:t>s input</a:t>
            </a:r>
          </a:p>
        </p:txBody>
      </p:sp>
      <p:sp>
        <p:nvSpPr>
          <p:cNvPr id="143372" name="Text Box 12"/>
          <p:cNvSpPr txBox="1">
            <a:spLocks noChangeArrowheads="1"/>
          </p:cNvSpPr>
          <p:nvPr/>
        </p:nvSpPr>
        <p:spPr bwMode="auto">
          <a:xfrm>
            <a:off x="5510213" y="6096000"/>
            <a:ext cx="18240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Logical form </a:t>
            </a:r>
          </a:p>
          <a:p>
            <a:pPr algn="ctr" eaLnBrk="1" hangingPunct="1"/>
            <a:r>
              <a:rPr lang="en-US" sz="1600"/>
              <a:t>of system</a:t>
            </a:r>
            <a:r>
              <a:rPr lang="ja-JP" altLang="en-US" sz="1600">
                <a:latin typeface="Arial"/>
              </a:rPr>
              <a:t>’</a:t>
            </a:r>
            <a:r>
              <a:rPr lang="en-US" sz="1600"/>
              <a:t>s output</a:t>
            </a:r>
          </a:p>
        </p:txBody>
      </p:sp>
    </p:spTree>
    <p:extLst>
      <p:ext uri="{BB962C8B-B14F-4D97-AF65-F5344CB8AC3E}">
        <p14:creationId xmlns:p14="http://schemas.microsoft.com/office/powerpoint/2010/main" val="1541930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4" grpId="0"/>
      <p:bldP spid="143365" grpId="0"/>
      <p:bldP spid="143366" grpId="0"/>
      <p:bldP spid="143367" grpId="0"/>
      <p:bldP spid="143368" grpId="0"/>
      <p:bldP spid="143369" grpId="0"/>
      <p:bldP spid="143370" grpId="0"/>
      <p:bldP spid="143371" grpId="0"/>
      <p:bldP spid="14337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F42CEF-74E4-B646-BCFA-0C84160A124F}" type="slidenum">
              <a:rPr lang="en-US"/>
              <a:pPr/>
              <a:t>28</a:t>
            </a:fld>
            <a:endParaRPr lang="en-US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Dialog </a:t>
            </a:r>
            <a:r>
              <a:rPr lang="en-US" dirty="0"/>
              <a:t>s</a:t>
            </a:r>
            <a:r>
              <a:rPr lang="en-US" dirty="0" smtClean="0"/>
              <a:t>ystem components</a:t>
            </a:r>
            <a:endParaRPr lang="en-US" dirty="0"/>
          </a:p>
        </p:txBody>
      </p:sp>
      <p:pic>
        <p:nvPicPr>
          <p:cNvPr id="143363" name="Picture 3" descr="dialog-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81100"/>
            <a:ext cx="333375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1981200" y="2438400"/>
            <a:ext cx="1187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Voice input</a:t>
            </a: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838200" y="3886200"/>
            <a:ext cx="2193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Hypothesis (automatic</a:t>
            </a:r>
          </a:p>
          <a:p>
            <a:pPr algn="ctr" eaLnBrk="1" hangingPunct="1"/>
            <a:r>
              <a:rPr lang="en-US" sz="1600"/>
              <a:t>transcription)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5867400" y="3962400"/>
            <a:ext cx="579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Text</a:t>
            </a: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5648325" y="2438400"/>
            <a:ext cx="871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Speech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384175" y="2971800"/>
            <a:ext cx="26130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Language Model/Grammar</a:t>
            </a:r>
          </a:p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Acoustic model</a:t>
            </a: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838200" y="4953000"/>
            <a:ext cx="16816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dirty="0" smtClean="0">
                <a:solidFill>
                  <a:srgbClr val="0000FF"/>
                </a:solidFill>
              </a:rPr>
              <a:t>Grammar/Models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6067425" y="4800600"/>
            <a:ext cx="2184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Generation templates/</a:t>
            </a:r>
          </a:p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rules</a:t>
            </a:r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1825625" y="6096000"/>
            <a:ext cx="14493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dirty="0"/>
              <a:t>Logical form </a:t>
            </a:r>
          </a:p>
          <a:p>
            <a:pPr algn="ctr" eaLnBrk="1" hangingPunct="1"/>
            <a:r>
              <a:rPr lang="en-US" sz="1600" dirty="0"/>
              <a:t>of user</a:t>
            </a:r>
            <a:r>
              <a:rPr lang="ja-JP" altLang="en-US" sz="1600" dirty="0">
                <a:latin typeface="Arial"/>
              </a:rPr>
              <a:t>’</a:t>
            </a:r>
            <a:r>
              <a:rPr lang="en-US" sz="1600" dirty="0"/>
              <a:t>s input</a:t>
            </a:r>
          </a:p>
        </p:txBody>
      </p:sp>
      <p:sp>
        <p:nvSpPr>
          <p:cNvPr id="143372" name="Text Box 12"/>
          <p:cNvSpPr txBox="1">
            <a:spLocks noChangeArrowheads="1"/>
          </p:cNvSpPr>
          <p:nvPr/>
        </p:nvSpPr>
        <p:spPr bwMode="auto">
          <a:xfrm>
            <a:off x="5510213" y="6096000"/>
            <a:ext cx="18240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Logical form </a:t>
            </a:r>
          </a:p>
          <a:p>
            <a:pPr algn="ctr" eaLnBrk="1" hangingPunct="1"/>
            <a:r>
              <a:rPr lang="en-US" sz="1600"/>
              <a:t>of system</a:t>
            </a:r>
            <a:r>
              <a:rPr lang="ja-JP" altLang="en-US" sz="1600">
                <a:latin typeface="Arial"/>
              </a:rPr>
              <a:t>’</a:t>
            </a:r>
            <a:r>
              <a:rPr lang="en-US" sz="1600"/>
              <a:t>s output</a:t>
            </a:r>
          </a:p>
        </p:txBody>
      </p:sp>
      <p:sp>
        <p:nvSpPr>
          <p:cNvPr id="2" name="Oval 1"/>
          <p:cNvSpPr/>
          <p:nvPr/>
        </p:nvSpPr>
        <p:spPr>
          <a:xfrm>
            <a:off x="2664420" y="2648356"/>
            <a:ext cx="1724935" cy="142606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651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recognition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Convert speech signal into text</a:t>
            </a:r>
            <a:endParaRPr lang="en-US" dirty="0"/>
          </a:p>
          <a:p>
            <a:r>
              <a:rPr lang="en-US" dirty="0" smtClean="0"/>
              <a:t>Most SDS use off-the-shelf speech recognizers</a:t>
            </a:r>
          </a:p>
          <a:p>
            <a:pPr lvl="1"/>
            <a:r>
              <a:rPr lang="en-US" dirty="0" smtClean="0"/>
              <a:t>Research systems are highly configurable:</a:t>
            </a:r>
          </a:p>
          <a:p>
            <a:pPr lvl="2"/>
            <a:r>
              <a:rPr lang="en-US" dirty="0" err="1" smtClean="0"/>
              <a:t>Kaldi</a:t>
            </a:r>
            <a:r>
              <a:rPr lang="en-US" dirty="0" smtClean="0"/>
              <a:t> – most used research recognizer</a:t>
            </a:r>
          </a:p>
          <a:p>
            <a:pPr lvl="2"/>
            <a:r>
              <a:rPr lang="en-US" dirty="0" smtClean="0"/>
              <a:t>Sphinx/pocket sphinx (java API)</a:t>
            </a:r>
          </a:p>
          <a:p>
            <a:pPr lvl="1"/>
            <a:r>
              <a:rPr lang="en-US" dirty="0" smtClean="0"/>
              <a:t>Industry (free cloud version), not configurable</a:t>
            </a:r>
          </a:p>
          <a:p>
            <a:pPr lvl="2"/>
            <a:r>
              <a:rPr lang="en-US" dirty="0" smtClean="0"/>
              <a:t>Google </a:t>
            </a:r>
          </a:p>
          <a:p>
            <a:pPr lvl="2"/>
            <a:r>
              <a:rPr lang="en-US" dirty="0" smtClean="0"/>
              <a:t>Nuance</a:t>
            </a:r>
            <a:endParaRPr lang="en-US" dirty="0" smtClean="0"/>
          </a:p>
          <a:p>
            <a:pPr lvl="2"/>
            <a:r>
              <a:rPr lang="en-US" dirty="0" smtClean="0"/>
              <a:t>AT&amp;T Watson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9010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Name?</a:t>
            </a:r>
          </a:p>
          <a:p>
            <a:r>
              <a:rPr lang="en-US" dirty="0" smtClean="0"/>
              <a:t>Are you graduate/undergraduate? </a:t>
            </a:r>
            <a:endParaRPr lang="en-US" dirty="0" smtClean="0"/>
          </a:p>
          <a:p>
            <a:r>
              <a:rPr lang="en-US" dirty="0" smtClean="0"/>
              <a:t>Do you have any experience with NLP/speech/ dialogue?</a:t>
            </a:r>
            <a:endParaRPr lang="en-US" dirty="0" smtClean="0"/>
          </a:p>
          <a:p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 smtClean="0"/>
              <a:t>year are you?</a:t>
            </a:r>
            <a:endParaRPr lang="en-US" dirty="0" smtClean="0"/>
          </a:p>
          <a:p>
            <a:r>
              <a:rPr lang="en-US" dirty="0" smtClean="0"/>
              <a:t>What are your goals and plans?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7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Statistical process </a:t>
            </a:r>
          </a:p>
          <a:p>
            <a:r>
              <a:rPr lang="en-US" dirty="0" smtClean="0"/>
              <a:t>Use acoustic models that maps signal to phonemes</a:t>
            </a:r>
          </a:p>
          <a:p>
            <a:r>
              <a:rPr lang="en-US" dirty="0" smtClean="0"/>
              <a:t>Use language models (LM)/grammars that describe the expected language</a:t>
            </a:r>
          </a:p>
          <a:p>
            <a:r>
              <a:rPr lang="en-US" dirty="0" smtClean="0"/>
              <a:t>Open-domain speech recognition use LM built on large corpora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582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recognition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969" y="1632409"/>
            <a:ext cx="4476042" cy="3348956"/>
          </a:xfrm>
        </p:spPr>
        <p:txBody>
          <a:bodyPr>
            <a:normAutofit/>
          </a:bodyPr>
          <a:lstStyle/>
          <a:p>
            <a:r>
              <a:rPr lang="en-US" dirty="0" smtClean="0"/>
              <a:t>Challenges: recognition errors due to </a:t>
            </a:r>
          </a:p>
          <a:p>
            <a:pPr lvl="1"/>
            <a:r>
              <a:rPr lang="en-US" dirty="0" smtClean="0"/>
              <a:t>Noisy environment</a:t>
            </a:r>
          </a:p>
          <a:p>
            <a:pPr lvl="1"/>
            <a:r>
              <a:rPr lang="en-US" dirty="0" smtClean="0"/>
              <a:t>Speaker accent</a:t>
            </a:r>
          </a:p>
          <a:p>
            <a:pPr lvl="1"/>
            <a:r>
              <a:rPr lang="en-US" dirty="0" smtClean="0"/>
              <a:t>Speaker interruption, self correction, etc.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 l="-23319" r="-23319"/>
          <a:stretch>
            <a:fillRect/>
          </a:stretch>
        </p:blipFill>
        <p:spPr>
          <a:xfrm>
            <a:off x="3909935" y="1804847"/>
            <a:ext cx="6013348" cy="330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91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Speech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Speaker-dependent/independent</a:t>
            </a:r>
          </a:p>
          <a:p>
            <a:r>
              <a:rPr lang="en-US" dirty="0" smtClean="0"/>
              <a:t>Domain dependent/independent</a:t>
            </a:r>
          </a:p>
        </p:txBody>
      </p:sp>
    </p:spTree>
    <p:extLst>
      <p:ext uri="{BB962C8B-B14F-4D97-AF65-F5344CB8AC3E}">
        <p14:creationId xmlns:p14="http://schemas.microsoft.com/office/powerpoint/2010/main" val="4167488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Grammar-based </a:t>
            </a:r>
          </a:p>
          <a:p>
            <a:pPr lvl="1"/>
            <a:r>
              <a:rPr lang="en-US" dirty="0"/>
              <a:t>Allows dialogue designer to write grammars</a:t>
            </a:r>
          </a:p>
          <a:p>
            <a:pPr lvl="2"/>
            <a:r>
              <a:rPr lang="en-US" dirty="0"/>
              <a:t>For example, if your system expects digits a rule:</a:t>
            </a:r>
          </a:p>
          <a:p>
            <a:pPr lvl="2"/>
            <a:r>
              <a:rPr lang="en-US" dirty="0"/>
              <a:t> S   -&gt; zero | one | two | </a:t>
            </a:r>
            <a:r>
              <a:rPr lang="en-US" dirty="0" smtClean="0"/>
              <a:t>three | …</a:t>
            </a:r>
            <a:endParaRPr lang="en-US" dirty="0"/>
          </a:p>
          <a:p>
            <a:pPr lvl="1"/>
            <a:r>
              <a:rPr lang="en-US" dirty="0"/>
              <a:t>Advantages: better performance on in-domain speech</a:t>
            </a:r>
          </a:p>
          <a:p>
            <a:pPr lvl="1"/>
            <a:r>
              <a:rPr lang="en-US" dirty="0"/>
              <a:t>Disadvantages: does not recognize out-of-domain </a:t>
            </a:r>
          </a:p>
          <a:p>
            <a:r>
              <a:rPr lang="en-US" dirty="0"/>
              <a:t>Open </a:t>
            </a:r>
            <a:r>
              <a:rPr lang="en-US" dirty="0" smtClean="0"/>
              <a:t>Domain – large vocabulary</a:t>
            </a:r>
            <a:endParaRPr lang="en-US" dirty="0"/>
          </a:p>
          <a:p>
            <a:pPr lvl="1"/>
            <a:r>
              <a:rPr lang="en-US" dirty="0"/>
              <a:t>Use language models built on large </a:t>
            </a:r>
            <a:r>
              <a:rPr lang="en-US" dirty="0" smtClean="0"/>
              <a:t>diverse dataset</a:t>
            </a:r>
          </a:p>
          <a:p>
            <a:pPr lvl="1"/>
            <a:r>
              <a:rPr lang="en-US" dirty="0" smtClean="0"/>
              <a:t>Advantages: can potentially recognize any word sequence</a:t>
            </a:r>
          </a:p>
          <a:p>
            <a:pPr lvl="1"/>
            <a:r>
              <a:rPr lang="en-US" dirty="0" smtClean="0"/>
              <a:t>Disadvantages: lower performance on in-domain utterances (digits  may be misrecognized)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86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F42CEF-74E4-B646-BCFA-0C84160A124F}" type="slidenum">
              <a:rPr lang="en-US"/>
              <a:pPr/>
              <a:t>34</a:t>
            </a:fld>
            <a:endParaRPr lang="en-US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Dialog </a:t>
            </a:r>
            <a:r>
              <a:rPr lang="en-US" dirty="0"/>
              <a:t>s</a:t>
            </a:r>
            <a:r>
              <a:rPr lang="en-US" dirty="0" smtClean="0"/>
              <a:t>ystem components</a:t>
            </a:r>
            <a:endParaRPr lang="en-US" dirty="0"/>
          </a:p>
        </p:txBody>
      </p:sp>
      <p:pic>
        <p:nvPicPr>
          <p:cNvPr id="143363" name="Picture 3" descr="dialog-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81100"/>
            <a:ext cx="333375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1981200" y="2438400"/>
            <a:ext cx="1187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Voice input</a:t>
            </a: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838200" y="3886200"/>
            <a:ext cx="2193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Hypothesis (automatic</a:t>
            </a:r>
          </a:p>
          <a:p>
            <a:pPr algn="ctr" eaLnBrk="1" hangingPunct="1"/>
            <a:r>
              <a:rPr lang="en-US" sz="1600"/>
              <a:t>transcription)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5867400" y="3962400"/>
            <a:ext cx="579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Text</a:t>
            </a: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5648325" y="2438400"/>
            <a:ext cx="871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Speech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384175" y="2971800"/>
            <a:ext cx="26130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Language Model/Grammar</a:t>
            </a:r>
          </a:p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Acoustic model</a:t>
            </a: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838200" y="4953000"/>
            <a:ext cx="16816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dirty="0" smtClean="0">
                <a:solidFill>
                  <a:srgbClr val="0000FF"/>
                </a:solidFill>
              </a:rPr>
              <a:t>Grammar/Models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6067425" y="4800600"/>
            <a:ext cx="2184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Generation templates/</a:t>
            </a:r>
          </a:p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rules</a:t>
            </a:r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1825625" y="6096000"/>
            <a:ext cx="14493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dirty="0"/>
              <a:t>Logical form </a:t>
            </a:r>
          </a:p>
          <a:p>
            <a:pPr algn="ctr" eaLnBrk="1" hangingPunct="1"/>
            <a:r>
              <a:rPr lang="en-US" sz="1600" dirty="0"/>
              <a:t>of user</a:t>
            </a:r>
            <a:r>
              <a:rPr lang="ja-JP" altLang="en-US" sz="1600" dirty="0">
                <a:latin typeface="Arial"/>
              </a:rPr>
              <a:t>’</a:t>
            </a:r>
            <a:r>
              <a:rPr lang="en-US" sz="1600" dirty="0"/>
              <a:t>s input</a:t>
            </a:r>
          </a:p>
        </p:txBody>
      </p:sp>
      <p:sp>
        <p:nvSpPr>
          <p:cNvPr id="143372" name="Text Box 12"/>
          <p:cNvSpPr txBox="1">
            <a:spLocks noChangeArrowheads="1"/>
          </p:cNvSpPr>
          <p:nvPr/>
        </p:nvSpPr>
        <p:spPr bwMode="auto">
          <a:xfrm>
            <a:off x="5510213" y="6096000"/>
            <a:ext cx="18240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Logical form </a:t>
            </a:r>
          </a:p>
          <a:p>
            <a:pPr algn="ctr" eaLnBrk="1" hangingPunct="1"/>
            <a:r>
              <a:rPr lang="en-US" sz="1600"/>
              <a:t>of system</a:t>
            </a:r>
            <a:r>
              <a:rPr lang="ja-JP" altLang="en-US" sz="1600">
                <a:latin typeface="Arial"/>
              </a:rPr>
              <a:t>’</a:t>
            </a:r>
            <a:r>
              <a:rPr lang="en-US" sz="1600"/>
              <a:t>s output</a:t>
            </a:r>
          </a:p>
        </p:txBody>
      </p:sp>
      <p:sp>
        <p:nvSpPr>
          <p:cNvPr id="2" name="Oval 1"/>
          <p:cNvSpPr/>
          <p:nvPr/>
        </p:nvSpPr>
        <p:spPr>
          <a:xfrm>
            <a:off x="2519870" y="4393154"/>
            <a:ext cx="1724935" cy="142606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49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Language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1394663"/>
          </a:xfrm>
        </p:spPr>
        <p:txBody>
          <a:bodyPr/>
          <a:lstStyle/>
          <a:p>
            <a:r>
              <a:rPr lang="en-US" dirty="0" smtClean="0"/>
              <a:t>Convert input text into internal representation. Example internal representation in </a:t>
            </a:r>
            <a:r>
              <a:rPr lang="en-US" dirty="0" err="1" smtClean="0"/>
              <a:t>wit.ai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35595" y="2695652"/>
            <a:ext cx="602316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{</a:t>
            </a:r>
          </a:p>
          <a:p>
            <a:r>
              <a:rPr lang="en-US" dirty="0" smtClean="0"/>
              <a:t>"</a:t>
            </a:r>
            <a:r>
              <a:rPr lang="en-US" dirty="0" err="1"/>
              <a:t>msg_body</a:t>
            </a:r>
            <a:r>
              <a:rPr lang="en-US" dirty="0"/>
              <a:t>": "</a:t>
            </a:r>
            <a:r>
              <a:rPr lang="en-US" dirty="0">
                <a:solidFill>
                  <a:srgbClr val="0000FF"/>
                </a:solidFill>
              </a:rPr>
              <a:t>what is playing at Lincoln Center</a:t>
            </a:r>
            <a:r>
              <a:rPr lang="en-US" dirty="0"/>
              <a:t>",</a:t>
            </a:r>
          </a:p>
          <a:p>
            <a:r>
              <a:rPr lang="en-US" dirty="0"/>
              <a:t>  "outcome": {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"intent": "</a:t>
            </a:r>
            <a:r>
              <a:rPr lang="en-US" dirty="0" err="1">
                <a:solidFill>
                  <a:srgbClr val="FF0000"/>
                </a:solidFill>
              </a:rPr>
              <a:t>get_shows</a:t>
            </a:r>
            <a:r>
              <a:rPr lang="en-US" dirty="0">
                <a:solidFill>
                  <a:srgbClr val="FF0000"/>
                </a:solidFill>
              </a:rPr>
              <a:t>"</a:t>
            </a:r>
            <a:r>
              <a:rPr lang="en-US" dirty="0"/>
              <a:t>,</a:t>
            </a:r>
          </a:p>
          <a:p>
            <a:r>
              <a:rPr lang="en-US" dirty="0"/>
              <a:t>    "entities": {</a:t>
            </a:r>
          </a:p>
          <a:p>
            <a:r>
              <a:rPr lang="en-US" dirty="0"/>
              <a:t>      "</a:t>
            </a:r>
            <a:r>
              <a:rPr lang="en-US" dirty="0">
                <a:solidFill>
                  <a:srgbClr val="FF0000"/>
                </a:solidFill>
              </a:rPr>
              <a:t>Venue</a:t>
            </a:r>
            <a:r>
              <a:rPr lang="en-US" dirty="0"/>
              <a:t>": {</a:t>
            </a:r>
          </a:p>
          <a:p>
            <a:r>
              <a:rPr lang="en-US" dirty="0"/>
              <a:t>       </a:t>
            </a:r>
            <a:r>
              <a:rPr lang="en-US" dirty="0">
                <a:solidFill>
                  <a:srgbClr val="FF0000"/>
                </a:solidFill>
              </a:rPr>
              <a:t> "value": "Lincoln Center",</a:t>
            </a:r>
          </a:p>
          <a:p>
            <a:r>
              <a:rPr lang="en-US" dirty="0" smtClean="0"/>
              <a:t>       }</a:t>
            </a:r>
            <a:endParaRPr lang="en-US" dirty="0"/>
          </a:p>
          <a:p>
            <a:r>
              <a:rPr lang="en-US" dirty="0"/>
              <a:t>    },</a:t>
            </a:r>
          </a:p>
          <a:p>
            <a:r>
              <a:rPr lang="en-US" dirty="0"/>
              <a:t>    "confidence": 0.545</a:t>
            </a:r>
          </a:p>
          <a:p>
            <a:r>
              <a:rPr lang="en-US" dirty="0"/>
              <a:t>  },</a:t>
            </a:r>
          </a:p>
          <a:p>
            <a:r>
              <a:rPr lang="en-US" dirty="0"/>
              <a:t>  "</a:t>
            </a:r>
            <a:r>
              <a:rPr lang="en-US" dirty="0" err="1"/>
              <a:t>msg_id</a:t>
            </a:r>
            <a:r>
              <a:rPr lang="en-US" dirty="0"/>
              <a:t>": "c942ad0f-0b63-415f-b1ef-84fbfa6268f2"</a:t>
            </a:r>
          </a:p>
          <a:p>
            <a:r>
              <a:rPr lang="en-US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23941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NLU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4215" cy="2420989"/>
          </a:xfrm>
        </p:spPr>
        <p:txBody>
          <a:bodyPr>
            <a:normAutofit/>
          </a:bodyPr>
          <a:lstStyle/>
          <a:p>
            <a:r>
              <a:rPr lang="en-US" dirty="0" smtClean="0"/>
              <a:t>Can be based on simple phrase matching</a:t>
            </a:r>
          </a:p>
          <a:p>
            <a:pPr lvl="1"/>
            <a:r>
              <a:rPr lang="en-US" dirty="0" smtClean="0"/>
              <a:t>“leaving from PLACE” </a:t>
            </a:r>
          </a:p>
          <a:p>
            <a:pPr lvl="1"/>
            <a:r>
              <a:rPr lang="en-US" dirty="0" smtClean="0"/>
              <a:t>“arriving at TIME”</a:t>
            </a:r>
          </a:p>
          <a:p>
            <a:r>
              <a:rPr lang="en-US" dirty="0" smtClean="0"/>
              <a:t>Can use deep or shallow syntactic parsing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426" y="3907228"/>
            <a:ext cx="39370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69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NLU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rule-based</a:t>
            </a:r>
          </a:p>
          <a:p>
            <a:pPr lvl="1"/>
            <a:r>
              <a:rPr lang="en-US" dirty="0"/>
              <a:t>Rules define how to extract  semantics from a string/syntactic tree</a:t>
            </a:r>
          </a:p>
          <a:p>
            <a:r>
              <a:rPr lang="en-US" dirty="0"/>
              <a:t>Or Statistical</a:t>
            </a:r>
          </a:p>
          <a:p>
            <a:pPr lvl="1"/>
            <a:r>
              <a:rPr lang="en-US" dirty="0"/>
              <a:t>Train statistical models on annotated data</a:t>
            </a:r>
          </a:p>
          <a:p>
            <a:pPr lvl="2"/>
            <a:r>
              <a:rPr lang="en-US" dirty="0"/>
              <a:t>Classify intent </a:t>
            </a:r>
          </a:p>
          <a:p>
            <a:pPr lvl="2"/>
            <a:r>
              <a:rPr lang="en-US" dirty="0"/>
              <a:t>Tag named entities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184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F42CEF-74E4-B646-BCFA-0C84160A124F}" type="slidenum">
              <a:rPr lang="en-US"/>
              <a:pPr/>
              <a:t>38</a:t>
            </a:fld>
            <a:endParaRPr lang="en-US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Dialog </a:t>
            </a:r>
            <a:r>
              <a:rPr lang="en-US" dirty="0"/>
              <a:t>s</a:t>
            </a:r>
            <a:r>
              <a:rPr lang="en-US" dirty="0" smtClean="0"/>
              <a:t>ystem components</a:t>
            </a:r>
            <a:endParaRPr lang="en-US" dirty="0"/>
          </a:p>
        </p:txBody>
      </p:sp>
      <p:pic>
        <p:nvPicPr>
          <p:cNvPr id="143363" name="Picture 3" descr="dialog-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81100"/>
            <a:ext cx="333375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1981200" y="2438400"/>
            <a:ext cx="1187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Voice input</a:t>
            </a: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838200" y="3886200"/>
            <a:ext cx="2193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Hypothesis (automatic</a:t>
            </a:r>
          </a:p>
          <a:p>
            <a:pPr algn="ctr" eaLnBrk="1" hangingPunct="1"/>
            <a:r>
              <a:rPr lang="en-US" sz="1600"/>
              <a:t>transcription)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5867400" y="3962400"/>
            <a:ext cx="579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Text</a:t>
            </a: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5648325" y="2438400"/>
            <a:ext cx="871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Speech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384175" y="2971800"/>
            <a:ext cx="26130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Language Model/Grammar</a:t>
            </a:r>
          </a:p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Acoustic model</a:t>
            </a: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838200" y="4953000"/>
            <a:ext cx="16816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dirty="0" smtClean="0">
                <a:solidFill>
                  <a:srgbClr val="0000FF"/>
                </a:solidFill>
              </a:rPr>
              <a:t>Grammar/Models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6067425" y="4800600"/>
            <a:ext cx="2184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Generation templates/</a:t>
            </a:r>
          </a:p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rules</a:t>
            </a:r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1825625" y="6096000"/>
            <a:ext cx="14493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dirty="0"/>
              <a:t>Logical form </a:t>
            </a:r>
          </a:p>
          <a:p>
            <a:pPr algn="ctr" eaLnBrk="1" hangingPunct="1"/>
            <a:r>
              <a:rPr lang="en-US" sz="1600" dirty="0"/>
              <a:t>of user</a:t>
            </a:r>
            <a:r>
              <a:rPr lang="ja-JP" altLang="en-US" sz="1600" dirty="0">
                <a:latin typeface="Arial"/>
              </a:rPr>
              <a:t>’</a:t>
            </a:r>
            <a:r>
              <a:rPr lang="en-US" sz="1600" dirty="0"/>
              <a:t>s input</a:t>
            </a:r>
          </a:p>
        </p:txBody>
      </p:sp>
      <p:sp>
        <p:nvSpPr>
          <p:cNvPr id="143372" name="Text Box 12"/>
          <p:cNvSpPr txBox="1">
            <a:spLocks noChangeArrowheads="1"/>
          </p:cNvSpPr>
          <p:nvPr/>
        </p:nvSpPr>
        <p:spPr bwMode="auto">
          <a:xfrm>
            <a:off x="5510213" y="6096000"/>
            <a:ext cx="18240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Logical form </a:t>
            </a:r>
          </a:p>
          <a:p>
            <a:pPr algn="ctr" eaLnBrk="1" hangingPunct="1"/>
            <a:r>
              <a:rPr lang="en-US" sz="1600"/>
              <a:t>of system</a:t>
            </a:r>
            <a:r>
              <a:rPr lang="ja-JP" altLang="en-US" sz="1600">
                <a:latin typeface="Arial"/>
              </a:rPr>
              <a:t>’</a:t>
            </a:r>
            <a:r>
              <a:rPr lang="en-US" sz="1600"/>
              <a:t>s output</a:t>
            </a:r>
          </a:p>
        </p:txBody>
      </p:sp>
      <p:sp>
        <p:nvSpPr>
          <p:cNvPr id="2" name="Oval 1"/>
          <p:cNvSpPr/>
          <p:nvPr/>
        </p:nvSpPr>
        <p:spPr>
          <a:xfrm>
            <a:off x="3526887" y="5489591"/>
            <a:ext cx="1724935" cy="142606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49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Dialogue </a:t>
            </a:r>
            <a:r>
              <a:rPr lang="en-US" dirty="0" smtClean="0"/>
              <a:t>Manager (DM)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a “brain” of an SDS</a:t>
            </a:r>
          </a:p>
          <a:p>
            <a:r>
              <a:rPr lang="en-US" dirty="0"/>
              <a:t>Decides on the next system action/dialogue </a:t>
            </a:r>
            <a:r>
              <a:rPr lang="en-US" dirty="0" smtClean="0"/>
              <a:t>contribution</a:t>
            </a:r>
          </a:p>
          <a:p>
            <a:r>
              <a:rPr lang="en-US" dirty="0" smtClean="0"/>
              <a:t>SDS module concerned with dialogue modeling </a:t>
            </a:r>
          </a:p>
          <a:p>
            <a:pPr lvl="1"/>
            <a:r>
              <a:rPr lang="en-US" dirty="0" smtClean="0"/>
              <a:t>Dialogue modeling: formal </a:t>
            </a:r>
            <a:r>
              <a:rPr lang="en-US" dirty="0"/>
              <a:t>characterization of dialogue</a:t>
            </a:r>
            <a:r>
              <a:rPr lang="en-US" dirty="0" smtClean="0"/>
              <a:t>, </a:t>
            </a:r>
            <a:r>
              <a:rPr lang="en-US" dirty="0"/>
              <a:t>evolving </a:t>
            </a:r>
            <a:r>
              <a:rPr lang="en-US" dirty="0" smtClean="0"/>
              <a:t>context</a:t>
            </a:r>
            <a:r>
              <a:rPr lang="en-US" dirty="0"/>
              <a:t>, and possible/likely continuations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361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of Dialogue Research</a:t>
            </a:r>
          </a:p>
          <a:p>
            <a:pPr lvl="1"/>
            <a:r>
              <a:rPr lang="en-US" dirty="0" smtClean="0"/>
              <a:t>Dialogue </a:t>
            </a:r>
            <a:r>
              <a:rPr lang="en-US" dirty="0" smtClean="0"/>
              <a:t>System Genres</a:t>
            </a:r>
          </a:p>
          <a:p>
            <a:pPr lvl="1"/>
            <a:r>
              <a:rPr lang="en-US" dirty="0" smtClean="0"/>
              <a:t>Dialogue System </a:t>
            </a:r>
            <a:r>
              <a:rPr lang="en-US" dirty="0" smtClean="0"/>
              <a:t>Examples</a:t>
            </a:r>
          </a:p>
          <a:p>
            <a:pPr lvl="1"/>
            <a:r>
              <a:rPr lang="en-US" dirty="0"/>
              <a:t>What is </a:t>
            </a:r>
            <a:r>
              <a:rPr lang="en-US" dirty="0" smtClean="0"/>
              <a:t>involved in </a:t>
            </a:r>
            <a:r>
              <a:rPr lang="en-US" i="1" dirty="0" smtClean="0"/>
              <a:t>dialogue</a:t>
            </a:r>
            <a:r>
              <a:rPr lang="en-US" dirty="0" smtClean="0"/>
              <a:t>?</a:t>
            </a:r>
            <a:endParaRPr lang="en-US" dirty="0" smtClean="0"/>
          </a:p>
          <a:p>
            <a:r>
              <a:rPr lang="en-US" dirty="0" smtClean="0"/>
              <a:t>SDS </a:t>
            </a:r>
            <a:r>
              <a:rPr lang="en-US" dirty="0" smtClean="0"/>
              <a:t>components</a:t>
            </a:r>
            <a:r>
              <a:rPr lang="en-US" dirty="0" smtClean="0"/>
              <a:t>  and special topics</a:t>
            </a:r>
            <a:endParaRPr lang="en-US" dirty="0" smtClean="0"/>
          </a:p>
          <a:p>
            <a:r>
              <a:rPr lang="en-US" dirty="0" smtClean="0"/>
              <a:t>Course Structure</a:t>
            </a:r>
          </a:p>
          <a:p>
            <a:r>
              <a:rPr lang="en-US" dirty="0" smtClean="0"/>
              <a:t>Break-out Exercise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927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DM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Rule-based</a:t>
            </a:r>
          </a:p>
          <a:p>
            <a:pPr lvl="1"/>
            <a:r>
              <a:rPr lang="en-US" dirty="0" smtClean="0"/>
              <a:t>Key phrase reactive</a:t>
            </a:r>
          </a:p>
          <a:p>
            <a:pPr lvl="1"/>
            <a:r>
              <a:rPr lang="en-US" dirty="0" smtClean="0"/>
              <a:t>Finite state/Tree based</a:t>
            </a:r>
          </a:p>
          <a:p>
            <a:pPr lvl="2"/>
            <a:r>
              <a:rPr lang="en-US" dirty="0"/>
              <a:t>model the dialogue as a </a:t>
            </a:r>
            <a:r>
              <a:rPr lang="en-US" dirty="0" smtClean="0"/>
              <a:t> path </a:t>
            </a:r>
            <a:r>
              <a:rPr lang="en-US" dirty="0"/>
              <a:t>through a tree or finite state graph </a:t>
            </a:r>
            <a:r>
              <a:rPr lang="en-US" dirty="0" smtClean="0"/>
              <a:t>structure</a:t>
            </a:r>
          </a:p>
          <a:p>
            <a:pPr lvl="1"/>
            <a:r>
              <a:rPr lang="en-US" dirty="0" smtClean="0"/>
              <a:t>Information-state Update</a:t>
            </a:r>
          </a:p>
          <a:p>
            <a:r>
              <a:rPr lang="en-US" dirty="0" smtClean="0"/>
              <a:t>Statistical (learn state transition rules from data or on-line)</a:t>
            </a:r>
          </a:p>
          <a:p>
            <a:r>
              <a:rPr lang="en-US" dirty="0" smtClean="0"/>
              <a:t>Hybrid (a combination of rules and statistical method)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898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F42CEF-74E4-B646-BCFA-0C84160A124F}" type="slidenum">
              <a:rPr lang="en-US"/>
              <a:pPr/>
              <a:t>41</a:t>
            </a:fld>
            <a:endParaRPr lang="en-US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Dialog </a:t>
            </a:r>
            <a:r>
              <a:rPr lang="en-US" dirty="0"/>
              <a:t>s</a:t>
            </a:r>
            <a:r>
              <a:rPr lang="en-US" dirty="0" smtClean="0"/>
              <a:t>ystem components</a:t>
            </a:r>
            <a:endParaRPr lang="en-US" dirty="0"/>
          </a:p>
        </p:txBody>
      </p:sp>
      <p:pic>
        <p:nvPicPr>
          <p:cNvPr id="143363" name="Picture 3" descr="dialog-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81100"/>
            <a:ext cx="333375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1981200" y="2438400"/>
            <a:ext cx="1187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Voice input</a:t>
            </a: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838200" y="3886200"/>
            <a:ext cx="2193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Hypothesis (automatic</a:t>
            </a:r>
          </a:p>
          <a:p>
            <a:pPr algn="ctr" eaLnBrk="1" hangingPunct="1"/>
            <a:r>
              <a:rPr lang="en-US" sz="1600"/>
              <a:t>transcription)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5867400" y="3962400"/>
            <a:ext cx="579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Text</a:t>
            </a: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5648325" y="2438400"/>
            <a:ext cx="871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Speech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384175" y="2971800"/>
            <a:ext cx="26130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Language Model/Grammar</a:t>
            </a:r>
          </a:p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Acoustic model</a:t>
            </a: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838200" y="4953000"/>
            <a:ext cx="16816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dirty="0" smtClean="0">
                <a:solidFill>
                  <a:srgbClr val="0000FF"/>
                </a:solidFill>
              </a:rPr>
              <a:t>Grammar/Models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6067425" y="4800600"/>
            <a:ext cx="2184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Generation templates/</a:t>
            </a:r>
          </a:p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rules</a:t>
            </a:r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1825625" y="6096000"/>
            <a:ext cx="14493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dirty="0"/>
              <a:t>Logical form </a:t>
            </a:r>
          </a:p>
          <a:p>
            <a:pPr algn="ctr" eaLnBrk="1" hangingPunct="1"/>
            <a:r>
              <a:rPr lang="en-US" sz="1600" dirty="0"/>
              <a:t>of user</a:t>
            </a:r>
            <a:r>
              <a:rPr lang="ja-JP" altLang="en-US" sz="1600" dirty="0">
                <a:latin typeface="Arial"/>
              </a:rPr>
              <a:t>’</a:t>
            </a:r>
            <a:r>
              <a:rPr lang="en-US" sz="1600" dirty="0"/>
              <a:t>s input</a:t>
            </a:r>
          </a:p>
        </p:txBody>
      </p:sp>
      <p:sp>
        <p:nvSpPr>
          <p:cNvPr id="143372" name="Text Box 12"/>
          <p:cNvSpPr txBox="1">
            <a:spLocks noChangeArrowheads="1"/>
          </p:cNvSpPr>
          <p:nvPr/>
        </p:nvSpPr>
        <p:spPr bwMode="auto">
          <a:xfrm>
            <a:off x="5510213" y="6096000"/>
            <a:ext cx="18240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Logical form </a:t>
            </a:r>
          </a:p>
          <a:p>
            <a:pPr algn="ctr" eaLnBrk="1" hangingPunct="1"/>
            <a:r>
              <a:rPr lang="en-US" sz="1600"/>
              <a:t>of system</a:t>
            </a:r>
            <a:r>
              <a:rPr lang="ja-JP" altLang="en-US" sz="1600">
                <a:latin typeface="Arial"/>
              </a:rPr>
              <a:t>’</a:t>
            </a:r>
            <a:r>
              <a:rPr lang="en-US" sz="1600"/>
              <a:t>s output</a:t>
            </a:r>
          </a:p>
        </p:txBody>
      </p:sp>
      <p:sp>
        <p:nvSpPr>
          <p:cNvPr id="2" name="Oval 1"/>
          <p:cNvSpPr/>
          <p:nvPr/>
        </p:nvSpPr>
        <p:spPr>
          <a:xfrm>
            <a:off x="4520491" y="4298950"/>
            <a:ext cx="1724935" cy="142606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49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NLG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Presenting semantic content to the </a:t>
            </a:r>
            <a:r>
              <a:rPr lang="en-US" dirty="0" smtClean="0"/>
              <a:t>user</a:t>
            </a:r>
          </a:p>
          <a:p>
            <a:r>
              <a:rPr lang="en-US" dirty="0" smtClean="0"/>
              <a:t>Template-based</a:t>
            </a:r>
          </a:p>
          <a:p>
            <a:pPr lvl="1"/>
            <a:r>
              <a:rPr lang="en-US" dirty="0" smtClean="0"/>
              <a:t>In a airline reservation system:</a:t>
            </a:r>
          </a:p>
          <a:p>
            <a:pPr lvl="1"/>
            <a:r>
              <a:rPr lang="en-US" dirty="0" smtClean="0"/>
              <a:t>User: “Find me a ticket from </a:t>
            </a:r>
            <a:r>
              <a:rPr lang="en-US" dirty="0" smtClean="0">
                <a:solidFill>
                  <a:srgbClr val="FF0000"/>
                </a:solidFill>
              </a:rPr>
              <a:t>New York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FF0000"/>
                </a:solidFill>
              </a:rPr>
              <a:t>London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System: “What date do you want to travel?”</a:t>
            </a:r>
          </a:p>
          <a:p>
            <a:pPr lvl="1"/>
            <a:r>
              <a:rPr lang="en-US" dirty="0" smtClean="0"/>
              <a:t>User: “</a:t>
            </a:r>
            <a:r>
              <a:rPr lang="en-US" dirty="0" smtClean="0">
                <a:solidFill>
                  <a:srgbClr val="FF0000"/>
                </a:solidFill>
              </a:rPr>
              <a:t>March 10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System: “There is a </a:t>
            </a:r>
            <a:r>
              <a:rPr lang="en-US" dirty="0" smtClean="0">
                <a:solidFill>
                  <a:srgbClr val="0000FF"/>
                </a:solidFill>
              </a:rPr>
              <a:t>United</a:t>
            </a:r>
            <a:r>
              <a:rPr lang="en-US" dirty="0" smtClean="0"/>
              <a:t> flight from </a:t>
            </a:r>
            <a:r>
              <a:rPr lang="en-US" dirty="0" smtClean="0">
                <a:solidFill>
                  <a:srgbClr val="0000FF"/>
                </a:solidFill>
              </a:rPr>
              <a:t>Newark airport </a:t>
            </a:r>
            <a:r>
              <a:rPr lang="en-US" dirty="0" smtClean="0"/>
              <a:t>to </a:t>
            </a:r>
            <a:r>
              <a:rPr lang="en-US" dirty="0" smtClean="0">
                <a:solidFill>
                  <a:srgbClr val="0000FF"/>
                </a:solidFill>
              </a:rPr>
              <a:t>London Heathrow </a:t>
            </a:r>
            <a:r>
              <a:rPr lang="en-US" dirty="0" smtClean="0"/>
              <a:t>on </a:t>
            </a:r>
            <a:r>
              <a:rPr lang="en-US" dirty="0" smtClean="0">
                <a:solidFill>
                  <a:srgbClr val="0000FF"/>
                </a:solidFill>
              </a:rPr>
              <a:t>March 10 </a:t>
            </a:r>
            <a:r>
              <a:rPr lang="en-US" dirty="0" smtClean="0"/>
              <a:t>leaving at </a:t>
            </a:r>
            <a:r>
              <a:rPr lang="en-US" dirty="0" smtClean="0">
                <a:solidFill>
                  <a:srgbClr val="0000FF"/>
                </a:solidFill>
              </a:rPr>
              <a:t>9:15 AM</a:t>
            </a:r>
            <a:r>
              <a:rPr lang="en-US" dirty="0" smtClean="0"/>
              <a:t>” </a:t>
            </a:r>
          </a:p>
          <a:p>
            <a:pPr lvl="2"/>
            <a:r>
              <a:rPr lang="en-US" dirty="0" smtClean="0"/>
              <a:t>Template: There is a </a:t>
            </a:r>
            <a:r>
              <a:rPr lang="en-US" dirty="0" smtClean="0">
                <a:solidFill>
                  <a:srgbClr val="0000FF"/>
                </a:solidFill>
              </a:rPr>
              <a:t>AIRLINE</a:t>
            </a:r>
            <a:r>
              <a:rPr lang="en-US" dirty="0" smtClean="0"/>
              <a:t> flight from </a:t>
            </a:r>
            <a:r>
              <a:rPr lang="en-US" dirty="0" smtClean="0">
                <a:solidFill>
                  <a:srgbClr val="0000FF"/>
                </a:solidFill>
              </a:rPr>
              <a:t>AIRPORT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00FF"/>
                </a:solidFill>
              </a:rPr>
              <a:t>AIRPORT</a:t>
            </a:r>
            <a:r>
              <a:rPr lang="en-US" dirty="0" smtClean="0"/>
              <a:t> on </a:t>
            </a:r>
            <a:r>
              <a:rPr lang="en-US" dirty="0" smtClean="0">
                <a:solidFill>
                  <a:srgbClr val="0000FF"/>
                </a:solidFill>
              </a:rPr>
              <a:t>DATE</a:t>
            </a:r>
            <a:r>
              <a:rPr lang="en-US" dirty="0" smtClean="0"/>
              <a:t> leaving at </a:t>
            </a:r>
            <a:r>
              <a:rPr lang="en-US" dirty="0" smtClean="0">
                <a:solidFill>
                  <a:srgbClr val="0000FF"/>
                </a:solidFill>
              </a:rPr>
              <a:t>TIME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7025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language generation (NLG)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Content selection</a:t>
            </a:r>
          </a:p>
          <a:p>
            <a:pPr lvl="1"/>
            <a:r>
              <a:rPr lang="en-US" dirty="0" smtClean="0"/>
              <a:t>User asks “Find me restaurants in Chelsea”</a:t>
            </a:r>
          </a:p>
          <a:p>
            <a:pPr lvl="1"/>
            <a:r>
              <a:rPr lang="en-US" dirty="0" smtClean="0"/>
              <a:t>System finds 100 restaurants</a:t>
            </a:r>
          </a:p>
          <a:p>
            <a:pPr lvl="1"/>
            <a:r>
              <a:rPr lang="en-US" dirty="0" smtClean="0"/>
              <a:t>NLG decides how to present a response </a:t>
            </a:r>
            <a:r>
              <a:rPr lang="en-US" u="sng" dirty="0" smtClean="0"/>
              <a:t>and which information to present</a:t>
            </a:r>
          </a:p>
          <a:p>
            <a:pPr lvl="2"/>
            <a:r>
              <a:rPr lang="en-US" dirty="0" smtClean="0"/>
              <a:t>“I found 100 restaurants, the restaurant with highest rating is …”</a:t>
            </a:r>
          </a:p>
          <a:p>
            <a:pPr lvl="2"/>
            <a:r>
              <a:rPr lang="en-US" dirty="0" smtClean="0"/>
              <a:t>“I found 100 restaurants, the closest to you is …”</a:t>
            </a:r>
          </a:p>
          <a:p>
            <a:pPr lvl="2"/>
            <a:r>
              <a:rPr lang="en-US" dirty="0" smtClean="0"/>
              <a:t>“I found 100 restaurants, I think you would like …”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57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F42CEF-74E4-B646-BCFA-0C84160A124F}" type="slidenum">
              <a:rPr lang="en-US"/>
              <a:pPr/>
              <a:t>44</a:t>
            </a:fld>
            <a:endParaRPr lang="en-US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Dialog </a:t>
            </a:r>
            <a:r>
              <a:rPr lang="en-US" dirty="0"/>
              <a:t>s</a:t>
            </a:r>
            <a:r>
              <a:rPr lang="en-US" dirty="0" smtClean="0"/>
              <a:t>ystem components</a:t>
            </a:r>
            <a:endParaRPr lang="en-US" dirty="0"/>
          </a:p>
        </p:txBody>
      </p:sp>
      <p:pic>
        <p:nvPicPr>
          <p:cNvPr id="143363" name="Picture 3" descr="dialog-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81100"/>
            <a:ext cx="333375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1981200" y="2438400"/>
            <a:ext cx="1187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Voice input</a:t>
            </a:r>
          </a:p>
        </p:txBody>
      </p:sp>
      <p:sp>
        <p:nvSpPr>
          <p:cNvPr id="143365" name="Text Box 5"/>
          <p:cNvSpPr txBox="1">
            <a:spLocks noChangeArrowheads="1"/>
          </p:cNvSpPr>
          <p:nvPr/>
        </p:nvSpPr>
        <p:spPr bwMode="auto">
          <a:xfrm>
            <a:off x="838200" y="3886200"/>
            <a:ext cx="2193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Hypothesis (automatic</a:t>
            </a:r>
          </a:p>
          <a:p>
            <a:pPr algn="ctr" eaLnBrk="1" hangingPunct="1"/>
            <a:r>
              <a:rPr lang="en-US" sz="1600"/>
              <a:t>transcription)</a:t>
            </a:r>
          </a:p>
        </p:txBody>
      </p:sp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5867400" y="3962400"/>
            <a:ext cx="579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Text</a:t>
            </a:r>
          </a:p>
        </p:txBody>
      </p:sp>
      <p:sp>
        <p:nvSpPr>
          <p:cNvPr id="143367" name="Text Box 7"/>
          <p:cNvSpPr txBox="1">
            <a:spLocks noChangeArrowheads="1"/>
          </p:cNvSpPr>
          <p:nvPr/>
        </p:nvSpPr>
        <p:spPr bwMode="auto">
          <a:xfrm>
            <a:off x="5648325" y="2438400"/>
            <a:ext cx="871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Speech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384175" y="2971800"/>
            <a:ext cx="26130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Language Model/Grammar</a:t>
            </a:r>
          </a:p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Acoustic model</a:t>
            </a: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838200" y="4953000"/>
            <a:ext cx="16816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dirty="0" smtClean="0">
                <a:solidFill>
                  <a:srgbClr val="0000FF"/>
                </a:solidFill>
              </a:rPr>
              <a:t>Grammar/Models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6067425" y="4800600"/>
            <a:ext cx="2184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Generation templates/</a:t>
            </a:r>
          </a:p>
          <a:p>
            <a:pPr algn="ctr" eaLnBrk="1" hangingPunct="1"/>
            <a:r>
              <a:rPr lang="en-US" sz="1600">
                <a:solidFill>
                  <a:srgbClr val="0000FF"/>
                </a:solidFill>
              </a:rPr>
              <a:t>rules</a:t>
            </a:r>
          </a:p>
        </p:txBody>
      </p:sp>
      <p:sp>
        <p:nvSpPr>
          <p:cNvPr id="143371" name="Text Box 11"/>
          <p:cNvSpPr txBox="1">
            <a:spLocks noChangeArrowheads="1"/>
          </p:cNvSpPr>
          <p:nvPr/>
        </p:nvSpPr>
        <p:spPr bwMode="auto">
          <a:xfrm>
            <a:off x="1825625" y="6096000"/>
            <a:ext cx="14493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 dirty="0"/>
              <a:t>Logical form </a:t>
            </a:r>
          </a:p>
          <a:p>
            <a:pPr algn="ctr" eaLnBrk="1" hangingPunct="1"/>
            <a:r>
              <a:rPr lang="en-US" sz="1600" dirty="0"/>
              <a:t>of user</a:t>
            </a:r>
            <a:r>
              <a:rPr lang="ja-JP" altLang="en-US" sz="1600" dirty="0">
                <a:latin typeface="Arial"/>
              </a:rPr>
              <a:t>’</a:t>
            </a:r>
            <a:r>
              <a:rPr lang="en-US" sz="1600" dirty="0"/>
              <a:t>s input</a:t>
            </a:r>
          </a:p>
        </p:txBody>
      </p:sp>
      <p:sp>
        <p:nvSpPr>
          <p:cNvPr id="143372" name="Text Box 12"/>
          <p:cNvSpPr txBox="1">
            <a:spLocks noChangeArrowheads="1"/>
          </p:cNvSpPr>
          <p:nvPr/>
        </p:nvSpPr>
        <p:spPr bwMode="auto">
          <a:xfrm>
            <a:off x="5510213" y="6096000"/>
            <a:ext cx="18240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/>
              <a:t>Logical form </a:t>
            </a:r>
          </a:p>
          <a:p>
            <a:pPr algn="ctr" eaLnBrk="1" hangingPunct="1"/>
            <a:r>
              <a:rPr lang="en-US" sz="1600"/>
              <a:t>of system</a:t>
            </a:r>
            <a:r>
              <a:rPr lang="ja-JP" altLang="en-US" sz="1600">
                <a:latin typeface="Arial"/>
              </a:rPr>
              <a:t>’</a:t>
            </a:r>
            <a:r>
              <a:rPr lang="en-US" sz="1600"/>
              <a:t>s output</a:t>
            </a:r>
          </a:p>
        </p:txBody>
      </p:sp>
      <p:sp>
        <p:nvSpPr>
          <p:cNvPr id="2" name="Oval 1"/>
          <p:cNvSpPr/>
          <p:nvPr/>
        </p:nvSpPr>
        <p:spPr>
          <a:xfrm>
            <a:off x="4647745" y="2648356"/>
            <a:ext cx="1724935" cy="1426068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549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Dialogue System 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5982" r="-25982"/>
          <a:stretch>
            <a:fillRect/>
          </a:stretch>
        </p:blipFill>
        <p:spPr>
          <a:xfrm>
            <a:off x="2557491" y="1918313"/>
            <a:ext cx="7790386" cy="4284412"/>
          </a:xfrm>
        </p:spPr>
      </p:pic>
      <p:sp>
        <p:nvSpPr>
          <p:cNvPr id="5" name="TextBox 4"/>
          <p:cNvSpPr txBox="1"/>
          <p:nvPr/>
        </p:nvSpPr>
        <p:spPr>
          <a:xfrm>
            <a:off x="457199" y="1962990"/>
            <a:ext cx="33851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Ravenclaw</a:t>
            </a:r>
            <a:r>
              <a:rPr lang="en-US" sz="2400" b="1" dirty="0" smtClean="0"/>
              <a:t>/Olympus</a:t>
            </a:r>
          </a:p>
          <a:p>
            <a:endParaRPr lang="en-US" sz="2400" dirty="0" smtClean="0"/>
          </a:p>
          <a:p>
            <a:r>
              <a:rPr lang="en-US" sz="2400" dirty="0" smtClean="0"/>
              <a:t>Asynchronous architecture:</a:t>
            </a:r>
          </a:p>
          <a:p>
            <a:r>
              <a:rPr lang="en-US" sz="2400" dirty="0" smtClean="0"/>
              <a:t>Each component runs in a separate process</a:t>
            </a:r>
          </a:p>
          <a:p>
            <a:r>
              <a:rPr lang="en-US" sz="2400" dirty="0" smtClean="0"/>
              <a:t>Communication managed by the “Hub” with messaging</a:t>
            </a:r>
          </a:p>
        </p:txBody>
      </p:sp>
    </p:spTree>
    <p:extLst>
      <p:ext uri="{BB962C8B-B14F-4D97-AF65-F5344CB8AC3E}">
        <p14:creationId xmlns:p14="http://schemas.microsoft.com/office/powerpoint/2010/main" val="66182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OpenDial</a:t>
            </a:r>
            <a:r>
              <a:rPr lang="en-US" dirty="0" smtClean="0"/>
              <a:t> – DM framework; Pier </a:t>
            </a:r>
            <a:r>
              <a:rPr lang="en-US" dirty="0" err="1" smtClean="0"/>
              <a:t>Lison</a:t>
            </a:r>
            <a:r>
              <a:rPr lang="en-US" dirty="0" smtClean="0"/>
              <a:t> (2014)</a:t>
            </a:r>
            <a:endParaRPr lang="en-US" dirty="0"/>
          </a:p>
          <a:p>
            <a:r>
              <a:rPr lang="en-US" dirty="0" err="1" smtClean="0"/>
              <a:t>Wit.ai</a:t>
            </a:r>
            <a:r>
              <a:rPr lang="en-US" dirty="0" smtClean="0"/>
              <a:t> – A tool for building ASR/NLU for a system</a:t>
            </a:r>
          </a:p>
        </p:txBody>
      </p:sp>
    </p:spTree>
    <p:extLst>
      <p:ext uri="{BB962C8B-B14F-4D97-AF65-F5344CB8AC3E}">
        <p14:creationId xmlns:p14="http://schemas.microsoft.com/office/powerpoint/2010/main" val="590497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OpenDial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Pier </a:t>
            </a:r>
            <a:r>
              <a:rPr lang="en-US" dirty="0" err="1" smtClean="0"/>
              <a:t>Lison’s</a:t>
            </a:r>
            <a:r>
              <a:rPr lang="en-US" dirty="0" smtClean="0"/>
              <a:t> PhD thesis 2014</a:t>
            </a:r>
          </a:p>
          <a:p>
            <a:r>
              <a:rPr lang="en-US" dirty="0" smtClean="0"/>
              <a:t>DM components can run either synchronously or asynchronously</a:t>
            </a:r>
          </a:p>
          <a:p>
            <a:r>
              <a:rPr lang="en-US" dirty="0" smtClean="0"/>
              <a:t>ASR/TTS: </a:t>
            </a:r>
            <a:r>
              <a:rPr lang="en-US" dirty="0" err="1" smtClean="0"/>
              <a:t>OpenDial</a:t>
            </a:r>
            <a:r>
              <a:rPr lang="en-US" dirty="0" smtClean="0"/>
              <a:t> comes with support for commercial off-the shelve ASR (Nuance &amp; AT&amp;T Watson)</a:t>
            </a:r>
          </a:p>
          <a:p>
            <a:r>
              <a:rPr lang="en-US" dirty="0" smtClean="0"/>
              <a:t>NLU: based on probabilistic rules</a:t>
            </a:r>
          </a:p>
          <a:p>
            <a:pPr lvl="1"/>
            <a:r>
              <a:rPr lang="en-US" dirty="0" smtClean="0"/>
              <a:t>XML NLU rules</a:t>
            </a:r>
          </a:p>
          <a:p>
            <a:r>
              <a:rPr lang="en-US" dirty="0" smtClean="0"/>
              <a:t>DM: rule-based. Dialogue states triggered with rules</a:t>
            </a:r>
          </a:p>
          <a:p>
            <a:pPr lvl="1"/>
            <a:r>
              <a:rPr lang="en-US" dirty="0" smtClean="0"/>
              <a:t>XML DM rules</a:t>
            </a:r>
          </a:p>
          <a:p>
            <a:r>
              <a:rPr lang="en-US" dirty="0" smtClean="0"/>
              <a:t>NLG: template-based</a:t>
            </a:r>
          </a:p>
          <a:p>
            <a:pPr lvl="1"/>
            <a:r>
              <a:rPr lang="en-US" dirty="0" smtClean="0"/>
              <a:t>XML NLG rules</a:t>
            </a:r>
          </a:p>
        </p:txBody>
      </p:sp>
    </p:spTree>
    <p:extLst>
      <p:ext uri="{BB962C8B-B14F-4D97-AF65-F5344CB8AC3E}">
        <p14:creationId xmlns:p14="http://schemas.microsoft.com/office/powerpoint/2010/main" val="734534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Wit.AI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1.5 year start up recently bought by </a:t>
            </a:r>
            <a:r>
              <a:rPr lang="en-US" dirty="0" smtClean="0"/>
              <a:t>Facebook</a:t>
            </a:r>
          </a:p>
          <a:p>
            <a:r>
              <a:rPr lang="en-US" dirty="0" smtClean="0"/>
              <a:t>Web-based GUI to build a hand-annotated training corpus of utterances</a:t>
            </a:r>
          </a:p>
          <a:p>
            <a:pPr lvl="1"/>
            <a:r>
              <a:rPr lang="en-US" dirty="0" smtClean="0"/>
              <a:t>Developer types utterances corresponding to expected user requests</a:t>
            </a:r>
          </a:p>
          <a:p>
            <a:r>
              <a:rPr lang="en-US" dirty="0" smtClean="0"/>
              <a:t>Builds a model to tag utterances with intents</a:t>
            </a:r>
          </a:p>
          <a:p>
            <a:r>
              <a:rPr lang="en-US" dirty="0" smtClean="0"/>
              <a:t>Developer can use API using python, </a:t>
            </a:r>
            <a:r>
              <a:rPr lang="en-US" dirty="0" err="1" smtClean="0"/>
              <a:t>javascript</a:t>
            </a:r>
            <a:r>
              <a:rPr lang="en-US" dirty="0" smtClean="0"/>
              <a:t>, ruby, and more</a:t>
            </a:r>
          </a:p>
          <a:p>
            <a:pPr lvl="1"/>
            <a:r>
              <a:rPr lang="en-US" dirty="0" smtClean="0"/>
              <a:t>Given speech input, output intent and entity tags in the output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0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Specialty Topics for Dialogue Systems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767006"/>
            <a:ext cx="455965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urn-taking 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mixed-initiative 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referring  in  dialogue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grounding  and  repair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dialogue  act  modeling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dialogue  act  </a:t>
            </a:r>
            <a:r>
              <a:rPr lang="en-US" dirty="0" smtClean="0"/>
              <a:t>recognition 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rror recovery in dialogue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prosody  and  </a:t>
            </a:r>
            <a:r>
              <a:rPr lang="en-US" dirty="0" smtClean="0"/>
              <a:t>information  </a:t>
            </a:r>
            <a:r>
              <a:rPr lang="en-US" dirty="0"/>
              <a:t>structure 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Argumentation  </a:t>
            </a:r>
            <a:r>
              <a:rPr lang="en-US" dirty="0"/>
              <a:t>&amp;  persuasion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incremental  speech  processing 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multi‐</a:t>
            </a:r>
            <a:r>
              <a:rPr lang="en-US" dirty="0">
                <a:solidFill>
                  <a:srgbClr val="FF0000"/>
                </a:solidFill>
              </a:rPr>
              <a:t>modal  dialogue 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multi-party  </a:t>
            </a:r>
            <a:r>
              <a:rPr lang="en-US" dirty="0"/>
              <a:t>dialogue  (3  or  more 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participants</a:t>
            </a:r>
            <a:r>
              <a:rPr lang="en-US" dirty="0"/>
              <a:t>) 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tutorial  </a:t>
            </a:r>
            <a:r>
              <a:rPr lang="en-US" dirty="0">
                <a:solidFill>
                  <a:srgbClr val="FF0000"/>
                </a:solidFill>
              </a:rPr>
              <a:t>dialogue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m</a:t>
            </a:r>
            <a:r>
              <a:rPr lang="en-US" dirty="0" smtClean="0"/>
              <a:t>ulti‐</a:t>
            </a:r>
            <a:r>
              <a:rPr lang="en-US" dirty="0"/>
              <a:t>task  dialogue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33840" y="164680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embodied  </a:t>
            </a:r>
            <a:r>
              <a:rPr lang="en-US" dirty="0" smtClean="0"/>
              <a:t>conversational  </a:t>
            </a:r>
            <a:r>
              <a:rPr lang="en-US" dirty="0"/>
              <a:t>agents 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human-­‐robot  dialogue  </a:t>
            </a:r>
            <a:r>
              <a:rPr lang="en-US" dirty="0" smtClean="0">
                <a:solidFill>
                  <a:srgbClr val="FF0000"/>
                </a:solidFill>
              </a:rPr>
              <a:t>interaction  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/>
              <a:t>dialogue  tracking  in  other  </a:t>
            </a:r>
            <a:r>
              <a:rPr lang="en-US" dirty="0" smtClean="0"/>
              <a:t>language</a:t>
            </a:r>
            <a:r>
              <a:rPr lang="en-US" dirty="0"/>
              <a:t>-­‐processing  systems  </a:t>
            </a:r>
            <a:r>
              <a:rPr lang="en-US" dirty="0" smtClean="0"/>
              <a:t>(</a:t>
            </a:r>
            <a:r>
              <a:rPr lang="en-US" dirty="0"/>
              <a:t>machine  </a:t>
            </a:r>
            <a:r>
              <a:rPr lang="en-US" dirty="0" smtClean="0"/>
              <a:t>translation</a:t>
            </a:r>
            <a:r>
              <a:rPr lang="en-US" dirty="0"/>
              <a:t>,  </a:t>
            </a:r>
            <a:r>
              <a:rPr lang="en-US" dirty="0" smtClean="0"/>
              <a:t>summarization</a:t>
            </a:r>
            <a:r>
              <a:rPr lang="en-US" dirty="0"/>
              <a:t>/</a:t>
            </a:r>
            <a:r>
              <a:rPr lang="en-US" dirty="0" err="1"/>
              <a:t>extrac.on</a:t>
            </a:r>
            <a:r>
              <a:rPr lang="en-US" dirty="0"/>
              <a:t>) 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non-­‐</a:t>
            </a:r>
            <a:r>
              <a:rPr lang="en-US" dirty="0" smtClean="0"/>
              <a:t>cooperative  </a:t>
            </a:r>
            <a:r>
              <a:rPr lang="en-US" dirty="0"/>
              <a:t>dialogue  systems </a:t>
            </a:r>
            <a:r>
              <a:rPr lang="en-US" dirty="0" smtClean="0"/>
              <a:t>(negotiation</a:t>
            </a:r>
            <a:r>
              <a:rPr lang="en-US" dirty="0"/>
              <a:t>,  </a:t>
            </a:r>
            <a:r>
              <a:rPr lang="en-US" dirty="0" smtClean="0"/>
              <a:t>deception</a:t>
            </a:r>
            <a:r>
              <a:rPr lang="en-US" dirty="0"/>
              <a:t>) 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affective  </a:t>
            </a:r>
            <a:r>
              <a:rPr lang="en-US" dirty="0"/>
              <a:t>dialogue  systems 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dialogue  with  different  user </a:t>
            </a:r>
            <a:r>
              <a:rPr lang="en-US" dirty="0" smtClean="0">
                <a:solidFill>
                  <a:srgbClr val="FF0000"/>
                </a:solidFill>
              </a:rPr>
              <a:t>populations  </a:t>
            </a:r>
            <a:r>
              <a:rPr lang="en-US" dirty="0">
                <a:solidFill>
                  <a:srgbClr val="FF0000"/>
                </a:solidFill>
              </a:rPr>
              <a:t>(children,  elderly,  </a:t>
            </a:r>
            <a:r>
              <a:rPr lang="en-US" dirty="0" smtClean="0">
                <a:solidFill>
                  <a:srgbClr val="FF0000"/>
                </a:solidFill>
              </a:rPr>
              <a:t>differently  </a:t>
            </a:r>
            <a:r>
              <a:rPr lang="en-US" dirty="0">
                <a:solidFill>
                  <a:srgbClr val="FF0000"/>
                </a:solidFill>
              </a:rPr>
              <a:t>abled)  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dialogue  “in  </a:t>
            </a:r>
            <a:r>
              <a:rPr lang="en-US" dirty="0"/>
              <a:t>the  </a:t>
            </a:r>
            <a:r>
              <a:rPr lang="en-US" dirty="0" smtClean="0"/>
              <a:t>wild”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l</a:t>
            </a:r>
            <a:r>
              <a:rPr lang="en-US" dirty="0" smtClean="0"/>
              <a:t>ong‐</a:t>
            </a:r>
            <a:r>
              <a:rPr lang="en-US" dirty="0"/>
              <a:t>term  Dialogue  </a:t>
            </a:r>
            <a:r>
              <a:rPr lang="en-US" dirty="0" smtClean="0"/>
              <a:t>Companions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u</a:t>
            </a:r>
            <a:r>
              <a:rPr lang="en-US" dirty="0" smtClean="0">
                <a:solidFill>
                  <a:srgbClr val="FF0000"/>
                </a:solidFill>
              </a:rPr>
              <a:t>ser behavior, including entrainment in dialogue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52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Natural Language Dialogue?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Communication involving</a:t>
            </a:r>
          </a:p>
          <a:p>
            <a:pPr lvl="1"/>
            <a:r>
              <a:rPr lang="en-US" dirty="0" smtClean="0"/>
              <a:t>Multiple contributions</a:t>
            </a:r>
          </a:p>
          <a:p>
            <a:pPr lvl="1"/>
            <a:r>
              <a:rPr lang="en-US" dirty="0" smtClean="0"/>
              <a:t>Coherent interaction</a:t>
            </a:r>
          </a:p>
          <a:p>
            <a:pPr lvl="1"/>
            <a:r>
              <a:rPr lang="en-US" dirty="0" smtClean="0"/>
              <a:t>More than one participant</a:t>
            </a:r>
          </a:p>
          <a:p>
            <a:r>
              <a:rPr lang="en-US" dirty="0" smtClean="0"/>
              <a:t>Interaction modalities</a:t>
            </a:r>
          </a:p>
          <a:p>
            <a:pPr lvl="1"/>
            <a:r>
              <a:rPr lang="en-US" dirty="0" smtClean="0"/>
              <a:t>Input: Speech, typing, writing, gesture</a:t>
            </a:r>
          </a:p>
          <a:p>
            <a:pPr lvl="1"/>
            <a:r>
              <a:rPr lang="en-US" dirty="0" smtClean="0"/>
              <a:t>Output: Speech, text, graphical display, animated face/body (embodied virtual agent)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21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Course Structure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73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Class part 1: main topics of dialogue systems</a:t>
            </a:r>
          </a:p>
          <a:p>
            <a:pPr lvl="1"/>
            <a:r>
              <a:rPr lang="en-US" dirty="0" smtClean="0"/>
              <a:t>Speech </a:t>
            </a:r>
            <a:r>
              <a:rPr lang="en-US" dirty="0" smtClean="0"/>
              <a:t>Recognition/Language </a:t>
            </a:r>
            <a:r>
              <a:rPr lang="en-US" dirty="0" smtClean="0"/>
              <a:t>Understanding</a:t>
            </a:r>
          </a:p>
          <a:p>
            <a:pPr lvl="1"/>
            <a:r>
              <a:rPr lang="en-US" dirty="0" smtClean="0"/>
              <a:t>Dialogue modeling</a:t>
            </a:r>
          </a:p>
          <a:p>
            <a:pPr lvl="1"/>
            <a:r>
              <a:rPr lang="en-US" dirty="0" smtClean="0"/>
              <a:t>Dialogue management</a:t>
            </a:r>
          </a:p>
          <a:p>
            <a:pPr lvl="1"/>
            <a:r>
              <a:rPr lang="en-US" dirty="0" smtClean="0"/>
              <a:t>Information presentation/language generation</a:t>
            </a:r>
          </a:p>
          <a:p>
            <a:pPr lvl="1"/>
            <a:r>
              <a:rPr lang="en-US" dirty="0" smtClean="0"/>
              <a:t>Evaluation of dialogue</a:t>
            </a:r>
            <a:endParaRPr lang="en-US" dirty="0" smtClean="0"/>
          </a:p>
          <a:p>
            <a:r>
              <a:rPr lang="en-US" dirty="0" smtClean="0"/>
              <a:t>Class part 2:  special topics</a:t>
            </a:r>
          </a:p>
          <a:p>
            <a:pPr lvl="1"/>
            <a:r>
              <a:rPr lang="en-US" dirty="0" smtClean="0"/>
              <a:t>Error recovery</a:t>
            </a:r>
          </a:p>
          <a:p>
            <a:pPr lvl="1"/>
            <a:r>
              <a:rPr lang="en-US" dirty="0" smtClean="0"/>
              <a:t>Entrainment/adaptation in dialogue</a:t>
            </a:r>
          </a:p>
          <a:p>
            <a:pPr lvl="1"/>
            <a:r>
              <a:rPr lang="en-US" dirty="0" smtClean="0"/>
              <a:t>User behavior in dialogue</a:t>
            </a:r>
          </a:p>
          <a:p>
            <a:pPr lvl="1"/>
            <a:r>
              <a:rPr lang="en-US" dirty="0" smtClean="0"/>
              <a:t>Dialogue systems for education</a:t>
            </a:r>
          </a:p>
          <a:p>
            <a:pPr lvl="1"/>
            <a:r>
              <a:rPr lang="en-US" dirty="0" smtClean="0"/>
              <a:t>Multimodal/situated </a:t>
            </a:r>
            <a:r>
              <a:rPr lang="en-US" dirty="0" smtClean="0"/>
              <a:t>dialogue systems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709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Discussion of 2-4 papers</a:t>
            </a:r>
          </a:p>
          <a:p>
            <a:r>
              <a:rPr lang="en-US" dirty="0" smtClean="0"/>
              <a:t>30 </a:t>
            </a:r>
            <a:r>
              <a:rPr lang="en-US" dirty="0"/>
              <a:t>minute panel discussion with all presenters of the day </a:t>
            </a:r>
          </a:p>
          <a:p>
            <a:r>
              <a:rPr lang="en-US" dirty="0" smtClean="0"/>
              <a:t>Introduction </a:t>
            </a:r>
            <a:r>
              <a:rPr lang="en-US" dirty="0"/>
              <a:t>of the next </a:t>
            </a:r>
            <a:r>
              <a:rPr lang="en-US" dirty="0" smtClean="0"/>
              <a:t>topic </a:t>
            </a:r>
            <a:r>
              <a:rPr lang="en-US" dirty="0"/>
              <a:t>(by the instructor</a:t>
            </a:r>
            <a:r>
              <a:rPr lang="en-US" dirty="0" smtClean="0"/>
              <a:t>) or a guest lecture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7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</a:t>
            </a:r>
            <a:r>
              <a:rPr lang="en-US" dirty="0" smtClean="0"/>
              <a:t>apers available on-line</a:t>
            </a:r>
          </a:p>
          <a:p>
            <a:pPr lvl="1"/>
            <a:r>
              <a:rPr lang="en-US" dirty="0" smtClean="0"/>
              <a:t>Discussion papers</a:t>
            </a:r>
          </a:p>
          <a:p>
            <a:pPr lvl="1"/>
            <a:r>
              <a:rPr lang="en-US" dirty="0" smtClean="0"/>
              <a:t>Background papers</a:t>
            </a:r>
          </a:p>
          <a:p>
            <a:pPr lvl="1"/>
            <a:r>
              <a:rPr lang="en-US" dirty="0" smtClean="0"/>
              <a:t>Additional papers 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schedule is </a:t>
            </a:r>
            <a:r>
              <a:rPr lang="en-US" dirty="0" smtClean="0"/>
              <a:t>tentative and can change</a:t>
            </a:r>
          </a:p>
          <a:p>
            <a:r>
              <a:rPr lang="en-US" dirty="0" smtClean="0"/>
              <a:t>See resources and links</a:t>
            </a:r>
          </a:p>
          <a:p>
            <a:pPr lvl="1"/>
            <a:r>
              <a:rPr lang="en-US" dirty="0" smtClean="0"/>
              <a:t>Open source or free versions of commercial software</a:t>
            </a:r>
          </a:p>
          <a:p>
            <a:r>
              <a:rPr lang="en-US" dirty="0" smtClean="0"/>
              <a:t>Course slides will be posted (see </a:t>
            </a:r>
            <a:r>
              <a:rPr lang="en-US" dirty="0" err="1" smtClean="0"/>
              <a:t>Dropbox</a:t>
            </a:r>
            <a:r>
              <a:rPr lang="en-US" dirty="0" smtClean="0"/>
              <a:t> link for in-progress version)</a:t>
            </a:r>
          </a:p>
        </p:txBody>
      </p:sp>
    </p:spTree>
    <p:extLst>
      <p:ext uri="{BB962C8B-B14F-4D97-AF65-F5344CB8AC3E}">
        <p14:creationId xmlns:p14="http://schemas.microsoft.com/office/powerpoint/2010/main" val="391128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 smtClean="0"/>
              <a:t>student will be assigned to present 1 - 2 </a:t>
            </a:r>
            <a:r>
              <a:rPr lang="en-US" dirty="0" smtClean="0"/>
              <a:t>papers during the class</a:t>
            </a:r>
            <a:endParaRPr lang="en-US" dirty="0"/>
          </a:p>
          <a:p>
            <a:r>
              <a:rPr lang="en-US" dirty="0" smtClean="0"/>
              <a:t>Prepares </a:t>
            </a:r>
            <a:r>
              <a:rPr lang="en-US" dirty="0" smtClean="0"/>
              <a:t>15-30 </a:t>
            </a:r>
            <a:r>
              <a:rPr lang="en-US" dirty="0"/>
              <a:t>minute </a:t>
            </a:r>
            <a:r>
              <a:rPr lang="en-US" dirty="0" smtClean="0"/>
              <a:t>presentation</a:t>
            </a:r>
            <a:endParaRPr lang="en-US" dirty="0"/>
          </a:p>
          <a:p>
            <a:pPr lvl="1"/>
            <a:r>
              <a:rPr lang="en-US" dirty="0" smtClean="0"/>
              <a:t>Slides</a:t>
            </a:r>
          </a:p>
          <a:p>
            <a:pPr lvl="1"/>
            <a:r>
              <a:rPr lang="en-US" dirty="0" smtClean="0"/>
              <a:t>Critical </a:t>
            </a:r>
            <a:r>
              <a:rPr lang="en-US" dirty="0" smtClean="0"/>
              <a:t>review (using a review form)</a:t>
            </a:r>
            <a:endParaRPr lang="en-US" dirty="0"/>
          </a:p>
          <a:p>
            <a:r>
              <a:rPr lang="en-US" dirty="0"/>
              <a:t>Everyone else prepares questions for the </a:t>
            </a:r>
            <a:r>
              <a:rPr lang="en-US" dirty="0" smtClean="0"/>
              <a:t>discussion papers</a:t>
            </a:r>
          </a:p>
          <a:p>
            <a:pPr lvl="1"/>
            <a:r>
              <a:rPr lang="en-US" dirty="0" smtClean="0"/>
              <a:t>Please email your questions to the TA/instructor before the </a:t>
            </a:r>
            <a:r>
              <a:rPr lang="en-US" dirty="0" smtClean="0"/>
              <a:t>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84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read a research 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pass</a:t>
            </a:r>
          </a:p>
          <a:p>
            <a:pPr lvl="1"/>
            <a:r>
              <a:rPr lang="en-US" dirty="0" smtClean="0"/>
              <a:t>Get a bird’s-eye view of the paper</a:t>
            </a:r>
          </a:p>
          <a:p>
            <a:pPr lvl="2"/>
            <a:r>
              <a:rPr lang="en-US" dirty="0" smtClean="0"/>
              <a:t>Abstract, intro, section titles, conclusions</a:t>
            </a:r>
            <a:endParaRPr lang="en-US" dirty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pass</a:t>
            </a:r>
          </a:p>
          <a:p>
            <a:pPr lvl="1"/>
            <a:r>
              <a:rPr lang="en-US" dirty="0" smtClean="0"/>
              <a:t>Read the paper with greater care</a:t>
            </a:r>
          </a:p>
          <a:p>
            <a:pPr lvl="1"/>
            <a:r>
              <a:rPr lang="en-US" dirty="0" smtClean="0"/>
              <a:t>Pay attention to graphs and figures</a:t>
            </a:r>
          </a:p>
          <a:p>
            <a:pPr lvl="1"/>
            <a:r>
              <a:rPr lang="en-US" dirty="0" smtClean="0"/>
              <a:t>Mark important references (other papers you might want to read)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pass</a:t>
            </a:r>
          </a:p>
          <a:p>
            <a:pPr lvl="1"/>
            <a:r>
              <a:rPr lang="en-US" dirty="0" smtClean="0"/>
              <a:t>Read the paper paying attention to all details (proofs, algorithms)</a:t>
            </a:r>
          </a:p>
          <a:p>
            <a:pPr lvl="1"/>
            <a:r>
              <a:rPr lang="en-US" dirty="0" smtClean="0"/>
              <a:t>Identify strengths and weaknesses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61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 the task addressed by the </a:t>
            </a:r>
            <a:r>
              <a:rPr lang="en-US" dirty="0" smtClean="0"/>
              <a:t>paper</a:t>
            </a:r>
            <a:endParaRPr lang="en-US" dirty="0"/>
          </a:p>
          <a:p>
            <a:r>
              <a:rPr lang="en-US" dirty="0"/>
              <a:t>approach proposed by the authors</a:t>
            </a:r>
          </a:p>
          <a:p>
            <a:r>
              <a:rPr lang="en-US" dirty="0"/>
              <a:t>data or </a:t>
            </a:r>
            <a:r>
              <a:rPr lang="en-US" dirty="0" smtClean="0"/>
              <a:t>system used</a:t>
            </a:r>
            <a:endParaRPr lang="en-US" dirty="0"/>
          </a:p>
          <a:p>
            <a:r>
              <a:rPr lang="en-US" dirty="0"/>
              <a:t>summarize the related work</a:t>
            </a:r>
          </a:p>
          <a:p>
            <a:r>
              <a:rPr lang="en-US" dirty="0"/>
              <a:t>describe the experiments and </a:t>
            </a:r>
            <a:r>
              <a:rPr lang="en-US" dirty="0" smtClean="0"/>
              <a:t>results (if present)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43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Clarity</a:t>
            </a:r>
          </a:p>
          <a:p>
            <a:r>
              <a:rPr lang="en-US" dirty="0"/>
              <a:t>Originality</a:t>
            </a:r>
          </a:p>
          <a:p>
            <a:r>
              <a:rPr lang="en-US" dirty="0"/>
              <a:t>Implementation and soundness</a:t>
            </a:r>
          </a:p>
          <a:p>
            <a:r>
              <a:rPr lang="en-US" dirty="0"/>
              <a:t>Substance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Meaningful Comparison</a:t>
            </a:r>
          </a:p>
          <a:p>
            <a:r>
              <a:rPr lang="en-US" dirty="0"/>
              <a:t>Impact</a:t>
            </a:r>
          </a:p>
          <a:p>
            <a:r>
              <a:rPr lang="en-US" dirty="0"/>
              <a:t>Recommendation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204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Guest Lectures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Entrainment in dialogue. </a:t>
            </a:r>
            <a:r>
              <a:rPr lang="en-US" dirty="0" err="1"/>
              <a:t>Rivka</a:t>
            </a:r>
            <a:r>
              <a:rPr lang="en-US" dirty="0"/>
              <a:t> </a:t>
            </a:r>
            <a:r>
              <a:rPr lang="en-US" dirty="0" err="1"/>
              <a:t>Levitan</a:t>
            </a:r>
            <a:r>
              <a:rPr lang="en-US" dirty="0"/>
              <a:t> (CUNY, Brooklyn College)</a:t>
            </a:r>
          </a:p>
          <a:p>
            <a:r>
              <a:rPr lang="en-US" dirty="0"/>
              <a:t>Voice search (David Elson, Google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Multimodal Interaction (Michael Johnston, Interactions Corporation)</a:t>
            </a:r>
          </a:p>
          <a:p>
            <a:r>
              <a:rPr lang="en-US" dirty="0" smtClean="0"/>
              <a:t>Situated dialogues with robots </a:t>
            </a:r>
          </a:p>
          <a:p>
            <a:r>
              <a:rPr lang="en-US" dirty="0" smtClean="0"/>
              <a:t>Belief tracking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0099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Build a dialogue system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Propose </a:t>
            </a:r>
            <a:r>
              <a:rPr lang="en-US" dirty="0" smtClean="0"/>
              <a:t>a research </a:t>
            </a:r>
            <a:r>
              <a:rPr lang="en-US" dirty="0" smtClean="0"/>
              <a:t>question (optional)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Evaluate </a:t>
            </a:r>
            <a:r>
              <a:rPr lang="en-US" dirty="0" smtClean="0"/>
              <a:t>your </a:t>
            </a:r>
            <a:r>
              <a:rPr lang="en-US" dirty="0" smtClean="0"/>
              <a:t>system/research question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Final report: in a format of a research </a:t>
            </a:r>
            <a:r>
              <a:rPr lang="en-US" dirty="0" smtClean="0"/>
              <a:t>paper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Demonstration: each group demonstrates the project   </a:t>
            </a:r>
          </a:p>
          <a:p>
            <a:pPr lvl="1"/>
            <a:r>
              <a:rPr lang="en-US" dirty="0" smtClean="0"/>
              <a:t>Students can vote </a:t>
            </a:r>
            <a:r>
              <a:rPr lang="en-US" dirty="0"/>
              <a:t>for the best project/</a:t>
            </a:r>
            <a:r>
              <a:rPr lang="en-US" dirty="0" smtClean="0"/>
              <a:t>demo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Suggestion: form groups </a:t>
            </a:r>
            <a:r>
              <a:rPr lang="en-US" dirty="0"/>
              <a:t>of 2 – 3 students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1929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is automatic dialogue system useful?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</a:t>
            </a:r>
            <a:r>
              <a:rPr lang="en-US" dirty="0" smtClean="0"/>
              <a:t>hen </a:t>
            </a:r>
            <a:r>
              <a:rPr lang="en-US" dirty="0" smtClean="0"/>
              <a:t>hands-free interaction is </a:t>
            </a:r>
            <a:r>
              <a:rPr lang="en-US" dirty="0" smtClean="0"/>
              <a:t>needed</a:t>
            </a:r>
            <a:endParaRPr lang="en-US" dirty="0" smtClean="0"/>
          </a:p>
          <a:p>
            <a:pPr lvl="1"/>
            <a:r>
              <a:rPr lang="en-US" dirty="0" smtClean="0"/>
              <a:t>In-car interface</a:t>
            </a:r>
          </a:p>
          <a:p>
            <a:pPr lvl="1"/>
            <a:r>
              <a:rPr lang="en-US" dirty="0" smtClean="0"/>
              <a:t>In-field assistant system </a:t>
            </a:r>
          </a:p>
          <a:p>
            <a:pPr lvl="1"/>
            <a:r>
              <a:rPr lang="en-US" dirty="0" smtClean="0"/>
              <a:t>Command-and-control interface</a:t>
            </a:r>
          </a:p>
          <a:p>
            <a:pPr lvl="1"/>
            <a:r>
              <a:rPr lang="en-US" dirty="0" smtClean="0"/>
              <a:t>Language tutoring</a:t>
            </a:r>
          </a:p>
          <a:p>
            <a:pPr lvl="1"/>
            <a:r>
              <a:rPr lang="en-US" dirty="0" smtClean="0"/>
              <a:t>Immersive training</a:t>
            </a:r>
          </a:p>
          <a:p>
            <a:r>
              <a:rPr lang="en-US" dirty="0" smtClean="0"/>
              <a:t>When speaking </a:t>
            </a:r>
            <a:r>
              <a:rPr lang="en-US" dirty="0" smtClean="0"/>
              <a:t>is easier than typing</a:t>
            </a:r>
          </a:p>
          <a:p>
            <a:pPr lvl="1"/>
            <a:r>
              <a:rPr lang="en-US" dirty="0" smtClean="0"/>
              <a:t>Voice search interface</a:t>
            </a:r>
          </a:p>
          <a:p>
            <a:pPr lvl="1"/>
            <a:r>
              <a:rPr lang="en-US" dirty="0" smtClean="0"/>
              <a:t>Virtual assistant (</a:t>
            </a:r>
            <a:r>
              <a:rPr lang="en-US" dirty="0" err="1" smtClean="0"/>
              <a:t>Siri</a:t>
            </a:r>
            <a:r>
              <a:rPr lang="en-US" dirty="0" smtClean="0"/>
              <a:t>, Google Now)</a:t>
            </a:r>
          </a:p>
          <a:p>
            <a:r>
              <a:rPr lang="en-US" dirty="0" smtClean="0"/>
              <a:t>Replacing </a:t>
            </a:r>
            <a:r>
              <a:rPr lang="en-US" dirty="0" smtClean="0"/>
              <a:t>human </a:t>
            </a:r>
            <a:r>
              <a:rPr lang="en-US" dirty="0" smtClean="0"/>
              <a:t>agents  (cutting cost for companies)</a:t>
            </a:r>
            <a:endParaRPr lang="en-US" dirty="0" smtClean="0"/>
          </a:p>
          <a:p>
            <a:pPr lvl="1"/>
            <a:r>
              <a:rPr lang="en-US" dirty="0" smtClean="0"/>
              <a:t>Call routing</a:t>
            </a:r>
          </a:p>
          <a:p>
            <a:pPr lvl="1"/>
            <a:r>
              <a:rPr lang="en-US" dirty="0" smtClean="0"/>
              <a:t>Menu-based customer help</a:t>
            </a:r>
          </a:p>
          <a:p>
            <a:pPr lvl="1"/>
            <a:r>
              <a:rPr lang="en-US" dirty="0"/>
              <a:t>Voice interface for customer </a:t>
            </a:r>
            <a:r>
              <a:rPr lang="en-US" dirty="0" smtClean="0"/>
              <a:t>assistance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094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dialogue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 dialogue system with a dialogue manager</a:t>
            </a:r>
            <a:endParaRPr lang="en-US" dirty="0"/>
          </a:p>
          <a:p>
            <a:pPr lvl="1"/>
            <a:r>
              <a:rPr lang="en-US" dirty="0" smtClean="0"/>
              <a:t>Allow multi</a:t>
            </a:r>
            <a:r>
              <a:rPr lang="en-US" dirty="0" smtClean="0"/>
              <a:t>-turn interaction (beyond request – response)</a:t>
            </a:r>
          </a:p>
          <a:p>
            <a:pPr lvl="1"/>
            <a:r>
              <a:rPr lang="en-US" dirty="0" smtClean="0"/>
              <a:t>Application type</a:t>
            </a:r>
          </a:p>
          <a:p>
            <a:pPr lvl="2"/>
            <a:r>
              <a:rPr lang="en-US" dirty="0" smtClean="0"/>
              <a:t>Information retrieval</a:t>
            </a:r>
          </a:p>
          <a:p>
            <a:pPr lvl="3"/>
            <a:r>
              <a:rPr lang="en-US" dirty="0" smtClean="0"/>
              <a:t>Can use a real back-end API (calendar, events, movies, etc.)</a:t>
            </a:r>
          </a:p>
          <a:p>
            <a:pPr lvl="2"/>
            <a:r>
              <a:rPr lang="en-US" dirty="0" smtClean="0"/>
              <a:t>Navigation (maps API)</a:t>
            </a:r>
          </a:p>
          <a:p>
            <a:pPr lvl="2"/>
            <a:r>
              <a:rPr lang="en-US" dirty="0" smtClean="0"/>
              <a:t>Information gathering (survey system)</a:t>
            </a:r>
          </a:p>
          <a:p>
            <a:pPr lvl="2"/>
            <a:r>
              <a:rPr lang="en-US" dirty="0" err="1" smtClean="0"/>
              <a:t>Chatbot</a:t>
            </a:r>
            <a:endParaRPr lang="en-US" dirty="0" smtClean="0"/>
          </a:p>
          <a:p>
            <a:pPr lvl="1"/>
            <a:r>
              <a:rPr lang="en-US" dirty="0" smtClean="0"/>
              <a:t>Interface:</a:t>
            </a:r>
          </a:p>
          <a:p>
            <a:pPr lvl="2"/>
            <a:r>
              <a:rPr lang="en-US" dirty="0" smtClean="0"/>
              <a:t>Can have GUI on smartphone (not required)</a:t>
            </a:r>
          </a:p>
          <a:p>
            <a:pPr lvl="2"/>
            <a:r>
              <a:rPr lang="en-US" dirty="0" smtClean="0"/>
              <a:t>Run in a </a:t>
            </a:r>
            <a:r>
              <a:rPr lang="en-US" dirty="0" smtClean="0"/>
              <a:t>browser</a:t>
            </a:r>
          </a:p>
          <a:p>
            <a:pPr lvl="2"/>
            <a:r>
              <a:rPr lang="en-US" dirty="0" smtClean="0"/>
              <a:t>Stand-alone </a:t>
            </a:r>
            <a:r>
              <a:rPr lang="en-US" dirty="0" err="1" smtClean="0"/>
              <a:t>appliation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9899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 </a:t>
            </a:r>
            <a:r>
              <a:rPr lang="en-US" dirty="0"/>
              <a:t>voice interface for an existing API:</a:t>
            </a:r>
          </a:p>
          <a:p>
            <a:pPr lvl="1"/>
            <a:r>
              <a:rPr lang="en-US" dirty="0"/>
              <a:t>A calendar system that interfaces a </a:t>
            </a:r>
            <a:r>
              <a:rPr lang="en-US" dirty="0" err="1"/>
              <a:t>google</a:t>
            </a:r>
            <a:r>
              <a:rPr lang="en-US" dirty="0"/>
              <a:t> calendar and allows a user add/remove/query events in the calendar</a:t>
            </a:r>
          </a:p>
          <a:p>
            <a:pPr lvl="1"/>
            <a:r>
              <a:rPr lang="en-US" dirty="0"/>
              <a:t>A system that queries weather information</a:t>
            </a:r>
          </a:p>
          <a:p>
            <a:pPr lvl="1"/>
            <a:r>
              <a:rPr lang="en-US" dirty="0"/>
              <a:t>A system that holds a dialogue questions about current events in NYC: find concerts/plays/movies at NYC venues</a:t>
            </a:r>
          </a:p>
          <a:p>
            <a:pPr lvl="1"/>
            <a:r>
              <a:rPr lang="en-US" dirty="0"/>
              <a:t>Voice Interface for a travel </a:t>
            </a:r>
            <a:r>
              <a:rPr lang="en-US" dirty="0" err="1"/>
              <a:t>api</a:t>
            </a:r>
            <a:r>
              <a:rPr lang="en-US" dirty="0"/>
              <a:t>, </a:t>
            </a:r>
            <a:r>
              <a:rPr lang="en-US" dirty="0" err="1"/>
              <a:t>e.g</a:t>
            </a:r>
            <a:r>
              <a:rPr lang="en-US" dirty="0"/>
              <a:t> </a:t>
            </a:r>
            <a:r>
              <a:rPr lang="en-US" dirty="0" err="1"/>
              <a:t>tripadvisor</a:t>
            </a:r>
            <a:r>
              <a:rPr lang="en-US" dirty="0"/>
              <a:t> that allows to query hotels</a:t>
            </a:r>
          </a:p>
          <a:p>
            <a:r>
              <a:rPr lang="en-US" dirty="0"/>
              <a:t>A </a:t>
            </a:r>
            <a:r>
              <a:rPr lang="en-US" dirty="0" err="1"/>
              <a:t>chatbot</a:t>
            </a:r>
            <a:r>
              <a:rPr lang="en-US" dirty="0"/>
              <a:t> system that uses a database on a back-end e.g.</a:t>
            </a:r>
          </a:p>
          <a:p>
            <a:pPr lvl="1"/>
            <a:r>
              <a:rPr lang="en-US" dirty="0"/>
              <a:t>a chat interface for a toy that talks with children</a:t>
            </a:r>
          </a:p>
          <a:p>
            <a:pPr lvl="1"/>
            <a:r>
              <a:rPr lang="en-US" dirty="0"/>
              <a:t>a chat interface that may be used in a museum to provide information for </a:t>
            </a:r>
            <a:r>
              <a:rPr lang="en-US" dirty="0" smtClean="0"/>
              <a:t>visitors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06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Dialog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API: NY times allows to filter by</a:t>
            </a:r>
          </a:p>
          <a:p>
            <a:pPr lvl="1"/>
            <a:r>
              <a:rPr lang="en-US" dirty="0" smtClean="0"/>
              <a:t>category</a:t>
            </a:r>
            <a:r>
              <a:rPr lang="en-US" dirty="0"/>
              <a:t>/</a:t>
            </a:r>
            <a:r>
              <a:rPr lang="en-US" dirty="0" smtClean="0"/>
              <a:t>subcategory of event</a:t>
            </a:r>
          </a:p>
          <a:p>
            <a:pPr lvl="1"/>
            <a:r>
              <a:rPr lang="en-US" dirty="0" smtClean="0"/>
              <a:t>Location: </a:t>
            </a:r>
            <a:r>
              <a:rPr lang="en-US" dirty="0"/>
              <a:t>borrow, </a:t>
            </a:r>
            <a:r>
              <a:rPr lang="en-US" dirty="0" smtClean="0"/>
              <a:t>neighborhood</a:t>
            </a:r>
            <a:endParaRPr lang="en-US" dirty="0"/>
          </a:p>
          <a:p>
            <a:pPr lvl="1"/>
            <a:r>
              <a:rPr lang="en-US" dirty="0"/>
              <a:t>B</a:t>
            </a:r>
            <a:r>
              <a:rPr lang="en-US" dirty="0" smtClean="0"/>
              <a:t>oolean </a:t>
            </a:r>
            <a:r>
              <a:rPr lang="en-US" dirty="0"/>
              <a:t>flags: kid-</a:t>
            </a:r>
            <a:r>
              <a:rPr lang="en-US" dirty="0" smtClean="0"/>
              <a:t>friendly</a:t>
            </a:r>
            <a:endParaRPr lang="en-US" dirty="0"/>
          </a:p>
          <a:p>
            <a:pPr lvl="1"/>
            <a:r>
              <a:rPr lang="en-US" dirty="0" smtClean="0"/>
              <a:t>Example </a:t>
            </a:r>
            <a:r>
              <a:rPr lang="en-US" dirty="0" smtClean="0"/>
              <a:t>dialogue:</a:t>
            </a:r>
          </a:p>
          <a:p>
            <a:pPr lvl="2"/>
            <a:r>
              <a:rPr lang="en-US" dirty="0" smtClean="0"/>
              <a:t>U: Find me concerts in Brooklyn tonight</a:t>
            </a:r>
          </a:p>
          <a:p>
            <a:pPr lvl="2"/>
            <a:r>
              <a:rPr lang="en-US" dirty="0" smtClean="0"/>
              <a:t>S:  Looking for music concerts, what genre?</a:t>
            </a:r>
          </a:p>
          <a:p>
            <a:pPr lvl="2"/>
            <a:r>
              <a:rPr lang="en-US" dirty="0" smtClean="0"/>
              <a:t>U: jazz</a:t>
            </a:r>
          </a:p>
          <a:p>
            <a:pPr lvl="2"/>
            <a:r>
              <a:rPr lang="en-US" dirty="0" smtClean="0"/>
              <a:t>S: Which neighborhood</a:t>
            </a:r>
          </a:p>
          <a:p>
            <a:pPr lvl="2"/>
            <a:r>
              <a:rPr lang="en-US" dirty="0" smtClean="0"/>
              <a:t>U: Brooklyn heights</a:t>
            </a:r>
          </a:p>
          <a:p>
            <a:pPr lvl="1"/>
            <a:r>
              <a:rPr lang="en-US" dirty="0" smtClean="0"/>
              <a:t>Another example dialogue:</a:t>
            </a:r>
          </a:p>
          <a:p>
            <a:pPr lvl="2"/>
            <a:r>
              <a:rPr lang="en-US" dirty="0" smtClean="0"/>
              <a:t>U: find me all jazz concerts in Brooklyn heights Saturday morning</a:t>
            </a:r>
          </a:p>
          <a:p>
            <a:pPr lvl="2"/>
            <a:r>
              <a:rPr lang="en-US" dirty="0" smtClean="0"/>
              <a:t>S: there are 2 matching concerts: lists</a:t>
            </a:r>
          </a:p>
          <a:p>
            <a:pPr lvl="2"/>
            <a:r>
              <a:rPr lang="en-US" dirty="0" smtClean="0"/>
              <a:t>U: Do you want to find out more?</a:t>
            </a:r>
          </a:p>
        </p:txBody>
      </p:sp>
    </p:spTree>
    <p:extLst>
      <p:ext uri="{BB962C8B-B14F-4D97-AF65-F5344CB8AC3E}">
        <p14:creationId xmlns:p14="http://schemas.microsoft.com/office/powerpoint/2010/main" val="1490624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Exploring a 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Compare system performance with different </a:t>
            </a:r>
            <a:r>
              <a:rPr lang="en-US" dirty="0" smtClean="0"/>
              <a:t>speech recognizers </a:t>
            </a:r>
            <a:r>
              <a:rPr lang="en-US" dirty="0"/>
              <a:t>(e.g. </a:t>
            </a:r>
            <a:r>
              <a:rPr lang="en-US" dirty="0" err="1" smtClean="0"/>
              <a:t>Kaldi</a:t>
            </a:r>
            <a:r>
              <a:rPr lang="en-US" dirty="0" smtClean="0"/>
              <a:t>, </a:t>
            </a:r>
            <a:r>
              <a:rPr lang="en-US" dirty="0"/>
              <a:t>Pocket Sphinx, Google, Nuance)</a:t>
            </a:r>
          </a:p>
          <a:p>
            <a:r>
              <a:rPr lang="en-US" dirty="0"/>
              <a:t>Compare system performance with different TTS engines (Festival)</a:t>
            </a:r>
          </a:p>
          <a:p>
            <a:r>
              <a:rPr lang="en-US" dirty="0"/>
              <a:t>Build a statistical NLU for the </a:t>
            </a:r>
            <a:r>
              <a:rPr lang="en-US" dirty="0" err="1"/>
              <a:t>OpenDial</a:t>
            </a:r>
            <a:r>
              <a:rPr lang="en-US" dirty="0"/>
              <a:t> system. ** (this has a practical application), or try connecting </a:t>
            </a:r>
            <a:r>
              <a:rPr lang="en-US" dirty="0" err="1"/>
              <a:t>WitAI</a:t>
            </a:r>
            <a:r>
              <a:rPr lang="en-US" dirty="0"/>
              <a:t> NLU as a module for </a:t>
            </a:r>
            <a:r>
              <a:rPr lang="en-US" dirty="0" err="1"/>
              <a:t>OpenDial</a:t>
            </a:r>
            <a:endParaRPr lang="en-US" dirty="0"/>
          </a:p>
          <a:p>
            <a:r>
              <a:rPr lang="en-US" dirty="0"/>
              <a:t>Build a multimodal graphical display for your system (e.g. as a module in </a:t>
            </a:r>
            <a:r>
              <a:rPr lang="en-US" dirty="0" err="1"/>
              <a:t>OpenDial</a:t>
            </a:r>
            <a:r>
              <a:rPr lang="en-US" dirty="0"/>
              <a:t>) and compare voice-only and multimodal </a:t>
            </a:r>
            <a:r>
              <a:rPr lang="en-US" dirty="0" smtClean="0"/>
              <a:t>condition</a:t>
            </a:r>
          </a:p>
          <a:p>
            <a:r>
              <a:rPr lang="en-US" dirty="0" smtClean="0"/>
              <a:t>Experiment with dialogue flow in your system</a:t>
            </a:r>
            <a:endParaRPr lang="en-US" dirty="0"/>
          </a:p>
          <a:p>
            <a:r>
              <a:rPr lang="en-US" dirty="0"/>
              <a:t>Experiment with clarification strategies in your system</a:t>
            </a:r>
          </a:p>
          <a:p>
            <a:r>
              <a:rPr lang="en-US" dirty="0"/>
              <a:t>Experiment with different methods of information presentation or natural language </a:t>
            </a:r>
            <a:r>
              <a:rPr lang="en-US" dirty="0" smtClean="0"/>
              <a:t>generation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587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Choose your evaluation metrics:</a:t>
            </a:r>
          </a:p>
          <a:p>
            <a:pPr lvl="1"/>
            <a:r>
              <a:rPr lang="en-US" dirty="0" smtClean="0"/>
              <a:t>User subjective rating</a:t>
            </a:r>
            <a:endParaRPr lang="en-US" dirty="0"/>
          </a:p>
          <a:p>
            <a:pPr lvl="1"/>
            <a:r>
              <a:rPr lang="en-US" dirty="0"/>
              <a:t>Task success rate</a:t>
            </a:r>
          </a:p>
          <a:p>
            <a:pPr lvl="1"/>
            <a:r>
              <a:rPr lang="en-US" dirty="0"/>
              <a:t>Performance of individual </a:t>
            </a:r>
            <a:r>
              <a:rPr lang="en-US" dirty="0" smtClean="0"/>
              <a:t>components</a:t>
            </a:r>
            <a:endParaRPr lang="en-US" dirty="0"/>
          </a:p>
          <a:p>
            <a:r>
              <a:rPr lang="en-US" dirty="0" smtClean="0"/>
              <a:t>Recruit other students from the class to be your experimental </a:t>
            </a:r>
            <a:r>
              <a:rPr lang="en-US" dirty="0" smtClean="0"/>
              <a:t>subjects or find external subjects</a:t>
            </a:r>
            <a:endParaRPr lang="en-US" dirty="0" smtClean="0"/>
          </a:p>
          <a:p>
            <a:r>
              <a:rPr lang="en-US" dirty="0" smtClean="0"/>
              <a:t>Evaluate your system or hypothesis</a:t>
            </a:r>
            <a:endParaRPr lang="en-US" dirty="0" smtClean="0"/>
          </a:p>
          <a:p>
            <a:r>
              <a:rPr lang="en-US" dirty="0" smtClean="0"/>
              <a:t>Analyze the data and summarize the </a:t>
            </a:r>
            <a:r>
              <a:rPr lang="en-US" dirty="0" smtClean="0"/>
              <a:t>results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800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 smtClean="0"/>
              <a:t>Deliverables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Make </a:t>
            </a:r>
            <a:r>
              <a:rPr lang="en-US" dirty="0"/>
              <a:t>an </a:t>
            </a:r>
            <a:r>
              <a:rPr lang="en-US" dirty="0" smtClean="0"/>
              <a:t>appointment/send email get feedback on your ideas</a:t>
            </a: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/16 Project Ideas – 5 minute </a:t>
            </a:r>
            <a:r>
              <a:rPr lang="en-US" dirty="0" smtClean="0">
                <a:solidFill>
                  <a:srgbClr val="FF0000"/>
                </a:solidFill>
              </a:rPr>
              <a:t>“elevator speech” in </a:t>
            </a:r>
            <a:r>
              <a:rPr lang="en-US" dirty="0" smtClean="0">
                <a:solidFill>
                  <a:srgbClr val="FF0000"/>
                </a:solidFill>
              </a:rPr>
              <a:t>class (describe domain and research question</a:t>
            </a:r>
            <a:r>
              <a:rPr lang="en-US" dirty="0" smtClean="0">
                <a:solidFill>
                  <a:srgbClr val="FF0000"/>
                </a:solidFill>
              </a:rPr>
              <a:t>) 1- 2 page summary 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/9  Related Work and Method write-up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Make an appointment to show the demo and discuss your progress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Send us a draft of your paper for feedback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5/4 (last class) Project </a:t>
            </a:r>
            <a:r>
              <a:rPr lang="en-US" dirty="0" smtClean="0">
                <a:solidFill>
                  <a:srgbClr val="FF0000"/>
                </a:solidFill>
              </a:rPr>
              <a:t>demonstrations in class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dirty="0" smtClean="0">
                <a:solidFill>
                  <a:srgbClr val="FF0000"/>
                </a:solidFill>
              </a:rPr>
              <a:t>/15 Final Project Write-</a:t>
            </a:r>
            <a:r>
              <a:rPr lang="en-US" dirty="0" smtClean="0">
                <a:solidFill>
                  <a:srgbClr val="FF0000"/>
                </a:solidFill>
              </a:rPr>
              <a:t>up 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5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Submitting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Submit papers in PDF format using </a:t>
            </a:r>
            <a:r>
              <a:rPr lang="en-US" dirty="0" err="1" smtClean="0"/>
              <a:t>CourseWorks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 err="1" smtClean="0"/>
              <a:t>Github</a:t>
            </a:r>
            <a:r>
              <a:rPr lang="en-US" dirty="0" smtClean="0"/>
              <a:t> for code collaboration and submission</a:t>
            </a:r>
          </a:p>
        </p:txBody>
      </p:sp>
    </p:spTree>
    <p:extLst>
      <p:ext uri="{BB962C8B-B14F-4D97-AF65-F5344CB8AC3E}">
        <p14:creationId xmlns:p14="http://schemas.microsoft.com/office/powerpoint/2010/main" val="1753486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email your preferences for presentation</a:t>
            </a:r>
          </a:p>
          <a:p>
            <a:r>
              <a:rPr lang="en-US" dirty="0" smtClean="0"/>
              <a:t>Need 3 volunteers for the next week’s presentations</a:t>
            </a:r>
          </a:p>
          <a:p>
            <a:r>
              <a:rPr lang="en-US" dirty="0" smtClean="0"/>
              <a:t>Create an account on </a:t>
            </a:r>
            <a:r>
              <a:rPr lang="en-US" dirty="0" err="1" smtClean="0"/>
              <a:t>wit.ai</a:t>
            </a:r>
            <a:endParaRPr lang="en-US" dirty="0"/>
          </a:p>
          <a:p>
            <a:pPr lvl="1"/>
            <a:r>
              <a:rPr lang="en-US" dirty="0" smtClean="0"/>
              <a:t>Go through the tutorial</a:t>
            </a:r>
          </a:p>
          <a:p>
            <a:pPr lvl="1"/>
            <a:r>
              <a:rPr lang="en-US" dirty="0" smtClean="0"/>
              <a:t>Set up a sample spoken interface</a:t>
            </a:r>
          </a:p>
        </p:txBody>
      </p:sp>
    </p:spTree>
    <p:extLst>
      <p:ext uri="{BB962C8B-B14F-4D97-AF65-F5344CB8AC3E}">
        <p14:creationId xmlns:p14="http://schemas.microsoft.com/office/powerpoint/2010/main" val="3244511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Break-out session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68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 in teams</a:t>
            </a:r>
          </a:p>
          <a:p>
            <a:pPr lvl="1"/>
            <a:r>
              <a:rPr lang="en-US" dirty="0" smtClean="0"/>
              <a:t>Google Now</a:t>
            </a:r>
          </a:p>
          <a:p>
            <a:pPr lvl="1"/>
            <a:r>
              <a:rPr lang="en-US" dirty="0" err="1" smtClean="0"/>
              <a:t>Siri</a:t>
            </a:r>
            <a:endParaRPr lang="en-US" dirty="0" smtClean="0"/>
          </a:p>
          <a:p>
            <a:pPr lvl="1"/>
            <a:r>
              <a:rPr lang="en-US" dirty="0" smtClean="0"/>
              <a:t>Microsoft </a:t>
            </a:r>
            <a:r>
              <a:rPr lang="en-US" dirty="0" err="1" smtClean="0"/>
              <a:t>Cortana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836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Visions of dialogue from science fiction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Hal  “2001:  A Space Odyssey” (1968)</a:t>
            </a:r>
          </a:p>
          <a:p>
            <a:pPr lvl="1"/>
            <a:r>
              <a:rPr lang="en-US" dirty="0" smtClean="0"/>
              <a:t>Naturally conversing computer</a:t>
            </a:r>
          </a:p>
          <a:p>
            <a:r>
              <a:rPr lang="en-US" dirty="0" smtClean="0"/>
              <a:t>Star </a:t>
            </a:r>
            <a:r>
              <a:rPr lang="en-US" dirty="0" err="1" smtClean="0"/>
              <a:t>Treck</a:t>
            </a:r>
            <a:r>
              <a:rPr lang="en-US" dirty="0" smtClean="0"/>
              <a:t> (original 1966)</a:t>
            </a:r>
          </a:p>
          <a:p>
            <a:pPr lvl="1"/>
            <a:r>
              <a:rPr lang="en-US" dirty="0" smtClean="0"/>
              <a:t>Natural language command and control</a:t>
            </a:r>
          </a:p>
          <a:p>
            <a:r>
              <a:rPr lang="en-US" dirty="0" smtClean="0"/>
              <a:t>Her  (2013)</a:t>
            </a:r>
          </a:p>
          <a:p>
            <a:pPr lvl="1"/>
            <a:r>
              <a:rPr lang="en-US" dirty="0" smtClean="0"/>
              <a:t>A virtual partner with natural dialogue capabilities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892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 your phone provider (AT&amp;T, </a:t>
            </a:r>
            <a:r>
              <a:rPr lang="en-US" dirty="0" err="1" smtClean="0"/>
              <a:t>Verison</a:t>
            </a:r>
            <a:r>
              <a:rPr lang="en-US" dirty="0" smtClean="0"/>
              <a:t>, etc</a:t>
            </a:r>
            <a:r>
              <a:rPr lang="en-US" dirty="0" smtClean="0"/>
              <a:t>.)</a:t>
            </a:r>
          </a:p>
          <a:p>
            <a:r>
              <a:rPr lang="en-US" dirty="0" smtClean="0"/>
              <a:t>Find out when your next bill is due</a:t>
            </a:r>
          </a:p>
          <a:p>
            <a:r>
              <a:rPr lang="en-US" dirty="0" smtClean="0"/>
              <a:t>Balance</a:t>
            </a:r>
          </a:p>
          <a:p>
            <a:r>
              <a:rPr lang="en-US" dirty="0" smtClean="0"/>
              <a:t>Imaginary  problem: try to find out the </a:t>
            </a:r>
            <a:r>
              <a:rPr lang="en-US" smtClean="0"/>
              <a:t>plan options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264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What seemed to work well and what not so </a:t>
            </a:r>
            <a:r>
              <a:rPr lang="en-US" dirty="0" smtClean="0"/>
              <a:t>well?</a:t>
            </a:r>
          </a:p>
          <a:p>
            <a:r>
              <a:rPr lang="en-US" dirty="0" smtClean="0"/>
              <a:t>How </a:t>
            </a:r>
            <a:r>
              <a:rPr lang="en-US" dirty="0"/>
              <a:t>easy was it to accomplish the task?  </a:t>
            </a:r>
            <a:endParaRPr lang="en-US" dirty="0" smtClean="0"/>
          </a:p>
          <a:p>
            <a:r>
              <a:rPr lang="en-US" dirty="0" smtClean="0"/>
              <a:t>Was </a:t>
            </a:r>
            <a:r>
              <a:rPr lang="en-US" dirty="0"/>
              <a:t>the experience fun or frustrating? </a:t>
            </a:r>
            <a:endParaRPr lang="en-US" dirty="0" smtClean="0"/>
          </a:p>
          <a:p>
            <a:r>
              <a:rPr lang="en-US" dirty="0" smtClean="0"/>
              <a:t>Would </a:t>
            </a:r>
            <a:r>
              <a:rPr lang="en-US" dirty="0"/>
              <a:t>you use this system again (if you had a choice)? 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good was the understanding? </a:t>
            </a:r>
            <a:endParaRPr lang="en-US" dirty="0" smtClean="0"/>
          </a:p>
          <a:p>
            <a:r>
              <a:rPr lang="en-US" dirty="0" smtClean="0"/>
              <a:t>Did </a:t>
            </a:r>
            <a:r>
              <a:rPr lang="en-US" dirty="0"/>
              <a:t>it understand what you said?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happened when things went wrong?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kinds of techniques did the system use (if any) to try to prevent errors? </a:t>
            </a:r>
            <a:endParaRPr lang="en-US" dirty="0" smtClean="0"/>
          </a:p>
          <a:p>
            <a:r>
              <a:rPr lang="en-US" dirty="0" smtClean="0"/>
              <a:t>Did </a:t>
            </a:r>
            <a:r>
              <a:rPr lang="en-US" dirty="0"/>
              <a:t>they seem successful</a:t>
            </a:r>
            <a:r>
              <a:rPr lang="en-US" dirty="0" smtClean="0"/>
              <a:t>?</a:t>
            </a:r>
          </a:p>
          <a:p>
            <a:r>
              <a:rPr lang="en-US" dirty="0" smtClean="0"/>
              <a:t>Were </a:t>
            </a:r>
            <a:r>
              <a:rPr lang="en-US" dirty="0"/>
              <a:t>you able to express what you wanted to the system? 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is one way you might improve </a:t>
            </a:r>
            <a:r>
              <a:rPr lang="en-US" dirty="0" smtClean="0"/>
              <a:t>this system? 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173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Traum’s</a:t>
            </a:r>
            <a:r>
              <a:rPr lang="en-US" dirty="0" smtClean="0"/>
              <a:t> course on SDS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projects.ict.usc.edu</a:t>
            </a:r>
            <a:r>
              <a:rPr lang="en-US" dirty="0"/>
              <a:t>/</a:t>
            </a:r>
            <a:r>
              <a:rPr lang="en-US" dirty="0" err="1"/>
              <a:t>nld</a:t>
            </a:r>
            <a:r>
              <a:rPr lang="en-US" dirty="0"/>
              <a:t>/cs599s13/</a:t>
            </a:r>
            <a:r>
              <a:rPr lang="en-US" dirty="0" err="1"/>
              <a:t>schedule.php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561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modern Virtual Assistant dialogue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9067" cy="4389525"/>
          </a:xfrm>
        </p:spPr>
        <p:txBody>
          <a:bodyPr>
            <a:normAutofit/>
          </a:bodyPr>
          <a:lstStyle/>
          <a:p>
            <a:r>
              <a:rPr lang="en-US" dirty="0" smtClean="0"/>
              <a:t>Apple </a:t>
            </a:r>
            <a:r>
              <a:rPr lang="en-US" dirty="0" err="1" smtClean="0"/>
              <a:t>Siri</a:t>
            </a:r>
            <a:r>
              <a:rPr lang="en-US" dirty="0" smtClean="0"/>
              <a:t> (2010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Supports questions in a set of domains</a:t>
            </a:r>
          </a:p>
          <a:p>
            <a:pPr lvl="1"/>
            <a:r>
              <a:rPr lang="en-US" dirty="0" smtClean="0"/>
              <a:t>Answers open-end questions</a:t>
            </a:r>
          </a:p>
          <a:p>
            <a:pPr lvl="1"/>
            <a:r>
              <a:rPr lang="en-US" dirty="0" smtClean="0"/>
              <a:t>Cute </a:t>
            </a:r>
            <a:r>
              <a:rPr lang="en-US" dirty="0" smtClean="0"/>
              <a:t>“</a:t>
            </a:r>
            <a:r>
              <a:rPr lang="en-US" dirty="0"/>
              <a:t>E</a:t>
            </a:r>
            <a:r>
              <a:rPr lang="en-US" dirty="0" smtClean="0"/>
              <a:t>aster </a:t>
            </a:r>
            <a:r>
              <a:rPr lang="en-US" dirty="0" smtClean="0"/>
              <a:t>egg” responses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250" y="1519494"/>
            <a:ext cx="3562750" cy="533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6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modern Virtual Assistant dialogue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Android </a:t>
            </a:r>
            <a:r>
              <a:rPr lang="en-US" dirty="0" smtClean="0"/>
              <a:t>Google Now (2013)</a:t>
            </a:r>
          </a:p>
          <a:p>
            <a:pPr lvl="1"/>
            <a:r>
              <a:rPr lang="en-US" dirty="0" smtClean="0"/>
              <a:t>Predictive search assistant</a:t>
            </a:r>
            <a:endParaRPr lang="en-US" dirty="0"/>
          </a:p>
          <a:p>
            <a:r>
              <a:rPr lang="en-US" dirty="0" smtClean="0"/>
              <a:t>Windows </a:t>
            </a:r>
            <a:r>
              <a:rPr lang="en-US" dirty="0" err="1" smtClean="0"/>
              <a:t>Cortana</a:t>
            </a:r>
            <a:r>
              <a:rPr lang="en-US" dirty="0" smtClean="0"/>
              <a:t> (2014)</a:t>
            </a:r>
          </a:p>
          <a:p>
            <a:pPr lvl="1"/>
            <a:r>
              <a:rPr lang="en-US" dirty="0" smtClean="0"/>
              <a:t>Works across different Windows devices</a:t>
            </a:r>
          </a:p>
          <a:p>
            <a:pPr lvl="1"/>
            <a:r>
              <a:rPr lang="en-US" dirty="0" smtClean="0"/>
              <a:t>Aims to be able to “talk about anything”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453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25730</TotalTime>
  <Words>3224</Words>
  <Application>Microsoft Macintosh PowerPoint</Application>
  <PresentationFormat>On-screen Show (4:3)</PresentationFormat>
  <Paragraphs>633</Paragraphs>
  <Slides>72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3" baseType="lpstr">
      <vt:lpstr>Office Theme</vt:lpstr>
      <vt:lpstr>Spoken Dialogue Systems Introduction </vt:lpstr>
      <vt:lpstr>PowerPoint Presentation</vt:lpstr>
      <vt:lpstr>Introductions</vt:lpstr>
      <vt:lpstr>Outline</vt:lpstr>
      <vt:lpstr>What is Natural Language Dialogue?</vt:lpstr>
      <vt:lpstr>When is automatic dialogue system useful?</vt:lpstr>
      <vt:lpstr>Visions of dialogue from science fiction</vt:lpstr>
      <vt:lpstr>Examples of modern Virtual Assistant dialogue systems</vt:lpstr>
      <vt:lpstr>Examples of modern Virtual Assistant dialogue systems</vt:lpstr>
      <vt:lpstr>Embedded devices with dialogue capabilities</vt:lpstr>
      <vt:lpstr>Embedded devices with dialogue capabilities</vt:lpstr>
      <vt:lpstr>When do you use dialogue systems?</vt:lpstr>
      <vt:lpstr>Research Dialogue Systems</vt:lpstr>
      <vt:lpstr>The First Dialogue System: Eliza</vt:lpstr>
      <vt:lpstr>Collaborative Systems</vt:lpstr>
      <vt:lpstr>Tutoring (Litman &amp; Silliman,2004),  U. Pittsburgh</vt:lpstr>
      <vt:lpstr>Clarissa – spoken system </vt:lpstr>
      <vt:lpstr>CMU Bus Information </vt:lpstr>
      <vt:lpstr>CMU LetsGo Dialogue Example</vt:lpstr>
      <vt:lpstr>Commercial vs. Research dialogue systems</vt:lpstr>
      <vt:lpstr>What is involved in NL dialogue</vt:lpstr>
      <vt:lpstr>What is involved in NL dialogue</vt:lpstr>
      <vt:lpstr>What is involved in NL dialogue</vt:lpstr>
      <vt:lpstr>What is involved in NL dialogue</vt:lpstr>
      <vt:lpstr>Types of dialogue systems</vt:lpstr>
      <vt:lpstr>Aspects of Dialogue Systems</vt:lpstr>
      <vt:lpstr>Dialog system components</vt:lpstr>
      <vt:lpstr>Dialog system components</vt:lpstr>
      <vt:lpstr>Speech recognition</vt:lpstr>
      <vt:lpstr>Speech recognition</vt:lpstr>
      <vt:lpstr>Speech recognition </vt:lpstr>
      <vt:lpstr>Speech recognition</vt:lpstr>
      <vt:lpstr>Speech recognition</vt:lpstr>
      <vt:lpstr>Dialog system components</vt:lpstr>
      <vt:lpstr>Natural Language Understanding</vt:lpstr>
      <vt:lpstr>NLU approaches</vt:lpstr>
      <vt:lpstr>NLU approaches</vt:lpstr>
      <vt:lpstr>Dialog system components</vt:lpstr>
      <vt:lpstr>Dialogue Manager (DM)</vt:lpstr>
      <vt:lpstr>DM approaches</vt:lpstr>
      <vt:lpstr>Dialog system components</vt:lpstr>
      <vt:lpstr>NLG approaches</vt:lpstr>
      <vt:lpstr>Natural language generation (NLG)</vt:lpstr>
      <vt:lpstr>Dialog system components</vt:lpstr>
      <vt:lpstr>Dialogue System Architecture</vt:lpstr>
      <vt:lpstr>New Tools</vt:lpstr>
      <vt:lpstr>OpenDial</vt:lpstr>
      <vt:lpstr>Wit.AI</vt:lpstr>
      <vt:lpstr>Specialty Topics for Dialogue Systems</vt:lpstr>
      <vt:lpstr>Course Structure</vt:lpstr>
      <vt:lpstr>Course Structure</vt:lpstr>
      <vt:lpstr>Class organization</vt:lpstr>
      <vt:lpstr>Course Materials</vt:lpstr>
      <vt:lpstr>Class presentation</vt:lpstr>
      <vt:lpstr>How to read a research paper</vt:lpstr>
      <vt:lpstr>Presentation Slides</vt:lpstr>
      <vt:lpstr>Critical review</vt:lpstr>
      <vt:lpstr>Guest Lectures</vt:lpstr>
      <vt:lpstr>Course Project</vt:lpstr>
      <vt:lpstr>Building a dialogue system</vt:lpstr>
      <vt:lpstr>Domain examples</vt:lpstr>
      <vt:lpstr>Example Dialog System</vt:lpstr>
      <vt:lpstr>Exploring a research question</vt:lpstr>
      <vt:lpstr>System Evaluation</vt:lpstr>
      <vt:lpstr>Project Deliverables </vt:lpstr>
      <vt:lpstr>Submitting assignments</vt:lpstr>
      <vt:lpstr>Next Class</vt:lpstr>
      <vt:lpstr>Break-out session</vt:lpstr>
      <vt:lpstr>PowerPoint Presentation</vt:lpstr>
      <vt:lpstr>Task</vt:lpstr>
      <vt:lpstr>PowerPoint Presentation</vt:lpstr>
      <vt:lpstr>References </vt:lpstr>
    </vt:vector>
  </TitlesOfParts>
  <Company>AT&amp;T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Spoken Dialogue Systems</dc:title>
  <dc:creator>Svetlana Stoyanchev</dc:creator>
  <cp:lastModifiedBy>Svetlana Stoyanchev</cp:lastModifiedBy>
  <cp:revision>300</cp:revision>
  <dcterms:created xsi:type="dcterms:W3CDTF">2014-12-29T19:58:58Z</dcterms:created>
  <dcterms:modified xsi:type="dcterms:W3CDTF">2015-01-26T17:50:29Z</dcterms:modified>
</cp:coreProperties>
</file>