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4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DFCBE-F090-0141-8C28-6FA292827F5A}" type="datetimeFigureOut">
              <a:rPr lang="en-US" smtClean="0"/>
              <a:t>4/29/15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7931-BEEF-9543-AB99-B0685F62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92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DFCBE-F090-0141-8C28-6FA292827F5A}" type="datetimeFigureOut">
              <a:rPr lang="en-US" smtClean="0"/>
              <a:t>4/29/15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7931-BEEF-9543-AB99-B0685F62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363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DFCBE-F090-0141-8C28-6FA292827F5A}" type="datetimeFigureOut">
              <a:rPr lang="en-US" smtClean="0"/>
              <a:t>4/29/15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7931-BEEF-9543-AB99-B0685F62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17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DFCBE-F090-0141-8C28-6FA292827F5A}" type="datetimeFigureOut">
              <a:rPr lang="en-US" smtClean="0"/>
              <a:t>4/29/15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7931-BEEF-9543-AB99-B0685F62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39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DFCBE-F090-0141-8C28-6FA292827F5A}" type="datetimeFigureOut">
              <a:rPr lang="en-US" smtClean="0"/>
              <a:t>4/29/15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7931-BEEF-9543-AB99-B0685F62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DFCBE-F090-0141-8C28-6FA292827F5A}" type="datetimeFigureOut">
              <a:rPr lang="en-US" smtClean="0"/>
              <a:t>4/29/15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7931-BEEF-9543-AB99-B0685F62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0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DFCBE-F090-0141-8C28-6FA292827F5A}" type="datetimeFigureOut">
              <a:rPr lang="en-US" smtClean="0"/>
              <a:t>4/29/15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7931-BEEF-9543-AB99-B0685F62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7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DFCBE-F090-0141-8C28-6FA292827F5A}" type="datetimeFigureOut">
              <a:rPr lang="en-US" smtClean="0"/>
              <a:t>4/29/15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7931-BEEF-9543-AB99-B0685F62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09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DFCBE-F090-0141-8C28-6FA292827F5A}" type="datetimeFigureOut">
              <a:rPr lang="en-US" smtClean="0"/>
              <a:t>4/29/15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7931-BEEF-9543-AB99-B0685F62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85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DFCBE-F090-0141-8C28-6FA292827F5A}" type="datetimeFigureOut">
              <a:rPr lang="en-US" smtClean="0"/>
              <a:t>4/29/15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7931-BEEF-9543-AB99-B0685F62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995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DFCBE-F090-0141-8C28-6FA292827F5A}" type="datetimeFigureOut">
              <a:rPr lang="en-US" smtClean="0"/>
              <a:t>4/29/15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7931-BEEF-9543-AB99-B0685F62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150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DFCBE-F090-0141-8C28-6FA292827F5A}" type="datetimeFigureOut">
              <a:rPr lang="en-US" smtClean="0"/>
              <a:t>4/29/15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F7931-BEEF-9543-AB99-B0685F62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486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Seminar on SDS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Final class</a:t>
            </a:r>
          </a:p>
          <a:p>
            <a:r>
              <a:rPr lang="en-US" dirty="0" smtClean="0"/>
              <a:t>5/4/2015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3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discussed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ASR, NLU in dialogue</a:t>
            </a:r>
          </a:p>
          <a:p>
            <a:r>
              <a:rPr lang="en-US" dirty="0" smtClean="0"/>
              <a:t>Dialogue management</a:t>
            </a:r>
          </a:p>
          <a:p>
            <a:r>
              <a:rPr lang="en-US" dirty="0" smtClean="0"/>
              <a:t>NLG, information presentation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Error recovery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191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Specialty Topics for Dialogue Systems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767006"/>
            <a:ext cx="455965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t</a:t>
            </a:r>
            <a:r>
              <a:rPr lang="en-US" dirty="0" smtClean="0"/>
              <a:t>urn-taking  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mixed-initiative  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referring  in  dialogue  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grounding  and  repair  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dialogue  act  modeling  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dialogue  act  </a:t>
            </a:r>
            <a:r>
              <a:rPr lang="en-US" dirty="0" smtClean="0"/>
              <a:t>recognition  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rgbClr val="FF0000"/>
                </a:solidFill>
              </a:rPr>
              <a:t>rror recovery in dialogue</a:t>
            </a:r>
            <a:endParaRPr lang="en-US" dirty="0">
              <a:solidFill>
                <a:srgbClr val="FF000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dirty="0"/>
              <a:t>prosody  and  </a:t>
            </a:r>
            <a:r>
              <a:rPr lang="en-US" dirty="0" smtClean="0"/>
              <a:t>information  </a:t>
            </a:r>
            <a:r>
              <a:rPr lang="en-US" dirty="0"/>
              <a:t>structure 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Argumentation  </a:t>
            </a:r>
            <a:r>
              <a:rPr lang="en-US" dirty="0"/>
              <a:t>&amp;  persuasion  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incremental  speech  processing 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multi‐</a:t>
            </a:r>
            <a:r>
              <a:rPr lang="en-US" dirty="0">
                <a:solidFill>
                  <a:srgbClr val="FF0000"/>
                </a:solidFill>
              </a:rPr>
              <a:t>modal  dialogue 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multi-party  </a:t>
            </a:r>
            <a:r>
              <a:rPr lang="en-US" dirty="0"/>
              <a:t>dialogue  (3  or  more 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participants</a:t>
            </a:r>
            <a:r>
              <a:rPr lang="en-US" dirty="0"/>
              <a:t>) 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tutorial  </a:t>
            </a:r>
            <a:r>
              <a:rPr lang="en-US" dirty="0">
                <a:solidFill>
                  <a:srgbClr val="FF0000"/>
                </a:solidFill>
              </a:rPr>
              <a:t>dialogue  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m</a:t>
            </a:r>
            <a:r>
              <a:rPr lang="en-US" dirty="0" smtClean="0"/>
              <a:t>ulti‐</a:t>
            </a:r>
            <a:r>
              <a:rPr lang="en-US" dirty="0"/>
              <a:t>task  dialogue </a:t>
            </a:r>
          </a:p>
        </p:txBody>
      </p:sp>
      <p:sp>
        <p:nvSpPr>
          <p:cNvPr id="6" name="Rectangle 5"/>
          <p:cNvSpPr/>
          <p:nvPr/>
        </p:nvSpPr>
        <p:spPr>
          <a:xfrm>
            <a:off x="4433840" y="1646806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embodied  </a:t>
            </a:r>
            <a:r>
              <a:rPr lang="en-US" dirty="0" smtClean="0"/>
              <a:t>conversational  </a:t>
            </a:r>
            <a:r>
              <a:rPr lang="en-US" dirty="0"/>
              <a:t>agents  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rgbClr val="FF0000"/>
                </a:solidFill>
              </a:rPr>
              <a:t>human-­‐robot  dialogue  </a:t>
            </a:r>
            <a:r>
              <a:rPr lang="en-US" dirty="0" smtClean="0">
                <a:solidFill>
                  <a:srgbClr val="FF0000"/>
                </a:solidFill>
              </a:rPr>
              <a:t>interaction  </a:t>
            </a:r>
            <a:endParaRPr lang="en-US" dirty="0">
              <a:solidFill>
                <a:srgbClr val="FF000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dirty="0"/>
              <a:t>dialogue  tracking  in  other  </a:t>
            </a:r>
            <a:r>
              <a:rPr lang="en-US" dirty="0" smtClean="0"/>
              <a:t>language</a:t>
            </a:r>
            <a:r>
              <a:rPr lang="en-US" dirty="0"/>
              <a:t>-­‐processing  systems  </a:t>
            </a:r>
            <a:r>
              <a:rPr lang="en-US" dirty="0" smtClean="0"/>
              <a:t>(</a:t>
            </a:r>
            <a:r>
              <a:rPr lang="en-US" dirty="0"/>
              <a:t>machine  </a:t>
            </a:r>
            <a:r>
              <a:rPr lang="en-US" dirty="0" smtClean="0"/>
              <a:t>translation</a:t>
            </a:r>
            <a:r>
              <a:rPr lang="en-US" dirty="0"/>
              <a:t>,  </a:t>
            </a:r>
            <a:r>
              <a:rPr lang="en-US" dirty="0" smtClean="0"/>
              <a:t>summarization</a:t>
            </a:r>
            <a:r>
              <a:rPr lang="en-US" dirty="0"/>
              <a:t>/</a:t>
            </a:r>
            <a:r>
              <a:rPr lang="en-US" dirty="0" err="1"/>
              <a:t>extrac.on</a:t>
            </a:r>
            <a:r>
              <a:rPr lang="en-US" dirty="0"/>
              <a:t>)  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non-­‐</a:t>
            </a:r>
            <a:r>
              <a:rPr lang="en-US" dirty="0" smtClean="0"/>
              <a:t>cooperative  </a:t>
            </a:r>
            <a:r>
              <a:rPr lang="en-US" dirty="0"/>
              <a:t>dialogue  systems </a:t>
            </a:r>
            <a:r>
              <a:rPr lang="en-US" dirty="0" smtClean="0"/>
              <a:t>(negotiation</a:t>
            </a:r>
            <a:r>
              <a:rPr lang="en-US" dirty="0"/>
              <a:t>,  </a:t>
            </a:r>
            <a:r>
              <a:rPr lang="en-US" dirty="0" smtClean="0"/>
              <a:t>deception</a:t>
            </a:r>
            <a:r>
              <a:rPr lang="en-US" dirty="0"/>
              <a:t>) 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affective  </a:t>
            </a:r>
            <a:r>
              <a:rPr lang="en-US" dirty="0"/>
              <a:t>dialogue  systems  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rgbClr val="FF0000"/>
                </a:solidFill>
              </a:rPr>
              <a:t>dialogue  with  different  user </a:t>
            </a:r>
            <a:r>
              <a:rPr lang="en-US" dirty="0" smtClean="0">
                <a:solidFill>
                  <a:srgbClr val="FF0000"/>
                </a:solidFill>
              </a:rPr>
              <a:t>populations  </a:t>
            </a:r>
            <a:r>
              <a:rPr lang="en-US" dirty="0">
                <a:solidFill>
                  <a:srgbClr val="FF0000"/>
                </a:solidFill>
              </a:rPr>
              <a:t>(children,  elderly,  </a:t>
            </a:r>
            <a:r>
              <a:rPr lang="en-US" dirty="0" smtClean="0">
                <a:solidFill>
                  <a:srgbClr val="FF0000"/>
                </a:solidFill>
              </a:rPr>
              <a:t>differently  </a:t>
            </a:r>
            <a:r>
              <a:rPr lang="en-US" dirty="0">
                <a:solidFill>
                  <a:srgbClr val="FF0000"/>
                </a:solidFill>
              </a:rPr>
              <a:t>abled)  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dialogue  “in  </a:t>
            </a:r>
            <a:r>
              <a:rPr lang="en-US" dirty="0"/>
              <a:t>the  </a:t>
            </a:r>
            <a:r>
              <a:rPr lang="en-US" dirty="0" smtClean="0"/>
              <a:t>wild”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l</a:t>
            </a:r>
            <a:r>
              <a:rPr lang="en-US" dirty="0" smtClean="0"/>
              <a:t>ong‐</a:t>
            </a:r>
            <a:r>
              <a:rPr lang="en-US" dirty="0"/>
              <a:t>term  Dialogue  </a:t>
            </a:r>
            <a:r>
              <a:rPr lang="en-US" dirty="0" smtClean="0"/>
              <a:t>Companions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rgbClr val="FF0000"/>
                </a:solidFill>
              </a:rPr>
              <a:t>u</a:t>
            </a:r>
            <a:r>
              <a:rPr lang="en-US" dirty="0" smtClean="0">
                <a:solidFill>
                  <a:srgbClr val="FF0000"/>
                </a:solidFill>
              </a:rPr>
              <a:t>ser behavior, including entrainment in dialogue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Seminar on SDS; Intro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496D-350F-1545-A5C0-A0B54564CE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200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reports are due 5/15 (</a:t>
            </a:r>
            <a:r>
              <a:rPr lang="en-US" dirty="0" err="1" smtClean="0"/>
              <a:t>eod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Submit your final papers</a:t>
            </a:r>
          </a:p>
          <a:p>
            <a:pPr lvl="1"/>
            <a:r>
              <a:rPr lang="en-US" dirty="0" smtClean="0"/>
              <a:t>You will be graded on the whole paper: </a:t>
            </a:r>
          </a:p>
          <a:p>
            <a:pPr lvl="2"/>
            <a:r>
              <a:rPr lang="en-US" dirty="0" smtClean="0"/>
              <a:t>Clarity (overall clarity of your paper)</a:t>
            </a:r>
          </a:p>
          <a:p>
            <a:pPr lvl="2"/>
            <a:r>
              <a:rPr lang="en-US" dirty="0" smtClean="0"/>
              <a:t>Implementation and soundness (method description)</a:t>
            </a:r>
          </a:p>
          <a:p>
            <a:pPr lvl="2"/>
            <a:r>
              <a:rPr lang="en-US" dirty="0" smtClean="0"/>
              <a:t>Substance (how much work is accomplished)</a:t>
            </a:r>
          </a:p>
          <a:p>
            <a:pPr lvl="2"/>
            <a:r>
              <a:rPr lang="en-US" dirty="0" smtClean="0"/>
              <a:t>Evaluation</a:t>
            </a:r>
            <a:endParaRPr lang="en-US" dirty="0" smtClean="0"/>
          </a:p>
          <a:p>
            <a:pPr lvl="2"/>
            <a:r>
              <a:rPr lang="en-US" dirty="0" smtClean="0"/>
              <a:t>Meaningful comparison (related work)</a:t>
            </a:r>
          </a:p>
          <a:p>
            <a:pPr lvl="2"/>
            <a:r>
              <a:rPr lang="en-US" dirty="0" smtClean="0"/>
              <a:t>Impact of accompanying software (we will look at your </a:t>
            </a:r>
            <a:r>
              <a:rPr lang="en-US" dirty="0" err="1" smtClean="0"/>
              <a:t>git</a:t>
            </a:r>
            <a:r>
              <a:rPr lang="en-US" dirty="0" err="1" smtClean="0"/>
              <a:t>hub</a:t>
            </a:r>
            <a:r>
              <a:rPr lang="en-US" dirty="0" smtClean="0"/>
              <a:t> source code and evaluate for potential reusability)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9828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Please include in your report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Admin Section</a:t>
            </a:r>
          </a:p>
          <a:p>
            <a:pPr lvl="1"/>
            <a:r>
              <a:rPr lang="en-US" dirty="0" smtClean="0"/>
              <a:t>URL of your </a:t>
            </a:r>
            <a:r>
              <a:rPr lang="en-US" dirty="0" err="1" smtClean="0"/>
              <a:t>github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URL of your final report (if you agree for it to be published on the course webpage)</a:t>
            </a:r>
          </a:p>
          <a:p>
            <a:pPr lvl="1"/>
            <a:r>
              <a:rPr lang="en-US" dirty="0" smtClean="0"/>
              <a:t>If you are planning to submit your work to a workshop, please indicate which workshop (I would be happy to help with your paper draft)</a:t>
            </a:r>
          </a:p>
          <a:p>
            <a:pPr lvl="1"/>
            <a:r>
              <a:rPr lang="en-US" dirty="0" smtClean="0"/>
              <a:t>For each group member, a paragraph description of the project tasks accomplished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495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Please include in your report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Framework evaluation (</a:t>
            </a:r>
            <a:r>
              <a:rPr lang="en-US" dirty="0" err="1" smtClean="0"/>
              <a:t>OpenDial</a:t>
            </a:r>
            <a:r>
              <a:rPr lang="en-US" dirty="0" smtClean="0"/>
              <a:t>/</a:t>
            </a:r>
            <a:r>
              <a:rPr lang="en-US" dirty="0" err="1" smtClean="0"/>
              <a:t>WitAI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What are the strengths and weaknesses of the framework you were using?</a:t>
            </a:r>
          </a:p>
          <a:p>
            <a:pPr lvl="1"/>
            <a:r>
              <a:rPr lang="en-US" dirty="0" smtClean="0"/>
              <a:t>On a scale from  1 (worst) – 10 (best)</a:t>
            </a:r>
          </a:p>
          <a:p>
            <a:pPr lvl="2"/>
            <a:r>
              <a:rPr lang="en-US" dirty="0" smtClean="0"/>
              <a:t>How easy was the framework to get started with?</a:t>
            </a:r>
          </a:p>
          <a:p>
            <a:pPr lvl="2"/>
            <a:r>
              <a:rPr lang="en-US" dirty="0" smtClean="0"/>
              <a:t>How easy was it to debug your code?</a:t>
            </a:r>
          </a:p>
          <a:p>
            <a:pPr lvl="1"/>
            <a:r>
              <a:rPr lang="en-US" dirty="0" smtClean="0"/>
              <a:t>What are the challenges that you discovered while using the framework?</a:t>
            </a:r>
          </a:p>
          <a:p>
            <a:pPr lvl="1"/>
            <a:r>
              <a:rPr lang="en-US" dirty="0" smtClean="0"/>
              <a:t>For </a:t>
            </a:r>
            <a:r>
              <a:rPr lang="en-US" dirty="0" err="1" smtClean="0"/>
              <a:t>Wit.ai</a:t>
            </a:r>
            <a:r>
              <a:rPr lang="en-US" dirty="0" smtClean="0"/>
              <a:t> – how much training data did you need to gather to make it usable?</a:t>
            </a:r>
          </a:p>
          <a:p>
            <a:pPr lvl="1"/>
            <a:r>
              <a:rPr lang="en-US" dirty="0" smtClean="0"/>
              <a:t>For </a:t>
            </a:r>
            <a:r>
              <a:rPr lang="en-US" dirty="0" err="1" smtClean="0"/>
              <a:t>OpenDial</a:t>
            </a:r>
            <a:r>
              <a:rPr lang="en-US" dirty="0" smtClean="0"/>
              <a:t> – how much effort did it take to build NLU/DM/NLG/external components?</a:t>
            </a:r>
          </a:p>
          <a:p>
            <a:pPr lvl="1"/>
            <a:r>
              <a:rPr lang="en-US" dirty="0" smtClean="0"/>
              <a:t>What suggestions would you make for the authors of the framework to improve it?</a:t>
            </a:r>
          </a:p>
          <a:p>
            <a:pPr lvl="1"/>
            <a:r>
              <a:rPr lang="en-US" dirty="0" smtClean="0"/>
              <a:t>What extensions would you suggest for the framework?</a:t>
            </a:r>
          </a:p>
          <a:p>
            <a:pPr lvl="1"/>
            <a:r>
              <a:rPr lang="en-US" dirty="0" smtClean="0"/>
              <a:t>Would you use this framework for another dialogue system?</a:t>
            </a:r>
          </a:p>
        </p:txBody>
      </p:sp>
    </p:spTree>
    <p:extLst>
      <p:ext uri="{BB962C8B-B14F-4D97-AF65-F5344CB8AC3E}">
        <p14:creationId xmlns:p14="http://schemas.microsoft.com/office/powerpoint/2010/main" val="3793426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Dialogue proposal competition (</a:t>
            </a:r>
            <a:r>
              <a:rPr lang="en-US" smtClean="0"/>
              <a:t>for undergraduates)</a:t>
            </a:r>
            <a:endParaRPr lang="en-US" dirty="0" smtClean="0"/>
          </a:p>
          <a:p>
            <a:pPr lvl="1"/>
            <a:r>
              <a:rPr lang="en-US" dirty="0" smtClean="0"/>
              <a:t>Organized by CMU</a:t>
            </a:r>
          </a:p>
          <a:p>
            <a:pPr lvl="1"/>
            <a:r>
              <a:rPr lang="en-US" dirty="0" smtClean="0"/>
              <a:t>Submit an idea for a dialogue system (May 14)</a:t>
            </a:r>
          </a:p>
          <a:p>
            <a:pPr lvl="1"/>
            <a:r>
              <a:rPr lang="en-US" dirty="0" smtClean="0"/>
              <a:t>If selected, you will be invited for a workshop (August/September)</a:t>
            </a:r>
          </a:p>
          <a:p>
            <a:pPr lvl="1"/>
            <a:r>
              <a:rPr lang="en-US" dirty="0" smtClean="0"/>
              <a:t>Team up with researchers and implement your ideas</a:t>
            </a:r>
          </a:p>
          <a:p>
            <a:pPr lvl="1"/>
            <a:r>
              <a:rPr lang="en-US" dirty="0" smtClean="0"/>
              <a:t>https://</a:t>
            </a:r>
            <a:r>
              <a:rPr lang="en-US" dirty="0" err="1" smtClean="0"/>
              <a:t>dialrc.org</a:t>
            </a:r>
            <a:r>
              <a:rPr lang="en-US" dirty="0" smtClean="0"/>
              <a:t>/</a:t>
            </a:r>
            <a:r>
              <a:rPr lang="en-US" dirty="0" err="1" smtClean="0"/>
              <a:t>realchallenge</a:t>
            </a:r>
            <a:r>
              <a:rPr lang="en-US" dirty="0" smtClean="0"/>
              <a:t>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424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6857</TotalTime>
  <Words>498</Words>
  <Application>Microsoft Macintosh PowerPoint</Application>
  <PresentationFormat>On-screen Show (4:3)</PresentationFormat>
  <Paragraphs>70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Seminar on SDS</vt:lpstr>
      <vt:lpstr>Topics discussed</vt:lpstr>
      <vt:lpstr>Specialty Topics for Dialogue Systems</vt:lpstr>
      <vt:lpstr>Final reports are due 5/15 (eod)</vt:lpstr>
      <vt:lpstr>Please include in your report </vt:lpstr>
      <vt:lpstr>Please include in your report </vt:lpstr>
      <vt:lpstr>Real Challenge</vt:lpstr>
    </vt:vector>
  </TitlesOfParts>
  <Company>AT&amp;T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 on SDS</dc:title>
  <dc:creator>Svetlana Stoyanchev</dc:creator>
  <cp:lastModifiedBy>Svetlana Stoyanchev</cp:lastModifiedBy>
  <cp:revision>26</cp:revision>
  <dcterms:created xsi:type="dcterms:W3CDTF">2015-04-29T20:53:53Z</dcterms:created>
  <dcterms:modified xsi:type="dcterms:W3CDTF">2015-05-04T15:10:58Z</dcterms:modified>
</cp:coreProperties>
</file>